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58" r:id="rId7"/>
    <p:sldId id="264" r:id="rId8"/>
    <p:sldId id="265" r:id="rId9"/>
    <p:sldId id="269" r:id="rId10"/>
    <p:sldId id="259" r:id="rId11"/>
    <p:sldId id="261" r:id="rId12"/>
    <p:sldId id="268" r:id="rId13"/>
    <p:sldId id="260" r:id="rId14"/>
    <p:sldId id="263" r:id="rId15"/>
    <p:sldId id="271" r:id="rId16"/>
    <p:sldId id="262" r:id="rId17"/>
    <p:sldId id="267" r:id="rId18"/>
    <p:sldId id="272" r:id="rId19"/>
    <p:sldId id="266" r:id="rId20"/>
    <p:sldId id="270" r:id="rId2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81">
          <p15:clr>
            <a:srgbClr val="A4A3A4"/>
          </p15:clr>
        </p15:guide>
        <p15:guide id="2" pos="1359">
          <p15:clr>
            <a:srgbClr val="A4A3A4"/>
          </p15:clr>
        </p15:guide>
        <p15:guide id="3" pos="3843">
          <p15:clr>
            <a:srgbClr val="A4A3A4"/>
          </p15:clr>
        </p15:guide>
        <p15:guide id="4" pos="198">
          <p15:clr>
            <a:srgbClr val="A4A3A4"/>
          </p15:clr>
        </p15:guide>
        <p15:guide id="5" pos="55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orient="horz" pos="1882">
          <p15:clr>
            <a:srgbClr val="A4A3A4"/>
          </p15:clr>
        </p15:guide>
        <p15:guide id="3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rpekar, Swati" initials="KS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1" autoAdjust="0"/>
    <p:restoredTop sz="95339" autoAdjust="0"/>
  </p:normalViewPr>
  <p:slideViewPr>
    <p:cSldViewPr snapToGrid="0" showGuides="1">
      <p:cViewPr varScale="1">
        <p:scale>
          <a:sx n="114" d="100"/>
          <a:sy n="114" d="100"/>
        </p:scale>
        <p:origin x="1332" y="102"/>
      </p:cViewPr>
      <p:guideLst>
        <p:guide orient="horz" pos="4181"/>
        <p:guide pos="1359"/>
        <p:guide pos="3843"/>
        <p:guide pos="198"/>
        <p:guide pos="5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-792" y="-48"/>
      </p:cViewPr>
      <p:guideLst>
        <p:guide orient="horz" pos="2928"/>
        <p:guide orient="horz" pos="188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1A6FC-215E-440C-85C1-7C5D8113132A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C4BCF-1057-4162-BB32-3C91D6411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62069-76AF-42C7-A5A2-4F411E37AD85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BAA5A-EBA8-43FC-A55E-47642B82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2.jpe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5.jp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5.jp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0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4930883" y="811969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6613379" y="1406329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19713" r="1913" b="6031"/>
          <a:stretch/>
        </p:blipFill>
        <p:spPr>
          <a:xfrm>
            <a:off x="5863571" y="2723065"/>
            <a:ext cx="1666702" cy="1666702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142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4922833" y="779664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7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8520" r="22629" b="20108"/>
          <a:stretch/>
        </p:blipFill>
        <p:spPr>
          <a:xfrm>
            <a:off x="6605329" y="1374024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5855521" y="2690760"/>
            <a:ext cx="1664208" cy="1664208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78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3312" r="16687" b="3312"/>
          <a:stretch/>
        </p:blipFill>
        <p:spPr bwMode="auto">
          <a:xfrm>
            <a:off x="4922833" y="779664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28795" r="-484" b="4538"/>
          <a:stretch/>
        </p:blipFill>
        <p:spPr>
          <a:xfrm>
            <a:off x="6605329" y="1374024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5855521" y="2690760"/>
            <a:ext cx="1664208" cy="1664208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6662" r="-170" b="6610"/>
          <a:stretch/>
        </p:blipFill>
        <p:spPr bwMode="auto">
          <a:xfrm>
            <a:off x="4922833" y="779664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30283" r="3117" b="1520"/>
          <a:stretch/>
        </p:blipFill>
        <p:spPr>
          <a:xfrm>
            <a:off x="6605329" y="1374024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5855521" y="2690760"/>
            <a:ext cx="1664208" cy="1664208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99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0171" r="29718" b="33192"/>
          <a:stretch/>
        </p:blipFill>
        <p:spPr bwMode="auto">
          <a:xfrm>
            <a:off x="4922833" y="779664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19328" r="21816" b="2285"/>
          <a:stretch/>
        </p:blipFill>
        <p:spPr>
          <a:xfrm>
            <a:off x="6605329" y="1374024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855521" y="2690760"/>
            <a:ext cx="1664208" cy="1664208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32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8771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2" y="-355534"/>
            <a:ext cx="9618043" cy="7213533"/>
          </a:xfrm>
          <a:prstGeom prst="rect">
            <a:avLst/>
          </a:prstGeom>
        </p:spPr>
      </p:pic>
      <p:pic>
        <p:nvPicPr>
          <p:cNvPr id="1035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 err="1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Presentation_name</a:t>
            </a:r>
            <a:endParaRPr lang="en-US" sz="1000" b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37" r:id="rId6"/>
    <p:sldLayoutId id="2147483939" r:id="rId7"/>
    <p:sldLayoutId id="2147483940" r:id="rId8"/>
    <p:sldLayoutId id="2147483941" r:id="rId9"/>
    <p:sldLayoutId id="2147483942" r:id="rId10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1269578"/>
          </a:xfrm>
        </p:spPr>
        <p:txBody>
          <a:bodyPr/>
          <a:lstStyle/>
          <a:p>
            <a:r>
              <a:rPr lang="en-US" dirty="0"/>
              <a:t>Readiness Verification After a Maintenance Outage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Geoff Milanovich, SNS</a:t>
            </a:r>
          </a:p>
        </p:txBody>
      </p:sp>
    </p:spTree>
    <p:extLst>
      <p:ext uri="{BB962C8B-B14F-4D97-AF65-F5344CB8AC3E}">
        <p14:creationId xmlns:p14="http://schemas.microsoft.com/office/powerpoint/2010/main" val="3442499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389C2-8A20-AF47-ADB2-3C89FD96D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/>
          <a:p>
            <a:r>
              <a:rPr lang="en-US" dirty="0"/>
              <a:t>Accelerator Management Self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9072D-3873-7B49-9995-21E5DFAAE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Management sets operational goal for the run</a:t>
            </a:r>
          </a:p>
          <a:p>
            <a:pPr lvl="1"/>
            <a:r>
              <a:rPr lang="en-US" dirty="0"/>
              <a:t>Beam Power, Availability</a:t>
            </a:r>
          </a:p>
          <a:p>
            <a:r>
              <a:rPr lang="en-US" dirty="0"/>
              <a:t>Group leaders present work accomplished, deferred maintenance, risks to operational schedule to a local committee</a:t>
            </a:r>
          </a:p>
          <a:p>
            <a:r>
              <a:rPr lang="en-US" dirty="0"/>
              <a:t>Sign off that technical systems are ready (separate from operations checklist)</a:t>
            </a:r>
          </a:p>
          <a:p>
            <a:r>
              <a:rPr lang="en-US" dirty="0"/>
              <a:t>Sign off that safety systems are ready</a:t>
            </a:r>
          </a:p>
          <a:p>
            <a:r>
              <a:rPr lang="en-US" dirty="0"/>
              <a:t>Upon approval, beam power &gt;&gt; 25 kW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425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A6870-5B00-0643-BE19-F38E447A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33" y="174246"/>
            <a:ext cx="8636290" cy="877163"/>
          </a:xfrm>
        </p:spPr>
        <p:txBody>
          <a:bodyPr/>
          <a:lstStyle/>
          <a:p>
            <a:r>
              <a:rPr lang="en-US" dirty="0"/>
              <a:t>Example slide:</a:t>
            </a:r>
            <a:br>
              <a:rPr lang="en-US" dirty="0"/>
            </a:br>
            <a:r>
              <a:rPr lang="en-US" dirty="0"/>
              <a:t>Front End RF Systems (Excluding RFQ)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88F12-6626-0044-992B-FFA487D7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84" y="1421632"/>
            <a:ext cx="6171998" cy="3146561"/>
          </a:xfrm>
        </p:spPr>
        <p:txBody>
          <a:bodyPr/>
          <a:lstStyle/>
          <a:p>
            <a:r>
              <a:rPr lang="en-US" sz="1500" dirty="0"/>
              <a:t>Replaced RG-218 output cable with rigid coaxial transmission line</a:t>
            </a:r>
          </a:p>
          <a:p>
            <a:pPr lvl="1"/>
            <a:r>
              <a:rPr lang="en-US" sz="1350" dirty="0"/>
              <a:t>Connects the isolation transformer to the ion source</a:t>
            </a:r>
          </a:p>
          <a:p>
            <a:pPr lvl="1"/>
            <a:r>
              <a:rPr lang="en-US" sz="1350" dirty="0"/>
              <a:t>Also used in the BTF Ion Source</a:t>
            </a:r>
          </a:p>
          <a:p>
            <a:r>
              <a:rPr lang="en-US" sz="1500" dirty="0"/>
              <a:t>Performed routine PM and testing on QEI amplifier</a:t>
            </a:r>
          </a:p>
          <a:p>
            <a:r>
              <a:rPr lang="en-US" sz="1500" dirty="0"/>
              <a:t>Performed routine PM on MEBT amplifiers</a:t>
            </a:r>
          </a:p>
          <a:p>
            <a:r>
              <a:rPr lang="en-US" sz="1500" dirty="0"/>
              <a:t>Operational Risks</a:t>
            </a:r>
          </a:p>
          <a:p>
            <a:pPr lvl="1"/>
            <a:r>
              <a:rPr lang="en-US" sz="1350" dirty="0"/>
              <a:t>Medium Risks</a:t>
            </a:r>
          </a:p>
          <a:p>
            <a:pPr lvl="2"/>
            <a:r>
              <a:rPr lang="en-US" sz="1200" dirty="0"/>
              <a:t>Plasma outages cause high reflected power on 2 MHz system which can cause equipment damage and downtime</a:t>
            </a:r>
          </a:p>
          <a:p>
            <a:pPr lvl="2"/>
            <a:r>
              <a:rPr lang="en-US" sz="1200" dirty="0"/>
              <a:t>High reflected alarm requires prompt operational intervention</a:t>
            </a:r>
          </a:p>
          <a:p>
            <a:pPr lvl="3"/>
            <a:r>
              <a:rPr lang="en-US" sz="1050" dirty="0"/>
              <a:t>Working on software control to set power to 0 W </a:t>
            </a:r>
          </a:p>
          <a:p>
            <a:pPr lvl="1"/>
            <a:r>
              <a:rPr lang="en-US" sz="1650" dirty="0"/>
              <a:t>No deferred maintenance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73F65-2BE1-FD4D-8F23-C8C47B84C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089" y="1034987"/>
            <a:ext cx="2677634" cy="2008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0ADD52-D1AC-6E4A-9574-410AED0E5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088" y="3300413"/>
            <a:ext cx="2677635" cy="200822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BA0AA8B-9B9D-4904-B9DC-DD29FE86E989}"/>
              </a:ext>
            </a:extLst>
          </p:cNvPr>
          <p:cNvSpPr txBox="1">
            <a:spLocks/>
          </p:cNvSpPr>
          <p:nvPr/>
        </p:nvSpPr>
        <p:spPr bwMode="auto">
          <a:xfrm>
            <a:off x="6158087" y="3043213"/>
            <a:ext cx="2792829" cy="44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/>
              <a:t>1-5/8” EIA rigid copper coaxial transmission line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A8B1D0-5BB9-4883-8E29-D206B6B5A3D5}"/>
              </a:ext>
            </a:extLst>
          </p:cNvPr>
          <p:cNvSpPr txBox="1">
            <a:spLocks/>
          </p:cNvSpPr>
          <p:nvPr/>
        </p:nvSpPr>
        <p:spPr bwMode="auto">
          <a:xfrm>
            <a:off x="6100491" y="5308639"/>
            <a:ext cx="2792829" cy="44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/>
              <a:t>Damage caused by high reflected power</a:t>
            </a:r>
          </a:p>
        </p:txBody>
      </p:sp>
    </p:spTree>
    <p:extLst>
      <p:ext uri="{BB962C8B-B14F-4D97-AF65-F5344CB8AC3E}">
        <p14:creationId xmlns:p14="http://schemas.microsoft.com/office/powerpoint/2010/main" val="3275898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54D94-D11F-384B-B86D-EB50A636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MSA Safety Sign-Offs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F1B76E-738E-CD49-8B05-19E331A96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21730"/>
            <a:ext cx="4134678" cy="533645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030290-EA7C-E94F-A59D-44D3143E1324}"/>
              </a:ext>
            </a:extLst>
          </p:cNvPr>
          <p:cNvSpPr txBox="1"/>
          <p:nvPr/>
        </p:nvSpPr>
        <p:spPr>
          <a:xfrm>
            <a:off x="327991" y="974035"/>
            <a:ext cx="40154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ES&amp;H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Credited Engineering Controls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Radiation Safety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ASE and OE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ARR action items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Corrective Actions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fire protection, quality, etc.</a:t>
            </a:r>
          </a:p>
        </p:txBody>
      </p:sp>
    </p:spTree>
    <p:extLst>
      <p:ext uri="{BB962C8B-B14F-4D97-AF65-F5344CB8AC3E}">
        <p14:creationId xmlns:p14="http://schemas.microsoft.com/office/powerpoint/2010/main" val="2861596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D753-622E-9642-95E2-299A9E150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Management Self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E24B3-45F9-5D46-B05F-32CA15822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Scientific Associate for each beamline presents work, risks</a:t>
            </a:r>
          </a:p>
          <a:p>
            <a:r>
              <a:rPr lang="en-US" dirty="0"/>
              <a:t>Sign off that systems are ready (choppers, detectors,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Sign off for instrument hall safety</a:t>
            </a:r>
          </a:p>
          <a:p>
            <a:r>
              <a:rPr lang="en-US" dirty="0"/>
              <a:t>Instrument Operations Manager signs off final approval</a:t>
            </a:r>
          </a:p>
        </p:txBody>
      </p:sp>
    </p:spTree>
    <p:extLst>
      <p:ext uri="{BB962C8B-B14F-4D97-AF65-F5344CB8AC3E}">
        <p14:creationId xmlns:p14="http://schemas.microsoft.com/office/powerpoint/2010/main" val="3844808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69E18-61B6-A64D-A50C-4B93D4138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instrument MSA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563C-EC3A-B04A-AD7D-B085107FF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CBE640-F296-0842-89AB-9B91DBDF0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767" y="721730"/>
            <a:ext cx="6943621" cy="559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17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BFE8-B5E9-5A46-A384-CB3FA2644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Hall Safety Signoffs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EB5A2F-C5ED-E745-A52E-D01FC1E6D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81" y="881222"/>
            <a:ext cx="4910509" cy="539530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F02FF2-B8A2-1F43-9D06-AC44EA229139}"/>
              </a:ext>
            </a:extLst>
          </p:cNvPr>
          <p:cNvSpPr txBox="1"/>
          <p:nvPr/>
        </p:nvSpPr>
        <p:spPr>
          <a:xfrm>
            <a:off x="199433" y="881222"/>
            <a:ext cx="390484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Radiation Safety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PPS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New Installations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Electrical Safety</a:t>
            </a:r>
          </a:p>
        </p:txBody>
      </p:sp>
    </p:spTree>
    <p:extLst>
      <p:ext uri="{BB962C8B-B14F-4D97-AF65-F5344CB8AC3E}">
        <p14:creationId xmlns:p14="http://schemas.microsoft.com/office/powerpoint/2010/main" val="3167974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DF326-5FA0-CC48-8A3B-7A420851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Startup Checklists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078D01-71D0-6D43-8DA8-5B71EAA6C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7" y="633723"/>
            <a:ext cx="5785782" cy="5785782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477A4B7-FB94-9147-B480-C80C0AF05F11}"/>
              </a:ext>
            </a:extLst>
          </p:cNvPr>
          <p:cNvSpPr/>
          <p:nvPr/>
        </p:nvSpPr>
        <p:spPr>
          <a:xfrm>
            <a:off x="1004620" y="1570382"/>
            <a:ext cx="2196548" cy="755374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44D073-2ABF-D644-A8A5-6014039C2BE6}"/>
              </a:ext>
            </a:extLst>
          </p:cNvPr>
          <p:cNvSpPr/>
          <p:nvPr/>
        </p:nvSpPr>
        <p:spPr>
          <a:xfrm>
            <a:off x="928420" y="4154557"/>
            <a:ext cx="3067110" cy="95415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22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A7B1F-7254-234C-9D65-32EA636FF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Neutrons Making the World a Better Place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882AAB-4581-7240-8A4F-EECF8ED61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6"/>
          <a:stretch/>
        </p:blipFill>
        <p:spPr>
          <a:xfrm>
            <a:off x="2112827" y="1018988"/>
            <a:ext cx="4918345" cy="5113456"/>
          </a:xfrm>
        </p:spPr>
      </p:pic>
    </p:spTree>
    <p:extLst>
      <p:ext uri="{BB962C8B-B14F-4D97-AF65-F5344CB8AC3E}">
        <p14:creationId xmlns:p14="http://schemas.microsoft.com/office/powerpoint/2010/main" val="1596394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from this?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4E58618-E41B-F345-B969-57A9C52AD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56" y="721730"/>
            <a:ext cx="5943600" cy="5943600"/>
          </a:xfrm>
        </p:spPr>
      </p:pic>
    </p:spTree>
    <p:extLst>
      <p:ext uri="{BB962C8B-B14F-4D97-AF65-F5344CB8AC3E}">
        <p14:creationId xmlns:p14="http://schemas.microsoft.com/office/powerpoint/2010/main" val="2551947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2A9AD-7F8D-764F-8557-D51A887C0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this?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92570B-8C87-1C4F-90B5-7BB711A6D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4" y="710662"/>
            <a:ext cx="8149652" cy="5436676"/>
          </a:xfrm>
        </p:spPr>
      </p:pic>
    </p:spTree>
    <p:extLst>
      <p:ext uri="{BB962C8B-B14F-4D97-AF65-F5344CB8AC3E}">
        <p14:creationId xmlns:p14="http://schemas.microsoft.com/office/powerpoint/2010/main" val="44238406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CB5C-4FA2-274C-8582-A4B4ED57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this?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A59BC5-BBEE-C146-90F0-BAC467921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462"/>
            <a:ext cx="8636290" cy="5246345"/>
          </a:xfrm>
        </p:spPr>
      </p:pic>
    </p:spTree>
    <p:extLst>
      <p:ext uri="{BB962C8B-B14F-4D97-AF65-F5344CB8AC3E}">
        <p14:creationId xmlns:p14="http://schemas.microsoft.com/office/powerpoint/2010/main" val="59428681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6E3A-CC00-8C45-B8BF-6A69E0F0C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this.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4B0204-8D87-4E45-A9A5-CE4751154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278"/>
            <a:ext cx="8696930" cy="52081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212561-40DC-954C-8F7A-4960777DC2C4}"/>
              </a:ext>
            </a:extLst>
          </p:cNvPr>
          <p:cNvSpPr txBox="1"/>
          <p:nvPr/>
        </p:nvSpPr>
        <p:spPr>
          <a:xfrm>
            <a:off x="536712" y="6077931"/>
            <a:ext cx="6162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Journal of the American Chemical Society</a:t>
            </a:r>
            <a:r>
              <a:rPr lang="en-US" sz="1200" dirty="0"/>
              <a:t> </a:t>
            </a:r>
            <a:r>
              <a:rPr lang="en-US" sz="1200" b="1" dirty="0"/>
              <a:t>2019</a:t>
            </a:r>
            <a:r>
              <a:rPr lang="en-US" sz="1200" dirty="0"/>
              <a:t> </a:t>
            </a:r>
            <a:r>
              <a:rPr lang="en-US" sz="1200" i="1" dirty="0"/>
              <a:t>141</a:t>
            </a:r>
            <a:r>
              <a:rPr lang="en-US" sz="1200" dirty="0"/>
              <a:t> (19), 7990-7999 </a:t>
            </a:r>
          </a:p>
        </p:txBody>
      </p:sp>
    </p:spTree>
    <p:extLst>
      <p:ext uri="{BB962C8B-B14F-4D97-AF65-F5344CB8AC3E}">
        <p14:creationId xmlns:p14="http://schemas.microsoft.com/office/powerpoint/2010/main" val="228958662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764D-4BB3-D449-A9E2-001450C40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Authorization Workflow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79C0D8-A416-C344-9D93-CE3B1DEBA94D}"/>
              </a:ext>
            </a:extLst>
          </p:cNvPr>
          <p:cNvGrpSpPr/>
          <p:nvPr/>
        </p:nvGrpSpPr>
        <p:grpSpPr>
          <a:xfrm>
            <a:off x="197656" y="1149678"/>
            <a:ext cx="8449839" cy="3954742"/>
            <a:chOff x="199836" y="1631685"/>
            <a:chExt cx="8449839" cy="3954742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B0A385A-378B-5740-854C-ED2BBE0672D0}"/>
                </a:ext>
              </a:extLst>
            </p:cNvPr>
            <p:cNvSpPr/>
            <p:nvPr/>
          </p:nvSpPr>
          <p:spPr>
            <a:xfrm>
              <a:off x="199836" y="1631685"/>
              <a:ext cx="1661505" cy="1022383"/>
            </a:xfrm>
            <a:custGeom>
              <a:avLst/>
              <a:gdLst>
                <a:gd name="connsiteX0" fmla="*/ 0 w 1661505"/>
                <a:gd name="connsiteY0" fmla="*/ 83075 h 830752"/>
                <a:gd name="connsiteX1" fmla="*/ 83075 w 1661505"/>
                <a:gd name="connsiteY1" fmla="*/ 0 h 830752"/>
                <a:gd name="connsiteX2" fmla="*/ 1578430 w 1661505"/>
                <a:gd name="connsiteY2" fmla="*/ 0 h 830752"/>
                <a:gd name="connsiteX3" fmla="*/ 1661505 w 1661505"/>
                <a:gd name="connsiteY3" fmla="*/ 83075 h 830752"/>
                <a:gd name="connsiteX4" fmla="*/ 1661505 w 1661505"/>
                <a:gd name="connsiteY4" fmla="*/ 747677 h 830752"/>
                <a:gd name="connsiteX5" fmla="*/ 1578430 w 1661505"/>
                <a:gd name="connsiteY5" fmla="*/ 830752 h 830752"/>
                <a:gd name="connsiteX6" fmla="*/ 83075 w 1661505"/>
                <a:gd name="connsiteY6" fmla="*/ 830752 h 830752"/>
                <a:gd name="connsiteX7" fmla="*/ 0 w 1661505"/>
                <a:gd name="connsiteY7" fmla="*/ 747677 h 830752"/>
                <a:gd name="connsiteX8" fmla="*/ 0 w 1661505"/>
                <a:gd name="connsiteY8" fmla="*/ 83075 h 83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1505" h="830752">
                  <a:moveTo>
                    <a:pt x="0" y="83075"/>
                  </a:moveTo>
                  <a:cubicBezTo>
                    <a:pt x="0" y="37194"/>
                    <a:pt x="37194" y="0"/>
                    <a:pt x="83075" y="0"/>
                  </a:cubicBezTo>
                  <a:lnTo>
                    <a:pt x="1578430" y="0"/>
                  </a:lnTo>
                  <a:cubicBezTo>
                    <a:pt x="1624311" y="0"/>
                    <a:pt x="1661505" y="37194"/>
                    <a:pt x="1661505" y="83075"/>
                  </a:cubicBezTo>
                  <a:lnTo>
                    <a:pt x="1661505" y="747677"/>
                  </a:lnTo>
                  <a:cubicBezTo>
                    <a:pt x="1661505" y="793558"/>
                    <a:pt x="1624311" y="830752"/>
                    <a:pt x="1578430" y="830752"/>
                  </a:cubicBezTo>
                  <a:lnTo>
                    <a:pt x="83075" y="830752"/>
                  </a:lnTo>
                  <a:cubicBezTo>
                    <a:pt x="37194" y="830752"/>
                    <a:pt x="0" y="793558"/>
                    <a:pt x="0" y="747677"/>
                  </a:cubicBezTo>
                  <a:lnTo>
                    <a:pt x="0" y="8307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6397" tIns="36397" rIns="36397" bIns="36397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Startup Checklists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dirty="0"/>
                <a:t>OPM 6-F.1.1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OPM 7-T.22</a:t>
              </a: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D4F81B1-CCAD-DB4A-ACF6-6ED5913234CA}"/>
                </a:ext>
              </a:extLst>
            </p:cNvPr>
            <p:cNvSpPr/>
            <p:nvPr/>
          </p:nvSpPr>
          <p:spPr>
            <a:xfrm rot="21500726">
              <a:off x="1862980" y="2097683"/>
              <a:ext cx="662333" cy="35639"/>
            </a:xfrm>
            <a:custGeom>
              <a:avLst/>
              <a:gdLst>
                <a:gd name="connsiteX0" fmla="*/ 0 w 662333"/>
                <a:gd name="connsiteY0" fmla="*/ 17819 h 35639"/>
                <a:gd name="connsiteX1" fmla="*/ 662333 w 662333"/>
                <a:gd name="connsiteY1" fmla="*/ 17819 h 3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2333" h="35639">
                  <a:moveTo>
                    <a:pt x="0" y="17819"/>
                  </a:moveTo>
                  <a:lnTo>
                    <a:pt x="662333" y="17819"/>
                  </a:lnTo>
                </a:path>
              </a:pathLst>
            </a:custGeom>
            <a:noFill/>
            <a:ln>
              <a:solidFill>
                <a:schemeClr val="accent1"/>
              </a:solidFill>
              <a:tailEnd type="triangle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308" tIns="1261" rIns="327308" bIns="1261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9347761-2AB2-BA44-A97F-84238124CE9E}"/>
                </a:ext>
              </a:extLst>
            </p:cNvPr>
            <p:cNvSpPr/>
            <p:nvPr/>
          </p:nvSpPr>
          <p:spPr>
            <a:xfrm>
              <a:off x="2525176" y="1690564"/>
              <a:ext cx="1661505" cy="830752"/>
            </a:xfrm>
            <a:custGeom>
              <a:avLst/>
              <a:gdLst>
                <a:gd name="connsiteX0" fmla="*/ 0 w 1661505"/>
                <a:gd name="connsiteY0" fmla="*/ 83075 h 830752"/>
                <a:gd name="connsiteX1" fmla="*/ 83075 w 1661505"/>
                <a:gd name="connsiteY1" fmla="*/ 0 h 830752"/>
                <a:gd name="connsiteX2" fmla="*/ 1578430 w 1661505"/>
                <a:gd name="connsiteY2" fmla="*/ 0 h 830752"/>
                <a:gd name="connsiteX3" fmla="*/ 1661505 w 1661505"/>
                <a:gd name="connsiteY3" fmla="*/ 83075 h 830752"/>
                <a:gd name="connsiteX4" fmla="*/ 1661505 w 1661505"/>
                <a:gd name="connsiteY4" fmla="*/ 747677 h 830752"/>
                <a:gd name="connsiteX5" fmla="*/ 1578430 w 1661505"/>
                <a:gd name="connsiteY5" fmla="*/ 830752 h 830752"/>
                <a:gd name="connsiteX6" fmla="*/ 83075 w 1661505"/>
                <a:gd name="connsiteY6" fmla="*/ 830752 h 830752"/>
                <a:gd name="connsiteX7" fmla="*/ 0 w 1661505"/>
                <a:gd name="connsiteY7" fmla="*/ 747677 h 830752"/>
                <a:gd name="connsiteX8" fmla="*/ 0 w 1661505"/>
                <a:gd name="connsiteY8" fmla="*/ 83075 h 83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1505" h="830752">
                  <a:moveTo>
                    <a:pt x="0" y="83075"/>
                  </a:moveTo>
                  <a:cubicBezTo>
                    <a:pt x="0" y="37194"/>
                    <a:pt x="37194" y="0"/>
                    <a:pt x="83075" y="0"/>
                  </a:cubicBezTo>
                  <a:lnTo>
                    <a:pt x="1578430" y="0"/>
                  </a:lnTo>
                  <a:cubicBezTo>
                    <a:pt x="1624311" y="0"/>
                    <a:pt x="1661505" y="37194"/>
                    <a:pt x="1661505" y="83075"/>
                  </a:cubicBezTo>
                  <a:lnTo>
                    <a:pt x="1661505" y="747677"/>
                  </a:lnTo>
                  <a:cubicBezTo>
                    <a:pt x="1661505" y="793558"/>
                    <a:pt x="1624311" y="830752"/>
                    <a:pt x="1578430" y="830752"/>
                  </a:cubicBezTo>
                  <a:lnTo>
                    <a:pt x="83075" y="830752"/>
                  </a:lnTo>
                  <a:cubicBezTo>
                    <a:pt x="37194" y="830752"/>
                    <a:pt x="0" y="793558"/>
                    <a:pt x="0" y="747677"/>
                  </a:cubicBezTo>
                  <a:lnTo>
                    <a:pt x="0" y="8307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6397" tIns="36397" rIns="36397" bIns="36397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&lt; 25 kW on Target</a:t>
              </a: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F2B0549-4F89-7E45-80B2-7CF2633F5E03}"/>
                </a:ext>
              </a:extLst>
            </p:cNvPr>
            <p:cNvSpPr/>
            <p:nvPr/>
          </p:nvSpPr>
          <p:spPr>
            <a:xfrm rot="1924735">
              <a:off x="4126973" y="2295809"/>
              <a:ext cx="782125" cy="35639"/>
            </a:xfrm>
            <a:custGeom>
              <a:avLst/>
              <a:gdLst>
                <a:gd name="connsiteX0" fmla="*/ 0 w 782125"/>
                <a:gd name="connsiteY0" fmla="*/ 17819 h 35639"/>
                <a:gd name="connsiteX1" fmla="*/ 782125 w 782125"/>
                <a:gd name="connsiteY1" fmla="*/ 17819 h 3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2125" h="35639">
                  <a:moveTo>
                    <a:pt x="0" y="17819"/>
                  </a:moveTo>
                  <a:lnTo>
                    <a:pt x="782125" y="17819"/>
                  </a:lnTo>
                </a:path>
              </a:pathLst>
            </a:custGeom>
            <a:noFill/>
            <a:ln w="26416">
              <a:solidFill>
                <a:schemeClr val="accent1"/>
              </a:solidFill>
              <a:tailEnd type="triangle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4209" tIns="-1734" rIns="384209" bIns="-173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821C17D-ECE4-3A40-B6BB-0D50E67C38C9}"/>
                </a:ext>
              </a:extLst>
            </p:cNvPr>
            <p:cNvSpPr/>
            <p:nvPr/>
          </p:nvSpPr>
          <p:spPr>
            <a:xfrm>
              <a:off x="4849390" y="2105940"/>
              <a:ext cx="1661505" cy="830752"/>
            </a:xfrm>
            <a:custGeom>
              <a:avLst/>
              <a:gdLst>
                <a:gd name="connsiteX0" fmla="*/ 0 w 1661505"/>
                <a:gd name="connsiteY0" fmla="*/ 83075 h 830752"/>
                <a:gd name="connsiteX1" fmla="*/ 83075 w 1661505"/>
                <a:gd name="connsiteY1" fmla="*/ 0 h 830752"/>
                <a:gd name="connsiteX2" fmla="*/ 1578430 w 1661505"/>
                <a:gd name="connsiteY2" fmla="*/ 0 h 830752"/>
                <a:gd name="connsiteX3" fmla="*/ 1661505 w 1661505"/>
                <a:gd name="connsiteY3" fmla="*/ 83075 h 830752"/>
                <a:gd name="connsiteX4" fmla="*/ 1661505 w 1661505"/>
                <a:gd name="connsiteY4" fmla="*/ 747677 h 830752"/>
                <a:gd name="connsiteX5" fmla="*/ 1578430 w 1661505"/>
                <a:gd name="connsiteY5" fmla="*/ 830752 h 830752"/>
                <a:gd name="connsiteX6" fmla="*/ 83075 w 1661505"/>
                <a:gd name="connsiteY6" fmla="*/ 830752 h 830752"/>
                <a:gd name="connsiteX7" fmla="*/ 0 w 1661505"/>
                <a:gd name="connsiteY7" fmla="*/ 747677 h 830752"/>
                <a:gd name="connsiteX8" fmla="*/ 0 w 1661505"/>
                <a:gd name="connsiteY8" fmla="*/ 83075 h 83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1505" h="830752">
                  <a:moveTo>
                    <a:pt x="0" y="83075"/>
                  </a:moveTo>
                  <a:cubicBezTo>
                    <a:pt x="0" y="37194"/>
                    <a:pt x="37194" y="0"/>
                    <a:pt x="83075" y="0"/>
                  </a:cubicBezTo>
                  <a:lnTo>
                    <a:pt x="1578430" y="0"/>
                  </a:lnTo>
                  <a:cubicBezTo>
                    <a:pt x="1624311" y="0"/>
                    <a:pt x="1661505" y="37194"/>
                    <a:pt x="1661505" y="83075"/>
                  </a:cubicBezTo>
                  <a:lnTo>
                    <a:pt x="1661505" y="747677"/>
                  </a:lnTo>
                  <a:cubicBezTo>
                    <a:pt x="1661505" y="793558"/>
                    <a:pt x="1624311" y="830752"/>
                    <a:pt x="1578430" y="830752"/>
                  </a:cubicBezTo>
                  <a:lnTo>
                    <a:pt x="83075" y="830752"/>
                  </a:lnTo>
                  <a:cubicBezTo>
                    <a:pt x="37194" y="830752"/>
                    <a:pt x="0" y="793558"/>
                    <a:pt x="0" y="747677"/>
                  </a:cubicBezTo>
                  <a:lnTo>
                    <a:pt x="0" y="8307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6397" tIns="36397" rIns="36397" bIns="36397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Full power on target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6B08C8E-A004-3049-A425-1A10BD71EC76}"/>
                </a:ext>
              </a:extLst>
            </p:cNvPr>
            <p:cNvSpPr/>
            <p:nvPr/>
          </p:nvSpPr>
          <p:spPr>
            <a:xfrm rot="3385667">
              <a:off x="1593990" y="2608874"/>
              <a:ext cx="1204118" cy="35639"/>
            </a:xfrm>
            <a:custGeom>
              <a:avLst/>
              <a:gdLst>
                <a:gd name="connsiteX0" fmla="*/ 0 w 1204118"/>
                <a:gd name="connsiteY0" fmla="*/ 17819 h 35639"/>
                <a:gd name="connsiteX1" fmla="*/ 1204118 w 1204118"/>
                <a:gd name="connsiteY1" fmla="*/ 17819 h 3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4118" h="35639">
                  <a:moveTo>
                    <a:pt x="0" y="17819"/>
                  </a:moveTo>
                  <a:lnTo>
                    <a:pt x="1204118" y="17819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4656" tIns="-12283" rIns="584656" bIns="-1228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3514B88-BD43-384B-975F-6FB91C1F0F5D}"/>
                </a:ext>
              </a:extLst>
            </p:cNvPr>
            <p:cNvSpPr/>
            <p:nvPr/>
          </p:nvSpPr>
          <p:spPr>
            <a:xfrm>
              <a:off x="2528981" y="2712947"/>
              <a:ext cx="1661505" cy="1039672"/>
            </a:xfrm>
            <a:custGeom>
              <a:avLst/>
              <a:gdLst>
                <a:gd name="connsiteX0" fmla="*/ 0 w 1661505"/>
                <a:gd name="connsiteY0" fmla="*/ 83075 h 830752"/>
                <a:gd name="connsiteX1" fmla="*/ 83075 w 1661505"/>
                <a:gd name="connsiteY1" fmla="*/ 0 h 830752"/>
                <a:gd name="connsiteX2" fmla="*/ 1578430 w 1661505"/>
                <a:gd name="connsiteY2" fmla="*/ 0 h 830752"/>
                <a:gd name="connsiteX3" fmla="*/ 1661505 w 1661505"/>
                <a:gd name="connsiteY3" fmla="*/ 83075 h 830752"/>
                <a:gd name="connsiteX4" fmla="*/ 1661505 w 1661505"/>
                <a:gd name="connsiteY4" fmla="*/ 747677 h 830752"/>
                <a:gd name="connsiteX5" fmla="*/ 1578430 w 1661505"/>
                <a:gd name="connsiteY5" fmla="*/ 830752 h 830752"/>
                <a:gd name="connsiteX6" fmla="*/ 83075 w 1661505"/>
                <a:gd name="connsiteY6" fmla="*/ 830752 h 830752"/>
                <a:gd name="connsiteX7" fmla="*/ 0 w 1661505"/>
                <a:gd name="connsiteY7" fmla="*/ 747677 h 830752"/>
                <a:gd name="connsiteX8" fmla="*/ 0 w 1661505"/>
                <a:gd name="connsiteY8" fmla="*/ 83075 h 83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1505" h="830752">
                  <a:moveTo>
                    <a:pt x="0" y="83075"/>
                  </a:moveTo>
                  <a:cubicBezTo>
                    <a:pt x="0" y="37194"/>
                    <a:pt x="37194" y="0"/>
                    <a:pt x="83075" y="0"/>
                  </a:cubicBezTo>
                  <a:lnTo>
                    <a:pt x="1578430" y="0"/>
                  </a:lnTo>
                  <a:cubicBezTo>
                    <a:pt x="1624311" y="0"/>
                    <a:pt x="1661505" y="37194"/>
                    <a:pt x="1661505" y="83075"/>
                  </a:cubicBezTo>
                  <a:lnTo>
                    <a:pt x="1661505" y="747677"/>
                  </a:lnTo>
                  <a:cubicBezTo>
                    <a:pt x="1661505" y="793558"/>
                    <a:pt x="1624311" y="830752"/>
                    <a:pt x="1578430" y="830752"/>
                  </a:cubicBezTo>
                  <a:lnTo>
                    <a:pt x="83075" y="830752"/>
                  </a:lnTo>
                  <a:cubicBezTo>
                    <a:pt x="37194" y="830752"/>
                    <a:pt x="0" y="793558"/>
                    <a:pt x="0" y="747677"/>
                  </a:cubicBezTo>
                  <a:lnTo>
                    <a:pt x="0" y="83075"/>
                  </a:lnTo>
                  <a:close/>
                </a:path>
              </a:pathLst>
            </a:custGeom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6397" tIns="36397" rIns="36397" bIns="36397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Management Self Assessment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dirty="0"/>
                <a:t>OPM 6-F.1.2 </a:t>
              </a:r>
              <a:endParaRPr lang="en-US" sz="1400" kern="120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F4C13E-92DE-1A4D-929A-8F747518D77D}"/>
                </a:ext>
              </a:extLst>
            </p:cNvPr>
            <p:cNvSpPr/>
            <p:nvPr/>
          </p:nvSpPr>
          <p:spPr>
            <a:xfrm rot="4273428">
              <a:off x="1161692" y="3086557"/>
              <a:ext cx="2068715" cy="35639"/>
            </a:xfrm>
            <a:custGeom>
              <a:avLst/>
              <a:gdLst>
                <a:gd name="connsiteX0" fmla="*/ 0 w 2068715"/>
                <a:gd name="connsiteY0" fmla="*/ 17819 h 35639"/>
                <a:gd name="connsiteX1" fmla="*/ 2068715 w 2068715"/>
                <a:gd name="connsiteY1" fmla="*/ 17819 h 3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68715" h="35639">
                  <a:moveTo>
                    <a:pt x="0" y="17819"/>
                  </a:moveTo>
                  <a:lnTo>
                    <a:pt x="2068715" y="17819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340" tIns="-33899" rIns="995339" bIns="-33898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700" kern="12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38A7A84-EA04-ED42-90E0-E0807477DC77}"/>
                </a:ext>
              </a:extLst>
            </p:cNvPr>
            <p:cNvSpPr/>
            <p:nvPr/>
          </p:nvSpPr>
          <p:spPr>
            <a:xfrm>
              <a:off x="2530757" y="4755675"/>
              <a:ext cx="1661505" cy="830752"/>
            </a:xfrm>
            <a:custGeom>
              <a:avLst/>
              <a:gdLst>
                <a:gd name="connsiteX0" fmla="*/ 0 w 1661505"/>
                <a:gd name="connsiteY0" fmla="*/ 83075 h 830752"/>
                <a:gd name="connsiteX1" fmla="*/ 83075 w 1661505"/>
                <a:gd name="connsiteY1" fmla="*/ 0 h 830752"/>
                <a:gd name="connsiteX2" fmla="*/ 1578430 w 1661505"/>
                <a:gd name="connsiteY2" fmla="*/ 0 h 830752"/>
                <a:gd name="connsiteX3" fmla="*/ 1661505 w 1661505"/>
                <a:gd name="connsiteY3" fmla="*/ 83075 h 830752"/>
                <a:gd name="connsiteX4" fmla="*/ 1661505 w 1661505"/>
                <a:gd name="connsiteY4" fmla="*/ 747677 h 830752"/>
                <a:gd name="connsiteX5" fmla="*/ 1578430 w 1661505"/>
                <a:gd name="connsiteY5" fmla="*/ 830752 h 830752"/>
                <a:gd name="connsiteX6" fmla="*/ 83075 w 1661505"/>
                <a:gd name="connsiteY6" fmla="*/ 830752 h 830752"/>
                <a:gd name="connsiteX7" fmla="*/ 0 w 1661505"/>
                <a:gd name="connsiteY7" fmla="*/ 747677 h 830752"/>
                <a:gd name="connsiteX8" fmla="*/ 0 w 1661505"/>
                <a:gd name="connsiteY8" fmla="*/ 83075 h 83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1505" h="830752">
                  <a:moveTo>
                    <a:pt x="0" y="83075"/>
                  </a:moveTo>
                  <a:cubicBezTo>
                    <a:pt x="0" y="37194"/>
                    <a:pt x="37194" y="0"/>
                    <a:pt x="83075" y="0"/>
                  </a:cubicBezTo>
                  <a:lnTo>
                    <a:pt x="1578430" y="0"/>
                  </a:lnTo>
                  <a:cubicBezTo>
                    <a:pt x="1624311" y="0"/>
                    <a:pt x="1661505" y="37194"/>
                    <a:pt x="1661505" y="83075"/>
                  </a:cubicBezTo>
                  <a:lnTo>
                    <a:pt x="1661505" y="747677"/>
                  </a:lnTo>
                  <a:cubicBezTo>
                    <a:pt x="1661505" y="793558"/>
                    <a:pt x="1624311" y="830752"/>
                    <a:pt x="1578430" y="830752"/>
                  </a:cubicBezTo>
                  <a:lnTo>
                    <a:pt x="83075" y="830752"/>
                  </a:lnTo>
                  <a:cubicBezTo>
                    <a:pt x="37194" y="830752"/>
                    <a:pt x="0" y="793558"/>
                    <a:pt x="0" y="747677"/>
                  </a:cubicBezTo>
                  <a:lnTo>
                    <a:pt x="0" y="8307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6397" tIns="36397" rIns="36397" bIns="36397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Instrument Checklist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dirty="0"/>
                <a:t>OPM 7-U.*.1</a:t>
              </a:r>
              <a:endParaRPr lang="en-US" sz="1400" kern="120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66ED57-F659-C042-A689-7469D1C50E2A}"/>
                </a:ext>
              </a:extLst>
            </p:cNvPr>
            <p:cNvSpPr/>
            <p:nvPr/>
          </p:nvSpPr>
          <p:spPr>
            <a:xfrm rot="4627716">
              <a:off x="701500" y="3564240"/>
              <a:ext cx="2989098" cy="35639"/>
            </a:xfrm>
            <a:custGeom>
              <a:avLst/>
              <a:gdLst>
                <a:gd name="connsiteX0" fmla="*/ 0 w 2989098"/>
                <a:gd name="connsiteY0" fmla="*/ 17819 h 35639"/>
                <a:gd name="connsiteX1" fmla="*/ 2989098 w 2989098"/>
                <a:gd name="connsiteY1" fmla="*/ 17819 h 3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098" h="35639">
                  <a:moveTo>
                    <a:pt x="0" y="17819"/>
                  </a:moveTo>
                  <a:lnTo>
                    <a:pt x="2989098" y="17819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32522" tIns="-56908" rIns="1432522" bIns="-56907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E1642BB-D767-C041-AB92-35D1B9A89FAD}"/>
                </a:ext>
              </a:extLst>
            </p:cNvPr>
            <p:cNvSpPr/>
            <p:nvPr/>
          </p:nvSpPr>
          <p:spPr>
            <a:xfrm>
              <a:off x="206202" y="4745753"/>
              <a:ext cx="1661505" cy="830752"/>
            </a:xfrm>
            <a:custGeom>
              <a:avLst/>
              <a:gdLst>
                <a:gd name="connsiteX0" fmla="*/ 0 w 1661505"/>
                <a:gd name="connsiteY0" fmla="*/ 83075 h 830752"/>
                <a:gd name="connsiteX1" fmla="*/ 83075 w 1661505"/>
                <a:gd name="connsiteY1" fmla="*/ 0 h 830752"/>
                <a:gd name="connsiteX2" fmla="*/ 1578430 w 1661505"/>
                <a:gd name="connsiteY2" fmla="*/ 0 h 830752"/>
                <a:gd name="connsiteX3" fmla="*/ 1661505 w 1661505"/>
                <a:gd name="connsiteY3" fmla="*/ 83075 h 830752"/>
                <a:gd name="connsiteX4" fmla="*/ 1661505 w 1661505"/>
                <a:gd name="connsiteY4" fmla="*/ 747677 h 830752"/>
                <a:gd name="connsiteX5" fmla="*/ 1578430 w 1661505"/>
                <a:gd name="connsiteY5" fmla="*/ 830752 h 830752"/>
                <a:gd name="connsiteX6" fmla="*/ 83075 w 1661505"/>
                <a:gd name="connsiteY6" fmla="*/ 830752 h 830752"/>
                <a:gd name="connsiteX7" fmla="*/ 0 w 1661505"/>
                <a:gd name="connsiteY7" fmla="*/ 747677 h 830752"/>
                <a:gd name="connsiteX8" fmla="*/ 0 w 1661505"/>
                <a:gd name="connsiteY8" fmla="*/ 83075 h 83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1505" h="830752">
                  <a:moveTo>
                    <a:pt x="0" y="83075"/>
                  </a:moveTo>
                  <a:cubicBezTo>
                    <a:pt x="0" y="37194"/>
                    <a:pt x="37194" y="0"/>
                    <a:pt x="83075" y="0"/>
                  </a:cubicBezTo>
                  <a:lnTo>
                    <a:pt x="1578430" y="0"/>
                  </a:lnTo>
                  <a:cubicBezTo>
                    <a:pt x="1624311" y="0"/>
                    <a:pt x="1661505" y="37194"/>
                    <a:pt x="1661505" y="83075"/>
                  </a:cubicBezTo>
                  <a:lnTo>
                    <a:pt x="1661505" y="747677"/>
                  </a:lnTo>
                  <a:cubicBezTo>
                    <a:pt x="1661505" y="793558"/>
                    <a:pt x="1624311" y="830752"/>
                    <a:pt x="1578430" y="830752"/>
                  </a:cubicBezTo>
                  <a:lnTo>
                    <a:pt x="83075" y="830752"/>
                  </a:lnTo>
                  <a:cubicBezTo>
                    <a:pt x="37194" y="830752"/>
                    <a:pt x="0" y="793558"/>
                    <a:pt x="0" y="747677"/>
                  </a:cubicBezTo>
                  <a:lnTo>
                    <a:pt x="0" y="8307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6397" tIns="36397" rIns="36397" bIns="36397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Instrument MSA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OPM 6-F.2.1</a:t>
              </a: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90FE195-FB02-3D4B-9064-65A857EE754B}"/>
                </a:ext>
              </a:extLst>
            </p:cNvPr>
            <p:cNvSpPr/>
            <p:nvPr/>
          </p:nvSpPr>
          <p:spPr>
            <a:xfrm>
              <a:off x="4840351" y="4752060"/>
              <a:ext cx="1661505" cy="830752"/>
            </a:xfrm>
            <a:custGeom>
              <a:avLst/>
              <a:gdLst>
                <a:gd name="connsiteX0" fmla="*/ 0 w 1661505"/>
                <a:gd name="connsiteY0" fmla="*/ 83075 h 830752"/>
                <a:gd name="connsiteX1" fmla="*/ 83075 w 1661505"/>
                <a:gd name="connsiteY1" fmla="*/ 0 h 830752"/>
                <a:gd name="connsiteX2" fmla="*/ 1578430 w 1661505"/>
                <a:gd name="connsiteY2" fmla="*/ 0 h 830752"/>
                <a:gd name="connsiteX3" fmla="*/ 1661505 w 1661505"/>
                <a:gd name="connsiteY3" fmla="*/ 83075 h 830752"/>
                <a:gd name="connsiteX4" fmla="*/ 1661505 w 1661505"/>
                <a:gd name="connsiteY4" fmla="*/ 747677 h 830752"/>
                <a:gd name="connsiteX5" fmla="*/ 1578430 w 1661505"/>
                <a:gd name="connsiteY5" fmla="*/ 830752 h 830752"/>
                <a:gd name="connsiteX6" fmla="*/ 83075 w 1661505"/>
                <a:gd name="connsiteY6" fmla="*/ 830752 h 830752"/>
                <a:gd name="connsiteX7" fmla="*/ 0 w 1661505"/>
                <a:gd name="connsiteY7" fmla="*/ 747677 h 830752"/>
                <a:gd name="connsiteX8" fmla="*/ 0 w 1661505"/>
                <a:gd name="connsiteY8" fmla="*/ 83075 h 83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1505" h="830752">
                  <a:moveTo>
                    <a:pt x="0" y="83075"/>
                  </a:moveTo>
                  <a:cubicBezTo>
                    <a:pt x="0" y="37194"/>
                    <a:pt x="37194" y="0"/>
                    <a:pt x="83075" y="0"/>
                  </a:cubicBezTo>
                  <a:lnTo>
                    <a:pt x="1578430" y="0"/>
                  </a:lnTo>
                  <a:cubicBezTo>
                    <a:pt x="1624311" y="0"/>
                    <a:pt x="1661505" y="37194"/>
                    <a:pt x="1661505" y="83075"/>
                  </a:cubicBezTo>
                  <a:lnTo>
                    <a:pt x="1661505" y="747677"/>
                  </a:lnTo>
                  <a:cubicBezTo>
                    <a:pt x="1661505" y="793558"/>
                    <a:pt x="1624311" y="830752"/>
                    <a:pt x="1578430" y="830752"/>
                  </a:cubicBezTo>
                  <a:lnTo>
                    <a:pt x="83075" y="830752"/>
                  </a:lnTo>
                  <a:cubicBezTo>
                    <a:pt x="37194" y="830752"/>
                    <a:pt x="0" y="793558"/>
                    <a:pt x="0" y="747677"/>
                  </a:cubicBezTo>
                  <a:lnTo>
                    <a:pt x="0" y="8307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6397" tIns="36397" rIns="36397" bIns="36397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Shutter Open</a:t>
              </a: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C1C1579-549E-514D-B6BE-BA98C8B784AF}"/>
                </a:ext>
              </a:extLst>
            </p:cNvPr>
            <p:cNvSpPr/>
            <p:nvPr/>
          </p:nvSpPr>
          <p:spPr>
            <a:xfrm rot="17420842" flipV="1">
              <a:off x="6045676" y="4332606"/>
              <a:ext cx="1370245" cy="540898"/>
            </a:xfrm>
            <a:custGeom>
              <a:avLst/>
              <a:gdLst>
                <a:gd name="connsiteX0" fmla="*/ 0 w 993218"/>
                <a:gd name="connsiteY0" fmla="*/ 17819 h 35639"/>
                <a:gd name="connsiteX1" fmla="*/ 993218 w 993218"/>
                <a:gd name="connsiteY1" fmla="*/ 17819 h 3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3218" h="35639">
                  <a:moveTo>
                    <a:pt x="0" y="17819"/>
                  </a:moveTo>
                  <a:lnTo>
                    <a:pt x="993218" y="17819"/>
                  </a:lnTo>
                </a:path>
              </a:pathLst>
            </a:custGeom>
            <a:noFill/>
            <a:ln>
              <a:solidFill>
                <a:schemeClr val="accent1"/>
              </a:solidFill>
              <a:tailEnd type="triangle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479" tIns="-7011" rIns="484479" bIns="-7011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4BF4A0B-05DB-A242-92C3-DAC8E0A5A52A}"/>
                </a:ext>
              </a:extLst>
            </p:cNvPr>
            <p:cNvSpPr/>
            <p:nvPr/>
          </p:nvSpPr>
          <p:spPr>
            <a:xfrm>
              <a:off x="6988170" y="3495631"/>
              <a:ext cx="1661505" cy="830752"/>
            </a:xfrm>
            <a:custGeom>
              <a:avLst/>
              <a:gdLst>
                <a:gd name="connsiteX0" fmla="*/ 0 w 1661505"/>
                <a:gd name="connsiteY0" fmla="*/ 83075 h 830752"/>
                <a:gd name="connsiteX1" fmla="*/ 83075 w 1661505"/>
                <a:gd name="connsiteY1" fmla="*/ 0 h 830752"/>
                <a:gd name="connsiteX2" fmla="*/ 1578430 w 1661505"/>
                <a:gd name="connsiteY2" fmla="*/ 0 h 830752"/>
                <a:gd name="connsiteX3" fmla="*/ 1661505 w 1661505"/>
                <a:gd name="connsiteY3" fmla="*/ 83075 h 830752"/>
                <a:gd name="connsiteX4" fmla="*/ 1661505 w 1661505"/>
                <a:gd name="connsiteY4" fmla="*/ 747677 h 830752"/>
                <a:gd name="connsiteX5" fmla="*/ 1578430 w 1661505"/>
                <a:gd name="connsiteY5" fmla="*/ 830752 h 830752"/>
                <a:gd name="connsiteX6" fmla="*/ 83075 w 1661505"/>
                <a:gd name="connsiteY6" fmla="*/ 830752 h 830752"/>
                <a:gd name="connsiteX7" fmla="*/ 0 w 1661505"/>
                <a:gd name="connsiteY7" fmla="*/ 747677 h 830752"/>
                <a:gd name="connsiteX8" fmla="*/ 0 w 1661505"/>
                <a:gd name="connsiteY8" fmla="*/ 83075 h 83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1505" h="830752">
                  <a:moveTo>
                    <a:pt x="0" y="83075"/>
                  </a:moveTo>
                  <a:cubicBezTo>
                    <a:pt x="0" y="37194"/>
                    <a:pt x="37194" y="0"/>
                    <a:pt x="83075" y="0"/>
                  </a:cubicBezTo>
                  <a:lnTo>
                    <a:pt x="1578430" y="0"/>
                  </a:lnTo>
                  <a:cubicBezTo>
                    <a:pt x="1624311" y="0"/>
                    <a:pt x="1661505" y="37194"/>
                    <a:pt x="1661505" y="83075"/>
                  </a:cubicBezTo>
                  <a:lnTo>
                    <a:pt x="1661505" y="747677"/>
                  </a:lnTo>
                  <a:cubicBezTo>
                    <a:pt x="1661505" y="793558"/>
                    <a:pt x="1624311" y="830752"/>
                    <a:pt x="1578430" y="830752"/>
                  </a:cubicBezTo>
                  <a:lnTo>
                    <a:pt x="83075" y="830752"/>
                  </a:lnTo>
                  <a:cubicBezTo>
                    <a:pt x="37194" y="830752"/>
                    <a:pt x="0" y="793558"/>
                    <a:pt x="0" y="747677"/>
                  </a:cubicBezTo>
                  <a:lnTo>
                    <a:pt x="0" y="8307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6397" tIns="36397" rIns="36397" bIns="36397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Neutrons on Sample</a:t>
              </a: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2E1E9BF-B4DB-4347-AB3F-22D4369657B6}"/>
              </a:ext>
            </a:extLst>
          </p:cNvPr>
          <p:cNvCxnSpPr>
            <a:cxnSpLocks/>
          </p:cNvCxnSpPr>
          <p:nvPr/>
        </p:nvCxnSpPr>
        <p:spPr>
          <a:xfrm flipV="1">
            <a:off x="4175036" y="2054409"/>
            <a:ext cx="655983" cy="646043"/>
          </a:xfrm>
          <a:prstGeom prst="straightConnector1">
            <a:avLst/>
          </a:prstGeom>
          <a:ln w="26416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32E21F-6563-5F4D-A1BD-AA4B3B7C9009}"/>
              </a:ext>
            </a:extLst>
          </p:cNvPr>
          <p:cNvCxnSpPr>
            <a:cxnSpLocks/>
          </p:cNvCxnSpPr>
          <p:nvPr/>
        </p:nvCxnSpPr>
        <p:spPr>
          <a:xfrm flipV="1">
            <a:off x="4217530" y="4668003"/>
            <a:ext cx="613490" cy="11119"/>
          </a:xfrm>
          <a:prstGeom prst="straightConnector1">
            <a:avLst/>
          </a:prstGeom>
          <a:ln w="26416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AB0A62-1E7F-AE42-864C-9FB2DE690EC5}"/>
              </a:ext>
            </a:extLst>
          </p:cNvPr>
          <p:cNvCxnSpPr>
            <a:cxnSpLocks/>
          </p:cNvCxnSpPr>
          <p:nvPr/>
        </p:nvCxnSpPr>
        <p:spPr>
          <a:xfrm>
            <a:off x="6508911" y="2039309"/>
            <a:ext cx="473274" cy="1389691"/>
          </a:xfrm>
          <a:prstGeom prst="straightConnector1">
            <a:avLst/>
          </a:prstGeom>
          <a:ln w="26416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CB79B73-4A0A-C144-88A0-98B761CEF867}"/>
              </a:ext>
            </a:extLst>
          </p:cNvPr>
          <p:cNvCxnSpPr/>
          <p:nvPr/>
        </p:nvCxnSpPr>
        <p:spPr>
          <a:xfrm>
            <a:off x="1865527" y="4668003"/>
            <a:ext cx="676121" cy="0"/>
          </a:xfrm>
          <a:prstGeom prst="straightConnector1">
            <a:avLst/>
          </a:prstGeom>
          <a:ln w="26416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971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4DC53-6848-CD49-9BF9-0ACBFE91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Startup Checklists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83CC-2992-044F-BE72-F0A5432A7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Organized by </a:t>
            </a:r>
            <a:r>
              <a:rPr lang="en-US" dirty="0" err="1"/>
              <a:t>beamstop</a:t>
            </a:r>
            <a:r>
              <a:rPr lang="en-US" dirty="0"/>
              <a:t> from ion source to target</a:t>
            </a:r>
          </a:p>
          <a:p>
            <a:r>
              <a:rPr lang="en-US" dirty="0"/>
              <a:t>Filled out by Ops</a:t>
            </a:r>
          </a:p>
          <a:p>
            <a:r>
              <a:rPr lang="en-US" dirty="0"/>
              <a:t>Previous </a:t>
            </a:r>
            <a:r>
              <a:rPr lang="en-US" dirty="0" err="1"/>
              <a:t>beamstop</a:t>
            </a:r>
            <a:r>
              <a:rPr lang="en-US" dirty="0"/>
              <a:t> checklist must be completed before next can be fully completed</a:t>
            </a:r>
          </a:p>
          <a:p>
            <a:r>
              <a:rPr lang="en-US" dirty="0"/>
              <a:t>Exception process exists, requires management approval</a:t>
            </a:r>
          </a:p>
          <a:p>
            <a:r>
              <a:rPr lang="en-US" dirty="0"/>
              <a:t>Beam on target limited to 25 kW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55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6252B-6479-9F4B-B6C2-62BE07418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Startup Checklists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9FE072-440F-3246-99F4-4B6FAA95E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79" y="694694"/>
            <a:ext cx="6166837" cy="5468609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41157E6-FDDB-E84B-A1DB-CC4D5FF85AA6}"/>
              </a:ext>
            </a:extLst>
          </p:cNvPr>
          <p:cNvSpPr/>
          <p:nvPr/>
        </p:nvSpPr>
        <p:spPr>
          <a:xfrm>
            <a:off x="1856001" y="1690864"/>
            <a:ext cx="1699591" cy="48474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F16C193-7F74-894A-B78A-AA7BF93C52EB}"/>
              </a:ext>
            </a:extLst>
          </p:cNvPr>
          <p:cNvSpPr/>
          <p:nvPr/>
        </p:nvSpPr>
        <p:spPr>
          <a:xfrm>
            <a:off x="1856001" y="3436667"/>
            <a:ext cx="2156269" cy="48474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ED55BA-C85D-0546-965F-12E73147A48B}"/>
              </a:ext>
            </a:extLst>
          </p:cNvPr>
          <p:cNvSpPr/>
          <p:nvPr/>
        </p:nvSpPr>
        <p:spPr>
          <a:xfrm>
            <a:off x="1856001" y="5182470"/>
            <a:ext cx="4466332" cy="797223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A7925-3813-064A-98A1-10EC5F474971}"/>
              </a:ext>
            </a:extLst>
          </p:cNvPr>
          <p:cNvSpPr txBox="1"/>
          <p:nvPr/>
        </p:nvSpPr>
        <p:spPr>
          <a:xfrm>
            <a:off x="7095888" y="721730"/>
            <a:ext cx="184867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OPM 6.F-1.1</a:t>
            </a:r>
          </a:p>
        </p:txBody>
      </p:sp>
    </p:spTree>
    <p:extLst>
      <p:ext uri="{BB962C8B-B14F-4D97-AF65-F5344CB8AC3E}">
        <p14:creationId xmlns:p14="http://schemas.microsoft.com/office/powerpoint/2010/main" val="3949675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989C9-A12B-FC43-AB36-1427AA38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Startup Checklist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7938F1-3FF5-AC46-934A-D07E1CF52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7" y="639443"/>
            <a:ext cx="4810713" cy="5981575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6EAF07E-C6C9-1D47-A9A8-B88D13AB2D1B}"/>
              </a:ext>
            </a:extLst>
          </p:cNvPr>
          <p:cNvSpPr/>
          <p:nvPr/>
        </p:nvSpPr>
        <p:spPr>
          <a:xfrm>
            <a:off x="1063487" y="1124191"/>
            <a:ext cx="3349487" cy="1131993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C67CAF-7CAC-4E44-88E7-9348CE453948}"/>
              </a:ext>
            </a:extLst>
          </p:cNvPr>
          <p:cNvSpPr/>
          <p:nvPr/>
        </p:nvSpPr>
        <p:spPr>
          <a:xfrm>
            <a:off x="3399182" y="3777648"/>
            <a:ext cx="1321905" cy="132190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44217-E25D-1146-9F9A-5F2A6D795232}"/>
              </a:ext>
            </a:extLst>
          </p:cNvPr>
          <p:cNvSpPr txBox="1"/>
          <p:nvPr/>
        </p:nvSpPr>
        <p:spPr>
          <a:xfrm>
            <a:off x="6400800" y="639443"/>
            <a:ext cx="230587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OPM 7-T.22</a:t>
            </a:r>
          </a:p>
        </p:txBody>
      </p:sp>
    </p:spTree>
    <p:extLst>
      <p:ext uri="{BB962C8B-B14F-4D97-AF65-F5344CB8AC3E}">
        <p14:creationId xmlns:p14="http://schemas.microsoft.com/office/powerpoint/2010/main" val="23676789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_4x3_SNS-1" id="{FAA0E725-30DB-934E-8CD1-CD9843FFB369}" vid="{DA1025E3-C0CF-B447-A633-6082B852DC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C61A00-E6C3-4EA1-9A64-4282B46C6318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44126A1-89F5-46A8-9781-F472D536A9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90F00CE-3673-4C95-98E3-566F807119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6334</TotalTime>
  <Words>385</Words>
  <Application>Microsoft Office PowerPoint</Application>
  <PresentationFormat>On-screen Show (4:3)</PresentationFormat>
  <Paragraphs>99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Century Gothic</vt:lpstr>
      <vt:lpstr>Default Theme</vt:lpstr>
      <vt:lpstr>Readiness Verification After a Maintenance Outage</vt:lpstr>
      <vt:lpstr>How do we get from this?</vt:lpstr>
      <vt:lpstr>To this?</vt:lpstr>
      <vt:lpstr>To this?</vt:lpstr>
      <vt:lpstr>Ok, this.</vt:lpstr>
      <vt:lpstr>Authorization Workflow</vt:lpstr>
      <vt:lpstr>Accelerator Startup Checklists</vt:lpstr>
      <vt:lpstr>Accelerator Startup Checklists</vt:lpstr>
      <vt:lpstr>Target Startup Checklist</vt:lpstr>
      <vt:lpstr>Accelerator Management Self Assessment</vt:lpstr>
      <vt:lpstr>Example slide: Front End RF Systems (Excluding RFQ)</vt:lpstr>
      <vt:lpstr>MSA Safety Sign-Offs</vt:lpstr>
      <vt:lpstr>Instrument Management Self Assessment</vt:lpstr>
      <vt:lpstr>Example instrument MSA slide</vt:lpstr>
      <vt:lpstr>Instrument Hall Safety Signoffs</vt:lpstr>
      <vt:lpstr>Instrument Startup Checklists</vt:lpstr>
      <vt:lpstr>Neutrons Making the World a Better Place</vt:lpstr>
    </vt:vector>
  </TitlesOfParts>
  <Manager/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Madelyn R. Schoell</dc:creator>
  <cp:keywords/>
  <dc:description/>
  <cp:lastModifiedBy>Madelyn R. Wolter x4807 16344N</cp:lastModifiedBy>
  <cp:revision>280</cp:revision>
  <cp:lastPrinted>2015-09-03T19:49:59Z</cp:lastPrinted>
  <dcterms:created xsi:type="dcterms:W3CDTF">2015-08-12T14:41:53Z</dcterms:created>
  <dcterms:modified xsi:type="dcterms:W3CDTF">2019-09-03T14:40:48Z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