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</p:sldIdLst>
  <p:sldSz cy="5143500" cx="9144000"/>
  <p:notesSz cx="6858000" cy="9144000"/>
  <p:embeddedFontLs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EC7652B-780D-43EE-8088-A6A02B1DC61B}">
  <a:tblStyle styleId="{3EC7652B-780D-43EE-8088-A6A02B1DC6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E04B18C-E4A6-4EF1-B515-26CBCD8539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7.xml"/><Relationship Id="rId33" Type="http://schemas.openxmlformats.org/officeDocument/2006/relationships/slide" Target="slides/slide20.xml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35" Type="http://schemas.openxmlformats.org/officeDocument/2006/relationships/font" Target="fonts/OpenSans-bold.fntdata"/><Relationship Id="rId12" Type="http://schemas.openxmlformats.org/officeDocument/2006/relationships/slideMaster" Target="slideMasters/slideMaster8.xml"/><Relationship Id="rId34" Type="http://schemas.openxmlformats.org/officeDocument/2006/relationships/font" Target="fonts/OpenSans-regular.fntdata"/><Relationship Id="rId15" Type="http://schemas.openxmlformats.org/officeDocument/2006/relationships/slide" Target="slides/slide2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1.xml"/><Relationship Id="rId36" Type="http://schemas.openxmlformats.org/officeDocument/2006/relationships/font" Target="fonts/OpenSans-italic.fntdata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054e871aa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6054e871aa_0_534:notes"/>
          <p:cNvSpPr/>
          <p:nvPr>
            <p:ph idx="2" type="sldImg"/>
          </p:nvPr>
        </p:nvSpPr>
        <p:spPr>
          <a:xfrm>
            <a:off x="388323" y="684856"/>
            <a:ext cx="6081300" cy="343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054e871aa_0_105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6054e871a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NB+ plasma -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indicate that this is the dominant radiation term (so-called "beam target" reaction).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And note this produces a 2.45 MeV neutron.</a:t>
            </a:r>
            <a:endParaRPr/>
          </a:p>
        </p:txBody>
      </p:sp>
      <p:sp>
        <p:nvSpPr>
          <p:cNvPr id="403" name="Google Shape;403;g6054e871aa_0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193b7d215_0_1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4193b7d21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NB+ plasma -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indicate that this is the dominant radiation term (so-called "beam target" reaction).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And note this produces a 2.45 MeV neutron.</a:t>
            </a:r>
            <a:endParaRPr/>
          </a:p>
        </p:txBody>
      </p:sp>
      <p:sp>
        <p:nvSpPr>
          <p:cNvPr id="410" name="Google Shape;410;g4193b7d215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193b7d215_0_8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4193b7d2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NB+ plasma - 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indicate that this is the dominant radiation term (so-called "beam target" reaction).</a:t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And note this produces a 2.45 MeV neutron.</a:t>
            </a:r>
            <a:endParaRPr/>
          </a:p>
        </p:txBody>
      </p:sp>
      <p:sp>
        <p:nvSpPr>
          <p:cNvPr id="417" name="Google Shape;417;g4193b7d215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054e871a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put it before the set of "SAD Approval" slides?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23" name="Google Shape;423;g6054e871aa_0_420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193b7d21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put it before the set of "SAD Approval" slides?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30" name="Google Shape;430;g4193b7d215_0_15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193b7d21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put it before the set of "SAD Approval" slides?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36" name="Google Shape;436;g4193b7d215_0_22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193b7d21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put it before the set of "SAD Approval" slides?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42" name="Google Shape;442;g4193b7d215_0_28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193b7d21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put it before the set of "SAD Approval" slides?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49" name="Google Shape;449;g4193b7d215_0_33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6054e871aa_0_479:notes"/>
          <p:cNvSpPr/>
          <p:nvPr>
            <p:ph idx="2" type="sldImg"/>
          </p:nvPr>
        </p:nvSpPr>
        <p:spPr>
          <a:xfrm>
            <a:off x="388323" y="684856"/>
            <a:ext cx="6081300" cy="343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6054e871aa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6054e871aa_0_479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500" lIns="90500" spcFirstLastPara="1" rIns="90500" wrap="square" tIns="9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05784e30e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05784e30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605784e30e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054e871aa_0_363:notes"/>
          <p:cNvSpPr/>
          <p:nvPr>
            <p:ph idx="2" type="sldImg"/>
          </p:nvPr>
        </p:nvSpPr>
        <p:spPr>
          <a:xfrm>
            <a:off x="388323" y="684856"/>
            <a:ext cx="6081300" cy="343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054e871aa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6054e871aa_0_363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500" lIns="90500" spcFirstLastPara="1" rIns="90500" wrap="square" tIns="9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054e871aa_0_306:notes"/>
          <p:cNvSpPr/>
          <p:nvPr>
            <p:ph idx="2" type="sldImg"/>
          </p:nvPr>
        </p:nvSpPr>
        <p:spPr>
          <a:xfrm>
            <a:off x="388323" y="684856"/>
            <a:ext cx="6081300" cy="343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054e871aa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6054e871aa_0_306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500" lIns="90500" spcFirstLastPara="1" rIns="90500" wrap="square" tIns="9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193b7d215_1_0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4193b7d21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4193b7d215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054e871aa_0_117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6054e871a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6054e871aa_0_1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75" spcFirstLastPara="1" rIns="91375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054e871aa_0_88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6054e871a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56" name="Google Shape;356;g6054e871aa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054e871aa_0_95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6054e871a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64" name="Google Shape;364;g6054e871aa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193b7d215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4193b7d215_1_40:notes"/>
          <p:cNvSpPr/>
          <p:nvPr>
            <p:ph idx="2" type="sldImg"/>
          </p:nvPr>
        </p:nvSpPr>
        <p:spPr>
          <a:xfrm>
            <a:off x="381003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6054e871aa_0_124:notes"/>
          <p:cNvSpPr/>
          <p:nvPr>
            <p:ph idx="2" type="sldImg"/>
          </p:nvPr>
        </p:nvSpPr>
        <p:spPr>
          <a:xfrm>
            <a:off x="388323" y="684856"/>
            <a:ext cx="6081300" cy="343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6054e871a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6054e871aa_0_124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75" spcFirstLastPara="1" rIns="91375" wrap="square" tIns="45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54e871aa_0_336:notes"/>
          <p:cNvSpPr/>
          <p:nvPr>
            <p:ph idx="2" type="sldImg"/>
          </p:nvPr>
        </p:nvSpPr>
        <p:spPr>
          <a:xfrm>
            <a:off x="388323" y="684856"/>
            <a:ext cx="6081300" cy="343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054e871aa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6054e871aa_0_336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0500" lIns="90500" spcFirstLastPara="1" rIns="90500" wrap="square" tIns="9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152400" y="971550"/>
            <a:ext cx="88392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0" name="Google Shape;60;p14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4"/>
          <p:cNvSpPr/>
          <p:nvPr/>
        </p:nvSpPr>
        <p:spPr>
          <a:xfrm>
            <a:off x="8534400" y="4972050"/>
            <a:ext cx="5487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1" i="0" lang="en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800" y="1428754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685800" y="3429001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BD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" name="Google Shape;65;p15"/>
          <p:cNvCxnSpPr/>
          <p:nvPr/>
        </p:nvCxnSpPr>
        <p:spPr>
          <a:xfrm>
            <a:off x="457200" y="3374231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685800" y="3664003"/>
            <a:ext cx="7543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/>
          <p:nvPr/>
        </p:nvSpPr>
        <p:spPr>
          <a:xfrm>
            <a:off x="47867" y="4459467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47867" y="4459467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381000" y="800100"/>
            <a:ext cx="8433000" cy="114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eader.jpg" id="70" name="Google Shape;70;p15"/>
          <p:cNvSpPr/>
          <p:nvPr/>
        </p:nvSpPr>
        <p:spPr>
          <a:xfrm>
            <a:off x="419100" y="285750"/>
            <a:ext cx="8305800" cy="44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52400" y="971550"/>
            <a:ext cx="88392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" name="Google Shape;81;p17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7"/>
          <p:cNvSpPr/>
          <p:nvPr/>
        </p:nvSpPr>
        <p:spPr>
          <a:xfrm>
            <a:off x="8534400" y="4972050"/>
            <a:ext cx="5487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1" i="0" lang="en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ctrTitle"/>
          </p:nvPr>
        </p:nvSpPr>
        <p:spPr>
          <a:xfrm>
            <a:off x="685800" y="1428754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685800" y="3429001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BD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" name="Google Shape;86;p18"/>
          <p:cNvCxnSpPr/>
          <p:nvPr/>
        </p:nvCxnSpPr>
        <p:spPr>
          <a:xfrm>
            <a:off x="457200" y="3374231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685800" y="3664003"/>
            <a:ext cx="7543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/>
          <p:nvPr/>
        </p:nvSpPr>
        <p:spPr>
          <a:xfrm>
            <a:off x="47867" y="4459467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47867" y="4459467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381000" y="800100"/>
            <a:ext cx="8433000" cy="114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100" y="285750"/>
            <a:ext cx="6229352" cy="44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ctrTitle"/>
          </p:nvPr>
        </p:nvSpPr>
        <p:spPr>
          <a:xfrm>
            <a:off x="685800" y="1428755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685800" y="3429001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BD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2" name="Google Shape;102;p20"/>
          <p:cNvCxnSpPr/>
          <p:nvPr/>
        </p:nvCxnSpPr>
        <p:spPr>
          <a:xfrm>
            <a:off x="457200" y="3374231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685800" y="3664003"/>
            <a:ext cx="7543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0"/>
          <p:cNvSpPr/>
          <p:nvPr/>
        </p:nvSpPr>
        <p:spPr>
          <a:xfrm>
            <a:off x="47867" y="4459466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47867" y="4459466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381000" y="800100"/>
            <a:ext cx="8433000" cy="114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107" name="Google Shape;10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100" y="285750"/>
            <a:ext cx="6229352" cy="44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152400" y="971550"/>
            <a:ext cx="88392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" name="Google Shape;111;p21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1"/>
          <p:cNvSpPr/>
          <p:nvPr/>
        </p:nvSpPr>
        <p:spPr>
          <a:xfrm>
            <a:off x="8534400" y="4972050"/>
            <a:ext cx="5487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ctrTitle"/>
          </p:nvPr>
        </p:nvSpPr>
        <p:spPr>
          <a:xfrm>
            <a:off x="685800" y="1428754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  <a:defRPr b="1" sz="4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685800" y="3429001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BDD9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125" name="Google Shape;125;p23"/>
          <p:cNvCxnSpPr/>
          <p:nvPr/>
        </p:nvCxnSpPr>
        <p:spPr>
          <a:xfrm>
            <a:off x="457200" y="3374231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23"/>
          <p:cNvSpPr txBox="1"/>
          <p:nvPr>
            <p:ph idx="2" type="body"/>
          </p:nvPr>
        </p:nvSpPr>
        <p:spPr>
          <a:xfrm>
            <a:off x="685800" y="3664003"/>
            <a:ext cx="75438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ABFD9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5ABFD9"/>
                </a:solidFill>
              </a:defRPr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rgbClr val="5ABFD9"/>
                </a:solidFill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rgbClr val="5ABFD9"/>
                </a:solidFill>
              </a:defRPr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5ABFD9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3"/>
          <p:cNvSpPr/>
          <p:nvPr/>
        </p:nvSpPr>
        <p:spPr>
          <a:xfrm>
            <a:off x="47867" y="4459467"/>
            <a:ext cx="533400" cy="240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47867" y="4459467"/>
            <a:ext cx="533400" cy="240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381000" y="800100"/>
            <a:ext cx="8433000" cy="114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064" y="374804"/>
            <a:ext cx="7660685" cy="55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152400" y="971550"/>
            <a:ext cx="88392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0066CC"/>
                </a:solidFill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C00000"/>
                </a:solidFill>
              </a:defRPr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34" name="Google Shape;134;p24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24"/>
          <p:cNvSpPr/>
          <p:nvPr/>
        </p:nvSpPr>
        <p:spPr>
          <a:xfrm>
            <a:off x="8534400" y="4972050"/>
            <a:ext cx="5487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Title and Content">
  <p:cSld name="11_Title and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152400" y="971550"/>
            <a:ext cx="88392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39" name="Google Shape;139;p25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5"/>
          <p:cNvSpPr/>
          <p:nvPr/>
        </p:nvSpPr>
        <p:spPr>
          <a:xfrm>
            <a:off x="8534400" y="4972050"/>
            <a:ext cx="5487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rgbClr val="FEA0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rgbClr val="FEA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ctrTitle"/>
          </p:nvPr>
        </p:nvSpPr>
        <p:spPr>
          <a:xfrm>
            <a:off x="685800" y="1428755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0" name="Google Shape;150;p27"/>
          <p:cNvSpPr txBox="1"/>
          <p:nvPr>
            <p:ph idx="1" type="subTitle"/>
          </p:nvPr>
        </p:nvSpPr>
        <p:spPr>
          <a:xfrm>
            <a:off x="685800" y="3429001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BD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" name="Google Shape;151;p27"/>
          <p:cNvCxnSpPr/>
          <p:nvPr/>
        </p:nvCxnSpPr>
        <p:spPr>
          <a:xfrm>
            <a:off x="457200" y="3374231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27"/>
          <p:cNvSpPr txBox="1"/>
          <p:nvPr>
            <p:ph idx="2" type="body"/>
          </p:nvPr>
        </p:nvSpPr>
        <p:spPr>
          <a:xfrm>
            <a:off x="685800" y="3664003"/>
            <a:ext cx="7543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7"/>
          <p:cNvSpPr/>
          <p:nvPr/>
        </p:nvSpPr>
        <p:spPr>
          <a:xfrm>
            <a:off x="47867" y="4459466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47867" y="4459466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381000" y="800100"/>
            <a:ext cx="8433000" cy="114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156" name="Google Shape;15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100" y="285750"/>
            <a:ext cx="6229352" cy="44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152400" y="971550"/>
            <a:ext cx="88392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0" name="Google Shape;160;p28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28"/>
          <p:cNvSpPr/>
          <p:nvPr/>
        </p:nvSpPr>
        <p:spPr>
          <a:xfrm>
            <a:off x="8534400" y="4972050"/>
            <a:ext cx="548700" cy="1716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152400" y="971550"/>
            <a:ext cx="88392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72" name="Google Shape;172;p30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30"/>
          <p:cNvSpPr/>
          <p:nvPr/>
        </p:nvSpPr>
        <p:spPr>
          <a:xfrm>
            <a:off x="8534400" y="4972050"/>
            <a:ext cx="5487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1" i="0" lang="en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, DOE logo">
  <p:cSld name="Title Slide, DOE logo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ctrTitle"/>
          </p:nvPr>
        </p:nvSpPr>
        <p:spPr>
          <a:xfrm>
            <a:off x="685800" y="1428754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" type="subTitle"/>
          </p:nvPr>
        </p:nvSpPr>
        <p:spPr>
          <a:xfrm>
            <a:off x="685800" y="3429001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BD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77" name="Google Shape;177;p31"/>
          <p:cNvCxnSpPr/>
          <p:nvPr/>
        </p:nvCxnSpPr>
        <p:spPr>
          <a:xfrm>
            <a:off x="457200" y="3374231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31"/>
          <p:cNvSpPr txBox="1"/>
          <p:nvPr>
            <p:ph idx="2" type="body"/>
          </p:nvPr>
        </p:nvSpPr>
        <p:spPr>
          <a:xfrm>
            <a:off x="685800" y="3664003"/>
            <a:ext cx="75438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31"/>
          <p:cNvSpPr/>
          <p:nvPr/>
        </p:nvSpPr>
        <p:spPr>
          <a:xfrm>
            <a:off x="47867" y="4459467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47867" y="4459467"/>
            <a:ext cx="533400" cy="240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381000" y="800100"/>
            <a:ext cx="8433000" cy="114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jpg" id="182" name="Google Shape;18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100" y="285750"/>
            <a:ext cx="6229352" cy="44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457200" y="205979"/>
            <a:ext cx="7620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33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33"/>
          <p:cNvSpPr txBox="1"/>
          <p:nvPr>
            <p:ph idx="11" type="ftr"/>
          </p:nvPr>
        </p:nvSpPr>
        <p:spPr>
          <a:xfrm>
            <a:off x="1464336" y="4663440"/>
            <a:ext cx="6215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10" type="dt"/>
          </p:nvPr>
        </p:nvSpPr>
        <p:spPr>
          <a:xfrm>
            <a:off x="808534" y="4663440"/>
            <a:ext cx="655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EA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8" name="Google Shape;198;p33"/>
          <p:cNvCxnSpPr/>
          <p:nvPr/>
        </p:nvCxnSpPr>
        <p:spPr>
          <a:xfrm>
            <a:off x="381000" y="80010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ctrTitle"/>
          </p:nvPr>
        </p:nvSpPr>
        <p:spPr>
          <a:xfrm>
            <a:off x="685800" y="1428754"/>
            <a:ext cx="75438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34"/>
          <p:cNvSpPr txBox="1"/>
          <p:nvPr>
            <p:ph idx="1" type="subTitle"/>
          </p:nvPr>
        </p:nvSpPr>
        <p:spPr>
          <a:xfrm>
            <a:off x="685800" y="3429001"/>
            <a:ext cx="75438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BD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2" name="Google Shape;202;p34"/>
          <p:cNvCxnSpPr/>
          <p:nvPr/>
        </p:nvCxnSpPr>
        <p:spPr>
          <a:xfrm>
            <a:off x="457200" y="3374231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34"/>
          <p:cNvSpPr txBox="1"/>
          <p:nvPr>
            <p:ph idx="2" type="body"/>
          </p:nvPr>
        </p:nvSpPr>
        <p:spPr>
          <a:xfrm>
            <a:off x="569169" y="3664002"/>
            <a:ext cx="7543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ABFD9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ABF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9x.5.png" id="204" name="Google Shape;20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7395" y="4635011"/>
            <a:ext cx="61722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screen.pdf" id="208" name="Google Shape;208;p35"/>
          <p:cNvPicPr preferRelativeResize="0"/>
          <p:nvPr/>
        </p:nvPicPr>
        <p:blipFill rotWithShape="1">
          <a:blip r:embed="rId2">
            <a:alphaModFix/>
          </a:blip>
          <a:srcRect b="0" l="0" r="90791" t="0"/>
          <a:stretch/>
        </p:blipFill>
        <p:spPr>
          <a:xfrm>
            <a:off x="-16200" y="4791504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5"/>
          <p:cNvCxnSpPr/>
          <p:nvPr/>
        </p:nvCxnSpPr>
        <p:spPr>
          <a:xfrm>
            <a:off x="551814" y="888842"/>
            <a:ext cx="7848600" cy="1200"/>
          </a:xfrm>
          <a:prstGeom prst="straightConnector1">
            <a:avLst/>
          </a:prstGeom>
          <a:noFill/>
          <a:ln cap="flat" cmpd="sng" w="19050">
            <a:solidFill>
              <a:srgbClr val="FEA0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35"/>
          <p:cNvSpPr txBox="1"/>
          <p:nvPr>
            <p:ph idx="2" type="body"/>
          </p:nvPr>
        </p:nvSpPr>
        <p:spPr>
          <a:xfrm>
            <a:off x="457200" y="908540"/>
            <a:ext cx="8229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07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5"/>
          <p:cNvSpPr txBox="1"/>
          <p:nvPr/>
        </p:nvSpPr>
        <p:spPr>
          <a:xfrm>
            <a:off x="4209414" y="4899711"/>
            <a:ext cx="5334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and Content">
  <p:cSld name="7_Title and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screen.pdf" id="215" name="Google Shape;215;p36"/>
          <p:cNvPicPr preferRelativeResize="0"/>
          <p:nvPr/>
        </p:nvPicPr>
        <p:blipFill rotWithShape="1">
          <a:blip r:embed="rId2">
            <a:alphaModFix/>
          </a:blip>
          <a:srcRect b="0" l="0" r="90791" t="0"/>
          <a:stretch/>
        </p:blipFill>
        <p:spPr>
          <a:xfrm>
            <a:off x="-16200" y="4791504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36"/>
          <p:cNvCxnSpPr/>
          <p:nvPr/>
        </p:nvCxnSpPr>
        <p:spPr>
          <a:xfrm>
            <a:off x="551814" y="888842"/>
            <a:ext cx="7848600" cy="1200"/>
          </a:xfrm>
          <a:prstGeom prst="straightConnector1">
            <a:avLst/>
          </a:prstGeom>
          <a:noFill/>
          <a:ln cap="flat" cmpd="sng" w="19050">
            <a:solidFill>
              <a:srgbClr val="FEA0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36"/>
          <p:cNvSpPr txBox="1"/>
          <p:nvPr>
            <p:ph idx="2" type="body"/>
          </p:nvPr>
        </p:nvSpPr>
        <p:spPr>
          <a:xfrm>
            <a:off x="457200" y="908540"/>
            <a:ext cx="8229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07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6"/>
          <p:cNvSpPr txBox="1"/>
          <p:nvPr/>
        </p:nvSpPr>
        <p:spPr>
          <a:xfrm>
            <a:off x="4209414" y="4899711"/>
            <a:ext cx="5334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and Content">
  <p:cSld name="2_Title and Conte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screen.pdf" id="222" name="Google Shape;222;p37"/>
          <p:cNvPicPr preferRelativeResize="0"/>
          <p:nvPr/>
        </p:nvPicPr>
        <p:blipFill rotWithShape="1">
          <a:blip r:embed="rId2">
            <a:alphaModFix/>
          </a:blip>
          <a:srcRect b="0" l="0" r="90791" t="0"/>
          <a:stretch/>
        </p:blipFill>
        <p:spPr>
          <a:xfrm>
            <a:off x="-16200" y="4791504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37"/>
          <p:cNvCxnSpPr/>
          <p:nvPr/>
        </p:nvCxnSpPr>
        <p:spPr>
          <a:xfrm>
            <a:off x="551814" y="888842"/>
            <a:ext cx="7848600" cy="1200"/>
          </a:xfrm>
          <a:prstGeom prst="straightConnector1">
            <a:avLst/>
          </a:prstGeom>
          <a:noFill/>
          <a:ln cap="flat" cmpd="sng" w="19050">
            <a:solidFill>
              <a:srgbClr val="FEA0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457200" y="908540"/>
            <a:ext cx="8229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07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7"/>
          <p:cNvSpPr txBox="1"/>
          <p:nvPr/>
        </p:nvSpPr>
        <p:spPr>
          <a:xfrm>
            <a:off x="4209414" y="4899711"/>
            <a:ext cx="5334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and Content">
  <p:cSld name="5_Title and Conte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screen.pdf" id="229" name="Google Shape;229;p38"/>
          <p:cNvPicPr preferRelativeResize="0"/>
          <p:nvPr/>
        </p:nvPicPr>
        <p:blipFill rotWithShape="1">
          <a:blip r:embed="rId2">
            <a:alphaModFix/>
          </a:blip>
          <a:srcRect b="0" l="0" r="90791" t="0"/>
          <a:stretch/>
        </p:blipFill>
        <p:spPr>
          <a:xfrm>
            <a:off x="-16200" y="4791504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38"/>
          <p:cNvCxnSpPr/>
          <p:nvPr/>
        </p:nvCxnSpPr>
        <p:spPr>
          <a:xfrm>
            <a:off x="551814" y="888842"/>
            <a:ext cx="7848600" cy="1200"/>
          </a:xfrm>
          <a:prstGeom prst="straightConnector1">
            <a:avLst/>
          </a:prstGeom>
          <a:noFill/>
          <a:ln cap="flat" cmpd="sng" w="19050">
            <a:solidFill>
              <a:srgbClr val="FEA0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38"/>
          <p:cNvSpPr txBox="1"/>
          <p:nvPr>
            <p:ph idx="2" type="body"/>
          </p:nvPr>
        </p:nvSpPr>
        <p:spPr>
          <a:xfrm>
            <a:off x="457200" y="908540"/>
            <a:ext cx="8229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07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8"/>
          <p:cNvSpPr txBox="1"/>
          <p:nvPr/>
        </p:nvSpPr>
        <p:spPr>
          <a:xfrm>
            <a:off x="4209414" y="4899711"/>
            <a:ext cx="5334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itle and Content">
  <p:cSld name="22_Title and Conten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39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screen.pdf" id="236" name="Google Shape;236;p39"/>
          <p:cNvPicPr preferRelativeResize="0"/>
          <p:nvPr/>
        </p:nvPicPr>
        <p:blipFill rotWithShape="1">
          <a:blip r:embed="rId2">
            <a:alphaModFix/>
          </a:blip>
          <a:srcRect b="0" l="0" r="90791" t="0"/>
          <a:stretch/>
        </p:blipFill>
        <p:spPr>
          <a:xfrm>
            <a:off x="-16200" y="4791504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39"/>
          <p:cNvCxnSpPr/>
          <p:nvPr/>
        </p:nvCxnSpPr>
        <p:spPr>
          <a:xfrm>
            <a:off x="551814" y="888842"/>
            <a:ext cx="7848600" cy="1200"/>
          </a:xfrm>
          <a:prstGeom prst="straightConnector1">
            <a:avLst/>
          </a:prstGeom>
          <a:noFill/>
          <a:ln cap="flat" cmpd="sng" w="19050">
            <a:solidFill>
              <a:srgbClr val="FEA0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8" name="Google Shape;238;p39"/>
          <p:cNvSpPr txBox="1"/>
          <p:nvPr>
            <p:ph idx="2" type="body"/>
          </p:nvPr>
        </p:nvSpPr>
        <p:spPr>
          <a:xfrm>
            <a:off x="457200" y="908540"/>
            <a:ext cx="8229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07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9"/>
          <p:cNvSpPr txBox="1"/>
          <p:nvPr/>
        </p:nvSpPr>
        <p:spPr>
          <a:xfrm>
            <a:off x="4209414" y="4899711"/>
            <a:ext cx="5334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40"/>
          <p:cNvSpPr txBox="1"/>
          <p:nvPr>
            <p:ph idx="10" type="dt"/>
          </p:nvPr>
        </p:nvSpPr>
        <p:spPr>
          <a:xfrm>
            <a:off x="808534" y="4663440"/>
            <a:ext cx="655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EA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40"/>
          <p:cNvSpPr txBox="1"/>
          <p:nvPr>
            <p:ph idx="11" type="ftr"/>
          </p:nvPr>
        </p:nvSpPr>
        <p:spPr>
          <a:xfrm>
            <a:off x="1464336" y="4663440"/>
            <a:ext cx="6215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0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5" name="Google Shape;245;p40"/>
          <p:cNvCxnSpPr/>
          <p:nvPr/>
        </p:nvCxnSpPr>
        <p:spPr>
          <a:xfrm>
            <a:off x="457200" y="1063229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type="title">
  <p:cSld name="TITL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41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1"/>
          <p:cNvSpPr txBox="1"/>
          <p:nvPr>
            <p:ph idx="10" type="dt"/>
          </p:nvPr>
        </p:nvSpPr>
        <p:spPr>
          <a:xfrm>
            <a:off x="808534" y="4663440"/>
            <a:ext cx="655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EA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41"/>
          <p:cNvSpPr txBox="1"/>
          <p:nvPr>
            <p:ph idx="11" type="ftr"/>
          </p:nvPr>
        </p:nvSpPr>
        <p:spPr>
          <a:xfrm>
            <a:off x="1464336" y="4663440"/>
            <a:ext cx="6215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41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and Content">
  <p:cSld name="4_Title and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screen.pdf" id="257" name="Google Shape;257;p43"/>
          <p:cNvPicPr preferRelativeResize="0"/>
          <p:nvPr/>
        </p:nvPicPr>
        <p:blipFill rotWithShape="1">
          <a:blip r:embed="rId2">
            <a:alphaModFix/>
          </a:blip>
          <a:srcRect b="0" l="0" r="90791" t="0"/>
          <a:stretch/>
        </p:blipFill>
        <p:spPr>
          <a:xfrm>
            <a:off x="-16200" y="4791504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43"/>
          <p:cNvCxnSpPr/>
          <p:nvPr/>
        </p:nvCxnSpPr>
        <p:spPr>
          <a:xfrm>
            <a:off x="551814" y="888842"/>
            <a:ext cx="7848600" cy="1200"/>
          </a:xfrm>
          <a:prstGeom prst="straightConnector1">
            <a:avLst/>
          </a:prstGeom>
          <a:noFill/>
          <a:ln cap="flat" cmpd="sng" w="19050">
            <a:solidFill>
              <a:srgbClr val="FEA0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43"/>
          <p:cNvSpPr txBox="1"/>
          <p:nvPr>
            <p:ph idx="2" type="body"/>
          </p:nvPr>
        </p:nvSpPr>
        <p:spPr>
          <a:xfrm>
            <a:off x="457200" y="908540"/>
            <a:ext cx="8229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07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43"/>
          <p:cNvSpPr txBox="1"/>
          <p:nvPr/>
        </p:nvSpPr>
        <p:spPr>
          <a:xfrm>
            <a:off x="4209414" y="4899711"/>
            <a:ext cx="5334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and Content">
  <p:cSld name="6_Title and Conten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44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screen.pdf" id="264" name="Google Shape;264;p44"/>
          <p:cNvPicPr preferRelativeResize="0"/>
          <p:nvPr/>
        </p:nvPicPr>
        <p:blipFill rotWithShape="1">
          <a:blip r:embed="rId2">
            <a:alphaModFix/>
          </a:blip>
          <a:srcRect b="0" l="0" r="90791" t="0"/>
          <a:stretch/>
        </p:blipFill>
        <p:spPr>
          <a:xfrm>
            <a:off x="-16200" y="4791504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44"/>
          <p:cNvCxnSpPr/>
          <p:nvPr/>
        </p:nvCxnSpPr>
        <p:spPr>
          <a:xfrm>
            <a:off x="551814" y="888842"/>
            <a:ext cx="7848600" cy="1200"/>
          </a:xfrm>
          <a:prstGeom prst="straightConnector1">
            <a:avLst/>
          </a:prstGeom>
          <a:noFill/>
          <a:ln cap="flat" cmpd="sng" w="19050">
            <a:solidFill>
              <a:srgbClr val="FEA0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44"/>
          <p:cNvSpPr txBox="1"/>
          <p:nvPr>
            <p:ph idx="2" type="body"/>
          </p:nvPr>
        </p:nvSpPr>
        <p:spPr>
          <a:xfrm>
            <a:off x="457200" y="908540"/>
            <a:ext cx="8229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07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4"/>
          <p:cNvSpPr txBox="1"/>
          <p:nvPr/>
        </p:nvSpPr>
        <p:spPr>
          <a:xfrm>
            <a:off x="4209414" y="4899711"/>
            <a:ext cx="5334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Subtitle, and Content">
  <p:cSld name="Title, Subtitle, and Conten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idx="11" type="ftr"/>
          </p:nvPr>
        </p:nvSpPr>
        <p:spPr>
          <a:xfrm>
            <a:off x="1464336" y="4663440"/>
            <a:ext cx="6215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5"/>
          <p:cNvSpPr txBox="1"/>
          <p:nvPr>
            <p:ph type="title"/>
          </p:nvPr>
        </p:nvSpPr>
        <p:spPr>
          <a:xfrm>
            <a:off x="457200" y="205979"/>
            <a:ext cx="7620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45"/>
          <p:cNvSpPr txBox="1"/>
          <p:nvPr>
            <p:ph idx="1" type="body"/>
          </p:nvPr>
        </p:nvSpPr>
        <p:spPr>
          <a:xfrm>
            <a:off x="457200" y="1409178"/>
            <a:ext cx="7620000" cy="32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5"/>
          <p:cNvSpPr txBox="1"/>
          <p:nvPr>
            <p:ph idx="10" type="dt"/>
          </p:nvPr>
        </p:nvSpPr>
        <p:spPr>
          <a:xfrm>
            <a:off x="808534" y="4663440"/>
            <a:ext cx="655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EA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45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4" name="Google Shape;274;p45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45"/>
          <p:cNvSpPr txBox="1"/>
          <p:nvPr>
            <p:ph idx="2" type="body"/>
          </p:nvPr>
        </p:nvSpPr>
        <p:spPr>
          <a:xfrm>
            <a:off x="457200" y="1151339"/>
            <a:ext cx="76200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46"/>
          <p:cNvSpPr txBox="1"/>
          <p:nvPr>
            <p:ph idx="1" type="body"/>
          </p:nvPr>
        </p:nvSpPr>
        <p:spPr>
          <a:xfrm>
            <a:off x="457200" y="1152144"/>
            <a:ext cx="36576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46"/>
          <p:cNvSpPr txBox="1"/>
          <p:nvPr>
            <p:ph idx="2" type="body"/>
          </p:nvPr>
        </p:nvSpPr>
        <p:spPr>
          <a:xfrm>
            <a:off x="4419600" y="1152144"/>
            <a:ext cx="36576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6"/>
          <p:cNvSpPr txBox="1"/>
          <p:nvPr>
            <p:ph idx="10" type="dt"/>
          </p:nvPr>
        </p:nvSpPr>
        <p:spPr>
          <a:xfrm>
            <a:off x="808534" y="4663440"/>
            <a:ext cx="655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EA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6"/>
          <p:cNvSpPr txBox="1"/>
          <p:nvPr>
            <p:ph idx="11" type="ftr"/>
          </p:nvPr>
        </p:nvSpPr>
        <p:spPr>
          <a:xfrm>
            <a:off x="1464336" y="4663440"/>
            <a:ext cx="6215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46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3" name="Google Shape;283;p46"/>
          <p:cNvCxnSpPr/>
          <p:nvPr/>
        </p:nvCxnSpPr>
        <p:spPr>
          <a:xfrm>
            <a:off x="457200" y="1063229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46"/>
          <p:cNvCxnSpPr/>
          <p:nvPr/>
        </p:nvCxnSpPr>
        <p:spPr>
          <a:xfrm flipH="1">
            <a:off x="4263300" y="1152144"/>
            <a:ext cx="3900" cy="34767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icture">
  <p:cSld name="Content and Picture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47"/>
          <p:cNvSpPr txBox="1"/>
          <p:nvPr>
            <p:ph idx="1" type="body"/>
          </p:nvPr>
        </p:nvSpPr>
        <p:spPr>
          <a:xfrm>
            <a:off x="457200" y="1152144"/>
            <a:ext cx="36576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47"/>
          <p:cNvSpPr txBox="1"/>
          <p:nvPr>
            <p:ph idx="10" type="dt"/>
          </p:nvPr>
        </p:nvSpPr>
        <p:spPr>
          <a:xfrm>
            <a:off x="808534" y="4663440"/>
            <a:ext cx="655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EA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47"/>
          <p:cNvSpPr txBox="1"/>
          <p:nvPr>
            <p:ph idx="11" type="ftr"/>
          </p:nvPr>
        </p:nvSpPr>
        <p:spPr>
          <a:xfrm>
            <a:off x="1464336" y="4663440"/>
            <a:ext cx="6215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47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1" name="Google Shape;291;p47"/>
          <p:cNvCxnSpPr/>
          <p:nvPr/>
        </p:nvCxnSpPr>
        <p:spPr>
          <a:xfrm>
            <a:off x="457200" y="1063229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47"/>
          <p:cNvSpPr/>
          <p:nvPr>
            <p:ph idx="2" type="pic"/>
          </p:nvPr>
        </p:nvSpPr>
        <p:spPr>
          <a:xfrm>
            <a:off x="4114802" y="1152529"/>
            <a:ext cx="4511700" cy="3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48"/>
          <p:cNvSpPr txBox="1"/>
          <p:nvPr>
            <p:ph idx="1" type="body"/>
          </p:nvPr>
        </p:nvSpPr>
        <p:spPr>
          <a:xfrm>
            <a:off x="457200" y="1151335"/>
            <a:ext cx="3657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48"/>
          <p:cNvSpPr txBox="1"/>
          <p:nvPr>
            <p:ph idx="2" type="body"/>
          </p:nvPr>
        </p:nvSpPr>
        <p:spPr>
          <a:xfrm>
            <a:off x="457200" y="1631156"/>
            <a:ext cx="36576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48"/>
          <p:cNvSpPr txBox="1"/>
          <p:nvPr>
            <p:ph idx="3" type="body"/>
          </p:nvPr>
        </p:nvSpPr>
        <p:spPr>
          <a:xfrm>
            <a:off x="4419600" y="1151335"/>
            <a:ext cx="3657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48"/>
          <p:cNvSpPr txBox="1"/>
          <p:nvPr>
            <p:ph idx="4" type="body"/>
          </p:nvPr>
        </p:nvSpPr>
        <p:spPr>
          <a:xfrm>
            <a:off x="4419600" y="1631156"/>
            <a:ext cx="36576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48"/>
          <p:cNvSpPr txBox="1"/>
          <p:nvPr>
            <p:ph idx="10" type="dt"/>
          </p:nvPr>
        </p:nvSpPr>
        <p:spPr>
          <a:xfrm>
            <a:off x="808534" y="4663440"/>
            <a:ext cx="655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EA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48"/>
          <p:cNvSpPr txBox="1"/>
          <p:nvPr>
            <p:ph idx="11" type="ftr"/>
          </p:nvPr>
        </p:nvSpPr>
        <p:spPr>
          <a:xfrm>
            <a:off x="1464336" y="4663440"/>
            <a:ext cx="6215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8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2" name="Google Shape;302;p48"/>
          <p:cNvCxnSpPr/>
          <p:nvPr/>
        </p:nvCxnSpPr>
        <p:spPr>
          <a:xfrm>
            <a:off x="457200" y="1063229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48"/>
          <p:cNvCxnSpPr/>
          <p:nvPr/>
        </p:nvCxnSpPr>
        <p:spPr>
          <a:xfrm flipH="1">
            <a:off x="4263300" y="1152144"/>
            <a:ext cx="3900" cy="3476700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18" Type="http://schemas.openxmlformats.org/officeDocument/2006/relationships/theme" Target="../theme/theme8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0" y="4"/>
            <a:ext cx="9144000" cy="20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8458200" y="4114800"/>
            <a:ext cx="6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>
            <p:ph idx="12" type="sldNum"/>
          </p:nvPr>
        </p:nvSpPr>
        <p:spPr>
          <a:xfrm>
            <a:off x="8747760" y="4972050"/>
            <a:ext cx="3963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6"/>
          <p:cNvSpPr/>
          <p:nvPr/>
        </p:nvSpPr>
        <p:spPr>
          <a:xfrm>
            <a:off x="0" y="2"/>
            <a:ext cx="9144000" cy="8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8458200" y="4114800"/>
            <a:ext cx="6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>
            <p:ph idx="12" type="sldNum"/>
          </p:nvPr>
        </p:nvSpPr>
        <p:spPr>
          <a:xfrm>
            <a:off x="8747760" y="4972050"/>
            <a:ext cx="3963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/>
          <p:nvPr/>
        </p:nvSpPr>
        <p:spPr>
          <a:xfrm>
            <a:off x="0" y="1"/>
            <a:ext cx="9144000" cy="17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8458200" y="4114800"/>
            <a:ext cx="6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9"/>
          <p:cNvSpPr/>
          <p:nvPr>
            <p:ph idx="12" type="sldNum"/>
          </p:nvPr>
        </p:nvSpPr>
        <p:spPr>
          <a:xfrm>
            <a:off x="8747760" y="4972050"/>
            <a:ext cx="3963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8" name="Google Shape;98;p19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2"/>
          <p:cNvSpPr/>
          <p:nvPr/>
        </p:nvSpPr>
        <p:spPr>
          <a:xfrm>
            <a:off x="0" y="2"/>
            <a:ext cx="9144000" cy="8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8458200" y="4114800"/>
            <a:ext cx="6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/>
          <p:nvPr>
            <p:ph idx="12" type="sldNum"/>
          </p:nvPr>
        </p:nvSpPr>
        <p:spPr>
          <a:xfrm>
            <a:off x="8747760" y="4972050"/>
            <a:ext cx="3963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9" name="Google Shape;119;p22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22"/>
          <p:cNvSpPr txBox="1"/>
          <p:nvPr/>
        </p:nvSpPr>
        <p:spPr>
          <a:xfrm>
            <a:off x="914400" y="4981320"/>
            <a:ext cx="73152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Recovery </a:t>
            </a:r>
            <a:r>
              <a:rPr lang="en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CDE-2/3A IPR</a:t>
            </a:r>
            <a:r>
              <a:rPr b="0" i="0" lang="en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- (</a:t>
            </a:r>
            <a:r>
              <a:rPr lang="en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Safety Assessment and Readiness</a:t>
            </a:r>
            <a:r>
              <a:rPr b="0" i="0" lang="en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" sz="1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August 27-29</a:t>
            </a:r>
            <a:r>
              <a:rPr b="0" i="0" lang="en" sz="1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b="0" i="0" sz="1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nstx.pppl.gov/DragNDrop/Presentation_Template/NSTX-U_logo_thick_font_transparent.png" id="121" name="Google Shape;121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249" y="4972049"/>
            <a:ext cx="571912" cy="1475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6"/>
          <p:cNvSpPr/>
          <p:nvPr/>
        </p:nvSpPr>
        <p:spPr>
          <a:xfrm>
            <a:off x="0" y="4"/>
            <a:ext cx="9144000" cy="20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8458200" y="4114800"/>
            <a:ext cx="685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/>
          <p:nvPr>
            <p:ph idx="12" type="sldNum"/>
          </p:nvPr>
        </p:nvSpPr>
        <p:spPr>
          <a:xfrm>
            <a:off x="8747760" y="4972050"/>
            <a:ext cx="396300" cy="1716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7" name="Google Shape;147;p26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9"/>
          <p:cNvSpPr/>
          <p:nvPr/>
        </p:nvSpPr>
        <p:spPr>
          <a:xfrm>
            <a:off x="0" y="4"/>
            <a:ext cx="9144000" cy="20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8458200" y="4114800"/>
            <a:ext cx="6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9"/>
          <p:cNvSpPr/>
          <p:nvPr>
            <p:ph idx="12" type="sldNum"/>
          </p:nvPr>
        </p:nvSpPr>
        <p:spPr>
          <a:xfrm>
            <a:off x="8747760" y="4972050"/>
            <a:ext cx="396300" cy="1713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8" name="Google Shape;168;p29"/>
          <p:cNvCxnSpPr/>
          <p:nvPr/>
        </p:nvCxnSpPr>
        <p:spPr>
          <a:xfrm>
            <a:off x="457200" y="857250"/>
            <a:ext cx="8168700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457200" y="205979"/>
            <a:ext cx="762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  <a:defRPr b="0" i="0" sz="46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457200" y="1200150"/>
            <a:ext cx="7620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2"/>
          <p:cNvSpPr/>
          <p:nvPr/>
        </p:nvSpPr>
        <p:spPr>
          <a:xfrm>
            <a:off x="0" y="4"/>
            <a:ext cx="9144000" cy="20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8458200" y="4114800"/>
            <a:ext cx="6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2"/>
          <p:cNvSpPr/>
          <p:nvPr>
            <p:ph idx="12" type="sldNum"/>
          </p:nvPr>
        </p:nvSpPr>
        <p:spPr>
          <a:xfrm>
            <a:off x="8077200" y="4648587"/>
            <a:ext cx="548700" cy="29730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32"/>
          <p:cNvSpPr txBox="1"/>
          <p:nvPr>
            <p:ph idx="11" type="ftr"/>
          </p:nvPr>
        </p:nvSpPr>
        <p:spPr>
          <a:xfrm>
            <a:off x="1464336" y="4663440"/>
            <a:ext cx="6215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2"/>
          <p:cNvSpPr txBox="1"/>
          <p:nvPr>
            <p:ph idx="10" type="dt"/>
          </p:nvPr>
        </p:nvSpPr>
        <p:spPr>
          <a:xfrm>
            <a:off x="808534" y="4663440"/>
            <a:ext cx="655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EA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3logos_9x.5.png"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2" r="94746" t="0"/>
          <a:stretch/>
        </p:blipFill>
        <p:spPr>
          <a:xfrm>
            <a:off x="347395" y="4635011"/>
            <a:ext cx="432554" cy="342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open?id=1DALDMIV7su7_eREJQoOMmYa7sc4dkVF5" TargetMode="External"/><Relationship Id="rId4" Type="http://schemas.openxmlformats.org/officeDocument/2006/relationships/hyperlink" Target="https://drive.google.com/open?id=1DALDMIV7su7_eREJQoOMmYa7sc4dkVF5" TargetMode="External"/><Relationship Id="rId5" Type="http://schemas.openxmlformats.org/officeDocument/2006/relationships/hyperlink" Target="https://drive.google.com/open?id=1_vZHbUzjZ0oAW4AmjU2PGOBWHyrELjcs" TargetMode="External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>
            <p:ph type="ctrTitle"/>
          </p:nvPr>
        </p:nvSpPr>
        <p:spPr>
          <a:xfrm>
            <a:off x="155575" y="1382842"/>
            <a:ext cx="8859600" cy="14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n"/>
              <a:t>Implementation of ASO at PPPL</a:t>
            </a:r>
            <a:endParaRPr b="0" i="1" sz="3600"/>
          </a:p>
        </p:txBody>
      </p:sp>
      <p:sp>
        <p:nvSpPr>
          <p:cNvPr id="309" name="Google Shape;309;p49"/>
          <p:cNvSpPr txBox="1"/>
          <p:nvPr>
            <p:ph idx="2" type="body"/>
          </p:nvPr>
        </p:nvSpPr>
        <p:spPr>
          <a:xfrm>
            <a:off x="762000" y="3463293"/>
            <a:ext cx="762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200"/>
              <a:t>Jessica Malo - NSTX-U Accelerator Safety Specialist</a:t>
            </a:r>
            <a:endParaRPr b="1" sz="2200"/>
          </a:p>
        </p:txBody>
      </p:sp>
      <p:sp>
        <p:nvSpPr>
          <p:cNvPr descr="Image result for pppl logo" id="310" name="Google Shape;310;p49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pppl logo" id="311" name="Google Shape;311;p49"/>
          <p:cNvSpPr/>
          <p:nvPr/>
        </p:nvSpPr>
        <p:spPr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pppl logo" id="312" name="Google Shape;312;p49"/>
          <p:cNvSpPr/>
          <p:nvPr/>
        </p:nvSpPr>
        <p:spPr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inceton-university-logo1.jpg" id="313" name="Google Shape;3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118" y="4600446"/>
            <a:ext cx="1580325" cy="4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9"/>
          <p:cNvSpPr/>
          <p:nvPr/>
        </p:nvSpPr>
        <p:spPr>
          <a:xfrm>
            <a:off x="0" y="4913455"/>
            <a:ext cx="7010400" cy="23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L_logo_horizontal_gradient_72dpi.jpg" id="315" name="Google Shape;31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800" y="4434050"/>
            <a:ext cx="3007350" cy="6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9"/>
          <p:cNvSpPr txBox="1"/>
          <p:nvPr/>
        </p:nvSpPr>
        <p:spPr>
          <a:xfrm>
            <a:off x="762000" y="2983230"/>
            <a:ext cx="762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2019 DOE Accelerator Safety Workshop</a:t>
            </a:r>
            <a:r>
              <a:rPr b="1" lang="en" sz="1800" u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n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September 10-12</a:t>
            </a:r>
            <a:r>
              <a:rPr b="1" lang="en" sz="1800" u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b="0" sz="1800" u="none">
              <a:solidFill>
                <a:srgbClr val="5ABF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8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 sz="2200"/>
              <a:t>ASO Implementation Plan is Executed using 6 Additional Focused Plans Needed to Accomplish ASO Implementation</a:t>
            </a:r>
            <a:endParaRPr sz="2200"/>
          </a:p>
        </p:txBody>
      </p:sp>
      <p:pic>
        <p:nvPicPr>
          <p:cNvPr id="406" name="Google Shape;40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87" y="915200"/>
            <a:ext cx="8256222" cy="41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9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 sz="3600"/>
              <a:t>NSTX-U Accelerator Hazards </a:t>
            </a:r>
            <a:endParaRPr sz="3600"/>
          </a:p>
        </p:txBody>
      </p:sp>
      <p:sp>
        <p:nvSpPr>
          <p:cNvPr id="413" name="Google Shape;413;p59"/>
          <p:cNvSpPr txBox="1"/>
          <p:nvPr/>
        </p:nvSpPr>
        <p:spPr>
          <a:xfrm>
            <a:off x="285450" y="944225"/>
            <a:ext cx="8573100" cy="3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Noteworthy NSTX-U Hazards: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When we produce a plasma and/or operate a neutral beam, we make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direct ionizing radiation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We have compressed gases and cryogenics and therefore we have potential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ODH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concerns.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magnetic fields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that are potentially hazardous to individuals with pacemakers and medical devices.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In addition to the accelerator hazards above, we also have a number of industrial hazards typical of most accelerators (e.g. electrical, pressure, vacuum, thermal, etc.)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500"/>
              <a:t>ES&amp;H: </a:t>
            </a:r>
            <a:r>
              <a:rPr lang="en" sz="2500"/>
              <a:t>The ASO Implementation builds on and supplements existing PPPL safety programs for accelerator specific hazards</a:t>
            </a:r>
            <a:r>
              <a:rPr lang="en" sz="2500"/>
              <a:t> </a:t>
            </a:r>
            <a:endParaRPr sz="2800"/>
          </a:p>
        </p:txBody>
      </p:sp>
      <p:sp>
        <p:nvSpPr>
          <p:cNvPr id="420" name="Google Shape;420;p60"/>
          <p:cNvSpPr txBox="1"/>
          <p:nvPr>
            <p:ph idx="1" type="body"/>
          </p:nvPr>
        </p:nvSpPr>
        <p:spPr>
          <a:xfrm>
            <a:off x="252300" y="898975"/>
            <a:ext cx="86394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 sz="1800"/>
              <a:t>Mature ES&amp;H safety management programs to address industrial hazards have existed at the lab for decades and will continue to support safe operations. </a:t>
            </a:r>
            <a:endParaRPr sz="18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 sz="1800"/>
              <a:t>A comprehensive hazard analysis has been performed (NSTX-U Recovery Project HAR). This documents hazards and associated mitigations present during both the execution of NSTX-U Recovery Project scope and during subsequent pre-operational testing, commissioning, and routine operations.</a:t>
            </a:r>
            <a:endParaRPr sz="18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 sz="1800"/>
              <a:t>A new NSTX-U SAD is being developed consistent with the ASO (Order and Guide), and community expectations. </a:t>
            </a:r>
            <a:endParaRPr sz="18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 sz="1800"/>
              <a:t>From the new SAD, the Accelerator Safety Envelope will be generated. </a:t>
            </a:r>
            <a:endParaRPr sz="18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•"/>
            </a:pPr>
            <a:r>
              <a:rPr lang="en" sz="1800"/>
              <a:t>The SAD and ASE will be maintained using an established USI program. </a:t>
            </a:r>
            <a:endParaRPr sz="1800"/>
          </a:p>
          <a:p>
            <a:pPr indent="0" lvl="1" marL="4114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i="1"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r>
              <a:rPr lang="en" sz="2600"/>
              <a:t>HAR </a:t>
            </a:r>
            <a:r>
              <a:rPr lang="en" sz="2600"/>
              <a:t>Risk Analysis Methodology</a:t>
            </a:r>
            <a:r>
              <a:rPr lang="en" sz="2600"/>
              <a:t> - Risk, Probability, &amp; Consequence</a:t>
            </a:r>
            <a:endParaRPr i="0" sz="2600" u="none" cap="none" strike="noStrike">
              <a:solidFill>
                <a:schemeClr val="accent6"/>
              </a:solidFill>
            </a:endParaRPr>
          </a:p>
        </p:txBody>
      </p:sp>
      <p:sp>
        <p:nvSpPr>
          <p:cNvPr id="426" name="Google Shape;426;p61"/>
          <p:cNvSpPr txBox="1"/>
          <p:nvPr>
            <p:ph idx="1" type="body"/>
          </p:nvPr>
        </p:nvSpPr>
        <p:spPr>
          <a:xfrm>
            <a:off x="332075" y="971825"/>
            <a:ext cx="5047800" cy="3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</a:t>
            </a:r>
            <a:r>
              <a:rPr lang="en" sz="1600" u="sng">
                <a:solidFill>
                  <a:srgbClr val="0000FF"/>
                </a:solidFill>
                <a:hlinkClick r:id="rId3"/>
              </a:rPr>
              <a:t>Risk Analysis</a:t>
            </a:r>
            <a:r>
              <a:rPr lang="en" sz="1600" u="sng">
                <a:solidFill>
                  <a:srgbClr val="0000FF"/>
                </a:solidFill>
                <a:hlinkClick r:id="rId4"/>
              </a:rPr>
              <a:t> Memo</a:t>
            </a:r>
            <a:r>
              <a:rPr lang="en" sz="1600"/>
              <a:t> was drafted &amp; issued describing methodology to drive safety analysis.  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•"/>
            </a:pPr>
            <a:r>
              <a:rPr lang="en" sz="1600"/>
              <a:t>Reviewed 10 SADs from 6 DOE O 420.2C compliant facilities &amp; legacy PPPL policies.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•"/>
            </a:pPr>
            <a:r>
              <a:rPr lang="en" sz="1600"/>
              <a:t>Derived a set of consequence, probability, and risk tables consistent with both accelerator community practice and PPPL practice.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•"/>
            </a:pPr>
            <a:r>
              <a:rPr lang="en" sz="1600"/>
              <a:t>Developed methodology for evaluating mitigated vs. unmitigated risks.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•"/>
            </a:pPr>
            <a:r>
              <a:rPr lang="en" sz="1600"/>
              <a:t>Developed methodology for determining when a formal credited control is required.</a:t>
            </a:r>
            <a:endParaRPr sz="16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Note: this Risk Analysis memo, which was used for the HAR, has been further expanded into a  </a:t>
            </a:r>
            <a:r>
              <a:rPr lang="en" sz="1600" u="sng">
                <a:solidFill>
                  <a:srgbClr val="0000FF"/>
                </a:solidFill>
                <a:hlinkClick r:id="rId5"/>
              </a:rPr>
              <a:t>Recovery Project FMECA and Hazard Analysis Plan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27" name="Google Shape;42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5864" y="971825"/>
            <a:ext cx="3295360" cy="3953702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8700000" dist="171450">
              <a:schemeClr val="lt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SAD</a:t>
            </a:r>
            <a:r>
              <a:rPr lang="en" sz="3600"/>
              <a:t> Development Methodology for the ASO</a:t>
            </a:r>
            <a:endParaRPr sz="2600"/>
          </a:p>
        </p:txBody>
      </p:sp>
      <p:sp>
        <p:nvSpPr>
          <p:cNvPr id="433" name="Google Shape;433;p62"/>
          <p:cNvSpPr txBox="1"/>
          <p:nvPr>
            <p:ph idx="1" type="body"/>
          </p:nvPr>
        </p:nvSpPr>
        <p:spPr>
          <a:xfrm>
            <a:off x="677250" y="971550"/>
            <a:ext cx="7789500" cy="3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100"/>
              <a:t>A legacy SAD served as the safety basis for previous NSTX-U operations. The legacy SAD was not required to be ASO compliant. It now serves as reference material for the new Accelerator SAD.</a:t>
            </a:r>
            <a:endParaRPr sz="21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100"/>
              <a:t>Process:</a:t>
            </a:r>
            <a:endParaRPr sz="2100"/>
          </a:p>
          <a:p>
            <a:pPr indent="-361950" lvl="0" marL="457200" rtl="0" algn="l">
              <a:spcBef>
                <a:spcPts val="56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/>
              <a:t>Review legacy SAD chapters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/>
              <a:t>Analyze gaps in legacy SAD (</a:t>
            </a:r>
            <a:r>
              <a:rPr lang="en" sz="2100"/>
              <a:t>changes driven by </a:t>
            </a:r>
            <a:r>
              <a:rPr lang="en" sz="2100"/>
              <a:t>Recovery Project </a:t>
            </a:r>
            <a:r>
              <a:rPr lang="en" sz="2100"/>
              <a:t>s</a:t>
            </a:r>
            <a:r>
              <a:rPr lang="en" sz="2100"/>
              <a:t>cope, ASO compliance)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/>
              <a:t>Determine required changes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/>
              <a:t>Implement changes into new SAD using legacy SAD as reference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eriod"/>
            </a:pPr>
            <a:r>
              <a:rPr lang="en" sz="2100"/>
              <a:t>Project review</a:t>
            </a:r>
            <a:r>
              <a:rPr lang="en" sz="2100"/>
              <a:t> of new chapter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Team of Safety, Quality, and Engineering Experts</a:t>
            </a:r>
            <a:r>
              <a:rPr lang="en" sz="2300"/>
              <a:t> Support SAD Development</a:t>
            </a:r>
            <a:endParaRPr sz="2300"/>
          </a:p>
        </p:txBody>
      </p:sp>
      <p:graphicFrame>
        <p:nvGraphicFramePr>
          <p:cNvPr id="439" name="Google Shape;439;p63"/>
          <p:cNvGraphicFramePr/>
          <p:nvPr/>
        </p:nvGraphicFramePr>
        <p:xfrm>
          <a:off x="552425" y="99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{7E04B18C-E4A6-4EF1-B515-26CBCD8539BE}</a:tableStyleId>
              </a:tblPr>
              <a:tblGrid>
                <a:gridCol w="4658575"/>
                <a:gridCol w="3320450"/>
              </a:tblGrid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Contribution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Accelerator Safety Specialist (That’s me!)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Responsible for overall content and development of the SAD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NSTX-U Head of Engineering Operations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Operational and technical contributions, APM/CAM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NSTX-U Deputy Head of Engineering Operations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 contributions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Chief Operations Engineer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 contributions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5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ES&amp;H Department Head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Safety and Compliance review of Draft Content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5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Quality Assurance Engineer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Quality Assurance, Compliance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5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 of Environmental Services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Compliance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565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engineers, physicists, and other SMEs will be brought in to address specific issues as appropriate.</a:t>
                      </a:r>
                      <a:r>
                        <a:rPr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Our contractors and community outreach also provide feedback.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450" marB="16450" marR="1827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4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Internal Readiness Review Process</a:t>
            </a:r>
            <a:endParaRPr sz="2300"/>
          </a:p>
        </p:txBody>
      </p:sp>
      <p:sp>
        <p:nvSpPr>
          <p:cNvPr id="445" name="Google Shape;445;p64"/>
          <p:cNvSpPr txBox="1"/>
          <p:nvPr>
            <p:ph idx="1" type="body"/>
          </p:nvPr>
        </p:nvSpPr>
        <p:spPr>
          <a:xfrm>
            <a:off x="152400" y="919900"/>
            <a:ext cx="5815500" cy="3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56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Internal Readiness Process is foundational to ensuring readiness for safe commissioning and operations.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Internal Readiness Process defined in ESH-025, implemented via Project ACC Plan.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ACC: Activity Certification Committee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Roles of the ACC for Internal Readiness: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Review the SAD and ASE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Recommend to ES&amp;H Executive Board readiness for pre-accelerator commissioning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Recommend to call for the Readiness Assessment and ARR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Recommend when to call for the start of accelerator commissioning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Recommend when to call for the start of operations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DOE-PSO participates in the ACC as ex-officio members </a:t>
            </a:r>
            <a:endParaRPr sz="1600"/>
          </a:p>
        </p:txBody>
      </p:sp>
      <p:pic>
        <p:nvPicPr>
          <p:cNvPr id="446" name="Google Shape;44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199" y="1305288"/>
            <a:ext cx="2462125" cy="3172426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5"/>
          <p:cNvSpPr txBox="1"/>
          <p:nvPr>
            <p:ph type="title"/>
          </p:nvPr>
        </p:nvSpPr>
        <p:spPr>
          <a:xfrm>
            <a:off x="152400" y="205975"/>
            <a:ext cx="8786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The NSTX-U Recovery Project has an Approved Plan Defining ARR Process</a:t>
            </a:r>
            <a:endParaRPr sz="2300"/>
          </a:p>
        </p:txBody>
      </p:sp>
      <p:pic>
        <p:nvPicPr>
          <p:cNvPr id="452" name="Google Shape;45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201" y="1056250"/>
            <a:ext cx="2659474" cy="3448199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3" name="Google Shape;453;p65"/>
          <p:cNvSpPr txBox="1"/>
          <p:nvPr>
            <p:ph idx="1" type="body"/>
          </p:nvPr>
        </p:nvSpPr>
        <p:spPr>
          <a:xfrm>
            <a:off x="152400" y="971550"/>
            <a:ext cx="5686500" cy="3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An ARR Plan developed to define ARR Process; will be revised once ARR Team Lead provides input.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The ARR will be preceded by a Readiness Assessment (RA), with both events comprised of consistent team membership to the maximum possible extent.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The Lines of Inquiry will be consistent for both the RA and ARR.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The ARR is scheduled to take place in early 2021.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6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60" name="Google Shape;460;p66"/>
          <p:cNvSpPr txBox="1"/>
          <p:nvPr>
            <p:ph idx="1" type="body"/>
          </p:nvPr>
        </p:nvSpPr>
        <p:spPr>
          <a:xfrm>
            <a:off x="424500" y="955475"/>
            <a:ext cx="8295000" cy="3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We have planned the ASO implementation in a series of detailed project plan documents - we are executing that plan.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Community outreach continues to be an integral part of ASO Implementation efforts.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We have a complete &amp; comprehensive HAR </a:t>
            </a:r>
            <a:r>
              <a:rPr lang="en" sz="2000"/>
              <a:t>to support 413.3B &amp; </a:t>
            </a:r>
            <a:r>
              <a:rPr lang="en" sz="2000"/>
              <a:t>the creation of an ASO-compliant SAD.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We are actively working on the development of an ASO-compliant SAD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We have developed a readiness process which is synchronized with restart technical operations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i="1" lang="en" sz="2000"/>
              <a:t>We are committed to safe and successful commissioning &amp; operations.</a:t>
            </a:r>
            <a:endParaRPr b="1" i="1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7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Questions?</a:t>
            </a:r>
            <a:endParaRPr sz="4000"/>
          </a:p>
        </p:txBody>
      </p:sp>
      <p:pic>
        <p:nvPicPr>
          <p:cNvPr id="467" name="Google Shape;46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75" y="1127188"/>
            <a:ext cx="3869207" cy="2176406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8340000" dist="57150">
              <a:srgbClr val="000000">
                <a:alpha val="85000"/>
              </a:srgbClr>
            </a:outerShdw>
          </a:effectLst>
        </p:spPr>
      </p:pic>
      <p:pic>
        <p:nvPicPr>
          <p:cNvPr id="468" name="Google Shape;46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2900" y="3573520"/>
            <a:ext cx="1927800" cy="106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7"/>
          <p:cNvPicPr preferRelativeResize="0"/>
          <p:nvPr/>
        </p:nvPicPr>
        <p:blipFill rotWithShape="1">
          <a:blip r:embed="rId5">
            <a:alphaModFix/>
          </a:blip>
          <a:srcRect b="1636" l="3413" r="2813" t="7437"/>
          <a:stretch/>
        </p:blipFill>
        <p:spPr>
          <a:xfrm>
            <a:off x="5907601" y="952162"/>
            <a:ext cx="2756401" cy="3628875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4620000" dist="57150">
              <a:srgbClr val="000000">
                <a:alpha val="90000"/>
              </a:srgbClr>
            </a:outerShdw>
          </a:effectLst>
        </p:spPr>
      </p:pic>
      <p:sp>
        <p:nvSpPr>
          <p:cNvPr id="470" name="Google Shape;470;p67"/>
          <p:cNvSpPr txBox="1"/>
          <p:nvPr/>
        </p:nvSpPr>
        <p:spPr>
          <a:xfrm>
            <a:off x="1771925" y="4675913"/>
            <a:ext cx="63003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67"/>
          <p:cNvSpPr/>
          <p:nvPr/>
        </p:nvSpPr>
        <p:spPr>
          <a:xfrm>
            <a:off x="1098600" y="3534731"/>
            <a:ext cx="2756400" cy="11412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accent3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9225" y="3719500"/>
            <a:ext cx="2252118" cy="1276200"/>
          </a:xfrm>
          <a:prstGeom prst="rect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PPPL is Implementing DOE O 420.2C with Extensive Planning and Community Outreach </a:t>
            </a:r>
            <a:endParaRPr sz="2600"/>
          </a:p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116725" y="857275"/>
            <a:ext cx="8839200" cy="3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" sz="2000"/>
              <a:t>We have an integrated ASO implementation team that spans across laboratory departments. Team meets at least weekly and includes DOE-PSO participation.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" sz="2000"/>
              <a:t>2 subcontracted accelerator community members (Scott Davis &amp; Frank Kornegay) provide valuable executive level input during ASO Implementation.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" sz="2000"/>
              <a:t>PPPL has attended annual DOE Accelerator Safety Workshop since </a:t>
            </a:r>
            <a:r>
              <a:rPr lang="en" sz="2000"/>
              <a:t>201</a:t>
            </a:r>
            <a:r>
              <a:rPr lang="en" sz="2000"/>
              <a:t>5.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1" lang="en" sz="2000"/>
              <a:t>DOE O 420.2C added to PPPL contract after 2016 run of NSTX-U. ASO compliance is required prior to restart.</a:t>
            </a:r>
            <a:endParaRPr b="1"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" sz="2000"/>
              <a:t>Participated in monthly accelerator community calls since 2017.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" sz="2000"/>
              <a:t>I have</a:t>
            </a:r>
            <a:r>
              <a:rPr lang="en" sz="2000"/>
              <a:t> a</a:t>
            </a:r>
            <a:r>
              <a:rPr lang="en" sz="2000"/>
              <a:t>ttended</a:t>
            </a:r>
            <a:r>
              <a:rPr lang="en" sz="2000"/>
              <a:t> 2 ARRs at other facilities so far</a:t>
            </a:r>
            <a:r>
              <a:rPr lang="en" sz="2000"/>
              <a:t>. Lessons learned regarding content and conduct of ARR have driven development of a comprehensive performance-based readiness approach focusing on people, processes, and equipment.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8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Backup</a:t>
            </a:r>
            <a:endParaRPr sz="3000"/>
          </a:p>
        </p:txBody>
      </p:sp>
      <p:pic>
        <p:nvPicPr>
          <p:cNvPr id="479" name="Google Shape;479;p68"/>
          <p:cNvPicPr preferRelativeResize="0"/>
          <p:nvPr/>
        </p:nvPicPr>
        <p:blipFill rotWithShape="1">
          <a:blip r:embed="rId3">
            <a:alphaModFix/>
          </a:blip>
          <a:srcRect b="0" l="0" r="0" t="990"/>
          <a:stretch/>
        </p:blipFill>
        <p:spPr>
          <a:xfrm>
            <a:off x="2603975" y="895100"/>
            <a:ext cx="5704298" cy="423574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8"/>
          <p:cNvSpPr/>
          <p:nvPr/>
        </p:nvSpPr>
        <p:spPr>
          <a:xfrm>
            <a:off x="2336296" y="2874816"/>
            <a:ext cx="321300" cy="1722900"/>
          </a:xfrm>
          <a:prstGeom prst="leftBrace">
            <a:avLst>
              <a:gd fmla="val 8333" name="adj1"/>
              <a:gd fmla="val 86980" name="adj2"/>
            </a:avLst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68"/>
          <p:cNvSpPr txBox="1"/>
          <p:nvPr/>
        </p:nvSpPr>
        <p:spPr>
          <a:xfrm>
            <a:off x="1092792" y="3981195"/>
            <a:ext cx="12435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Key Organizations and Groups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8"/>
          <p:cNvSpPr txBox="1"/>
          <p:nvPr/>
        </p:nvSpPr>
        <p:spPr>
          <a:xfrm>
            <a:off x="249225" y="1177150"/>
            <a:ext cx="1779000" cy="27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Operational activities and Readiness Process have been synchronized.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Seven key groups identified with Implementation responsibilities.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500" y="919240"/>
            <a:ext cx="7121450" cy="3977865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8700000" dist="133350">
              <a:schemeClr val="accent1">
                <a:alpha val="58000"/>
              </a:schemeClr>
            </a:outerShdw>
          </a:effectLst>
        </p:spPr>
      </p:pic>
      <p:sp>
        <p:nvSpPr>
          <p:cNvPr id="330" name="Google Shape;330;p51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</a:pPr>
            <a:r>
              <a:rPr b="0" i="0" lang="en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PPPL Site Overview and NSTX-U Infrastructure 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51"/>
          <p:cNvCxnSpPr/>
          <p:nvPr/>
        </p:nvCxnSpPr>
        <p:spPr>
          <a:xfrm flipH="1" rot="10800000">
            <a:off x="6443525" y="1329697"/>
            <a:ext cx="373800" cy="515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51"/>
          <p:cNvSpPr txBox="1"/>
          <p:nvPr/>
        </p:nvSpPr>
        <p:spPr>
          <a:xfrm>
            <a:off x="6738025" y="982958"/>
            <a:ext cx="226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51"/>
          <p:cNvSpPr txBox="1"/>
          <p:nvPr/>
        </p:nvSpPr>
        <p:spPr>
          <a:xfrm>
            <a:off x="2413400" y="1329638"/>
            <a:ext cx="798900" cy="1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LSB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51"/>
          <p:cNvSpPr txBox="1"/>
          <p:nvPr/>
        </p:nvSpPr>
        <p:spPr>
          <a:xfrm>
            <a:off x="2367600" y="1569170"/>
            <a:ext cx="997200" cy="1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Engineering</a:t>
            </a:r>
            <a:endParaRPr b="1" sz="90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51"/>
          <p:cNvSpPr txBox="1"/>
          <p:nvPr/>
        </p:nvSpPr>
        <p:spPr>
          <a:xfrm>
            <a:off x="1815900" y="2413658"/>
            <a:ext cx="6798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</a:rPr>
              <a:t>ESAT</a:t>
            </a:r>
            <a:endParaRPr b="1" sz="1000">
              <a:solidFill>
                <a:srgbClr val="FF9900"/>
              </a:solidFill>
            </a:endParaRPr>
          </a:p>
        </p:txBody>
      </p:sp>
      <p:sp>
        <p:nvSpPr>
          <p:cNvPr id="336" name="Google Shape;336;p51"/>
          <p:cNvSpPr txBox="1"/>
          <p:nvPr/>
        </p:nvSpPr>
        <p:spPr>
          <a:xfrm>
            <a:off x="1625975" y="1783440"/>
            <a:ext cx="373800" cy="1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</a:rPr>
              <a:t>RF</a:t>
            </a:r>
            <a:endParaRPr b="1" sz="1000">
              <a:solidFill>
                <a:srgbClr val="FF9900"/>
              </a:solidFill>
            </a:endParaRPr>
          </a:p>
        </p:txBody>
      </p:sp>
      <p:sp>
        <p:nvSpPr>
          <p:cNvPr id="337" name="Google Shape;337;p51"/>
          <p:cNvSpPr txBox="1"/>
          <p:nvPr/>
        </p:nvSpPr>
        <p:spPr>
          <a:xfrm>
            <a:off x="1999775" y="3061000"/>
            <a:ext cx="1155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</a:rPr>
              <a:t>D-Site Pump House</a:t>
            </a:r>
            <a:endParaRPr b="1" sz="1000">
              <a:solidFill>
                <a:srgbClr val="FF9900"/>
              </a:solidFill>
            </a:endParaRPr>
          </a:p>
        </p:txBody>
      </p:sp>
      <p:cxnSp>
        <p:nvCxnSpPr>
          <p:cNvPr id="338" name="Google Shape;338;p51"/>
          <p:cNvCxnSpPr/>
          <p:nvPr/>
        </p:nvCxnSpPr>
        <p:spPr>
          <a:xfrm>
            <a:off x="3427575" y="1921118"/>
            <a:ext cx="1750500" cy="3873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51"/>
          <p:cNvCxnSpPr/>
          <p:nvPr/>
        </p:nvCxnSpPr>
        <p:spPr>
          <a:xfrm flipH="1" rot="10800000">
            <a:off x="3438800" y="1644397"/>
            <a:ext cx="161700" cy="1815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51"/>
          <p:cNvCxnSpPr/>
          <p:nvPr/>
        </p:nvCxnSpPr>
        <p:spPr>
          <a:xfrm flipH="1">
            <a:off x="4266000" y="1712070"/>
            <a:ext cx="747900" cy="3621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51"/>
          <p:cNvSpPr txBox="1"/>
          <p:nvPr/>
        </p:nvSpPr>
        <p:spPr>
          <a:xfrm>
            <a:off x="4572000" y="1448648"/>
            <a:ext cx="16797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FFFF"/>
                </a:solidFill>
              </a:rPr>
              <a:t>Underground Tunnel</a:t>
            </a:r>
            <a:endParaRPr b="1" sz="1000">
              <a:solidFill>
                <a:srgbClr val="00FFFF"/>
              </a:solidFill>
            </a:endParaRPr>
          </a:p>
        </p:txBody>
      </p:sp>
      <p:sp>
        <p:nvSpPr>
          <p:cNvPr id="342" name="Google Shape;342;p51"/>
          <p:cNvSpPr txBox="1"/>
          <p:nvPr/>
        </p:nvSpPr>
        <p:spPr>
          <a:xfrm>
            <a:off x="4034525" y="1093463"/>
            <a:ext cx="1592700" cy="1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NSTX-U Control Room</a:t>
            </a:r>
            <a:endParaRPr b="1" sz="900">
              <a:solidFill>
                <a:srgbClr val="FF99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3" name="Google Shape;343;p51"/>
          <p:cNvCxnSpPr>
            <a:stCxn id="342" idx="2"/>
          </p:cNvCxnSpPr>
          <p:nvPr/>
        </p:nvCxnSpPr>
        <p:spPr>
          <a:xfrm flipH="1">
            <a:off x="4295075" y="1226063"/>
            <a:ext cx="535800" cy="347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44" name="Google Shape;34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946" y="3552325"/>
            <a:ext cx="1862103" cy="1489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7920000" dist="123825">
              <a:schemeClr val="accen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Calibri"/>
              <a:buNone/>
            </a:pPr>
            <a:r>
              <a:rPr b="0" i="0" lang="en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NSTX-U ASO Implementation Objectives </a:t>
            </a:r>
            <a:r>
              <a:rPr lang="en" sz="3000"/>
              <a:t>are Synchronized with Commissioning</a:t>
            </a:r>
            <a:r>
              <a:rPr b="0" i="0" lang="en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of NS</a:t>
            </a:r>
            <a:r>
              <a:rPr lang="en" sz="3000"/>
              <a:t>T</a:t>
            </a:r>
            <a:r>
              <a:rPr b="0" i="0" lang="en" sz="30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X-U</a:t>
            </a:r>
            <a:endParaRPr b="0" i="0" sz="30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2"/>
          <p:cNvSpPr txBox="1"/>
          <p:nvPr>
            <p:ph idx="1" type="body"/>
          </p:nvPr>
        </p:nvSpPr>
        <p:spPr>
          <a:xfrm>
            <a:off x="152400" y="971550"/>
            <a:ext cx="88392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lang="en" sz="1900"/>
              <a:t>This is the first implementation of ASO on a tokamak fusion device (NSTX-U). </a:t>
            </a:r>
            <a:endParaRPr sz="1900"/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•"/>
            </a:pPr>
            <a:r>
              <a:rPr lang="en" sz="1900"/>
              <a:t>ASO implementation activities are planned to mesh with technical restart activities to </a:t>
            </a:r>
            <a:r>
              <a:rPr lang="en" sz="1900"/>
              <a:t>deliver safe operation for commissioning, Project Key Performance Parameters (KPPs), and research goals.</a:t>
            </a:r>
            <a:endParaRPr sz="1900"/>
          </a:p>
        </p:txBody>
      </p:sp>
      <p:graphicFrame>
        <p:nvGraphicFramePr>
          <p:cNvPr id="352" name="Google Shape;352;p52"/>
          <p:cNvGraphicFramePr/>
          <p:nvPr/>
        </p:nvGraphicFramePr>
        <p:xfrm>
          <a:off x="310325" y="270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{3EC7652B-780D-43EE-8088-A6A02B1DC61B}</a:tableStyleId>
              </a:tblPr>
              <a:tblGrid>
                <a:gridCol w="1358875"/>
                <a:gridCol w="7057100"/>
              </a:tblGrid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1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Prepare NSTX-U for commissioning and restart technically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2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Prepare NSTX-U for Readiness per ASO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3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 IRR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 with approved ASE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4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Obtain DOE-PSO approvals to i) commission and ii) operate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5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Commission, KPPs,  and then operate</a:t>
                      </a:r>
                      <a:endParaRPr sz="1500" u="none" cap="none" strike="noStrike"/>
                    </a:p>
                  </a:txBody>
                  <a:tcPr marT="68575" marB="6857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 sz="4400"/>
              <a:t>What is a</a:t>
            </a:r>
            <a:r>
              <a:rPr lang="en" sz="4400"/>
              <a:t> Tokamak?</a:t>
            </a:r>
            <a:endParaRPr sz="4400"/>
          </a:p>
        </p:txBody>
      </p:sp>
      <p:pic>
        <p:nvPicPr>
          <p:cNvPr id="359" name="Google Shape;35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6975" y="1018969"/>
            <a:ext cx="6157649" cy="389351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3"/>
          <p:cNvSpPr txBox="1"/>
          <p:nvPr/>
        </p:nvSpPr>
        <p:spPr>
          <a:xfrm>
            <a:off x="196375" y="1114900"/>
            <a:ext cx="2560800" cy="3597600"/>
          </a:xfrm>
          <a:prstGeom prst="rect">
            <a:avLst/>
          </a:prstGeom>
          <a:solidFill>
            <a:srgbClr val="AEE8FB">
              <a:alpha val="70390"/>
            </a:srgbClr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device that uses a powerful magnetic field to confine heated plasma in a toroidal (doughnut) shape. 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Plasma fills a large volume within the vacuum chamber.</a:t>
            </a:r>
            <a:endParaRPr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several types of magnetic confinement devices.</a:t>
            </a:r>
            <a:endParaRPr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intended to drive future development of controlled fusion power.</a:t>
            </a:r>
            <a:endParaRPr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4"/>
          <p:cNvPicPr preferRelativeResize="0"/>
          <p:nvPr/>
        </p:nvPicPr>
        <p:blipFill rotWithShape="1">
          <a:blip r:embed="rId3">
            <a:alphaModFix/>
          </a:blip>
          <a:srcRect b="14192" l="7555" r="9867" t="0"/>
          <a:stretch/>
        </p:blipFill>
        <p:spPr>
          <a:xfrm>
            <a:off x="6341550" y="2571742"/>
            <a:ext cx="2262150" cy="203181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4"/>
          <p:cNvSpPr/>
          <p:nvPr/>
        </p:nvSpPr>
        <p:spPr>
          <a:xfrm>
            <a:off x="6281600" y="1878100"/>
            <a:ext cx="2262000" cy="2725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4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 sz="3300"/>
              <a:t>Comparing NSTX-U to a Traditional Accelerator</a:t>
            </a:r>
            <a:endParaRPr sz="3300"/>
          </a:p>
        </p:txBody>
      </p:sp>
      <p:sp>
        <p:nvSpPr>
          <p:cNvPr id="369" name="Google Shape;369;p54"/>
          <p:cNvSpPr txBox="1"/>
          <p:nvPr>
            <p:ph idx="1" type="body"/>
          </p:nvPr>
        </p:nvSpPr>
        <p:spPr>
          <a:xfrm>
            <a:off x="89350" y="1668550"/>
            <a:ext cx="62391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" sz="1600"/>
              <a:t>Accelerator “beam” can be best compared to NSTX-U “plasma current”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" sz="1600"/>
              <a:t>An accelerator is “on” when beam is present, whereas NSTX-U is “on” when there is plasma current present.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" sz="1600"/>
              <a:t>Accelerator beams are ~100 mA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" sz="1600"/>
              <a:t>NSTX-U plasma current is ~1-2 MA - charge carriers generally have lower energy than in an accelerator, but there are more of them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" sz="1600"/>
              <a:t>We use what we refer to as “Neutral Beams” to heat the plasma.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•"/>
            </a:pPr>
            <a:r>
              <a:rPr lang="en" sz="1600"/>
              <a:t>6 NB Sources (3 per NB line) = Total of 5-10 MW of neutral deuterium atoms, injected into the plasma; ~60 A neutral current at ~90 kV acceleration voltage</a:t>
            </a:r>
            <a:endParaRPr sz="1600"/>
          </a:p>
        </p:txBody>
      </p:sp>
      <p:sp>
        <p:nvSpPr>
          <p:cNvPr id="370" name="Google Shape;370;p54"/>
          <p:cNvSpPr txBox="1"/>
          <p:nvPr/>
        </p:nvSpPr>
        <p:spPr>
          <a:xfrm>
            <a:off x="540300" y="927542"/>
            <a:ext cx="8063400" cy="74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20600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Unlike a traditional accelerator’s continuous operation, NSTX-U operates in short pulses, resulting in 1-5 second plasmas separated by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-40 minutes</a:t>
            </a:r>
            <a:endParaRPr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4"/>
          <p:cNvSpPr txBox="1"/>
          <p:nvPr/>
        </p:nvSpPr>
        <p:spPr>
          <a:xfrm>
            <a:off x="6423188" y="1976110"/>
            <a:ext cx="19788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 Injection into NSTX-U Torus.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/>
          <p:nvPr>
            <p:ph type="title"/>
          </p:nvPr>
        </p:nvSpPr>
        <p:spPr>
          <a:xfrm>
            <a:off x="0" y="171450"/>
            <a:ext cx="91440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" sz="2800"/>
              <a:t>S</a:t>
            </a:r>
            <a:r>
              <a:rPr lang="en" sz="2800"/>
              <a:t>upporting Infrastructure Converges in the NSTX-U Test Cell </a:t>
            </a:r>
            <a:endParaRPr b="0" i="0" sz="2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20141206.pdf" id="377" name="Google Shape;377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96" r="386" t="0"/>
          <a:stretch/>
        </p:blipFill>
        <p:spPr>
          <a:xfrm rot="5400000">
            <a:off x="2628600" y="-473300"/>
            <a:ext cx="3886800" cy="67593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8" name="Google Shape;378;p55"/>
          <p:cNvSpPr txBox="1"/>
          <p:nvPr/>
        </p:nvSpPr>
        <p:spPr>
          <a:xfrm>
            <a:off x="1455600" y="3429000"/>
            <a:ext cx="1610700" cy="276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NB Beamline 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5"/>
          <p:cNvSpPr txBox="1"/>
          <p:nvPr/>
        </p:nvSpPr>
        <p:spPr>
          <a:xfrm>
            <a:off x="1455600" y="1943100"/>
            <a:ext cx="1610700" cy="276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NB Beamline 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5"/>
          <p:cNvSpPr txBox="1"/>
          <p:nvPr/>
        </p:nvSpPr>
        <p:spPr>
          <a:xfrm>
            <a:off x="6827175" y="1941773"/>
            <a:ext cx="1172100" cy="767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NSTX-U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Vacuum Vessel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p55"/>
          <p:cNvCxnSpPr>
            <a:stCxn id="380" idx="1"/>
          </p:cNvCxnSpPr>
          <p:nvPr/>
        </p:nvCxnSpPr>
        <p:spPr>
          <a:xfrm flipH="1">
            <a:off x="5715675" y="2325323"/>
            <a:ext cx="1111500" cy="319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2" name="Google Shape;382;p55"/>
          <p:cNvCxnSpPr>
            <a:stCxn id="379" idx="3"/>
          </p:cNvCxnSpPr>
          <p:nvPr/>
        </p:nvCxnSpPr>
        <p:spPr>
          <a:xfrm>
            <a:off x="3066300" y="2081550"/>
            <a:ext cx="618600" cy="375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83" name="Google Shape;383;p55"/>
          <p:cNvCxnSpPr>
            <a:stCxn id="378" idx="3"/>
          </p:cNvCxnSpPr>
          <p:nvPr/>
        </p:nvCxnSpPr>
        <p:spPr>
          <a:xfrm>
            <a:off x="3066300" y="3567450"/>
            <a:ext cx="708300" cy="320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" sz="3200"/>
              <a:t>Accelerator Safety Order Implementation Plan</a:t>
            </a:r>
            <a:endParaRPr sz="3200"/>
          </a:p>
        </p:txBody>
      </p:sp>
      <p:sp>
        <p:nvSpPr>
          <p:cNvPr id="390" name="Google Shape;390;p56"/>
          <p:cNvSpPr txBox="1"/>
          <p:nvPr>
            <p:ph idx="1" type="body"/>
          </p:nvPr>
        </p:nvSpPr>
        <p:spPr>
          <a:xfrm>
            <a:off x="228125" y="930950"/>
            <a:ext cx="51300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/>
              <a:t>An </a:t>
            </a:r>
            <a:r>
              <a:rPr lang="en" sz="1600"/>
              <a:t>Accelerator Safety Order Implementation Plan</a:t>
            </a:r>
            <a:r>
              <a:rPr lang="en" sz="1600"/>
              <a:t> document (ASOIP) has been developed and approved.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/>
              <a:t>The ASOIP includes: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➔"/>
            </a:pPr>
            <a:r>
              <a:rPr lang="en" sz="1600"/>
              <a:t>Steps necessary to implement ASO program elements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➔"/>
            </a:pPr>
            <a:r>
              <a:rPr lang="en" sz="1600"/>
              <a:t>Steps to prepare for a successful ARR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➔"/>
            </a:pPr>
            <a:r>
              <a:rPr lang="en" sz="1600"/>
              <a:t>Reviews, concurrences, and approvals by the various internal PPPL organizations and external organizations (e.g. Accelerator Readiness Review (ARR) team and DOE/PSO)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/>
              <a:t>Once this Plan is fully implemented, PPPL &amp; NSTX-U will be ready to operate NSTX-U with an approved Accelerator Safety Envelope (ASE).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</p:txBody>
      </p:sp>
      <p:pic>
        <p:nvPicPr>
          <p:cNvPr id="391" name="Google Shape;39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325" y="930960"/>
            <a:ext cx="3024850" cy="3983939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  <a:effectLst>
            <a:outerShdw blurRad="14288" rotWithShape="0" algn="bl" dir="8340000" dist="180975">
              <a:schemeClr val="lt2">
                <a:alpha val="33000"/>
              </a:schemeClr>
            </a:outerShdw>
          </a:effectLst>
        </p:spPr>
      </p:pic>
      <p:sp>
        <p:nvSpPr>
          <p:cNvPr id="392" name="Google Shape;392;p56"/>
          <p:cNvSpPr txBox="1"/>
          <p:nvPr/>
        </p:nvSpPr>
        <p:spPr>
          <a:xfrm>
            <a:off x="369425" y="4609700"/>
            <a:ext cx="4847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Concurrence from DOE-PSO - </a:t>
            </a:r>
            <a:r>
              <a:rPr b="1" i="1" lang="en" sz="15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Satisfied the 2019 PEMP Notable Outcome</a:t>
            </a:r>
            <a:endParaRPr b="1" i="1" sz="15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7"/>
          <p:cNvSpPr txBox="1"/>
          <p:nvPr>
            <p:ph type="title"/>
          </p:nvPr>
        </p:nvSpPr>
        <p:spPr>
          <a:xfrm>
            <a:off x="0" y="205979"/>
            <a:ext cx="91440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ASO Implementation developed with DOE-PSO Awareness and Concurrence</a:t>
            </a:r>
            <a:endParaRPr sz="2500"/>
          </a:p>
        </p:txBody>
      </p:sp>
      <p:sp>
        <p:nvSpPr>
          <p:cNvPr id="399" name="Google Shape;399;p57"/>
          <p:cNvSpPr txBox="1"/>
          <p:nvPr>
            <p:ph idx="1" type="body"/>
          </p:nvPr>
        </p:nvSpPr>
        <p:spPr>
          <a:xfrm>
            <a:off x="152400" y="911450"/>
            <a:ext cx="8839200" cy="39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ASO Implementation Plan concurrence received from PSO meeting a Notable Outcome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ASO Implementation Team activity includes Princeton Site Office in attendance for observation as part of: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Plan development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ASO Implementation Team meetings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Topical working meetings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Conference calls with our contractors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TQ and Procedure development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SAD development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ASO Implementation debrief meetings with PSO representative weekly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Full PSO access to files, documents, and dashboards for transfer of up to date information and transparency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PPL_slideshow_template_PPPL-DOE-Princeton (1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PPL_slideshow_template_PPPL-DOE-Princeton (4)">
  <a:themeElements>
    <a:clrScheme name="Kilter">
      <a:dk1>
        <a:srgbClr val="000000"/>
      </a:dk1>
      <a:lt1>
        <a:srgbClr val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