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7" r:id="rId9"/>
    <p:sldId id="316" r:id="rId10"/>
    <p:sldId id="263" r:id="rId11"/>
    <p:sldId id="319" r:id="rId12"/>
    <p:sldId id="318" r:id="rId13"/>
    <p:sldId id="321" r:id="rId14"/>
    <p:sldId id="262" r:id="rId15"/>
    <p:sldId id="264" r:id="rId16"/>
    <p:sldId id="268" r:id="rId17"/>
    <p:sldId id="317" r:id="rId18"/>
    <p:sldId id="320" r:id="rId19"/>
    <p:sldId id="31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F9C237-BC15-4643-B63C-3BE2C3F442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04881-B363-43E5-B993-2E78048C04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BCAA1-D1CA-4D80-988B-26835A98BE03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7248C91-4FA4-4BE8-9A4B-CAE2745207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158BE84-813C-44ED-8B7C-C472310E0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1E8CB-42ED-4598-9741-82877577D6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984F2-E5A4-4B2F-8B34-DEF2B9066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E1B5E-D87A-498D-8ED5-A4D13A682C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D13C-46A3-4F1F-8603-D793A6617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99" y="318745"/>
            <a:ext cx="11113342" cy="194733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DOE Accelerator Safety Workshop</a:t>
            </a:r>
            <a:br>
              <a:rPr lang="en-US" sz="4000" dirty="0"/>
            </a:br>
            <a:r>
              <a:rPr lang="en-US" sz="4000" dirty="0"/>
              <a:t>2019</a:t>
            </a:r>
            <a:br>
              <a:rPr lang="en-US" dirty="0"/>
            </a:br>
            <a:r>
              <a:rPr lang="en-US" sz="3100" dirty="0"/>
              <a:t>Oak Ridge National Laboratory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585E-0CAC-4342-9175-31187BC42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05" y="2552949"/>
            <a:ext cx="6400800" cy="194733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History and Revision of Regulatory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Order – Guide – Technical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420.2C, 420.2-1A, 6004-2016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416E9-09DC-4736-A345-92F41E074B4E}"/>
              </a:ext>
            </a:extLst>
          </p:cNvPr>
          <p:cNvSpPr txBox="1"/>
          <p:nvPr/>
        </p:nvSpPr>
        <p:spPr>
          <a:xfrm>
            <a:off x="7418878" y="5264232"/>
            <a:ext cx="429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Scott L Davis,  CSP</a:t>
            </a:r>
          </a:p>
          <a:p>
            <a:r>
              <a:rPr lang="en-US" dirty="0"/>
              <a:t>Davis Consulting and Services</a:t>
            </a:r>
          </a:p>
          <a:p>
            <a:r>
              <a:rPr lang="en-US" dirty="0"/>
              <a:t>Retired DOE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47805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3AD08-AF82-4EF1-A968-03905CA4A6A1}"/>
              </a:ext>
            </a:extLst>
          </p:cNvPr>
          <p:cNvSpPr txBox="1"/>
          <p:nvPr/>
        </p:nvSpPr>
        <p:spPr>
          <a:xfrm>
            <a:off x="1046921" y="609599"/>
            <a:ext cx="106812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DOE Accelerator Safety Workshop</a:t>
            </a:r>
            <a:br>
              <a:rPr lang="en-US" sz="32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25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Oak Ridge National Laboratory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C014A-43FB-491D-85D5-767DBA4E7903}"/>
              </a:ext>
            </a:extLst>
          </p:cNvPr>
          <p:cNvSpPr txBox="1"/>
          <p:nvPr/>
        </p:nvSpPr>
        <p:spPr>
          <a:xfrm>
            <a:off x="1046921" y="1830886"/>
            <a:ext cx="97668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Process to Develop the Technical Standard - continued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Technical Standard was presented to the Accelerator Community at each Workshop starting in 2012 –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Presentations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Breakout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Writing Team Meetings – Out Reach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Conference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Final Writing Team “Draft” submitted to DOE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DOE Review Team – Review and Comment</a:t>
            </a:r>
          </a:p>
          <a:p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Submit to RevCom – Technical Standards Program Review</a:t>
            </a:r>
          </a:p>
        </p:txBody>
      </p:sp>
    </p:spTree>
    <p:extLst>
      <p:ext uri="{BB962C8B-B14F-4D97-AF65-F5344CB8AC3E}">
        <p14:creationId xmlns:p14="http://schemas.microsoft.com/office/powerpoint/2010/main" val="371313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3AD08-AF82-4EF1-A968-03905CA4A6A1}"/>
              </a:ext>
            </a:extLst>
          </p:cNvPr>
          <p:cNvSpPr txBox="1"/>
          <p:nvPr/>
        </p:nvSpPr>
        <p:spPr>
          <a:xfrm>
            <a:off x="1046921" y="609599"/>
            <a:ext cx="106812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DOE Accelerator Safety Workshop</a:t>
            </a:r>
            <a:br>
              <a:rPr lang="en-US" sz="32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25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Oak Ridge National Laboratory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C014A-43FB-491D-85D5-767DBA4E7903}"/>
              </a:ext>
            </a:extLst>
          </p:cNvPr>
          <p:cNvSpPr txBox="1"/>
          <p:nvPr/>
        </p:nvSpPr>
        <p:spPr>
          <a:xfrm>
            <a:off x="667160" y="1579095"/>
            <a:ext cx="97668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Timeline to Develop the Technical Standard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Technical Standard start - Materials Release Meeting, 2/2012*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 Nevada Site Office – NNSA Lead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Accelerator Working Group tasked with Developing </a:t>
            </a:r>
          </a:p>
          <a:p>
            <a:pPr lvl="1"/>
            <a:r>
              <a:rPr lang="en-US" sz="2000" dirty="0"/>
              <a:t>	Methodology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address “potentially activated material”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 Preparations and Team Organization,  3/2012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Team Meetings, Assignments,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Accelerator Safety Workshops, 2012 –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DDFO Justification Memorandum, 6/2014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RevCom – Technical Standard, 08/14 – 03/16*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DOE/SC Program Approval, 5/16/2016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Operating Experience Level  3, Issued 9/16 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E91F405D-EF24-4206-89AE-04488C1707C0}"/>
              </a:ext>
            </a:extLst>
          </p:cNvPr>
          <p:cNvSpPr/>
          <p:nvPr/>
        </p:nvSpPr>
        <p:spPr>
          <a:xfrm>
            <a:off x="9117496" y="2385390"/>
            <a:ext cx="733420" cy="2637183"/>
          </a:xfrm>
          <a:prstGeom prst="chevron">
            <a:avLst>
              <a:gd name="adj" fmla="val 62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EA02938A-F6D5-459D-9B02-6760C9B17CA7}"/>
              </a:ext>
            </a:extLst>
          </p:cNvPr>
          <p:cNvSpPr/>
          <p:nvPr/>
        </p:nvSpPr>
        <p:spPr>
          <a:xfrm>
            <a:off x="10111409" y="2484781"/>
            <a:ext cx="1616764" cy="24384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Accelerator Community Involvement</a:t>
            </a:r>
          </a:p>
          <a:p>
            <a:pPr algn="ctr"/>
            <a:r>
              <a:rPr lang="en-US" dirty="0"/>
              <a:t>4 years</a:t>
            </a:r>
          </a:p>
          <a:p>
            <a:pPr algn="ctr"/>
            <a:r>
              <a:rPr lang="en-US" dirty="0"/>
              <a:t>3 months</a:t>
            </a:r>
          </a:p>
        </p:txBody>
      </p:sp>
    </p:spTree>
    <p:extLst>
      <p:ext uri="{BB962C8B-B14F-4D97-AF65-F5344CB8AC3E}">
        <p14:creationId xmlns:p14="http://schemas.microsoft.com/office/powerpoint/2010/main" val="355831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AADD04-9FC7-4A00-9D7E-62E2D5B9B047}"/>
              </a:ext>
            </a:extLst>
          </p:cNvPr>
          <p:cNvSpPr txBox="1"/>
          <p:nvPr/>
        </p:nvSpPr>
        <p:spPr>
          <a:xfrm>
            <a:off x="2093843" y="627155"/>
            <a:ext cx="591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 Few Closing Thoughts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A49F-8F5C-4D62-8426-CAD7CF1A0EB3}"/>
              </a:ext>
            </a:extLst>
          </p:cNvPr>
          <p:cNvSpPr txBox="1"/>
          <p:nvPr/>
        </p:nvSpPr>
        <p:spPr>
          <a:xfrm>
            <a:off x="371061" y="1537252"/>
            <a:ext cx="105752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	Revising and Developing a Regulatory Framework is not         	easy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	There is a considerable time and resource commitment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	Any organization that tries to define itself and implement 	requirements “MUST BE STRONG and COMMITTED!!!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	DOE Accelerator Community of Practice is:</a:t>
            </a:r>
          </a:p>
          <a:p>
            <a:r>
              <a:rPr lang="en-US" sz="2800" dirty="0"/>
              <a:t>			</a:t>
            </a:r>
          </a:p>
          <a:p>
            <a:pPr algn="ctr"/>
            <a:r>
              <a:rPr lang="en-US" sz="2800" dirty="0"/>
              <a:t>STRONG, COMMITTED and PROFESSIONAL</a:t>
            </a:r>
          </a:p>
        </p:txBody>
      </p:sp>
    </p:spTree>
    <p:extLst>
      <p:ext uri="{BB962C8B-B14F-4D97-AF65-F5344CB8AC3E}">
        <p14:creationId xmlns:p14="http://schemas.microsoft.com/office/powerpoint/2010/main" val="385551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08C77A-29C1-4ACB-BD64-9F66E01331B7}"/>
              </a:ext>
            </a:extLst>
          </p:cNvPr>
          <p:cNvSpPr txBox="1"/>
          <p:nvPr/>
        </p:nvSpPr>
        <p:spPr>
          <a:xfrm>
            <a:off x="2358887" y="2676939"/>
            <a:ext cx="7116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Supporting Slides</a:t>
            </a:r>
          </a:p>
        </p:txBody>
      </p:sp>
    </p:spTree>
    <p:extLst>
      <p:ext uri="{BB962C8B-B14F-4D97-AF65-F5344CB8AC3E}">
        <p14:creationId xmlns:p14="http://schemas.microsoft.com/office/powerpoint/2010/main" val="323804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D4F4D72-1870-495B-AD06-28F4B2DC4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603790"/>
              </p:ext>
            </p:extLst>
          </p:nvPr>
        </p:nvGraphicFramePr>
        <p:xfrm>
          <a:off x="316624" y="1339660"/>
          <a:ext cx="41608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Acrobat Document" r:id="rId3" imgW="5800477" imgH="7553291" progId="AcroExch.Document.DC">
                  <p:embed/>
                </p:oleObj>
              </mc:Choice>
              <mc:Fallback>
                <p:oleObj name="Acrobat Document" r:id="rId3" imgW="5800477" imgH="755329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624" y="1339660"/>
                        <a:ext cx="416083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47662DA-FBDC-426C-868E-169F1D560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646045"/>
              </p:ext>
            </p:extLst>
          </p:nvPr>
        </p:nvGraphicFramePr>
        <p:xfrm>
          <a:off x="4929732" y="1339660"/>
          <a:ext cx="42989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Document" r:id="rId5" imgW="6857129" imgH="8642719" progId="Word.Document.12">
                  <p:embed/>
                </p:oleObj>
              </mc:Choice>
              <mc:Fallback>
                <p:oleObj name="Document" r:id="rId5" imgW="6857129" imgH="86427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9732" y="1339660"/>
                        <a:ext cx="4298950" cy="5418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1581CF-8892-4267-8B47-56D7D87B05E3}"/>
              </a:ext>
            </a:extLst>
          </p:cNvPr>
          <p:cNvSpPr txBox="1"/>
          <p:nvPr/>
        </p:nvSpPr>
        <p:spPr>
          <a:xfrm>
            <a:off x="3848668" y="411060"/>
            <a:ext cx="35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Order Revision Process</a:t>
            </a:r>
          </a:p>
        </p:txBody>
      </p:sp>
    </p:spTree>
    <p:extLst>
      <p:ext uri="{BB962C8B-B14F-4D97-AF65-F5344CB8AC3E}">
        <p14:creationId xmlns:p14="http://schemas.microsoft.com/office/powerpoint/2010/main" val="54349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62B522-7480-4884-A883-C90CF57485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927036"/>
              </p:ext>
            </p:extLst>
          </p:nvPr>
        </p:nvGraphicFramePr>
        <p:xfrm>
          <a:off x="248218" y="1204439"/>
          <a:ext cx="41576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Acrobat Document" r:id="rId3" imgW="5781516" imgH="7534003" progId="AcroExch.Document.DC">
                  <p:embed/>
                </p:oleObj>
              </mc:Choice>
              <mc:Fallback>
                <p:oleObj name="Acrobat Document" r:id="rId3" imgW="5781516" imgH="753400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218" y="1204439"/>
                        <a:ext cx="41576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EC51E03-2621-43EA-BE6C-A3F9EAB78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7532"/>
              </p:ext>
            </p:extLst>
          </p:nvPr>
        </p:nvGraphicFramePr>
        <p:xfrm>
          <a:off x="4888220" y="1204438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Acrobat Document" r:id="rId5" imgW="5829224" imgH="7543800" progId="AcroExch.Document.DC">
                  <p:embed/>
                </p:oleObj>
              </mc:Choice>
              <mc:Fallback>
                <p:oleObj name="Acrobat Document" r:id="rId5" imgW="5829224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8220" y="1204438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D807A5-3F62-4011-997A-D3D65D8D152B}"/>
              </a:ext>
            </a:extLst>
          </p:cNvPr>
          <p:cNvSpPr txBox="1"/>
          <p:nvPr/>
        </p:nvSpPr>
        <p:spPr>
          <a:xfrm>
            <a:off x="3209782" y="426493"/>
            <a:ext cx="514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Guide Revision Process</a:t>
            </a:r>
          </a:p>
        </p:txBody>
      </p:sp>
    </p:spTree>
    <p:extLst>
      <p:ext uri="{BB962C8B-B14F-4D97-AF65-F5344CB8AC3E}">
        <p14:creationId xmlns:p14="http://schemas.microsoft.com/office/powerpoint/2010/main" val="404605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673730-ABEB-4FB9-9852-339833FB65AB}"/>
              </a:ext>
            </a:extLst>
          </p:cNvPr>
          <p:cNvSpPr txBox="1"/>
          <p:nvPr/>
        </p:nvSpPr>
        <p:spPr>
          <a:xfrm>
            <a:off x="3657600" y="636104"/>
            <a:ext cx="42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Guide Revision Process – cont’d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84FFB8A-5E89-48AF-86F2-817AABAAF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27641"/>
              </p:ext>
            </p:extLst>
          </p:nvPr>
        </p:nvGraphicFramePr>
        <p:xfrm>
          <a:off x="655292" y="1277248"/>
          <a:ext cx="4186238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crobat Document" r:id="rId3" imgW="5829224" imgH="7543800" progId="AcroExch.Document.DC">
                  <p:embed/>
                </p:oleObj>
              </mc:Choice>
              <mc:Fallback>
                <p:oleObj name="Acrobat Document" r:id="rId3" imgW="5829224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292" y="1277248"/>
                        <a:ext cx="4186238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05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4DE2A2-240A-4590-9BD0-C13B02C0E381}"/>
              </a:ext>
            </a:extLst>
          </p:cNvPr>
          <p:cNvSpPr txBox="1"/>
          <p:nvPr/>
        </p:nvSpPr>
        <p:spPr>
          <a:xfrm>
            <a:off x="1683026" y="450574"/>
            <a:ext cx="836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Technical Standard Development and Approval Process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B771940-DBC4-491F-B517-0DA6B26B1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40166"/>
              </p:ext>
            </p:extLst>
          </p:nvPr>
        </p:nvGraphicFramePr>
        <p:xfrm>
          <a:off x="442775" y="1356835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Acrobat Document" r:id="rId3" imgW="5829224" imgH="7543800" progId="AcroExch.Document.DC">
                  <p:embed/>
                </p:oleObj>
              </mc:Choice>
              <mc:Fallback>
                <p:oleObj name="Acrobat Document" r:id="rId3" imgW="5829224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75" y="1356835"/>
                        <a:ext cx="418623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CA4796-8C70-495A-A5BC-07AFBDB77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54034"/>
              </p:ext>
            </p:extLst>
          </p:nvPr>
        </p:nvGraphicFramePr>
        <p:xfrm>
          <a:off x="5227430" y="1356835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Acrobat Document" r:id="rId5" imgW="5829224" imgH="7543800" progId="AcroExch.Document.DC">
                  <p:embed/>
                </p:oleObj>
              </mc:Choice>
              <mc:Fallback>
                <p:oleObj name="Acrobat Document" r:id="rId5" imgW="5829224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7430" y="1356835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36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D0F4773-B746-47AA-8091-6F3D72CE6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787608"/>
              </p:ext>
            </p:extLst>
          </p:nvPr>
        </p:nvGraphicFramePr>
        <p:xfrm>
          <a:off x="1" y="1089450"/>
          <a:ext cx="4094920" cy="553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Acrobat Document" r:id="rId3" imgW="5733808" imgH="7496039" progId="AcroExch.Document.DC">
                  <p:embed/>
                </p:oleObj>
              </mc:Choice>
              <mc:Fallback>
                <p:oleObj name="Acrobat Document" r:id="rId3" imgW="5733808" imgH="74960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089450"/>
                        <a:ext cx="4094920" cy="5536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A23D72E-6C39-4254-A858-DD71E1530D36}"/>
              </a:ext>
            </a:extLst>
          </p:cNvPr>
          <p:cNvSpPr/>
          <p:nvPr/>
        </p:nvSpPr>
        <p:spPr>
          <a:xfrm>
            <a:off x="2902226" y="4431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Technical Standard Development and Approval Process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7349114-9977-48BE-89F8-29FF22C8C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644903"/>
              </p:ext>
            </p:extLst>
          </p:nvPr>
        </p:nvGraphicFramePr>
        <p:xfrm>
          <a:off x="4121428" y="1089451"/>
          <a:ext cx="4094921" cy="553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Acrobat Document" r:id="rId5" imgW="5829224" imgH="7543800" progId="AcroExch.Document.DC">
                  <p:embed/>
                </p:oleObj>
              </mc:Choice>
              <mc:Fallback>
                <p:oleObj name="Acrobat Document" r:id="rId5" imgW="5829224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1428" y="1089451"/>
                        <a:ext cx="4094921" cy="5536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BE2F103-37AC-41B2-996C-0DAA8A3DF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57035"/>
              </p:ext>
            </p:extLst>
          </p:nvPr>
        </p:nvGraphicFramePr>
        <p:xfrm>
          <a:off x="8359153" y="1076004"/>
          <a:ext cx="3832846" cy="555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Acrobat Document" r:id="rId7" imgW="5829224" imgH="7543800" progId="AcroExch.Document.DC">
                  <p:embed/>
                </p:oleObj>
              </mc:Choice>
              <mc:Fallback>
                <p:oleObj name="Acrobat Document" r:id="rId7" imgW="5829224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59153" y="1076004"/>
                        <a:ext cx="3832846" cy="5550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80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525" y="22050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Guide “Strawman Schedule”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250" y="1431235"/>
            <a:ext cx="8575675" cy="4611757"/>
          </a:xfrm>
        </p:spPr>
        <p:txBody>
          <a:bodyPr/>
          <a:lstStyle/>
          <a:p>
            <a:r>
              <a:rPr lang="en-US" dirty="0"/>
              <a:t>November 17, 2010 – Guide “kick-off” meeting held in Chicago</a:t>
            </a:r>
          </a:p>
          <a:p>
            <a:r>
              <a:rPr lang="en-US" dirty="0"/>
              <a:t>July 22, 2011 – Order 420.2C Issued</a:t>
            </a:r>
          </a:p>
          <a:p>
            <a:r>
              <a:rPr lang="en-US" dirty="0"/>
              <a:t>July to Present – Weekly/Bi-Weekly Conference Calls</a:t>
            </a:r>
          </a:p>
          <a:p>
            <a:r>
              <a:rPr lang="en-US" dirty="0"/>
              <a:t>September 2011- Draft Guide Update Outline Proposed</a:t>
            </a:r>
          </a:p>
          <a:p>
            <a:r>
              <a:rPr lang="en-US" dirty="0"/>
              <a:t>September 20 to 22, 2011 – Gather Community Input; ASW Breakouts Sessions</a:t>
            </a:r>
          </a:p>
          <a:p>
            <a:r>
              <a:rPr lang="en-US" dirty="0"/>
              <a:t>Jan-March(?) – Writing Workshop</a:t>
            </a:r>
          </a:p>
          <a:p>
            <a:r>
              <a:rPr lang="en-US" dirty="0"/>
              <a:t>Fall 2012 (?) – Final Near Final Guide Draft</a:t>
            </a:r>
          </a:p>
          <a:p>
            <a:r>
              <a:rPr lang="en-US" dirty="0"/>
              <a:t>Winter 2012 (?) – Issue Guide Update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C9C4F-B612-484D-AC62-0ED9688E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Slide Courtesy of Dave Freeman - Presentation 11/3/11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91BD-06AB-48A9-A95F-5BC62080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43528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DOE Accelerator Safety Workshop</a:t>
            </a:r>
            <a:br>
              <a:rPr lang="en-US" dirty="0"/>
            </a:br>
            <a:r>
              <a:rPr lang="en-US" sz="2800" dirty="0"/>
              <a:t>Oak Ridge National Laboratory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FFAFF-059A-4540-9246-80051E45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2522734"/>
            <a:ext cx="9917527" cy="3454141"/>
          </a:xfrm>
        </p:spPr>
        <p:txBody>
          <a:bodyPr/>
          <a:lstStyle/>
          <a:p>
            <a:r>
              <a:rPr lang="en-US" b="1" dirty="0"/>
              <a:t>The Order – 420.2C - SAFETY OF ACCELERATOR FACILITIES, 7/21/11</a:t>
            </a:r>
          </a:p>
          <a:p>
            <a:r>
              <a:rPr lang="en-US" b="1" dirty="0"/>
              <a:t>The Guide - 420.2-1A - </a:t>
            </a:r>
            <a:r>
              <a:rPr lang="en-US" b="1" i="1" dirty="0"/>
              <a:t>Accelerator Facility Safety Implementation Guide</a:t>
            </a:r>
            <a:br>
              <a:rPr lang="en-US" b="1" i="1" dirty="0"/>
            </a:br>
            <a:r>
              <a:rPr lang="en-US" b="1" i="1" dirty="0"/>
              <a:t>for DOE O 420.2C, SAFETY OF ACCELERATOR FACILITIES, 8/1/14</a:t>
            </a:r>
            <a:endParaRPr lang="en-US" b="1" dirty="0"/>
          </a:p>
          <a:p>
            <a:r>
              <a:rPr lang="en-US" b="1" dirty="0"/>
              <a:t>The Technical Standard – 6004-2016 - Clearance and Release of Property from Accelerators, March 2016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87E8F-DB06-451A-B9CF-8B1729E356CA}"/>
              </a:ext>
            </a:extLst>
          </p:cNvPr>
          <p:cNvSpPr txBox="1"/>
          <p:nvPr/>
        </p:nvSpPr>
        <p:spPr>
          <a:xfrm>
            <a:off x="989012" y="2105100"/>
            <a:ext cx="6692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Accelerator Regulatory Framework </a:t>
            </a:r>
          </a:p>
        </p:txBody>
      </p:sp>
    </p:spTree>
    <p:extLst>
      <p:ext uri="{BB962C8B-B14F-4D97-AF65-F5344CB8AC3E}">
        <p14:creationId xmlns:p14="http://schemas.microsoft.com/office/powerpoint/2010/main" val="413025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C418-E0D8-4A85-ACDC-3442A3D9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76518"/>
            <a:ext cx="8534401" cy="1311918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DOE Accelerator Safety Workshop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2500" dirty="0">
                <a:solidFill>
                  <a:prstClr val="white"/>
                </a:solidFill>
              </a:rPr>
              <a:t>Oak Ridge National Laboratory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0D6CB-8B40-4DC1-9C6D-727E29D2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900518"/>
            <a:ext cx="10575190" cy="4093882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Process to Revise the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Departmental Directives Process – Justification Memorandum, RevCom, Directives Review Board, Deputy Secretary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Office of Science Process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Deputy Director of Field Operations (DDFO) charge memo, dated April 24, 2009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SC is the Office of Primary Interest (OPI) for this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DOE ad-hoc team developed to conduct a “Gap Analysis” of DOE Order 420.2B and existing rules, guidance, and standards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Team included SC-31, representatives from the ISCs and two Site Offices , Chief Operating Officer Representative and Chief Research Officer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“Draft” Order - Presented to the accelerator community at the  Accelerator Safety Workshop in Brookhaven, August 17–21, 2009, with a request for comments by mid-September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C418-E0D8-4A85-ACDC-3442A3D9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1394"/>
            <a:ext cx="8534401" cy="1224412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DOE Accelerator Safety Workshop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2500" dirty="0">
                <a:solidFill>
                  <a:prstClr val="white"/>
                </a:solidFill>
              </a:rPr>
              <a:t>Oak Ridge National Laboratory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0D6CB-8B40-4DC1-9C6D-727E29D2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624084"/>
            <a:ext cx="10083871" cy="4370316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en-US" sz="2400" b="1" dirty="0">
                <a:solidFill>
                  <a:srgbClr val="146194">
                    <a:lumMod val="20000"/>
                    <a:lumOff val="80000"/>
                  </a:srgbClr>
                </a:solidFill>
              </a:rPr>
              <a:t>Process to Revise the Order </a:t>
            </a: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– continued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Guidance for revising the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Sound technical basis  -  Clear roles, responsibilities, and requirements for safe operations, Not duplicate other laws, Orders, or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Engage the Accelerator Community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Project Schedule Developed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Annotated Outline and Strawman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Order “Lock-In” for 3 days at Argonne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Distributed Draft to Accelerator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Accelerator Workshop at SLAC – August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Submit Order to RevCom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5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C418-E0D8-4A85-ACDC-3442A3D9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76518"/>
            <a:ext cx="8534401" cy="1311918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DOE Accelerator Safety Workshop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2500" dirty="0">
                <a:solidFill>
                  <a:prstClr val="white"/>
                </a:solidFill>
              </a:rPr>
              <a:t>Oak Ridge National Laboratory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0D6CB-8B40-4DC1-9C6D-727E29D2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900518"/>
            <a:ext cx="9237709" cy="409388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Timeline to Revise the Order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Internal Science Preparations Started in February 2009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(DDFO) charge memo, dated April 24, 2009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Workshop in Brookhaven, August 17–21, 2009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Position Paper Recommended Changes, 03/12/10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Justification Memorandum to revise O420.2B, 9/9/10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Submitted Order to RevCom , 12/10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RevCom Order – Comment Review and Resolution , Jan. – May*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Order Signed,  7/21/11</a:t>
            </a: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6CCB94D-BD30-4E44-96B7-A51F6466128E}"/>
              </a:ext>
            </a:extLst>
          </p:cNvPr>
          <p:cNvSpPr/>
          <p:nvPr/>
        </p:nvSpPr>
        <p:spPr>
          <a:xfrm>
            <a:off x="7447722" y="3299791"/>
            <a:ext cx="706816" cy="12722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C4FF4C2F-AEDE-402D-8A3A-40D889EFC3BC}"/>
              </a:ext>
            </a:extLst>
          </p:cNvPr>
          <p:cNvSpPr/>
          <p:nvPr/>
        </p:nvSpPr>
        <p:spPr>
          <a:xfrm>
            <a:off x="8531829" y="3230217"/>
            <a:ext cx="2129049" cy="159357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Accelerator Community Involvement</a:t>
            </a:r>
          </a:p>
          <a:p>
            <a:pPr algn="ctr"/>
            <a:r>
              <a:rPr lang="en-US" dirty="0"/>
              <a:t>2 years, 5 months</a:t>
            </a:r>
          </a:p>
        </p:txBody>
      </p:sp>
    </p:spTree>
    <p:extLst>
      <p:ext uri="{BB962C8B-B14F-4D97-AF65-F5344CB8AC3E}">
        <p14:creationId xmlns:p14="http://schemas.microsoft.com/office/powerpoint/2010/main" val="347488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C418-E0D8-4A85-ACDC-3442A3D9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76518"/>
            <a:ext cx="8534401" cy="1311918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DOE Accelerator Safety Workshop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2500" dirty="0">
                <a:solidFill>
                  <a:prstClr val="white"/>
                </a:solidFill>
              </a:rPr>
              <a:t>Oak Ridge National Laboratory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0D6CB-8B40-4DC1-9C6D-727E29D2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900518"/>
            <a:ext cx="10575190" cy="458096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Process to Revise the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Departmental Directives Process – Justification Memorandum, RevCom, Directives Review Board, Deputy Secretary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Office of Science Process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Deputy Director of Field Operations (DDFO) Informal Concurrence memo, dated June 17, 2013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SC is the Office of Primary Interest (OPI) for this Guide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This Guide differs from the previous version and  focuses on safety of operations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Meets the commitments made during the Order review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Enterprise Risk Management (ERM) Team developed to follow Departmental Guidance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benefit of ERM is to better equip the Department to manage performance and make risk-informed decisions.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C418-E0D8-4A85-ACDC-3442A3D9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76518"/>
            <a:ext cx="8534401" cy="1311918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DOE Accelerator Safety Workshop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2500" dirty="0">
                <a:solidFill>
                  <a:prstClr val="white"/>
                </a:solidFill>
              </a:rPr>
              <a:t>Oak Ridge National Laboratory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0D6CB-8B40-4DC1-9C6D-727E29D2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900518"/>
            <a:ext cx="10911439" cy="458096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Process to Revise the Guide - continued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Guidance for revising the Guide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Must implement the requirements, not duplicate other Guides or Consensus Standards, Use our Operational Experience and have a 3-5 year view (future needs)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Engage the Accelerator Community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Project Schedule Developed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C3E2F7"/>
                </a:solidFill>
                <a:latin typeface="Century Gothic" panose="020B0502020202020204" pitchFamily="34" charset="0"/>
              </a:rPr>
              <a:t>ASW 2011 at Argonne – “Kick-Off”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dirty="0">
                <a:solidFill>
                  <a:srgbClr val="C3E2F7"/>
                </a:solidFill>
                <a:latin typeface="Century Gothic" panose="020B0502020202020204" pitchFamily="34" charset="0"/>
              </a:rPr>
              <a:t>Team Leads and Writing Teams Established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dirty="0">
                <a:solidFill>
                  <a:srgbClr val="C3E2F7"/>
                </a:solidFill>
                <a:latin typeface="Century Gothic" panose="020B0502020202020204" pitchFamily="34" charset="0"/>
              </a:rPr>
              <a:t>Draft Schedule for First Drafts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C3E2F7"/>
                </a:solidFill>
                <a:latin typeface="Century Gothic" panose="020B0502020202020204" pitchFamily="34" charset="0"/>
              </a:rPr>
              <a:t>ASW 2012 at Los Alamos/Sandia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dirty="0">
                <a:solidFill>
                  <a:srgbClr val="C3E2F7"/>
                </a:solidFill>
                <a:latin typeface="Century Gothic" panose="020B0502020202020204" pitchFamily="34" charset="0"/>
              </a:rPr>
              <a:t>Team Break Outs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dirty="0">
                <a:solidFill>
                  <a:srgbClr val="C3E2F7"/>
                </a:solidFill>
                <a:latin typeface="Century Gothic" panose="020B0502020202020204" pitchFamily="34" charset="0"/>
              </a:rPr>
              <a:t>Resolve Last Issues and get Agreement to 75 – 80% readiness</a:t>
            </a:r>
          </a:p>
          <a:p>
            <a:pPr marR="0" lvl="2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C3E2F7"/>
                </a:solidFill>
                <a:latin typeface="Century Gothic" panose="020B0502020202020204" pitchFamily="34" charset="0"/>
              </a:rPr>
              <a:t>Submit Guide to RevCom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2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C418-E0D8-4A85-ACDC-3442A3D9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76518"/>
            <a:ext cx="8534401" cy="1311918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DOE Accelerator Safety Workshop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2500" dirty="0">
                <a:solidFill>
                  <a:prstClr val="white"/>
                </a:solidFill>
              </a:rPr>
              <a:t>Oak Ridge National Laboratory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0D6CB-8B40-4DC1-9C6D-727E29D2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900518"/>
            <a:ext cx="10235579" cy="409388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Timeline to Revise the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Internal Science Preparations Started in August 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AS Workshop at Argonne, 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Guide Working Group, “Lock-In” at Fermi, 2012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AS Workshop at Los Alamos/Sandia, 2012</a:t>
            </a:r>
          </a:p>
          <a:p>
            <a:pPr marL="742950" lvl="1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6194">
                    <a:lumMod val="20000"/>
                    <a:lumOff val="80000"/>
                  </a:srgbClr>
                </a:solidFill>
              </a:rPr>
              <a:t>(DDFO) informal Concurrence memo, dated June 17, 2013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Justification Memorandum to revise G420.2-1, July 9, 2013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Submitted Guide to RevCom , 7/31/2014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RevCom Guide – Comment Review and Resolution , Jan. – May*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Guide Signed,  August 1, 2014</a:t>
            </a: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6CCB94D-BD30-4E44-96B7-A51F6466128E}"/>
              </a:ext>
            </a:extLst>
          </p:cNvPr>
          <p:cNvSpPr/>
          <p:nvPr/>
        </p:nvSpPr>
        <p:spPr>
          <a:xfrm>
            <a:off x="8057322" y="2941983"/>
            <a:ext cx="733420" cy="1595824"/>
          </a:xfrm>
          <a:prstGeom prst="chevron">
            <a:avLst>
              <a:gd name="adj" fmla="val 48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C4FF4C2F-AEDE-402D-8A3A-40D889EFC3BC}"/>
              </a:ext>
            </a:extLst>
          </p:cNvPr>
          <p:cNvSpPr/>
          <p:nvPr/>
        </p:nvSpPr>
        <p:spPr>
          <a:xfrm>
            <a:off x="9218613" y="2941983"/>
            <a:ext cx="2129049" cy="159582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Accelerator Community Involvement</a:t>
            </a:r>
          </a:p>
          <a:p>
            <a:pPr algn="ctr"/>
            <a:r>
              <a:rPr lang="en-US" dirty="0"/>
              <a:t>3 years</a:t>
            </a:r>
          </a:p>
        </p:txBody>
      </p:sp>
    </p:spTree>
    <p:extLst>
      <p:ext uri="{BB962C8B-B14F-4D97-AF65-F5344CB8AC3E}">
        <p14:creationId xmlns:p14="http://schemas.microsoft.com/office/powerpoint/2010/main" val="408949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C418-E0D8-4A85-ACDC-3442A3D9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78295"/>
            <a:ext cx="8534401" cy="1198105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DOE Accelerator Safety Workshop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2500" dirty="0">
                <a:solidFill>
                  <a:prstClr val="white"/>
                </a:solidFill>
              </a:rPr>
              <a:t>Oak Ridge National Laboratory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0D6CB-8B40-4DC1-9C6D-727E29D2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476399"/>
            <a:ext cx="11149979" cy="510330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Process to Develop the Technical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Departmental Technical Standards Program/Process – Project Justification Statement, Project Registration and Approval Request, RevCom, Senior Program Official Approval Memo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Office of Science Process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Deputy Director of Field Operations (DDFO) Internal memo, Justification/Recommendation, dated June 3, 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DOE/SC assigned as Lead Program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Engage the Accelerator Community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Team created to develop approach –  HQ and Contractor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Charge Letter to Team with Guidance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Writing Team included:  SLAC - Lead,  Sandia, Oak Ridge, Thomas Jefferson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Review Team included SC - Lead, NNSA, AU/EH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532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1621</TotalTime>
  <Words>988</Words>
  <Application>Microsoft Office PowerPoint</Application>
  <PresentationFormat>Widescreen</PresentationFormat>
  <Paragraphs>156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Acrobat Document</vt:lpstr>
      <vt:lpstr>Document</vt:lpstr>
      <vt:lpstr>DOE Accelerator Safety Workshop 2019 Oak Ridge National Laboratory </vt:lpstr>
      <vt:lpstr>DOE Accelerator Safety Workshop Oak Ridge National Laboratory </vt:lpstr>
      <vt:lpstr>DOE Accelerator Safety Workshop Oak Ridge National Laboratory </vt:lpstr>
      <vt:lpstr>DOE Accelerator Safety Workshop Oak Ridge National Laboratory </vt:lpstr>
      <vt:lpstr>DOE Accelerator Safety Workshop Oak Ridge National Laboratory </vt:lpstr>
      <vt:lpstr>DOE Accelerator Safety Workshop Oak Ridge National Laboratory </vt:lpstr>
      <vt:lpstr>DOE Accelerator Safety Workshop Oak Ridge National Laboratory </vt:lpstr>
      <vt:lpstr>DOE Accelerator Safety Workshop Oak Ridge National Laboratory </vt:lpstr>
      <vt:lpstr>DOE Accelerator Safety Workshop Oak Ridge National Laboratory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 “Strawman Schedule” Overview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Accelerator Safety</dc:title>
  <dc:creator>Scott Davis</dc:creator>
  <cp:lastModifiedBy>Eady, Lisa B.</cp:lastModifiedBy>
  <cp:revision>55</cp:revision>
  <dcterms:created xsi:type="dcterms:W3CDTF">2019-08-24T17:50:50Z</dcterms:created>
  <dcterms:modified xsi:type="dcterms:W3CDTF">2019-09-08T17:06:24Z</dcterms:modified>
</cp:coreProperties>
</file>