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7" r:id="rId1"/>
  </p:sldMasterIdLst>
  <p:notesMasterIdLst>
    <p:notesMasterId r:id="rId12"/>
  </p:notesMasterIdLst>
  <p:handoutMasterIdLst>
    <p:handoutMasterId r:id="rId13"/>
  </p:handoutMasterIdLst>
  <p:sldIdLst>
    <p:sldId id="482" r:id="rId2"/>
    <p:sldId id="487" r:id="rId3"/>
    <p:sldId id="488" r:id="rId4"/>
    <p:sldId id="489" r:id="rId5"/>
    <p:sldId id="490" r:id="rId6"/>
    <p:sldId id="491" r:id="rId7"/>
    <p:sldId id="492" r:id="rId8"/>
    <p:sldId id="493" r:id="rId9"/>
    <p:sldId id="494" r:id="rId10"/>
    <p:sldId id="495" r:id="rId1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5pPr>
    <a:lvl6pPr marL="2286000" algn="l" defTabSz="457200" rtl="0" eaLnBrk="1" latinLnBrk="0" hangingPunct="1"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6pPr>
    <a:lvl7pPr marL="2743200" algn="l" defTabSz="457200" rtl="0" eaLnBrk="1" latinLnBrk="0" hangingPunct="1"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7pPr>
    <a:lvl8pPr marL="3200400" algn="l" defTabSz="457200" rtl="0" eaLnBrk="1" latinLnBrk="0" hangingPunct="1"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8pPr>
    <a:lvl9pPr marL="3657600" algn="l" defTabSz="457200" rtl="0" eaLnBrk="1" latinLnBrk="0" hangingPunct="1">
      <a:defRPr sz="2400" b="1" kern="1200">
        <a:solidFill>
          <a:srgbClr val="00580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605"/>
    <a:srgbClr val="007D5D"/>
    <a:srgbClr val="008040"/>
    <a:srgbClr val="808080"/>
    <a:srgbClr val="000099"/>
    <a:srgbClr val="0000CC"/>
    <a:srgbClr val="333399"/>
    <a:srgbClr val="D27D00"/>
    <a:srgbClr val="E68900"/>
    <a:srgbClr val="005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howGuides="1">
      <p:cViewPr varScale="1">
        <p:scale>
          <a:sx n="108" d="100"/>
          <a:sy n="108" d="100"/>
        </p:scale>
        <p:origin x="126" y="162"/>
      </p:cViewPr>
      <p:guideLst>
        <p:guide orient="horz" pos="42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38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9200"/>
            <a:ext cx="3038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DEB8C3E-7582-1E45-93F4-3F273A00B1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04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891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33" charset="-128"/>
        <a:cs typeface="ＭＳ Ｐゴシック" pitchFamily="3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19050" cap="sq">
            <a:miter lim="800000"/>
            <a:headEnd/>
            <a:tailEnd/>
          </a:ln>
        </p:spPr>
        <p:txBody>
          <a:bodyPr lIns="95793" tIns="47896" rIns="95793" bIns="47896" anchor="ctr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itchFamily="3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7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76200"/>
          <a:ext cx="3365500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Document" r:id="rId3" imgW="3364992" imgH="1203960" progId="Word.Document.8">
                  <p:embed/>
                </p:oleObj>
              </mc:Choice>
              <mc:Fallback>
                <p:oleObj name="Document" r:id="rId3" imgW="3364992" imgH="120396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"/>
                        <a:ext cx="3365500" cy="1203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6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352800" y="1295400"/>
            <a:ext cx="4495800" cy="182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3200">
                <a:solidFill>
                  <a:srgbClr val="00580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98700" name="Rectangle 12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>
                <a:solidFill>
                  <a:schemeClr val="tx2"/>
                </a:solidFill>
                <a:latin typeface="Arial" pitchFamily="-112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8" descr="ORNL Campus Aerial 2009.jpg"/>
          <p:cNvPicPr>
            <a:picLocks/>
          </p:cNvPicPr>
          <p:nvPr userDrawn="1"/>
        </p:nvPicPr>
        <p:blipFill>
          <a:blip r:embed="rId5">
            <a:alphaModFix amt="39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6934200" y="6400800"/>
            <a:ext cx="2133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i="0" cap="none" dirty="0">
                <a:solidFill>
                  <a:srgbClr val="005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/>
                <a:ea typeface="Arial Rounded MT Bold" pitchFamily="33" charset="0"/>
                <a:cs typeface="Lucida Bright"/>
              </a:rPr>
              <a:t>ORNL Site Office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584776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algn="ctr">
              <a:defRPr sz="3200">
                <a:solidFill>
                  <a:srgbClr val="056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08160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287338" indent="-2857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Arial"/>
                <a:cs typeface="Arial"/>
              </a:defRPr>
            </a:lvl2pPr>
            <a:lvl3pPr marL="566738" indent="-2286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charset="2"/>
              <a:buChar char="²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909638" indent="-228600" defTabSz="9144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5000"/>
              <a:buFont typeface="Wingdings" charset="2"/>
              <a:buChar char="ü"/>
              <a:defRPr sz="18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buNone/>
              <a:defRPr sz="2800">
                <a:solidFill>
                  <a:srgbClr val="056535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6248400" cy="584776"/>
          </a:xfrm>
          <a:prstGeom prst="rect">
            <a:avLst/>
          </a:prstGeom>
        </p:spPr>
        <p:txBody>
          <a:bodyPr vert="horz">
            <a:spAutoFit/>
          </a:bodyPr>
          <a:lstStyle>
            <a:lvl1pPr>
              <a:defRPr sz="3200">
                <a:solidFill>
                  <a:srgbClr val="056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4343400" y="6400800"/>
            <a:ext cx="40163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fld id="{68D58ED4-3DFC-F349-A3BD-D89E293723CE}" type="slidenum">
              <a:rPr lang="en-US" sz="1400" b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pPr eaLnBrk="0" hangingPunct="0">
                <a:defRPr/>
              </a:pPr>
              <a:t>‹#›</a:t>
            </a:fld>
            <a:endParaRPr lang="en-US" sz="1400" b="0" dirty="0">
              <a:solidFill>
                <a:srgbClr val="000000"/>
              </a:solidFill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497679" name="Text Box 15"/>
          <p:cNvSpPr txBox="1">
            <a:spLocks noChangeArrowheads="1"/>
          </p:cNvSpPr>
          <p:nvPr/>
        </p:nvSpPr>
        <p:spPr bwMode="auto">
          <a:xfrm>
            <a:off x="533400" y="1295400"/>
            <a:ext cx="8153400" cy="460375"/>
          </a:xfrm>
          <a:prstGeom prst="rect">
            <a:avLst/>
          </a:prstGeom>
          <a:noFill/>
          <a:ln w="19050" cap="sq">
            <a:noFill/>
            <a:miter lim="800000"/>
            <a:headEnd/>
            <a:tailEnd/>
          </a:ln>
          <a:effectLst/>
        </p:spPr>
        <p:txBody>
          <a:bodyPr lIns="95793" tIns="47896" rIns="95793" bIns="47896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934200" y="6400800"/>
            <a:ext cx="21336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i="0" cap="none" dirty="0">
                <a:solidFill>
                  <a:srgbClr val="005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"/>
                <a:ea typeface="Arial Rounded MT Bold" pitchFamily="33" charset="0"/>
                <a:cs typeface="Lucida Bright"/>
              </a:rPr>
              <a:t>ORNL Site Office</a:t>
            </a:r>
          </a:p>
        </p:txBody>
      </p:sp>
      <p:pic>
        <p:nvPicPr>
          <p:cNvPr id="3" name="Picture 2" descr="DOE SC logo to righ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00800"/>
            <a:ext cx="1620145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6" r:id="rId2"/>
    <p:sldLayoutId id="2147483737" r:id="rId3"/>
    <p:sldLayoutId id="2147483738" r:id="rId4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  <a:ea typeface="ＭＳ Ｐゴシック" pitchFamily="33" charset="-128"/>
          <a:cs typeface="ＭＳ Ｐゴシック" pitchFamily="3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  <a:ea typeface="ＭＳ Ｐゴシック" pitchFamily="33" charset="-128"/>
          <a:cs typeface="ＭＳ Ｐゴシック" pitchFamily="3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  <a:ea typeface="ＭＳ Ｐゴシック" pitchFamily="33" charset="-128"/>
          <a:cs typeface="ＭＳ Ｐゴシック" pitchFamily="3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  <a:ea typeface="ＭＳ Ｐゴシック" pitchFamily="33" charset="-128"/>
          <a:cs typeface="ＭＳ Ｐゴシック" pitchFamily="3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b="1">
          <a:solidFill>
            <a:schemeClr val="tx2"/>
          </a:solidFill>
          <a:latin typeface="Georgia" pitchFamily="-112" charset="0"/>
        </a:defRPr>
      </a:lvl9pPr>
    </p:titleStyle>
    <p:bodyStyle>
      <a:lvl1pPr marL="573088" indent="-57308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33" charset="2"/>
        <a:defRPr kumimoji="1" sz="2400" b="1">
          <a:solidFill>
            <a:schemeClr val="tx1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973138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kumimoji="1" sz="2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3160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4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6589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0018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4590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162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3734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30638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036921"/>
            <a:ext cx="7086600" cy="1077860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94605"/>
                </a:solidFill>
                <a:ea typeface="+mj-ea"/>
                <a:cs typeface="+mj-cs"/>
              </a:rPr>
              <a:t>Department of Energy</a:t>
            </a:r>
            <a:br>
              <a:rPr lang="en-US" dirty="0">
                <a:solidFill>
                  <a:srgbClr val="094605"/>
                </a:solidFill>
                <a:ea typeface="+mj-ea"/>
                <a:cs typeface="+mj-cs"/>
              </a:rPr>
            </a:br>
            <a:r>
              <a:rPr lang="en-US" dirty="0">
                <a:solidFill>
                  <a:srgbClr val="094605"/>
                </a:solidFill>
                <a:ea typeface="+mj-ea"/>
                <a:cs typeface="+mj-cs"/>
              </a:rPr>
              <a:t>Site Office Manager’s Perspective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67300"/>
            <a:ext cx="6400800" cy="855619"/>
          </a:xfr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Arial" pitchFamily="33" charset="0"/>
              </a:rPr>
              <a:t>Johnny Moore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000000"/>
              </a:solidFill>
              <a:latin typeface="Arial" pitchFamily="33" charset="0"/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Arial" pitchFamily="33" charset="0"/>
              </a:rPr>
              <a:t>September 10,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DE438-3CAC-0A4F-9199-EC75873DBBE1}"/>
              </a:ext>
            </a:extLst>
          </p:cNvPr>
          <p:cNvSpPr txBox="1"/>
          <p:nvPr/>
        </p:nvSpPr>
        <p:spPr>
          <a:xfrm>
            <a:off x="1828800" y="4114800"/>
            <a:ext cx="5540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Department of Energy </a:t>
            </a:r>
          </a:p>
          <a:p>
            <a:pPr algn="ctr"/>
            <a:r>
              <a:rPr lang="en-US" dirty="0"/>
              <a:t>Accelerator Safety Workshop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E4F2F-1309-1743-893A-47E48B6A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4605"/>
                </a:solidFill>
                <a:ea typeface="+mj-ea"/>
              </a:rPr>
              <a:t>Oak</a:t>
            </a:r>
            <a:r>
              <a:rPr lang="en-US" dirty="0">
                <a:solidFill>
                  <a:srgbClr val="008040"/>
                </a:solidFill>
              </a:rPr>
              <a:t> </a:t>
            </a:r>
            <a:r>
              <a:rPr lang="en-US" dirty="0">
                <a:solidFill>
                  <a:srgbClr val="094605"/>
                </a:solidFill>
                <a:ea typeface="+mj-ea"/>
              </a:rPr>
              <a:t>Ridge National Laboratory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20F3DF-BE91-5F42-9DEC-E8FB50390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1" y="914400"/>
            <a:ext cx="8610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1926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533400"/>
            <a:ext cx="6324600" cy="584776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94605"/>
                </a:solidFill>
                <a:ea typeface="+mj-ea"/>
              </a:rPr>
              <a:t>Department of Energy Order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828800"/>
            <a:ext cx="8229600" cy="352404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Department of Energy Order 420.2C, </a:t>
            </a:r>
            <a:r>
              <a:rPr lang="en-US" sz="2400" i="1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Safety of Accelerator Facilities  </a:t>
            </a:r>
            <a:r>
              <a:rPr lang="en-US" sz="2400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(DOE O 420.2C)</a:t>
            </a:r>
          </a:p>
          <a:p>
            <a:pPr marL="0" indent="0">
              <a:buClrTx/>
              <a:buSzPct val="125000"/>
            </a:pPr>
            <a:endParaRPr lang="en-US" sz="2400" i="1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ea typeface="Arial" pitchFamily="33" charset="0"/>
                <a:cs typeface="Arial" pitchFamily="33" charset="0"/>
              </a:rPr>
              <a:t>Unique</a:t>
            </a:r>
          </a:p>
          <a:p>
            <a:pPr marL="344488" lvl="1" indent="0">
              <a:buClrTx/>
              <a:buSzPct val="85000"/>
              <a:buNone/>
            </a:pPr>
            <a:endParaRPr lang="en-US" sz="2000" dirty="0"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623888" lvl="2" indent="0">
              <a:buClrTx/>
              <a:buNone/>
            </a:pPr>
            <a:r>
              <a:rPr lang="en-US" sz="1600" dirty="0">
                <a:latin typeface="Arial" pitchFamily="33" charset="0"/>
                <a:ea typeface="Arial" pitchFamily="33" charset="0"/>
                <a:cs typeface="Arial" pitchFamily="33" charset="0"/>
              </a:rPr>
              <a:t>	Collaborative Effort between DOE and the Contractor</a:t>
            </a:r>
          </a:p>
          <a:p>
            <a:pPr marL="623888" lvl="2" indent="0">
              <a:buClrTx/>
              <a:buNone/>
            </a:pPr>
            <a:endParaRPr lang="en-US" sz="16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Concise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462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584776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94605"/>
                </a:solidFill>
                <a:ea typeface="+mj-ea"/>
              </a:rPr>
              <a:t>Pillars of the Order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914400"/>
            <a:ext cx="8229600" cy="618630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Accelerator Safety Envelope</a:t>
            </a:r>
          </a:p>
          <a:p>
            <a:pPr marL="0" indent="0">
              <a:buClrTx/>
              <a:buSzPct val="125000"/>
            </a:pPr>
            <a:endParaRPr lang="en-US" sz="8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ea typeface="Arial" pitchFamily="33" charset="0"/>
                <a:cs typeface="Arial" pitchFamily="33" charset="0"/>
              </a:rPr>
              <a:t>Bounds for Safe Operations</a:t>
            </a:r>
          </a:p>
          <a:p>
            <a:pPr marL="344488" lvl="1" indent="0">
              <a:buClrTx/>
              <a:buSzPct val="85000"/>
              <a:buNone/>
            </a:pPr>
            <a:endParaRPr lang="en-US" sz="1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Safet</a:t>
            </a:r>
            <a:r>
              <a:rPr lang="en-US" sz="2400" dirty="0">
                <a:latin typeface="Arial" pitchFamily="33" charset="0"/>
                <a:ea typeface="Arial" pitchFamily="33" charset="0"/>
                <a:cs typeface="Arial" pitchFamily="33" charset="0"/>
              </a:rPr>
              <a:t>y Assessment Document</a:t>
            </a:r>
          </a:p>
          <a:p>
            <a:pPr marL="0" indent="0">
              <a:buClrTx/>
              <a:buSzPct val="125000"/>
            </a:pPr>
            <a:endParaRPr lang="en-US" sz="800" dirty="0"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cs typeface="Arial" pitchFamily="33" charset="0"/>
              </a:rPr>
              <a:t>Describes and Supports how Contractor Provides Safe Operations</a:t>
            </a:r>
          </a:p>
          <a:p>
            <a:pPr marL="57150" lvl="1" indent="-342900">
              <a:buClrTx/>
              <a:buSzPct val="125000"/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Accelerator Readiness Reviews</a:t>
            </a:r>
          </a:p>
          <a:p>
            <a:pPr marL="0" indent="0">
              <a:buClrTx/>
              <a:buSzPct val="125000"/>
            </a:pPr>
            <a:endParaRPr lang="en-US" sz="8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cs typeface="Arial" pitchFamily="33" charset="0"/>
              </a:rPr>
              <a:t>Demonstrates Readiness for Safe Operations</a:t>
            </a:r>
          </a:p>
          <a:p>
            <a:pPr marL="0" lvl="1" indent="0">
              <a:buClrTx/>
              <a:buSzPct val="125000"/>
              <a:buNone/>
            </a:pPr>
            <a:endParaRPr lang="en-US" sz="1400" dirty="0">
              <a:latin typeface="Arial" pitchFamily="33" charset="0"/>
              <a:cs typeface="Arial" pitchFamily="33" charset="0"/>
            </a:endParaRPr>
          </a:p>
          <a:p>
            <a:pPr marL="342900" lvl="1" indent="-342900">
              <a:buClrTx/>
              <a:buSzPct val="125000"/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3" charset="0"/>
                <a:cs typeface="Arial" pitchFamily="33" charset="0"/>
              </a:rPr>
              <a:t>Unreviewed Safety Issue</a:t>
            </a:r>
          </a:p>
          <a:p>
            <a:pPr marL="342900" lvl="1" indent="-342900">
              <a:buClrTx/>
              <a:buSzPct val="125000"/>
              <a:buFont typeface="Arial" panose="020B0604020202020204" pitchFamily="34" charset="0"/>
              <a:buChar char="•"/>
            </a:pPr>
            <a:endParaRPr lang="en-US" sz="1000" dirty="0">
              <a:latin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cs typeface="Arial" pitchFamily="33" charset="0"/>
              </a:rPr>
              <a:t>Tool to Maintain Safe Operation for Lifetime of Facility</a:t>
            </a:r>
          </a:p>
          <a:p>
            <a:pPr marL="687388" lvl="1" indent="-342900">
              <a:buClrTx/>
              <a:buSzPct val="85000"/>
              <a:buFont typeface="Wingdings" charset="2"/>
              <a:buChar char="²"/>
            </a:pPr>
            <a:endParaRPr lang="en-US" sz="20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4032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324600" cy="584776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94605"/>
                </a:solidFill>
                <a:ea typeface="+mj-ea"/>
              </a:rPr>
              <a:t>Integrated Safety Management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066800"/>
            <a:ext cx="8229600" cy="509370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3" charset="0"/>
                <a:ea typeface="Arial" pitchFamily="33" charset="0"/>
                <a:cs typeface="Arial" pitchFamily="33" charset="0"/>
              </a:rPr>
              <a:t>Hazard Controls Tailored to the Work being Done</a:t>
            </a:r>
          </a:p>
          <a:p>
            <a:pPr marL="0" indent="0">
              <a:buClrTx/>
              <a:buSzPct val="125000"/>
            </a:pPr>
            <a:endParaRPr lang="en-US" sz="16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ea typeface="Arial" pitchFamily="33" charset="0"/>
                <a:cs typeface="Arial" pitchFamily="33" charset="0"/>
              </a:rPr>
              <a:t>Orders /Regulations/Guides</a:t>
            </a:r>
          </a:p>
          <a:p>
            <a:pPr marL="344488" lvl="1" indent="0">
              <a:buClrTx/>
              <a:buSzPct val="85000"/>
              <a:buNone/>
            </a:pPr>
            <a:endParaRPr lang="en-US" sz="16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909638" lvl="2" indent="-285750">
              <a:buClrTx/>
            </a:pPr>
            <a:r>
              <a:rPr lang="en-US" altLang="en-US" sz="1600" dirty="0">
                <a:latin typeface="Arial" pitchFamily="33" charset="0"/>
                <a:cs typeface="Arial" pitchFamily="33" charset="0"/>
              </a:rPr>
              <a:t>DOE O 420.2.C,  </a:t>
            </a:r>
            <a:r>
              <a:rPr lang="en-US" altLang="en-US" sz="1600" i="1" dirty="0">
                <a:latin typeface="Arial" pitchFamily="33" charset="0"/>
                <a:cs typeface="Arial" pitchFamily="33" charset="0"/>
              </a:rPr>
              <a:t>Safety for Accelerator Facilities</a:t>
            </a:r>
          </a:p>
          <a:p>
            <a:pPr marL="795338" lvl="2" indent="-171450">
              <a:buClrTx/>
            </a:pPr>
            <a:endParaRPr lang="en-US" altLang="en-US" sz="1600" i="1" dirty="0">
              <a:latin typeface="Arial" pitchFamily="33" charset="0"/>
              <a:cs typeface="Arial" pitchFamily="33" charset="0"/>
            </a:endParaRPr>
          </a:p>
          <a:p>
            <a:pPr marL="909638" lvl="2" indent="-285750">
              <a:buClrTx/>
            </a:pPr>
            <a:r>
              <a:rPr lang="en-US" altLang="en-US" sz="1600" dirty="0">
                <a:latin typeface="Arial" pitchFamily="33" charset="0"/>
                <a:cs typeface="Arial" pitchFamily="33" charset="0"/>
              </a:rPr>
              <a:t>DOE O 420.1.C, </a:t>
            </a:r>
            <a:r>
              <a:rPr lang="en-US" altLang="en-US" sz="1600" i="1" dirty="0">
                <a:latin typeface="Arial" pitchFamily="33" charset="0"/>
                <a:cs typeface="Arial" pitchFamily="33" charset="0"/>
              </a:rPr>
              <a:t>Facility Safety</a:t>
            </a:r>
          </a:p>
          <a:p>
            <a:pPr marL="795338" lvl="2" indent="-171450">
              <a:buClrTx/>
            </a:pPr>
            <a:endParaRPr lang="en-US" altLang="en-US" sz="1600" i="1" dirty="0">
              <a:latin typeface="Arial" pitchFamily="33" charset="0"/>
              <a:cs typeface="Arial" pitchFamily="33" charset="0"/>
            </a:endParaRPr>
          </a:p>
          <a:p>
            <a:pPr marL="909638" lvl="2" indent="-285750">
              <a:buClrTx/>
            </a:pPr>
            <a:r>
              <a:rPr lang="en-US" altLang="en-US" sz="1600" dirty="0">
                <a:latin typeface="Arial" pitchFamily="33" charset="0"/>
                <a:cs typeface="Arial" pitchFamily="33" charset="0"/>
              </a:rPr>
              <a:t>DOE O 458.3,  </a:t>
            </a:r>
            <a:r>
              <a:rPr lang="en-US" altLang="en-US" sz="1600" i="1" dirty="0">
                <a:latin typeface="Arial" pitchFamily="33" charset="0"/>
                <a:cs typeface="Arial" pitchFamily="33" charset="0"/>
              </a:rPr>
              <a:t>Radiation Protection for the Public and the Environment</a:t>
            </a:r>
          </a:p>
          <a:p>
            <a:pPr marL="795338" lvl="2" indent="-171450">
              <a:buClrTx/>
            </a:pPr>
            <a:endParaRPr lang="en-US" altLang="en-US" sz="1600" i="1" dirty="0">
              <a:latin typeface="Arial" pitchFamily="33" charset="0"/>
              <a:cs typeface="Arial" pitchFamily="33" charset="0"/>
            </a:endParaRPr>
          </a:p>
          <a:p>
            <a:pPr marL="909638" lvl="2" indent="-285750">
              <a:buClrTx/>
            </a:pPr>
            <a:r>
              <a:rPr lang="en-US" altLang="en-US" sz="1600" dirty="0">
                <a:latin typeface="Arial" pitchFamily="33" charset="0"/>
                <a:cs typeface="Arial" pitchFamily="33" charset="0"/>
              </a:rPr>
              <a:t>10 Code of Federal Regulations (CFR) 835, </a:t>
            </a:r>
            <a:r>
              <a:rPr lang="en-US" altLang="en-US" sz="1600" i="1" dirty="0">
                <a:latin typeface="Arial" pitchFamily="33" charset="0"/>
                <a:cs typeface="Arial" pitchFamily="33" charset="0"/>
              </a:rPr>
              <a:t>Occupational Radiation Protection</a:t>
            </a:r>
          </a:p>
          <a:p>
            <a:pPr marL="795338" lvl="2" indent="-171450">
              <a:buClrTx/>
            </a:pPr>
            <a:endParaRPr lang="en-US" altLang="en-US" sz="1600" i="1" dirty="0">
              <a:latin typeface="Arial" pitchFamily="33" charset="0"/>
              <a:cs typeface="Arial" pitchFamily="33" charset="0"/>
            </a:endParaRPr>
          </a:p>
          <a:p>
            <a:pPr marL="909638" lvl="2" indent="-285750">
              <a:buClrTx/>
            </a:pPr>
            <a:r>
              <a:rPr lang="en-US" altLang="en-US" sz="1600" dirty="0">
                <a:latin typeface="Arial" pitchFamily="33" charset="0"/>
                <a:cs typeface="Arial" pitchFamily="33" charset="0"/>
              </a:rPr>
              <a:t>10 CFR 851, </a:t>
            </a:r>
            <a:r>
              <a:rPr lang="en-US" altLang="en-US" sz="1600" i="1" dirty="0">
                <a:latin typeface="Arial" pitchFamily="33" charset="0"/>
                <a:cs typeface="Arial" pitchFamily="33" charset="0"/>
              </a:rPr>
              <a:t>Worker Health and Safety Program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93642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324600" cy="584776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94605"/>
                </a:solidFill>
                <a:ea typeface="+mj-ea"/>
              </a:rPr>
              <a:t>Oversight Awareness </a:t>
            </a:r>
            <a:endParaRPr lang="en-US" dirty="0">
              <a:solidFill>
                <a:srgbClr val="094605"/>
              </a:solidFill>
              <a:ea typeface="+mj-ea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413063"/>
            <a:ext cx="8229600" cy="49244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altLang="en-US" sz="2400" dirty="0">
                <a:latin typeface="Arial" pitchFamily="33" charset="0"/>
                <a:cs typeface="Arial" pitchFamily="33" charset="0"/>
              </a:rPr>
              <a:t>Plan of the Day Meetings</a:t>
            </a:r>
          </a:p>
          <a:p>
            <a:pPr marL="0" indent="0">
              <a:buClrTx/>
              <a:buSzPct val="125000"/>
            </a:pPr>
            <a:endParaRPr lang="en-US" alt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altLang="en-US" sz="2400" dirty="0">
                <a:latin typeface="Arial" pitchFamily="33" charset="0"/>
                <a:cs typeface="Arial" pitchFamily="33" charset="0"/>
              </a:rPr>
              <a:t>Walkthroughs</a:t>
            </a:r>
          </a:p>
          <a:p>
            <a:pPr marL="0" indent="0">
              <a:buClrTx/>
              <a:buSzPct val="125000"/>
            </a:pPr>
            <a:endParaRPr lang="en-US" alt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altLang="en-US" sz="2400" dirty="0">
                <a:latin typeface="Arial" pitchFamily="33" charset="0"/>
                <a:cs typeface="Arial" pitchFamily="33" charset="0"/>
              </a:rPr>
              <a:t>Work Observations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alt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altLang="en-US" sz="2400" dirty="0">
                <a:latin typeface="Arial" pitchFamily="33" charset="0"/>
                <a:cs typeface="Arial" pitchFamily="33" charset="0"/>
              </a:rPr>
              <a:t>Focused Topical Meetings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alt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altLang="en-US" sz="2400" dirty="0">
                <a:latin typeface="Arial" pitchFamily="33" charset="0"/>
                <a:cs typeface="Arial" pitchFamily="33" charset="0"/>
              </a:rPr>
              <a:t>Meetings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  <a:p>
            <a:pPr marL="0" indent="0">
              <a:buClrTx/>
              <a:buSzPct val="125000"/>
            </a:pP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10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324600" cy="1184940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94605"/>
                </a:solidFill>
                <a:ea typeface="+mj-ea"/>
              </a:rPr>
              <a:t>Team Approach in Site Office</a:t>
            </a:r>
            <a:br>
              <a:rPr lang="en-US" sz="3200" dirty="0">
                <a:solidFill>
                  <a:srgbClr val="094605"/>
                </a:solidFill>
                <a:ea typeface="+mj-ea"/>
              </a:rPr>
            </a:br>
            <a:br>
              <a:rPr lang="en-US" sz="1100" dirty="0">
                <a:solidFill>
                  <a:srgbClr val="094605"/>
                </a:solidFill>
                <a:ea typeface="+mj-ea"/>
              </a:rPr>
            </a:br>
            <a:r>
              <a:rPr lang="en-US" sz="2800" i="1" dirty="0">
                <a:solidFill>
                  <a:srgbClr val="094605"/>
                </a:solidFill>
                <a:ea typeface="+mj-ea"/>
              </a:rPr>
              <a:t>Partnership is Essential</a:t>
            </a:r>
            <a:endParaRPr lang="en-US" sz="3200" dirty="0">
              <a:solidFill>
                <a:srgbClr val="094605"/>
              </a:solidFill>
              <a:ea typeface="+mj-ea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752600"/>
            <a:ext cx="8229600" cy="440120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Federal Project Directors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Facility Representatives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Subject Matter Experts (ES&amp;H, QA, Security &amp; others)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Facility and Institutional Improvement Focus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Business, Contracting, etc.</a:t>
            </a: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79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324600" cy="584776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94605"/>
                </a:solidFill>
                <a:ea typeface="+mj-ea"/>
              </a:rPr>
              <a:t>External Help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219200"/>
            <a:ext cx="8229600" cy="4478149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itchFamily="33" charset="0"/>
              <a:buChar char="•"/>
              <a:tabLst>
                <a:tab pos="285750" algn="l"/>
              </a:tabLst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Enterprise Assessments</a:t>
            </a:r>
          </a:p>
          <a:p>
            <a:pPr marL="0" indent="0">
              <a:buClrTx/>
              <a:buSzPct val="125000"/>
              <a:tabLst>
                <a:tab pos="285750" algn="l"/>
              </a:tabLst>
            </a:pPr>
            <a:endParaRPr lang="en-US" sz="1000" dirty="0">
              <a:latin typeface="Arial" pitchFamily="33" charset="0"/>
              <a:cs typeface="Arial" pitchFamily="33" charset="0"/>
            </a:endParaRP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cs typeface="Arial" pitchFamily="33" charset="0"/>
              </a:rPr>
              <a:t>Enforcement</a:t>
            </a:r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cs typeface="Arial" pitchFamily="33" charset="0"/>
              </a:rPr>
              <a:t>Assessment Teams</a:t>
            </a:r>
          </a:p>
          <a:p>
            <a:pPr marL="630238" indent="0">
              <a:buClrTx/>
              <a:buSzPct val="85000"/>
            </a:pPr>
            <a:endParaRPr lang="en-US" sz="1800" b="0" dirty="0"/>
          </a:p>
          <a:p>
            <a:pPr marL="342900" indent="-342900">
              <a:buClrTx/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Office of Environment, Health, Safety and Security</a:t>
            </a:r>
          </a:p>
          <a:p>
            <a:pPr marL="0" indent="0">
              <a:buClrTx/>
              <a:buSzPct val="125000"/>
            </a:pPr>
            <a:endParaRPr lang="en-US" sz="1000" b="0" dirty="0"/>
          </a:p>
          <a:p>
            <a:pPr marL="687388" lvl="1" indent="-342900">
              <a:buClrTx/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3" charset="0"/>
                <a:cs typeface="Arial" pitchFamily="33" charset="0"/>
              </a:rPr>
              <a:t>Policy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indent="-342900">
              <a:buClrTx/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Inspector General</a:t>
            </a:r>
          </a:p>
          <a:p>
            <a:pPr marL="342900" indent="-342900">
              <a:buClrTx/>
              <a:buSzPct val="125000"/>
              <a:buFont typeface="Arial" panose="020B0604020202020204" pitchFamily="34" charset="0"/>
              <a:buChar char="•"/>
            </a:pPr>
            <a:endParaRPr lang="en-US" sz="18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Science and Other Program Counterparts</a:t>
            </a: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5164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1077218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94605"/>
                </a:solidFill>
                <a:ea typeface="+mj-ea"/>
              </a:rPr>
              <a:t>Keys to </a:t>
            </a:r>
            <a:br>
              <a:rPr lang="en-US" dirty="0">
                <a:solidFill>
                  <a:srgbClr val="094605"/>
                </a:solidFill>
                <a:ea typeface="+mj-ea"/>
              </a:rPr>
            </a:br>
            <a:r>
              <a:rPr lang="en-US" dirty="0">
                <a:solidFill>
                  <a:srgbClr val="094605"/>
                </a:solidFill>
                <a:ea typeface="+mj-ea"/>
              </a:rPr>
              <a:t>Contractor-Site Office Relationship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304800" y="1981200"/>
            <a:ext cx="8229600" cy="3708708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Training and OJT of the Operational Envelope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Openness is Critical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Maintain Awareness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Understand the Expectations</a:t>
            </a:r>
          </a:p>
          <a:p>
            <a:pPr marL="0" indent="0">
              <a:buClrTx/>
              <a:buSzPct val="125000"/>
            </a:pP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15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324600" cy="584776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94605"/>
                </a:solidFill>
                <a:ea typeface="+mj-ea"/>
              </a:rPr>
              <a:t>Continuous Improvement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752600"/>
            <a:ext cx="8229600" cy="3585597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Contractor Reviews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Share Resources with Other Labs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Discuss Program Internally</a:t>
            </a:r>
          </a:p>
          <a:p>
            <a:pPr marL="0" indent="0">
              <a:buClrTx/>
              <a:buSzPct val="125000"/>
            </a:pPr>
            <a:endParaRPr lang="en-US" sz="2400" dirty="0">
              <a:latin typeface="Arial" pitchFamily="33" charset="0"/>
              <a:cs typeface="Arial" pitchFamily="33" charset="0"/>
            </a:endParaRPr>
          </a:p>
          <a:p>
            <a:pPr marL="342900" lvl="2" indent="-342900">
              <a:buClrTx/>
              <a:buSzPct val="125000"/>
              <a:buFont typeface="Arial" pitchFamily="33" charset="0"/>
              <a:buChar char="•"/>
            </a:pPr>
            <a:r>
              <a:rPr lang="en-US" sz="2400" dirty="0">
                <a:latin typeface="Arial" pitchFamily="33" charset="0"/>
                <a:cs typeface="Arial" pitchFamily="33" charset="0"/>
              </a:rPr>
              <a:t>Community Calls</a:t>
            </a:r>
          </a:p>
          <a:p>
            <a:pPr marL="342900" indent="-342900">
              <a:buClrTx/>
              <a:buSzPct val="125000"/>
              <a:buFont typeface="Arial" pitchFamily="33" charset="0"/>
              <a:buChar char="•"/>
            </a:pPr>
            <a:endParaRPr lang="en-US" sz="2400" dirty="0">
              <a:solidFill>
                <a:srgbClr val="000000"/>
              </a:solidFill>
              <a:latin typeface="Arial" pitchFamily="33" charset="0"/>
              <a:ea typeface="Arial" pitchFamily="33" charset="0"/>
              <a:cs typeface="Arial" pitchFamily="3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437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SO Presentation Template 2012-07">
  <a:themeElements>
    <a:clrScheme name="Office Theme 4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7DA4F3"/>
      </a:accent1>
      <a:accent2>
        <a:srgbClr val="3366FF"/>
      </a:accent2>
      <a:accent3>
        <a:srgbClr val="FFFFFF"/>
      </a:accent3>
      <a:accent4>
        <a:srgbClr val="2A2A00"/>
      </a:accent4>
      <a:accent5>
        <a:srgbClr val="BFCFF8"/>
      </a:accent5>
      <a:accent6>
        <a:srgbClr val="2D5CE7"/>
      </a:accent6>
      <a:hlink>
        <a:srgbClr val="2C2CA0"/>
      </a:hlink>
      <a:folHlink>
        <a:srgbClr val="000066"/>
      </a:folHlink>
    </a:clrScheme>
    <a:fontScheme name="Office Them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74"/>
        </a:solidFill>
        <a:ln w="19050" cap="sq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5793" tIns="47896" rIns="95793" bIns="47896" numCol="1" anchor="ctr" anchorCtr="0" compatLnSpc="1">
        <a:prstTxWarp prst="textNoShape">
          <a:avLst/>
        </a:prstTxWarp>
        <a:spAutoFit/>
      </a:bodyPr>
      <a:lstStyle>
        <a:defPPr marL="0" marR="0" indent="0" algn="ctr" defTabSz="957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580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74"/>
        </a:solidFill>
        <a:ln w="19050" cap="sq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5793" tIns="47896" rIns="95793" bIns="47896" numCol="1" anchor="ctr" anchorCtr="0" compatLnSpc="1">
        <a:prstTxWarp prst="textNoShape">
          <a:avLst/>
        </a:prstTxWarp>
        <a:spAutoFit/>
      </a:bodyPr>
      <a:lstStyle>
        <a:defPPr marL="0" marR="0" indent="0" algn="ctr" defTabSz="957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580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</a:objectDefaults>
  <a:extraClrSchemeLst>
    <a:extraClrScheme>
      <a:clrScheme name="Office Them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7DA4F3"/>
        </a:accent1>
        <a:accent2>
          <a:srgbClr val="3366FF"/>
        </a:accent2>
        <a:accent3>
          <a:srgbClr val="FFFFFF"/>
        </a:accent3>
        <a:accent4>
          <a:srgbClr val="2A2A00"/>
        </a:accent4>
        <a:accent5>
          <a:srgbClr val="BFCFF8"/>
        </a:accent5>
        <a:accent6>
          <a:srgbClr val="2D5CE7"/>
        </a:accent6>
        <a:hlink>
          <a:srgbClr val="2C2CA0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OSO Presentation Template 2012-07</Template>
  <TotalTime>409</TotalTime>
  <Words>253</Words>
  <Application>Microsoft Office PowerPoint</Application>
  <PresentationFormat>On-screen Show (4:3)</PresentationFormat>
  <Paragraphs>94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Georgia</vt:lpstr>
      <vt:lpstr>Palatino</vt:lpstr>
      <vt:lpstr>Times New Roman</vt:lpstr>
      <vt:lpstr>Wingdings</vt:lpstr>
      <vt:lpstr>OSO Presentation Template 2012-07</vt:lpstr>
      <vt:lpstr>Document</vt:lpstr>
      <vt:lpstr>Department of Energy Site Office Manager’s Perspective </vt:lpstr>
      <vt:lpstr>Department of Energy Order</vt:lpstr>
      <vt:lpstr>Pillars of the Order</vt:lpstr>
      <vt:lpstr>Integrated Safety Management</vt:lpstr>
      <vt:lpstr>Oversight Awareness </vt:lpstr>
      <vt:lpstr>Team Approach in Site Office  Partnership is Essential</vt:lpstr>
      <vt:lpstr>External Help</vt:lpstr>
      <vt:lpstr>Keys to  Contractor-Site Office Relationship</vt:lpstr>
      <vt:lpstr>Continuous Improvement</vt:lpstr>
      <vt:lpstr>Oak Ridge National Laboratory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Energy Site Office Manger’s Perspective</dc:title>
  <dc:creator>Herr, Michael</dc:creator>
  <cp:lastModifiedBy>Eady, Lisa B.</cp:lastModifiedBy>
  <cp:revision>18</cp:revision>
  <cp:lastPrinted>2008-11-26T12:29:21Z</cp:lastPrinted>
  <dcterms:created xsi:type="dcterms:W3CDTF">2019-09-04T14:55:36Z</dcterms:created>
  <dcterms:modified xsi:type="dcterms:W3CDTF">2019-09-08T17:07:18Z</dcterms:modified>
</cp:coreProperties>
</file>