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82" r:id="rId2"/>
  </p:sldMasterIdLst>
  <p:notesMasterIdLst>
    <p:notesMasterId r:id="rId16"/>
  </p:notesMasterIdLst>
  <p:handoutMasterIdLst>
    <p:handoutMasterId r:id="rId17"/>
  </p:handoutMasterIdLst>
  <p:sldIdLst>
    <p:sldId id="294" r:id="rId3"/>
    <p:sldId id="271" r:id="rId4"/>
    <p:sldId id="267" r:id="rId5"/>
    <p:sldId id="297" r:id="rId6"/>
    <p:sldId id="272" r:id="rId7"/>
    <p:sldId id="278" r:id="rId8"/>
    <p:sldId id="281" r:id="rId9"/>
    <p:sldId id="280" r:id="rId10"/>
    <p:sldId id="284" r:id="rId11"/>
    <p:sldId id="285" r:id="rId12"/>
    <p:sldId id="298" r:id="rId13"/>
    <p:sldId id="292" r:id="rId14"/>
    <p:sldId id="299" r:id="rId15"/>
  </p:sldIdLst>
  <p:sldSz cx="9144000" cy="6858000" type="screen4x3"/>
  <p:notesSz cx="6950075" cy="9236075"/>
  <p:embeddedFontLst>
    <p:embeddedFont>
      <p:font typeface="Calibri" panose="020F0502020204030204" pitchFamily="34" charset="0"/>
      <p:regular r:id="rId18"/>
      <p:bold r:id="rId19"/>
      <p:italic r:id="rId20"/>
      <p:boldItalic r:id="rId21"/>
    </p:embeddedFont>
    <p:embeddedFont>
      <p:font typeface="Helvetica" panose="020B0604020202020204" pitchFamily="34" charset="0"/>
      <p:regular r:id="rId22"/>
      <p:bold r:id="rId23"/>
      <p:italic r:id="rId24"/>
      <p:boldItalic r:id="rId25"/>
    </p:embeddedFont>
    <p:embeddedFont>
      <p:font typeface="Old English Text MT" panose="03040902040508030806" pitchFamily="66" charset="0"/>
      <p:regular r:id="rId26"/>
    </p:embeddedFont>
  </p:embeddedFontLst>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50A"/>
    <a:srgbClr val="690957"/>
    <a:srgbClr val="FF00FF"/>
    <a:srgbClr val="0F2D62"/>
    <a:srgbClr val="404040"/>
    <a:srgbClr val="505050"/>
    <a:srgbClr val="004C97"/>
    <a:srgbClr val="63666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8" autoAdjust="0"/>
    <p:restoredTop sz="94660"/>
  </p:normalViewPr>
  <p:slideViewPr>
    <p:cSldViewPr snapToGrid="0" snapToObjects="1">
      <p:cViewPr varScale="1">
        <p:scale>
          <a:sx n="93" d="100"/>
          <a:sy n="93" d="100"/>
        </p:scale>
        <p:origin x="78" y="3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69" tIns="46235" rIns="92469" bIns="46235" rtlCol="0"/>
          <a:lstStyle>
            <a:lvl1pPr algn="l" fontAlgn="auto">
              <a:spcBef>
                <a:spcPts val="0"/>
              </a:spcBef>
              <a:spcAft>
                <a:spcPts val="0"/>
              </a:spcAft>
              <a:defRPr sz="11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36769" y="1"/>
            <a:ext cx="3011699" cy="461804"/>
          </a:xfrm>
          <a:prstGeom prst="rect">
            <a:avLst/>
          </a:prstGeom>
        </p:spPr>
        <p:txBody>
          <a:bodyPr vert="horz" wrap="square" lIns="92469" tIns="46235" rIns="92469" bIns="46235" numCol="1" anchor="t" anchorCtr="0" compatLnSpc="1">
            <a:prstTxWarp prst="textNoShape">
              <a:avLst/>
            </a:prstTxWarp>
          </a:bodyPr>
          <a:lstStyle>
            <a:lvl1pPr algn="r">
              <a:defRPr sz="1100">
                <a:latin typeface="Helvetica" pitchFamily="124" charset="0"/>
              </a:defRPr>
            </a:lvl1pPr>
          </a:lstStyle>
          <a:p>
            <a:fld id="{B22E4FE7-9748-4558-89A6-7EABA38861F1}" type="datetimeFigureOut">
              <a:rPr lang="en-US"/>
              <a:pPr/>
              <a:t>9/8/2019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69" tIns="46235" rIns="92469" bIns="46235" rtlCol="0" anchor="b"/>
          <a:lstStyle>
            <a:lvl1pPr algn="l" fontAlgn="auto">
              <a:spcBef>
                <a:spcPts val="0"/>
              </a:spcBef>
              <a:spcAft>
                <a:spcPts val="0"/>
              </a:spcAft>
              <a:defRPr sz="11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wrap="square" lIns="92469" tIns="46235" rIns="92469" bIns="46235" numCol="1" anchor="b" anchorCtr="0" compatLnSpc="1">
            <a:prstTxWarp prst="textNoShape">
              <a:avLst/>
            </a:prstTxWarp>
          </a:bodyPr>
          <a:lstStyle>
            <a:lvl1pPr algn="r">
              <a:defRPr sz="1100">
                <a:latin typeface="Helvetica" pitchFamily="124" charset="0"/>
              </a:defRPr>
            </a:lvl1pPr>
          </a:lstStyle>
          <a:p>
            <a:fld id="{8A471EAE-EC45-47C0-9389-16A3876C3C9C}" type="slidenum">
              <a:rPr lang="en-US"/>
              <a:pPr/>
              <a:t>‹#›</a:t>
            </a:fld>
            <a:endParaRPr lang="en-US"/>
          </a:p>
        </p:txBody>
      </p:sp>
    </p:spTree>
    <p:extLst>
      <p:ext uri="{BB962C8B-B14F-4D97-AF65-F5344CB8AC3E}">
        <p14:creationId xmlns:p14="http://schemas.microsoft.com/office/powerpoint/2010/main" val="2734191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69" tIns="46235" rIns="92469" bIns="46235" rtlCol="0"/>
          <a:lstStyle>
            <a:lvl1pPr algn="l" fontAlgn="auto">
              <a:spcBef>
                <a:spcPts val="0"/>
              </a:spcBef>
              <a:spcAft>
                <a:spcPts val="0"/>
              </a:spcAft>
              <a:defRPr sz="11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36769" y="1"/>
            <a:ext cx="3011699" cy="461804"/>
          </a:xfrm>
          <a:prstGeom prst="rect">
            <a:avLst/>
          </a:prstGeom>
        </p:spPr>
        <p:txBody>
          <a:bodyPr vert="horz" wrap="square" lIns="92469" tIns="46235" rIns="92469" bIns="46235" numCol="1" anchor="t" anchorCtr="0" compatLnSpc="1">
            <a:prstTxWarp prst="textNoShape">
              <a:avLst/>
            </a:prstTxWarp>
          </a:bodyPr>
          <a:lstStyle>
            <a:lvl1pPr algn="r">
              <a:defRPr sz="1100">
                <a:latin typeface="Helvetica" pitchFamily="124" charset="0"/>
              </a:defRPr>
            </a:lvl1pPr>
          </a:lstStyle>
          <a:p>
            <a:fld id="{31CA6B04-BB28-40AD-9272-6D07C7E8147A}" type="datetimeFigureOut">
              <a:rPr lang="en-US"/>
              <a:pPr/>
              <a:t>9/8/2019</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69" tIns="46235" rIns="92469" bIns="46235" rtlCol="0" anchor="ctr"/>
          <a:lstStyle/>
          <a:p>
            <a:pPr lvl="0"/>
            <a:endParaRPr lang="en-US" noProof="0"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69" tIns="46235" rIns="92469" bIns="46235"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69" tIns="46235" rIns="92469" bIns="46235" rtlCol="0" anchor="b"/>
          <a:lstStyle>
            <a:lvl1pPr algn="l" fontAlgn="auto">
              <a:spcBef>
                <a:spcPts val="0"/>
              </a:spcBef>
              <a:spcAft>
                <a:spcPts val="0"/>
              </a:spcAft>
              <a:defRPr sz="11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wrap="square" lIns="92469" tIns="46235" rIns="92469" bIns="46235" numCol="1" anchor="b" anchorCtr="0" compatLnSpc="1">
            <a:prstTxWarp prst="textNoShape">
              <a:avLst/>
            </a:prstTxWarp>
          </a:bodyPr>
          <a:lstStyle>
            <a:lvl1pPr algn="r">
              <a:defRPr sz="1100">
                <a:latin typeface="Helvetica" pitchFamily="124" charset="0"/>
              </a:defRPr>
            </a:lvl1pPr>
          </a:lstStyle>
          <a:p>
            <a:fld id="{9623D6F7-2D2B-4FE0-A749-071135F2685F}" type="slidenum">
              <a:rPr lang="en-US"/>
              <a:pPr/>
              <a:t>‹#›</a:t>
            </a:fld>
            <a:endParaRPr lang="en-US"/>
          </a:p>
        </p:txBody>
      </p:sp>
    </p:spTree>
    <p:extLst>
      <p:ext uri="{BB962C8B-B14F-4D97-AF65-F5344CB8AC3E}">
        <p14:creationId xmlns:p14="http://schemas.microsoft.com/office/powerpoint/2010/main" val="16720656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23D6F7-2D2B-4FE0-A749-071135F2685F}" type="slidenum">
              <a:rPr lang="en-US" smtClean="0"/>
              <a:pPr/>
              <a:t>1</a:t>
            </a:fld>
            <a:endParaRPr lang="en-US"/>
          </a:p>
        </p:txBody>
      </p:sp>
    </p:spTree>
    <p:extLst>
      <p:ext uri="{BB962C8B-B14F-4D97-AF65-F5344CB8AC3E}">
        <p14:creationId xmlns:p14="http://schemas.microsoft.com/office/powerpoint/2010/main" val="286610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23D6F7-2D2B-4FE0-A749-071135F2685F}" type="slidenum">
              <a:rPr lang="en-US" smtClean="0"/>
              <a:pPr/>
              <a:t>2</a:t>
            </a:fld>
            <a:endParaRPr lang="en-US"/>
          </a:p>
        </p:txBody>
      </p:sp>
    </p:spTree>
    <p:extLst>
      <p:ext uri="{BB962C8B-B14F-4D97-AF65-F5344CB8AC3E}">
        <p14:creationId xmlns:p14="http://schemas.microsoft.com/office/powerpoint/2010/main" val="111882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3D6F7-2D2B-4FE0-A749-071135F2685F}" type="slidenum">
              <a:rPr lang="en-US" smtClean="0"/>
              <a:pPr/>
              <a:t>3</a:t>
            </a:fld>
            <a:endParaRPr lang="en-US"/>
          </a:p>
        </p:txBody>
      </p:sp>
    </p:spTree>
    <p:extLst>
      <p:ext uri="{BB962C8B-B14F-4D97-AF65-F5344CB8AC3E}">
        <p14:creationId xmlns:p14="http://schemas.microsoft.com/office/powerpoint/2010/main" val="151182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3D6F7-2D2B-4FE0-A749-071135F2685F}" type="slidenum">
              <a:rPr lang="en-US" smtClean="0"/>
              <a:pPr/>
              <a:t>6</a:t>
            </a:fld>
            <a:endParaRPr lang="en-US"/>
          </a:p>
        </p:txBody>
      </p:sp>
    </p:spTree>
    <p:extLst>
      <p:ext uri="{BB962C8B-B14F-4D97-AF65-F5344CB8AC3E}">
        <p14:creationId xmlns:p14="http://schemas.microsoft.com/office/powerpoint/2010/main" val="1316885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20102798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t>11/11/2014</a:t>
            </a:r>
          </a:p>
        </p:txBody>
      </p:sp>
      <p:sp>
        <p:nvSpPr>
          <p:cNvPr id="11" name="Footer Placeholder 4"/>
          <p:cNvSpPr>
            <a:spLocks noGrp="1"/>
          </p:cNvSpPr>
          <p:nvPr>
            <p:ph type="ftr" sz="quarter" idx="21"/>
          </p:nvPr>
        </p:nvSpPr>
        <p:spPr>
          <a:ln/>
        </p:spPr>
        <p:txBody>
          <a:bodyPr/>
          <a:lstStyle>
            <a:lvl1pPr>
              <a:defRPr/>
            </a:lvl1pPr>
          </a:lstStyle>
          <a:p>
            <a:pPr>
              <a:defRPr/>
            </a:pPr>
            <a:r>
              <a:rPr lang="en-US"/>
              <a:t>J. Donald Cossairt | Management of Radioactive Materials at Accelerator Facilities: The Fermilab Example</a:t>
            </a:r>
            <a:endParaRPr lang="en-US" b="1"/>
          </a:p>
        </p:txBody>
      </p:sp>
      <p:sp>
        <p:nvSpPr>
          <p:cNvPr id="12" name="Slide Number Placeholder 5"/>
          <p:cNvSpPr>
            <a:spLocks noGrp="1"/>
          </p:cNvSpPr>
          <p:nvPr>
            <p:ph type="sldNum" sz="quarter" idx="22"/>
          </p:nvPr>
        </p:nvSpPr>
        <p:spPr>
          <a:ln/>
        </p:spPr>
        <p:txBody>
          <a:bodyPr/>
          <a:lstStyle>
            <a:lvl1pPr>
              <a:defRPr/>
            </a:lvl1pPr>
          </a:lstStyle>
          <a:p>
            <a:fld id="{8EA47DFE-D022-4EB5-B058-3D41E6B3362A}" type="slidenum">
              <a:rPr lang="en-US"/>
              <a:pPr/>
              <a:t>‹#›</a:t>
            </a:fld>
            <a:endParaRPr lang="en-US"/>
          </a:p>
        </p:txBody>
      </p:sp>
    </p:spTree>
    <p:extLst>
      <p:ext uri="{BB962C8B-B14F-4D97-AF65-F5344CB8AC3E}">
        <p14:creationId xmlns:p14="http://schemas.microsoft.com/office/powerpoint/2010/main" val="221277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t>11/11/2014</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J. Donald Cossairt | Management of Radioactive Materials at Accelerator Facilities: The Fermilab Example</a:t>
            </a:r>
            <a:endParaRPr lang="en-US" b="1" dirty="0"/>
          </a:p>
        </p:txBody>
      </p:sp>
      <p:sp>
        <p:nvSpPr>
          <p:cNvPr id="6" name="Slide Number Placeholder 5"/>
          <p:cNvSpPr>
            <a:spLocks noGrp="1"/>
          </p:cNvSpPr>
          <p:nvPr>
            <p:ph type="sldNum" sz="quarter" idx="12"/>
          </p:nvPr>
        </p:nvSpPr>
        <p:spPr/>
        <p:txBody>
          <a:bodyPr/>
          <a:lstStyle>
            <a:lvl1pPr>
              <a:defRPr/>
            </a:lvl1pPr>
          </a:lstStyle>
          <a:p>
            <a:fld id="{0C9BAD19-040F-4101-95A3-60A4C259D42A}" type="slidenum">
              <a:rPr lang="en-US"/>
              <a:pPr/>
              <a:t>‹#›</a:t>
            </a:fld>
            <a:endParaRPr lang="en-US"/>
          </a:p>
        </p:txBody>
      </p:sp>
    </p:spTree>
    <p:extLst>
      <p:ext uri="{BB962C8B-B14F-4D97-AF65-F5344CB8AC3E}">
        <p14:creationId xmlns:p14="http://schemas.microsoft.com/office/powerpoint/2010/main" val="329647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r>
              <a:rPr lang="en-US"/>
              <a:t>11/11/2014</a:t>
            </a:r>
          </a:p>
        </p:txBody>
      </p:sp>
      <p:sp>
        <p:nvSpPr>
          <p:cNvPr id="8" name="Footer Placeholder 4"/>
          <p:cNvSpPr>
            <a:spLocks noGrp="1"/>
          </p:cNvSpPr>
          <p:nvPr>
            <p:ph type="ftr" sz="quarter" idx="20"/>
          </p:nvPr>
        </p:nvSpPr>
        <p:spPr/>
        <p:txBody>
          <a:bodyPr/>
          <a:lstStyle>
            <a:lvl1pPr>
              <a:defRPr/>
            </a:lvl1pPr>
          </a:lstStyle>
          <a:p>
            <a:pPr>
              <a:defRPr/>
            </a:pPr>
            <a:r>
              <a:rPr lang="en-US"/>
              <a:t>J. Donald Cossairt | Management of Radioactive Materials at Accelerator Facilities: The Fermilab Example</a:t>
            </a:r>
            <a:endParaRPr lang="en-US" b="1"/>
          </a:p>
        </p:txBody>
      </p:sp>
      <p:sp>
        <p:nvSpPr>
          <p:cNvPr id="9" name="Slide Number Placeholder 5"/>
          <p:cNvSpPr>
            <a:spLocks noGrp="1"/>
          </p:cNvSpPr>
          <p:nvPr>
            <p:ph type="sldNum" sz="quarter" idx="21"/>
          </p:nvPr>
        </p:nvSpPr>
        <p:spPr/>
        <p:txBody>
          <a:bodyPr/>
          <a:lstStyle>
            <a:lvl1pPr>
              <a:defRPr/>
            </a:lvl1pPr>
          </a:lstStyle>
          <a:p>
            <a:fld id="{C78B68DF-4728-48F8-91C9-2034E7BDFF27}" type="slidenum">
              <a:rPr lang="en-US"/>
              <a:pPr/>
              <a:t>‹#›</a:t>
            </a:fld>
            <a:endParaRPr lang="en-US"/>
          </a:p>
        </p:txBody>
      </p:sp>
    </p:spTree>
    <p:extLst>
      <p:ext uri="{BB962C8B-B14F-4D97-AF65-F5344CB8AC3E}">
        <p14:creationId xmlns:p14="http://schemas.microsoft.com/office/powerpoint/2010/main" val="393609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t>11/11/2014</a:t>
            </a:r>
          </a:p>
        </p:txBody>
      </p:sp>
      <p:sp>
        <p:nvSpPr>
          <p:cNvPr id="6" name="Footer Placeholder 4"/>
          <p:cNvSpPr>
            <a:spLocks noGrp="1"/>
          </p:cNvSpPr>
          <p:nvPr>
            <p:ph type="ftr" sz="quarter" idx="17"/>
          </p:nvPr>
        </p:nvSpPr>
        <p:spPr/>
        <p:txBody>
          <a:bodyPr/>
          <a:lstStyle>
            <a:lvl1pPr>
              <a:defRPr/>
            </a:lvl1pPr>
          </a:lstStyle>
          <a:p>
            <a:pPr>
              <a:defRPr/>
            </a:pPr>
            <a:r>
              <a:rPr lang="en-US"/>
              <a:t>J. Donald Cossairt | Management of Radioactive Materials at Accelerator Facilities: The Fermilab Example</a:t>
            </a:r>
            <a:endParaRPr lang="en-US" b="1"/>
          </a:p>
        </p:txBody>
      </p:sp>
      <p:sp>
        <p:nvSpPr>
          <p:cNvPr id="7" name="Slide Number Placeholder 5"/>
          <p:cNvSpPr>
            <a:spLocks noGrp="1"/>
          </p:cNvSpPr>
          <p:nvPr>
            <p:ph type="sldNum" sz="quarter" idx="18"/>
          </p:nvPr>
        </p:nvSpPr>
        <p:spPr/>
        <p:txBody>
          <a:bodyPr/>
          <a:lstStyle>
            <a:lvl1pPr>
              <a:defRPr/>
            </a:lvl1pPr>
          </a:lstStyle>
          <a:p>
            <a:fld id="{15BFE07A-B2DC-4400-AF25-0EDD03B61F5C}" type="slidenum">
              <a:rPr lang="en-US"/>
              <a:pPr/>
              <a:t>‹#›</a:t>
            </a:fld>
            <a:endParaRPr lang="en-US"/>
          </a:p>
        </p:txBody>
      </p:sp>
    </p:spTree>
    <p:extLst>
      <p:ext uri="{BB962C8B-B14F-4D97-AF65-F5344CB8AC3E}">
        <p14:creationId xmlns:p14="http://schemas.microsoft.com/office/powerpoint/2010/main" val="45850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r>
              <a:rPr lang="en-US"/>
              <a:t>11/11/2014</a:t>
            </a:r>
          </a:p>
        </p:txBody>
      </p:sp>
      <p:sp>
        <p:nvSpPr>
          <p:cNvPr id="6" name="Footer Placeholder 4"/>
          <p:cNvSpPr>
            <a:spLocks noGrp="1"/>
          </p:cNvSpPr>
          <p:nvPr>
            <p:ph type="ftr" sz="quarter" idx="11"/>
          </p:nvPr>
        </p:nvSpPr>
        <p:spPr/>
        <p:txBody>
          <a:bodyPr/>
          <a:lstStyle>
            <a:lvl1pPr>
              <a:defRPr/>
            </a:lvl1pPr>
          </a:lstStyle>
          <a:p>
            <a:pPr>
              <a:defRPr/>
            </a:pPr>
            <a:r>
              <a:rPr lang="en-US"/>
              <a:t>J. Donald Cossairt | Management of Radioactive Materials at Accelerator Facilities: The Fermilab Example</a:t>
            </a:r>
            <a:endParaRPr lang="en-US" b="1"/>
          </a:p>
        </p:txBody>
      </p:sp>
      <p:sp>
        <p:nvSpPr>
          <p:cNvPr id="7" name="Slide Number Placeholder 5"/>
          <p:cNvSpPr>
            <a:spLocks noGrp="1"/>
          </p:cNvSpPr>
          <p:nvPr>
            <p:ph type="sldNum" sz="quarter" idx="12"/>
          </p:nvPr>
        </p:nvSpPr>
        <p:spPr/>
        <p:txBody>
          <a:bodyPr/>
          <a:lstStyle>
            <a:lvl1pPr>
              <a:defRPr/>
            </a:lvl1pPr>
          </a:lstStyle>
          <a:p>
            <a:fld id="{0A55E38D-CCAC-498C-8BCB-71B6211BC55F}" type="slidenum">
              <a:rPr lang="en-US"/>
              <a:pPr/>
              <a:t>‹#›</a:t>
            </a:fld>
            <a:endParaRPr lang="en-US"/>
          </a:p>
        </p:txBody>
      </p:sp>
    </p:spTree>
    <p:extLst>
      <p:ext uri="{BB962C8B-B14F-4D97-AF65-F5344CB8AC3E}">
        <p14:creationId xmlns:p14="http://schemas.microsoft.com/office/powerpoint/2010/main" val="409735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6670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t>11/11/2014</a:t>
            </a:r>
          </a:p>
        </p:txBody>
      </p:sp>
      <p:sp>
        <p:nvSpPr>
          <p:cNvPr id="4" name="Footer Placeholder 4"/>
          <p:cNvSpPr>
            <a:spLocks noGrp="1"/>
          </p:cNvSpPr>
          <p:nvPr>
            <p:ph type="ftr" sz="quarter" idx="15"/>
          </p:nvPr>
        </p:nvSpPr>
        <p:spPr>
          <a:ln/>
        </p:spPr>
        <p:txBody>
          <a:bodyPr/>
          <a:lstStyle>
            <a:lvl1pPr>
              <a:defRPr/>
            </a:lvl1pPr>
          </a:lstStyle>
          <a:p>
            <a:pPr>
              <a:defRPr/>
            </a:pPr>
            <a:r>
              <a:rPr lang="en-US"/>
              <a:t>J. Donald Cossairt | Management of Radioactive Materials at Accelerator Facilities: The Fermilab Example</a:t>
            </a:r>
            <a:endParaRPr lang="en-US" b="1"/>
          </a:p>
        </p:txBody>
      </p:sp>
      <p:sp>
        <p:nvSpPr>
          <p:cNvPr id="5" name="Slide Number Placeholder 5"/>
          <p:cNvSpPr>
            <a:spLocks noGrp="1"/>
          </p:cNvSpPr>
          <p:nvPr>
            <p:ph type="sldNum" sz="quarter" idx="16"/>
          </p:nvPr>
        </p:nvSpPr>
        <p:spPr>
          <a:ln/>
        </p:spPr>
        <p:txBody>
          <a:bodyPr/>
          <a:lstStyle>
            <a:lvl1pPr>
              <a:defRPr/>
            </a:lvl1pPr>
          </a:lstStyle>
          <a:p>
            <a:fld id="{20987AAE-249E-403E-A12D-8D2C44E21B73}" type="slidenum">
              <a:rPr lang="en-US"/>
              <a:pPr/>
              <a:t>‹#›</a:t>
            </a:fld>
            <a:endParaRPr lang="en-US"/>
          </a:p>
        </p:txBody>
      </p:sp>
    </p:spTree>
    <p:extLst>
      <p:ext uri="{BB962C8B-B14F-4D97-AF65-F5344CB8AC3E}">
        <p14:creationId xmlns:p14="http://schemas.microsoft.com/office/powerpoint/2010/main" val="158880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t>11/11/2014</a:t>
            </a:r>
          </a:p>
        </p:txBody>
      </p:sp>
      <p:sp>
        <p:nvSpPr>
          <p:cNvPr id="5" name="Footer Placeholder 4"/>
          <p:cNvSpPr>
            <a:spLocks noGrp="1"/>
          </p:cNvSpPr>
          <p:nvPr>
            <p:ph type="ftr" sz="quarter" idx="15"/>
          </p:nvPr>
        </p:nvSpPr>
        <p:spPr>
          <a:ln/>
        </p:spPr>
        <p:txBody>
          <a:bodyPr/>
          <a:lstStyle>
            <a:lvl1pPr>
              <a:defRPr/>
            </a:lvl1pPr>
          </a:lstStyle>
          <a:p>
            <a:pPr>
              <a:defRPr/>
            </a:pPr>
            <a:r>
              <a:rPr lang="en-US"/>
              <a:t>J. Donald Cossairt | Management of Radioactive Materials at Accelerator Facilities: The Fermilab Example</a:t>
            </a:r>
            <a:endParaRPr lang="en-US" b="1"/>
          </a:p>
        </p:txBody>
      </p:sp>
      <p:sp>
        <p:nvSpPr>
          <p:cNvPr id="6" name="Slide Number Placeholder 5"/>
          <p:cNvSpPr>
            <a:spLocks noGrp="1"/>
          </p:cNvSpPr>
          <p:nvPr>
            <p:ph type="sldNum" sz="quarter" idx="16"/>
          </p:nvPr>
        </p:nvSpPr>
        <p:spPr>
          <a:ln/>
        </p:spPr>
        <p:txBody>
          <a:bodyPr/>
          <a:lstStyle>
            <a:lvl1pPr>
              <a:defRPr/>
            </a:lvl1pPr>
          </a:lstStyle>
          <a:p>
            <a:fld id="{CCCD3FBB-EBEB-4DF8-B549-93A28640DA07}" type="slidenum">
              <a:rPr lang="en-US"/>
              <a:pPr/>
              <a:t>‹#›</a:t>
            </a:fld>
            <a:endParaRPr lang="en-US"/>
          </a:p>
        </p:txBody>
      </p:sp>
    </p:spTree>
    <p:extLst>
      <p:ext uri="{BB962C8B-B14F-4D97-AF65-F5344CB8AC3E}">
        <p14:creationId xmlns:p14="http://schemas.microsoft.com/office/powerpoint/2010/main" val="171607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t>11/11/2014</a:t>
            </a:r>
          </a:p>
        </p:txBody>
      </p:sp>
      <p:sp>
        <p:nvSpPr>
          <p:cNvPr id="5" name="Footer Placeholder 4"/>
          <p:cNvSpPr>
            <a:spLocks noGrp="1"/>
          </p:cNvSpPr>
          <p:nvPr>
            <p:ph type="ftr" sz="quarter" idx="11"/>
          </p:nvPr>
        </p:nvSpPr>
        <p:spPr>
          <a:ln/>
        </p:spPr>
        <p:txBody>
          <a:bodyPr/>
          <a:lstStyle>
            <a:lvl1pPr>
              <a:defRPr/>
            </a:lvl1pPr>
          </a:lstStyle>
          <a:p>
            <a:pPr>
              <a:defRPr/>
            </a:pPr>
            <a:r>
              <a:rPr lang="en-US"/>
              <a:t>J. Donald Cossairt | Management of Radioactive Materials at Accelerator Facilities: The Fermilab Example</a:t>
            </a:r>
            <a:endParaRPr lang="en-US" b="1"/>
          </a:p>
        </p:txBody>
      </p:sp>
      <p:sp>
        <p:nvSpPr>
          <p:cNvPr id="8" name="Slide Number Placeholder 5"/>
          <p:cNvSpPr>
            <a:spLocks noGrp="1"/>
          </p:cNvSpPr>
          <p:nvPr>
            <p:ph type="sldNum" sz="quarter" idx="12"/>
          </p:nvPr>
        </p:nvSpPr>
        <p:spPr>
          <a:ln/>
        </p:spPr>
        <p:txBody>
          <a:bodyPr/>
          <a:lstStyle>
            <a:lvl1pPr>
              <a:defRPr/>
            </a:lvl1pPr>
          </a:lstStyle>
          <a:p>
            <a:fld id="{93277D49-B18B-448C-83A5-689BDB4109EE}" type="slidenum">
              <a:rPr lang="en-US"/>
              <a:pPr/>
              <a:t>‹#›</a:t>
            </a:fld>
            <a:endParaRPr lang="en-US"/>
          </a:p>
        </p:txBody>
      </p:sp>
    </p:spTree>
    <p:extLst>
      <p:ext uri="{BB962C8B-B14F-4D97-AF65-F5344CB8AC3E}">
        <p14:creationId xmlns:p14="http://schemas.microsoft.com/office/powerpoint/2010/main" val="177860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itchFamily="124" charset="0"/>
              </a:defRPr>
            </a:lvl1pPr>
          </a:lstStyle>
          <a:p>
            <a:r>
              <a:rPr lang="en-US"/>
              <a:t>11/11/2014</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J. Donald Cossairt | Management of Radioactive Materials at Accelerator Facilities: The Fermilab Example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itchFamily="124" charset="0"/>
              </a:defRPr>
            </a:lvl1pPr>
          </a:lstStyle>
          <a:p>
            <a:fld id="{6CFF495B-D3F8-4C83-A8B0-EFC3C28760A3}" type="slidenum">
              <a:rPr lang="en-US"/>
              <a:pPr/>
              <a:t>‹#›</a:t>
            </a:fld>
            <a:endParaRPr 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 id="2147484088" r:id="rId6"/>
  </p:sldLayoutIdLst>
  <p:hf hdr="0" dt="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t>11/11/2014</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J. Donald Cossairt | Management of Radioactive Materials at Accelerator Facilities: The Fermilab Example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CB232F12-084F-4837-85B2-FE8F7C1D7F6D}" type="slidenum">
              <a:rPr lang="en-US"/>
              <a:pPr/>
              <a:t>‹#›</a:t>
            </a:fld>
            <a:endParaRPr 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hf hdr="0" dt="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0090" y="5099252"/>
            <a:ext cx="8499231" cy="1390219"/>
          </a:xfrm>
        </p:spPr>
        <p:txBody>
          <a:bodyPr/>
          <a:lstStyle/>
          <a:p>
            <a:r>
              <a:rPr lang="en-US" dirty="0"/>
              <a:t>Don Cossairt, PhD, CHP, Distinguished Scientist</a:t>
            </a:r>
          </a:p>
          <a:p>
            <a:r>
              <a:rPr lang="en-US" dirty="0"/>
              <a:t>Fermi National Accelerator Laboratory</a:t>
            </a:r>
          </a:p>
          <a:p>
            <a:r>
              <a:rPr lang="en-US" i="1" dirty="0"/>
              <a:t>2019 DOE Accelerator Safety Workshop at Oak Ridge National Laboratory</a:t>
            </a:r>
          </a:p>
          <a:p>
            <a:r>
              <a:rPr lang="en-US" dirty="0"/>
              <a:t>September 10, 2019</a:t>
            </a:r>
            <a:endParaRPr lang="en-US" i="1" dirty="0"/>
          </a:p>
          <a:p>
            <a:endParaRPr lang="en-US" dirty="0"/>
          </a:p>
        </p:txBody>
      </p:sp>
      <p:sp>
        <p:nvSpPr>
          <p:cNvPr id="3" name="Text Placeholder 2"/>
          <p:cNvSpPr>
            <a:spLocks noGrp="1"/>
          </p:cNvSpPr>
          <p:nvPr>
            <p:ph type="body" sz="quarter" idx="11"/>
          </p:nvPr>
        </p:nvSpPr>
        <p:spPr>
          <a:xfrm>
            <a:off x="510090" y="3951841"/>
            <a:ext cx="8802076" cy="1003049"/>
          </a:xfrm>
        </p:spPr>
        <p:txBody>
          <a:bodyPr>
            <a:noAutofit/>
          </a:bodyPr>
          <a:lstStyle/>
          <a:p>
            <a:r>
              <a:rPr lang="en-US" sz="3000" dirty="0"/>
              <a:t>Management of Radioactive Materials at Accelerator Facilities: The Fermilab Example</a:t>
            </a:r>
          </a:p>
        </p:txBody>
      </p:sp>
    </p:spTree>
    <p:extLst>
      <p:ext uri="{BB962C8B-B14F-4D97-AF65-F5344CB8AC3E}">
        <p14:creationId xmlns:p14="http://schemas.microsoft.com/office/powerpoint/2010/main" val="316146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RM at Fermilab:  Fermilab Classification System</a:t>
            </a:r>
          </a:p>
        </p:txBody>
      </p:sp>
      <p:sp>
        <p:nvSpPr>
          <p:cNvPr id="17410" name="Content Placeholder 2"/>
          <p:cNvSpPr>
            <a:spLocks noGrp="1"/>
          </p:cNvSpPr>
          <p:nvPr>
            <p:ph idx="1"/>
          </p:nvPr>
        </p:nvSpPr>
        <p:spPr bwMode="auto">
          <a:xfrm>
            <a:off x="228601" y="779463"/>
            <a:ext cx="8515350"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endParaRPr lang="en-US" sz="2000" dirty="0">
              <a:solidFill>
                <a:schemeClr val="accent6">
                  <a:lumMod val="50000"/>
                </a:schemeClr>
              </a:solidFill>
              <a:latin typeface="Helvetica" pitchFamily="124" charset="0"/>
            </a:endParaRPr>
          </a:p>
          <a:p>
            <a:pPr marL="0" indent="0">
              <a:buNone/>
            </a:pPr>
            <a:endParaRPr lang="en-US" sz="2400" dirty="0">
              <a:solidFill>
                <a:schemeClr val="accent6">
                  <a:lumMod val="50000"/>
                </a:schemeClr>
              </a:solidFill>
              <a:latin typeface="Helvetica" pitchFamily="124" charset="0"/>
            </a:endParaRPr>
          </a:p>
          <a:p>
            <a:pPr marL="0" indent="0">
              <a:buNone/>
            </a:pPr>
            <a:endParaRPr lang="en-US" sz="2400" dirty="0">
              <a:solidFill>
                <a:srgbClr val="02050A"/>
              </a:solidFill>
              <a:latin typeface="Helvetica" pitchFamily="124" charset="0"/>
            </a:endParaRPr>
          </a:p>
          <a:p>
            <a:pPr marL="457200" lvl="1" indent="0">
              <a:buNone/>
            </a:pPr>
            <a:endParaRPr lang="en-US" sz="2000" dirty="0">
              <a:latin typeface="Helvetica" pitchFamily="124" charset="0"/>
            </a:endParaRPr>
          </a:p>
          <a:p>
            <a:pPr marL="457200" lvl="1" indent="0">
              <a:buNone/>
            </a:pPr>
            <a:r>
              <a:rPr lang="en-US" sz="2000" dirty="0">
                <a:latin typeface="Helvetica" pitchFamily="124" charset="0"/>
              </a:rPr>
              <a:t> </a:t>
            </a:r>
          </a:p>
          <a:p>
            <a:pPr lvl="1"/>
            <a:endParaRPr lang="en-US" sz="1800" dirty="0">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10</a:t>
            </a:fld>
            <a:endParaRPr lang="en-US" sz="900">
              <a:solidFill>
                <a:srgbClr val="004C97"/>
              </a:solidFill>
              <a:latin typeface="Helvetica" pitchFamily="12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05382359"/>
              </p:ext>
            </p:extLst>
          </p:nvPr>
        </p:nvGraphicFramePr>
        <p:xfrm>
          <a:off x="438150" y="870590"/>
          <a:ext cx="8143876" cy="5391079"/>
        </p:xfrm>
        <a:graphic>
          <a:graphicData uri="http://schemas.openxmlformats.org/drawingml/2006/table">
            <a:tbl>
              <a:tblPr firstRow="1" firstCol="1" bandRow="1">
                <a:tableStyleId>{073A0DAA-6AF3-43AB-8588-CEC1D06C72B9}</a:tableStyleId>
              </a:tblPr>
              <a:tblGrid>
                <a:gridCol w="2717674">
                  <a:extLst>
                    <a:ext uri="{9D8B030D-6E8A-4147-A177-3AD203B41FA5}">
                      <a16:colId xmlns:a16="http://schemas.microsoft.com/office/drawing/2014/main" val="20000"/>
                    </a:ext>
                  </a:extLst>
                </a:gridCol>
                <a:gridCol w="4241037">
                  <a:extLst>
                    <a:ext uri="{9D8B030D-6E8A-4147-A177-3AD203B41FA5}">
                      <a16:colId xmlns:a16="http://schemas.microsoft.com/office/drawing/2014/main" val="20001"/>
                    </a:ext>
                  </a:extLst>
                </a:gridCol>
                <a:gridCol w="1083005">
                  <a:extLst>
                    <a:ext uri="{9D8B030D-6E8A-4147-A177-3AD203B41FA5}">
                      <a16:colId xmlns:a16="http://schemas.microsoft.com/office/drawing/2014/main" val="20002"/>
                    </a:ext>
                  </a:extLst>
                </a:gridCol>
                <a:gridCol w="44950">
                  <a:extLst>
                    <a:ext uri="{9D8B030D-6E8A-4147-A177-3AD203B41FA5}">
                      <a16:colId xmlns:a16="http://schemas.microsoft.com/office/drawing/2014/main" val="20003"/>
                    </a:ext>
                  </a:extLst>
                </a:gridCol>
                <a:gridCol w="57210">
                  <a:extLst>
                    <a:ext uri="{9D8B030D-6E8A-4147-A177-3AD203B41FA5}">
                      <a16:colId xmlns:a16="http://schemas.microsoft.com/office/drawing/2014/main" val="20004"/>
                    </a:ext>
                  </a:extLst>
                </a:gridCol>
              </a:tblGrid>
              <a:tr h="238889">
                <a:tc>
                  <a:txBody>
                    <a:bodyPr/>
                    <a:lstStyle/>
                    <a:p>
                      <a:pPr marL="0" marR="0" algn="ctr">
                        <a:lnSpc>
                          <a:spcPct val="115000"/>
                        </a:lnSpc>
                        <a:spcBef>
                          <a:spcPts val="0"/>
                        </a:spcBef>
                        <a:spcAft>
                          <a:spcPts val="1000"/>
                        </a:spcAft>
                      </a:pPr>
                      <a:r>
                        <a:rPr lang="en-US" sz="1200" dirty="0">
                          <a:effectLst/>
                        </a:rPr>
                        <a:t>Class Label</a:t>
                      </a:r>
                      <a:endParaRPr lang="en-US" sz="1100" dirty="0">
                        <a:effectLst/>
                        <a:latin typeface="Calibri"/>
                        <a:ea typeface="Calibri"/>
                        <a:cs typeface="Times New Roman"/>
                      </a:endParaRPr>
                    </a:p>
                  </a:txBody>
                  <a:tcPr marL="9214" marR="9214" marT="9214" marB="9214"/>
                </a:tc>
                <a:tc>
                  <a:txBody>
                    <a:bodyPr/>
                    <a:lstStyle/>
                    <a:p>
                      <a:pPr marL="0" marR="0" algn="ctr">
                        <a:lnSpc>
                          <a:spcPct val="115000"/>
                        </a:lnSpc>
                        <a:spcBef>
                          <a:spcPts val="0"/>
                        </a:spcBef>
                        <a:spcAft>
                          <a:spcPts val="1000"/>
                        </a:spcAft>
                      </a:pPr>
                      <a:r>
                        <a:rPr lang="en-US" sz="1200" dirty="0">
                          <a:effectLst/>
                        </a:rPr>
                        <a:t>At Least</a:t>
                      </a:r>
                      <a:endParaRPr lang="en-US" sz="1100" dirty="0">
                        <a:effectLst/>
                        <a:latin typeface="Calibri"/>
                        <a:ea typeface="Calibri"/>
                        <a:cs typeface="Times New Roman"/>
                      </a:endParaRPr>
                    </a:p>
                  </a:txBody>
                  <a:tcPr marL="9214" marR="9214" marT="9214" marB="9214"/>
                </a:tc>
                <a:tc>
                  <a:txBody>
                    <a:bodyPr/>
                    <a:lstStyle/>
                    <a:p>
                      <a:pPr marL="0" marR="0" algn="ctr">
                        <a:lnSpc>
                          <a:spcPct val="115000"/>
                        </a:lnSpc>
                        <a:spcBef>
                          <a:spcPts val="0"/>
                        </a:spcBef>
                        <a:spcAft>
                          <a:spcPts val="1000"/>
                        </a:spcAft>
                      </a:pPr>
                      <a:r>
                        <a:rPr lang="en-US" sz="1200">
                          <a:effectLst/>
                        </a:rPr>
                        <a:t>Less Than</a:t>
                      </a:r>
                      <a:endParaRPr lang="en-US" sz="1100">
                        <a:effectLst/>
                        <a:latin typeface="Calibri"/>
                        <a:ea typeface="Calibri"/>
                        <a:cs typeface="Times New Roman"/>
                      </a:endParaRPr>
                    </a:p>
                  </a:txBody>
                  <a:tcPr marL="9214" marR="9214" marT="9214" marB="9214"/>
                </a:tc>
                <a:tc gridSpan="2">
                  <a:txBody>
                    <a:bodyPr/>
                    <a:lstStyle/>
                    <a:p>
                      <a:pPr>
                        <a:lnSpc>
                          <a:spcPct val="115000"/>
                        </a:lnSpc>
                      </a:pPr>
                      <a:endParaRPr lang="en-US" sz="1100">
                        <a:effectLst/>
                        <a:latin typeface="Calibri"/>
                        <a:cs typeface="Times New Roman"/>
                      </a:endParaRPr>
                    </a:p>
                  </a:txBody>
                  <a:tcPr marL="9214" marR="9214" marT="9214" marB="9214" anchor="ctr"/>
                </a:tc>
                <a:tc hMerge="1">
                  <a:txBody>
                    <a:bodyPr/>
                    <a:lstStyle/>
                    <a:p>
                      <a:endParaRPr lang="en-US"/>
                    </a:p>
                  </a:txBody>
                  <a:tcPr/>
                </a:tc>
                <a:extLst>
                  <a:ext uri="{0D108BD9-81ED-4DB2-BD59-A6C34878D82A}">
                    <a16:rowId xmlns:a16="http://schemas.microsoft.com/office/drawing/2014/main" val="10000"/>
                  </a:ext>
                </a:extLst>
              </a:tr>
              <a:tr h="275496">
                <a:tc>
                  <a:txBody>
                    <a:bodyPr/>
                    <a:lstStyle/>
                    <a:p>
                      <a:pPr>
                        <a:lnSpc>
                          <a:spcPct val="115000"/>
                        </a:lnSpc>
                      </a:pPr>
                      <a:endParaRPr lang="en-US" sz="1100" dirty="0">
                        <a:effectLst/>
                        <a:latin typeface="Calibri"/>
                        <a:cs typeface="Times New Roman"/>
                      </a:endParaRPr>
                    </a:p>
                  </a:txBody>
                  <a:tcPr marL="9214" marR="9214" marT="9214" marB="9214"/>
                </a:tc>
                <a:tc gridSpan="4">
                  <a:txBody>
                    <a:bodyPr/>
                    <a:lstStyle/>
                    <a:p>
                      <a:pPr marL="0" marR="365125" algn="ctr">
                        <a:lnSpc>
                          <a:spcPct val="115000"/>
                        </a:lnSpc>
                        <a:spcBef>
                          <a:spcPts val="0"/>
                        </a:spcBef>
                        <a:spcAft>
                          <a:spcPts val="1000"/>
                        </a:spcAft>
                      </a:pPr>
                      <a:r>
                        <a:rPr lang="en-US" sz="1400" b="1" dirty="0">
                          <a:effectLst/>
                        </a:rPr>
                        <a:t>Exposure Rate (</a:t>
                      </a:r>
                      <a:r>
                        <a:rPr lang="en-US" sz="1400" b="1" dirty="0" err="1">
                          <a:effectLst/>
                        </a:rPr>
                        <a:t>mR</a:t>
                      </a:r>
                      <a:r>
                        <a:rPr lang="en-US" sz="1400" b="1" dirty="0">
                          <a:effectLst/>
                        </a:rPr>
                        <a:t>/</a:t>
                      </a:r>
                      <a:r>
                        <a:rPr lang="en-US" sz="1400" b="1" dirty="0" err="1">
                          <a:effectLst/>
                        </a:rPr>
                        <a:t>hr</a:t>
                      </a:r>
                      <a:r>
                        <a:rPr lang="en-US" sz="1400" b="1" dirty="0">
                          <a:effectLst/>
                        </a:rPr>
                        <a:t>)</a:t>
                      </a:r>
                      <a:endParaRPr lang="en-US" sz="1400" b="1" dirty="0">
                        <a:effectLst/>
                        <a:latin typeface="Calibri"/>
                        <a:ea typeface="Calibri"/>
                        <a:cs typeface="Times New Roman"/>
                      </a:endParaRPr>
                    </a:p>
                  </a:txBody>
                  <a:tcPr marL="9214" marR="9214" marT="9214" marB="9214"/>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387428">
                <a:tc>
                  <a:txBody>
                    <a:bodyPr/>
                    <a:lstStyle/>
                    <a:p>
                      <a:pPr marL="0" marR="0">
                        <a:lnSpc>
                          <a:spcPct val="115000"/>
                        </a:lnSpc>
                        <a:spcBef>
                          <a:spcPts val="0"/>
                        </a:spcBef>
                        <a:spcAft>
                          <a:spcPts val="1000"/>
                        </a:spcAft>
                      </a:pPr>
                      <a:r>
                        <a:rPr lang="en-US" sz="1200" dirty="0">
                          <a:solidFill>
                            <a:srgbClr val="FFC000"/>
                          </a:solidFill>
                          <a:effectLst/>
                        </a:rPr>
                        <a:t>CAUTION: RADIOACTIVE MATERIAL CLASS 1</a:t>
                      </a:r>
                    </a:p>
                    <a:p>
                      <a:pPr marL="0" marR="0">
                        <a:lnSpc>
                          <a:spcPct val="115000"/>
                        </a:lnSpc>
                        <a:spcBef>
                          <a:spcPts val="0"/>
                        </a:spcBef>
                        <a:spcAft>
                          <a:spcPts val="1000"/>
                        </a:spcAft>
                      </a:pPr>
                      <a:endParaRPr lang="en-US" sz="1200" dirty="0">
                        <a:effectLst/>
                        <a:latin typeface="Calibri"/>
                        <a:ea typeface="Calibri"/>
                        <a:cs typeface="Times New Roman"/>
                      </a:endParaRPr>
                    </a:p>
                    <a:p>
                      <a:pPr marL="0" marR="0">
                        <a:lnSpc>
                          <a:spcPct val="115000"/>
                        </a:lnSpc>
                        <a:spcBef>
                          <a:spcPts val="0"/>
                        </a:spcBef>
                        <a:spcAft>
                          <a:spcPts val="1000"/>
                        </a:spcAft>
                      </a:pPr>
                      <a:r>
                        <a:rPr lang="en-US" sz="1400" i="0" dirty="0">
                          <a:solidFill>
                            <a:srgbClr val="FFC000"/>
                          </a:solidFill>
                          <a:effectLst/>
                          <a:latin typeface="Calibri"/>
                          <a:ea typeface="Calibri"/>
                          <a:cs typeface="Times New Roman"/>
                        </a:rPr>
                        <a:t>Measured at Contact</a:t>
                      </a:r>
                    </a:p>
                    <a:p>
                      <a:pPr marL="0" marR="0">
                        <a:lnSpc>
                          <a:spcPct val="115000"/>
                        </a:lnSpc>
                        <a:spcBef>
                          <a:spcPts val="0"/>
                        </a:spcBef>
                        <a:spcAft>
                          <a:spcPts val="1000"/>
                        </a:spcAft>
                      </a:pPr>
                      <a:r>
                        <a:rPr lang="en-US" sz="1400" i="0" dirty="0">
                          <a:effectLst/>
                          <a:latin typeface="Calibri"/>
                          <a:ea typeface="Calibri"/>
                          <a:cs typeface="Times New Roman"/>
                        </a:rPr>
                        <a:t>Roughly</a:t>
                      </a:r>
                      <a:r>
                        <a:rPr lang="en-US" sz="1400" i="0" baseline="0" dirty="0">
                          <a:effectLst/>
                          <a:latin typeface="Calibri"/>
                          <a:ea typeface="Calibri"/>
                          <a:cs typeface="Times New Roman"/>
                        </a:rPr>
                        <a:t> </a:t>
                      </a:r>
                      <a:r>
                        <a:rPr lang="en-US" sz="1400" i="0" dirty="0">
                          <a:effectLst/>
                          <a:latin typeface="Calibri"/>
                          <a:ea typeface="Calibri"/>
                          <a:cs typeface="Times New Roman"/>
                        </a:rPr>
                        <a:t>90 % of items are Class 1.</a:t>
                      </a:r>
                    </a:p>
                  </a:txBody>
                  <a:tcPr marL="9214" marR="9214" marT="9214" marB="9214"/>
                </a:tc>
                <a:tc>
                  <a:txBody>
                    <a:bodyPr/>
                    <a:lstStyle/>
                    <a:p>
                      <a:pPr marL="342900" marR="0" lvl="0" indent="-342900">
                        <a:lnSpc>
                          <a:spcPct val="115000"/>
                        </a:lnSpc>
                        <a:spcBef>
                          <a:spcPts val="0"/>
                        </a:spcBef>
                        <a:spcAft>
                          <a:spcPts val="0"/>
                        </a:spcAft>
                        <a:buFont typeface="Symbol"/>
                        <a:buChar char=""/>
                      </a:pPr>
                      <a:r>
                        <a:rPr lang="en-US" sz="1400" b="1" dirty="0">
                          <a:effectLst/>
                        </a:rPr>
                        <a:t>50 </a:t>
                      </a:r>
                      <a:r>
                        <a:rPr lang="en-US" sz="1400" b="1" dirty="0" err="1">
                          <a:effectLst/>
                        </a:rPr>
                        <a:t>cpm</a:t>
                      </a:r>
                      <a:r>
                        <a:rPr lang="en-US" sz="1400" b="1" dirty="0">
                          <a:effectLst/>
                        </a:rPr>
                        <a:t> above background on a Frisker pancake instrument </a:t>
                      </a:r>
                    </a:p>
                    <a:p>
                      <a:pPr marL="180340" marR="0" algn="ctr">
                        <a:lnSpc>
                          <a:spcPct val="115000"/>
                        </a:lnSpc>
                        <a:spcBef>
                          <a:spcPts val="0"/>
                        </a:spcBef>
                        <a:spcAft>
                          <a:spcPts val="0"/>
                        </a:spcAft>
                      </a:pPr>
                      <a:r>
                        <a:rPr lang="en-US" sz="1400" b="1" dirty="0">
                          <a:effectLst/>
                        </a:rPr>
                        <a:t>OR</a:t>
                      </a:r>
                    </a:p>
                    <a:p>
                      <a:pPr marL="342900" marR="0" lvl="0" indent="-342900">
                        <a:lnSpc>
                          <a:spcPct val="115000"/>
                        </a:lnSpc>
                        <a:spcBef>
                          <a:spcPts val="0"/>
                        </a:spcBef>
                        <a:spcAft>
                          <a:spcPts val="0"/>
                        </a:spcAft>
                        <a:buFont typeface="Symbol"/>
                        <a:buChar char=""/>
                      </a:pPr>
                      <a:r>
                        <a:rPr lang="en-US" sz="1400" b="1" dirty="0">
                          <a:effectLst/>
                        </a:rPr>
                        <a:t>2000 </a:t>
                      </a:r>
                      <a:r>
                        <a:rPr lang="en-US" sz="1400" b="1" dirty="0" err="1">
                          <a:effectLst/>
                        </a:rPr>
                        <a:t>cpm</a:t>
                      </a:r>
                      <a:r>
                        <a:rPr lang="en-US" sz="1400" b="1" dirty="0">
                          <a:effectLst/>
                        </a:rPr>
                        <a:t> above background on a </a:t>
                      </a:r>
                      <a:r>
                        <a:rPr lang="en-US" sz="1400" b="1" dirty="0" err="1">
                          <a:effectLst/>
                        </a:rPr>
                        <a:t>Bicron</a:t>
                      </a:r>
                      <a:r>
                        <a:rPr lang="en-US" sz="1400" b="1" dirty="0">
                          <a:effectLst/>
                        </a:rPr>
                        <a:t> Analyst </a:t>
                      </a:r>
                      <a:r>
                        <a:rPr lang="en-US" sz="1400" b="1" dirty="0" err="1">
                          <a:effectLst/>
                        </a:rPr>
                        <a:t>NaI</a:t>
                      </a:r>
                      <a:r>
                        <a:rPr lang="en-US" sz="1400" b="1" baseline="0" dirty="0">
                          <a:effectLst/>
                        </a:rPr>
                        <a:t> probe, X10 scale</a:t>
                      </a:r>
                      <a:r>
                        <a:rPr lang="en-US" sz="1400" b="1" dirty="0">
                          <a:effectLst/>
                        </a:rPr>
                        <a:t>, if background is 2000-3000 </a:t>
                      </a:r>
                      <a:r>
                        <a:rPr lang="en-US" sz="1400" b="1" dirty="0" err="1">
                          <a:effectLst/>
                        </a:rPr>
                        <a:t>cpm</a:t>
                      </a:r>
                      <a:r>
                        <a:rPr lang="en-US" sz="1400" b="1" dirty="0">
                          <a:effectLst/>
                        </a:rPr>
                        <a:t> </a:t>
                      </a:r>
                    </a:p>
                    <a:p>
                      <a:pPr marL="180340" marR="0" algn="ctr">
                        <a:lnSpc>
                          <a:spcPct val="115000"/>
                        </a:lnSpc>
                        <a:spcBef>
                          <a:spcPts val="0"/>
                        </a:spcBef>
                        <a:spcAft>
                          <a:spcPts val="0"/>
                        </a:spcAft>
                      </a:pPr>
                      <a:r>
                        <a:rPr lang="en-US" sz="1400" b="1" dirty="0">
                          <a:effectLst/>
                        </a:rPr>
                        <a:t>OR</a:t>
                      </a:r>
                    </a:p>
                    <a:p>
                      <a:pPr marL="342900" marR="0" lvl="0" indent="-342900">
                        <a:lnSpc>
                          <a:spcPct val="115000"/>
                        </a:lnSpc>
                        <a:spcBef>
                          <a:spcPts val="0"/>
                        </a:spcBef>
                        <a:spcAft>
                          <a:spcPts val="1000"/>
                        </a:spcAft>
                        <a:buFont typeface="Symbol"/>
                        <a:buChar char=""/>
                      </a:pPr>
                      <a:r>
                        <a:rPr lang="en-US" sz="1400" b="1" dirty="0">
                          <a:effectLst/>
                        </a:rPr>
                        <a:t>Count  rate  on the </a:t>
                      </a:r>
                      <a:r>
                        <a:rPr lang="en-US" sz="1400" b="1" dirty="0" err="1">
                          <a:effectLst/>
                        </a:rPr>
                        <a:t>Bicron</a:t>
                      </a:r>
                      <a:r>
                        <a:rPr lang="en-US" sz="1400" b="1" dirty="0">
                          <a:effectLst/>
                        </a:rPr>
                        <a:t> Analyst</a:t>
                      </a:r>
                      <a:r>
                        <a:rPr lang="en-US" sz="1400" b="1" baseline="0" dirty="0">
                          <a:effectLst/>
                        </a:rPr>
                        <a:t>  i</a:t>
                      </a:r>
                      <a:r>
                        <a:rPr lang="en-US" sz="1400" b="1" dirty="0">
                          <a:effectLst/>
                        </a:rPr>
                        <a:t>s greater than twice the mean background rate in a low background area  (&lt; 2000 </a:t>
                      </a:r>
                      <a:r>
                        <a:rPr lang="en-US" sz="1400" b="1" dirty="0" err="1">
                          <a:effectLst/>
                        </a:rPr>
                        <a:t>cpm</a:t>
                      </a:r>
                      <a:r>
                        <a:rPr lang="en-US" sz="1400" b="1" dirty="0">
                          <a:effectLst/>
                        </a:rPr>
                        <a:t>)</a:t>
                      </a:r>
                    </a:p>
                  </a:txBody>
                  <a:tcPr marL="9214" marR="9214" marT="9214" marB="9214"/>
                </a:tc>
                <a:tc gridSpan="2">
                  <a:txBody>
                    <a:bodyPr/>
                    <a:lstStyle/>
                    <a:p>
                      <a:pPr marL="0" marR="0">
                        <a:lnSpc>
                          <a:spcPct val="115000"/>
                        </a:lnSpc>
                        <a:spcBef>
                          <a:spcPts val="0"/>
                        </a:spcBef>
                        <a:spcAft>
                          <a:spcPts val="1000"/>
                        </a:spcAft>
                      </a:pPr>
                      <a:r>
                        <a:rPr lang="en-US" sz="1400" b="1" dirty="0">
                          <a:effectLst/>
                        </a:rPr>
                        <a:t> 1 </a:t>
                      </a:r>
                      <a:r>
                        <a:rPr lang="en-US" sz="1400" b="1" dirty="0" err="1">
                          <a:effectLst/>
                        </a:rPr>
                        <a:t>mR</a:t>
                      </a:r>
                      <a:r>
                        <a:rPr lang="en-US" sz="1400" b="1" dirty="0">
                          <a:effectLst/>
                        </a:rPr>
                        <a:t>/</a:t>
                      </a:r>
                      <a:r>
                        <a:rPr lang="en-US" sz="1400" b="1" dirty="0" err="1">
                          <a:effectLst/>
                        </a:rPr>
                        <a:t>hr</a:t>
                      </a:r>
                      <a:endParaRPr lang="en-US" sz="1400" b="1" dirty="0">
                        <a:effectLst/>
                        <a:latin typeface="Calibri"/>
                        <a:ea typeface="Calibri"/>
                        <a:cs typeface="Times New Roman"/>
                      </a:endParaRPr>
                    </a:p>
                  </a:txBody>
                  <a:tcPr marL="9214" marR="9214" marT="9214" marB="9214"/>
                </a:tc>
                <a:tc hMerge="1">
                  <a:txBody>
                    <a:bodyPr/>
                    <a:lstStyle/>
                    <a:p>
                      <a:endParaRPr lang="en-US"/>
                    </a:p>
                  </a:txBody>
                  <a:tcPr/>
                </a:tc>
                <a:tc>
                  <a:txBody>
                    <a:bodyPr/>
                    <a:lstStyle/>
                    <a:p>
                      <a:pPr>
                        <a:lnSpc>
                          <a:spcPct val="115000"/>
                        </a:lnSpc>
                      </a:pPr>
                      <a:endParaRPr lang="en-US" sz="1100">
                        <a:effectLst/>
                        <a:latin typeface="Calibri"/>
                        <a:cs typeface="Times New Roman"/>
                      </a:endParaRPr>
                    </a:p>
                  </a:txBody>
                  <a:tcPr marL="9214" marR="9214" marT="9214" marB="9214" anchor="ctr"/>
                </a:tc>
                <a:extLst>
                  <a:ext uri="{0D108BD9-81ED-4DB2-BD59-A6C34878D82A}">
                    <a16:rowId xmlns:a16="http://schemas.microsoft.com/office/drawing/2014/main" val="10002"/>
                  </a:ext>
                </a:extLst>
              </a:tr>
              <a:tr h="460674">
                <a:tc>
                  <a:txBody>
                    <a:bodyPr/>
                    <a:lstStyle/>
                    <a:p>
                      <a:pPr marL="0" marR="0">
                        <a:lnSpc>
                          <a:spcPct val="115000"/>
                        </a:lnSpc>
                        <a:spcBef>
                          <a:spcPts val="0"/>
                        </a:spcBef>
                        <a:spcAft>
                          <a:spcPts val="1000"/>
                        </a:spcAft>
                      </a:pPr>
                      <a:r>
                        <a:rPr lang="en-US" sz="1200" i="1" dirty="0">
                          <a:solidFill>
                            <a:srgbClr val="FFFF00"/>
                          </a:solidFill>
                          <a:effectLst/>
                        </a:rPr>
                        <a:t>CAUTION: RADIOACTIVE MATERIAL CLASS 2*</a:t>
                      </a:r>
                      <a:endParaRPr lang="en-US" sz="2000" i="1" dirty="0">
                        <a:solidFill>
                          <a:srgbClr val="FFFF00"/>
                        </a:solidFill>
                        <a:effectLst/>
                        <a:latin typeface="Calibri"/>
                        <a:ea typeface="Calibri"/>
                        <a:cs typeface="Times New Roman"/>
                      </a:endParaRPr>
                    </a:p>
                  </a:txBody>
                  <a:tcPr marL="9214" marR="9214" marT="9214" marB="9214"/>
                </a:tc>
                <a:tc>
                  <a:txBody>
                    <a:bodyPr/>
                    <a:lstStyle/>
                    <a:p>
                      <a:pPr marL="0" marR="0">
                        <a:lnSpc>
                          <a:spcPct val="115000"/>
                        </a:lnSpc>
                        <a:spcBef>
                          <a:spcPts val="0"/>
                        </a:spcBef>
                        <a:spcAft>
                          <a:spcPts val="1000"/>
                        </a:spcAft>
                      </a:pPr>
                      <a:r>
                        <a:rPr lang="en-US" sz="1400" b="1" dirty="0">
                          <a:effectLst/>
                        </a:rPr>
                        <a:t> 1</a:t>
                      </a:r>
                      <a:endParaRPr lang="en-US" sz="1400" b="1" dirty="0">
                        <a:effectLst/>
                        <a:latin typeface="Calibri"/>
                        <a:ea typeface="Calibri"/>
                        <a:cs typeface="Times New Roman"/>
                      </a:endParaRPr>
                    </a:p>
                  </a:txBody>
                  <a:tcPr marL="9214" marR="9214" marT="9214" marB="9214"/>
                </a:tc>
                <a:tc gridSpan="2">
                  <a:txBody>
                    <a:bodyPr/>
                    <a:lstStyle/>
                    <a:p>
                      <a:pPr marL="0" marR="0">
                        <a:lnSpc>
                          <a:spcPct val="115000"/>
                        </a:lnSpc>
                        <a:spcBef>
                          <a:spcPts val="0"/>
                        </a:spcBef>
                        <a:spcAft>
                          <a:spcPts val="1000"/>
                        </a:spcAft>
                      </a:pPr>
                      <a:r>
                        <a:rPr lang="en-US" sz="1400" b="1" dirty="0">
                          <a:effectLst/>
                        </a:rPr>
                        <a:t>10 </a:t>
                      </a:r>
                      <a:r>
                        <a:rPr lang="en-US" sz="1400" b="1" dirty="0" err="1">
                          <a:effectLst/>
                        </a:rPr>
                        <a:t>mR</a:t>
                      </a:r>
                      <a:r>
                        <a:rPr lang="en-US" sz="1400" b="1" dirty="0">
                          <a:effectLst/>
                        </a:rPr>
                        <a:t>/</a:t>
                      </a:r>
                      <a:r>
                        <a:rPr lang="en-US" sz="1400" b="1" dirty="0" err="1">
                          <a:effectLst/>
                        </a:rPr>
                        <a:t>hr</a:t>
                      </a:r>
                      <a:endParaRPr lang="en-US" sz="1400" b="1" dirty="0">
                        <a:effectLst/>
                        <a:latin typeface="Calibri"/>
                        <a:ea typeface="Calibri"/>
                        <a:cs typeface="Times New Roman"/>
                      </a:endParaRPr>
                    </a:p>
                  </a:txBody>
                  <a:tcPr marL="9214" marR="9214" marT="9214" marB="9214"/>
                </a:tc>
                <a:tc hMerge="1">
                  <a:txBody>
                    <a:bodyPr/>
                    <a:lstStyle/>
                    <a:p>
                      <a:endParaRPr lang="en-US"/>
                    </a:p>
                  </a:txBody>
                  <a:tcPr/>
                </a:tc>
                <a:tc>
                  <a:txBody>
                    <a:bodyPr/>
                    <a:lstStyle/>
                    <a:p>
                      <a:pPr>
                        <a:lnSpc>
                          <a:spcPct val="115000"/>
                        </a:lnSpc>
                      </a:pPr>
                      <a:endParaRPr lang="en-US" sz="1100">
                        <a:effectLst/>
                        <a:latin typeface="Calibri"/>
                        <a:cs typeface="Times New Roman"/>
                      </a:endParaRPr>
                    </a:p>
                  </a:txBody>
                  <a:tcPr marL="9214" marR="9214" marT="9214" marB="9214" anchor="ctr"/>
                </a:tc>
                <a:extLst>
                  <a:ext uri="{0D108BD9-81ED-4DB2-BD59-A6C34878D82A}">
                    <a16:rowId xmlns:a16="http://schemas.microsoft.com/office/drawing/2014/main" val="10003"/>
                  </a:ext>
                </a:extLst>
              </a:tr>
              <a:tr h="460674">
                <a:tc>
                  <a:txBody>
                    <a:bodyPr/>
                    <a:lstStyle/>
                    <a:p>
                      <a:pPr marL="0" marR="0">
                        <a:lnSpc>
                          <a:spcPct val="115000"/>
                        </a:lnSpc>
                        <a:spcBef>
                          <a:spcPts val="0"/>
                        </a:spcBef>
                        <a:spcAft>
                          <a:spcPts val="1000"/>
                        </a:spcAft>
                      </a:pPr>
                      <a:r>
                        <a:rPr lang="en-US" sz="1200" i="1" dirty="0">
                          <a:solidFill>
                            <a:srgbClr val="FFFF00"/>
                          </a:solidFill>
                          <a:effectLst/>
                        </a:rPr>
                        <a:t>CAUTION: RADIOACTIVE MATERIAL CLASS 3*</a:t>
                      </a:r>
                      <a:endParaRPr lang="en-US" sz="1100" i="1" dirty="0">
                        <a:solidFill>
                          <a:srgbClr val="FFFF00"/>
                        </a:solidFill>
                        <a:effectLst/>
                        <a:latin typeface="Calibri"/>
                        <a:ea typeface="Calibri"/>
                        <a:cs typeface="Times New Roman"/>
                      </a:endParaRPr>
                    </a:p>
                  </a:txBody>
                  <a:tcPr marL="9214" marR="9214" marT="9214" marB="9214"/>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400" b="1" dirty="0">
                          <a:effectLst/>
                        </a:rPr>
                        <a:t> 10   </a:t>
                      </a:r>
                      <a:endParaRPr lang="en-US" sz="1400" b="1" dirty="0">
                        <a:effectLst/>
                        <a:latin typeface="Calibri"/>
                        <a:ea typeface="Calibri"/>
                        <a:cs typeface="Times New Roman"/>
                      </a:endParaRPr>
                    </a:p>
                  </a:txBody>
                  <a:tcPr marL="9214" marR="9214" marT="9214" marB="9214"/>
                </a:tc>
                <a:tc gridSpan="2">
                  <a:txBody>
                    <a:bodyPr/>
                    <a:lstStyle/>
                    <a:p>
                      <a:pPr marL="0" marR="0">
                        <a:lnSpc>
                          <a:spcPct val="115000"/>
                        </a:lnSpc>
                        <a:spcBef>
                          <a:spcPts val="0"/>
                        </a:spcBef>
                        <a:spcAft>
                          <a:spcPts val="1000"/>
                        </a:spcAft>
                      </a:pPr>
                      <a:r>
                        <a:rPr lang="en-US" sz="1400" b="1" dirty="0">
                          <a:effectLst/>
                        </a:rPr>
                        <a:t>100 </a:t>
                      </a:r>
                      <a:r>
                        <a:rPr lang="en-US" sz="1400" b="1" dirty="0" err="1">
                          <a:effectLst/>
                        </a:rPr>
                        <a:t>mR</a:t>
                      </a:r>
                      <a:r>
                        <a:rPr lang="en-US" sz="1400" b="1" dirty="0">
                          <a:effectLst/>
                        </a:rPr>
                        <a:t>/</a:t>
                      </a:r>
                      <a:r>
                        <a:rPr lang="en-US" sz="1400" b="1" dirty="0" err="1">
                          <a:effectLst/>
                        </a:rPr>
                        <a:t>hr</a:t>
                      </a:r>
                      <a:endParaRPr lang="en-US" sz="1400" b="1" dirty="0">
                        <a:effectLst/>
                        <a:latin typeface="Calibri"/>
                        <a:ea typeface="Calibri"/>
                        <a:cs typeface="Times New Roman"/>
                      </a:endParaRPr>
                    </a:p>
                  </a:txBody>
                  <a:tcPr marL="9214" marR="9214" marT="9214" marB="9214"/>
                </a:tc>
                <a:tc hMerge="1">
                  <a:txBody>
                    <a:bodyPr/>
                    <a:lstStyle/>
                    <a:p>
                      <a:endParaRPr lang="en-US"/>
                    </a:p>
                  </a:txBody>
                  <a:tcPr/>
                </a:tc>
                <a:tc>
                  <a:txBody>
                    <a:bodyPr/>
                    <a:lstStyle/>
                    <a:p>
                      <a:pPr>
                        <a:lnSpc>
                          <a:spcPct val="115000"/>
                        </a:lnSpc>
                      </a:pPr>
                      <a:endParaRPr lang="en-US" sz="1100">
                        <a:effectLst/>
                        <a:latin typeface="Calibri"/>
                        <a:cs typeface="Times New Roman"/>
                      </a:endParaRPr>
                    </a:p>
                  </a:txBody>
                  <a:tcPr marL="9214" marR="9214" marT="9214" marB="9214" anchor="ctr"/>
                </a:tc>
                <a:extLst>
                  <a:ext uri="{0D108BD9-81ED-4DB2-BD59-A6C34878D82A}">
                    <a16:rowId xmlns:a16="http://schemas.microsoft.com/office/drawing/2014/main" val="10004"/>
                  </a:ext>
                </a:extLst>
              </a:tr>
              <a:tr h="534095">
                <a:tc>
                  <a:txBody>
                    <a:bodyPr/>
                    <a:lstStyle/>
                    <a:p>
                      <a:pPr marL="0" marR="0">
                        <a:lnSpc>
                          <a:spcPct val="115000"/>
                        </a:lnSpc>
                        <a:spcBef>
                          <a:spcPts val="0"/>
                        </a:spcBef>
                        <a:spcAft>
                          <a:spcPts val="1000"/>
                        </a:spcAft>
                      </a:pPr>
                      <a:r>
                        <a:rPr lang="en-US" sz="1200" i="1" dirty="0">
                          <a:solidFill>
                            <a:srgbClr val="FFFF00"/>
                          </a:solidFill>
                          <a:effectLst/>
                        </a:rPr>
                        <a:t>DANGER: RADIOACTIVE MATERIAL CLASS 4*</a:t>
                      </a:r>
                      <a:endParaRPr lang="en-US" sz="1100" i="1" dirty="0">
                        <a:solidFill>
                          <a:srgbClr val="FFFF00"/>
                        </a:solidFill>
                        <a:effectLst/>
                        <a:latin typeface="Calibri"/>
                        <a:ea typeface="Calibri"/>
                        <a:cs typeface="Times New Roman"/>
                      </a:endParaRPr>
                    </a:p>
                  </a:txBody>
                  <a:tcPr marL="9214" marR="9214" marT="9214" marB="9214"/>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400" b="1" dirty="0">
                          <a:effectLst/>
                        </a:rPr>
                        <a:t> 100</a:t>
                      </a:r>
                      <a:endParaRPr lang="en-US" sz="1400" b="1" dirty="0">
                        <a:effectLst/>
                        <a:latin typeface="Calibri"/>
                        <a:ea typeface="Calibri"/>
                        <a:cs typeface="Times New Roman"/>
                      </a:endParaRPr>
                    </a:p>
                  </a:txBody>
                  <a:tcPr marL="9214" marR="9214" marT="9214" marB="9214"/>
                </a:tc>
                <a:tc gridSpan="2">
                  <a:txBody>
                    <a:bodyPr/>
                    <a:lstStyle/>
                    <a:p>
                      <a:pPr marL="0" marR="0">
                        <a:lnSpc>
                          <a:spcPct val="115000"/>
                        </a:lnSpc>
                        <a:spcBef>
                          <a:spcPts val="0"/>
                        </a:spcBef>
                        <a:spcAft>
                          <a:spcPts val="1000"/>
                        </a:spcAft>
                      </a:pPr>
                      <a:r>
                        <a:rPr lang="en-US" sz="1400" b="1" dirty="0">
                          <a:effectLst/>
                        </a:rPr>
                        <a:t>1000 </a:t>
                      </a:r>
                      <a:r>
                        <a:rPr lang="en-US" sz="1400" b="1" dirty="0" err="1">
                          <a:effectLst/>
                        </a:rPr>
                        <a:t>mR</a:t>
                      </a:r>
                      <a:r>
                        <a:rPr lang="en-US" sz="1400" b="1" dirty="0">
                          <a:effectLst/>
                        </a:rPr>
                        <a:t>/</a:t>
                      </a:r>
                      <a:r>
                        <a:rPr lang="en-US" sz="1400" b="1" dirty="0" err="1">
                          <a:effectLst/>
                        </a:rPr>
                        <a:t>hr</a:t>
                      </a:r>
                      <a:r>
                        <a:rPr lang="en-US" sz="1400" b="1" dirty="0">
                          <a:effectLst/>
                        </a:rPr>
                        <a:t>     (= 1 R/</a:t>
                      </a:r>
                      <a:r>
                        <a:rPr lang="en-US" sz="1400" b="1" dirty="0" err="1">
                          <a:effectLst/>
                        </a:rPr>
                        <a:t>hr</a:t>
                      </a:r>
                      <a:r>
                        <a:rPr lang="en-US" sz="1400" b="1" dirty="0">
                          <a:effectLst/>
                        </a:rPr>
                        <a:t>)</a:t>
                      </a:r>
                      <a:endParaRPr lang="en-US" sz="1400" b="1" dirty="0">
                        <a:effectLst/>
                        <a:latin typeface="Calibri"/>
                        <a:ea typeface="Calibri"/>
                        <a:cs typeface="Times New Roman"/>
                      </a:endParaRPr>
                    </a:p>
                  </a:txBody>
                  <a:tcPr marL="9214" marR="9214" marT="9214" marB="9214"/>
                </a:tc>
                <a:tc hMerge="1">
                  <a:txBody>
                    <a:bodyPr/>
                    <a:lstStyle/>
                    <a:p>
                      <a:endParaRPr lang="en-US"/>
                    </a:p>
                  </a:txBody>
                  <a:tcPr/>
                </a:tc>
                <a:tc>
                  <a:txBody>
                    <a:bodyPr/>
                    <a:lstStyle/>
                    <a:p>
                      <a:pPr>
                        <a:lnSpc>
                          <a:spcPct val="115000"/>
                        </a:lnSpc>
                      </a:pPr>
                      <a:endParaRPr lang="en-US" sz="1100">
                        <a:effectLst/>
                        <a:latin typeface="Calibri"/>
                        <a:cs typeface="Times New Roman"/>
                      </a:endParaRPr>
                    </a:p>
                  </a:txBody>
                  <a:tcPr marL="9214" marR="9214" marT="9214" marB="9214" anchor="ctr"/>
                </a:tc>
                <a:extLst>
                  <a:ext uri="{0D108BD9-81ED-4DB2-BD59-A6C34878D82A}">
                    <a16:rowId xmlns:a16="http://schemas.microsoft.com/office/drawing/2014/main" val="10005"/>
                  </a:ext>
                </a:extLst>
              </a:tr>
              <a:tr h="673096">
                <a:tc>
                  <a:txBody>
                    <a:bodyPr/>
                    <a:lstStyle/>
                    <a:p>
                      <a:pPr marL="0" marR="0">
                        <a:lnSpc>
                          <a:spcPct val="115000"/>
                        </a:lnSpc>
                        <a:spcBef>
                          <a:spcPts val="0"/>
                        </a:spcBef>
                        <a:spcAft>
                          <a:spcPts val="1000"/>
                        </a:spcAft>
                      </a:pPr>
                      <a:r>
                        <a:rPr lang="en-US" sz="1200" i="1" dirty="0">
                          <a:solidFill>
                            <a:srgbClr val="FFFF00"/>
                          </a:solidFill>
                          <a:effectLst/>
                        </a:rPr>
                        <a:t>DANGER: HIGHLY RADIOACTIVE MATERIAL CLASS 5*</a:t>
                      </a:r>
                      <a:endParaRPr lang="en-US" sz="1100" i="1" dirty="0">
                        <a:solidFill>
                          <a:srgbClr val="FFFF00"/>
                        </a:solidFill>
                        <a:effectLst/>
                        <a:latin typeface="Calibri"/>
                        <a:ea typeface="Calibri"/>
                        <a:cs typeface="Times New Roman"/>
                      </a:endParaRPr>
                    </a:p>
                  </a:txBody>
                  <a:tcPr marL="9214" marR="9214" marT="9214" marB="9214"/>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400" b="1" dirty="0">
                          <a:effectLst/>
                        </a:rPr>
                        <a:t>1 R/</a:t>
                      </a:r>
                      <a:r>
                        <a:rPr lang="en-US" sz="1400" b="1" dirty="0" err="1">
                          <a:effectLst/>
                        </a:rPr>
                        <a:t>hr</a:t>
                      </a:r>
                      <a:endParaRPr lang="en-US" sz="1400" b="1" dirty="0">
                        <a:effectLst/>
                        <a:latin typeface="Calibri"/>
                        <a:ea typeface="Calibri"/>
                        <a:cs typeface="Times New Roman"/>
                      </a:endParaRPr>
                    </a:p>
                    <a:p>
                      <a:pPr marL="0" marR="0">
                        <a:lnSpc>
                          <a:spcPct val="115000"/>
                        </a:lnSpc>
                        <a:spcBef>
                          <a:spcPts val="0"/>
                        </a:spcBef>
                        <a:spcAft>
                          <a:spcPts val="1000"/>
                        </a:spcAft>
                      </a:pPr>
                      <a:endParaRPr lang="en-US" sz="1400" b="1" dirty="0">
                        <a:effectLst/>
                        <a:latin typeface="Calibri"/>
                        <a:ea typeface="Calibri"/>
                        <a:cs typeface="Times New Roman"/>
                      </a:endParaRPr>
                    </a:p>
                  </a:txBody>
                  <a:tcPr marL="9214" marR="9214" marT="9214" marB="9214"/>
                </a:tc>
                <a:tc gridSpan="2">
                  <a:txBody>
                    <a:bodyPr/>
                    <a:lstStyle/>
                    <a:p>
                      <a:pPr marL="0" marR="0">
                        <a:lnSpc>
                          <a:spcPct val="115000"/>
                        </a:lnSpc>
                        <a:spcBef>
                          <a:spcPts val="0"/>
                        </a:spcBef>
                        <a:spcAft>
                          <a:spcPts val="1000"/>
                        </a:spcAft>
                      </a:pPr>
                      <a:r>
                        <a:rPr lang="en-US" sz="1400" b="1" dirty="0">
                          <a:effectLst/>
                        </a:rPr>
                        <a:t>----</a:t>
                      </a:r>
                      <a:endParaRPr lang="en-US" sz="1400" b="1" dirty="0">
                        <a:effectLst/>
                        <a:latin typeface="Calibri"/>
                        <a:ea typeface="Calibri"/>
                        <a:cs typeface="Times New Roman"/>
                      </a:endParaRPr>
                    </a:p>
                  </a:txBody>
                  <a:tcPr marL="9214" marR="9214" marT="9214" marB="9214"/>
                </a:tc>
                <a:tc hMerge="1">
                  <a:txBody>
                    <a:bodyPr/>
                    <a:lstStyle/>
                    <a:p>
                      <a:endParaRPr lang="en-US"/>
                    </a:p>
                  </a:txBody>
                  <a:tcPr/>
                </a:tc>
                <a:tc>
                  <a:txBody>
                    <a:bodyPr/>
                    <a:lstStyle/>
                    <a:p>
                      <a:pPr>
                        <a:lnSpc>
                          <a:spcPct val="115000"/>
                        </a:lnSpc>
                      </a:pPr>
                      <a:endParaRPr lang="en-US" sz="1100">
                        <a:effectLst/>
                        <a:latin typeface="Calibri"/>
                        <a:cs typeface="Times New Roman"/>
                      </a:endParaRPr>
                    </a:p>
                  </a:txBody>
                  <a:tcPr marL="9214" marR="9214" marT="9214" marB="9214" anchor="ctr"/>
                </a:tc>
                <a:extLst>
                  <a:ext uri="{0D108BD9-81ED-4DB2-BD59-A6C34878D82A}">
                    <a16:rowId xmlns:a16="http://schemas.microsoft.com/office/drawing/2014/main" val="10006"/>
                  </a:ext>
                </a:extLst>
              </a:tr>
              <a:tr h="296978">
                <a:tc gridSpan="5">
                  <a:txBody>
                    <a:bodyPr/>
                    <a:lstStyle/>
                    <a:p>
                      <a:pPr marL="0" marR="0">
                        <a:lnSpc>
                          <a:spcPct val="115000"/>
                        </a:lnSpc>
                        <a:spcBef>
                          <a:spcPts val="0"/>
                        </a:spcBef>
                        <a:spcAft>
                          <a:spcPts val="1000"/>
                        </a:spcAft>
                      </a:pPr>
                      <a:r>
                        <a:rPr lang="en-US" sz="1400" i="1" dirty="0">
                          <a:solidFill>
                            <a:srgbClr val="FFFF00"/>
                          </a:solidFill>
                          <a:effectLst/>
                          <a:latin typeface="Calibri"/>
                          <a:ea typeface="Calibri"/>
                          <a:cs typeface="Times New Roman"/>
                        </a:rPr>
                        <a:t>*Measured at 30 cm = 1 </a:t>
                      </a:r>
                      <a:r>
                        <a:rPr lang="en-US" sz="1400" i="1" dirty="0" err="1">
                          <a:solidFill>
                            <a:srgbClr val="FFFF00"/>
                          </a:solidFill>
                          <a:effectLst/>
                          <a:latin typeface="Calibri"/>
                          <a:ea typeface="Calibri"/>
                          <a:cs typeface="Times New Roman"/>
                        </a:rPr>
                        <a:t>ft</a:t>
                      </a:r>
                      <a:endParaRPr lang="en-US" sz="1400" i="1" dirty="0">
                        <a:solidFill>
                          <a:srgbClr val="FFFF00"/>
                        </a:solidFill>
                        <a:effectLst/>
                        <a:latin typeface="Calibri"/>
                        <a:ea typeface="Calibri"/>
                        <a:cs typeface="Times New Roman"/>
                      </a:endParaRPr>
                    </a:p>
                  </a:txBody>
                  <a:tcPr marL="9214" marR="9214" marT="9214" marB="9214"/>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8682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RM at Fermilab:  Additional Precautions</a:t>
            </a:r>
          </a:p>
        </p:txBody>
      </p:sp>
      <p:sp>
        <p:nvSpPr>
          <p:cNvPr id="17410" name="Content Placeholder 2"/>
          <p:cNvSpPr>
            <a:spLocks noGrp="1"/>
          </p:cNvSpPr>
          <p:nvPr>
            <p:ph idx="1"/>
          </p:nvPr>
        </p:nvSpPr>
        <p:spPr bwMode="auto">
          <a:xfrm>
            <a:off x="228601" y="779463"/>
            <a:ext cx="8515350"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endParaRPr lang="en-US" sz="2000" dirty="0">
              <a:solidFill>
                <a:schemeClr val="accent6">
                  <a:lumMod val="50000"/>
                </a:schemeClr>
              </a:solidFill>
              <a:latin typeface="Helvetica" pitchFamily="124" charset="0"/>
            </a:endParaRPr>
          </a:p>
          <a:p>
            <a:pPr marL="0" indent="0">
              <a:buNone/>
            </a:pPr>
            <a:endParaRPr lang="en-US" sz="2400" dirty="0">
              <a:solidFill>
                <a:schemeClr val="accent6">
                  <a:lumMod val="50000"/>
                </a:schemeClr>
              </a:solidFill>
              <a:latin typeface="Helvetica" pitchFamily="124" charset="0"/>
            </a:endParaRPr>
          </a:p>
          <a:p>
            <a:pPr marL="0" indent="0">
              <a:buNone/>
            </a:pPr>
            <a:endParaRPr lang="en-US" sz="2400" dirty="0">
              <a:solidFill>
                <a:srgbClr val="02050A"/>
              </a:solidFill>
              <a:latin typeface="Helvetica" pitchFamily="124" charset="0"/>
            </a:endParaRPr>
          </a:p>
          <a:p>
            <a:pPr marL="457200" lvl="1" indent="0">
              <a:buNone/>
            </a:pPr>
            <a:endParaRPr lang="en-US" sz="2000" dirty="0">
              <a:latin typeface="Helvetica" pitchFamily="124" charset="0"/>
            </a:endParaRPr>
          </a:p>
          <a:p>
            <a:pPr marL="457200" lvl="1" indent="0">
              <a:buNone/>
            </a:pPr>
            <a:r>
              <a:rPr lang="en-US" sz="2000" dirty="0">
                <a:latin typeface="Helvetica" pitchFamily="124" charset="0"/>
              </a:rPr>
              <a:t> </a:t>
            </a:r>
          </a:p>
          <a:p>
            <a:pPr lvl="1"/>
            <a:endParaRPr lang="en-US" sz="1800" dirty="0">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11</a:t>
            </a:fld>
            <a:endParaRPr lang="en-US" sz="900">
              <a:solidFill>
                <a:srgbClr val="004C97"/>
              </a:solidFill>
              <a:latin typeface="Helvetica" pitchFamily="124" charset="0"/>
            </a:endParaRPr>
          </a:p>
        </p:txBody>
      </p:sp>
      <p:sp>
        <p:nvSpPr>
          <p:cNvPr id="2" name="Rectangle 1">
            <a:extLst>
              <a:ext uri="{FF2B5EF4-FFF2-40B4-BE49-F238E27FC236}">
                <a16:creationId xmlns:a16="http://schemas.microsoft.com/office/drawing/2014/main" id="{672D6576-A1E2-4371-B844-B57A23265AE7}"/>
              </a:ext>
            </a:extLst>
          </p:cNvPr>
          <p:cNvSpPr/>
          <p:nvPr/>
        </p:nvSpPr>
        <p:spPr>
          <a:xfrm>
            <a:off x="228600" y="779463"/>
            <a:ext cx="8686799" cy="5386090"/>
          </a:xfrm>
          <a:prstGeom prst="rect">
            <a:avLst/>
          </a:prstGeom>
        </p:spPr>
        <p:txBody>
          <a:bodyPr wrap="square">
            <a:spAutoFit/>
          </a:bodyPr>
          <a:lstStyle/>
          <a:p>
            <a:pPr marL="342900" indent="-342900">
              <a:buFont typeface="Arial" panose="020B0604020202020204" pitchFamily="34" charset="0"/>
              <a:buChar char="•"/>
            </a:pPr>
            <a:r>
              <a:rPr lang="en-US" dirty="0">
                <a:solidFill>
                  <a:srgbClr val="02050A"/>
                </a:solidFill>
                <a:latin typeface="Helvetica" pitchFamily="124" charset="0"/>
              </a:rPr>
              <a:t>All areas are </a:t>
            </a:r>
            <a:r>
              <a:rPr lang="en-US" i="1" dirty="0">
                <a:solidFill>
                  <a:srgbClr val="02050A"/>
                </a:solidFill>
                <a:latin typeface="Helvetica" pitchFamily="124" charset="0"/>
              </a:rPr>
              <a:t>snooped</a:t>
            </a:r>
            <a:r>
              <a:rPr lang="en-US" dirty="0">
                <a:solidFill>
                  <a:srgbClr val="02050A"/>
                </a:solidFill>
                <a:latin typeface="Helvetica" pitchFamily="124" charset="0"/>
              </a:rPr>
              <a:t> regularly for unauthorized radioactive materials. All waste containers &amp; trash dumpsters are surveyed for radioactivity before being dumped into the trash truck. </a:t>
            </a:r>
          </a:p>
          <a:p>
            <a:pPr marL="800100" lvl="1" indent="-342900">
              <a:buFont typeface="Wingdings" panose="05000000000000000000" pitchFamily="2" charset="2"/>
              <a:buChar char="ü"/>
            </a:pPr>
            <a:r>
              <a:rPr lang="en-US" dirty="0">
                <a:solidFill>
                  <a:srgbClr val="02050A"/>
                </a:solidFill>
                <a:latin typeface="Helvetica" pitchFamily="124" charset="0"/>
              </a:rPr>
              <a:t>Simultaneously, dumpsters are also inspected for regulated chemical waste, household trash, etc.</a:t>
            </a:r>
          </a:p>
          <a:p>
            <a:pPr marL="1257300" lvl="2" indent="-342900">
              <a:buFont typeface="Wingdings" panose="05000000000000000000" pitchFamily="2" charset="2"/>
              <a:buChar char="v"/>
            </a:pPr>
            <a:r>
              <a:rPr lang="en-US" sz="2000" dirty="0">
                <a:solidFill>
                  <a:srgbClr val="02050A"/>
                </a:solidFill>
                <a:latin typeface="Helvetica" pitchFamily="124" charset="0"/>
              </a:rPr>
              <a:t>Some “culprits” self-identify by disposing of personal mail with addresses in our dumpsters!</a:t>
            </a:r>
          </a:p>
          <a:p>
            <a:pPr marL="1257300" lvl="2" indent="-342900">
              <a:buFont typeface="Wingdings" panose="05000000000000000000" pitchFamily="2" charset="2"/>
              <a:buChar char="v"/>
            </a:pPr>
            <a:r>
              <a:rPr lang="en-US" sz="2000" dirty="0">
                <a:solidFill>
                  <a:srgbClr val="02050A"/>
                </a:solidFill>
                <a:latin typeface="Helvetica" pitchFamily="124" charset="0"/>
              </a:rPr>
              <a:t>The organization “owning” the dumpster must go “dumpster-diving”, an unpopular sport, to remove forbidden items. </a:t>
            </a:r>
          </a:p>
          <a:p>
            <a:pPr marL="285750" indent="-285750">
              <a:buFont typeface="Arial" panose="020B0604020202020204" pitchFamily="34" charset="0"/>
              <a:buChar char="•"/>
            </a:pPr>
            <a:r>
              <a:rPr lang="en-US" dirty="0">
                <a:solidFill>
                  <a:srgbClr val="02050A"/>
                </a:solidFill>
                <a:latin typeface="Helvetica" pitchFamily="124" charset="0"/>
              </a:rPr>
              <a:t>Outdoor storage is minimized.</a:t>
            </a:r>
          </a:p>
          <a:p>
            <a:pPr marL="285750" indent="-285750">
              <a:buFont typeface="Arial" panose="020B0604020202020204" pitchFamily="34" charset="0"/>
              <a:buChar char="•"/>
            </a:pPr>
            <a:r>
              <a:rPr lang="en-US" dirty="0">
                <a:solidFill>
                  <a:srgbClr val="02050A"/>
                </a:solidFill>
                <a:latin typeface="Helvetica" pitchFamily="124" charset="0"/>
              </a:rPr>
              <a:t>Follow 10 CFR 835 with respect to locked &amp; labeled rooms, cabinet with small parts, etc.</a:t>
            </a:r>
          </a:p>
          <a:p>
            <a:pPr marL="285750" indent="-285750">
              <a:buFont typeface="Arial" panose="020B0604020202020204" pitchFamily="34" charset="0"/>
              <a:buChar char="•"/>
            </a:pPr>
            <a:r>
              <a:rPr lang="en-US" dirty="0">
                <a:solidFill>
                  <a:srgbClr val="02050A"/>
                </a:solidFill>
                <a:latin typeface="Helvetica" pitchFamily="124" charset="0"/>
              </a:rPr>
              <a:t>Special precautions are taken to lock up indoors “high value” RM that is “theft bait”, notably copper.</a:t>
            </a:r>
          </a:p>
        </p:txBody>
      </p:sp>
    </p:spTree>
    <p:extLst>
      <p:ext uri="{BB962C8B-B14F-4D97-AF65-F5344CB8AC3E}">
        <p14:creationId xmlns:p14="http://schemas.microsoft.com/office/powerpoint/2010/main" val="378009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1" y="779463"/>
            <a:ext cx="8515350"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endParaRPr lang="en-US" sz="2000" dirty="0">
              <a:solidFill>
                <a:schemeClr val="accent6">
                  <a:lumMod val="50000"/>
                </a:schemeClr>
              </a:solidFill>
              <a:latin typeface="Helvetica" pitchFamily="124" charset="0"/>
            </a:endParaRPr>
          </a:p>
          <a:p>
            <a:pPr marL="0" indent="0">
              <a:buNone/>
            </a:pPr>
            <a:endParaRPr lang="en-US" sz="2000" dirty="0">
              <a:solidFill>
                <a:schemeClr val="accent6">
                  <a:lumMod val="50000"/>
                </a:schemeClr>
              </a:solidFill>
              <a:latin typeface="Helvetica" pitchFamily="124" charset="0"/>
            </a:endParaRPr>
          </a:p>
          <a:p>
            <a:pPr marL="0" indent="0">
              <a:buNone/>
            </a:pPr>
            <a:endParaRPr lang="en-US" sz="2000" dirty="0">
              <a:solidFill>
                <a:schemeClr val="accent6">
                  <a:lumMod val="50000"/>
                </a:schemeClr>
              </a:solidFill>
              <a:latin typeface="Helvetica" pitchFamily="124" charset="0"/>
            </a:endParaRPr>
          </a:p>
          <a:p>
            <a:pPr marL="0" indent="0">
              <a:buNone/>
            </a:pPr>
            <a:endParaRPr lang="en-US" sz="2000" dirty="0">
              <a:solidFill>
                <a:schemeClr val="accent6">
                  <a:lumMod val="50000"/>
                </a:schemeClr>
              </a:solidFill>
              <a:latin typeface="Helvetica" pitchFamily="124" charset="0"/>
            </a:endParaRPr>
          </a:p>
          <a:p>
            <a:pPr marL="0" indent="0" algn="ctr">
              <a:buNone/>
            </a:pPr>
            <a:r>
              <a:rPr lang="en-US" sz="8800" dirty="0">
                <a:solidFill>
                  <a:schemeClr val="accent6">
                    <a:lumMod val="50000"/>
                  </a:schemeClr>
                </a:solidFill>
                <a:latin typeface="Helvetica" pitchFamily="124" charset="0"/>
              </a:rPr>
              <a:t>???</a:t>
            </a:r>
          </a:p>
          <a:p>
            <a:pPr marL="0" indent="0">
              <a:buNone/>
            </a:pPr>
            <a:endParaRPr lang="en-US" sz="2400" dirty="0">
              <a:solidFill>
                <a:schemeClr val="accent6">
                  <a:lumMod val="50000"/>
                </a:schemeClr>
              </a:solidFill>
              <a:latin typeface="Helvetica" pitchFamily="124" charset="0"/>
            </a:endParaRPr>
          </a:p>
          <a:p>
            <a:pPr marL="0" indent="0">
              <a:buNone/>
            </a:pPr>
            <a:endParaRPr lang="en-US" sz="2400" dirty="0">
              <a:solidFill>
                <a:srgbClr val="02050A"/>
              </a:solidFill>
              <a:latin typeface="Helvetica" pitchFamily="124" charset="0"/>
            </a:endParaRPr>
          </a:p>
          <a:p>
            <a:pPr marL="457200" lvl="1" indent="0">
              <a:buNone/>
            </a:pPr>
            <a:endParaRPr lang="en-US" sz="2000" dirty="0">
              <a:latin typeface="Helvetica" pitchFamily="124" charset="0"/>
            </a:endParaRPr>
          </a:p>
          <a:p>
            <a:pPr marL="457200" lvl="1" indent="0">
              <a:buNone/>
            </a:pPr>
            <a:r>
              <a:rPr lang="en-US" sz="2000" dirty="0">
                <a:latin typeface="Helvetica" pitchFamily="124" charset="0"/>
              </a:rPr>
              <a:t> </a:t>
            </a:r>
          </a:p>
          <a:p>
            <a:pPr lvl="1"/>
            <a:endParaRPr lang="en-US" sz="1800" dirty="0">
              <a:latin typeface="Helvetica" pitchFamily="124" charset="0"/>
            </a:endParaRPr>
          </a:p>
        </p:txBody>
      </p:sp>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sz="2000" dirty="0">
                <a:latin typeface="Helvetica" pitchFamily="124" charset="0"/>
              </a:rPr>
              <a:t>Final Remarks and Questions</a:t>
            </a: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12</a:t>
            </a:fld>
            <a:endParaRPr lang="en-US" sz="900">
              <a:solidFill>
                <a:srgbClr val="004C97"/>
              </a:solidFill>
              <a:latin typeface="Helvetica" pitchFamily="124" charset="0"/>
            </a:endParaRPr>
          </a:p>
        </p:txBody>
      </p:sp>
    </p:spTree>
    <p:extLst>
      <p:ext uri="{BB962C8B-B14F-4D97-AF65-F5344CB8AC3E}">
        <p14:creationId xmlns:p14="http://schemas.microsoft.com/office/powerpoint/2010/main" val="374860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7E44-D967-4E3C-8FD6-94080F7AB586}"/>
              </a:ext>
            </a:extLst>
          </p:cNvPr>
          <p:cNvSpPr>
            <a:spLocks noGrp="1"/>
          </p:cNvSpPr>
          <p:nvPr>
            <p:ph type="title"/>
          </p:nvPr>
        </p:nvSpPr>
        <p:spPr/>
        <p:txBody>
          <a:bodyPr/>
          <a:lstStyle/>
          <a:p>
            <a:pPr algn="ctr"/>
            <a:r>
              <a:rPr lang="en-US" dirty="0"/>
              <a:t>First Workshop Group Photo, Fermilab 2004</a:t>
            </a:r>
          </a:p>
        </p:txBody>
      </p:sp>
      <p:pic>
        <p:nvPicPr>
          <p:cNvPr id="7" name="Content Placeholder 6">
            <a:extLst>
              <a:ext uri="{FF2B5EF4-FFF2-40B4-BE49-F238E27FC236}">
                <a16:creationId xmlns:a16="http://schemas.microsoft.com/office/drawing/2014/main" id="{44FC2646-F4E8-4151-B173-8E306B0158B7}"/>
              </a:ext>
            </a:extLst>
          </p:cNvPr>
          <p:cNvPicPr>
            <a:picLocks noGrp="1" noChangeAspect="1"/>
          </p:cNvPicPr>
          <p:nvPr>
            <p:ph idx="1"/>
          </p:nvPr>
        </p:nvPicPr>
        <p:blipFill>
          <a:blip r:embed="rId2"/>
          <a:stretch>
            <a:fillRect/>
          </a:stretch>
        </p:blipFill>
        <p:spPr>
          <a:xfrm>
            <a:off x="743390" y="840827"/>
            <a:ext cx="7852504" cy="5335997"/>
          </a:xfrm>
        </p:spPr>
      </p:pic>
      <p:sp>
        <p:nvSpPr>
          <p:cNvPr id="4" name="Footer Placeholder 3">
            <a:extLst>
              <a:ext uri="{FF2B5EF4-FFF2-40B4-BE49-F238E27FC236}">
                <a16:creationId xmlns:a16="http://schemas.microsoft.com/office/drawing/2014/main" id="{B521895B-1BAA-47E8-A4D9-F4EB3F1CC45C}"/>
              </a:ext>
            </a:extLst>
          </p:cNvPr>
          <p:cNvSpPr>
            <a:spLocks noGrp="1"/>
          </p:cNvSpPr>
          <p:nvPr>
            <p:ph type="ftr" sz="quarter" idx="11"/>
          </p:nvPr>
        </p:nvSpPr>
        <p:spPr/>
        <p:txBody>
          <a:bodyPr/>
          <a:lstStyle/>
          <a:p>
            <a:pPr>
              <a:defRPr/>
            </a:pPr>
            <a:r>
              <a:rPr lang="en-US"/>
              <a:t>J. Donald Cossairt | Management of Radioactive Materials at Accelerator Facilities: The Fermilab Example</a:t>
            </a:r>
            <a:endParaRPr lang="en-US" b="1" dirty="0"/>
          </a:p>
        </p:txBody>
      </p:sp>
      <p:sp>
        <p:nvSpPr>
          <p:cNvPr id="5" name="Slide Number Placeholder 4">
            <a:extLst>
              <a:ext uri="{FF2B5EF4-FFF2-40B4-BE49-F238E27FC236}">
                <a16:creationId xmlns:a16="http://schemas.microsoft.com/office/drawing/2014/main" id="{240D46ED-9B64-4950-964C-05E6DE633B6E}"/>
              </a:ext>
            </a:extLst>
          </p:cNvPr>
          <p:cNvSpPr>
            <a:spLocks noGrp="1"/>
          </p:cNvSpPr>
          <p:nvPr>
            <p:ph type="sldNum" sz="quarter" idx="12"/>
          </p:nvPr>
        </p:nvSpPr>
        <p:spPr/>
        <p:txBody>
          <a:bodyPr/>
          <a:lstStyle/>
          <a:p>
            <a:fld id="{0C9BAD19-040F-4101-95A3-60A4C259D42A}" type="slidenum">
              <a:rPr lang="en-US" smtClean="0"/>
              <a:pPr/>
              <a:t>13</a:t>
            </a:fld>
            <a:endParaRPr lang="en-US"/>
          </a:p>
        </p:txBody>
      </p:sp>
    </p:spTree>
    <p:extLst>
      <p:ext uri="{BB962C8B-B14F-4D97-AF65-F5344CB8AC3E}">
        <p14:creationId xmlns:p14="http://schemas.microsoft.com/office/powerpoint/2010/main" val="49363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Outline</a:t>
            </a:r>
          </a:p>
        </p:txBody>
      </p:sp>
      <p:sp>
        <p:nvSpPr>
          <p:cNvPr id="17410" name="Content Placeholder 2"/>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2800" dirty="0">
                <a:solidFill>
                  <a:srgbClr val="02050A"/>
                </a:solidFill>
                <a:latin typeface="Helvetica" pitchFamily="124" charset="0"/>
              </a:rPr>
              <a:t>The Fermilab Facility</a:t>
            </a:r>
          </a:p>
          <a:p>
            <a:r>
              <a:rPr lang="en-US" sz="2800" dirty="0">
                <a:solidFill>
                  <a:srgbClr val="02050A"/>
                </a:solidFill>
                <a:latin typeface="Helvetica" pitchFamily="124" charset="0"/>
              </a:rPr>
              <a:t>Fermilab SAD and Radioactive Materials</a:t>
            </a:r>
          </a:p>
          <a:p>
            <a:r>
              <a:rPr lang="en-US" sz="3000" dirty="0">
                <a:solidFill>
                  <a:srgbClr val="02050A"/>
                </a:solidFill>
                <a:latin typeface="Helvetica" pitchFamily="124" charset="0"/>
              </a:rPr>
              <a:t>RM at Fermilab: Nuclear Materials</a:t>
            </a:r>
          </a:p>
          <a:p>
            <a:r>
              <a:rPr lang="en-US" sz="3000" dirty="0">
                <a:solidFill>
                  <a:srgbClr val="02050A"/>
                </a:solidFill>
                <a:latin typeface="Helvetica" pitchFamily="124" charset="0"/>
              </a:rPr>
              <a:t>RM at Fermilab: Radioactive Sealed Sources</a:t>
            </a:r>
          </a:p>
          <a:p>
            <a:r>
              <a:rPr lang="en-US" sz="3000" dirty="0">
                <a:solidFill>
                  <a:srgbClr val="02050A"/>
                </a:solidFill>
                <a:latin typeface="Helvetica" pitchFamily="124" charset="0"/>
              </a:rPr>
              <a:t>RM at Accelerators </a:t>
            </a:r>
            <a:r>
              <a:rPr lang="en-US" sz="3000" dirty="0" err="1">
                <a:solidFill>
                  <a:srgbClr val="02050A"/>
                </a:solidFill>
                <a:latin typeface="Helvetica" pitchFamily="124" charset="0"/>
              </a:rPr>
              <a:t>Radioactivated</a:t>
            </a:r>
            <a:r>
              <a:rPr lang="en-US" sz="3000" dirty="0">
                <a:solidFill>
                  <a:srgbClr val="02050A"/>
                </a:solidFill>
                <a:latin typeface="Helvetica" pitchFamily="124" charset="0"/>
              </a:rPr>
              <a:t> Accelerator Components</a:t>
            </a:r>
          </a:p>
          <a:p>
            <a:r>
              <a:rPr lang="en-US" sz="3000" dirty="0">
                <a:solidFill>
                  <a:srgbClr val="02050A"/>
                </a:solidFill>
                <a:latin typeface="Helvetica" pitchFamily="124" charset="0"/>
              </a:rPr>
              <a:t>RM at Fermilab: Fermilab Classification System</a:t>
            </a:r>
          </a:p>
          <a:p>
            <a:r>
              <a:rPr lang="en-US" sz="3000" dirty="0">
                <a:solidFill>
                  <a:srgbClr val="02050A"/>
                </a:solidFill>
                <a:latin typeface="Helvetica" pitchFamily="124" charset="0"/>
              </a:rPr>
              <a:t>RM at Fermilab: Additional Precautions</a:t>
            </a:r>
          </a:p>
          <a:p>
            <a:r>
              <a:rPr lang="en-US" sz="3000" dirty="0">
                <a:solidFill>
                  <a:srgbClr val="02050A"/>
                </a:solidFill>
                <a:latin typeface="Helvetica" pitchFamily="124" charset="0"/>
              </a:rPr>
              <a:t>Final Remarks and Questions</a:t>
            </a: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dirty="0">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2</a:t>
            </a:fld>
            <a:endParaRPr lang="en-US" sz="900">
              <a:solidFill>
                <a:srgbClr val="004C97"/>
              </a:solidFill>
              <a:latin typeface="Helvetica" pitchFamily="124" charset="0"/>
            </a:endParaRPr>
          </a:p>
        </p:txBody>
      </p:sp>
    </p:spTree>
    <p:extLst>
      <p:ext uri="{BB962C8B-B14F-4D97-AF65-F5344CB8AC3E}">
        <p14:creationId xmlns:p14="http://schemas.microsoft.com/office/powerpoint/2010/main" val="58385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304" y="830748"/>
            <a:ext cx="4987866" cy="498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63886" y="935066"/>
            <a:ext cx="4173469" cy="4987867"/>
          </a:xfrm>
        </p:spPr>
        <p:txBody>
          <a:bodyPr/>
          <a:lstStyle/>
          <a:p>
            <a:r>
              <a:rPr lang="en-US" dirty="0">
                <a:solidFill>
                  <a:srgbClr val="02050A"/>
                </a:solidFill>
              </a:rPr>
              <a:t>6800 acres (2752 hectare)</a:t>
            </a:r>
          </a:p>
          <a:p>
            <a:r>
              <a:rPr lang="en-US" dirty="0">
                <a:latin typeface="Symbol" panose="05050102010706020507" pitchFamily="18" charset="2"/>
              </a:rPr>
              <a:t>»</a:t>
            </a:r>
            <a:r>
              <a:rPr lang="en-US" dirty="0">
                <a:solidFill>
                  <a:srgbClr val="02050A"/>
                </a:solidFill>
              </a:rPr>
              <a:t>14 mi (22.5 km) of structures with radioactive materials </a:t>
            </a:r>
          </a:p>
          <a:p>
            <a:r>
              <a:rPr lang="en-US" dirty="0">
                <a:solidFill>
                  <a:srgbClr val="02050A"/>
                </a:solidFill>
              </a:rPr>
              <a:t>120 GeV, </a:t>
            </a:r>
            <a:r>
              <a:rPr lang="en-US" dirty="0">
                <a:latin typeface="Symbol" panose="05050102010706020507" pitchFamily="18" charset="2"/>
              </a:rPr>
              <a:t>»</a:t>
            </a:r>
            <a:r>
              <a:rPr lang="en-US" dirty="0">
                <a:solidFill>
                  <a:srgbClr val="02050A"/>
                </a:solidFill>
              </a:rPr>
              <a:t>1 MW protons</a:t>
            </a:r>
          </a:p>
          <a:p>
            <a:r>
              <a:rPr lang="en-US" dirty="0">
                <a:solidFill>
                  <a:srgbClr val="02050A"/>
                </a:solidFill>
              </a:rPr>
              <a:t>International user community</a:t>
            </a:r>
          </a:p>
          <a:p>
            <a:r>
              <a:rPr lang="en-US" dirty="0">
                <a:solidFill>
                  <a:srgbClr val="02050A"/>
                </a:solidFill>
              </a:rPr>
              <a:t>Onsite housing</a:t>
            </a:r>
          </a:p>
          <a:p>
            <a:r>
              <a:rPr lang="en-US" dirty="0">
                <a:solidFill>
                  <a:srgbClr val="02050A"/>
                </a:solidFill>
              </a:rPr>
              <a:t>Public Access</a:t>
            </a:r>
          </a:p>
          <a:p>
            <a:pPr lvl="1"/>
            <a:r>
              <a:rPr lang="en-US" dirty="0">
                <a:solidFill>
                  <a:srgbClr val="02050A"/>
                </a:solidFill>
              </a:rPr>
              <a:t>Public events</a:t>
            </a:r>
          </a:p>
          <a:p>
            <a:pPr lvl="1"/>
            <a:r>
              <a:rPr lang="en-US" dirty="0">
                <a:solidFill>
                  <a:srgbClr val="02050A"/>
                </a:solidFill>
              </a:rPr>
              <a:t>Bike paths</a:t>
            </a:r>
          </a:p>
          <a:p>
            <a:pPr lvl="1"/>
            <a:r>
              <a:rPr lang="en-US" dirty="0">
                <a:solidFill>
                  <a:srgbClr val="02050A"/>
                </a:solidFill>
              </a:rPr>
              <a:t>Woodland &amp;</a:t>
            </a:r>
          </a:p>
          <a:p>
            <a:pPr marL="457200" lvl="1" indent="0">
              <a:buNone/>
            </a:pPr>
            <a:r>
              <a:rPr lang="en-US" dirty="0">
                <a:solidFill>
                  <a:srgbClr val="02050A"/>
                </a:solidFill>
              </a:rPr>
              <a:t>    prairie trails</a:t>
            </a:r>
          </a:p>
          <a:p>
            <a:pPr lvl="1"/>
            <a:endParaRPr lang="en-US" dirty="0">
              <a:solidFill>
                <a:srgbClr val="02050A"/>
              </a:solidFill>
            </a:endParaRPr>
          </a:p>
          <a:p>
            <a:pPr marL="457200" lvl="1" indent="0">
              <a:buNone/>
            </a:pPr>
            <a:endParaRPr lang="en-US" dirty="0"/>
          </a:p>
          <a:p>
            <a:pPr marL="0" indent="0">
              <a:buNone/>
            </a:pPr>
            <a:endParaRPr lang="en-US" dirty="0"/>
          </a:p>
        </p:txBody>
      </p:sp>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The Fermilab Facility</a:t>
            </a: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dirty="0">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3</a:t>
            </a:fld>
            <a:endParaRPr lang="en-US" sz="900">
              <a:solidFill>
                <a:srgbClr val="004C97"/>
              </a:solidFill>
              <a:latin typeface="Helvetica" pitchFamily="12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Fermilab SAD and Radioactive Materials (RM)</a:t>
            </a:r>
          </a:p>
        </p:txBody>
      </p:sp>
      <p:sp>
        <p:nvSpPr>
          <p:cNvPr id="17410" name="Content Placeholder 2"/>
          <p:cNvSpPr>
            <a:spLocks noGrp="1"/>
          </p:cNvSpPr>
          <p:nvPr>
            <p:ph idx="1"/>
          </p:nvPr>
        </p:nvSpPr>
        <p:spPr bwMode="auto">
          <a:xfrm>
            <a:off x="364792" y="773258"/>
            <a:ext cx="8516566"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2200" dirty="0">
                <a:solidFill>
                  <a:srgbClr val="02050A"/>
                </a:solidFill>
                <a:latin typeface="Helvetica" pitchFamily="124" charset="0"/>
              </a:rPr>
              <a:t>One accelerator, one SAD &amp; ASE, many Chapters (</a:t>
            </a:r>
            <a:r>
              <a:rPr lang="en-US" sz="2200" dirty="0" err="1">
                <a:solidFill>
                  <a:srgbClr val="02050A"/>
                </a:solidFill>
                <a:latin typeface="Helvetica" pitchFamily="124" charset="0"/>
              </a:rPr>
              <a:t>i.e.,”modules</a:t>
            </a:r>
            <a:r>
              <a:rPr lang="en-US" sz="2200" dirty="0">
                <a:solidFill>
                  <a:srgbClr val="02050A"/>
                </a:solidFill>
                <a:latin typeface="Helvetica" pitchFamily="124" charset="0"/>
              </a:rPr>
              <a:t>”)</a:t>
            </a:r>
          </a:p>
          <a:p>
            <a:pPr lvl="1"/>
            <a:r>
              <a:rPr lang="en-US" dirty="0">
                <a:solidFill>
                  <a:srgbClr val="02050A"/>
                </a:solidFill>
                <a:latin typeface="Helvetica" pitchFamily="124" charset="0"/>
              </a:rPr>
              <a:t>Main Injector, R&amp;D devices, experiments</a:t>
            </a:r>
          </a:p>
          <a:p>
            <a:pPr lvl="1"/>
            <a:r>
              <a:rPr lang="en-US" dirty="0">
                <a:solidFill>
                  <a:srgbClr val="02050A"/>
                </a:solidFill>
                <a:latin typeface="Helvetica" pitchFamily="124" charset="0"/>
              </a:rPr>
              <a:t>“Defunct” facilities, “mothballed” awaiting $s to demolish!</a:t>
            </a:r>
          </a:p>
          <a:p>
            <a:pPr lvl="1"/>
            <a:r>
              <a:rPr lang="en-US" dirty="0">
                <a:solidFill>
                  <a:srgbClr val="02050A"/>
                </a:solidFill>
                <a:latin typeface="Helvetica" pitchFamily="124" charset="0"/>
              </a:rPr>
              <a:t>Support facilities; storage, shipping and receiving, etc.</a:t>
            </a:r>
          </a:p>
          <a:p>
            <a:pPr lvl="1"/>
            <a:r>
              <a:rPr lang="en-US" dirty="0">
                <a:solidFill>
                  <a:srgbClr val="02050A"/>
                </a:solidFill>
                <a:latin typeface="Helvetica" pitchFamily="124" charset="0"/>
              </a:rPr>
              <a:t>Radiation protection support work; radionuclide analysis &amp; instrumentation calibration, waste management activities</a:t>
            </a:r>
          </a:p>
          <a:p>
            <a:pPr lvl="1"/>
            <a:r>
              <a:rPr lang="en-US" dirty="0">
                <a:solidFill>
                  <a:srgbClr val="02050A"/>
                </a:solidFill>
                <a:latin typeface="Helvetica" pitchFamily="124" charset="0"/>
              </a:rPr>
              <a:t>All facilities &amp; activities involving accelerator-produced radioactive material per the 10 CFR 830 exclusion:</a:t>
            </a:r>
          </a:p>
          <a:p>
            <a:pPr marL="0" indent="0">
              <a:buNone/>
            </a:pPr>
            <a:r>
              <a:rPr lang="en-US" sz="2200" i="1" dirty="0">
                <a:solidFill>
                  <a:srgbClr val="02050A"/>
                </a:solidFill>
                <a:highlight>
                  <a:srgbClr val="FFFF00"/>
                </a:highlight>
                <a:latin typeface="Old English Text MT" panose="03040902040508030806" pitchFamily="66" charset="0"/>
              </a:rPr>
              <a:t>Nonreactor nuclear facility…</a:t>
            </a:r>
            <a:r>
              <a:rPr lang="en-US" sz="2200" dirty="0">
                <a:solidFill>
                  <a:srgbClr val="02050A"/>
                </a:solidFill>
                <a:highlight>
                  <a:srgbClr val="FFFF00"/>
                </a:highlight>
                <a:latin typeface="Old English Text MT" panose="03040902040508030806" pitchFamily="66" charset="0"/>
              </a:rPr>
              <a:t>does not include accelerators and their operations and does not include activities involving only incidental use and generation of radioactive materials or radiation such as check and calibration sources, use of radioactive sources in research and experimental and analytical laboratory activities, electron microscopes, and </a:t>
            </a:r>
            <a:r>
              <a:rPr lang="en-US" sz="2200" dirty="0" err="1">
                <a:solidFill>
                  <a:srgbClr val="02050A"/>
                </a:solidFill>
                <a:highlight>
                  <a:srgbClr val="FFFF00"/>
                </a:highlight>
                <a:latin typeface="Old English Text MT" panose="03040902040508030806" pitchFamily="66" charset="0"/>
              </a:rPr>
              <a:t>Xray</a:t>
            </a:r>
            <a:r>
              <a:rPr lang="en-US" sz="2200" dirty="0">
                <a:solidFill>
                  <a:srgbClr val="02050A"/>
                </a:solidFill>
                <a:highlight>
                  <a:srgbClr val="FFFF00"/>
                </a:highlight>
                <a:latin typeface="Old English Text MT" panose="03040902040508030806" pitchFamily="66" charset="0"/>
              </a:rPr>
              <a:t> machines</a:t>
            </a: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dirty="0">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4</a:t>
            </a:fld>
            <a:endParaRPr lang="en-US" sz="900">
              <a:solidFill>
                <a:srgbClr val="004C97"/>
              </a:solidFill>
              <a:latin typeface="Helvetica" pitchFamily="124" charset="0"/>
            </a:endParaRPr>
          </a:p>
        </p:txBody>
      </p:sp>
      <p:sp>
        <p:nvSpPr>
          <p:cNvPr id="2" name="Rectangle 1">
            <a:extLst>
              <a:ext uri="{FF2B5EF4-FFF2-40B4-BE49-F238E27FC236}">
                <a16:creationId xmlns:a16="http://schemas.microsoft.com/office/drawing/2014/main" id="{2DEA7F24-501A-4C31-B281-9B1C21B855C6}"/>
              </a:ext>
            </a:extLst>
          </p:cNvPr>
          <p:cNvSpPr/>
          <p:nvPr/>
        </p:nvSpPr>
        <p:spPr>
          <a:xfrm>
            <a:off x="252915" y="5620485"/>
            <a:ext cx="8686800" cy="707886"/>
          </a:xfrm>
          <a:prstGeom prst="rect">
            <a:avLst/>
          </a:prstGeom>
        </p:spPr>
        <p:txBody>
          <a:bodyPr wrap="square">
            <a:spAutoFit/>
          </a:bodyPr>
          <a:lstStyle/>
          <a:p>
            <a:r>
              <a:rPr lang="en-US" sz="2000" dirty="0">
                <a:solidFill>
                  <a:srgbClr val="00B050"/>
                </a:solidFill>
                <a:latin typeface="Helvetica" panose="020B0604020202020204" pitchFamily="34" charset="0"/>
                <a:cs typeface="Helvetica" panose="020B0604020202020204" pitchFamily="34" charset="0"/>
              </a:rPr>
              <a:t>We have no “non-incidental” production of RM by our accelerators. </a:t>
            </a:r>
            <a:r>
              <a:rPr lang="en-US" sz="2000" dirty="0">
                <a:solidFill>
                  <a:srgbClr val="00B050"/>
                </a:solidFill>
                <a:latin typeface="Helvetica" panose="020B0604020202020204" pitchFamily="34" charset="0"/>
                <a:cs typeface="Helvetica" panose="020B0604020202020204" pitchFamily="34" charset="0"/>
                <a:sym typeface="Wingdings" panose="05000000000000000000" pitchFamily="2" charset="2"/>
              </a:rPr>
              <a:t></a:t>
            </a:r>
          </a:p>
          <a:p>
            <a:r>
              <a:rPr lang="en-US" sz="2000" dirty="0">
                <a:solidFill>
                  <a:srgbClr val="C00000"/>
                </a:solidFill>
                <a:latin typeface="Helvetica" panose="020B0604020202020204" pitchFamily="34" charset="0"/>
                <a:cs typeface="Helvetica" panose="020B0604020202020204" pitchFamily="34" charset="0"/>
                <a:sym typeface="Wingdings" panose="05000000000000000000" pitchFamily="2" charset="2"/>
              </a:rPr>
              <a:t>This differs from conditions at some other DOE accelerators. </a:t>
            </a:r>
            <a:endParaRPr lang="en-US" sz="2000" dirty="0">
              <a:solidFill>
                <a:srgbClr val="C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1094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RM at Fermilab: Nuclear Materials</a:t>
            </a:r>
          </a:p>
        </p:txBody>
      </p:sp>
      <p:sp>
        <p:nvSpPr>
          <p:cNvPr id="17410" name="Content Placeholder 2"/>
          <p:cNvSpPr>
            <a:spLocks noGrp="1"/>
          </p:cNvSpPr>
          <p:nvPr>
            <p:ph idx="1"/>
          </p:nvPr>
        </p:nvSpPr>
        <p:spPr bwMode="auto">
          <a:xfrm>
            <a:off x="228600" y="746125"/>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solidFill>
                  <a:srgbClr val="00B050"/>
                </a:solidFill>
                <a:latin typeface="Helvetica" pitchFamily="124" charset="0"/>
              </a:rPr>
              <a:t>No Accountable Special Nuclear Materials (SNM) </a:t>
            </a:r>
            <a:r>
              <a:rPr lang="en-US" b="1" dirty="0">
                <a:solidFill>
                  <a:srgbClr val="00B050"/>
                </a:solidFill>
                <a:latin typeface="Wingdings"/>
              </a:rPr>
              <a:t>J</a:t>
            </a:r>
          </a:p>
          <a:p>
            <a:r>
              <a:rPr lang="en-US" dirty="0">
                <a:solidFill>
                  <a:srgbClr val="02050A"/>
                </a:solidFill>
                <a:latin typeface="Helvetica" pitchFamily="124" charset="0"/>
              </a:rPr>
              <a:t>4 types of nuclear materials</a:t>
            </a:r>
          </a:p>
          <a:p>
            <a:pPr lvl="1"/>
            <a:r>
              <a:rPr lang="en-US" sz="2000" dirty="0">
                <a:solidFill>
                  <a:srgbClr val="02050A"/>
                </a:solidFill>
                <a:latin typeface="Helvetica" pitchFamily="124" charset="0"/>
              </a:rPr>
              <a:t>Depleted uranium, mostly in </a:t>
            </a:r>
            <a:r>
              <a:rPr lang="en-US" sz="2000" dirty="0" err="1">
                <a:solidFill>
                  <a:srgbClr val="02050A"/>
                </a:solidFill>
                <a:latin typeface="Helvetica" pitchFamily="124" charset="0"/>
              </a:rPr>
              <a:t>Tevatron</a:t>
            </a:r>
            <a:r>
              <a:rPr lang="en-US" sz="2000" dirty="0">
                <a:solidFill>
                  <a:srgbClr val="02050A"/>
                </a:solidFill>
                <a:latin typeface="Helvetica" pitchFamily="124" charset="0"/>
              </a:rPr>
              <a:t> Collider D0 Experiment</a:t>
            </a:r>
          </a:p>
          <a:p>
            <a:pPr lvl="2">
              <a:buFont typeface="Wingdings" panose="05000000000000000000" pitchFamily="2" charset="2"/>
              <a:buChar char="ü"/>
            </a:pPr>
            <a:r>
              <a:rPr lang="en-US" dirty="0">
                <a:solidFill>
                  <a:srgbClr val="02050A"/>
                </a:solidFill>
                <a:latin typeface="Helvetica" pitchFamily="124" charset="0"/>
              </a:rPr>
              <a:t>261,000 kg, </a:t>
            </a:r>
            <a:r>
              <a:rPr lang="en-US" u="sng" dirty="0">
                <a:solidFill>
                  <a:srgbClr val="02050A"/>
                </a:solidFill>
                <a:latin typeface="Helvetica" pitchFamily="124" charset="0"/>
              </a:rPr>
              <a:t>was used</a:t>
            </a:r>
            <a:r>
              <a:rPr lang="en-US" dirty="0">
                <a:solidFill>
                  <a:srgbClr val="02050A"/>
                </a:solidFill>
                <a:latin typeface="Helvetica" pitchFamily="124" charset="0"/>
              </a:rPr>
              <a:t> in liquid argon, </a:t>
            </a:r>
            <a:r>
              <a:rPr lang="en-US" u="sng" dirty="0">
                <a:solidFill>
                  <a:srgbClr val="02050A"/>
                </a:solidFill>
                <a:latin typeface="Helvetica" pitchFamily="124" charset="0"/>
              </a:rPr>
              <a:t>now stored</a:t>
            </a:r>
            <a:r>
              <a:rPr lang="en-US" dirty="0">
                <a:solidFill>
                  <a:srgbClr val="02050A"/>
                </a:solidFill>
                <a:latin typeface="Helvetica" pitchFamily="124" charset="0"/>
              </a:rPr>
              <a:t> in dry air. </a:t>
            </a:r>
            <a:r>
              <a:rPr lang="en-US" dirty="0">
                <a:solidFill>
                  <a:srgbClr val="00B050"/>
                </a:solidFill>
                <a:latin typeface="Helvetica" pitchFamily="124" charset="0"/>
              </a:rPr>
              <a:t>For this we have an Office of Science DOE-STD 1027 Cat 3 exemption.</a:t>
            </a:r>
          </a:p>
          <a:p>
            <a:pPr lvl="1"/>
            <a:r>
              <a:rPr lang="en-US" sz="2000" dirty="0">
                <a:solidFill>
                  <a:srgbClr val="02050A"/>
                </a:solidFill>
                <a:latin typeface="Helvetica" pitchFamily="124" charset="0"/>
              </a:rPr>
              <a:t>4 </a:t>
            </a:r>
            <a:r>
              <a:rPr lang="en-US" sz="2000" baseline="30000" dirty="0">
                <a:solidFill>
                  <a:srgbClr val="02050A"/>
                </a:solidFill>
                <a:latin typeface="Helvetica" pitchFamily="124" charset="0"/>
              </a:rPr>
              <a:t>241</a:t>
            </a:r>
            <a:r>
              <a:rPr lang="en-US" sz="2000" dirty="0">
                <a:solidFill>
                  <a:srgbClr val="02050A"/>
                </a:solidFill>
                <a:latin typeface="Helvetica" pitchFamily="124" charset="0"/>
              </a:rPr>
              <a:t>Am-Be neutron sources  only used by at ES&amp;H Section Radiation Physics Calibration Facility (RPCF).</a:t>
            </a:r>
          </a:p>
          <a:p>
            <a:pPr lvl="2">
              <a:buFont typeface="Wingdings" panose="05000000000000000000" pitchFamily="2" charset="2"/>
              <a:buChar char="ü"/>
            </a:pPr>
            <a:r>
              <a:rPr lang="en-US" dirty="0">
                <a:solidFill>
                  <a:srgbClr val="02050A"/>
                </a:solidFill>
                <a:latin typeface="Helvetica" pitchFamily="124" charset="0"/>
              </a:rPr>
              <a:t>11 g </a:t>
            </a:r>
            <a:r>
              <a:rPr lang="en-US" baseline="30000" dirty="0">
                <a:solidFill>
                  <a:srgbClr val="02050A"/>
                </a:solidFill>
                <a:latin typeface="Helvetica" pitchFamily="124" charset="0"/>
              </a:rPr>
              <a:t>241</a:t>
            </a:r>
            <a:r>
              <a:rPr lang="en-US" dirty="0">
                <a:solidFill>
                  <a:srgbClr val="02050A"/>
                </a:solidFill>
                <a:latin typeface="Helvetica" pitchFamily="124" charset="0"/>
              </a:rPr>
              <a:t>Am total, used for instrument calibrations.</a:t>
            </a:r>
          </a:p>
          <a:p>
            <a:pPr lvl="1"/>
            <a:r>
              <a:rPr lang="en-US" sz="2000" dirty="0">
                <a:solidFill>
                  <a:srgbClr val="02050A"/>
                </a:solidFill>
                <a:latin typeface="Helvetica" pitchFamily="124" charset="0"/>
              </a:rPr>
              <a:t>Deuterium gas (D</a:t>
            </a:r>
            <a:r>
              <a:rPr lang="en-US" sz="2000" baseline="-25000" dirty="0">
                <a:solidFill>
                  <a:srgbClr val="02050A"/>
                </a:solidFill>
                <a:latin typeface="Helvetica" pitchFamily="124" charset="0"/>
              </a:rPr>
              <a:t>2</a:t>
            </a:r>
            <a:r>
              <a:rPr lang="en-US" sz="2000" dirty="0">
                <a:solidFill>
                  <a:srgbClr val="02050A"/>
                </a:solidFill>
                <a:latin typeface="Helvetica" pitchFamily="124" charset="0"/>
              </a:rPr>
              <a:t>) (nonradioactive nuclear materials)</a:t>
            </a:r>
          </a:p>
          <a:p>
            <a:pPr lvl="2">
              <a:buFont typeface="Wingdings" panose="05000000000000000000" pitchFamily="2" charset="2"/>
              <a:buChar char="ü"/>
            </a:pPr>
            <a:r>
              <a:rPr lang="en-US" dirty="0">
                <a:solidFill>
                  <a:srgbClr val="02050A"/>
                </a:solidFill>
                <a:latin typeface="Helvetica" pitchFamily="124" charset="0"/>
              </a:rPr>
              <a:t>80 kg held in storage, Unique: </a:t>
            </a:r>
            <a:r>
              <a:rPr lang="en-US" baseline="30000" dirty="0">
                <a:solidFill>
                  <a:srgbClr val="02050A"/>
                </a:solidFill>
                <a:latin typeface="Helvetica" pitchFamily="124" charset="0"/>
              </a:rPr>
              <a:t>3</a:t>
            </a:r>
            <a:r>
              <a:rPr lang="en-US" dirty="0">
                <a:solidFill>
                  <a:srgbClr val="02050A"/>
                </a:solidFill>
                <a:latin typeface="Helvetica" pitchFamily="124" charset="0"/>
              </a:rPr>
              <a:t>H-free from pre-fallout sources, but </a:t>
            </a:r>
            <a:r>
              <a:rPr lang="en-US" u="sng" dirty="0">
                <a:solidFill>
                  <a:srgbClr val="02050A"/>
                </a:solidFill>
                <a:latin typeface="Helvetica" pitchFamily="124" charset="0"/>
              </a:rPr>
              <a:t>not</a:t>
            </a:r>
            <a:r>
              <a:rPr lang="en-US" dirty="0">
                <a:solidFill>
                  <a:srgbClr val="02050A"/>
                </a:solidFill>
                <a:latin typeface="Helvetica" pitchFamily="124" charset="0"/>
              </a:rPr>
              <a:t> </a:t>
            </a:r>
            <a:r>
              <a:rPr lang="en-US" baseline="30000" dirty="0">
                <a:solidFill>
                  <a:srgbClr val="02050A"/>
                </a:solidFill>
                <a:latin typeface="Helvetica" pitchFamily="124" charset="0"/>
              </a:rPr>
              <a:t>1</a:t>
            </a:r>
            <a:r>
              <a:rPr lang="en-US" dirty="0">
                <a:solidFill>
                  <a:srgbClr val="02050A"/>
                </a:solidFill>
                <a:latin typeface="Helvetica" pitchFamily="124" charset="0"/>
              </a:rPr>
              <a:t>H free!)</a:t>
            </a:r>
          </a:p>
          <a:p>
            <a:r>
              <a:rPr lang="en-US" dirty="0">
                <a:solidFill>
                  <a:srgbClr val="02050A"/>
                </a:solidFill>
                <a:latin typeface="Helvetica" pitchFamily="124" charset="0"/>
              </a:rPr>
              <a:t>All nuclear materials managed in accordance with DOE Orders and Guidance in formal MC&amp;A Program.</a:t>
            </a:r>
          </a:p>
          <a:p>
            <a:pPr lvl="1"/>
            <a:r>
              <a:rPr lang="en-US" sz="2400" dirty="0">
                <a:solidFill>
                  <a:srgbClr val="00B050"/>
                </a:solidFill>
                <a:latin typeface="Helvetica" pitchFamily="124" charset="0"/>
              </a:rPr>
              <a:t>Special assessment by DOE-Office of Science in May 2014, passed with flying colors. </a:t>
            </a:r>
            <a:r>
              <a:rPr lang="en-US" sz="2400" b="1" dirty="0">
                <a:solidFill>
                  <a:srgbClr val="00B050"/>
                </a:solidFill>
                <a:latin typeface="Wingdings"/>
              </a:rPr>
              <a:t>J</a:t>
            </a:r>
            <a:endParaRPr lang="en-US" sz="2400" b="1" dirty="0">
              <a:solidFill>
                <a:srgbClr val="00B050"/>
              </a:solidFill>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5</a:t>
            </a:fld>
            <a:endParaRPr lang="en-US" sz="900">
              <a:solidFill>
                <a:srgbClr val="004C97"/>
              </a:solidFill>
              <a:latin typeface="Helvetica" pitchFamily="124" charset="0"/>
            </a:endParaRPr>
          </a:p>
        </p:txBody>
      </p:sp>
    </p:spTree>
    <p:extLst>
      <p:ext uri="{BB962C8B-B14F-4D97-AF65-F5344CB8AC3E}">
        <p14:creationId xmlns:p14="http://schemas.microsoft.com/office/powerpoint/2010/main" val="210996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RM at Fermilab:  Radioactive Sealed Sources</a:t>
            </a:r>
          </a:p>
        </p:txBody>
      </p:sp>
      <p:sp>
        <p:nvSpPr>
          <p:cNvPr id="17410" name="Content Placeholder 2"/>
          <p:cNvSpPr>
            <a:spLocks noGrp="1"/>
          </p:cNvSpPr>
          <p:nvPr>
            <p:ph idx="1"/>
          </p:nvPr>
        </p:nvSpPr>
        <p:spPr bwMode="auto">
          <a:xfrm>
            <a:off x="242887" y="840742"/>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latin typeface="Symbol" panose="05050102010706020507" pitchFamily="18" charset="2"/>
              </a:rPr>
              <a:t>»</a:t>
            </a:r>
            <a:r>
              <a:rPr lang="en-US" sz="2000" dirty="0">
                <a:solidFill>
                  <a:srgbClr val="02050A"/>
                </a:solidFill>
                <a:latin typeface="Helvetica" pitchFamily="124" charset="0"/>
              </a:rPr>
              <a:t>1800 sealed sources in inventory. </a:t>
            </a:r>
          </a:p>
          <a:p>
            <a:pPr lvl="1"/>
            <a:r>
              <a:rPr lang="en-US" sz="1800" dirty="0">
                <a:latin typeface="Symbol" panose="05050102010706020507" pitchFamily="18" charset="2"/>
              </a:rPr>
              <a:t>» </a:t>
            </a:r>
            <a:r>
              <a:rPr lang="en-US" sz="1800" dirty="0">
                <a:solidFill>
                  <a:srgbClr val="02050A"/>
                </a:solidFill>
                <a:latin typeface="Helvetica" pitchFamily="124" charset="0"/>
              </a:rPr>
              <a:t>230 “Accountable”; above 10 CFR 835 Appendix E activity thresholds after correcting for radioactive decay</a:t>
            </a:r>
            <a:endParaRPr lang="en-US" dirty="0">
              <a:solidFill>
                <a:srgbClr val="02050A"/>
              </a:solidFill>
              <a:latin typeface="Helvetica" pitchFamily="124" charset="0"/>
            </a:endParaRPr>
          </a:p>
          <a:p>
            <a:pPr lvl="1"/>
            <a:r>
              <a:rPr lang="en-US" sz="2000" dirty="0">
                <a:latin typeface="Symbol" panose="05050102010706020507" pitchFamily="18" charset="2"/>
              </a:rPr>
              <a:t>» </a:t>
            </a:r>
            <a:r>
              <a:rPr lang="en-US" sz="2000" dirty="0">
                <a:solidFill>
                  <a:srgbClr val="02050A"/>
                </a:solidFill>
                <a:latin typeface="Helvetica" pitchFamily="124" charset="0"/>
              </a:rPr>
              <a:t>750 on radiation safety instrumentation </a:t>
            </a:r>
          </a:p>
          <a:p>
            <a:pPr lvl="2">
              <a:buFont typeface="Wingdings" panose="05000000000000000000" pitchFamily="2" charset="2"/>
              <a:buChar char="ü"/>
            </a:pPr>
            <a:r>
              <a:rPr lang="en-US" dirty="0">
                <a:latin typeface="Symbol" panose="05050102010706020507" pitchFamily="18" charset="2"/>
              </a:rPr>
              <a:t>» </a:t>
            </a:r>
            <a:r>
              <a:rPr lang="en-US" dirty="0">
                <a:solidFill>
                  <a:srgbClr val="02050A"/>
                </a:solidFill>
                <a:latin typeface="Helvetica" pitchFamily="124" charset="0"/>
              </a:rPr>
              <a:t>420 are “heartbeat sources” on </a:t>
            </a:r>
            <a:r>
              <a:rPr lang="en-US" dirty="0">
                <a:solidFill>
                  <a:srgbClr val="0070C0"/>
                </a:solidFill>
                <a:latin typeface="Helvetica" pitchFamily="124" charset="0"/>
              </a:rPr>
              <a:t>beam-on</a:t>
            </a:r>
            <a:r>
              <a:rPr lang="en-US" dirty="0">
                <a:solidFill>
                  <a:srgbClr val="02050A"/>
                </a:solidFill>
                <a:latin typeface="Helvetica" pitchFamily="124" charset="0"/>
              </a:rPr>
              <a:t> </a:t>
            </a:r>
            <a:r>
              <a:rPr lang="en-US" dirty="0">
                <a:solidFill>
                  <a:srgbClr val="0070C0"/>
                </a:solidFill>
                <a:latin typeface="Helvetica" pitchFamily="124" charset="0"/>
              </a:rPr>
              <a:t>instruments interlocked to the beam</a:t>
            </a:r>
            <a:r>
              <a:rPr lang="en-US" dirty="0">
                <a:solidFill>
                  <a:srgbClr val="02050A"/>
                </a:solidFill>
                <a:latin typeface="Helvetica" pitchFamily="124" charset="0"/>
              </a:rPr>
              <a:t> (</a:t>
            </a:r>
            <a:r>
              <a:rPr lang="en-US" dirty="0">
                <a:solidFill>
                  <a:srgbClr val="02050A"/>
                </a:solidFill>
                <a:latin typeface="Symbol" pitchFamily="18" charset="2"/>
              </a:rPr>
              <a:t>» </a:t>
            </a:r>
            <a:r>
              <a:rPr lang="en-US" dirty="0">
                <a:solidFill>
                  <a:srgbClr val="02050A"/>
                </a:solidFill>
                <a:latin typeface="Helvetica" pitchFamily="124" charset="0"/>
              </a:rPr>
              <a:t>88 % in service at all times).</a:t>
            </a:r>
          </a:p>
          <a:p>
            <a:pPr lvl="2">
              <a:buFont typeface="Wingdings" panose="05000000000000000000" pitchFamily="2" charset="2"/>
              <a:buChar char="ü"/>
            </a:pPr>
            <a:r>
              <a:rPr lang="en-US" dirty="0">
                <a:solidFill>
                  <a:srgbClr val="02050A"/>
                </a:solidFill>
                <a:latin typeface="Helvetica" pitchFamily="124" charset="0"/>
              </a:rPr>
              <a:t>Others are “check sources” on </a:t>
            </a:r>
            <a:r>
              <a:rPr lang="en-US" dirty="0">
                <a:solidFill>
                  <a:srgbClr val="0070C0"/>
                </a:solidFill>
                <a:latin typeface="Helvetica" pitchFamily="124" charset="0"/>
              </a:rPr>
              <a:t>beam-off survey instruments </a:t>
            </a:r>
            <a:r>
              <a:rPr lang="en-US" dirty="0">
                <a:solidFill>
                  <a:srgbClr val="02050A"/>
                </a:solidFill>
                <a:latin typeface="Helvetica" pitchFamily="124" charset="0"/>
              </a:rPr>
              <a:t>or used at RPCF calibration range or Radionuclide Analysis Facility.</a:t>
            </a:r>
          </a:p>
          <a:p>
            <a:pPr lvl="1"/>
            <a:r>
              <a:rPr lang="en-US" sz="2000" dirty="0">
                <a:latin typeface="Symbol" panose="05050102010706020507" pitchFamily="18" charset="2"/>
              </a:rPr>
              <a:t>» </a:t>
            </a:r>
            <a:r>
              <a:rPr lang="en-US" sz="2000" dirty="0">
                <a:solidFill>
                  <a:srgbClr val="02050A"/>
                </a:solidFill>
                <a:latin typeface="Helvetica" pitchFamily="124" charset="0"/>
              </a:rPr>
              <a:t>400 are issued to experimenters to develop &amp; monitor apparatus.</a:t>
            </a:r>
          </a:p>
          <a:p>
            <a:pPr lvl="1"/>
            <a:r>
              <a:rPr lang="en-US" sz="2000" dirty="0">
                <a:solidFill>
                  <a:srgbClr val="02050A"/>
                </a:solidFill>
                <a:latin typeface="Helvetica" pitchFamily="124" charset="0"/>
              </a:rPr>
              <a:t>Source activities: “negligible” up to 167 Ci @ calibration range.</a:t>
            </a:r>
          </a:p>
          <a:p>
            <a:pPr lvl="1"/>
            <a:r>
              <a:rPr lang="en-US" sz="2000" dirty="0">
                <a:solidFill>
                  <a:srgbClr val="02050A"/>
                </a:solidFill>
                <a:latin typeface="Helvetica" pitchFamily="124" charset="0"/>
              </a:rPr>
              <a:t>Source users are rad workers, get source training every 2 years</a:t>
            </a:r>
          </a:p>
          <a:p>
            <a:pPr lvl="1"/>
            <a:r>
              <a:rPr lang="en-US" sz="2000" u="sng" dirty="0">
                <a:solidFill>
                  <a:srgbClr val="00B050"/>
                </a:solidFill>
                <a:latin typeface="Helvetica" pitchFamily="124" charset="0"/>
              </a:rPr>
              <a:t>All</a:t>
            </a:r>
            <a:r>
              <a:rPr lang="en-US" sz="2000" dirty="0">
                <a:solidFill>
                  <a:srgbClr val="00B050"/>
                </a:solidFill>
                <a:latin typeface="Helvetica" pitchFamily="124" charset="0"/>
              </a:rPr>
              <a:t> sources are inventoried, not just those &gt; 835 App. E thresholds.</a:t>
            </a:r>
          </a:p>
          <a:p>
            <a:pPr lvl="1"/>
            <a:r>
              <a:rPr lang="en-US" sz="2000" dirty="0">
                <a:solidFill>
                  <a:srgbClr val="02050A"/>
                </a:solidFill>
                <a:latin typeface="Helvetica" pitchFamily="124" charset="0"/>
              </a:rPr>
              <a:t>Program managed by ES&amp;H Section.</a:t>
            </a:r>
          </a:p>
          <a:p>
            <a:r>
              <a:rPr lang="en-US" sz="2000" dirty="0">
                <a:solidFill>
                  <a:srgbClr val="00B050"/>
                </a:solidFill>
                <a:latin typeface="Helvetica" pitchFamily="124" charset="0"/>
              </a:rPr>
              <a:t>Radiological Control Technicians (RCTs) supervise use of all industrial radiography and soil density measurement sources employed on construction projects. </a:t>
            </a:r>
            <a:r>
              <a:rPr lang="en-US" sz="2000" b="1" dirty="0">
                <a:solidFill>
                  <a:srgbClr val="00B050"/>
                </a:solidFill>
                <a:latin typeface="Wingdings"/>
              </a:rPr>
              <a:t>J</a:t>
            </a:r>
            <a:endParaRPr lang="en-US" sz="2000" dirty="0">
              <a:solidFill>
                <a:srgbClr val="02050A"/>
              </a:solidFill>
              <a:latin typeface="Helvetica" pitchFamily="124" charset="0"/>
            </a:endParaRPr>
          </a:p>
          <a:p>
            <a:pPr marL="457200" lvl="1" indent="0">
              <a:buNone/>
            </a:pPr>
            <a:endParaRPr lang="en-US" sz="1800" dirty="0">
              <a:solidFill>
                <a:srgbClr val="02050A"/>
              </a:solidFill>
              <a:latin typeface="Helvetica" pitchFamily="124" charset="0"/>
            </a:endParaRPr>
          </a:p>
          <a:p>
            <a:pPr marL="457200" lvl="1" indent="0">
              <a:buNone/>
            </a:pPr>
            <a:endParaRPr lang="en-US" sz="1800" dirty="0">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dirty="0">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6</a:t>
            </a:fld>
            <a:endParaRPr lang="en-US" sz="900">
              <a:solidFill>
                <a:srgbClr val="004C97"/>
              </a:solidFill>
              <a:latin typeface="Helvetica" pitchFamily="124" charset="0"/>
            </a:endParaRPr>
          </a:p>
        </p:txBody>
      </p:sp>
    </p:spTree>
    <p:extLst>
      <p:ext uri="{BB962C8B-B14F-4D97-AF65-F5344CB8AC3E}">
        <p14:creationId xmlns:p14="http://schemas.microsoft.com/office/powerpoint/2010/main" val="14940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RM at Fermilab:  Radioactive Sealed Sources (examples)</a:t>
            </a:r>
          </a:p>
        </p:txBody>
      </p:sp>
      <p:sp>
        <p:nvSpPr>
          <p:cNvPr id="17410" name="Content Placeholder 2"/>
          <p:cNvSpPr>
            <a:spLocks noGrp="1"/>
          </p:cNvSpPr>
          <p:nvPr>
            <p:ph idx="1"/>
          </p:nvPr>
        </p:nvSpPr>
        <p:spPr bwMode="auto">
          <a:xfrm>
            <a:off x="228600" y="779463"/>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sz="2000" dirty="0">
                <a:solidFill>
                  <a:schemeClr val="accent6">
                    <a:lumMod val="50000"/>
                  </a:schemeClr>
                </a:solidFill>
                <a:latin typeface="Helvetica" pitchFamily="124" charset="0"/>
              </a:rPr>
              <a:t>All sources are labeled as </a:t>
            </a:r>
            <a:r>
              <a:rPr lang="en-US" sz="2000" u="sng" dirty="0">
                <a:solidFill>
                  <a:schemeClr val="accent6">
                    <a:lumMod val="50000"/>
                  </a:schemeClr>
                </a:solidFill>
                <a:latin typeface="Helvetica" pitchFamily="124" charset="0"/>
              </a:rPr>
              <a:t>radioactive material </a:t>
            </a:r>
            <a:r>
              <a:rPr lang="en-US" sz="2000" dirty="0">
                <a:solidFill>
                  <a:schemeClr val="accent6">
                    <a:lumMod val="50000"/>
                  </a:schemeClr>
                </a:solidFill>
                <a:latin typeface="Helvetica" pitchFamily="124" charset="0"/>
              </a:rPr>
              <a:t>on the </a:t>
            </a:r>
            <a:r>
              <a:rPr lang="en-US" sz="2000" u="sng" dirty="0">
                <a:solidFill>
                  <a:schemeClr val="accent6">
                    <a:lumMod val="50000"/>
                  </a:schemeClr>
                </a:solidFill>
                <a:latin typeface="Helvetica" pitchFamily="124" charset="0"/>
              </a:rPr>
              <a:t>other</a:t>
            </a:r>
            <a:r>
              <a:rPr lang="en-US" sz="2000" dirty="0">
                <a:solidFill>
                  <a:schemeClr val="accent6">
                    <a:lumMod val="50000"/>
                  </a:schemeClr>
                </a:solidFill>
                <a:latin typeface="Helvetica" pitchFamily="124" charset="0"/>
              </a:rPr>
              <a:t> side!</a:t>
            </a:r>
            <a:endParaRPr lang="en-US" sz="1400" dirty="0">
              <a:solidFill>
                <a:schemeClr val="accent6">
                  <a:lumMod val="50000"/>
                </a:schemeClr>
              </a:solidFill>
              <a:latin typeface="Helvetica" pitchFamily="124" charset="0"/>
            </a:endParaRPr>
          </a:p>
          <a:p>
            <a:pPr lvl="1"/>
            <a:endParaRPr lang="en-US" sz="1800" dirty="0">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7</a:t>
            </a:fld>
            <a:endParaRPr lang="en-US" sz="900">
              <a:solidFill>
                <a:srgbClr val="004C97"/>
              </a:solidFill>
              <a:latin typeface="Helvetica" pitchFamily="124" charset="0"/>
            </a:endParaRPr>
          </a:p>
        </p:txBody>
      </p:sp>
      <p:pic>
        <p:nvPicPr>
          <p:cNvPr id="1027" name="Picture 3" descr="U:\Dons documents\Publications\Forum at ANL November 2014\Photographs\SmallCircularSou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1" y="1420475"/>
            <a:ext cx="2645834" cy="3936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Dons documents\Publications\Forum at ANL November 2014\Photographs\BetaG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1" y="3724274"/>
            <a:ext cx="3462337"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Dons documents\Publications\Forum at ANL November 2014\Photographs\SmallDiskSour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53" y="1298574"/>
            <a:ext cx="3941977" cy="296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27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908077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sz="2300" dirty="0">
                <a:latin typeface="Helvetica" pitchFamily="124" charset="0"/>
              </a:rPr>
              <a:t>RM at Accelerators:  </a:t>
            </a:r>
            <a:r>
              <a:rPr lang="en-US" sz="2300" dirty="0" err="1">
                <a:latin typeface="Helvetica" pitchFamily="124" charset="0"/>
              </a:rPr>
              <a:t>Radioactivated</a:t>
            </a:r>
            <a:r>
              <a:rPr lang="en-US" sz="2300" dirty="0">
                <a:latin typeface="Helvetica" pitchFamily="124" charset="0"/>
              </a:rPr>
              <a:t> Accelerator Components</a:t>
            </a:r>
          </a:p>
        </p:txBody>
      </p:sp>
      <p:sp>
        <p:nvSpPr>
          <p:cNvPr id="17410" name="Content Placeholder 2"/>
          <p:cNvSpPr>
            <a:spLocks noGrp="1"/>
          </p:cNvSpPr>
          <p:nvPr>
            <p:ph idx="1"/>
          </p:nvPr>
        </p:nvSpPr>
        <p:spPr bwMode="auto">
          <a:xfrm>
            <a:off x="235743" y="779463"/>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2200" dirty="0">
                <a:solidFill>
                  <a:srgbClr val="02050A"/>
                </a:solidFill>
                <a:latin typeface="Helvetica" pitchFamily="124" charset="0"/>
              </a:rPr>
              <a:t>For incident particles &gt; a few hundred MeV, all radionuclides with atomic mass less than that of the irradiated material can be made.</a:t>
            </a:r>
          </a:p>
          <a:p>
            <a:r>
              <a:rPr lang="en-US" sz="2200" dirty="0">
                <a:solidFill>
                  <a:srgbClr val="02050A"/>
                </a:solidFill>
                <a:latin typeface="Helvetica" pitchFamily="124" charset="0"/>
              </a:rPr>
              <a:t>Secondary interactions further serve to rather uniformly irradiate essentially </a:t>
            </a:r>
            <a:r>
              <a:rPr lang="en-US" sz="2200" u="sng" dirty="0">
                <a:solidFill>
                  <a:srgbClr val="02050A"/>
                </a:solidFill>
                <a:latin typeface="Helvetica" pitchFamily="124" charset="0"/>
              </a:rPr>
              <a:t>everything</a:t>
            </a:r>
            <a:r>
              <a:rPr lang="en-US" sz="2200" dirty="0">
                <a:solidFill>
                  <a:srgbClr val="02050A"/>
                </a:solidFill>
                <a:latin typeface="Helvetica" pitchFamily="124" charset="0"/>
              </a:rPr>
              <a:t> in the beam enclosure.</a:t>
            </a:r>
          </a:p>
          <a:p>
            <a:r>
              <a:rPr lang="en-US" sz="2200" dirty="0">
                <a:solidFill>
                  <a:srgbClr val="02050A"/>
                </a:solidFill>
                <a:latin typeface="Helvetica" pitchFamily="124" charset="0"/>
              </a:rPr>
              <a:t>Rough Scaling of activated volumes from localized irradiations:</a:t>
            </a:r>
          </a:p>
          <a:p>
            <a:pPr lvl="1">
              <a:buFont typeface="Wingdings" panose="05000000000000000000" pitchFamily="2" charset="2"/>
              <a:buChar char="ü"/>
            </a:pPr>
            <a:r>
              <a:rPr lang="en-US" sz="2000" dirty="0">
                <a:latin typeface="Helvetica" pitchFamily="124" charset="0"/>
              </a:rPr>
              <a:t>Protons or ions on material, with hadronic interaction length </a:t>
            </a:r>
            <a:r>
              <a:rPr lang="en-US" sz="2000" dirty="0">
                <a:latin typeface="Symbol" panose="05050102010706020507" pitchFamily="18" charset="2"/>
              </a:rPr>
              <a:t>l</a:t>
            </a:r>
            <a:r>
              <a:rPr lang="en-US" sz="2000" dirty="0">
                <a:latin typeface="Helvetica" pitchFamily="124" charset="0"/>
              </a:rPr>
              <a:t>, use </a:t>
            </a:r>
            <a:r>
              <a:rPr lang="en-US" sz="2000" dirty="0">
                <a:latin typeface="Symbol" panose="05050102010706020507" pitchFamily="18" charset="2"/>
              </a:rPr>
              <a:t>l</a:t>
            </a:r>
            <a:r>
              <a:rPr lang="en-US" sz="2000" baseline="30000" dirty="0">
                <a:latin typeface="Helvetica" pitchFamily="124" charset="0"/>
              </a:rPr>
              <a:t>3</a:t>
            </a:r>
            <a:endParaRPr lang="en-US" sz="2000" dirty="0">
              <a:latin typeface="Helvetica" pitchFamily="124" charset="0"/>
            </a:endParaRPr>
          </a:p>
          <a:p>
            <a:pPr lvl="1">
              <a:buFont typeface="Wingdings" panose="05000000000000000000" pitchFamily="2" charset="2"/>
              <a:buChar char="ü"/>
            </a:pPr>
            <a:r>
              <a:rPr lang="en-US" sz="2000" dirty="0">
                <a:latin typeface="Helvetica" pitchFamily="124" charset="0"/>
              </a:rPr>
              <a:t>Electrons on material, with radiation length X, use X</a:t>
            </a:r>
            <a:r>
              <a:rPr lang="en-US" sz="2000" baseline="30000" dirty="0">
                <a:latin typeface="Helvetica" pitchFamily="124" charset="0"/>
              </a:rPr>
              <a:t>3</a:t>
            </a:r>
            <a:r>
              <a:rPr lang="en-US" sz="2000" dirty="0">
                <a:latin typeface="Helvetica" pitchFamily="124" charset="0"/>
              </a:rPr>
              <a:t>-Examples:</a:t>
            </a:r>
          </a:p>
          <a:p>
            <a:pPr lvl="2">
              <a:buFont typeface="Wingdings" panose="05000000000000000000" pitchFamily="2" charset="2"/>
              <a:buChar char="Ø"/>
            </a:pPr>
            <a:r>
              <a:rPr lang="en-US" dirty="0">
                <a:latin typeface="Helvetica" pitchFamily="124" charset="0"/>
              </a:rPr>
              <a:t>For Al: (</a:t>
            </a:r>
            <a:r>
              <a:rPr lang="en-US" dirty="0">
                <a:latin typeface="Symbol" panose="05050102010706020507" pitchFamily="18" charset="2"/>
              </a:rPr>
              <a:t>l</a:t>
            </a:r>
            <a:r>
              <a:rPr lang="en-US" dirty="0">
                <a:latin typeface="Helvetica" pitchFamily="124" charset="0"/>
              </a:rPr>
              <a:t>/X)</a:t>
            </a:r>
            <a:r>
              <a:rPr lang="en-US" baseline="30000" dirty="0">
                <a:latin typeface="Helvetica" pitchFamily="124" charset="0"/>
              </a:rPr>
              <a:t>3</a:t>
            </a:r>
            <a:r>
              <a:rPr lang="en-US" dirty="0">
                <a:latin typeface="Helvetica" pitchFamily="124" charset="0"/>
              </a:rPr>
              <a:t>=(107.2 g cm</a:t>
            </a:r>
            <a:r>
              <a:rPr lang="en-US" baseline="30000" dirty="0">
                <a:latin typeface="Helvetica" pitchFamily="124" charset="0"/>
              </a:rPr>
              <a:t>-2</a:t>
            </a:r>
            <a:r>
              <a:rPr lang="en-US" dirty="0">
                <a:latin typeface="Helvetica" pitchFamily="124" charset="0"/>
              </a:rPr>
              <a:t>/24.1 g cm</a:t>
            </a:r>
            <a:r>
              <a:rPr lang="en-US" baseline="30000" dirty="0">
                <a:latin typeface="Helvetica" pitchFamily="124" charset="0"/>
              </a:rPr>
              <a:t>-2</a:t>
            </a:r>
            <a:r>
              <a:rPr lang="en-US" dirty="0">
                <a:latin typeface="Helvetica" pitchFamily="124" charset="0"/>
              </a:rPr>
              <a:t>)</a:t>
            </a:r>
            <a:r>
              <a:rPr lang="en-US" baseline="30000" dirty="0">
                <a:latin typeface="Helvetica" pitchFamily="124" charset="0"/>
              </a:rPr>
              <a:t>3</a:t>
            </a:r>
            <a:r>
              <a:rPr lang="en-US" dirty="0">
                <a:latin typeface="Helvetica" pitchFamily="124" charset="0"/>
              </a:rPr>
              <a:t>=88</a:t>
            </a:r>
          </a:p>
          <a:p>
            <a:pPr lvl="2">
              <a:buFont typeface="Wingdings" panose="05000000000000000000" pitchFamily="2" charset="2"/>
              <a:buChar char="Ø"/>
            </a:pPr>
            <a:r>
              <a:rPr lang="en-US" dirty="0">
                <a:latin typeface="Helvetica" pitchFamily="124" charset="0"/>
              </a:rPr>
              <a:t>For Fe: (</a:t>
            </a:r>
            <a:r>
              <a:rPr lang="en-US" dirty="0">
                <a:latin typeface="Symbol" panose="05050102010706020507" pitchFamily="18" charset="2"/>
              </a:rPr>
              <a:t>l</a:t>
            </a:r>
            <a:r>
              <a:rPr lang="en-US" dirty="0">
                <a:latin typeface="Helvetica" pitchFamily="124" charset="0"/>
              </a:rPr>
              <a:t>/X)</a:t>
            </a:r>
            <a:r>
              <a:rPr lang="en-US" baseline="30000" dirty="0">
                <a:latin typeface="Helvetica" pitchFamily="124" charset="0"/>
              </a:rPr>
              <a:t>3</a:t>
            </a:r>
            <a:r>
              <a:rPr lang="en-US" dirty="0">
                <a:latin typeface="Helvetica" pitchFamily="124" charset="0"/>
              </a:rPr>
              <a:t>=(132.1 g cm</a:t>
            </a:r>
            <a:r>
              <a:rPr lang="en-US" baseline="30000" dirty="0">
                <a:latin typeface="Helvetica" pitchFamily="124" charset="0"/>
              </a:rPr>
              <a:t>-2</a:t>
            </a:r>
            <a:r>
              <a:rPr lang="en-US" dirty="0">
                <a:latin typeface="Helvetica" pitchFamily="124" charset="0"/>
              </a:rPr>
              <a:t>/13.84 g cm</a:t>
            </a:r>
            <a:r>
              <a:rPr lang="en-US" baseline="30000" dirty="0">
                <a:latin typeface="Helvetica" pitchFamily="124" charset="0"/>
              </a:rPr>
              <a:t>-2</a:t>
            </a:r>
            <a:r>
              <a:rPr lang="en-US" dirty="0">
                <a:latin typeface="Helvetica" pitchFamily="124" charset="0"/>
              </a:rPr>
              <a:t>)</a:t>
            </a:r>
            <a:r>
              <a:rPr lang="en-US" baseline="30000" dirty="0">
                <a:latin typeface="Helvetica" pitchFamily="124" charset="0"/>
              </a:rPr>
              <a:t>3</a:t>
            </a:r>
            <a:r>
              <a:rPr lang="en-US" dirty="0">
                <a:latin typeface="Helvetica" pitchFamily="124" charset="0"/>
              </a:rPr>
              <a:t>=870</a:t>
            </a:r>
          </a:p>
          <a:p>
            <a:pPr lvl="2">
              <a:buFont typeface="Wingdings" panose="05000000000000000000" pitchFamily="2" charset="2"/>
              <a:buChar char="Ø"/>
            </a:pPr>
            <a:r>
              <a:rPr lang="en-US" dirty="0">
                <a:latin typeface="Helvetica" pitchFamily="124" charset="0"/>
              </a:rPr>
              <a:t>For Pb: (</a:t>
            </a:r>
            <a:r>
              <a:rPr lang="en-US" dirty="0">
                <a:latin typeface="Symbol" panose="05050102010706020507" pitchFamily="18" charset="2"/>
              </a:rPr>
              <a:t>l</a:t>
            </a:r>
            <a:r>
              <a:rPr lang="en-US" dirty="0">
                <a:latin typeface="Helvetica" pitchFamily="124" charset="0"/>
              </a:rPr>
              <a:t>/X)</a:t>
            </a:r>
            <a:r>
              <a:rPr lang="en-US" baseline="30000" dirty="0">
                <a:latin typeface="Helvetica" pitchFamily="124" charset="0"/>
              </a:rPr>
              <a:t>3</a:t>
            </a:r>
            <a:r>
              <a:rPr lang="en-US" dirty="0">
                <a:latin typeface="Helvetica" pitchFamily="124" charset="0"/>
              </a:rPr>
              <a:t>=(199.6 g cm</a:t>
            </a:r>
            <a:r>
              <a:rPr lang="en-US" baseline="30000" dirty="0">
                <a:latin typeface="Helvetica" pitchFamily="124" charset="0"/>
              </a:rPr>
              <a:t>-2</a:t>
            </a:r>
            <a:r>
              <a:rPr lang="en-US" dirty="0">
                <a:latin typeface="Helvetica" pitchFamily="124" charset="0"/>
              </a:rPr>
              <a:t>/6.37 g cm</a:t>
            </a:r>
            <a:r>
              <a:rPr lang="en-US" baseline="30000" dirty="0">
                <a:latin typeface="Helvetica" pitchFamily="124" charset="0"/>
              </a:rPr>
              <a:t>-2</a:t>
            </a:r>
            <a:r>
              <a:rPr lang="en-US" dirty="0">
                <a:latin typeface="Helvetica" pitchFamily="124" charset="0"/>
              </a:rPr>
              <a:t>)</a:t>
            </a:r>
            <a:r>
              <a:rPr lang="en-US" baseline="30000" dirty="0">
                <a:latin typeface="Helvetica" pitchFamily="124" charset="0"/>
              </a:rPr>
              <a:t>3</a:t>
            </a:r>
            <a:r>
              <a:rPr lang="en-US" dirty="0">
                <a:latin typeface="Helvetica" pitchFamily="124" charset="0"/>
              </a:rPr>
              <a:t>=30,800 </a:t>
            </a:r>
          </a:p>
          <a:p>
            <a:pPr lvl="1">
              <a:buFont typeface="Wingdings" panose="05000000000000000000" pitchFamily="2" charset="2"/>
              <a:buChar char="ü"/>
            </a:pPr>
            <a:r>
              <a:rPr lang="en-US" dirty="0">
                <a:solidFill>
                  <a:srgbClr val="C00000"/>
                </a:solidFill>
                <a:latin typeface="Helvetica" pitchFamily="124" charset="0"/>
              </a:rPr>
              <a:t>Result: Activity volumes at proton, ion accelerators are MUCH LARGER than at electron facilities at similar beam powers.</a:t>
            </a:r>
          </a:p>
          <a:p>
            <a:r>
              <a:rPr lang="en-US" sz="2200" dirty="0">
                <a:solidFill>
                  <a:srgbClr val="00B050"/>
                </a:solidFill>
                <a:latin typeface="Helvetica" pitchFamily="124" charset="0"/>
              </a:rPr>
              <a:t>Good news, usually have no </a:t>
            </a:r>
            <a:r>
              <a:rPr lang="en-US" sz="2200" dirty="0">
                <a:solidFill>
                  <a:srgbClr val="00B050"/>
                </a:solidFill>
                <a:latin typeface="Symbol" panose="05050102010706020507" pitchFamily="18" charset="2"/>
              </a:rPr>
              <a:t>a</a:t>
            </a:r>
            <a:r>
              <a:rPr lang="en-US" sz="2200" dirty="0">
                <a:solidFill>
                  <a:srgbClr val="00B050"/>
                </a:solidFill>
                <a:latin typeface="Helvetica" pitchFamily="124" charset="0"/>
              </a:rPr>
              <a:t>-emitters. </a:t>
            </a:r>
            <a:r>
              <a:rPr lang="en-US" sz="2200" dirty="0">
                <a:solidFill>
                  <a:srgbClr val="00B050"/>
                </a:solidFill>
                <a:latin typeface="Helvetica" pitchFamily="124" charset="0"/>
                <a:sym typeface="Wingdings" panose="05000000000000000000" pitchFamily="2" charset="2"/>
              </a:rPr>
              <a:t></a:t>
            </a:r>
          </a:p>
          <a:p>
            <a:r>
              <a:rPr lang="en-US" sz="2200" dirty="0">
                <a:solidFill>
                  <a:srgbClr val="00B050"/>
                </a:solidFill>
                <a:latin typeface="Helvetica" pitchFamily="124" charset="0"/>
                <a:sym typeface="Wingdings" panose="05000000000000000000" pitchFamily="2" charset="2"/>
              </a:rPr>
              <a:t>More good news, most of the radioactivity is tied up in the material, very little is removable surface contamination. </a:t>
            </a:r>
            <a:endParaRPr lang="en-US" sz="2200" dirty="0">
              <a:solidFill>
                <a:srgbClr val="00B050"/>
              </a:solidFill>
              <a:latin typeface="Helvetica" pitchFamily="124" charset="0"/>
            </a:endParaRPr>
          </a:p>
          <a:p>
            <a:pPr marL="457200" lvl="1" indent="0">
              <a:buNone/>
            </a:pPr>
            <a:endParaRPr lang="en-US" sz="2000" b="1" dirty="0">
              <a:latin typeface="Helvetica" pitchFamily="124" charset="0"/>
            </a:endParaRPr>
          </a:p>
          <a:p>
            <a:pPr lvl="1"/>
            <a:endParaRPr lang="en-US" dirty="0">
              <a:solidFill>
                <a:srgbClr val="00B050"/>
              </a:solidFill>
              <a:latin typeface="Helvetica" pitchFamily="124" charset="0"/>
            </a:endParaRPr>
          </a:p>
          <a:p>
            <a:pPr marL="457200" lvl="1" indent="0">
              <a:buNone/>
            </a:pPr>
            <a:r>
              <a:rPr lang="en-US" sz="2000" dirty="0">
                <a:latin typeface="Helvetica" pitchFamily="124" charset="0"/>
              </a:rPr>
              <a:t> </a:t>
            </a:r>
          </a:p>
          <a:p>
            <a:pPr lvl="1"/>
            <a:endParaRPr lang="en-US" sz="1800" dirty="0">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dirty="0">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8</a:t>
            </a:fld>
            <a:endParaRPr lang="en-US" sz="900">
              <a:solidFill>
                <a:srgbClr val="004C97"/>
              </a:solidFill>
              <a:latin typeface="Helvetica" pitchFamily="124" charset="0"/>
            </a:endParaRPr>
          </a:p>
        </p:txBody>
      </p:sp>
    </p:spTree>
    <p:extLst>
      <p:ext uri="{BB962C8B-B14F-4D97-AF65-F5344CB8AC3E}">
        <p14:creationId xmlns:p14="http://schemas.microsoft.com/office/powerpoint/2010/main" val="372929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RM at Fermilab:  Fermilab Classification System</a:t>
            </a:r>
          </a:p>
        </p:txBody>
      </p:sp>
      <p:sp>
        <p:nvSpPr>
          <p:cNvPr id="17410" name="Content Placeholder 2"/>
          <p:cNvSpPr>
            <a:spLocks noGrp="1"/>
          </p:cNvSpPr>
          <p:nvPr>
            <p:ph idx="1"/>
          </p:nvPr>
        </p:nvSpPr>
        <p:spPr bwMode="auto">
          <a:xfrm>
            <a:off x="228601" y="779463"/>
            <a:ext cx="8515350"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solidFill>
                  <a:srgbClr val="02050A"/>
                </a:solidFill>
                <a:latin typeface="Helvetica" pitchFamily="124" charset="0"/>
              </a:rPr>
              <a:t>Classification and Labeling</a:t>
            </a:r>
          </a:p>
          <a:p>
            <a:pPr lvl="1"/>
            <a:r>
              <a:rPr lang="en-US" sz="2000" dirty="0">
                <a:solidFill>
                  <a:srgbClr val="02050A"/>
                </a:solidFill>
                <a:latin typeface="Helvetica" pitchFamily="124" charset="0"/>
              </a:rPr>
              <a:t>All labels compliant with 10 CFR 835 and DOE-approved.</a:t>
            </a:r>
          </a:p>
          <a:p>
            <a:pPr lvl="1"/>
            <a:r>
              <a:rPr lang="en-US" sz="2000" b="1" dirty="0">
                <a:solidFill>
                  <a:srgbClr val="00B050"/>
                </a:solidFill>
                <a:latin typeface="Helvetica" pitchFamily="124" charset="0"/>
              </a:rPr>
              <a:t>Use a </a:t>
            </a:r>
            <a:r>
              <a:rPr lang="en-US" sz="2000" b="1" dirty="0" err="1">
                <a:solidFill>
                  <a:srgbClr val="00B050"/>
                </a:solidFill>
                <a:latin typeface="Helvetica" pitchFamily="124" charset="0"/>
              </a:rPr>
              <a:t>Fermilab</a:t>
            </a:r>
            <a:r>
              <a:rPr lang="en-US" sz="2000" b="1" dirty="0">
                <a:solidFill>
                  <a:srgbClr val="00B050"/>
                </a:solidFill>
                <a:latin typeface="Helvetica" pitchFamily="124" charset="0"/>
              </a:rPr>
              <a:t>-specific radioactivity class system. </a:t>
            </a:r>
            <a:r>
              <a:rPr lang="en-US" sz="2000" b="1" dirty="0">
                <a:solidFill>
                  <a:srgbClr val="00B050"/>
                </a:solidFill>
                <a:latin typeface="Wingdings"/>
              </a:rPr>
              <a:t>J</a:t>
            </a:r>
            <a:endParaRPr lang="en-US" sz="2000" b="1" dirty="0">
              <a:solidFill>
                <a:srgbClr val="00B050"/>
              </a:solidFill>
              <a:latin typeface="Helvetica" pitchFamily="124" charset="0"/>
            </a:endParaRPr>
          </a:p>
          <a:p>
            <a:pPr lvl="1"/>
            <a:r>
              <a:rPr lang="en-US" sz="2000" dirty="0">
                <a:solidFill>
                  <a:srgbClr val="02050A"/>
                </a:solidFill>
                <a:latin typeface="Helvetica" pitchFamily="124" charset="0"/>
              </a:rPr>
              <a:t>Surveys performed by </a:t>
            </a:r>
            <a:r>
              <a:rPr lang="en-US" sz="2000" u="sng" dirty="0">
                <a:solidFill>
                  <a:srgbClr val="0070C0"/>
                </a:solidFill>
                <a:latin typeface="Helvetica" pitchFamily="124" charset="0"/>
              </a:rPr>
              <a:t>radiological workers</a:t>
            </a:r>
            <a:r>
              <a:rPr lang="en-US" sz="2000" dirty="0">
                <a:solidFill>
                  <a:srgbClr val="02050A"/>
                </a:solidFill>
                <a:latin typeface="Helvetica" pitchFamily="124" charset="0"/>
              </a:rPr>
              <a:t> at beam enclosure exits.</a:t>
            </a:r>
          </a:p>
          <a:p>
            <a:pPr lvl="2">
              <a:buFont typeface="Wingdings" panose="05000000000000000000" pitchFamily="2" charset="2"/>
              <a:buChar char="ü"/>
            </a:pPr>
            <a:r>
              <a:rPr lang="en-US" sz="1800" dirty="0">
                <a:solidFill>
                  <a:srgbClr val="02050A"/>
                </a:solidFill>
                <a:latin typeface="Helvetica" pitchFamily="124" charset="0"/>
              </a:rPr>
              <a:t>Included in Radiological Worker Practical Factors training.</a:t>
            </a:r>
          </a:p>
          <a:p>
            <a:pPr lvl="2">
              <a:buFont typeface="Wingdings" panose="05000000000000000000" pitchFamily="2" charset="2"/>
              <a:buChar char="ü"/>
            </a:pPr>
            <a:r>
              <a:rPr lang="en-US" sz="1800" dirty="0">
                <a:solidFill>
                  <a:srgbClr val="02050A"/>
                </a:solidFill>
                <a:latin typeface="Helvetica" pitchFamily="124" charset="0"/>
              </a:rPr>
              <a:t>Labels are applied at enclosure exits, items inside assumed to be RM.</a:t>
            </a:r>
          </a:p>
          <a:p>
            <a:pPr lvl="1"/>
            <a:r>
              <a:rPr lang="en-US" sz="2000" dirty="0">
                <a:solidFill>
                  <a:srgbClr val="02050A"/>
                </a:solidFill>
                <a:latin typeface="Helvetica" pitchFamily="124" charset="0"/>
              </a:rPr>
              <a:t>Our labels:</a:t>
            </a:r>
          </a:p>
          <a:p>
            <a:pPr lvl="2">
              <a:buFont typeface="Wingdings" panose="05000000000000000000" pitchFamily="2" charset="2"/>
              <a:buChar char="ü"/>
            </a:pPr>
            <a:r>
              <a:rPr lang="en-US" sz="1800" dirty="0">
                <a:solidFill>
                  <a:srgbClr val="02050A"/>
                </a:solidFill>
                <a:latin typeface="Helvetica" pitchFamily="124" charset="0"/>
              </a:rPr>
              <a:t>ID #</a:t>
            </a:r>
          </a:p>
          <a:p>
            <a:pPr lvl="2">
              <a:buFont typeface="Wingdings" panose="05000000000000000000" pitchFamily="2" charset="2"/>
              <a:buChar char="ü"/>
            </a:pPr>
            <a:r>
              <a:rPr lang="en-US" sz="1800" dirty="0">
                <a:solidFill>
                  <a:srgbClr val="02050A"/>
                </a:solidFill>
                <a:latin typeface="Helvetica" pitchFamily="124" charset="0"/>
              </a:rPr>
              <a:t>Date</a:t>
            </a:r>
          </a:p>
          <a:p>
            <a:pPr lvl="2">
              <a:buFont typeface="Wingdings" panose="05000000000000000000" pitchFamily="2" charset="2"/>
              <a:buChar char="ü"/>
            </a:pPr>
            <a:r>
              <a:rPr lang="en-US" sz="1800" dirty="0">
                <a:solidFill>
                  <a:srgbClr val="02050A"/>
                </a:solidFill>
                <a:latin typeface="Helvetica" pitchFamily="124" charset="0"/>
              </a:rPr>
              <a:t>Dose </a:t>
            </a:r>
          </a:p>
          <a:p>
            <a:pPr marL="914400" lvl="2" indent="0">
              <a:buNone/>
            </a:pPr>
            <a:r>
              <a:rPr lang="en-US" sz="1800" dirty="0">
                <a:solidFill>
                  <a:srgbClr val="02050A"/>
                </a:solidFill>
                <a:latin typeface="Helvetica" pitchFamily="124" charset="0"/>
              </a:rPr>
              <a:t>    Rate @</a:t>
            </a:r>
          </a:p>
          <a:p>
            <a:pPr marL="914400" lvl="2" indent="0">
              <a:buNone/>
            </a:pPr>
            <a:r>
              <a:rPr lang="en-US" sz="1800" dirty="0">
                <a:solidFill>
                  <a:srgbClr val="02050A"/>
                </a:solidFill>
                <a:latin typeface="Helvetica" pitchFamily="124" charset="0"/>
              </a:rPr>
              <a:t>    1 ft/30 cm</a:t>
            </a:r>
            <a:endParaRPr lang="en-US" sz="1600" dirty="0">
              <a:solidFill>
                <a:srgbClr val="02050A"/>
              </a:solidFill>
              <a:latin typeface="Helvetica" pitchFamily="124" charset="0"/>
            </a:endParaRPr>
          </a:p>
          <a:p>
            <a:pPr marL="457200" lvl="1" indent="0">
              <a:buNone/>
            </a:pPr>
            <a:endParaRPr lang="en-US" sz="2200" dirty="0">
              <a:solidFill>
                <a:schemeClr val="accent6">
                  <a:lumMod val="50000"/>
                </a:schemeClr>
              </a:solidFill>
              <a:latin typeface="Helvetica" pitchFamily="124" charset="0"/>
            </a:endParaRPr>
          </a:p>
          <a:p>
            <a:endParaRPr lang="en-US" sz="2400" dirty="0">
              <a:solidFill>
                <a:schemeClr val="accent6">
                  <a:lumMod val="50000"/>
                </a:schemeClr>
              </a:solidFill>
              <a:latin typeface="Helvetica" pitchFamily="124" charset="0"/>
            </a:endParaRPr>
          </a:p>
          <a:p>
            <a:pPr marL="0" indent="0">
              <a:buNone/>
            </a:pPr>
            <a:endParaRPr lang="en-US" sz="2400" dirty="0">
              <a:solidFill>
                <a:srgbClr val="02050A"/>
              </a:solidFill>
              <a:latin typeface="Helvetica" pitchFamily="124" charset="0"/>
            </a:endParaRPr>
          </a:p>
          <a:p>
            <a:pPr marL="457200" lvl="1" indent="0">
              <a:buNone/>
            </a:pPr>
            <a:endParaRPr lang="en-US" sz="2000" dirty="0">
              <a:latin typeface="Helvetica" pitchFamily="124" charset="0"/>
            </a:endParaRPr>
          </a:p>
          <a:p>
            <a:pPr marL="457200" lvl="1" indent="0">
              <a:buNone/>
            </a:pPr>
            <a:r>
              <a:rPr lang="en-US" sz="2000" dirty="0">
                <a:latin typeface="Helvetica" pitchFamily="124" charset="0"/>
              </a:rPr>
              <a:t> </a:t>
            </a:r>
          </a:p>
          <a:p>
            <a:pPr lvl="1"/>
            <a:endParaRPr lang="en-US" sz="1800" dirty="0">
              <a:latin typeface="Helvetica" pitchFamily="124" charset="0"/>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J. Donald Cossairt | Management of Radioactive Materials at Accelerator Facilities: The Fermilab Example</a:t>
            </a:r>
            <a:endParaRPr lang="en-US" sz="900" b="1">
              <a:solidFill>
                <a:srgbClr val="004C97"/>
              </a:solidFill>
              <a:latin typeface="Helvetica" pitchFamily="124" charset="0"/>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E91757B-6F22-48C4-AF4E-D30AB45D73EF}" type="slidenum">
              <a:rPr lang="en-US" sz="900">
                <a:solidFill>
                  <a:srgbClr val="004C97"/>
                </a:solidFill>
                <a:latin typeface="Helvetica" pitchFamily="124" charset="0"/>
              </a:rPr>
              <a:pPr eaLnBrk="1" hangingPunct="1"/>
              <a:t>9</a:t>
            </a:fld>
            <a:endParaRPr lang="en-US" sz="900">
              <a:solidFill>
                <a:srgbClr val="004C97"/>
              </a:solidFill>
              <a:latin typeface="Helvetica" pitchFamily="124" charset="0"/>
            </a:endParaRPr>
          </a:p>
        </p:txBody>
      </p:sp>
      <p:pic>
        <p:nvPicPr>
          <p:cNvPr id="6" name="Picture 5">
            <a:extLst>
              <a:ext uri="{FF2B5EF4-FFF2-40B4-BE49-F238E27FC236}">
                <a16:creationId xmlns:a16="http://schemas.microsoft.com/office/drawing/2014/main" id="{9FCADA2C-A61F-4B57-BEE3-C2014D793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268" y="2937548"/>
            <a:ext cx="6448223" cy="3300649"/>
          </a:xfrm>
          <a:prstGeom prst="rect">
            <a:avLst/>
          </a:prstGeom>
        </p:spPr>
      </p:pic>
    </p:spTree>
    <p:extLst>
      <p:ext uri="{BB962C8B-B14F-4D97-AF65-F5344CB8AC3E}">
        <p14:creationId xmlns:p14="http://schemas.microsoft.com/office/powerpoint/2010/main" val="43249023"/>
      </p:ext>
    </p:extLst>
  </p:cSld>
  <p:clrMapOvr>
    <a:masterClrMapping/>
  </p:clrMapOvr>
</p:sld>
</file>

<file path=ppt/theme/theme1.xml><?xml version="1.0" encoding="utf-8"?>
<a:theme xmlns:a="http://schemas.openxmlformats.org/drawingml/2006/main" name="FNAL_Template">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FNAL_Template</Template>
  <TotalTime>1477</TotalTime>
  <Words>1395</Words>
  <Application>Microsoft Office PowerPoint</Application>
  <PresentationFormat>On-screen Show (4:3)</PresentationFormat>
  <Paragraphs>179</Paragraphs>
  <Slides>13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Helvetica</vt:lpstr>
      <vt:lpstr>Symbol</vt:lpstr>
      <vt:lpstr>Calibri</vt:lpstr>
      <vt:lpstr>Wingdings</vt:lpstr>
      <vt:lpstr>Old English Text MT</vt:lpstr>
      <vt:lpstr>FNAL_Template</vt:lpstr>
      <vt:lpstr>Fermilab: Footer Only</vt:lpstr>
      <vt:lpstr>PowerPoint Presentation</vt:lpstr>
      <vt:lpstr>Outline</vt:lpstr>
      <vt:lpstr>The Fermilab Facility</vt:lpstr>
      <vt:lpstr>Fermilab SAD and Radioactive Materials (RM)</vt:lpstr>
      <vt:lpstr>RM at Fermilab: Nuclear Materials</vt:lpstr>
      <vt:lpstr>RM at Fermilab:  Radioactive Sealed Sources</vt:lpstr>
      <vt:lpstr>RM at Fermilab:  Radioactive Sealed Sources (examples)</vt:lpstr>
      <vt:lpstr>RM at Accelerators:  Radioactivated Accelerator Components</vt:lpstr>
      <vt:lpstr>RM at Fermilab:  Fermilab Classification System</vt:lpstr>
      <vt:lpstr>RM at Fermilab:  Fermilab Classification System</vt:lpstr>
      <vt:lpstr>RM at Fermilab:  Additional Precautions</vt:lpstr>
      <vt:lpstr>Final Remarks and Questions</vt:lpstr>
      <vt:lpstr>First Workshop Group Photo, Fermilab 2004</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J. D. Cossairt x3465 03613N</dc:creator>
  <cp:lastModifiedBy>Eady, Lisa B.</cp:lastModifiedBy>
  <cp:revision>194</cp:revision>
  <cp:lastPrinted>2019-09-03T15:36:14Z</cp:lastPrinted>
  <dcterms:created xsi:type="dcterms:W3CDTF">2014-09-29T16:13:58Z</dcterms:created>
  <dcterms:modified xsi:type="dcterms:W3CDTF">2019-09-08T17:08:04Z</dcterms:modified>
</cp:coreProperties>
</file>