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1"/>
  </p:notesMasterIdLst>
  <p:handoutMasterIdLst>
    <p:handoutMasterId r:id="rId22"/>
  </p:handoutMasterIdLst>
  <p:sldIdLst>
    <p:sldId id="296" r:id="rId3"/>
    <p:sldId id="343" r:id="rId4"/>
    <p:sldId id="349" r:id="rId5"/>
    <p:sldId id="350" r:id="rId6"/>
    <p:sldId id="336" r:id="rId7"/>
    <p:sldId id="338" r:id="rId8"/>
    <p:sldId id="337" r:id="rId9"/>
    <p:sldId id="351" r:id="rId10"/>
    <p:sldId id="352" r:id="rId11"/>
    <p:sldId id="354" r:id="rId12"/>
    <p:sldId id="353" r:id="rId13"/>
    <p:sldId id="347" r:id="rId14"/>
    <p:sldId id="348" r:id="rId15"/>
    <p:sldId id="339" r:id="rId16"/>
    <p:sldId id="340" r:id="rId17"/>
    <p:sldId id="345" r:id="rId18"/>
    <p:sldId id="332" r:id="rId19"/>
    <p:sldId id="346" r:id="rId20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0DD"/>
    <a:srgbClr val="FFFF66"/>
    <a:srgbClr val="D9D9D9"/>
    <a:srgbClr val="BFBFBF"/>
    <a:srgbClr val="1E9FDB"/>
    <a:srgbClr val="76D6FF"/>
    <a:srgbClr val="0094CA"/>
    <a:srgbClr val="13A1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3243" autoAdjust="0"/>
  </p:normalViewPr>
  <p:slideViewPr>
    <p:cSldViewPr>
      <p:cViewPr varScale="1">
        <p:scale>
          <a:sx n="69" d="100"/>
          <a:sy n="69" d="100"/>
        </p:scale>
        <p:origin x="280" y="44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1824" y="6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D4BAB-DD99-4ED0-923A-E84E71AF63A9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9994A-4CBA-423A-B410-D5191A2B86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pPr/>
              <a:t>2019-09-05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548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93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3504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Incidents and Incident management @ ESS, Sept 2019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319530"/>
            <a:ext cx="1464163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Incidents and Incident management @ ESS, Sept 2019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Incidents and Incident management @ ESS, Sept 2019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dt="0"/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Incidents and Incident management @ ESS</a:t>
            </a:r>
            <a:br>
              <a:rPr lang="sv-SE" sz="4000" dirty="0" smtClean="0"/>
            </a:br>
            <a:r>
              <a:rPr lang="sv-SE" sz="3100" dirty="0" smtClean="0"/>
              <a:t>Presentation to DOE Accelerator </a:t>
            </a:r>
            <a:r>
              <a:rPr lang="sv-SE" sz="3100" dirty="0" err="1" smtClean="0"/>
              <a:t>Safety</a:t>
            </a:r>
            <a:r>
              <a:rPr lang="sv-SE" sz="3100" dirty="0" smtClean="0"/>
              <a:t> Workshop 2019</a:t>
            </a:r>
            <a:endParaRPr lang="sv-SE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293096"/>
            <a:ext cx="6400800" cy="1270992"/>
          </a:xfrm>
        </p:spPr>
        <p:txBody>
          <a:bodyPr>
            <a:noAutofit/>
          </a:bodyPr>
          <a:lstStyle/>
          <a:p>
            <a:pPr defTabSz="315314"/>
            <a:r>
              <a:rPr lang="sv-SE" sz="1800" dirty="0" smtClean="0">
                <a:solidFill>
                  <a:srgbClr val="FFFFFF"/>
                </a:solidFill>
              </a:rPr>
              <a:t>Helen Boyer </a:t>
            </a:r>
            <a:endParaRPr lang="sv-SE" sz="1800" dirty="0">
              <a:solidFill>
                <a:srgbClr val="FFFFFF"/>
              </a:solidFill>
            </a:endParaRPr>
          </a:p>
          <a:p>
            <a:pPr defTabSz="315314"/>
            <a:r>
              <a:rPr lang="sv-SE" sz="1800" dirty="0" err="1" smtClean="0">
                <a:solidFill>
                  <a:srgbClr val="FFFFFF"/>
                </a:solidFill>
              </a:rPr>
              <a:t>Occupational</a:t>
            </a:r>
            <a:r>
              <a:rPr lang="sv-SE" sz="1800" dirty="0" smtClean="0">
                <a:solidFill>
                  <a:srgbClr val="FFFFFF"/>
                </a:solidFill>
              </a:rPr>
              <a:t> Health and </a:t>
            </a:r>
            <a:r>
              <a:rPr lang="sv-SE" sz="1800" dirty="0" err="1" smtClean="0">
                <a:solidFill>
                  <a:srgbClr val="FFFFFF"/>
                </a:solidFill>
              </a:rPr>
              <a:t>Safety</a:t>
            </a:r>
            <a:r>
              <a:rPr lang="sv-SE" sz="1800" dirty="0" smtClean="0">
                <a:solidFill>
                  <a:srgbClr val="FFFFFF"/>
                </a:solidFill>
              </a:rPr>
              <a:t> Group </a:t>
            </a:r>
            <a:r>
              <a:rPr lang="sv-SE" sz="1800" dirty="0" err="1" smtClean="0">
                <a:solidFill>
                  <a:srgbClr val="FFFFFF"/>
                </a:solidFill>
              </a:rPr>
              <a:t>leader</a:t>
            </a:r>
            <a:endParaRPr lang="en-US" sz="18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</a:t>
            </a:r>
            <a:r>
              <a:rPr lang="en-GB" sz="1400" dirty="0" smtClean="0">
                <a:solidFill>
                  <a:srgbClr val="FFFFFF"/>
                </a:solidFill>
              </a:rPr>
              <a:t>Spallation </a:t>
            </a:r>
            <a:r>
              <a:rPr lang="en-GB" sz="1400" dirty="0">
                <a:solidFill>
                  <a:srgbClr val="FFFFFF"/>
                </a:solidFill>
              </a:rPr>
              <a:t>Source </a:t>
            </a:r>
            <a:r>
              <a:rPr lang="en-GB" sz="1400" dirty="0" smtClean="0">
                <a:solidFill>
                  <a:srgbClr val="FFFFFF"/>
                </a:solidFill>
              </a:rPr>
              <a:t>ERIC</a:t>
            </a:r>
          </a:p>
          <a:p>
            <a:pPr defTabSz="315314"/>
            <a:r>
              <a:rPr lang="en-GB" sz="1400" dirty="0" smtClean="0">
                <a:solidFill>
                  <a:srgbClr val="FFFFFF"/>
                </a:solidFill>
              </a:rPr>
              <a:t> 11 September 2019 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9518848" cy="562074"/>
          </a:xfrm>
        </p:spPr>
        <p:txBody>
          <a:bodyPr/>
          <a:lstStyle/>
          <a:p>
            <a:r>
              <a:rPr lang="sv-SE" dirty="0" err="1"/>
              <a:t>Subcontractor</a:t>
            </a:r>
            <a:r>
              <a:rPr lang="sv-SE" dirty="0"/>
              <a:t> </a:t>
            </a:r>
            <a:r>
              <a:rPr lang="sv-SE" dirty="0" err="1"/>
              <a:t>cut</a:t>
            </a:r>
            <a:r>
              <a:rPr lang="sv-SE" dirty="0"/>
              <a:t> </a:t>
            </a:r>
            <a:r>
              <a:rPr lang="sv-SE" dirty="0" err="1"/>
              <a:t>fence</a:t>
            </a:r>
            <a:r>
              <a:rPr lang="sv-SE" dirty="0"/>
              <a:t> to access </a:t>
            </a:r>
            <a:r>
              <a:rPr lang="sv-SE" dirty="0" err="1"/>
              <a:t>machinery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left</a:t>
            </a:r>
            <a:r>
              <a:rPr lang="sv-SE" dirty="0"/>
              <a:t> in </a:t>
            </a:r>
            <a:r>
              <a:rPr lang="sv-SE" dirty="0" smtClean="0"/>
              <a:t>area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incident occurred due to a subcontractor’s ignorance of ESS safety instructions given formally and by ESS staff present on the occasion. It is noted that the incidence is of high severity as the person knowingly violated a safety barrier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sv-SE" dirty="0" err="1"/>
              <a:t>Recommendations</a:t>
            </a:r>
            <a:r>
              <a:rPr lang="sv-SE" dirty="0"/>
              <a:t> from incident </a:t>
            </a:r>
            <a:r>
              <a:rPr lang="sv-SE" dirty="0" err="1"/>
              <a:t>investigation</a:t>
            </a:r>
            <a:r>
              <a:rPr lang="sv-SE" dirty="0"/>
              <a:t> </a:t>
            </a:r>
            <a:r>
              <a:rPr lang="sv-SE" dirty="0" err="1"/>
              <a:t>included</a:t>
            </a:r>
            <a:r>
              <a:rPr lang="sv-SE" dirty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Ensure prompt follow up of incidents</a:t>
            </a:r>
            <a:endParaRPr lang="sv-SE" dirty="0"/>
          </a:p>
          <a:p>
            <a:r>
              <a:rPr lang="en-GB" dirty="0"/>
              <a:t>Implement a way of reprimanding anyone that knowingly fails to follow ESS Safety Rules on ESS premises </a:t>
            </a:r>
            <a:r>
              <a:rPr lang="en-GB" dirty="0" smtClean="0"/>
              <a:t>including </a:t>
            </a:r>
            <a:r>
              <a:rPr lang="en-GB" dirty="0"/>
              <a:t>roles and responsibilities for this procedure</a:t>
            </a:r>
            <a:r>
              <a:rPr lang="en-GB" dirty="0" smtClean="0"/>
              <a:t>.</a:t>
            </a:r>
            <a:endParaRPr lang="sv-SE" dirty="0"/>
          </a:p>
          <a:p>
            <a:pPr lvl="0"/>
            <a:r>
              <a:rPr lang="en-US" dirty="0"/>
              <a:t>Verify that ESS line management have informed members of personnel about the existing incident reporting system and encourages reporting</a:t>
            </a:r>
            <a:r>
              <a:rPr lang="en-US" dirty="0" smtClean="0"/>
              <a:t>.</a:t>
            </a:r>
            <a:endParaRPr lang="sv-SE" dirty="0"/>
          </a:p>
          <a:p>
            <a:pPr lvl="0"/>
            <a:r>
              <a:rPr lang="en-US" dirty="0"/>
              <a:t>Strengthen the line-management involvement in safety by, for example, regular site safety walks by ESS line management is recommended.   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3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Rigger</a:t>
            </a:r>
            <a:r>
              <a:rPr lang="sv-SE" dirty="0" smtClean="0"/>
              <a:t> incident (1)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1774513"/>
          </a:xfrm>
        </p:spPr>
        <p:txBody>
          <a:bodyPr/>
          <a:lstStyle/>
          <a:p>
            <a:r>
              <a:rPr lang="en-US" dirty="0"/>
              <a:t>The "rigger" </a:t>
            </a:r>
            <a:r>
              <a:rPr lang="en-US" dirty="0" smtClean="0"/>
              <a:t>attached </a:t>
            </a:r>
            <a:r>
              <a:rPr lang="en-US" dirty="0"/>
              <a:t>his harness to the crane chain when entering the hatch. When the chains </a:t>
            </a:r>
            <a:r>
              <a:rPr lang="en-US" dirty="0" smtClean="0"/>
              <a:t>were disconnected </a:t>
            </a:r>
            <a:r>
              <a:rPr lang="en-US" dirty="0"/>
              <a:t>from the hatch; the </a:t>
            </a:r>
            <a:r>
              <a:rPr lang="en-US" dirty="0" smtClean="0"/>
              <a:t>lifting </a:t>
            </a:r>
            <a:r>
              <a:rPr lang="en-US" dirty="0"/>
              <a:t>supervisor </a:t>
            </a:r>
            <a:r>
              <a:rPr lang="en-US" dirty="0" smtClean="0"/>
              <a:t>ordered </a:t>
            </a:r>
            <a:r>
              <a:rPr lang="en-US" dirty="0"/>
              <a:t>"lift" to the crane </a:t>
            </a:r>
            <a:r>
              <a:rPr lang="en-US" dirty="0" smtClean="0"/>
              <a:t>operator</a:t>
            </a:r>
            <a:r>
              <a:rPr lang="en-US" dirty="0"/>
              <a:t>. When the crane </a:t>
            </a:r>
            <a:r>
              <a:rPr lang="en-US" dirty="0" smtClean="0"/>
              <a:t>lifted </a:t>
            </a:r>
            <a:r>
              <a:rPr lang="en-US" dirty="0"/>
              <a:t>the </a:t>
            </a:r>
            <a:r>
              <a:rPr lang="en-US" dirty="0" smtClean="0"/>
              <a:t>rigger was hoisted </a:t>
            </a:r>
            <a:r>
              <a:rPr lang="en-US" dirty="0"/>
              <a:t>up in the </a:t>
            </a:r>
            <a:r>
              <a:rPr lang="en-US" dirty="0" smtClean="0"/>
              <a:t>air (around 0.5m) </a:t>
            </a:r>
            <a:r>
              <a:rPr lang="en-US" dirty="0"/>
              <a:t>and </a:t>
            </a:r>
            <a:r>
              <a:rPr lang="en-US" dirty="0" smtClean="0"/>
              <a:t>swung</a:t>
            </a:r>
            <a:r>
              <a:rPr lang="en-US" dirty="0"/>
              <a:t>. When the </a:t>
            </a:r>
            <a:r>
              <a:rPr lang="en-US" dirty="0" smtClean="0"/>
              <a:t>crane driver lowered </a:t>
            </a:r>
            <a:r>
              <a:rPr lang="en-US" dirty="0"/>
              <a:t>the chain the rigger partly </a:t>
            </a:r>
            <a:r>
              <a:rPr lang="en-US" dirty="0" smtClean="0"/>
              <a:t>went down </a:t>
            </a:r>
            <a:r>
              <a:rPr lang="en-US" dirty="0"/>
              <a:t>the </a:t>
            </a:r>
            <a:r>
              <a:rPr lang="en-US" dirty="0" smtClean="0"/>
              <a:t>open </a:t>
            </a:r>
            <a:r>
              <a:rPr lang="en-US" dirty="0"/>
              <a:t>hole and </a:t>
            </a:r>
            <a:r>
              <a:rPr lang="en-US" dirty="0" smtClean="0"/>
              <a:t>grabbed </a:t>
            </a:r>
            <a:r>
              <a:rPr lang="en-US" dirty="0"/>
              <a:t>the edge, and was pulled up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Bildobjekt 7"/>
          <p:cNvPicPr/>
          <p:nvPr/>
        </p:nvPicPr>
        <p:blipFill rotWithShape="1">
          <a:blip r:embed="rId2"/>
          <a:srcRect l="26067" t="28793" r="26735" b="8958"/>
          <a:stretch/>
        </p:blipFill>
        <p:spPr bwMode="auto">
          <a:xfrm>
            <a:off x="7176120" y="3555513"/>
            <a:ext cx="4152900" cy="3080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3540876"/>
            <a:ext cx="5414392" cy="6082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rigger </a:t>
            </a:r>
            <a:r>
              <a:rPr lang="en-US" sz="2000" dirty="0" smtClean="0"/>
              <a:t>was not </a:t>
            </a:r>
            <a:r>
              <a:rPr lang="en-US" sz="2000" dirty="0"/>
              <a:t>hurt, but he was </a:t>
            </a:r>
            <a:r>
              <a:rPr lang="en-US" sz="2000" dirty="0" smtClean="0"/>
              <a:t>shaken up</a:t>
            </a:r>
          </a:p>
          <a:p>
            <a:endParaRPr lang="en-US" sz="2000" dirty="0"/>
          </a:p>
          <a:p>
            <a:endParaRPr lang="sv-SE" sz="2000" dirty="0" smtClean="0"/>
          </a:p>
          <a:p>
            <a:pPr algn="l"/>
            <a:endParaRPr lang="sv-SE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149080"/>
            <a:ext cx="6494512" cy="19442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sv-SE" sz="2000" dirty="0" err="1" smtClean="0"/>
              <a:t>Immediate</a:t>
            </a:r>
            <a:r>
              <a:rPr lang="sv-SE" sz="2000" dirty="0" smtClean="0"/>
              <a:t> </a:t>
            </a:r>
            <a:r>
              <a:rPr lang="sv-SE" sz="2000" dirty="0" err="1" smtClean="0"/>
              <a:t>recommendations</a:t>
            </a:r>
            <a:r>
              <a:rPr lang="sv-SE" sz="2000" dirty="0" smtClean="0"/>
              <a:t> </a:t>
            </a:r>
            <a:r>
              <a:rPr lang="sv-SE" sz="2000" dirty="0"/>
              <a:t>from incident </a:t>
            </a:r>
            <a:r>
              <a:rPr lang="sv-SE" sz="2000" dirty="0" err="1"/>
              <a:t>investigation</a:t>
            </a:r>
            <a:r>
              <a:rPr lang="sv-SE" sz="2000" dirty="0"/>
              <a:t> </a:t>
            </a:r>
            <a:r>
              <a:rPr lang="sv-SE" sz="2000" dirty="0" err="1"/>
              <a:t>included</a:t>
            </a:r>
            <a:r>
              <a:rPr lang="sv-SE" sz="2000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Site walk.</a:t>
            </a:r>
            <a:endParaRPr lang="sv-SE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Updated method statement and risk assessment with work regarding reinstallation of the hatch. </a:t>
            </a:r>
            <a:endParaRPr lang="sv-SE" sz="2000" dirty="0"/>
          </a:p>
          <a:p>
            <a:endParaRPr lang="sv-SE" sz="2000" dirty="0"/>
          </a:p>
          <a:p>
            <a:pPr algn="l"/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4613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2" y="620688"/>
            <a:ext cx="9518848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Oxygen </a:t>
            </a:r>
            <a:r>
              <a:rPr lang="en-US" dirty="0"/>
              <a:t>Deficiency Hazard (</a:t>
            </a:r>
            <a:r>
              <a:rPr lang="sv-SE" dirty="0"/>
              <a:t>ODH) </a:t>
            </a:r>
            <a:r>
              <a:rPr lang="sv-SE" dirty="0" smtClean="0"/>
              <a:t>incidents -  Nitrogen ingress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working</a:t>
            </a:r>
            <a:r>
              <a:rPr lang="sv-SE" dirty="0" smtClean="0"/>
              <a:t> area (1)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8248" y="4620269"/>
            <a:ext cx="2759710" cy="1833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060848"/>
            <a:ext cx="7286600" cy="43453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2000" dirty="0"/>
              <a:t>The incident occurred </a:t>
            </a:r>
            <a:r>
              <a:rPr lang="en-US" sz="2000" dirty="0" smtClean="0"/>
              <a:t>at </a:t>
            </a:r>
            <a:r>
              <a:rPr lang="en-US" sz="2000" dirty="0"/>
              <a:t>G04, </a:t>
            </a:r>
            <a:r>
              <a:rPr lang="en-US" sz="2000" dirty="0" smtClean="0"/>
              <a:t>in </a:t>
            </a:r>
            <a:r>
              <a:rPr lang="en-US" sz="2000" dirty="0"/>
              <a:t>an area known as the </a:t>
            </a:r>
            <a:r>
              <a:rPr lang="en-US" sz="2000" dirty="0" err="1"/>
              <a:t>dogshed</a:t>
            </a:r>
            <a:r>
              <a:rPr lang="en-US" sz="2000" dirty="0"/>
              <a:t>. This area is where the regulators for the helium gas system are located.</a:t>
            </a:r>
            <a:endParaRPr lang="sv-SE" sz="2000" dirty="0"/>
          </a:p>
          <a:p>
            <a:pPr algn="l"/>
            <a:endParaRPr lang="sv-SE" sz="2000" dirty="0" smtClean="0"/>
          </a:p>
          <a:p>
            <a:pPr algn="l"/>
            <a:r>
              <a:rPr lang="sv-SE" sz="2000" dirty="0" smtClean="0"/>
              <a:t>As part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commissioning</a:t>
            </a:r>
            <a:r>
              <a:rPr lang="sv-SE" sz="2000" dirty="0" smtClean="0"/>
              <a:t> nitrogen </a:t>
            </a:r>
            <a:r>
              <a:rPr lang="sv-SE" sz="2000" dirty="0" err="1" smtClean="0"/>
              <a:t>was</a:t>
            </a:r>
            <a:r>
              <a:rPr lang="sv-SE" sz="2000" dirty="0" smtClean="0"/>
              <a:t> </a:t>
            </a:r>
            <a:r>
              <a:rPr lang="sv-SE" sz="2000" dirty="0" err="1" smtClean="0"/>
              <a:t>being</a:t>
            </a:r>
            <a:r>
              <a:rPr lang="sv-SE" sz="2000" dirty="0" smtClean="0"/>
              <a:t> </a:t>
            </a:r>
            <a:r>
              <a:rPr lang="sv-SE" sz="2000" dirty="0" err="1" smtClean="0"/>
              <a:t>exhausted</a:t>
            </a:r>
            <a:r>
              <a:rPr lang="sv-SE" sz="2000" dirty="0" smtClean="0"/>
              <a:t> </a:t>
            </a:r>
            <a:r>
              <a:rPr lang="sv-SE" sz="2000" dirty="0" err="1" smtClean="0"/>
              <a:t>outside</a:t>
            </a:r>
            <a:r>
              <a:rPr lang="sv-SE" sz="2000" dirty="0" smtClean="0"/>
              <a:t> </a:t>
            </a:r>
            <a:r>
              <a:rPr lang="sv-SE" sz="2000" dirty="0" err="1" smtClean="0"/>
              <a:t>building</a:t>
            </a:r>
            <a:r>
              <a:rPr lang="sv-SE" sz="2000" dirty="0" smtClean="0"/>
              <a:t>.</a:t>
            </a:r>
          </a:p>
          <a:p>
            <a:pPr algn="l"/>
            <a:endParaRPr lang="sv-SE" sz="2000" dirty="0"/>
          </a:p>
          <a:p>
            <a:r>
              <a:rPr lang="en-US" sz="2000" dirty="0"/>
              <a:t>Poor sealing of pipework into the </a:t>
            </a:r>
            <a:r>
              <a:rPr lang="en-US" sz="2000" dirty="0" err="1"/>
              <a:t>dogshed</a:t>
            </a:r>
            <a:r>
              <a:rPr lang="en-US" sz="2000" dirty="0"/>
              <a:t> building then allowed the nitrogen that had built up in this ’box’ to enter the </a:t>
            </a:r>
            <a:r>
              <a:rPr lang="en-US" sz="2000" dirty="0" err="1" smtClean="0"/>
              <a:t>dogshed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Oxygen deficiency alarm  for the area activated and the person left the area.</a:t>
            </a:r>
            <a:endParaRPr lang="sv-SE" sz="2000" dirty="0" smtClean="0"/>
          </a:p>
          <a:p>
            <a:pPr algn="l"/>
            <a:endParaRPr lang="sv-SE" sz="2000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62915-ED58-4342-989A-81AA48426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919" y="2160729"/>
            <a:ext cx="3312368" cy="20345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44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9518848" cy="562074"/>
          </a:xfrm>
        </p:spPr>
        <p:txBody>
          <a:bodyPr/>
          <a:lstStyle/>
          <a:p>
            <a:r>
              <a:rPr lang="en-US" dirty="0"/>
              <a:t>Oxygen Deficiency Hazard (</a:t>
            </a:r>
            <a:r>
              <a:rPr lang="sv-SE" dirty="0"/>
              <a:t>ODH) incidents -  Nitrogen ingress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smtClean="0"/>
              <a:t>area (2)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 smtClean="0"/>
              <a:t>Recommendations</a:t>
            </a:r>
            <a:r>
              <a:rPr lang="sv-SE" dirty="0" smtClean="0"/>
              <a:t> from incident </a:t>
            </a:r>
            <a:r>
              <a:rPr lang="sv-SE" dirty="0" err="1" smtClean="0"/>
              <a:t>investigation</a:t>
            </a:r>
            <a:r>
              <a:rPr lang="sv-SE" dirty="0" smtClean="0"/>
              <a:t> </a:t>
            </a:r>
            <a:r>
              <a:rPr lang="sv-SE" dirty="0" err="1" smtClean="0"/>
              <a:t>included</a:t>
            </a:r>
            <a:r>
              <a:rPr lang="sv-SE" dirty="0" smtClean="0"/>
              <a:t>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Redesign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exhaust</a:t>
            </a:r>
            <a:r>
              <a:rPr lang="sv-SE" dirty="0"/>
              <a:t> </a:t>
            </a:r>
            <a:r>
              <a:rPr lang="sv-SE" dirty="0" err="1" smtClean="0"/>
              <a:t>pipework</a:t>
            </a:r>
            <a:endParaRPr lang="sv-SE" dirty="0" smtClean="0"/>
          </a:p>
          <a:p>
            <a:r>
              <a:rPr lang="sv-SE" dirty="0" smtClean="0"/>
              <a:t>ODH alarm </a:t>
            </a:r>
            <a:r>
              <a:rPr lang="sv-SE" dirty="0" err="1" smtClean="0"/>
              <a:t>outside</a:t>
            </a:r>
            <a:r>
              <a:rPr lang="sv-SE" dirty="0" smtClean="0"/>
              <a:t> </a:t>
            </a:r>
            <a:r>
              <a:rPr lang="sv-SE" dirty="0" err="1" smtClean="0"/>
              <a:t>dogshed</a:t>
            </a:r>
            <a:r>
              <a:rPr lang="sv-SE" dirty="0" smtClean="0"/>
              <a:t> area</a:t>
            </a:r>
          </a:p>
          <a:p>
            <a:r>
              <a:rPr lang="sv-SE" dirty="0" err="1" smtClean="0"/>
              <a:t>Repositioning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alarm </a:t>
            </a:r>
            <a:r>
              <a:rPr lang="sv-SE" dirty="0" err="1" smtClean="0"/>
              <a:t>detection</a:t>
            </a:r>
            <a:endParaRPr lang="sv-SE" dirty="0" smtClean="0"/>
          </a:p>
          <a:p>
            <a:r>
              <a:rPr lang="sv-SE" dirty="0" err="1" smtClean="0"/>
              <a:t>Improved</a:t>
            </a:r>
            <a:r>
              <a:rPr lang="sv-SE" dirty="0" smtClean="0"/>
              <a:t> </a:t>
            </a:r>
            <a:r>
              <a:rPr lang="sv-SE" dirty="0" err="1" smtClean="0"/>
              <a:t>sealing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pipework</a:t>
            </a:r>
            <a:endParaRPr lang="sv-SE" dirty="0" smtClean="0"/>
          </a:p>
          <a:p>
            <a:r>
              <a:rPr lang="sv-SE" dirty="0" err="1" smtClean="0"/>
              <a:t>Ensure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modifications</a:t>
            </a:r>
            <a:r>
              <a:rPr lang="sv-SE" dirty="0" smtClean="0"/>
              <a:t> to design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considered</a:t>
            </a:r>
            <a:r>
              <a:rPr lang="sv-SE" dirty="0" smtClean="0"/>
              <a:t> by all </a:t>
            </a:r>
            <a:r>
              <a:rPr lang="sv-SE" dirty="0" err="1" smtClean="0"/>
              <a:t>parties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246626" y="3573016"/>
            <a:ext cx="3335774" cy="23566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39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ODH Incidents – </a:t>
            </a:r>
            <a:r>
              <a:rPr lang="sv-SE" dirty="0" err="1" smtClean="0"/>
              <a:t>incorrrect</a:t>
            </a:r>
            <a:r>
              <a:rPr lang="sv-SE" dirty="0" smtClean="0"/>
              <a:t> </a:t>
            </a:r>
            <a:r>
              <a:rPr lang="sv-SE" dirty="0" err="1" smtClean="0"/>
              <a:t>dryer</a:t>
            </a:r>
            <a:r>
              <a:rPr lang="sv-SE" dirty="0" smtClean="0"/>
              <a:t> </a:t>
            </a:r>
            <a:r>
              <a:rPr lang="sv-SE" dirty="0" err="1" smtClean="0"/>
              <a:t>depressurisation</a:t>
            </a:r>
            <a:r>
              <a:rPr lang="sv-SE" dirty="0" smtClean="0"/>
              <a:t> (1)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5846440" cy="43451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Incorrectly performed </a:t>
            </a:r>
            <a:r>
              <a:rPr lang="en-US" sz="2000" dirty="0"/>
              <a:t>dryer </a:t>
            </a:r>
            <a:r>
              <a:rPr lang="en-US" sz="2000" dirty="0" err="1" smtClean="0"/>
              <a:t>depressurisation</a:t>
            </a:r>
            <a:r>
              <a:rPr lang="en-US" sz="2000" dirty="0" smtClean="0"/>
              <a:t> </a:t>
            </a:r>
            <a:r>
              <a:rPr lang="en-US" sz="2000" dirty="0"/>
              <a:t>(in &lt;1 second instead ~15 minutes) caused pipe </a:t>
            </a:r>
            <a:r>
              <a:rPr lang="en-US" sz="2000" dirty="0" smtClean="0"/>
              <a:t>disconnection, </a:t>
            </a:r>
          </a:p>
          <a:p>
            <a:r>
              <a:rPr lang="en-US" sz="2000" dirty="0" smtClean="0"/>
              <a:t>serious pressure relief incident</a:t>
            </a:r>
            <a:endParaRPr lang="en-US" sz="2000" dirty="0"/>
          </a:p>
          <a:p>
            <a:r>
              <a:rPr lang="en-US" sz="2000" dirty="0">
                <a:sym typeface="Wingdings" pitchFamily="2" charset="2"/>
              </a:rPr>
              <a:t>ODH Warning (sensor position 6 &lt; 19.5 % for ~40-50 seconds) and </a:t>
            </a:r>
          </a:p>
          <a:p>
            <a:r>
              <a:rPr lang="en-US" sz="2000" dirty="0">
                <a:sym typeface="Wingdings" pitchFamily="2" charset="2"/>
              </a:rPr>
              <a:t>Fire alarm (presumably caused by oil </a:t>
            </a:r>
            <a:r>
              <a:rPr lang="en-US" sz="2000" dirty="0" err="1">
                <a:sym typeface="Wingdings" pitchFamily="2" charset="2"/>
              </a:rPr>
              <a:t>vapour</a:t>
            </a:r>
            <a:r>
              <a:rPr lang="en-US" sz="2000" dirty="0">
                <a:sym typeface="Wingdings" pitchFamily="2" charset="2"/>
              </a:rPr>
              <a:t> cloud)</a:t>
            </a:r>
          </a:p>
          <a:p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6B8690-A817-9C47-87B7-729E178C4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240007"/>
            <a:ext cx="1822016" cy="242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0AAB5-4ABC-E945-836A-99F2EBE6A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6209" y="4543678"/>
            <a:ext cx="2429357" cy="182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1761587"/>
            <a:ext cx="4608512" cy="472328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5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ODH Incidents – </a:t>
            </a:r>
            <a:r>
              <a:rPr lang="sv-SE" dirty="0" err="1"/>
              <a:t>incorrrect</a:t>
            </a:r>
            <a:r>
              <a:rPr lang="sv-SE" dirty="0"/>
              <a:t> </a:t>
            </a:r>
            <a:r>
              <a:rPr lang="sv-SE" dirty="0" err="1"/>
              <a:t>dryer</a:t>
            </a:r>
            <a:r>
              <a:rPr lang="sv-SE" dirty="0"/>
              <a:t> </a:t>
            </a:r>
            <a:r>
              <a:rPr lang="sv-SE" dirty="0" err="1" smtClean="0"/>
              <a:t>depressurisation</a:t>
            </a:r>
            <a:r>
              <a:rPr lang="sv-SE" dirty="0" smtClean="0"/>
              <a:t> (2)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v-SE" sz="2400" dirty="0" err="1"/>
              <a:t>Recommendations</a:t>
            </a:r>
            <a:r>
              <a:rPr lang="sv-SE" sz="2400" dirty="0"/>
              <a:t> from incident </a:t>
            </a:r>
            <a:r>
              <a:rPr lang="sv-SE" sz="2400" dirty="0" err="1"/>
              <a:t>investigation</a:t>
            </a:r>
            <a:r>
              <a:rPr lang="sv-SE" sz="2400" dirty="0"/>
              <a:t> </a:t>
            </a:r>
            <a:r>
              <a:rPr lang="sv-SE" sz="2400" dirty="0" err="1"/>
              <a:t>included</a:t>
            </a:r>
            <a:r>
              <a:rPr lang="sv-SE" sz="2400" dirty="0"/>
              <a:t>: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Immediate </a:t>
            </a:r>
            <a:r>
              <a:rPr lang="en-GB" sz="2400" dirty="0"/>
              <a:t>stop of commissioning and machinery</a:t>
            </a:r>
          </a:p>
          <a:p>
            <a:pPr algn="just"/>
            <a:r>
              <a:rPr lang="sv-SE" sz="2400" dirty="0" err="1"/>
              <a:t>Removing</a:t>
            </a:r>
            <a:r>
              <a:rPr lang="sv-SE" sz="2400" dirty="0"/>
              <a:t> </a:t>
            </a:r>
            <a:r>
              <a:rPr lang="sv-SE" sz="2400" dirty="0" err="1"/>
              <a:t>root</a:t>
            </a:r>
            <a:r>
              <a:rPr lang="sv-SE" sz="2400" dirty="0"/>
              <a:t> cause by putting a blind </a:t>
            </a:r>
            <a:r>
              <a:rPr lang="sv-SE" sz="2400" dirty="0" err="1"/>
              <a:t>flange</a:t>
            </a:r>
            <a:r>
              <a:rPr lang="sv-SE" sz="2400" dirty="0"/>
              <a:t> on the </a:t>
            </a:r>
            <a:r>
              <a:rPr lang="sv-SE" sz="2400" dirty="0" err="1"/>
              <a:t>safety</a:t>
            </a:r>
            <a:r>
              <a:rPr lang="sv-SE" sz="2400" dirty="0"/>
              <a:t> relief </a:t>
            </a:r>
            <a:r>
              <a:rPr lang="sv-SE" sz="2400" dirty="0" err="1" smtClean="0"/>
              <a:t>header</a:t>
            </a:r>
            <a:r>
              <a:rPr lang="sv-SE" sz="2400" dirty="0" smtClean="0"/>
              <a:t> </a:t>
            </a:r>
          </a:p>
          <a:p>
            <a:pPr algn="just"/>
            <a:r>
              <a:rPr lang="sv-SE" sz="2400" dirty="0" smtClean="0"/>
              <a:t>Check for </a:t>
            </a:r>
            <a:r>
              <a:rPr lang="sv-SE" sz="2400" dirty="0" err="1" smtClean="0"/>
              <a:t>further</a:t>
            </a:r>
            <a:r>
              <a:rPr lang="sv-SE" sz="2400" dirty="0" smtClean="0"/>
              <a:t> </a:t>
            </a:r>
            <a:r>
              <a:rPr lang="sv-SE" sz="2400" dirty="0" err="1"/>
              <a:t>flow</a:t>
            </a:r>
            <a:r>
              <a:rPr lang="sv-SE" sz="2400" dirty="0"/>
              <a:t> </a:t>
            </a:r>
            <a:r>
              <a:rPr lang="sv-SE" sz="2400" dirty="0" err="1"/>
              <a:t>restrictions</a:t>
            </a:r>
            <a:r>
              <a:rPr lang="sv-SE" sz="2400" dirty="0"/>
              <a:t> </a:t>
            </a:r>
          </a:p>
          <a:p>
            <a:pPr algn="just"/>
            <a:r>
              <a:rPr lang="sv-SE" sz="2400" dirty="0"/>
              <a:t>Design </a:t>
            </a:r>
            <a:r>
              <a:rPr lang="sv-SE" sz="2400" dirty="0" err="1"/>
              <a:t>of</a:t>
            </a:r>
            <a:r>
              <a:rPr lang="sv-SE" sz="2400" dirty="0"/>
              <a:t> a </a:t>
            </a:r>
            <a:r>
              <a:rPr lang="sv-SE" sz="2400" dirty="0" err="1"/>
              <a:t>separate</a:t>
            </a:r>
            <a:r>
              <a:rPr lang="sv-SE" sz="2400" dirty="0"/>
              <a:t> </a:t>
            </a:r>
            <a:r>
              <a:rPr lang="sv-SE" sz="2400" dirty="0" err="1"/>
              <a:t>safety</a:t>
            </a:r>
            <a:r>
              <a:rPr lang="sv-SE" sz="2400" dirty="0"/>
              <a:t> relief </a:t>
            </a:r>
            <a:r>
              <a:rPr lang="sv-SE" sz="2400" dirty="0" err="1"/>
              <a:t>line</a:t>
            </a:r>
            <a:r>
              <a:rPr lang="sv-SE" sz="2400" dirty="0"/>
              <a:t> </a:t>
            </a:r>
            <a:r>
              <a:rPr lang="sv-SE" sz="2400" dirty="0" err="1"/>
              <a:t>only</a:t>
            </a:r>
            <a:r>
              <a:rPr lang="sv-SE" sz="2400" dirty="0"/>
              <a:t> for the gas bag relief  </a:t>
            </a:r>
            <a:endParaRPr lang="sv-SE" sz="2400" dirty="0" smtClean="0"/>
          </a:p>
          <a:p>
            <a:pPr algn="just"/>
            <a:r>
              <a:rPr lang="sv-SE" sz="2400" dirty="0" smtClean="0"/>
              <a:t>HAZOP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dryer</a:t>
            </a:r>
            <a:r>
              <a:rPr lang="sv-SE" sz="2400" dirty="0" smtClean="0"/>
              <a:t> system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7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Communication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lessons</a:t>
            </a:r>
            <a:r>
              <a:rPr lang="sv-SE" dirty="0" smtClean="0"/>
              <a:t> </a:t>
            </a:r>
            <a:r>
              <a:rPr lang="sv-SE" dirty="0" err="1" smtClean="0"/>
              <a:t>learned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err="1" smtClean="0"/>
              <a:t>Local</a:t>
            </a:r>
            <a:r>
              <a:rPr lang="sv-SE" sz="2400" dirty="0" smtClean="0"/>
              <a:t> briefings</a:t>
            </a:r>
          </a:p>
          <a:p>
            <a:r>
              <a:rPr lang="sv-SE" sz="2400" dirty="0" smtClean="0"/>
              <a:t>Management meetings</a:t>
            </a:r>
          </a:p>
          <a:p>
            <a:r>
              <a:rPr lang="sv-SE" sz="2400" dirty="0" err="1" smtClean="0"/>
              <a:t>Work</a:t>
            </a:r>
            <a:r>
              <a:rPr lang="sv-SE" sz="2400" dirty="0" smtClean="0"/>
              <a:t> Environment </a:t>
            </a:r>
            <a:r>
              <a:rPr lang="sv-SE" sz="2400" dirty="0" err="1" smtClean="0"/>
              <a:t>Committee</a:t>
            </a:r>
            <a:endParaRPr lang="sv-SE" sz="2400" dirty="0" smtClean="0"/>
          </a:p>
          <a:p>
            <a:r>
              <a:rPr lang="sv-SE" sz="2400" dirty="0" err="1" smtClean="0"/>
              <a:t>Crisis</a:t>
            </a:r>
            <a:r>
              <a:rPr lang="sv-SE" sz="2400" dirty="0" smtClean="0"/>
              <a:t> Management team table </a:t>
            </a:r>
            <a:r>
              <a:rPr lang="sv-SE" sz="2400" dirty="0" err="1" smtClean="0"/>
              <a:t>top</a:t>
            </a:r>
            <a:r>
              <a:rPr lang="sv-SE" sz="2400" dirty="0" smtClean="0"/>
              <a:t> </a:t>
            </a:r>
            <a:r>
              <a:rPr lang="sv-SE" sz="2400" dirty="0" err="1" smtClean="0"/>
              <a:t>exercise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19" y="2896230"/>
            <a:ext cx="4395562" cy="338437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96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Risk </a:t>
            </a:r>
            <a:r>
              <a:rPr lang="sv-SE" sz="3200" dirty="0" err="1" smtClean="0"/>
              <a:t>assessment</a:t>
            </a:r>
            <a:endParaRPr lang="sv-S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Going forward </a:t>
            </a:r>
            <a:r>
              <a:rPr lang="sv-SE" dirty="0" err="1" smtClean="0"/>
              <a:t>identify</a:t>
            </a:r>
            <a:r>
              <a:rPr lang="sv-SE" dirty="0" smtClean="0"/>
              <a:t> </a:t>
            </a:r>
            <a:r>
              <a:rPr lang="sv-SE" dirty="0" err="1" smtClean="0"/>
              <a:t>hazards</a:t>
            </a:r>
            <a:r>
              <a:rPr lang="sv-SE" dirty="0" smtClean="0"/>
              <a:t> </a:t>
            </a:r>
            <a:r>
              <a:rPr lang="sv-SE" dirty="0" err="1" smtClean="0"/>
              <a:t>before</a:t>
            </a:r>
            <a:r>
              <a:rPr lang="sv-SE" dirty="0" smtClean="0"/>
              <a:t> installation  by </a:t>
            </a:r>
            <a:r>
              <a:rPr lang="sv-SE" dirty="0" err="1" smtClean="0"/>
              <a:t>having</a:t>
            </a:r>
            <a:r>
              <a:rPr lang="sv-SE" dirty="0" smtClean="0"/>
              <a:t> a global risk </a:t>
            </a:r>
            <a:r>
              <a:rPr lang="sv-SE" dirty="0" err="1" smtClean="0"/>
              <a:t>assessment</a:t>
            </a:r>
            <a:r>
              <a:rPr lang="sv-SE" dirty="0" smtClean="0"/>
              <a:t> (</a:t>
            </a:r>
            <a:r>
              <a:rPr lang="sv-SE" dirty="0" err="1" smtClean="0"/>
              <a:t>example</a:t>
            </a:r>
            <a:r>
              <a:rPr lang="sv-SE" dirty="0" smtClean="0"/>
              <a:t> from Test </a:t>
            </a:r>
            <a:r>
              <a:rPr lang="sv-SE" dirty="0" err="1"/>
              <a:t>S</a:t>
            </a:r>
            <a:r>
              <a:rPr lang="sv-SE" dirty="0" err="1" smtClean="0"/>
              <a:t>tand</a:t>
            </a:r>
            <a:r>
              <a:rPr lang="sv-SE" dirty="0" smtClean="0"/>
              <a:t> 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17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22916"/>
              </p:ext>
            </p:extLst>
          </p:nvPr>
        </p:nvGraphicFramePr>
        <p:xfrm>
          <a:off x="613328" y="2513501"/>
          <a:ext cx="10814990" cy="3775433"/>
        </p:xfrm>
        <a:graphic>
          <a:graphicData uri="http://schemas.openxmlformats.org/drawingml/2006/table">
            <a:tbl>
              <a:tblPr firstCol="1" lastRow="1" lastCol="1" bandRow="1" bandCol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304258692"/>
                    </a:ext>
                  </a:extLst>
                </a:gridCol>
                <a:gridCol w="949896">
                  <a:extLst>
                    <a:ext uri="{9D8B030D-6E8A-4147-A177-3AD203B41FA5}">
                      <a16:colId xmlns:a16="http://schemas.microsoft.com/office/drawing/2014/main" val="2916895101"/>
                    </a:ext>
                  </a:extLst>
                </a:gridCol>
                <a:gridCol w="1717287">
                  <a:extLst>
                    <a:ext uri="{9D8B030D-6E8A-4147-A177-3AD203B41FA5}">
                      <a16:colId xmlns:a16="http://schemas.microsoft.com/office/drawing/2014/main" val="866327230"/>
                    </a:ext>
                  </a:extLst>
                </a:gridCol>
                <a:gridCol w="2582233">
                  <a:extLst>
                    <a:ext uri="{9D8B030D-6E8A-4147-A177-3AD203B41FA5}">
                      <a16:colId xmlns:a16="http://schemas.microsoft.com/office/drawing/2014/main" val="1744445296"/>
                    </a:ext>
                  </a:extLst>
                </a:gridCol>
                <a:gridCol w="403474">
                  <a:extLst>
                    <a:ext uri="{9D8B030D-6E8A-4147-A177-3AD203B41FA5}">
                      <a16:colId xmlns:a16="http://schemas.microsoft.com/office/drawing/2014/main" val="769255478"/>
                    </a:ext>
                  </a:extLst>
                </a:gridCol>
                <a:gridCol w="322779">
                  <a:extLst>
                    <a:ext uri="{9D8B030D-6E8A-4147-A177-3AD203B41FA5}">
                      <a16:colId xmlns:a16="http://schemas.microsoft.com/office/drawing/2014/main" val="610449897"/>
                    </a:ext>
                  </a:extLst>
                </a:gridCol>
                <a:gridCol w="322779">
                  <a:extLst>
                    <a:ext uri="{9D8B030D-6E8A-4147-A177-3AD203B41FA5}">
                      <a16:colId xmlns:a16="http://schemas.microsoft.com/office/drawing/2014/main" val="1396408200"/>
                    </a:ext>
                  </a:extLst>
                </a:gridCol>
                <a:gridCol w="2824318">
                  <a:extLst>
                    <a:ext uri="{9D8B030D-6E8A-4147-A177-3AD203B41FA5}">
                      <a16:colId xmlns:a16="http://schemas.microsoft.com/office/drawing/2014/main" val="1351679683"/>
                    </a:ext>
                  </a:extLst>
                </a:gridCol>
                <a:gridCol w="322779">
                  <a:extLst>
                    <a:ext uri="{9D8B030D-6E8A-4147-A177-3AD203B41FA5}">
                      <a16:colId xmlns:a16="http://schemas.microsoft.com/office/drawing/2014/main" val="1220060820"/>
                    </a:ext>
                  </a:extLst>
                </a:gridCol>
                <a:gridCol w="322779">
                  <a:extLst>
                    <a:ext uri="{9D8B030D-6E8A-4147-A177-3AD203B41FA5}">
                      <a16:colId xmlns:a16="http://schemas.microsoft.com/office/drawing/2014/main" val="3210358328"/>
                    </a:ext>
                  </a:extLst>
                </a:gridCol>
                <a:gridCol w="470602">
                  <a:extLst>
                    <a:ext uri="{9D8B030D-6E8A-4147-A177-3AD203B41FA5}">
                      <a16:colId xmlns:a16="http://schemas.microsoft.com/office/drawing/2014/main" val="3956138892"/>
                    </a:ext>
                  </a:extLst>
                </a:gridCol>
              </a:tblGrid>
              <a:tr h="7200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Cause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</a:t>
                      </a: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might</a:t>
                      </a:r>
                      <a:r>
                        <a:rPr lang="sv-SE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 </a:t>
                      </a:r>
                      <a:r>
                        <a:rPr lang="sv-SE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harmed</a:t>
                      </a:r>
                      <a:r>
                        <a:rPr lang="sv-SE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sv-SE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</a:t>
                      </a:r>
                      <a:r>
                        <a:rPr lang="sv-SE" sz="1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mitigation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767448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1.5.1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ODH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Release of helium into bunker (250 L of He per </a:t>
                      </a:r>
                      <a:r>
                        <a:rPr lang="en-GB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module)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oxygen levels in bunker causing ODH symptoms, possibly ultimately death, to personnel in the bunker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to be routed outside bunker from relief valves.</a:t>
                      </a:r>
                      <a:endParaRPr lang="sv-SE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ODH system and alarm to be installed inside the bunker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56724"/>
                  </a:ext>
                </a:extLst>
              </a:tr>
              <a:tr h="205168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1.2.1</a:t>
                      </a:r>
                      <a:endParaRPr lang="sv-SE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Pressure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Release of 14 bar pressurised helium in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cryomodules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Breach of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cryomodule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could lead to pressurised gas being released and injury to personnel in the bunker. 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cryomodules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are inside the vacuum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envelope.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Safety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Valves and rupture discs are installed on the 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cryomodule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Rupture discs are routed inside G02 outside of the bunker.</a:t>
                      </a:r>
                      <a:endParaRPr lang="sv-SE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safety relief valves go to a gas bag in the compressor hall. 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6" marR="37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130821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81745"/>
            <a:ext cx="3860800" cy="365125"/>
          </a:xfrm>
        </p:spPr>
        <p:txBody>
          <a:bodyPr/>
          <a:lstStyle/>
          <a:p>
            <a:r>
              <a:rPr lang="sv-SE" dirty="0" smtClean="0"/>
              <a:t>Incidents and Incident management @ ESS, </a:t>
            </a:r>
            <a:r>
              <a:rPr lang="sv-SE" dirty="0" err="1" smtClean="0"/>
              <a:t>Sept</a:t>
            </a:r>
            <a:r>
              <a:rPr lang="sv-SE" dirty="0" smtClean="0"/>
              <a:t> 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0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65" y="1600200"/>
            <a:ext cx="603806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Incidents and Incident management @ ESS, Sept 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271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Health and </a:t>
            </a:r>
            <a:r>
              <a:rPr lang="sv-SE" sz="2800" dirty="0" err="1" smtClean="0"/>
              <a:t>Safety</a:t>
            </a:r>
            <a:r>
              <a:rPr lang="sv-SE" sz="2800" dirty="0" smtClean="0"/>
              <a:t> organisation at ESS</a:t>
            </a:r>
          </a:p>
          <a:p>
            <a:r>
              <a:rPr lang="sv-SE" sz="2800" dirty="0" err="1" smtClean="0"/>
              <a:t>Development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an OHS </a:t>
            </a:r>
            <a:r>
              <a:rPr lang="sv-SE" sz="2800" dirty="0" err="1" smtClean="0"/>
              <a:t>handbook</a:t>
            </a:r>
            <a:r>
              <a:rPr lang="sv-SE" sz="2800" dirty="0" smtClean="0"/>
              <a:t> for ESS</a:t>
            </a:r>
          </a:p>
          <a:p>
            <a:r>
              <a:rPr lang="sv-SE" sz="2800" dirty="0" smtClean="0"/>
              <a:t>Incident </a:t>
            </a:r>
            <a:r>
              <a:rPr lang="sv-SE" sz="2800" dirty="0" err="1" smtClean="0"/>
              <a:t>reporting</a:t>
            </a:r>
            <a:endParaRPr lang="sv-SE" sz="2800" dirty="0" smtClean="0"/>
          </a:p>
          <a:p>
            <a:r>
              <a:rPr lang="sv-SE" sz="2800" dirty="0" err="1" smtClean="0"/>
              <a:t>Examples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incidents and </a:t>
            </a:r>
            <a:r>
              <a:rPr lang="sv-SE" sz="2800" dirty="0" err="1" smtClean="0"/>
              <a:t>lessons</a:t>
            </a:r>
            <a:r>
              <a:rPr lang="sv-SE" sz="2800" dirty="0" smtClean="0"/>
              <a:t> </a:t>
            </a:r>
            <a:r>
              <a:rPr lang="sv-SE" sz="2800" dirty="0" err="1" smtClean="0"/>
              <a:t>learned</a:t>
            </a:r>
            <a:endParaRPr lang="sv-SE" sz="2800" dirty="0" smtClean="0"/>
          </a:p>
          <a:p>
            <a:r>
              <a:rPr lang="sv-SE" sz="2800" dirty="0" smtClean="0"/>
              <a:t>Communication</a:t>
            </a:r>
          </a:p>
          <a:p>
            <a:r>
              <a:rPr lang="sv-SE" sz="2800" dirty="0" smtClean="0"/>
              <a:t>Risk </a:t>
            </a:r>
            <a:r>
              <a:rPr lang="sv-SE" sz="2800" dirty="0" err="1" smtClean="0"/>
              <a:t>assessment</a:t>
            </a:r>
            <a:endParaRPr lang="sv-SE" sz="280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59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lbow Connector 14"/>
          <p:cNvCxnSpPr/>
          <p:nvPr/>
        </p:nvCxnSpPr>
        <p:spPr>
          <a:xfrm rot="5400000">
            <a:off x="2115927" y="4482670"/>
            <a:ext cx="780563" cy="11445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3250197" y="4492945"/>
            <a:ext cx="780563" cy="112399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ESH&amp;Q </a:t>
            </a:r>
            <a:r>
              <a:rPr lang="en-US" dirty="0" smtClean="0"/>
              <a:t>Organization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7" name="Rounded Rectangle 6"/>
          <p:cNvSpPr/>
          <p:nvPr/>
        </p:nvSpPr>
        <p:spPr>
          <a:xfrm>
            <a:off x="1872994" y="3614122"/>
            <a:ext cx="2410974" cy="1218105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ESH </a:t>
            </a:r>
            <a:r>
              <a:rPr lang="en-GB" sz="2400" b="1" dirty="0">
                <a:solidFill>
                  <a:prstClr val="white"/>
                </a:solidFill>
              </a:rPr>
              <a:t>Division</a:t>
            </a:r>
          </a:p>
          <a:p>
            <a:pPr algn="ctr"/>
            <a:r>
              <a:rPr lang="en-GB" sz="1700" i="1" dirty="0" smtClean="0">
                <a:solidFill>
                  <a:prstClr val="white"/>
                </a:solidFill>
              </a:rPr>
              <a:t>Training</a:t>
            </a:r>
          </a:p>
          <a:p>
            <a:pPr algn="ctr"/>
            <a:r>
              <a:rPr lang="en-GB" sz="1700" i="1" dirty="0" smtClean="0">
                <a:solidFill>
                  <a:prstClr val="white"/>
                </a:solidFill>
              </a:rPr>
              <a:t>Environment</a:t>
            </a:r>
          </a:p>
          <a:p>
            <a:pPr algn="ctr"/>
            <a:r>
              <a:rPr lang="en-GB" sz="1700" i="1" dirty="0" smtClean="0">
                <a:solidFill>
                  <a:prstClr val="white"/>
                </a:solidFill>
              </a:rPr>
              <a:t>Radiation Safety</a:t>
            </a:r>
            <a:endParaRPr lang="en-GB" sz="1700" i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28184" y="1709687"/>
            <a:ext cx="1800200" cy="936104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Security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16658" y="1646063"/>
            <a:ext cx="1944216" cy="1080120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ESH &amp; Q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68008" y="3614122"/>
            <a:ext cx="1884040" cy="783870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Quality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96710" y="5442578"/>
            <a:ext cx="2364164" cy="1010758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 </a:t>
            </a:r>
            <a:r>
              <a:rPr lang="en-GB" sz="2400" b="1" dirty="0" smtClean="0">
                <a:solidFill>
                  <a:prstClr val="white"/>
                </a:solidFill>
              </a:rPr>
              <a:t>Occupational Health &amp; Safety</a:t>
            </a:r>
            <a:endParaRPr lang="en-GB" sz="2400" i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1815" y="5455515"/>
            <a:ext cx="2007841" cy="1010758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</a:rPr>
              <a:t>Radiation </a:t>
            </a:r>
            <a:r>
              <a:rPr lang="en-GB" sz="2400" b="1" dirty="0" smtClean="0">
                <a:solidFill>
                  <a:prstClr val="white"/>
                </a:solidFill>
              </a:rPr>
              <a:t>Protection</a:t>
            </a:r>
            <a:endParaRPr lang="en-GB" sz="2400" i="1" dirty="0" smtClean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1"/>
            <a:endCxn id="10" idx="3"/>
          </p:cNvCxnSpPr>
          <p:nvPr/>
        </p:nvCxnSpPr>
        <p:spPr>
          <a:xfrm flipH="1">
            <a:off x="5560874" y="2177739"/>
            <a:ext cx="667310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2"/>
            <a:endCxn id="11" idx="0"/>
          </p:cNvCxnSpPr>
          <p:nvPr/>
        </p:nvCxnSpPr>
        <p:spPr>
          <a:xfrm rot="16200000" flipH="1">
            <a:off x="5405428" y="1909521"/>
            <a:ext cx="887939" cy="252126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2"/>
            <a:endCxn id="7" idx="0"/>
          </p:cNvCxnSpPr>
          <p:nvPr/>
        </p:nvCxnSpPr>
        <p:spPr>
          <a:xfrm rot="5400000">
            <a:off x="3389655" y="2415010"/>
            <a:ext cx="887939" cy="15102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136438" y="1813626"/>
            <a:ext cx="1431170" cy="744991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</a:rPr>
              <a:t>Licensing</a:t>
            </a:r>
            <a:endParaRPr lang="en-GB" sz="2400" b="1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>
            <a:stCxn id="10" idx="1"/>
            <a:endCxn id="18" idx="3"/>
          </p:cNvCxnSpPr>
          <p:nvPr/>
        </p:nvCxnSpPr>
        <p:spPr>
          <a:xfrm flipH="1" flipV="1">
            <a:off x="2558618" y="2186122"/>
            <a:ext cx="1058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88088" y="5517232"/>
            <a:ext cx="4608512" cy="7920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GB" sz="2000" dirty="0" smtClean="0"/>
              <a:t>- 35 staff plus some consultancy </a:t>
            </a:r>
          </a:p>
          <a:p>
            <a:pPr algn="l"/>
            <a:r>
              <a:rPr lang="en-GB" sz="2000" dirty="0" smtClean="0"/>
              <a:t>- Ramping up in line with project phases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ESH&amp;Q S</a:t>
            </a:r>
            <a:r>
              <a:rPr lang="en-US" dirty="0" smtClean="0"/>
              <a:t>cope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grpSp>
        <p:nvGrpSpPr>
          <p:cNvPr id="5" name="Group 4"/>
          <p:cNvGrpSpPr/>
          <p:nvPr/>
        </p:nvGrpSpPr>
        <p:grpSpPr>
          <a:xfrm>
            <a:off x="1487488" y="1556792"/>
            <a:ext cx="8640960" cy="5184576"/>
            <a:chOff x="6660306" y="3158639"/>
            <a:chExt cx="5484366" cy="365473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660306" y="3158639"/>
            <a:ext cx="5484366" cy="3654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Acrobat Document" r:id="rId4" imgW="6141526" imgH="4091904" progId="AcroExch.Document.DC">
                    <p:embed/>
                  </p:oleObj>
                </mc:Choice>
                <mc:Fallback>
                  <p:oleObj name="Acrobat Document" r:id="rId4" imgW="6141526" imgH="4091904" progId="AcroExch.Document.DC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60306" y="3158639"/>
                          <a:ext cx="5484366" cy="3654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Donut 7"/>
            <p:cNvSpPr/>
            <p:nvPr/>
          </p:nvSpPr>
          <p:spPr>
            <a:xfrm>
              <a:off x="8544272" y="4365104"/>
              <a:ext cx="720080" cy="720080"/>
            </a:xfrm>
            <a:prstGeom prst="donut">
              <a:avLst>
                <a:gd name="adj" fmla="val 8598"/>
              </a:avLst>
            </a:prstGeom>
            <a:solidFill>
              <a:srgbClr val="FFC000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7032104" y="5949280"/>
              <a:ext cx="720080" cy="720080"/>
            </a:xfrm>
            <a:prstGeom prst="donut">
              <a:avLst>
                <a:gd name="adj" fmla="val 8598"/>
              </a:avLst>
            </a:prstGeom>
            <a:solidFill>
              <a:srgbClr val="FFC000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 txBox="1">
            <a:spLocks/>
          </p:cNvSpPr>
          <p:nvPr/>
        </p:nvSpPr>
        <p:spPr>
          <a:xfrm>
            <a:off x="8890000" y="660573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3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09192" y="1556792"/>
            <a:ext cx="10441160" cy="48965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Developing a management system - OHS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1631504" y="2348880"/>
            <a:ext cx="2304256" cy="1368152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permits</a:t>
            </a:r>
            <a:endParaRPr lang="sv-SE" dirty="0" smtClean="0"/>
          </a:p>
          <a:p>
            <a:pPr algn="ctr"/>
            <a:r>
              <a:rPr lang="sv-SE" dirty="0" smtClean="0"/>
              <a:t>(</a:t>
            </a:r>
            <a:r>
              <a:rPr lang="sv-SE" dirty="0" err="1" smtClean="0"/>
              <a:t>eg</a:t>
            </a:r>
            <a:r>
              <a:rPr lang="sv-SE" dirty="0" smtClean="0"/>
              <a:t> Hot </a:t>
            </a:r>
            <a:r>
              <a:rPr lang="sv-SE" dirty="0" err="1" smtClean="0"/>
              <a:t>works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8" name="Cloud 7"/>
          <p:cNvSpPr/>
          <p:nvPr/>
        </p:nvSpPr>
        <p:spPr>
          <a:xfrm>
            <a:off x="2207568" y="4266827"/>
            <a:ext cx="2232248" cy="1224136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Chemical</a:t>
            </a:r>
            <a:r>
              <a:rPr lang="sv-SE" dirty="0" smtClean="0"/>
              <a:t> management</a:t>
            </a:r>
            <a:endParaRPr lang="sv-SE" dirty="0"/>
          </a:p>
        </p:txBody>
      </p:sp>
      <p:sp>
        <p:nvSpPr>
          <p:cNvPr id="9" name="Cloud 8"/>
          <p:cNvSpPr/>
          <p:nvPr/>
        </p:nvSpPr>
        <p:spPr>
          <a:xfrm>
            <a:off x="4525616" y="2064940"/>
            <a:ext cx="2218456" cy="1292052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Incident management</a:t>
            </a:r>
            <a:endParaRPr lang="sv-SE" dirty="0"/>
          </a:p>
        </p:txBody>
      </p:sp>
      <p:sp>
        <p:nvSpPr>
          <p:cNvPr id="10" name="Cloud 9"/>
          <p:cNvSpPr/>
          <p:nvPr/>
        </p:nvSpPr>
        <p:spPr>
          <a:xfrm>
            <a:off x="7355818" y="2277217"/>
            <a:ext cx="2268573" cy="1295797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responders</a:t>
            </a:r>
            <a:r>
              <a:rPr lang="sv-SE" dirty="0" smtClean="0"/>
              <a:t> &amp; </a:t>
            </a:r>
            <a:r>
              <a:rPr lang="sv-SE" dirty="0" err="1" smtClean="0"/>
              <a:t>Emergency</a:t>
            </a:r>
            <a:r>
              <a:rPr lang="sv-SE" dirty="0" smtClean="0"/>
              <a:t> organisation</a:t>
            </a:r>
            <a:endParaRPr lang="sv-SE" dirty="0"/>
          </a:p>
        </p:txBody>
      </p:sp>
      <p:sp>
        <p:nvSpPr>
          <p:cNvPr id="11" name="Cloud 10"/>
          <p:cNvSpPr/>
          <p:nvPr/>
        </p:nvSpPr>
        <p:spPr>
          <a:xfrm>
            <a:off x="8179810" y="3953583"/>
            <a:ext cx="2002432" cy="1263515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Risk </a:t>
            </a:r>
            <a:r>
              <a:rPr lang="sv-SE" dirty="0" err="1" smtClean="0"/>
              <a:t>Assessment</a:t>
            </a:r>
            <a:endParaRPr lang="sv-SE" dirty="0"/>
          </a:p>
        </p:txBody>
      </p:sp>
      <p:sp>
        <p:nvSpPr>
          <p:cNvPr id="12" name="Cloud 11"/>
          <p:cNvSpPr/>
          <p:nvPr/>
        </p:nvSpPr>
        <p:spPr>
          <a:xfrm>
            <a:off x="5087888" y="4797152"/>
            <a:ext cx="2016224" cy="1329014"/>
          </a:xfrm>
          <a:prstGeom prst="clou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Electrical</a:t>
            </a:r>
            <a:r>
              <a:rPr lang="sv-SE" dirty="0" smtClean="0"/>
              <a:t>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rules</a:t>
            </a:r>
            <a:endParaRPr lang="sv-SE" dirty="0"/>
          </a:p>
        </p:txBody>
      </p:sp>
      <p:sp>
        <p:nvSpPr>
          <p:cNvPr id="14" name="Rounded Rectangle 13"/>
          <p:cNvSpPr/>
          <p:nvPr/>
        </p:nvSpPr>
        <p:spPr>
          <a:xfrm>
            <a:off x="4525616" y="3635415"/>
            <a:ext cx="2808312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Developing </a:t>
            </a:r>
            <a:r>
              <a:rPr lang="sv-SE" dirty="0" err="1" smtClean="0">
                <a:solidFill>
                  <a:schemeClr val="tx1"/>
                </a:solidFill>
              </a:rPr>
              <a:t>procedures</a:t>
            </a:r>
            <a:r>
              <a:rPr lang="sv-SE" dirty="0" smtClean="0">
                <a:solidFill>
                  <a:schemeClr val="tx1"/>
                </a:solidFill>
              </a:rPr>
              <a:t>, </a:t>
            </a:r>
            <a:r>
              <a:rPr lang="sv-SE" dirty="0" err="1" smtClean="0">
                <a:solidFill>
                  <a:schemeClr val="tx1"/>
                </a:solidFill>
              </a:rPr>
              <a:t>rules</a:t>
            </a:r>
            <a:r>
              <a:rPr lang="sv-SE" dirty="0" smtClean="0">
                <a:solidFill>
                  <a:schemeClr val="tx1"/>
                </a:solidFill>
              </a:rPr>
              <a:t>, </a:t>
            </a:r>
            <a:r>
              <a:rPr lang="sv-SE" dirty="0" err="1" smtClean="0">
                <a:solidFill>
                  <a:schemeClr val="tx1"/>
                </a:solidFill>
              </a:rPr>
              <a:t>guidance</a:t>
            </a:r>
            <a:r>
              <a:rPr lang="sv-SE" dirty="0" smtClean="0">
                <a:solidFill>
                  <a:schemeClr val="tx1"/>
                </a:solidFill>
              </a:rPr>
              <a:t>, </a:t>
            </a:r>
            <a:r>
              <a:rPr lang="sv-SE" dirty="0" err="1" smtClean="0">
                <a:solidFill>
                  <a:schemeClr val="tx1"/>
                </a:solidFill>
              </a:rPr>
              <a:t>communication</a:t>
            </a:r>
            <a:r>
              <a:rPr lang="sv-SE" dirty="0" smtClean="0">
                <a:solidFill>
                  <a:schemeClr val="tx1"/>
                </a:solidFill>
              </a:rPr>
              <a:t> &amp; </a:t>
            </a:r>
            <a:r>
              <a:rPr lang="sv-SE" dirty="0" err="1" smtClean="0">
                <a:solidFill>
                  <a:schemeClr val="tx1"/>
                </a:solidFill>
              </a:rPr>
              <a:t>training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E592-7BA0-C14B-9C70-9C76F416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Incident Reporting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E0B-E4DD-ED43-9F6D-04562343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61344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ESS use an information </a:t>
            </a:r>
            <a:r>
              <a:rPr lang="en-US" dirty="0"/>
              <a:t>system (IA) </a:t>
            </a:r>
            <a:r>
              <a:rPr lang="en-US" dirty="0" smtClean="0"/>
              <a:t>made </a:t>
            </a:r>
            <a:r>
              <a:rPr lang="en-US" dirty="0"/>
              <a:t>available by the Swedish insurance </a:t>
            </a:r>
            <a:r>
              <a:rPr lang="en-US" dirty="0">
                <a:solidFill>
                  <a:schemeClr val="tx1"/>
                </a:solidFill>
              </a:rPr>
              <a:t>company </a:t>
            </a:r>
            <a:r>
              <a:rPr lang="en-US" dirty="0" smtClean="0">
                <a:solidFill>
                  <a:schemeClr val="tx1"/>
                </a:solidFill>
              </a:rPr>
              <a:t>AFA. </a:t>
            </a:r>
            <a:r>
              <a:rPr lang="en-GB" dirty="0" smtClean="0">
                <a:solidFill>
                  <a:schemeClr val="tx1"/>
                </a:solidFill>
              </a:rPr>
              <a:t>TIA </a:t>
            </a:r>
            <a:r>
              <a:rPr lang="en-GB" dirty="0"/>
              <a:t>is derived from Swedish</a:t>
            </a:r>
            <a:r>
              <a:rPr lang="en-GB" dirty="0" smtClean="0"/>
              <a:t>: ” </a:t>
            </a:r>
            <a:r>
              <a:rPr lang="en-GB" dirty="0" err="1"/>
              <a:t>Teknisk</a:t>
            </a:r>
            <a:r>
              <a:rPr lang="en-GB" dirty="0"/>
              <a:t> </a:t>
            </a:r>
            <a:r>
              <a:rPr lang="en-GB" dirty="0" err="1"/>
              <a:t>informationssystem</a:t>
            </a:r>
            <a:r>
              <a:rPr lang="en-GB" dirty="0"/>
              <a:t> om </a:t>
            </a:r>
            <a:r>
              <a:rPr lang="en-GB" dirty="0" err="1"/>
              <a:t>Arbetsmiljö</a:t>
            </a:r>
            <a:r>
              <a:rPr lang="en-GB" dirty="0" smtClean="0"/>
              <a:t>”.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Everyone at ESS can report incidents using this tool.</a:t>
            </a:r>
          </a:p>
          <a:p>
            <a:pPr marL="0" indent="0">
              <a:buNone/>
            </a:pPr>
            <a:r>
              <a:rPr lang="en-GB" dirty="0" smtClean="0"/>
              <a:t>An incident management database that also allows direct reporting of claims to the insurance company.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An e-learning training has been put in place to guide you on how to report an incident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695B7-C6BE-1E4E-AAE0-ECA6C492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813" y="2132856"/>
            <a:ext cx="5008247" cy="373017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Incidents and Incident management @ ESS, Sept 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18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Incident </a:t>
            </a:r>
            <a:r>
              <a:rPr lang="sv-SE" dirty="0" err="1" smtClean="0"/>
              <a:t>Statistics</a:t>
            </a:r>
            <a:r>
              <a:rPr lang="sv-SE" dirty="0" smtClean="0"/>
              <a:t>: Jan to May 2019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1424" y="1556792"/>
            <a:ext cx="92000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Accidents</a:t>
            </a:r>
            <a:r>
              <a:rPr lang="sv-SE" dirty="0" smtClean="0"/>
              <a:t> </a:t>
            </a:r>
            <a:r>
              <a:rPr lang="sv-SE" dirty="0" err="1" smtClean="0"/>
              <a:t>registered</a:t>
            </a:r>
            <a:r>
              <a:rPr lang="sv-SE" dirty="0" smtClean="0"/>
              <a:t> in last 12 </a:t>
            </a:r>
            <a:r>
              <a:rPr lang="sv-SE" dirty="0" err="1" smtClean="0"/>
              <a:t>months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624638"/>
              </p:ext>
            </p:extLst>
          </p:nvPr>
        </p:nvGraphicFramePr>
        <p:xfrm>
          <a:off x="1274416" y="1916832"/>
          <a:ext cx="8885584" cy="4222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508">
                  <a:extLst>
                    <a:ext uri="{9D8B030D-6E8A-4147-A177-3AD203B41FA5}">
                      <a16:colId xmlns:a16="http://schemas.microsoft.com/office/drawing/2014/main" val="283282144"/>
                    </a:ext>
                  </a:extLst>
                </a:gridCol>
                <a:gridCol w="4917701">
                  <a:extLst>
                    <a:ext uri="{9D8B030D-6E8A-4147-A177-3AD203B41FA5}">
                      <a16:colId xmlns:a16="http://schemas.microsoft.com/office/drawing/2014/main" val="2216935626"/>
                    </a:ext>
                  </a:extLst>
                </a:gridCol>
                <a:gridCol w="2709375">
                  <a:extLst>
                    <a:ext uri="{9D8B030D-6E8A-4147-A177-3AD203B41FA5}">
                      <a16:colId xmlns:a16="http://schemas.microsoft.com/office/drawing/2014/main" val="42277050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ID</a:t>
                      </a:r>
                      <a:endParaRPr lang="sv-S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13A0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solidFill>
                            <a:schemeClr val="bg1"/>
                          </a:solidFill>
                          <a:effectLst/>
                        </a:rPr>
                        <a:t>Occurrence title</a:t>
                      </a:r>
                      <a:endParaRPr lang="sv-SE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13A0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Occurrence</a:t>
                      </a:r>
                      <a:r>
                        <a:rPr lang="sv-S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v-SE" sz="1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endParaRPr lang="sv-SE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13A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9410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2019-92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Scrape on shin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Server </a:t>
                      </a:r>
                      <a:r>
                        <a:rPr lang="sv-S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room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59567802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2019-80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Employee fell down the stairs outside the entrance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 smtClean="0">
                          <a:effectLst/>
                        </a:rPr>
                        <a:t>Offices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2413654"/>
                  </a:ext>
                </a:extLst>
              </a:tr>
              <a:tr h="446126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2019-75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Office chair back breaks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to 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9828883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2019-74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Fall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 err="1">
                          <a:effectLst/>
                        </a:rPr>
                        <a:t>Parking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65683819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2019-65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Minor hit to the head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Server</a:t>
                      </a:r>
                      <a:r>
                        <a:rPr lang="sv-SE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8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room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8875445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2019-47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Fainted in the conference room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 smtClean="0">
                          <a:effectLst/>
                        </a:rPr>
                        <a:t>Offices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6415193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2019-46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Fainted in the corridor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Offices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10682009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2019-4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Leg injury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Outside</a:t>
                      </a:r>
                      <a:r>
                        <a:rPr lang="sv-SE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area – Offices / </a:t>
                      </a:r>
                      <a:r>
                        <a:rPr lang="sv-SE" sz="18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labs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0000890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2018-186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Tripped and fell </a:t>
                      </a:r>
                      <a:r>
                        <a:rPr lang="en-US" sz="1800" u="none" strike="noStrike" dirty="0" smtClean="0">
                          <a:effectLst/>
                        </a:rPr>
                        <a:t>hitting </a:t>
                      </a:r>
                      <a:r>
                        <a:rPr lang="en-US" sz="1800" u="none" strike="noStrike" dirty="0">
                          <a:effectLst/>
                        </a:rPr>
                        <a:t>jaw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Travel</a:t>
                      </a:r>
                      <a:r>
                        <a:rPr lang="sv-SE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on business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9986501"/>
                  </a:ext>
                </a:extLst>
              </a:tr>
              <a:tr h="446126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2018-183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Cleaner pricked self </a:t>
                      </a:r>
                      <a:r>
                        <a:rPr lang="en-US" sz="1800" u="none" strike="noStrike" dirty="0">
                          <a:effectLst/>
                        </a:rPr>
                        <a:t>on a disposed diabetic </a:t>
                      </a:r>
                      <a:r>
                        <a:rPr lang="en-US" sz="1800" u="none" strike="noStrike" dirty="0" smtClean="0">
                          <a:effectLst/>
                        </a:rPr>
                        <a:t>syringe </a:t>
                      </a:r>
                      <a:r>
                        <a:rPr lang="en-US" sz="1800" u="none" strike="noStrike" dirty="0">
                          <a:effectLst/>
                        </a:rPr>
                        <a:t>needle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Offices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42331746"/>
                  </a:ext>
                </a:extLst>
              </a:tr>
              <a:tr h="414316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2018-148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Worker</a:t>
                      </a:r>
                      <a:r>
                        <a:rPr lang="sv-SE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8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collapsed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Site</a:t>
                      </a:r>
                      <a:r>
                        <a:rPr lang="sv-SE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4826106"/>
                  </a:ext>
                </a:extLst>
              </a:tr>
              <a:tr h="223064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2018-98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Worker fainted in kitchen area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Offices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0628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67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1664" y="1628800"/>
            <a:ext cx="5342384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Near Misses are good to learn from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Investigation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Incidents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83432" y="2996952"/>
            <a:ext cx="799288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Subcontractor cut fence to access machinery that had been left in </a:t>
            </a:r>
            <a:r>
              <a:rPr lang="sv-SE" dirty="0" smtClean="0">
                <a:solidFill>
                  <a:schemeClr val="accent5">
                    <a:lumMod val="50000"/>
                  </a:schemeClr>
                </a:solidFill>
              </a:rPr>
              <a:t>area </a:t>
            </a:r>
            <a:r>
              <a:rPr lang="sv-SE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*</a:t>
            </a:r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5036" y="3779467"/>
            <a:ext cx="799288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err="1">
                <a:solidFill>
                  <a:schemeClr val="accent5">
                    <a:lumMod val="50000"/>
                  </a:schemeClr>
                </a:solidFill>
              </a:rPr>
              <a:t>Incorrect</a:t>
            </a:r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 fall prevention </a:t>
            </a:r>
            <a:r>
              <a:rPr lang="sv-SE" dirty="0" err="1" smtClean="0">
                <a:solidFill>
                  <a:schemeClr val="accent5">
                    <a:lumMod val="50000"/>
                  </a:schemeClr>
                </a:solidFill>
              </a:rPr>
              <a:t>method</a:t>
            </a:r>
            <a:r>
              <a:rPr lang="sv-S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*</a:t>
            </a:r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3432" y="5368429"/>
            <a:ext cx="799288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err="1">
                <a:solidFill>
                  <a:schemeClr val="accent5">
                    <a:lumMod val="50000"/>
                  </a:schemeClr>
                </a:solidFill>
              </a:rPr>
              <a:t>Pressure</a:t>
            </a:r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 incident in </a:t>
            </a:r>
            <a:r>
              <a:rPr lang="sv-SE" dirty="0" err="1" smtClean="0">
                <a:solidFill>
                  <a:schemeClr val="accent5">
                    <a:lumMod val="50000"/>
                  </a:schemeClr>
                </a:solidFill>
              </a:rPr>
              <a:t>dryer</a:t>
            </a:r>
            <a:r>
              <a:rPr lang="sv-S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*</a:t>
            </a:r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5036" y="4612346"/>
            <a:ext cx="799288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smtClean="0">
                <a:solidFill>
                  <a:schemeClr val="accent5">
                    <a:lumMod val="50000"/>
                  </a:schemeClr>
                </a:solidFill>
              </a:rPr>
              <a:t>Oxygen </a:t>
            </a:r>
            <a:r>
              <a:rPr lang="sv-SE" dirty="0" err="1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sv-SE" dirty="0" err="1" smtClean="0">
                <a:solidFill>
                  <a:schemeClr val="accent5">
                    <a:lumMod val="50000"/>
                  </a:schemeClr>
                </a:solidFill>
              </a:rPr>
              <a:t>eficiency</a:t>
            </a:r>
            <a:r>
              <a:rPr lang="sv-SE" dirty="0" smtClean="0">
                <a:solidFill>
                  <a:schemeClr val="accent5">
                    <a:lumMod val="50000"/>
                  </a:schemeClr>
                </a:solidFill>
              </a:rPr>
              <a:t> alarm </a:t>
            </a:r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sv-SE" dirty="0" err="1">
                <a:solidFill>
                  <a:schemeClr val="accent5">
                    <a:lumMod val="50000"/>
                  </a:schemeClr>
                </a:solidFill>
              </a:rPr>
              <a:t>dogshed</a:t>
            </a:r>
            <a:r>
              <a:rPr lang="sv-SE" dirty="0" smtClean="0">
                <a:solidFill>
                  <a:schemeClr val="accent5">
                    <a:lumMod val="50000"/>
                  </a:schemeClr>
                </a:solidFill>
              </a:rPr>
              <a:t>’ </a:t>
            </a:r>
            <a:r>
              <a:rPr lang="sv-SE" dirty="0" smtClean="0">
                <a:solidFill>
                  <a:schemeClr val="accent5">
                    <a:lumMod val="50000"/>
                  </a:schemeClr>
                </a:solidFill>
                <a:hlinkClick r:id="rId4" action="ppaction://hlinksldjump"/>
              </a:rPr>
              <a:t>*</a:t>
            </a:r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Incidents and Incident management @ ESS, Sept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5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E9B9166D-3D04-D74A-9E51-274D5F9AE507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A060585B-E451-5042-BC27-29214B958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2764</TotalTime>
  <Words>1136</Words>
  <Application>Microsoft Office PowerPoint</Application>
  <PresentationFormat>Widescreen</PresentationFormat>
  <Paragraphs>218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Office-tema</vt:lpstr>
      <vt:lpstr>2_Anpassad formgivning</vt:lpstr>
      <vt:lpstr>Acrobat Document</vt:lpstr>
      <vt:lpstr>Incidents and Incident management @ ESS Presentation to DOE Accelerator Safety Workshop 2019</vt:lpstr>
      <vt:lpstr>Overview</vt:lpstr>
      <vt:lpstr>ESH&amp;Q Organization</vt:lpstr>
      <vt:lpstr>ESH&amp;Q Scope </vt:lpstr>
      <vt:lpstr>Developing a management system - OHS</vt:lpstr>
      <vt:lpstr>Incident Reporting</vt:lpstr>
      <vt:lpstr>Incident Statistics: Jan to May 2019</vt:lpstr>
      <vt:lpstr>Accidents registered in last 12 months</vt:lpstr>
      <vt:lpstr>Investigation of Incidents</vt:lpstr>
      <vt:lpstr>Subcontractor cut fence to access machinery that had been left in area</vt:lpstr>
      <vt:lpstr>Rigger incident (1)</vt:lpstr>
      <vt:lpstr>   Oxygen Deficiency Hazard (ODH) incidents -  Nitrogen ingress into working area (1)</vt:lpstr>
      <vt:lpstr>Oxygen Deficiency Hazard (ODH) incidents -  Nitrogen ingress into working area (2)</vt:lpstr>
      <vt:lpstr>ODH Incidents – incorrrect dryer depressurisation (1)</vt:lpstr>
      <vt:lpstr>ODH Incidents – incorrrect dryer depressurisation (2)</vt:lpstr>
      <vt:lpstr>Communication of lessons learned</vt:lpstr>
      <vt:lpstr>Risk assessment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</dc:title>
  <dc:creator>martin.sjostrand@esss.se</dc:creator>
  <cp:lastModifiedBy>Helen Boyer</cp:lastModifiedBy>
  <cp:revision>130</cp:revision>
  <cp:lastPrinted>2019-05-08T08:39:40Z</cp:lastPrinted>
  <dcterms:created xsi:type="dcterms:W3CDTF">2018-10-29T15:52:13Z</dcterms:created>
  <dcterms:modified xsi:type="dcterms:W3CDTF">2019-09-05T13:33:35Z</dcterms:modified>
</cp:coreProperties>
</file>