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66" r:id="rId2"/>
    <p:sldId id="264" r:id="rId3"/>
    <p:sldId id="267" r:id="rId4"/>
    <p:sldId id="269" r:id="rId5"/>
    <p:sldId id="268" r:id="rId6"/>
    <p:sldId id="270" r:id="rId7"/>
    <p:sldId id="275" r:id="rId8"/>
    <p:sldId id="271" r:id="rId9"/>
    <p:sldId id="272" r:id="rId10"/>
    <p:sldId id="273" r:id="rId11"/>
    <p:sldId id="276" r:id="rId12"/>
    <p:sldId id="277"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47"/>
    <p:restoredTop sz="94674"/>
  </p:normalViewPr>
  <p:slideViewPr>
    <p:cSldViewPr snapToGrid="0" snapToObjects="1">
      <p:cViewPr varScale="1">
        <p:scale>
          <a:sx n="63" d="100"/>
          <a:sy n="63" d="100"/>
        </p:scale>
        <p:origin x="158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1212A-6713-9B46-9D4C-CE045CFFA66C}" type="datetimeFigureOut">
              <a:rPr lang="en-US" smtClean="0"/>
              <a:t>9/3/2019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A23D7-9BBC-0A46-8092-2196AD635B24}" type="slidenum">
              <a:rPr lang="en-US" smtClean="0"/>
              <a:t>‹#›</a:t>
            </a:fld>
            <a:endParaRPr lang="en-US"/>
          </a:p>
        </p:txBody>
      </p:sp>
    </p:spTree>
    <p:extLst>
      <p:ext uri="{BB962C8B-B14F-4D97-AF65-F5344CB8AC3E}">
        <p14:creationId xmlns:p14="http://schemas.microsoft.com/office/powerpoint/2010/main" val="295217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7265"/>
            <a:ext cx="7772400" cy="1802697"/>
          </a:xfrm>
        </p:spPr>
        <p:txBody>
          <a:bodyPr anchor="t">
            <a:normAutofit/>
          </a:bodyPr>
          <a:lstStyle>
            <a:lvl1pPr algn="r">
              <a:defRPr sz="4400"/>
            </a:lvl1pPr>
          </a:lstStyle>
          <a:p>
            <a:r>
              <a:rPr lang="en-US"/>
              <a:t>Click to edit Master title style</a:t>
            </a:r>
            <a:endParaRPr lang="en-US" dirty="0"/>
          </a:p>
        </p:txBody>
      </p:sp>
      <p:sp>
        <p:nvSpPr>
          <p:cNvPr id="3" name="Subtitle 2"/>
          <p:cNvSpPr>
            <a:spLocks noGrp="1"/>
          </p:cNvSpPr>
          <p:nvPr>
            <p:ph type="subTitle" idx="1"/>
          </p:nvPr>
        </p:nvSpPr>
        <p:spPr>
          <a:xfrm>
            <a:off x="1600200" y="4299995"/>
            <a:ext cx="6858000" cy="41669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69410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1056748F-14C1-E34B-B6C4-26064C87C1CF}"/>
              </a:ext>
            </a:extLst>
          </p:cNvPr>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72A5B8E7-6331-DE49-9A53-6EABB794DFFC}"/>
              </a:ext>
            </a:extLst>
          </p:cNvPr>
          <p:cNvSpPr>
            <a:spLocks noGrp="1"/>
          </p:cNvSpPr>
          <p:nvPr>
            <p:ph type="ftr" sz="quarter" idx="3"/>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290248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8ACE0E3-E027-2343-A62E-A2B271C5A6CA}"/>
              </a:ext>
            </a:extLst>
          </p:cNvPr>
          <p:cNvSpPr>
            <a:spLocks noGrp="1"/>
          </p:cNvSpPr>
          <p:nvPr>
            <p:ph type="ctrTitle"/>
          </p:nvPr>
        </p:nvSpPr>
        <p:spPr>
          <a:xfrm>
            <a:off x="685800" y="1707265"/>
            <a:ext cx="7772400" cy="1802697"/>
          </a:xfrm>
        </p:spPr>
        <p:txBody>
          <a:bodyPr anchor="t">
            <a:normAutofit/>
          </a:bodyPr>
          <a:lstStyle>
            <a:lvl1pPr algn="r">
              <a:defRPr sz="4400"/>
            </a:lvl1pPr>
          </a:lstStyle>
          <a:p>
            <a:r>
              <a:rPr lang="en-US"/>
              <a:t>Click to edit Master title style</a:t>
            </a:r>
            <a:endParaRPr lang="en-US" dirty="0"/>
          </a:p>
        </p:txBody>
      </p:sp>
    </p:spTree>
    <p:extLst>
      <p:ext uri="{BB962C8B-B14F-4D97-AF65-F5344CB8AC3E}">
        <p14:creationId xmlns:p14="http://schemas.microsoft.com/office/powerpoint/2010/main" val="4026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2B93F7C0-AF63-8144-ACD6-96A540CD9125}"/>
              </a:ext>
            </a:extLst>
          </p:cNvPr>
          <p:cNvSpPr>
            <a:spLocks noGrp="1"/>
          </p:cNvSpPr>
          <p:nvPr>
            <p:ph type="ftr" sz="quarter" idx="3"/>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288243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2C510E93-35E9-A141-AB10-6E42970BFEA6}"/>
              </a:ext>
            </a:extLst>
          </p:cNvPr>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9" name="Footer Placeholder 4">
            <a:extLst>
              <a:ext uri="{FF2B5EF4-FFF2-40B4-BE49-F238E27FC236}">
                <a16:creationId xmlns:a16="http://schemas.microsoft.com/office/drawing/2014/main" id="{D6030BAE-AD63-634D-BFD9-9865251C5982}"/>
              </a:ext>
            </a:extLst>
          </p:cNvPr>
          <p:cNvSpPr>
            <a:spLocks noGrp="1"/>
          </p:cNvSpPr>
          <p:nvPr>
            <p:ph type="ftr" sz="quarter" idx="10"/>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179494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BF613100-A49F-634A-8215-C7D91D23A401}"/>
              </a:ext>
            </a:extLst>
          </p:cNvPr>
          <p:cNvSpPr>
            <a:spLocks noGrp="1"/>
          </p:cNvSpPr>
          <p:nvPr>
            <p:ph type="ftr" sz="quarter" idx="3"/>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316370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83027278-4223-F749-B67B-23045A82DACC}"/>
              </a:ext>
            </a:extLst>
          </p:cNvPr>
          <p:cNvSpPr>
            <a:spLocks noGrp="1"/>
          </p:cNvSpPr>
          <p:nvPr>
            <p:ph type="ftr" sz="quarter" idx="3"/>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44550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F6C57BF-8E32-C145-9C7C-8D89A2F04BC4}"/>
              </a:ext>
            </a:extLst>
          </p:cNvPr>
          <p:cNvSpPr>
            <a:spLocks noGrp="1"/>
          </p:cNvSpPr>
          <p:nvPr>
            <p:ph type="ftr" sz="quarter" idx="3"/>
          </p:nvPr>
        </p:nvSpPr>
        <p:spPr>
          <a:xfrm>
            <a:off x="4357868" y="6311899"/>
            <a:ext cx="428263" cy="546101"/>
          </a:xfrm>
          <a:prstGeom prst="rect">
            <a:avLst/>
          </a:prstGeom>
        </p:spPr>
        <p:txBody>
          <a:bodyPr vert="horz" lIns="91440" tIns="45720" rIns="91440" bIns="45720" rtlCol="0" anchor="ctr"/>
          <a:lstStyle>
            <a:lvl1pPr algn="ctr">
              <a:defRPr sz="11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3893230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lee@bnl.gov" TargetMode="External"/><Relationship Id="rId2" Type="http://schemas.openxmlformats.org/officeDocument/2006/relationships/hyperlink" Target="mailto:shmoss@bnl.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5D1D-842C-4FF7-94EA-02DEBAD5E6C8}"/>
              </a:ext>
            </a:extLst>
          </p:cNvPr>
          <p:cNvSpPr>
            <a:spLocks noGrp="1"/>
          </p:cNvSpPr>
          <p:nvPr>
            <p:ph type="ctrTitle"/>
          </p:nvPr>
        </p:nvSpPr>
        <p:spPr>
          <a:xfrm>
            <a:off x="171450" y="1707265"/>
            <a:ext cx="8705849" cy="1802697"/>
          </a:xfrm>
        </p:spPr>
        <p:txBody>
          <a:bodyPr>
            <a:normAutofit fontScale="90000"/>
          </a:bodyPr>
          <a:lstStyle/>
          <a:p>
            <a:r>
              <a:rPr lang="en-US" dirty="0"/>
              <a:t>Integration of USI and CM at NSLS-II</a:t>
            </a:r>
            <a:br>
              <a:rPr lang="en-US" dirty="0"/>
            </a:br>
            <a:r>
              <a:rPr lang="en-US" dirty="0"/>
              <a:t>2019 Accelerator Safety Workshop</a:t>
            </a:r>
            <a:br>
              <a:rPr lang="en-US" dirty="0"/>
            </a:br>
            <a:r>
              <a:rPr lang="en-US" dirty="0"/>
              <a:t>ORNL – Spallation Neutron Source</a:t>
            </a:r>
          </a:p>
        </p:txBody>
      </p:sp>
      <p:sp>
        <p:nvSpPr>
          <p:cNvPr id="3" name="Subtitle 2">
            <a:extLst>
              <a:ext uri="{FF2B5EF4-FFF2-40B4-BE49-F238E27FC236}">
                <a16:creationId xmlns:a16="http://schemas.microsoft.com/office/drawing/2014/main" id="{58D6310E-97E1-49E8-8C3F-0A8A9B9094F7}"/>
              </a:ext>
            </a:extLst>
          </p:cNvPr>
          <p:cNvSpPr>
            <a:spLocks noGrp="1"/>
          </p:cNvSpPr>
          <p:nvPr>
            <p:ph type="subTitle" idx="1"/>
          </p:nvPr>
        </p:nvSpPr>
        <p:spPr>
          <a:xfrm>
            <a:off x="1600200" y="3896139"/>
            <a:ext cx="6858000" cy="1033670"/>
          </a:xfrm>
        </p:spPr>
        <p:txBody>
          <a:bodyPr>
            <a:normAutofit fontScale="85000" lnSpcReduction="20000"/>
          </a:bodyPr>
          <a:lstStyle/>
          <a:p>
            <a:r>
              <a:rPr lang="en-US" dirty="0"/>
              <a:t>Robert Lee</a:t>
            </a:r>
          </a:p>
          <a:p>
            <a:r>
              <a:rPr lang="en-US" dirty="0"/>
              <a:t>NSLSII ESH Manager</a:t>
            </a:r>
          </a:p>
          <a:p>
            <a:r>
              <a:rPr lang="en-US" dirty="0"/>
              <a:t>September 2019</a:t>
            </a:r>
          </a:p>
        </p:txBody>
      </p:sp>
    </p:spTree>
    <p:extLst>
      <p:ext uri="{BB962C8B-B14F-4D97-AF65-F5344CB8AC3E}">
        <p14:creationId xmlns:p14="http://schemas.microsoft.com/office/powerpoint/2010/main" val="1969003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8722" y="646043"/>
            <a:ext cx="8587408" cy="5530920"/>
          </a:xfrm>
        </p:spPr>
        <p:txBody>
          <a:bodyPr>
            <a:normAutofit/>
          </a:bodyPr>
          <a:lstStyle/>
          <a:p>
            <a:r>
              <a:rPr lang="en-US" dirty="0"/>
              <a:t>Risk Assessment tables from SAD used to determine if the event/issue presents a significant increase in probability or consequence</a:t>
            </a:r>
          </a:p>
          <a:p>
            <a:pPr lvl="1"/>
            <a:r>
              <a:rPr lang="en-US" dirty="0"/>
              <a:t>Does the event or issue change the risk category presented in the SAD?</a:t>
            </a:r>
          </a:p>
          <a:p>
            <a:r>
              <a:rPr lang="en-US" dirty="0"/>
              <a:t>Regardless of significance does the event/issue violate a condition of the ASE or is the hazard not addressed in the SAD?</a:t>
            </a:r>
          </a:p>
          <a:p>
            <a:r>
              <a:rPr lang="en-US" dirty="0"/>
              <a:t>Any other condition determined by Management to present an unacceptable risk to the safety of personnel or the operations of the facility .</a:t>
            </a:r>
          </a:p>
        </p:txBody>
      </p:sp>
      <p:sp>
        <p:nvSpPr>
          <p:cNvPr id="4" name="Footer Placeholder 3"/>
          <p:cNvSpPr>
            <a:spLocks noGrp="1"/>
          </p:cNvSpPr>
          <p:nvPr>
            <p:ph type="ftr" sz="quarter" idx="3"/>
          </p:nvPr>
        </p:nvSpPr>
        <p:spPr/>
        <p:txBody>
          <a:bodyPr/>
          <a:lstStyle/>
          <a:p>
            <a:fld id="{F2E5D06D-0BE4-B843-8370-FB88EDC7364A}" type="slidenum">
              <a:rPr lang="en-US" smtClean="0"/>
              <a:pPr/>
              <a:t>10</a:t>
            </a:fld>
            <a:endParaRPr lang="en-US" dirty="0"/>
          </a:p>
        </p:txBody>
      </p:sp>
      <p:sp>
        <p:nvSpPr>
          <p:cNvPr id="5" name="Title 2"/>
          <p:cNvSpPr>
            <a:spLocks noGrp="1"/>
          </p:cNvSpPr>
          <p:nvPr>
            <p:ph type="title"/>
          </p:nvPr>
        </p:nvSpPr>
        <p:spPr>
          <a:xfrm>
            <a:off x="414518" y="0"/>
            <a:ext cx="7886700" cy="641011"/>
          </a:xfrm>
        </p:spPr>
        <p:txBody>
          <a:bodyPr>
            <a:normAutofit/>
          </a:bodyPr>
          <a:lstStyle/>
          <a:p>
            <a:r>
              <a:rPr lang="en-US" dirty="0"/>
              <a:t>Determination of Significance</a:t>
            </a:r>
          </a:p>
        </p:txBody>
      </p:sp>
    </p:spTree>
    <p:extLst>
      <p:ext uri="{BB962C8B-B14F-4D97-AF65-F5344CB8AC3E}">
        <p14:creationId xmlns:p14="http://schemas.microsoft.com/office/powerpoint/2010/main" val="421150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A57DF48-BBA8-4FEC-8D6B-5D382009A713}"/>
              </a:ext>
            </a:extLst>
          </p:cNvPr>
          <p:cNvSpPr>
            <a:spLocks noGrp="1"/>
          </p:cNvSpPr>
          <p:nvPr>
            <p:ph type="ftr" sz="quarter" idx="3"/>
          </p:nvPr>
        </p:nvSpPr>
        <p:spPr>
          <a:xfrm>
            <a:off x="4357868" y="6311899"/>
            <a:ext cx="428263" cy="546101"/>
          </a:xfrm>
        </p:spPr>
        <p:txBody>
          <a:bodyPr/>
          <a:lstStyle/>
          <a:p>
            <a:fld id="{F2E5D06D-0BE4-B843-8370-FB88EDC7364A}" type="slidenum">
              <a:rPr lang="en-US" smtClean="0"/>
              <a:pPr/>
              <a:t>11</a:t>
            </a:fld>
            <a:endParaRPr lang="en-US" dirty="0"/>
          </a:p>
        </p:txBody>
      </p:sp>
      <p:pic>
        <p:nvPicPr>
          <p:cNvPr id="3" name="Picture 2">
            <a:extLst>
              <a:ext uri="{FF2B5EF4-FFF2-40B4-BE49-F238E27FC236}">
                <a16:creationId xmlns:a16="http://schemas.microsoft.com/office/drawing/2014/main" id="{013D9099-52DB-4351-A76F-EA692E232DC9}"/>
              </a:ext>
            </a:extLst>
          </p:cNvPr>
          <p:cNvPicPr>
            <a:picLocks noChangeAspect="1"/>
          </p:cNvPicPr>
          <p:nvPr/>
        </p:nvPicPr>
        <p:blipFill>
          <a:blip r:embed="rId2"/>
          <a:stretch>
            <a:fillRect/>
          </a:stretch>
        </p:blipFill>
        <p:spPr>
          <a:xfrm>
            <a:off x="0" y="330609"/>
            <a:ext cx="9144000" cy="5981290"/>
          </a:xfrm>
          <a:prstGeom prst="rect">
            <a:avLst/>
          </a:prstGeom>
        </p:spPr>
      </p:pic>
    </p:spTree>
    <p:extLst>
      <p:ext uri="{BB962C8B-B14F-4D97-AF65-F5344CB8AC3E}">
        <p14:creationId xmlns:p14="http://schemas.microsoft.com/office/powerpoint/2010/main" val="1185670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0C2726B-C03A-4D83-BC87-DA529B075144}"/>
              </a:ext>
            </a:extLst>
          </p:cNvPr>
          <p:cNvSpPr>
            <a:spLocks noGrp="1"/>
          </p:cNvSpPr>
          <p:nvPr>
            <p:ph idx="1"/>
          </p:nvPr>
        </p:nvSpPr>
        <p:spPr>
          <a:xfrm>
            <a:off x="467360" y="1087121"/>
            <a:ext cx="8047990" cy="5089842"/>
          </a:xfrm>
        </p:spPr>
        <p:txBody>
          <a:bodyPr/>
          <a:lstStyle/>
          <a:p>
            <a:pPr marL="0" indent="0">
              <a:lnSpc>
                <a:spcPct val="100000"/>
              </a:lnSpc>
              <a:buNone/>
            </a:pPr>
            <a:r>
              <a:rPr lang="en-US" dirty="0"/>
              <a:t>NSLS-II Authorization Basis Manager:</a:t>
            </a:r>
          </a:p>
          <a:p>
            <a:pPr marL="0" indent="0" algn="ctr">
              <a:lnSpc>
                <a:spcPct val="100000"/>
              </a:lnSpc>
              <a:spcBef>
                <a:spcPts val="0"/>
              </a:spcBef>
              <a:buNone/>
            </a:pPr>
            <a:endParaRPr lang="en-US" dirty="0"/>
          </a:p>
          <a:p>
            <a:pPr marL="0" indent="0" algn="ctr">
              <a:lnSpc>
                <a:spcPct val="100000"/>
              </a:lnSpc>
              <a:spcBef>
                <a:spcPts val="0"/>
              </a:spcBef>
              <a:buNone/>
            </a:pPr>
            <a:r>
              <a:rPr lang="en-US" dirty="0"/>
              <a:t>Steven Moss</a:t>
            </a:r>
          </a:p>
          <a:p>
            <a:pPr marL="0" indent="0" algn="ctr">
              <a:lnSpc>
                <a:spcPct val="100000"/>
              </a:lnSpc>
              <a:spcBef>
                <a:spcPts val="0"/>
              </a:spcBef>
              <a:buNone/>
            </a:pPr>
            <a:r>
              <a:rPr lang="en-US" dirty="0">
                <a:hlinkClick r:id="rId2"/>
              </a:rPr>
              <a:t>shmoss@bnl.gov</a:t>
            </a:r>
            <a:endParaRPr lang="en-US" dirty="0"/>
          </a:p>
          <a:p>
            <a:pPr marL="0" indent="0" algn="ctr">
              <a:lnSpc>
                <a:spcPct val="100000"/>
              </a:lnSpc>
              <a:spcBef>
                <a:spcPts val="0"/>
              </a:spcBef>
              <a:buNone/>
            </a:pPr>
            <a:endParaRPr lang="en-US" dirty="0"/>
          </a:p>
          <a:p>
            <a:pPr marL="0" indent="0">
              <a:lnSpc>
                <a:spcPct val="100000"/>
              </a:lnSpc>
              <a:spcBef>
                <a:spcPts val="0"/>
              </a:spcBef>
              <a:buNone/>
            </a:pPr>
            <a:r>
              <a:rPr lang="en-US" dirty="0"/>
              <a:t>NSLS-II ESH Manager:</a:t>
            </a:r>
          </a:p>
          <a:p>
            <a:pPr marL="0" indent="0">
              <a:spcBef>
                <a:spcPts val="0"/>
              </a:spcBef>
              <a:buNone/>
            </a:pPr>
            <a:endParaRPr lang="en-US" dirty="0"/>
          </a:p>
          <a:p>
            <a:pPr marL="0" indent="0" algn="ctr">
              <a:spcBef>
                <a:spcPts val="0"/>
              </a:spcBef>
              <a:buNone/>
            </a:pPr>
            <a:r>
              <a:rPr lang="en-US" dirty="0"/>
              <a:t>Bob Lee</a:t>
            </a:r>
          </a:p>
          <a:p>
            <a:pPr marL="0" indent="0" algn="ctr">
              <a:spcBef>
                <a:spcPts val="0"/>
              </a:spcBef>
              <a:buNone/>
            </a:pPr>
            <a:r>
              <a:rPr lang="en-US" dirty="0">
                <a:hlinkClick r:id="rId3"/>
              </a:rPr>
              <a:t>blee@bnl.gov</a:t>
            </a:r>
            <a:endParaRPr lang="en-US" dirty="0"/>
          </a:p>
          <a:p>
            <a:pPr marL="0" indent="0" algn="ctr">
              <a:spcBef>
                <a:spcPts val="0"/>
              </a:spcBef>
              <a:buNone/>
            </a:pPr>
            <a:endParaRPr lang="en-US" dirty="0"/>
          </a:p>
          <a:p>
            <a:pPr marL="0" indent="0">
              <a:buNone/>
            </a:pPr>
            <a:endParaRPr lang="en-US" dirty="0"/>
          </a:p>
        </p:txBody>
      </p:sp>
      <p:sp>
        <p:nvSpPr>
          <p:cNvPr id="3" name="Title 2">
            <a:extLst>
              <a:ext uri="{FF2B5EF4-FFF2-40B4-BE49-F238E27FC236}">
                <a16:creationId xmlns:a16="http://schemas.microsoft.com/office/drawing/2014/main" id="{1103BE25-016F-4DF0-B98D-81309C1CA5EB}"/>
              </a:ext>
            </a:extLst>
          </p:cNvPr>
          <p:cNvSpPr>
            <a:spLocks noGrp="1"/>
          </p:cNvSpPr>
          <p:nvPr>
            <p:ph type="title"/>
          </p:nvPr>
        </p:nvSpPr>
        <p:spPr>
          <a:xfrm>
            <a:off x="628650" y="422477"/>
            <a:ext cx="7886700" cy="664644"/>
          </a:xfrm>
        </p:spPr>
        <p:txBody>
          <a:bodyPr/>
          <a:lstStyle/>
          <a:p>
            <a:r>
              <a:rPr lang="en-US" dirty="0"/>
              <a:t>Contacts</a:t>
            </a:r>
          </a:p>
        </p:txBody>
      </p:sp>
      <p:sp>
        <p:nvSpPr>
          <p:cNvPr id="2" name="Footer Placeholder 1">
            <a:extLst>
              <a:ext uri="{FF2B5EF4-FFF2-40B4-BE49-F238E27FC236}">
                <a16:creationId xmlns:a16="http://schemas.microsoft.com/office/drawing/2014/main" id="{BF0B6926-39F2-4EDD-8A90-7EA3762175AB}"/>
              </a:ext>
            </a:extLst>
          </p:cNvPr>
          <p:cNvSpPr>
            <a:spLocks noGrp="1"/>
          </p:cNvSpPr>
          <p:nvPr>
            <p:ph type="ftr" sz="quarter" idx="3"/>
          </p:nvPr>
        </p:nvSpPr>
        <p:spPr/>
        <p:txBody>
          <a:bodyPr/>
          <a:lstStyle/>
          <a:p>
            <a:fld id="{F2E5D06D-0BE4-B843-8370-FB88EDC7364A}" type="slidenum">
              <a:rPr lang="en-US" smtClean="0"/>
              <a:pPr/>
              <a:t>12</a:t>
            </a:fld>
            <a:endParaRPr lang="en-US" dirty="0"/>
          </a:p>
        </p:txBody>
      </p:sp>
    </p:spTree>
    <p:extLst>
      <p:ext uri="{BB962C8B-B14F-4D97-AF65-F5344CB8AC3E}">
        <p14:creationId xmlns:p14="http://schemas.microsoft.com/office/powerpoint/2010/main" val="1569530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9076" y="74087"/>
            <a:ext cx="7886700" cy="3572911"/>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b="1" i="1" dirty="0"/>
              <a:t>Thank You</a:t>
            </a:r>
          </a:p>
          <a:p>
            <a:pPr marL="0" indent="0" algn="ctr">
              <a:buNone/>
            </a:pPr>
            <a:endParaRPr lang="en-US" dirty="0"/>
          </a:p>
          <a:p>
            <a:pPr marL="0" indent="0" algn="ctr">
              <a:buNone/>
            </a:pPr>
            <a:r>
              <a:rPr lang="en-US" sz="5400" dirty="0"/>
              <a:t>Questions </a:t>
            </a:r>
          </a:p>
        </p:txBody>
      </p:sp>
      <p:sp>
        <p:nvSpPr>
          <p:cNvPr id="4" name="Footer Placeholder 3"/>
          <p:cNvSpPr>
            <a:spLocks noGrp="1"/>
          </p:cNvSpPr>
          <p:nvPr>
            <p:ph type="ftr" sz="quarter" idx="3"/>
          </p:nvPr>
        </p:nvSpPr>
        <p:spPr/>
        <p:txBody>
          <a:bodyPr/>
          <a:lstStyle/>
          <a:p>
            <a:fld id="{F2E5D06D-0BE4-B843-8370-FB88EDC7364A}" type="slidenum">
              <a:rPr lang="en-US" smtClean="0"/>
              <a:pPr/>
              <a:t>13</a:t>
            </a:fld>
            <a:endParaRPr lang="en-US" dirty="0"/>
          </a:p>
        </p:txBody>
      </p:sp>
      <p:pic>
        <p:nvPicPr>
          <p:cNvPr id="4098" name="Picture 2" descr="C:\Users\NewAdmin\AppData\Local\Microsoft\Windows\INetCache\IE\690ZO06B\question-mar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7878" y="3646998"/>
            <a:ext cx="2777366" cy="2962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85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700F71-4412-2B4C-961D-9EB10A632FDC}"/>
              </a:ext>
            </a:extLst>
          </p:cNvPr>
          <p:cNvSpPr>
            <a:spLocks noGrp="1"/>
          </p:cNvSpPr>
          <p:nvPr>
            <p:ph type="title"/>
          </p:nvPr>
        </p:nvSpPr>
        <p:spPr>
          <a:xfrm>
            <a:off x="518213" y="0"/>
            <a:ext cx="7886700" cy="561593"/>
          </a:xfrm>
        </p:spPr>
        <p:txBody>
          <a:bodyPr>
            <a:normAutofit fontScale="90000"/>
          </a:bodyPr>
          <a:lstStyle/>
          <a:p>
            <a:pPr algn="ctr"/>
            <a:r>
              <a:rPr lang="en-US" dirty="0"/>
              <a:t>Outline</a:t>
            </a:r>
          </a:p>
        </p:txBody>
      </p:sp>
      <p:sp>
        <p:nvSpPr>
          <p:cNvPr id="4" name="Footer Placeholder 3">
            <a:extLst>
              <a:ext uri="{FF2B5EF4-FFF2-40B4-BE49-F238E27FC236}">
                <a16:creationId xmlns:a16="http://schemas.microsoft.com/office/drawing/2014/main" id="{8EC94F87-C808-C446-8CB2-719591C0FA44}"/>
              </a:ext>
            </a:extLst>
          </p:cNvPr>
          <p:cNvSpPr>
            <a:spLocks noGrp="1"/>
          </p:cNvSpPr>
          <p:nvPr>
            <p:ph type="ftr" sz="quarter" idx="3"/>
          </p:nvPr>
        </p:nvSpPr>
        <p:spPr/>
        <p:txBody>
          <a:bodyPr/>
          <a:lstStyle/>
          <a:p>
            <a:fld id="{F2E5D06D-0BE4-B843-8370-FB88EDC7364A}" type="slidenum">
              <a:rPr lang="en-US" smtClean="0"/>
              <a:pPr/>
              <a:t>2</a:t>
            </a:fld>
            <a:endParaRPr lang="en-US" dirty="0"/>
          </a:p>
        </p:txBody>
      </p:sp>
      <p:sp>
        <p:nvSpPr>
          <p:cNvPr id="6" name="Content Placeholder 5">
            <a:extLst>
              <a:ext uri="{FF2B5EF4-FFF2-40B4-BE49-F238E27FC236}">
                <a16:creationId xmlns:a16="http://schemas.microsoft.com/office/drawing/2014/main" id="{C7BFC74C-DF0F-4BF6-B24B-9255ED23439F}"/>
              </a:ext>
            </a:extLst>
          </p:cNvPr>
          <p:cNvSpPr>
            <a:spLocks noGrp="1"/>
          </p:cNvSpPr>
          <p:nvPr>
            <p:ph idx="1"/>
          </p:nvPr>
        </p:nvSpPr>
        <p:spPr>
          <a:xfrm>
            <a:off x="291548" y="755374"/>
            <a:ext cx="8223802" cy="5421589"/>
          </a:xfrm>
        </p:spPr>
        <p:txBody>
          <a:bodyPr>
            <a:normAutofit/>
          </a:bodyPr>
          <a:lstStyle/>
          <a:p>
            <a:r>
              <a:rPr lang="en-US" dirty="0"/>
              <a:t>USI Process</a:t>
            </a:r>
          </a:p>
          <a:p>
            <a:pPr lvl="1"/>
            <a:r>
              <a:rPr lang="en-US" dirty="0"/>
              <a:t>Screening</a:t>
            </a:r>
          </a:p>
          <a:p>
            <a:pPr lvl="1"/>
            <a:r>
              <a:rPr lang="en-US" dirty="0"/>
              <a:t>Evaluations</a:t>
            </a:r>
          </a:p>
          <a:p>
            <a:r>
              <a:rPr lang="en-US" dirty="0"/>
              <a:t>USI Training and Qualifications</a:t>
            </a:r>
          </a:p>
          <a:p>
            <a:r>
              <a:rPr lang="en-US" dirty="0"/>
              <a:t>USI Invoking Processes and Procedures</a:t>
            </a:r>
          </a:p>
          <a:p>
            <a:r>
              <a:rPr lang="en-US" dirty="0"/>
              <a:t>Significance Determination</a:t>
            </a:r>
          </a:p>
          <a:p>
            <a:pPr marL="0" indent="0">
              <a:buNone/>
            </a:pPr>
            <a:endParaRPr lang="en-US" dirty="0"/>
          </a:p>
        </p:txBody>
      </p:sp>
    </p:spTree>
    <p:extLst>
      <p:ext uri="{BB962C8B-B14F-4D97-AF65-F5344CB8AC3E}">
        <p14:creationId xmlns:p14="http://schemas.microsoft.com/office/powerpoint/2010/main" val="32194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8721" y="834887"/>
            <a:ext cx="8716617" cy="5645977"/>
          </a:xfrm>
        </p:spPr>
        <p:txBody>
          <a:bodyPr>
            <a:normAutofit lnSpcReduction="10000"/>
          </a:bodyPr>
          <a:lstStyle/>
          <a:p>
            <a:r>
              <a:rPr lang="en-US" dirty="0"/>
              <a:t>Basic USI principles:</a:t>
            </a:r>
          </a:p>
          <a:p>
            <a:pPr lvl="1"/>
            <a:r>
              <a:rPr lang="en-US" dirty="0">
                <a:cs typeface="Times New Roman" pitchFamily="18" charset="0"/>
              </a:rPr>
              <a:t>SAD/ASE complete</a:t>
            </a:r>
          </a:p>
          <a:p>
            <a:pPr lvl="1"/>
            <a:r>
              <a:rPr lang="en-US" dirty="0">
                <a:cs typeface="Times New Roman" pitchFamily="18" charset="0"/>
              </a:rPr>
              <a:t>The USI Process needs to be in place and functional prior to the Commissioning and Operational phases.</a:t>
            </a:r>
          </a:p>
          <a:p>
            <a:pPr lvl="1"/>
            <a:r>
              <a:rPr lang="en-US" dirty="0">
                <a:cs typeface="Times New Roman" pitchFamily="18" charset="0"/>
              </a:rPr>
              <a:t>The USI Process must address modifications to the facility, including new activities.</a:t>
            </a:r>
          </a:p>
          <a:p>
            <a:pPr lvl="1"/>
            <a:r>
              <a:rPr lang="en-US" dirty="0">
                <a:cs typeface="Times New Roman" pitchFamily="18" charset="0"/>
              </a:rPr>
              <a:t>The USI Process is a key process during facility modification of critical accelerator safety or control systems, or during significant operations changes.</a:t>
            </a:r>
          </a:p>
          <a:p>
            <a:pPr lvl="1"/>
            <a:r>
              <a:rPr lang="en-US" dirty="0">
                <a:cs typeface="Times New Roman" pitchFamily="18" charset="0"/>
              </a:rPr>
              <a:t>The purpose of the USI Process is to ensure that the DOE is aware of proposed changes or discoveries that significantly increase risk.</a:t>
            </a:r>
          </a:p>
          <a:p>
            <a:pPr lvl="1"/>
            <a:r>
              <a:rPr lang="en-US" dirty="0">
                <a:cs typeface="Times New Roman" pitchFamily="18" charset="0"/>
              </a:rPr>
              <a:t>The USI Process SHOULD allow accelerator management flexibility to make changes to its facilities and experiments and to operate them without additional prior DOE approval as long as said changes do NOT significantly affect the SAD conclusions NOR change the ASE.   </a:t>
            </a:r>
          </a:p>
          <a:p>
            <a:pPr lvl="1"/>
            <a:endParaRPr lang="en-US" dirty="0"/>
          </a:p>
        </p:txBody>
      </p:sp>
      <p:sp>
        <p:nvSpPr>
          <p:cNvPr id="4" name="Footer Placeholder 3"/>
          <p:cNvSpPr>
            <a:spLocks noGrp="1"/>
          </p:cNvSpPr>
          <p:nvPr>
            <p:ph type="ftr" sz="quarter" idx="3"/>
          </p:nvPr>
        </p:nvSpPr>
        <p:spPr/>
        <p:txBody>
          <a:bodyPr/>
          <a:lstStyle/>
          <a:p>
            <a:fld id="{F2E5D06D-0BE4-B843-8370-FB88EDC7364A}" type="slidenum">
              <a:rPr lang="en-US" smtClean="0"/>
              <a:pPr/>
              <a:t>3</a:t>
            </a:fld>
            <a:endParaRPr lang="en-US" dirty="0"/>
          </a:p>
        </p:txBody>
      </p:sp>
      <p:sp>
        <p:nvSpPr>
          <p:cNvPr id="5" name="Title 2">
            <a:extLst>
              <a:ext uri="{FF2B5EF4-FFF2-40B4-BE49-F238E27FC236}">
                <a16:creationId xmlns:a16="http://schemas.microsoft.com/office/drawing/2014/main" id="{A3700F71-4412-2B4C-961D-9EB10A632FDC}"/>
              </a:ext>
            </a:extLst>
          </p:cNvPr>
          <p:cNvSpPr>
            <a:spLocks noGrp="1"/>
          </p:cNvSpPr>
          <p:nvPr>
            <p:ph type="title"/>
          </p:nvPr>
        </p:nvSpPr>
        <p:spPr>
          <a:xfrm>
            <a:off x="518213" y="0"/>
            <a:ext cx="7886700" cy="561593"/>
          </a:xfrm>
        </p:spPr>
        <p:txBody>
          <a:bodyPr>
            <a:normAutofit fontScale="90000"/>
          </a:bodyPr>
          <a:lstStyle/>
          <a:p>
            <a:pPr algn="ctr"/>
            <a:r>
              <a:rPr lang="en-US" dirty="0"/>
              <a:t>USI Process @ NSLS-II</a:t>
            </a:r>
          </a:p>
        </p:txBody>
      </p:sp>
    </p:spTree>
    <p:extLst>
      <p:ext uri="{BB962C8B-B14F-4D97-AF65-F5344CB8AC3E}">
        <p14:creationId xmlns:p14="http://schemas.microsoft.com/office/powerpoint/2010/main" val="267936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7930" y="561593"/>
            <a:ext cx="8696740" cy="5615370"/>
          </a:xfrm>
        </p:spPr>
        <p:txBody>
          <a:bodyPr>
            <a:normAutofit/>
          </a:bodyPr>
          <a:lstStyle/>
          <a:p>
            <a:r>
              <a:rPr lang="en-US" dirty="0"/>
              <a:t>USI Definitions</a:t>
            </a:r>
          </a:p>
          <a:p>
            <a:pPr marL="457200" lvl="1" indent="-287338">
              <a:lnSpc>
                <a:spcPct val="100000"/>
              </a:lnSpc>
            </a:pPr>
            <a:r>
              <a:rPr lang="en-US" b="1" dirty="0">
                <a:cs typeface="Times New Roman" pitchFamily="18" charset="0"/>
              </a:rPr>
              <a:t>Unreviewed Safety Issue (USI): </a:t>
            </a:r>
            <a:r>
              <a:rPr lang="en-US" dirty="0">
                <a:cs typeface="Times New Roman" pitchFamily="18" charset="0"/>
              </a:rPr>
              <a:t>A significant increase in the probability of, or consequences from: 1) a planned modification that creates a previously unanalyzed postulated accident or condition that could result in a significant adverse impact; or 2) a previously analyzed postulated accident or condition.</a:t>
            </a:r>
          </a:p>
          <a:p>
            <a:pPr marL="457200" lvl="1" indent="-287338">
              <a:lnSpc>
                <a:spcPct val="100000"/>
              </a:lnSpc>
              <a:spcBef>
                <a:spcPts val="1200"/>
              </a:spcBef>
            </a:pPr>
            <a:r>
              <a:rPr lang="en-US" b="1" dirty="0">
                <a:cs typeface="Times New Roman" pitchFamily="18" charset="0"/>
              </a:rPr>
              <a:t>USI Screening: </a:t>
            </a:r>
            <a:r>
              <a:rPr lang="en-US" dirty="0">
                <a:cs typeface="Times New Roman" pitchFamily="18" charset="0"/>
              </a:rPr>
              <a:t>Involves the completion of a simple questionnaire to determine whether a proposed  activity has the potential to create a USI, or whether an existing condition potentially constitutes a USI.</a:t>
            </a:r>
            <a:endParaRPr lang="en-US" b="1" dirty="0">
              <a:cs typeface="Times New Roman" pitchFamily="18" charset="0"/>
            </a:endParaRPr>
          </a:p>
          <a:p>
            <a:pPr marL="457200" lvl="1" indent="-287338">
              <a:lnSpc>
                <a:spcPct val="100000"/>
              </a:lnSpc>
              <a:spcBef>
                <a:spcPts val="1200"/>
              </a:spcBef>
            </a:pPr>
            <a:r>
              <a:rPr lang="en-US" b="1" dirty="0">
                <a:cs typeface="Times New Roman" pitchFamily="18" charset="0"/>
              </a:rPr>
              <a:t>USI Evaluation: </a:t>
            </a:r>
            <a:r>
              <a:rPr lang="en-US" dirty="0">
                <a:cs typeface="Times New Roman" pitchFamily="18" charset="0"/>
              </a:rPr>
              <a:t>Detailed, documented analyses to determine whether a proposed activity or an existing/discovered condition presents a significant increase in risk.</a:t>
            </a:r>
            <a:endParaRPr lang="en-US" b="1" dirty="0">
              <a:cs typeface="Times New Roman" pitchFamily="18" charset="0"/>
            </a:endParaRPr>
          </a:p>
        </p:txBody>
      </p:sp>
      <p:sp>
        <p:nvSpPr>
          <p:cNvPr id="4" name="Footer Placeholder 3"/>
          <p:cNvSpPr>
            <a:spLocks noGrp="1"/>
          </p:cNvSpPr>
          <p:nvPr>
            <p:ph type="ftr" sz="quarter" idx="3"/>
          </p:nvPr>
        </p:nvSpPr>
        <p:spPr/>
        <p:txBody>
          <a:bodyPr/>
          <a:lstStyle/>
          <a:p>
            <a:fld id="{F2E5D06D-0BE4-B843-8370-FB88EDC7364A}" type="slidenum">
              <a:rPr lang="en-US" smtClean="0"/>
              <a:pPr/>
              <a:t>4</a:t>
            </a:fld>
            <a:endParaRPr lang="en-US" dirty="0"/>
          </a:p>
        </p:txBody>
      </p:sp>
      <p:sp>
        <p:nvSpPr>
          <p:cNvPr id="6" name="Title 2">
            <a:extLst>
              <a:ext uri="{FF2B5EF4-FFF2-40B4-BE49-F238E27FC236}">
                <a16:creationId xmlns:a16="http://schemas.microsoft.com/office/drawing/2014/main" id="{A3700F71-4412-2B4C-961D-9EB10A632FDC}"/>
              </a:ext>
            </a:extLst>
          </p:cNvPr>
          <p:cNvSpPr>
            <a:spLocks noGrp="1"/>
          </p:cNvSpPr>
          <p:nvPr>
            <p:ph type="title"/>
          </p:nvPr>
        </p:nvSpPr>
        <p:spPr>
          <a:xfrm>
            <a:off x="518213" y="0"/>
            <a:ext cx="7886700" cy="561593"/>
          </a:xfrm>
        </p:spPr>
        <p:txBody>
          <a:bodyPr>
            <a:normAutofit fontScale="90000"/>
          </a:bodyPr>
          <a:lstStyle/>
          <a:p>
            <a:pPr algn="ctr"/>
            <a:r>
              <a:rPr lang="en-US" dirty="0"/>
              <a:t>USI Process @ NSLS-II (Cont.)</a:t>
            </a:r>
          </a:p>
        </p:txBody>
      </p:sp>
    </p:spTree>
    <p:extLst>
      <p:ext uri="{BB962C8B-B14F-4D97-AF65-F5344CB8AC3E}">
        <p14:creationId xmlns:p14="http://schemas.microsoft.com/office/powerpoint/2010/main" val="323438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F2E5D06D-0BE4-B843-8370-FB88EDC7364A}" type="slidenum">
              <a:rPr lang="en-US" smtClean="0"/>
              <a:pPr/>
              <a:t>5</a:t>
            </a:fld>
            <a:endParaRPr lang="en-US" dirty="0"/>
          </a:p>
        </p:txBody>
      </p:sp>
      <p:sp>
        <p:nvSpPr>
          <p:cNvPr id="3" name="Content Placeholder 2">
            <a:extLst>
              <a:ext uri="{FF2B5EF4-FFF2-40B4-BE49-F238E27FC236}">
                <a16:creationId xmlns:a16="http://schemas.microsoft.com/office/drawing/2014/main" id="{63D4A7EC-85C1-4CA0-A87F-DB2A9CB53488}"/>
              </a:ext>
            </a:extLst>
          </p:cNvPr>
          <p:cNvSpPr>
            <a:spLocks noGrp="1"/>
          </p:cNvSpPr>
          <p:nvPr>
            <p:ph idx="1"/>
          </p:nvPr>
        </p:nvSpPr>
        <p:spPr>
          <a:xfrm>
            <a:off x="430519" y="588807"/>
            <a:ext cx="8124825" cy="5565218"/>
          </a:xfrm>
        </p:spPr>
        <p:txBody>
          <a:bodyPr/>
          <a:lstStyle/>
          <a:p>
            <a:r>
              <a:rPr lang="en-US" dirty="0"/>
              <a:t>Performed via formal procedure: </a:t>
            </a:r>
          </a:p>
          <a:p>
            <a:pPr lvl="1"/>
            <a:r>
              <a:rPr lang="en-US" cap="small" dirty="0"/>
              <a:t>NSLS-II Procedure: Unreviewed Safety Issue Determination</a:t>
            </a:r>
            <a:r>
              <a:rPr lang="en-US" dirty="0"/>
              <a:t> (NSLSII-ESH-PRC-019)  - Process Flow for proposed activity</a:t>
            </a:r>
          </a:p>
          <a:p>
            <a:pPr marL="0" indent="0">
              <a:buNone/>
            </a:pPr>
            <a:endParaRPr lang="en-US" dirty="0"/>
          </a:p>
          <a:p>
            <a:endParaRPr lang="en-US" dirty="0"/>
          </a:p>
        </p:txBody>
      </p:sp>
      <p:sp>
        <p:nvSpPr>
          <p:cNvPr id="14" name="Title 2">
            <a:extLst>
              <a:ext uri="{FF2B5EF4-FFF2-40B4-BE49-F238E27FC236}">
                <a16:creationId xmlns:a16="http://schemas.microsoft.com/office/drawing/2014/main" id="{A06AE253-C282-4C3A-8E7A-6D1A459BA36D}"/>
              </a:ext>
            </a:extLst>
          </p:cNvPr>
          <p:cNvSpPr>
            <a:spLocks noGrp="1"/>
          </p:cNvSpPr>
          <p:nvPr>
            <p:ph type="title"/>
          </p:nvPr>
        </p:nvSpPr>
        <p:spPr>
          <a:xfrm>
            <a:off x="195082" y="57427"/>
            <a:ext cx="7886700" cy="561593"/>
          </a:xfrm>
        </p:spPr>
        <p:txBody>
          <a:bodyPr>
            <a:normAutofit fontScale="90000"/>
          </a:bodyPr>
          <a:lstStyle/>
          <a:p>
            <a:pPr algn="ctr"/>
            <a:r>
              <a:rPr lang="en-US" dirty="0"/>
              <a:t>USI Process @ NSLS-II (Cont.)</a:t>
            </a:r>
          </a:p>
        </p:txBody>
      </p:sp>
      <p:sp>
        <p:nvSpPr>
          <p:cNvPr id="6" name="Text Box 11">
            <a:extLst>
              <a:ext uri="{FF2B5EF4-FFF2-40B4-BE49-F238E27FC236}">
                <a16:creationId xmlns:a16="http://schemas.microsoft.com/office/drawing/2014/main" id="{267E8224-358F-4A8F-A6B4-7E90B58B2692}"/>
              </a:ext>
            </a:extLst>
          </p:cNvPr>
          <p:cNvSpPr txBox="1">
            <a:spLocks noChangeArrowheads="1"/>
          </p:cNvSpPr>
          <p:nvPr/>
        </p:nvSpPr>
        <p:spPr bwMode="auto">
          <a:xfrm>
            <a:off x="3240086" y="1932596"/>
            <a:ext cx="1331913" cy="4492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No further action required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4">
            <a:extLst>
              <a:ext uri="{FF2B5EF4-FFF2-40B4-BE49-F238E27FC236}">
                <a16:creationId xmlns:a16="http://schemas.microsoft.com/office/drawing/2014/main" id="{D5668DDB-FD21-4AE5-8CDD-C63CB9574DDA}"/>
              </a:ext>
            </a:extLst>
          </p:cNvPr>
          <p:cNvSpPr txBox="1">
            <a:spLocks/>
          </p:cNvSpPr>
          <p:nvPr/>
        </p:nvSpPr>
        <p:spPr bwMode="auto">
          <a:xfrm>
            <a:off x="3324531" y="2880676"/>
            <a:ext cx="1055688" cy="4492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Potential</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USI?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5" name="Straight Arrow Connector 14">
            <a:extLst>
              <a:ext uri="{FF2B5EF4-FFF2-40B4-BE49-F238E27FC236}">
                <a16:creationId xmlns:a16="http://schemas.microsoft.com/office/drawing/2014/main" id="{012286B5-9511-47F0-A65F-9AB3A2EE7799}"/>
              </a:ext>
            </a:extLst>
          </p:cNvPr>
          <p:cNvCxnSpPr>
            <a:cxnSpLocks/>
            <a:endCxn id="1024" idx="1"/>
          </p:cNvCxnSpPr>
          <p:nvPr/>
        </p:nvCxnSpPr>
        <p:spPr>
          <a:xfrm flipV="1">
            <a:off x="1653540" y="3114834"/>
            <a:ext cx="300037" cy="2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07726DC-6C63-4AC9-958E-15EB08F44FED}"/>
              </a:ext>
            </a:extLst>
          </p:cNvPr>
          <p:cNvCxnSpPr>
            <a:cxnSpLocks/>
            <a:endCxn id="8" idx="1"/>
          </p:cNvCxnSpPr>
          <p:nvPr/>
        </p:nvCxnSpPr>
        <p:spPr>
          <a:xfrm flipV="1">
            <a:off x="3009265" y="3105307"/>
            <a:ext cx="315266" cy="14764"/>
          </a:xfrm>
          <a:prstGeom prst="straightConnector1">
            <a:avLst/>
          </a:prstGeom>
          <a:noFill/>
          <a:ln w="9525" cap="flat" cmpd="sng" algn="ctr">
            <a:solidFill>
              <a:sysClr val="windowText" lastClr="000000"/>
            </a:solidFill>
            <a:prstDash val="solid"/>
            <a:tailEnd type="arrow"/>
          </a:ln>
          <a:effectLst/>
        </p:spPr>
      </p:cxnSp>
      <p:cxnSp>
        <p:nvCxnSpPr>
          <p:cNvPr id="17" name="Straight Arrow Connector 16">
            <a:extLst>
              <a:ext uri="{FF2B5EF4-FFF2-40B4-BE49-F238E27FC236}">
                <a16:creationId xmlns:a16="http://schemas.microsoft.com/office/drawing/2014/main" id="{9C170A0A-0D5E-42F1-A99A-2B49A1F476FF}"/>
              </a:ext>
            </a:extLst>
          </p:cNvPr>
          <p:cNvCxnSpPr>
            <a:cxnSpLocks/>
          </p:cNvCxnSpPr>
          <p:nvPr/>
        </p:nvCxnSpPr>
        <p:spPr>
          <a:xfrm flipV="1">
            <a:off x="3740149" y="2300488"/>
            <a:ext cx="0" cy="5441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 Box 9">
            <a:extLst>
              <a:ext uri="{FF2B5EF4-FFF2-40B4-BE49-F238E27FC236}">
                <a16:creationId xmlns:a16="http://schemas.microsoft.com/office/drawing/2014/main" id="{769C5BDE-547B-4770-A8DD-79D8F6E0C03B}"/>
              </a:ext>
            </a:extLst>
          </p:cNvPr>
          <p:cNvSpPr txBox="1">
            <a:spLocks noChangeArrowheads="1"/>
          </p:cNvSpPr>
          <p:nvPr/>
        </p:nvSpPr>
        <p:spPr bwMode="auto">
          <a:xfrm>
            <a:off x="3829525" y="2460067"/>
            <a:ext cx="481013" cy="23653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Straight Arrow Connector 18">
            <a:extLst>
              <a:ext uri="{FF2B5EF4-FFF2-40B4-BE49-F238E27FC236}">
                <a16:creationId xmlns:a16="http://schemas.microsoft.com/office/drawing/2014/main" id="{1C2DDB8D-7B8C-49F7-A965-03A7A22BDACC}"/>
              </a:ext>
            </a:extLst>
          </p:cNvPr>
          <p:cNvCxnSpPr>
            <a:cxnSpLocks/>
          </p:cNvCxnSpPr>
          <p:nvPr/>
        </p:nvCxnSpPr>
        <p:spPr>
          <a:xfrm>
            <a:off x="4414440" y="3170555"/>
            <a:ext cx="481965" cy="0"/>
          </a:xfrm>
          <a:prstGeom prst="straightConnector1">
            <a:avLst/>
          </a:prstGeom>
          <a:noFill/>
          <a:ln w="9525" cap="flat" cmpd="sng" algn="ctr">
            <a:solidFill>
              <a:sysClr val="windowText" lastClr="000000"/>
            </a:solidFill>
            <a:prstDash val="solid"/>
            <a:tailEnd type="arrow"/>
          </a:ln>
          <a:effectLst/>
        </p:spPr>
      </p:cxnSp>
      <p:sp>
        <p:nvSpPr>
          <p:cNvPr id="18" name="Text Box 15">
            <a:extLst>
              <a:ext uri="{FF2B5EF4-FFF2-40B4-BE49-F238E27FC236}">
                <a16:creationId xmlns:a16="http://schemas.microsoft.com/office/drawing/2014/main" id="{1BD2FEE5-18CE-44A2-91AF-8C6421A729C5}"/>
              </a:ext>
            </a:extLst>
          </p:cNvPr>
          <p:cNvSpPr txBox="1">
            <a:spLocks/>
          </p:cNvSpPr>
          <p:nvPr/>
        </p:nvSpPr>
        <p:spPr bwMode="auto">
          <a:xfrm>
            <a:off x="4904581" y="2862421"/>
            <a:ext cx="1055688" cy="4492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USI </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Evaluation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16">
            <a:extLst>
              <a:ext uri="{FF2B5EF4-FFF2-40B4-BE49-F238E27FC236}">
                <a16:creationId xmlns:a16="http://schemas.microsoft.com/office/drawing/2014/main" id="{13C46B93-9FF5-4AC8-9232-908B24546D84}"/>
              </a:ext>
            </a:extLst>
          </p:cNvPr>
          <p:cNvSpPr txBox="1">
            <a:spLocks/>
          </p:cNvSpPr>
          <p:nvPr/>
        </p:nvSpPr>
        <p:spPr bwMode="auto">
          <a:xfrm>
            <a:off x="6373001" y="3667976"/>
            <a:ext cx="1055688" cy="44926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USI</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Disposition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Text Box 17">
            <a:extLst>
              <a:ext uri="{FF2B5EF4-FFF2-40B4-BE49-F238E27FC236}">
                <a16:creationId xmlns:a16="http://schemas.microsoft.com/office/drawing/2014/main" id="{606B0DEC-55BC-4BA1-BFB5-4C5CCCF702D5}"/>
              </a:ext>
            </a:extLst>
          </p:cNvPr>
          <p:cNvSpPr txBox="1">
            <a:spLocks/>
          </p:cNvSpPr>
          <p:nvPr/>
        </p:nvSpPr>
        <p:spPr bwMode="auto">
          <a:xfrm>
            <a:off x="6358334" y="4417038"/>
            <a:ext cx="1055688" cy="4492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NSLS-II</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RSC Review</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 Box 18">
            <a:extLst>
              <a:ext uri="{FF2B5EF4-FFF2-40B4-BE49-F238E27FC236}">
                <a16:creationId xmlns:a16="http://schemas.microsoft.com/office/drawing/2014/main" id="{3802EA68-66E6-48F6-A410-0CA5D006CA88}"/>
              </a:ext>
            </a:extLst>
          </p:cNvPr>
          <p:cNvSpPr txBox="1">
            <a:spLocks/>
          </p:cNvSpPr>
          <p:nvPr/>
        </p:nvSpPr>
        <p:spPr bwMode="auto">
          <a:xfrm>
            <a:off x="6444456" y="5206376"/>
            <a:ext cx="1055688" cy="45878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BNL LESHC</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Review</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59">
            <a:extLst>
              <a:ext uri="{FF2B5EF4-FFF2-40B4-BE49-F238E27FC236}">
                <a16:creationId xmlns:a16="http://schemas.microsoft.com/office/drawing/2014/main" id="{CE6E8820-F32F-468B-B3EA-8955F2F44EA2}"/>
              </a:ext>
            </a:extLst>
          </p:cNvPr>
          <p:cNvSpPr txBox="1">
            <a:spLocks noChangeArrowheads="1"/>
          </p:cNvSpPr>
          <p:nvPr/>
        </p:nvSpPr>
        <p:spPr bwMode="auto">
          <a:xfrm>
            <a:off x="4453032" y="2870359"/>
            <a:ext cx="441325" cy="2444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91">
            <a:extLst>
              <a:ext uri="{FF2B5EF4-FFF2-40B4-BE49-F238E27FC236}">
                <a16:creationId xmlns:a16="http://schemas.microsoft.com/office/drawing/2014/main" id="{DA9AA5B9-A9AD-4A84-88A2-9F6C46388E93}"/>
              </a:ext>
            </a:extLst>
          </p:cNvPr>
          <p:cNvSpPr txBox="1">
            <a:spLocks/>
          </p:cNvSpPr>
          <p:nvPr/>
        </p:nvSpPr>
        <p:spPr bwMode="auto">
          <a:xfrm>
            <a:off x="6358334" y="2870837"/>
            <a:ext cx="1055688" cy="44926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USI?</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6" name="Straight Arrow Connector 25">
            <a:extLst>
              <a:ext uri="{FF2B5EF4-FFF2-40B4-BE49-F238E27FC236}">
                <a16:creationId xmlns:a16="http://schemas.microsoft.com/office/drawing/2014/main" id="{DEC3157B-B735-4C66-9576-7A4142B3EE82}"/>
              </a:ext>
            </a:extLst>
          </p:cNvPr>
          <p:cNvCxnSpPr>
            <a:cxnSpLocks/>
          </p:cNvCxnSpPr>
          <p:nvPr/>
        </p:nvCxnSpPr>
        <p:spPr>
          <a:xfrm>
            <a:off x="7450826" y="3150820"/>
            <a:ext cx="383795" cy="0"/>
          </a:xfrm>
          <a:prstGeom prst="straightConnector1">
            <a:avLst/>
          </a:prstGeom>
          <a:noFill/>
          <a:ln w="9525" cap="flat" cmpd="sng" algn="ctr">
            <a:solidFill>
              <a:sysClr val="windowText" lastClr="000000"/>
            </a:solidFill>
            <a:prstDash val="solid"/>
            <a:tailEnd type="arrow"/>
          </a:ln>
          <a:effectLst/>
        </p:spPr>
      </p:cxnSp>
      <p:cxnSp>
        <p:nvCxnSpPr>
          <p:cNvPr id="27" name="Straight Arrow Connector 26">
            <a:extLst>
              <a:ext uri="{FF2B5EF4-FFF2-40B4-BE49-F238E27FC236}">
                <a16:creationId xmlns:a16="http://schemas.microsoft.com/office/drawing/2014/main" id="{E540226B-5BD3-4683-B51B-79B0CE826FBE}"/>
              </a:ext>
            </a:extLst>
          </p:cNvPr>
          <p:cNvCxnSpPr>
            <a:cxnSpLocks/>
          </p:cNvCxnSpPr>
          <p:nvPr/>
        </p:nvCxnSpPr>
        <p:spPr>
          <a:xfrm>
            <a:off x="5960269" y="3124992"/>
            <a:ext cx="227806" cy="0"/>
          </a:xfrm>
          <a:prstGeom prst="straightConnector1">
            <a:avLst/>
          </a:prstGeom>
          <a:noFill/>
          <a:ln w="9525" cap="flat" cmpd="sng" algn="ctr">
            <a:solidFill>
              <a:sysClr val="windowText" lastClr="000000"/>
            </a:solidFill>
            <a:prstDash val="solid"/>
            <a:tailEnd type="arrow"/>
          </a:ln>
          <a:effectLst/>
        </p:spPr>
      </p:cxnSp>
      <p:sp>
        <p:nvSpPr>
          <p:cNvPr id="25" name="Text Box 96">
            <a:extLst>
              <a:ext uri="{FF2B5EF4-FFF2-40B4-BE49-F238E27FC236}">
                <a16:creationId xmlns:a16="http://schemas.microsoft.com/office/drawing/2014/main" id="{020FB27F-312D-4BBC-A96D-C42EC202AAA2}"/>
              </a:ext>
            </a:extLst>
          </p:cNvPr>
          <p:cNvSpPr txBox="1">
            <a:spLocks noChangeArrowheads="1"/>
          </p:cNvSpPr>
          <p:nvPr/>
        </p:nvSpPr>
        <p:spPr bwMode="auto">
          <a:xfrm>
            <a:off x="7812088" y="2873693"/>
            <a:ext cx="1331912" cy="4492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No further action required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 Box 98">
            <a:extLst>
              <a:ext uri="{FF2B5EF4-FFF2-40B4-BE49-F238E27FC236}">
                <a16:creationId xmlns:a16="http://schemas.microsoft.com/office/drawing/2014/main" id="{3E5F78E2-0F40-439F-BD27-995D37053910}"/>
              </a:ext>
            </a:extLst>
          </p:cNvPr>
          <p:cNvSpPr txBox="1">
            <a:spLocks noChangeArrowheads="1"/>
          </p:cNvSpPr>
          <p:nvPr/>
        </p:nvSpPr>
        <p:spPr bwMode="auto">
          <a:xfrm>
            <a:off x="7473186" y="2879439"/>
            <a:ext cx="441325" cy="2444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F1642D7E-5C40-4759-A2C9-ECF642BB9876}"/>
              </a:ext>
            </a:extLst>
          </p:cNvPr>
          <p:cNvCxnSpPr>
            <a:cxnSpLocks/>
          </p:cNvCxnSpPr>
          <p:nvPr/>
        </p:nvCxnSpPr>
        <p:spPr>
          <a:xfrm>
            <a:off x="6953250" y="4866300"/>
            <a:ext cx="0" cy="2676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Text Box 102">
            <a:extLst>
              <a:ext uri="{FF2B5EF4-FFF2-40B4-BE49-F238E27FC236}">
                <a16:creationId xmlns:a16="http://schemas.microsoft.com/office/drawing/2014/main" id="{7390A9AB-8216-478D-A673-C87048E7FD86}"/>
              </a:ext>
            </a:extLst>
          </p:cNvPr>
          <p:cNvSpPr txBox="1">
            <a:spLocks noChangeArrowheads="1"/>
          </p:cNvSpPr>
          <p:nvPr/>
        </p:nvSpPr>
        <p:spPr bwMode="auto">
          <a:xfrm>
            <a:off x="6401973" y="3371416"/>
            <a:ext cx="441325" cy="2841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Text Box 10">
            <a:extLst>
              <a:ext uri="{FF2B5EF4-FFF2-40B4-BE49-F238E27FC236}">
                <a16:creationId xmlns:a16="http://schemas.microsoft.com/office/drawing/2014/main" id="{89D02703-69B5-45CA-A883-6DE07305C1C9}"/>
              </a:ext>
            </a:extLst>
          </p:cNvPr>
          <p:cNvSpPr txBox="1">
            <a:spLocks/>
          </p:cNvSpPr>
          <p:nvPr/>
        </p:nvSpPr>
        <p:spPr bwMode="auto">
          <a:xfrm>
            <a:off x="62865" y="2629751"/>
            <a:ext cx="1590675" cy="10382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Proposed Activity:</a:t>
            </a:r>
            <a:endParaRPr kumimoji="0" lang="en-US" altLang="en-US"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000" b="1"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Experiment</a:t>
            </a:r>
            <a:endParaRPr kumimoji="0" lang="en-US" altLang="en-US"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000" b="1"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Modification</a:t>
            </a:r>
            <a:endParaRPr kumimoji="0" lang="en-US" altLang="en-US"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000" b="1"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Procedure</a:t>
            </a:r>
            <a:endParaRPr kumimoji="0" lang="en-US" altLang="en-US" sz="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000" b="1" i="0" u="none" strike="noStrike" cap="none" normalizeH="0" baseline="0" dirty="0">
                <a:ln>
                  <a:noFill/>
                </a:ln>
                <a:solidFill>
                  <a:schemeClr val="tx1"/>
                </a:solidFill>
                <a:effectLst/>
                <a:latin typeface="Arial Black" panose="020B0A04020102020204" pitchFamily="34" charset="0"/>
                <a:ea typeface="Times New Roman" panose="02020603050405020304" pitchFamily="18" charset="0"/>
              </a:rPr>
              <a:t>Other…..</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4" name="Text Box 7">
            <a:extLst>
              <a:ext uri="{FF2B5EF4-FFF2-40B4-BE49-F238E27FC236}">
                <a16:creationId xmlns:a16="http://schemas.microsoft.com/office/drawing/2014/main" id="{13AE2B24-A743-49AC-9F89-B16C56B4D848}"/>
              </a:ext>
            </a:extLst>
          </p:cNvPr>
          <p:cNvSpPr txBox="1">
            <a:spLocks/>
          </p:cNvSpPr>
          <p:nvPr/>
        </p:nvSpPr>
        <p:spPr bwMode="auto">
          <a:xfrm>
            <a:off x="1953577" y="2890202"/>
            <a:ext cx="1055688" cy="44926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Black" panose="020B0A04020102020204" pitchFamily="34" charset="0"/>
                <a:ea typeface="Times New Roman" panose="02020603050405020304" pitchFamily="18" charset="0"/>
              </a:rPr>
              <a:t>USI</a:t>
            </a:r>
            <a:endParaRPr kumimoji="0" lang="en-US" altLang="en-US" sz="6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Black" panose="020B0A04020102020204" pitchFamily="34" charset="0"/>
                <a:ea typeface="Times New Roman" panose="02020603050405020304" pitchFamily="18" charset="0"/>
              </a:rPr>
              <a:t>Screening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5" name="Rectangle 22">
            <a:extLst>
              <a:ext uri="{FF2B5EF4-FFF2-40B4-BE49-F238E27FC236}">
                <a16:creationId xmlns:a16="http://schemas.microsoft.com/office/drawing/2014/main" id="{4DCED454-F5E3-4F06-BAFC-1549A5615B1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7">
            <a:extLst>
              <a:ext uri="{FF2B5EF4-FFF2-40B4-BE49-F238E27FC236}">
                <a16:creationId xmlns:a16="http://schemas.microsoft.com/office/drawing/2014/main" id="{BBB6FCF7-4C7C-4DEE-96E1-F43ABD50E681}"/>
              </a:ext>
            </a:extLst>
          </p:cNvPr>
          <p:cNvSpPr>
            <a:spLocks noChangeArrowheads="1"/>
          </p:cNvSpPr>
          <p:nvPr/>
        </p:nvSpPr>
        <p:spPr bwMode="auto">
          <a:xfrm>
            <a:off x="685800" y="533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035" name="Straight Arrow Connector 1034">
            <a:extLst>
              <a:ext uri="{FF2B5EF4-FFF2-40B4-BE49-F238E27FC236}">
                <a16:creationId xmlns:a16="http://schemas.microsoft.com/office/drawing/2014/main" id="{8CB51EE9-E850-4340-AB1A-DF72D81E6AF3}"/>
              </a:ext>
            </a:extLst>
          </p:cNvPr>
          <p:cNvCxnSpPr/>
          <p:nvPr/>
        </p:nvCxnSpPr>
        <p:spPr>
          <a:xfrm>
            <a:off x="6972300" y="3339465"/>
            <a:ext cx="0" cy="3161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05ACBF3A-B1D4-4690-9694-660FAEAE62ED}"/>
              </a:ext>
            </a:extLst>
          </p:cNvPr>
          <p:cNvCxnSpPr/>
          <p:nvPr/>
        </p:nvCxnSpPr>
        <p:spPr>
          <a:xfrm>
            <a:off x="6953250" y="4091398"/>
            <a:ext cx="0" cy="3161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39" name="Straight Arrow Connector 1038">
            <a:extLst>
              <a:ext uri="{FF2B5EF4-FFF2-40B4-BE49-F238E27FC236}">
                <a16:creationId xmlns:a16="http://schemas.microsoft.com/office/drawing/2014/main" id="{99AE5514-9249-4C34-B86F-05652BAF676B}"/>
              </a:ext>
            </a:extLst>
          </p:cNvPr>
          <p:cNvCxnSpPr>
            <a:stCxn id="22" idx="1"/>
          </p:cNvCxnSpPr>
          <p:nvPr/>
        </p:nvCxnSpPr>
        <p:spPr>
          <a:xfrm flipH="1">
            <a:off x="6074172" y="5435770"/>
            <a:ext cx="3702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 Box 25">
            <a:extLst>
              <a:ext uri="{FF2B5EF4-FFF2-40B4-BE49-F238E27FC236}">
                <a16:creationId xmlns:a16="http://schemas.microsoft.com/office/drawing/2014/main" id="{2CF614CC-D73B-46A0-B972-FF3614CF938D}"/>
              </a:ext>
            </a:extLst>
          </p:cNvPr>
          <p:cNvSpPr txBox="1">
            <a:spLocks/>
          </p:cNvSpPr>
          <p:nvPr/>
        </p:nvSpPr>
        <p:spPr>
          <a:xfrm>
            <a:off x="5016198" y="5200979"/>
            <a:ext cx="1056005" cy="44894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ALD-ESH</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Review</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endParaRPr>
          </a:p>
        </p:txBody>
      </p:sp>
      <p:sp>
        <p:nvSpPr>
          <p:cNvPr id="50" name="Text Box 27">
            <a:extLst>
              <a:ext uri="{FF2B5EF4-FFF2-40B4-BE49-F238E27FC236}">
                <a16:creationId xmlns:a16="http://schemas.microsoft.com/office/drawing/2014/main" id="{27B10DAF-17B8-4C05-97FD-FA3491186973}"/>
              </a:ext>
            </a:extLst>
          </p:cNvPr>
          <p:cNvSpPr txBox="1">
            <a:spLocks/>
          </p:cNvSpPr>
          <p:nvPr/>
        </p:nvSpPr>
        <p:spPr>
          <a:xfrm>
            <a:off x="3587940" y="5205107"/>
            <a:ext cx="1056005" cy="44894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DOE</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Approval</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effectLst/>
                <a:latin typeface="Arial Black" panose="020B0A04020102020204" pitchFamily="34" charset="0"/>
                <a:ea typeface="Times New Roman" panose="02020603050405020304" pitchFamily="18" charset="0"/>
              </a:rPr>
              <a:t> </a:t>
            </a:r>
            <a:endParaRPr lang="en-US" sz="1050">
              <a:effectLst/>
              <a:latin typeface="Times New Roman" panose="02020603050405020304" pitchFamily="18" charset="0"/>
              <a:ea typeface="Times New Roman" panose="02020603050405020304" pitchFamily="18" charset="0"/>
            </a:endParaRPr>
          </a:p>
        </p:txBody>
      </p:sp>
      <p:cxnSp>
        <p:nvCxnSpPr>
          <p:cNvPr id="51" name="Straight Arrow Connector 50">
            <a:extLst>
              <a:ext uri="{FF2B5EF4-FFF2-40B4-BE49-F238E27FC236}">
                <a16:creationId xmlns:a16="http://schemas.microsoft.com/office/drawing/2014/main" id="{46B04823-D0F8-44B3-AAF2-54CD6D9E0256}"/>
              </a:ext>
            </a:extLst>
          </p:cNvPr>
          <p:cNvCxnSpPr/>
          <p:nvPr/>
        </p:nvCxnSpPr>
        <p:spPr>
          <a:xfrm flipH="1">
            <a:off x="4673694" y="5435770"/>
            <a:ext cx="3702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0" name="TextBox 1039">
            <a:extLst>
              <a:ext uri="{FF2B5EF4-FFF2-40B4-BE49-F238E27FC236}">
                <a16:creationId xmlns:a16="http://schemas.microsoft.com/office/drawing/2014/main" id="{D3A638D5-4C6F-48F5-99DD-6A8F199B9213}"/>
              </a:ext>
            </a:extLst>
          </p:cNvPr>
          <p:cNvSpPr txBox="1"/>
          <p:nvPr/>
        </p:nvSpPr>
        <p:spPr>
          <a:xfrm>
            <a:off x="195082" y="5878038"/>
            <a:ext cx="8282962"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A similar process for discovered/existing Condition</a:t>
            </a:r>
          </a:p>
        </p:txBody>
      </p:sp>
      <p:cxnSp>
        <p:nvCxnSpPr>
          <p:cNvPr id="35" name="Straight Arrow Connector 34">
            <a:extLst>
              <a:ext uri="{FF2B5EF4-FFF2-40B4-BE49-F238E27FC236}">
                <a16:creationId xmlns:a16="http://schemas.microsoft.com/office/drawing/2014/main" id="{3DBFE321-A33B-4547-A1AB-C55A7FCC2048}"/>
              </a:ext>
            </a:extLst>
          </p:cNvPr>
          <p:cNvCxnSpPr/>
          <p:nvPr/>
        </p:nvCxnSpPr>
        <p:spPr>
          <a:xfrm>
            <a:off x="8478044" y="3281773"/>
            <a:ext cx="0" cy="3161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Text Box 96">
            <a:extLst>
              <a:ext uri="{FF2B5EF4-FFF2-40B4-BE49-F238E27FC236}">
                <a16:creationId xmlns:a16="http://schemas.microsoft.com/office/drawing/2014/main" id="{7851B2ED-1683-4D94-A54E-5AB11380CC89}"/>
              </a:ext>
            </a:extLst>
          </p:cNvPr>
          <p:cNvSpPr txBox="1">
            <a:spLocks noChangeArrowheads="1"/>
          </p:cNvSpPr>
          <p:nvPr/>
        </p:nvSpPr>
        <p:spPr bwMode="auto">
          <a:xfrm>
            <a:off x="7860660" y="3698082"/>
            <a:ext cx="1331912" cy="4492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Black" panose="020B0A04020102020204" pitchFamily="34" charset="0"/>
              </a:rPr>
              <a:t>Distribute determination</a:t>
            </a:r>
          </a:p>
        </p:txBody>
      </p:sp>
    </p:spTree>
    <p:extLst>
      <p:ext uri="{BB962C8B-B14F-4D97-AF65-F5344CB8AC3E}">
        <p14:creationId xmlns:p14="http://schemas.microsoft.com/office/powerpoint/2010/main" val="161658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8125" y="128985"/>
            <a:ext cx="7886700" cy="611194"/>
          </a:xfrm>
        </p:spPr>
        <p:txBody>
          <a:bodyPr/>
          <a:lstStyle/>
          <a:p>
            <a:pPr algn="ctr"/>
            <a:r>
              <a:rPr lang="en-US" dirty="0"/>
              <a:t>USI Process @ NSLS-II (Cont.)</a:t>
            </a:r>
          </a:p>
        </p:txBody>
      </p:sp>
      <p:sp>
        <p:nvSpPr>
          <p:cNvPr id="4" name="Footer Placeholder 3"/>
          <p:cNvSpPr>
            <a:spLocks noGrp="1"/>
          </p:cNvSpPr>
          <p:nvPr>
            <p:ph type="ftr" sz="quarter" idx="3"/>
          </p:nvPr>
        </p:nvSpPr>
        <p:spPr/>
        <p:txBody>
          <a:bodyPr/>
          <a:lstStyle/>
          <a:p>
            <a:fld id="{F2E5D06D-0BE4-B843-8370-FB88EDC7364A}" type="slidenum">
              <a:rPr lang="en-US" smtClean="0"/>
              <a:pPr/>
              <a:t>6</a:t>
            </a:fld>
            <a:endParaRPr lang="en-US" dirty="0"/>
          </a:p>
        </p:txBody>
      </p:sp>
      <p:sp>
        <p:nvSpPr>
          <p:cNvPr id="2" name="Content Placeholder 1">
            <a:extLst>
              <a:ext uri="{FF2B5EF4-FFF2-40B4-BE49-F238E27FC236}">
                <a16:creationId xmlns:a16="http://schemas.microsoft.com/office/drawing/2014/main" id="{2CA909E1-8F20-46A2-B4F4-E5D03A7647E9}"/>
              </a:ext>
            </a:extLst>
          </p:cNvPr>
          <p:cNvSpPr>
            <a:spLocks noGrp="1"/>
          </p:cNvSpPr>
          <p:nvPr>
            <p:ph idx="1"/>
          </p:nvPr>
        </p:nvSpPr>
        <p:spPr>
          <a:xfrm>
            <a:off x="238125" y="1085849"/>
            <a:ext cx="8277225" cy="5091113"/>
          </a:xfrm>
        </p:spPr>
        <p:txBody>
          <a:bodyPr/>
          <a:lstStyle/>
          <a:p>
            <a:r>
              <a:rPr lang="en-US" dirty="0"/>
              <a:t>USI Screening Checklist:</a:t>
            </a:r>
          </a:p>
          <a:p>
            <a:pPr lvl="1"/>
            <a:r>
              <a:rPr lang="en-US" dirty="0">
                <a:cs typeface="Times New Roman" pitchFamily="18" charset="0"/>
              </a:rPr>
              <a:t>Does the proposed change or discovered condition impact or potentially impact:</a:t>
            </a:r>
          </a:p>
          <a:p>
            <a:pPr lvl="2"/>
            <a:r>
              <a:rPr lang="en-US" dirty="0">
                <a:cs typeface="Times New Roman" pitchFamily="18" charset="0"/>
              </a:rPr>
              <a:t>The Personnel Protection System (PPS)</a:t>
            </a:r>
          </a:p>
          <a:p>
            <a:pPr lvl="2"/>
            <a:r>
              <a:rPr lang="en-US" dirty="0">
                <a:cs typeface="Times New Roman" pitchFamily="18" charset="0"/>
              </a:rPr>
              <a:t>ODH Monitoring System</a:t>
            </a:r>
          </a:p>
          <a:p>
            <a:pPr lvl="2"/>
            <a:r>
              <a:rPr lang="en-US" dirty="0">
                <a:cs typeface="Times New Roman" pitchFamily="18" charset="0"/>
              </a:rPr>
              <a:t>Radiation Safety Component</a:t>
            </a:r>
          </a:p>
          <a:p>
            <a:pPr lvl="2"/>
            <a:r>
              <a:rPr lang="en-US" dirty="0">
                <a:cs typeface="Times New Roman" pitchFamily="18" charset="0"/>
              </a:rPr>
              <a:t>Area Radiation Monitoring System or Component</a:t>
            </a:r>
          </a:p>
          <a:p>
            <a:pPr lvl="2"/>
            <a:r>
              <a:rPr lang="en-US" dirty="0">
                <a:cs typeface="Times New Roman" pitchFamily="18" charset="0"/>
              </a:rPr>
              <a:t>Radiological Source Terms from SAD</a:t>
            </a:r>
          </a:p>
          <a:p>
            <a:pPr lvl="2"/>
            <a:r>
              <a:rPr lang="en-US" dirty="0">
                <a:cs typeface="Times New Roman" pitchFamily="18" charset="0"/>
              </a:rPr>
              <a:t>Critical Devices</a:t>
            </a:r>
          </a:p>
          <a:p>
            <a:pPr lvl="2"/>
            <a:r>
              <a:rPr lang="en-US" dirty="0">
                <a:cs typeface="Times New Roman" pitchFamily="18" charset="0"/>
              </a:rPr>
              <a:t>PS Operating Organization</a:t>
            </a:r>
          </a:p>
          <a:p>
            <a:pPr lvl="2"/>
            <a:r>
              <a:rPr lang="en-US" dirty="0">
                <a:cs typeface="Times New Roman" pitchFamily="18" charset="0"/>
              </a:rPr>
              <a:t>Operational Safety Limits</a:t>
            </a:r>
          </a:p>
          <a:p>
            <a:pPr marL="457200" lvl="1" indent="0">
              <a:buNone/>
            </a:pPr>
            <a:r>
              <a:rPr lang="en-US" sz="2000" dirty="0">
                <a:cs typeface="Times New Roman" pitchFamily="18" charset="0"/>
              </a:rPr>
              <a:t>If any ‘YES’ then Screening fails and an Evaluation required</a:t>
            </a:r>
          </a:p>
          <a:p>
            <a:pPr lvl="1"/>
            <a:endParaRPr lang="en-US" dirty="0"/>
          </a:p>
        </p:txBody>
      </p:sp>
    </p:spTree>
    <p:extLst>
      <p:ext uri="{BB962C8B-B14F-4D97-AF65-F5344CB8AC3E}">
        <p14:creationId xmlns:p14="http://schemas.microsoft.com/office/powerpoint/2010/main" val="390554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B3BE6D-710E-4600-8507-E7EE1E65F2B0}"/>
              </a:ext>
            </a:extLst>
          </p:cNvPr>
          <p:cNvSpPr>
            <a:spLocks noGrp="1"/>
          </p:cNvSpPr>
          <p:nvPr>
            <p:ph idx="1"/>
          </p:nvPr>
        </p:nvSpPr>
        <p:spPr>
          <a:xfrm>
            <a:off x="371475" y="693938"/>
            <a:ext cx="8629650" cy="5764011"/>
          </a:xfrm>
        </p:spPr>
        <p:txBody>
          <a:bodyPr>
            <a:normAutofit fontScale="85000" lnSpcReduction="20000"/>
          </a:bodyPr>
          <a:lstStyle/>
          <a:p>
            <a:r>
              <a:rPr lang="en-US" dirty="0">
                <a:cs typeface="Times New Roman" pitchFamily="18" charset="0"/>
              </a:rPr>
              <a:t>USI Evaluation Format:</a:t>
            </a:r>
          </a:p>
          <a:p>
            <a:pPr lvl="1"/>
            <a:r>
              <a:rPr lang="en-US" dirty="0">
                <a:cs typeface="Times New Roman" pitchFamily="18" charset="0"/>
              </a:rPr>
              <a:t>No., Title, Description</a:t>
            </a:r>
          </a:p>
          <a:p>
            <a:pPr lvl="1"/>
            <a:r>
              <a:rPr lang="en-US" dirty="0">
                <a:cs typeface="Times New Roman" pitchFamily="18" charset="0"/>
              </a:rPr>
              <a:t>Does the proposed change or discovered condition affect information in SAD or ASE requirements? – Provide Citations</a:t>
            </a:r>
          </a:p>
          <a:p>
            <a:pPr lvl="1"/>
            <a:r>
              <a:rPr lang="en-US" dirty="0">
                <a:cs typeface="Times New Roman" pitchFamily="18" charset="0"/>
              </a:rPr>
              <a:t>USI Evaluation Criteria Questions 1. thru 6.        </a:t>
            </a:r>
          </a:p>
          <a:p>
            <a:pPr marL="457200" lvl="1" indent="0">
              <a:buNone/>
            </a:pPr>
            <a:r>
              <a:rPr lang="en-US" dirty="0">
                <a:cs typeface="Times New Roman" pitchFamily="18" charset="0"/>
              </a:rPr>
              <a:t>   [YES or NO, with justification]</a:t>
            </a:r>
          </a:p>
          <a:p>
            <a:pPr marL="1371600" lvl="2" indent="-457200">
              <a:buAutoNum type="arabicPeriod"/>
            </a:pPr>
            <a:r>
              <a:rPr lang="en-US" dirty="0"/>
              <a:t>Could the change or discovered condition significantly increase the probability of occurrence of an accident previously evaluated in the SAD? </a:t>
            </a:r>
          </a:p>
          <a:p>
            <a:pPr marL="1371600" lvl="2" indent="-457200">
              <a:buAutoNum type="arabicPeriod"/>
            </a:pPr>
            <a:r>
              <a:rPr lang="en-US" dirty="0"/>
              <a:t>Could the change or discovered condition significantly increase the consequences of an accident previously evaluated in the SAD?</a:t>
            </a:r>
          </a:p>
          <a:p>
            <a:pPr marL="1371600" lvl="2" indent="-457200">
              <a:buAutoNum type="arabicPeriod"/>
            </a:pPr>
            <a:r>
              <a:rPr lang="en-US" dirty="0"/>
              <a:t>Could the change or discovered condition significantly increase the probability of occurrence of a malfunction of equipment important to safety (e.g., engineered credited controls) previously evaluated in the SAD?</a:t>
            </a:r>
          </a:p>
          <a:p>
            <a:pPr marL="1371600" lvl="2" indent="-457200">
              <a:buAutoNum type="arabicPeriod"/>
            </a:pPr>
            <a:r>
              <a:rPr lang="en-US" dirty="0"/>
              <a:t>Could the change or discovered condition significantly increase the consequences of a malfunction of equipment important to safety (e.g., engineered credited controls) previously evaluated in the SAD? </a:t>
            </a:r>
          </a:p>
          <a:p>
            <a:pPr marL="1371600" lvl="2" indent="-457200">
              <a:buAutoNum type="arabicPeriod"/>
            </a:pPr>
            <a:r>
              <a:rPr lang="en-US" dirty="0"/>
              <a:t>Could the change or discovered condition create the possibility of a different type of accident than any previously evaluated in the SAD that would have potentially significant safety consequences? </a:t>
            </a:r>
          </a:p>
          <a:p>
            <a:pPr marL="1371600" lvl="2" indent="-457200">
              <a:buAutoNum type="arabicPeriod"/>
            </a:pPr>
            <a:r>
              <a:rPr lang="en-US" dirty="0"/>
              <a:t>Could the change increase the possibility of a different type of malfunction of equipment important to safety (e.g., engineered credited controls) than any previously evaluated in the SAD?</a:t>
            </a:r>
          </a:p>
          <a:p>
            <a:pPr lvl="1"/>
            <a:r>
              <a:rPr lang="en-US" dirty="0">
                <a:cs typeface="Times New Roman" pitchFamily="18" charset="0"/>
              </a:rPr>
              <a:t>USI Determination [YES, if any EC Questions YES]; If ‘YES’ then DOE  approval required</a:t>
            </a:r>
          </a:p>
          <a:p>
            <a:endParaRPr lang="en-US" dirty="0"/>
          </a:p>
        </p:txBody>
      </p:sp>
      <p:sp>
        <p:nvSpPr>
          <p:cNvPr id="3" name="Title 2">
            <a:extLst>
              <a:ext uri="{FF2B5EF4-FFF2-40B4-BE49-F238E27FC236}">
                <a16:creationId xmlns:a16="http://schemas.microsoft.com/office/drawing/2014/main" id="{653FB779-395D-46F9-8086-2D6F5E8955B5}"/>
              </a:ext>
            </a:extLst>
          </p:cNvPr>
          <p:cNvSpPr>
            <a:spLocks noGrp="1"/>
          </p:cNvSpPr>
          <p:nvPr>
            <p:ph type="title"/>
          </p:nvPr>
        </p:nvSpPr>
        <p:spPr>
          <a:xfrm>
            <a:off x="371475" y="106765"/>
            <a:ext cx="7886700" cy="587174"/>
          </a:xfrm>
        </p:spPr>
        <p:txBody>
          <a:bodyPr/>
          <a:lstStyle/>
          <a:p>
            <a:pPr algn="ctr"/>
            <a:r>
              <a:rPr lang="en-US" dirty="0"/>
              <a:t>USI Process @ NSLS-II (Cont.)</a:t>
            </a:r>
          </a:p>
        </p:txBody>
      </p:sp>
      <p:sp>
        <p:nvSpPr>
          <p:cNvPr id="4" name="Footer Placeholder 3">
            <a:extLst>
              <a:ext uri="{FF2B5EF4-FFF2-40B4-BE49-F238E27FC236}">
                <a16:creationId xmlns:a16="http://schemas.microsoft.com/office/drawing/2014/main" id="{A1FBA664-25DD-4FBD-9004-582A79ACB53C}"/>
              </a:ext>
            </a:extLst>
          </p:cNvPr>
          <p:cNvSpPr>
            <a:spLocks noGrp="1"/>
          </p:cNvSpPr>
          <p:nvPr>
            <p:ph type="ftr" sz="quarter" idx="3"/>
          </p:nvPr>
        </p:nvSpPr>
        <p:spPr/>
        <p:txBody>
          <a:bodyPr/>
          <a:lstStyle/>
          <a:p>
            <a:fld id="{F2E5D06D-0BE4-B843-8370-FB88EDC7364A}" type="slidenum">
              <a:rPr lang="en-US" smtClean="0"/>
              <a:pPr/>
              <a:t>7</a:t>
            </a:fld>
            <a:endParaRPr lang="en-US" dirty="0"/>
          </a:p>
        </p:txBody>
      </p:sp>
    </p:spTree>
    <p:extLst>
      <p:ext uri="{BB962C8B-B14F-4D97-AF65-F5344CB8AC3E}">
        <p14:creationId xmlns:p14="http://schemas.microsoft.com/office/powerpoint/2010/main" val="385076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391" y="894522"/>
            <a:ext cx="8806069" cy="5417377"/>
          </a:xfrm>
        </p:spPr>
        <p:txBody>
          <a:bodyPr>
            <a:normAutofit/>
          </a:bodyPr>
          <a:lstStyle/>
          <a:p>
            <a:r>
              <a:rPr lang="en-US" dirty="0"/>
              <a:t>3 Levels of USI Training</a:t>
            </a:r>
          </a:p>
          <a:p>
            <a:pPr lvl="1"/>
            <a:r>
              <a:rPr lang="en-US" b="1" dirty="0"/>
              <a:t>Awareness Level Training</a:t>
            </a:r>
          </a:p>
          <a:p>
            <a:pPr lvl="2"/>
            <a:r>
              <a:rPr lang="en-US" sz="2400" dirty="0"/>
              <a:t>General information about USI Process and its functions </a:t>
            </a:r>
          </a:p>
          <a:p>
            <a:pPr lvl="2"/>
            <a:r>
              <a:rPr lang="en-US" sz="2400" dirty="0"/>
              <a:t>Primarily those whose jobs can warrant a USI Screen</a:t>
            </a:r>
          </a:p>
          <a:p>
            <a:pPr lvl="1"/>
            <a:r>
              <a:rPr lang="en-US" b="1" dirty="0"/>
              <a:t>USI Screener T&amp;Q</a:t>
            </a:r>
          </a:p>
          <a:p>
            <a:pPr lvl="2"/>
            <a:r>
              <a:rPr lang="en-US" sz="2400" dirty="0"/>
              <a:t>Awareness Level plus Read &amp; Ack. ABDs + USI Proc</a:t>
            </a:r>
          </a:p>
          <a:p>
            <a:pPr lvl="2"/>
            <a:r>
              <a:rPr lang="en-US" sz="2400" dirty="0"/>
              <a:t>Select Tech Specs who may need USI Screens routinely </a:t>
            </a:r>
          </a:p>
          <a:p>
            <a:pPr lvl="1"/>
            <a:r>
              <a:rPr lang="en-US" b="1" dirty="0"/>
              <a:t>USI Evaluator T&amp;Q</a:t>
            </a:r>
          </a:p>
          <a:p>
            <a:pPr lvl="2"/>
            <a:r>
              <a:rPr lang="en-US" sz="2400" dirty="0"/>
              <a:t>USI Screener T&amp;Q plus one-on-one training w/ABD </a:t>
            </a:r>
            <a:r>
              <a:rPr lang="en-US" sz="2400" dirty="0" err="1"/>
              <a:t>Mgr</a:t>
            </a:r>
            <a:r>
              <a:rPr lang="en-US" sz="2400" dirty="0"/>
              <a:t> and demonstration of proficiency [Prep of Sample/Example USI Evaluation w/detailed follow-up review]</a:t>
            </a:r>
          </a:p>
          <a:p>
            <a:pPr lvl="2"/>
            <a:r>
              <a:rPr lang="en-US" sz="2400" dirty="0"/>
              <a:t>Select Tech. Mgmt.   </a:t>
            </a:r>
          </a:p>
          <a:p>
            <a:pPr lvl="1"/>
            <a:endParaRPr lang="en-US" dirty="0"/>
          </a:p>
        </p:txBody>
      </p:sp>
      <p:sp>
        <p:nvSpPr>
          <p:cNvPr id="3" name="Title 2"/>
          <p:cNvSpPr>
            <a:spLocks noGrp="1"/>
          </p:cNvSpPr>
          <p:nvPr>
            <p:ph type="title"/>
          </p:nvPr>
        </p:nvSpPr>
        <p:spPr>
          <a:xfrm>
            <a:off x="509380" y="116880"/>
            <a:ext cx="7886700" cy="611194"/>
          </a:xfrm>
        </p:spPr>
        <p:txBody>
          <a:bodyPr/>
          <a:lstStyle/>
          <a:p>
            <a:pPr algn="ctr"/>
            <a:r>
              <a:rPr lang="en-US" dirty="0"/>
              <a:t>USI Training and Awareness</a:t>
            </a:r>
          </a:p>
        </p:txBody>
      </p:sp>
      <p:sp>
        <p:nvSpPr>
          <p:cNvPr id="4" name="Footer Placeholder 3"/>
          <p:cNvSpPr>
            <a:spLocks noGrp="1"/>
          </p:cNvSpPr>
          <p:nvPr>
            <p:ph type="ftr" sz="quarter" idx="3"/>
          </p:nvPr>
        </p:nvSpPr>
        <p:spPr/>
        <p:txBody>
          <a:bodyPr/>
          <a:lstStyle/>
          <a:p>
            <a:fld id="{F2E5D06D-0BE4-B843-8370-FB88EDC7364A}" type="slidenum">
              <a:rPr lang="en-US" smtClean="0"/>
              <a:pPr/>
              <a:t>8</a:t>
            </a:fld>
            <a:endParaRPr lang="en-US" dirty="0"/>
          </a:p>
        </p:txBody>
      </p:sp>
    </p:spTree>
    <p:extLst>
      <p:ext uri="{BB962C8B-B14F-4D97-AF65-F5344CB8AC3E}">
        <p14:creationId xmlns:p14="http://schemas.microsoft.com/office/powerpoint/2010/main" val="316889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356" y="512140"/>
            <a:ext cx="8756373" cy="6072809"/>
          </a:xfrm>
        </p:spPr>
        <p:txBody>
          <a:bodyPr>
            <a:normAutofit/>
          </a:bodyPr>
          <a:lstStyle/>
          <a:p>
            <a:r>
              <a:rPr lang="en-US" sz="2400" dirty="0"/>
              <a:t>The Authorization Basis Manager is engaged in all change management processes including:</a:t>
            </a:r>
          </a:p>
          <a:p>
            <a:pPr lvl="1"/>
            <a:r>
              <a:rPr lang="en-US" sz="2200" dirty="0"/>
              <a:t>Engineering Design</a:t>
            </a:r>
          </a:p>
          <a:p>
            <a:pPr lvl="1"/>
            <a:r>
              <a:rPr lang="en-US" sz="2200" dirty="0"/>
              <a:t>Engineering Change Orders</a:t>
            </a:r>
          </a:p>
          <a:p>
            <a:pPr lvl="1"/>
            <a:r>
              <a:rPr lang="en-US" sz="2200" dirty="0"/>
              <a:t>Events/Issues management (ORPS and/or Discovery Events)</a:t>
            </a:r>
          </a:p>
          <a:p>
            <a:pPr lvl="1"/>
            <a:r>
              <a:rPr lang="en-US" sz="2200" dirty="0"/>
              <a:t>Discrepancy Reports</a:t>
            </a:r>
          </a:p>
          <a:p>
            <a:pPr lvl="1"/>
            <a:r>
              <a:rPr lang="en-US" sz="2200" dirty="0"/>
              <a:t>Machine Studies (Accelerator Physics and X-ray Beam)</a:t>
            </a:r>
          </a:p>
          <a:p>
            <a:r>
              <a:rPr lang="en-US" sz="2400" dirty="0"/>
              <a:t>The following procedures invoke a USI screen as a requirement:</a:t>
            </a:r>
          </a:p>
          <a:p>
            <a:pPr lvl="1"/>
            <a:r>
              <a:rPr lang="en-US" sz="2200" dirty="0"/>
              <a:t>Management of NSLS-II Documents and Records</a:t>
            </a:r>
          </a:p>
          <a:p>
            <a:pPr lvl="1"/>
            <a:r>
              <a:rPr lang="en-US" sz="2200" dirty="0"/>
              <a:t>Work Planning and Control Procedure</a:t>
            </a:r>
          </a:p>
          <a:p>
            <a:pPr lvl="1"/>
            <a:r>
              <a:rPr lang="en-US" sz="2200" dirty="0"/>
              <a:t>Authorizing Operations and Performing Maintenance</a:t>
            </a:r>
          </a:p>
          <a:p>
            <a:pPr lvl="1"/>
            <a:r>
              <a:rPr lang="en-US" sz="2200" dirty="0"/>
              <a:t>Safety System Work Permits</a:t>
            </a:r>
          </a:p>
          <a:p>
            <a:pPr lvl="1"/>
            <a:r>
              <a:rPr lang="en-US" sz="2200" dirty="0"/>
              <a:t>NSLS-II Radiation Safety Component Configuration Management</a:t>
            </a:r>
          </a:p>
          <a:p>
            <a:pPr lvl="1"/>
            <a:r>
              <a:rPr lang="en-US" sz="2200" dirty="0"/>
              <a:t>Configuration Management Procedures for ODH, PPS and ARMs</a:t>
            </a:r>
          </a:p>
          <a:p>
            <a:pPr lvl="1"/>
            <a:r>
              <a:rPr lang="en-US" sz="2200" dirty="0"/>
              <a:t>Procedure for Software Change Control</a:t>
            </a:r>
          </a:p>
          <a:p>
            <a:pPr marL="457200" lvl="1" indent="0">
              <a:buNone/>
            </a:pPr>
            <a:r>
              <a:rPr lang="en-US" sz="2200" dirty="0"/>
              <a:t>Note the ABM is a signatory on all procedures.</a:t>
            </a:r>
          </a:p>
          <a:p>
            <a:pPr lvl="1"/>
            <a:endParaRPr lang="en-US" sz="2200" dirty="0"/>
          </a:p>
          <a:p>
            <a:pPr lvl="1"/>
            <a:endParaRPr lang="en-US" sz="2200" dirty="0"/>
          </a:p>
          <a:p>
            <a:pPr lvl="1"/>
            <a:endParaRPr lang="en-US" dirty="0"/>
          </a:p>
          <a:p>
            <a:pPr lvl="1"/>
            <a:endParaRPr lang="en-US" dirty="0"/>
          </a:p>
        </p:txBody>
      </p:sp>
      <p:sp>
        <p:nvSpPr>
          <p:cNvPr id="4" name="Footer Placeholder 3"/>
          <p:cNvSpPr>
            <a:spLocks noGrp="1"/>
          </p:cNvSpPr>
          <p:nvPr>
            <p:ph type="ftr" sz="quarter" idx="3"/>
          </p:nvPr>
        </p:nvSpPr>
        <p:spPr/>
        <p:txBody>
          <a:bodyPr/>
          <a:lstStyle/>
          <a:p>
            <a:fld id="{F2E5D06D-0BE4-B843-8370-FB88EDC7364A}" type="slidenum">
              <a:rPr lang="en-US" smtClean="0"/>
              <a:pPr/>
              <a:t>9</a:t>
            </a:fld>
            <a:endParaRPr lang="en-US" dirty="0"/>
          </a:p>
        </p:txBody>
      </p:sp>
      <p:sp>
        <p:nvSpPr>
          <p:cNvPr id="7" name="Title 2"/>
          <p:cNvSpPr>
            <a:spLocks noGrp="1"/>
          </p:cNvSpPr>
          <p:nvPr>
            <p:ph type="title"/>
          </p:nvPr>
        </p:nvSpPr>
        <p:spPr>
          <a:xfrm>
            <a:off x="519320" y="0"/>
            <a:ext cx="7886700" cy="673281"/>
          </a:xfrm>
        </p:spPr>
        <p:txBody>
          <a:bodyPr>
            <a:normAutofit/>
          </a:bodyPr>
          <a:lstStyle/>
          <a:p>
            <a:pPr algn="ctr"/>
            <a:r>
              <a:rPr lang="en-US" dirty="0"/>
              <a:t>USI Invoking Processes or Procedures</a:t>
            </a:r>
          </a:p>
        </p:txBody>
      </p:sp>
    </p:spTree>
    <p:extLst>
      <p:ext uri="{BB962C8B-B14F-4D97-AF65-F5344CB8AC3E}">
        <p14:creationId xmlns:p14="http://schemas.microsoft.com/office/powerpoint/2010/main" val="2283256873"/>
      </p:ext>
    </p:extLst>
  </p:cSld>
  <p:clrMapOvr>
    <a:masterClrMapping/>
  </p:clrMapOvr>
</p:sld>
</file>

<file path=ppt/theme/theme1.xml><?xml version="1.0" encoding="utf-8"?>
<a:theme xmlns:a="http://schemas.openxmlformats.org/drawingml/2006/main" name="Office Theme">
  <a:themeElements>
    <a:clrScheme name="NSLS-II Color Palette">
      <a:dk1>
        <a:srgbClr val="000000"/>
      </a:dk1>
      <a:lt1>
        <a:srgbClr val="FFFEFE"/>
      </a:lt1>
      <a:dk2>
        <a:srgbClr val="59595C"/>
      </a:dk2>
      <a:lt2>
        <a:srgbClr val="BFC0BE"/>
      </a:lt2>
      <a:accent1>
        <a:srgbClr val="8B2232"/>
      </a:accent1>
      <a:accent2>
        <a:srgbClr val="C35428"/>
      </a:accent2>
      <a:accent3>
        <a:srgbClr val="F6B31F"/>
      </a:accent3>
      <a:accent4>
        <a:srgbClr val="44695B"/>
      </a:accent4>
      <a:accent5>
        <a:srgbClr val="00558A"/>
      </a:accent5>
      <a:accent6>
        <a:srgbClr val="59595C"/>
      </a:accent6>
      <a:hlink>
        <a:srgbClr val="145688"/>
      </a:hlink>
      <a:folHlink>
        <a:srgbClr val="59595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3069</TotalTime>
  <Words>999</Words>
  <Application>Microsoft Office PowerPoint</Application>
  <PresentationFormat>On-screen Show (4:3)</PresentationFormat>
  <Paragraphs>148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Times New Roman</vt:lpstr>
      <vt:lpstr>Office Theme</vt:lpstr>
      <vt:lpstr>Integration of USI and CM at NSLS-II 2019 Accelerator Safety Workshop ORNL – Spallation Neutron Source</vt:lpstr>
      <vt:lpstr>Outline</vt:lpstr>
      <vt:lpstr>USI Process @ NSLS-II</vt:lpstr>
      <vt:lpstr>USI Process @ NSLS-II (Cont.)</vt:lpstr>
      <vt:lpstr>USI Process @ NSLS-II (Cont.)</vt:lpstr>
      <vt:lpstr>USI Process @ NSLS-II (Cont.)</vt:lpstr>
      <vt:lpstr>USI Process @ NSLS-II (Cont.)</vt:lpstr>
      <vt:lpstr>USI Training and Awareness</vt:lpstr>
      <vt:lpstr>USI Invoking Processes or Procedures</vt:lpstr>
      <vt:lpstr>Determination of Significance</vt:lpstr>
      <vt:lpstr>PowerPoint Presentation</vt:lpstr>
      <vt:lpstr>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NSLS-II Events History (FY14 - 19)</dc:title>
  <dc:creator>Lee, Robert J</dc:creator>
  <cp:lastModifiedBy>Lee, Robert J</cp:lastModifiedBy>
  <cp:revision>50</cp:revision>
  <dcterms:created xsi:type="dcterms:W3CDTF">2019-07-24T15:20:55Z</dcterms:created>
  <dcterms:modified xsi:type="dcterms:W3CDTF">2019-09-03T21:17:52Z</dcterms:modified>
</cp:coreProperties>
</file>