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7" r:id="rId6"/>
    <p:sldId id="258" r:id="rId7"/>
    <p:sldId id="259" r:id="rId8"/>
    <p:sldId id="263" r:id="rId9"/>
    <p:sldId id="268" r:id="rId10"/>
    <p:sldId id="269" r:id="rId11"/>
    <p:sldId id="260" r:id="rId12"/>
    <p:sldId id="261" r:id="rId13"/>
    <p:sldId id="262" r:id="rId14"/>
    <p:sldId id="266" r:id="rId15"/>
    <p:sldId id="264" r:id="rId16"/>
    <p:sldId id="265" r:id="rId17"/>
    <p:sldId id="267" r:id="rId18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B918A4-9877-4B27-90D2-EA31ABF1E913}" v="78" dt="2019-08-16T15:52:18.9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59" autoAdjust="0"/>
    <p:restoredTop sz="95161" autoAdjust="0"/>
  </p:normalViewPr>
  <p:slideViewPr>
    <p:cSldViewPr snapToGrid="0" showGuides="1">
      <p:cViewPr varScale="1">
        <p:scale>
          <a:sx n="103" d="100"/>
          <a:sy n="103" d="100"/>
        </p:scale>
        <p:origin x="51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8/16/2019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8/16/2019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95A329E-A9A2-E149-9CDD-03DAF92C07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7B1543-14D8-A941-AF62-9CE3736655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567238-4D22-9C4C-863E-90B8E166BB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4B06D67-5A3B-714E-90C1-66A7825D67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EE01FD-138D-4943-8801-4849D54F7C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B76B085-C104-2A42-8A31-4445D0F2847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978729"/>
          </a:xfrm>
        </p:spPr>
        <p:txBody>
          <a:bodyPr/>
          <a:lstStyle/>
          <a:p>
            <a:r>
              <a:rPr lang="en-US" dirty="0"/>
              <a:t>Implementing and Validating Cyber Threat Protection in Engineered Safety Systems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John Bombard</a:t>
            </a:r>
          </a:p>
          <a:p>
            <a:r>
              <a:rPr lang="en-US" dirty="0"/>
              <a:t>Protection Systems Engineer</a:t>
            </a:r>
          </a:p>
          <a:p>
            <a:r>
              <a:rPr lang="en-US" dirty="0"/>
              <a:t>Spallation Neutron Source, ORNL</a:t>
            </a:r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4F8C4F6-E130-4675-8BF1-CE5027424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Station Security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FFA601-B71A-44DD-933D-FC47A08FB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Programming computers should be kept physically secure when not in use</a:t>
            </a:r>
          </a:p>
          <a:p>
            <a:pPr lvl="1"/>
            <a:r>
              <a:rPr lang="en-US" dirty="0"/>
              <a:t>Stored in locked cabinets or offices</a:t>
            </a:r>
          </a:p>
          <a:p>
            <a:pPr lvl="1"/>
            <a:r>
              <a:rPr lang="en-US" dirty="0"/>
              <a:t>Remain under control of a responsible and authorized engineer</a:t>
            </a:r>
          </a:p>
          <a:p>
            <a:pPr lvl="1"/>
            <a:r>
              <a:rPr lang="en-US" b="1" dirty="0"/>
              <a:t>Not connected to the safety network except when actively programming or troubleshooting!</a:t>
            </a:r>
          </a:p>
          <a:p>
            <a:r>
              <a:rPr lang="en-US" dirty="0"/>
              <a:t>Programming computers should never be connected to any network other than the safety network for routine work</a:t>
            </a:r>
          </a:p>
          <a:p>
            <a:pPr lvl="1"/>
            <a:r>
              <a:rPr lang="en-US" dirty="0"/>
              <a:t>Some exceptions apply…keeping OS and antivirus/antimalware up to date</a:t>
            </a:r>
          </a:p>
          <a:p>
            <a:pPr lvl="1"/>
            <a:r>
              <a:rPr lang="en-US" dirty="0"/>
              <a:t>Updates should be scheduled, once approved by IT and software vendors after testing in a development environment.</a:t>
            </a:r>
          </a:p>
          <a:p>
            <a:r>
              <a:rPr lang="en-US" dirty="0"/>
              <a:t>Perform proper sanitation whenever a programming computer is connected to a different network</a:t>
            </a:r>
          </a:p>
          <a:p>
            <a:pPr lvl="1"/>
            <a:r>
              <a:rPr lang="en-US" dirty="0"/>
              <a:t>Running anti-virus or anti-malware is a great start, but not a perfect solution.</a:t>
            </a:r>
          </a:p>
          <a:p>
            <a:pPr lvl="1"/>
            <a:r>
              <a:rPr lang="en-US" dirty="0"/>
              <a:t>Check for other changes to the system: new software installed, new processes running in the background, restore/repair PLC programming software from known secure installation media.</a:t>
            </a:r>
          </a:p>
        </p:txBody>
      </p:sp>
    </p:spTree>
    <p:extLst>
      <p:ext uri="{BB962C8B-B14F-4D97-AF65-F5344CB8AC3E}">
        <p14:creationId xmlns:p14="http://schemas.microsoft.com/office/powerpoint/2010/main" val="3242296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4F8C4F6-E130-4675-8BF1-CE5027424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Graded Approach to Updates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FFA601-B71A-44DD-933D-FC47A08FB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Historically, security has been maintained via “air gap”</a:t>
            </a:r>
          </a:p>
          <a:p>
            <a:r>
              <a:rPr lang="en-US" dirty="0"/>
              <a:t>But in an increasingly connected society, is that sustainable?</a:t>
            </a:r>
          </a:p>
          <a:p>
            <a:pPr lvl="1"/>
            <a:r>
              <a:rPr lang="en-US" dirty="0"/>
              <a:t>Online Updates</a:t>
            </a:r>
          </a:p>
          <a:p>
            <a:pPr lvl="1"/>
            <a:r>
              <a:rPr lang="en-US" dirty="0"/>
              <a:t>Online License Validation, SaaS,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Teams should take a graded approach to software updates</a:t>
            </a:r>
          </a:p>
          <a:p>
            <a:pPr lvl="1"/>
            <a:r>
              <a:rPr lang="en-US" dirty="0"/>
              <a:t>How critical is the security problem being patched</a:t>
            </a:r>
          </a:p>
          <a:p>
            <a:pPr lvl="2"/>
            <a:r>
              <a:rPr lang="en-US" dirty="0"/>
              <a:t>Should we do a little testing and upgrade immediately?</a:t>
            </a:r>
          </a:p>
          <a:p>
            <a:pPr lvl="2"/>
            <a:r>
              <a:rPr lang="en-US" dirty="0"/>
              <a:t>Should we test for multiple months/years to ensure sustainable quality?</a:t>
            </a:r>
          </a:p>
        </p:txBody>
      </p:sp>
    </p:spTree>
    <p:extLst>
      <p:ext uri="{BB962C8B-B14F-4D97-AF65-F5344CB8AC3E}">
        <p14:creationId xmlns:p14="http://schemas.microsoft.com/office/powerpoint/2010/main" val="3049319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FD1D105-C8F1-4BCA-8E7A-913444F47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and Security of Software Code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52368B-50FA-4A86-97B5-71DC303A6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Many cyber attacks start with surveillance!</a:t>
            </a:r>
          </a:p>
          <a:p>
            <a:pPr lvl="1"/>
            <a:r>
              <a:rPr lang="en-US" dirty="0"/>
              <a:t>You can’t build a sophisticated HATMAN / TRITON / TRISIS type malware without intimate knowledge of the system. </a:t>
            </a:r>
          </a:p>
          <a:p>
            <a:r>
              <a:rPr lang="en-US" dirty="0"/>
              <a:t>In addition to protecting the systems themselves, you should also secure and control the source code for software running on them.</a:t>
            </a:r>
          </a:p>
          <a:p>
            <a:pPr lvl="1"/>
            <a:r>
              <a:rPr lang="en-US" dirty="0"/>
              <a:t>Keep manually controlled source code physically locked/secured from unauthorized access</a:t>
            </a:r>
          </a:p>
          <a:p>
            <a:pPr lvl="1"/>
            <a:r>
              <a:rPr lang="en-US" dirty="0"/>
              <a:t>Keep software version control systems patched and secured, maintain the same level of isolation and security as the programming stations.</a:t>
            </a:r>
          </a:p>
          <a:p>
            <a:pPr lvl="2"/>
            <a:r>
              <a:rPr lang="en-US" dirty="0"/>
              <a:t>Don’t leave online version control systems directly connected to the PLCs, perform updates manually to be certain of what is being deployed where.</a:t>
            </a:r>
          </a:p>
        </p:txBody>
      </p:sp>
    </p:spTree>
    <p:extLst>
      <p:ext uri="{BB962C8B-B14F-4D97-AF65-F5344CB8AC3E}">
        <p14:creationId xmlns:p14="http://schemas.microsoft.com/office/powerpoint/2010/main" val="929627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4F8C4F6-E130-4675-8BF1-CE5027424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of Other Safety Equipment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FFA601-B71A-44DD-933D-FC47A08FB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Securing and patching PLC Processors and Programming Stations is important…but there are many other vectors to keep in mind!</a:t>
            </a:r>
          </a:p>
          <a:p>
            <a:pPr lvl="1"/>
            <a:r>
              <a:rPr lang="en-US" dirty="0"/>
              <a:t>Remember the 600% increase in “IoT” attacks? There are more of those in your ICS systems than you think.</a:t>
            </a:r>
          </a:p>
          <a:p>
            <a:pPr lvl="1"/>
            <a:r>
              <a:rPr lang="en-US" dirty="0"/>
              <a:t>PLC modules, HMI’s, Cameras, Printers, Managed Network Switches all have built in web servers to make configuration and management easy</a:t>
            </a:r>
          </a:p>
          <a:p>
            <a:pPr lvl="2"/>
            <a:r>
              <a:rPr lang="en-US" dirty="0"/>
              <a:t>But these are also some of the most insecure parts of a system! Many of these interfaces use </a:t>
            </a:r>
            <a:r>
              <a:rPr lang="en-US" dirty="0" err="1"/>
              <a:t>Javascript</a:t>
            </a:r>
            <a:r>
              <a:rPr lang="en-US" dirty="0"/>
              <a:t> or other active web technologies that are easily exploited.</a:t>
            </a:r>
          </a:p>
          <a:p>
            <a:pPr lvl="2"/>
            <a:r>
              <a:rPr lang="en-US" i="1" dirty="0"/>
              <a:t>Disable Them When Not In Use!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774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8FC90-ED23-4702-AD0A-9858346CD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D8971-3750-4952-B517-D4E48BF5D3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Cyber Security threats are increasing…and specifically targeting interlock systems to provide “loss of control” attacks.</a:t>
            </a:r>
          </a:p>
          <a:p>
            <a:r>
              <a:rPr lang="en-US" dirty="0"/>
              <a:t>Stay security focused during the development of requirements and include testing and challenging of security measures in validation, checkout, and other quality assurance activities.</a:t>
            </a:r>
          </a:p>
          <a:p>
            <a:r>
              <a:rPr lang="en-US" dirty="0"/>
              <a:t>Configuration management systems and processes need to consider cyber risks</a:t>
            </a:r>
          </a:p>
          <a:p>
            <a:pPr lvl="1"/>
            <a:r>
              <a:rPr lang="en-US" dirty="0"/>
              <a:t>Include cyber risk in safety analysis</a:t>
            </a:r>
          </a:p>
          <a:p>
            <a:pPr lvl="1"/>
            <a:r>
              <a:rPr lang="en-US" dirty="0"/>
              <a:t>Take a graded approach to Programmer PC and firmware updates</a:t>
            </a:r>
          </a:p>
          <a:p>
            <a:pPr lvl="1"/>
            <a:r>
              <a:rPr lang="en-US" dirty="0"/>
              <a:t>Maintaining a complete “air gap” with modern technology is difficult, OT and IT need to work together to maintain the connectivity for the security updates modern technology requires while preventing other access.</a:t>
            </a:r>
          </a:p>
        </p:txBody>
      </p:sp>
    </p:spTree>
    <p:extLst>
      <p:ext uri="{BB962C8B-B14F-4D97-AF65-F5344CB8AC3E}">
        <p14:creationId xmlns:p14="http://schemas.microsoft.com/office/powerpoint/2010/main" val="4108347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936D5027-DBC9-499F-B578-93E09FEEDB3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4387" b="4387"/>
          <a:stretch>
            <a:fillRect/>
          </a:stretch>
        </p:blipFill>
        <p:spPr>
          <a:xfrm>
            <a:off x="6095637" y="1083755"/>
            <a:ext cx="5486764" cy="421929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C9061DA-9923-4D8C-BD24-92B17E0E2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079" y="1275788"/>
            <a:ext cx="5537405" cy="978729"/>
          </a:xfrm>
        </p:spPr>
        <p:txBody>
          <a:bodyPr/>
          <a:lstStyle/>
          <a:p>
            <a:r>
              <a:rPr lang="en-US" dirty="0"/>
              <a:t>Cyber Incidents On The Rise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6ED65DB-8A14-457D-BC4E-AACC25EA616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The US is the #1 Target for Cyber Attacks, many state-sponsored</a:t>
            </a:r>
          </a:p>
          <a:p>
            <a:r>
              <a:rPr lang="en-US" dirty="0"/>
              <a:t>IoT attacks up by almost 600% !</a:t>
            </a:r>
          </a:p>
          <a:p>
            <a:r>
              <a:rPr lang="en-US" dirty="0"/>
              <a:t>80% increase in malware attacks on Mac computers</a:t>
            </a:r>
          </a:p>
          <a:p>
            <a:r>
              <a:rPr lang="en-US" dirty="0"/>
              <a:t>31% of organizations have experienced cyber attacks on operational infrastructure.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64D606-998D-483B-A7A3-3EEDB847350B}"/>
              </a:ext>
            </a:extLst>
          </p:cNvPr>
          <p:cNvSpPr txBox="1"/>
          <p:nvPr/>
        </p:nvSpPr>
        <p:spPr>
          <a:xfrm>
            <a:off x="6565254" y="5858220"/>
            <a:ext cx="5163325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latin typeface="+mn-lt"/>
              </a:rPr>
              <a:t>Source: https://www.cyberdefensemagazine.com/cyber-security-statistics-for-2019/</a:t>
            </a:r>
          </a:p>
        </p:txBody>
      </p:sp>
    </p:spTree>
    <p:extLst>
      <p:ext uri="{BB962C8B-B14F-4D97-AF65-F5344CB8AC3E}">
        <p14:creationId xmlns:p14="http://schemas.microsoft.com/office/powerpoint/2010/main" val="1123148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C627E18C-EFF6-43FE-B1EB-53C9EB6F471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242" r="1242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8FAF7F4-F717-40DE-89B6-2AF540DCE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079" y="1275788"/>
            <a:ext cx="5537405" cy="867930"/>
          </a:xfrm>
        </p:spPr>
        <p:txBody>
          <a:bodyPr/>
          <a:lstStyle/>
          <a:p>
            <a:r>
              <a:rPr lang="en-US" sz="2800" dirty="0"/>
              <a:t>Safety System intrusions aren’t knocking, they’re here!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59A3C2-F0F4-4553-AAE6-771BE6E7207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In his 2017 ASW talk on Cyber Security, Kelly Mahoney noted that as of 2016, no safety system incursions had occurred</a:t>
            </a:r>
          </a:p>
          <a:p>
            <a:pPr lvl="1"/>
            <a:r>
              <a:rPr lang="en-US" dirty="0"/>
              <a:t>Unfortunately, this is no longer the case</a:t>
            </a:r>
          </a:p>
          <a:p>
            <a:r>
              <a:rPr lang="en-US" dirty="0"/>
              <a:t>“</a:t>
            </a:r>
            <a:r>
              <a:rPr lang="en-US" dirty="0" err="1"/>
              <a:t>Trisis</a:t>
            </a:r>
            <a:r>
              <a:rPr lang="en-US" dirty="0"/>
              <a:t>” has entered the game…</a:t>
            </a:r>
          </a:p>
        </p:txBody>
      </p:sp>
    </p:spTree>
    <p:extLst>
      <p:ext uri="{BB962C8B-B14F-4D97-AF65-F5344CB8AC3E}">
        <p14:creationId xmlns:p14="http://schemas.microsoft.com/office/powerpoint/2010/main" val="2747745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7D0EF-92D6-45FB-8448-45357480B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/>
          <a:p>
            <a:r>
              <a:rPr lang="en-US" dirty="0"/>
              <a:t>HATMAN / TRITON / TRISIS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86C82-EC65-4CD9-AC7D-667C5CFE8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HatMan</a:t>
            </a:r>
            <a:r>
              <a:rPr lang="en-US" dirty="0"/>
              <a:t>, discovered in 2018, is the first malware that specifically targets a “Safety PLC”</a:t>
            </a:r>
          </a:p>
          <a:p>
            <a:pPr lvl="1"/>
            <a:r>
              <a:rPr lang="en-US" dirty="0"/>
              <a:t>Affects Schneider Electric “</a:t>
            </a:r>
            <a:r>
              <a:rPr lang="en-US" dirty="0" err="1"/>
              <a:t>Triconex</a:t>
            </a:r>
            <a:r>
              <a:rPr lang="en-US" dirty="0"/>
              <a:t>” Safety Processors</a:t>
            </a:r>
          </a:p>
          <a:p>
            <a:r>
              <a:rPr lang="en-US" dirty="0"/>
              <a:t>Originally found in an industrial plant in the Middle East</a:t>
            </a:r>
          </a:p>
          <a:p>
            <a:r>
              <a:rPr lang="en-US" dirty="0"/>
              <a:t>Malware running on a PC attached to the SIS network exploits a vulnerability in the controller, allowing memory to be read/written</a:t>
            </a:r>
          </a:p>
          <a:p>
            <a:r>
              <a:rPr lang="en-US" dirty="0"/>
              <a:t>Likely part of a multi-pronged advanced persistent threat to degrade industrial processes</a:t>
            </a:r>
          </a:p>
          <a:p>
            <a:pPr lvl="1"/>
            <a:r>
              <a:rPr lang="en-US" dirty="0"/>
              <a:t>Typically referred to as a “Loss of Control” (LoC) scenario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D31FFD-6BCC-4BDF-AD33-B5C837F79287}"/>
              </a:ext>
            </a:extLst>
          </p:cNvPr>
          <p:cNvSpPr/>
          <p:nvPr/>
        </p:nvSpPr>
        <p:spPr>
          <a:xfrm>
            <a:off x="7667212" y="5845016"/>
            <a:ext cx="41925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Source: CISA MAR-17-352-01 “</a:t>
            </a:r>
            <a:r>
              <a:rPr lang="en-US" sz="1400" dirty="0" err="1"/>
              <a:t>HatMan</a:t>
            </a:r>
            <a:r>
              <a:rPr lang="en-US" sz="1400" dirty="0"/>
              <a:t>—Safety System Targeted Malware (Update B)”</a:t>
            </a:r>
          </a:p>
        </p:txBody>
      </p:sp>
    </p:spTree>
    <p:extLst>
      <p:ext uri="{BB962C8B-B14F-4D97-AF65-F5344CB8AC3E}">
        <p14:creationId xmlns:p14="http://schemas.microsoft.com/office/powerpoint/2010/main" val="3344340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2A51E4B5-B7C2-4BE5-BB2D-C2CA1C6A745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6859709" y="150375"/>
            <a:ext cx="3861163" cy="4993126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22E3BBC-C225-4A63-90E6-2EFC87817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079" y="1275788"/>
            <a:ext cx="5537405" cy="978729"/>
          </a:xfrm>
        </p:spPr>
        <p:txBody>
          <a:bodyPr/>
          <a:lstStyle/>
          <a:p>
            <a:r>
              <a:rPr lang="en-US" dirty="0"/>
              <a:t>Good Cyber Security Starts At The Base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A400B4-C231-4266-84EB-93306E229F5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Requirements Documentation</a:t>
            </a:r>
          </a:p>
          <a:p>
            <a:pPr lvl="1"/>
            <a:r>
              <a:rPr lang="en-US" dirty="0"/>
              <a:t>Cyber Security should be engineered into the system from the start</a:t>
            </a:r>
          </a:p>
          <a:p>
            <a:pPr lvl="1"/>
            <a:r>
              <a:rPr lang="en-US" dirty="0"/>
              <a:t>Safety Requirements should specify a cyber security plan, engineered network security measures, and requirements for maintenance of programming workstations.</a:t>
            </a:r>
          </a:p>
          <a:p>
            <a:pPr lvl="1"/>
            <a:r>
              <a:rPr lang="en-US" dirty="0"/>
              <a:t>Safety systems should include the potential for cyber compromise in safety analysis.</a:t>
            </a:r>
          </a:p>
        </p:txBody>
      </p:sp>
    </p:spTree>
    <p:extLst>
      <p:ext uri="{BB962C8B-B14F-4D97-AF65-F5344CB8AC3E}">
        <p14:creationId xmlns:p14="http://schemas.microsoft.com/office/powerpoint/2010/main" val="1859997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72A96-58CD-4589-AD58-1FEF6F62C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Testing and Quality Assurance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51AE9-7117-4026-9BE6-E2F61BCDE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Include </a:t>
            </a:r>
            <a:r>
              <a:rPr lang="en-US" i="1" u="sng" dirty="0"/>
              <a:t>verifiable</a:t>
            </a:r>
            <a:r>
              <a:rPr lang="en-US" dirty="0"/>
              <a:t> security requirements in base requirements specifications.</a:t>
            </a:r>
          </a:p>
          <a:p>
            <a:r>
              <a:rPr lang="en-US" dirty="0"/>
              <a:t>Once the requirements reflect the need for security, test them</a:t>
            </a:r>
          </a:p>
          <a:p>
            <a:endParaRPr lang="en-US" dirty="0"/>
          </a:p>
          <a:p>
            <a:r>
              <a:rPr lang="en-US" dirty="0"/>
              <a:t>When validating the functions of the system against the specification, everything should be integrated and tested, including cyber security measures</a:t>
            </a:r>
          </a:p>
        </p:txBody>
      </p:sp>
    </p:spTree>
    <p:extLst>
      <p:ext uri="{BB962C8B-B14F-4D97-AF65-F5344CB8AC3E}">
        <p14:creationId xmlns:p14="http://schemas.microsoft.com/office/powerpoint/2010/main" val="2256396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72A96-58CD-4589-AD58-1FEF6F62C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Security Focused Quality Assurance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51AE9-7117-4026-9BE6-E2F61BCDE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 your Organization’s Security Policies</a:t>
            </a:r>
          </a:p>
          <a:p>
            <a:pPr lvl="1"/>
            <a:r>
              <a:rPr lang="en-US" dirty="0"/>
              <a:t>Most major labs or universities have entire departments willing to help</a:t>
            </a:r>
          </a:p>
          <a:p>
            <a:pPr lvl="1"/>
            <a:r>
              <a:rPr lang="en-US" dirty="0"/>
              <a:t>They can help identify frequently used attack vectors and </a:t>
            </a:r>
          </a:p>
          <a:p>
            <a:r>
              <a:rPr lang="en-US" dirty="0"/>
              <a:t>Create test cases that challenge security</a:t>
            </a:r>
          </a:p>
          <a:p>
            <a:pPr lvl="1"/>
            <a:r>
              <a:rPr lang="en-US" dirty="0"/>
              <a:t>Most testers create “use cases” when developing functional tests. Develop “misuse” cases and challenge the system.</a:t>
            </a:r>
          </a:p>
          <a:p>
            <a:pPr lvl="1"/>
            <a:r>
              <a:rPr lang="en-US" dirty="0"/>
              <a:t>Don’t dismiss any attack vectors, no matter how extreme or nonsensical</a:t>
            </a:r>
          </a:p>
          <a:p>
            <a:pPr lvl="1"/>
            <a:r>
              <a:rPr lang="en-US" i="1" dirty="0"/>
              <a:t>NEVER</a:t>
            </a:r>
            <a:r>
              <a:rPr lang="en-US" dirty="0"/>
              <a:t> rely on “security through obscurity” as a protection measure.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298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1902A-1B97-455F-8176-5DF8620F5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Protecting Safety Systems from Cyber Threats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91992-F8C2-4D40-A959-431944C28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Safety systems on isolated networks</a:t>
            </a:r>
          </a:p>
          <a:p>
            <a:pPr lvl="1"/>
            <a:r>
              <a:rPr lang="en-US" dirty="0"/>
              <a:t>Firewalled</a:t>
            </a:r>
          </a:p>
          <a:p>
            <a:pPr lvl="1"/>
            <a:r>
              <a:rPr lang="en-US" dirty="0" err="1"/>
              <a:t>Airgapped</a:t>
            </a:r>
            <a:endParaRPr lang="en-US" dirty="0"/>
          </a:p>
          <a:p>
            <a:r>
              <a:rPr lang="en-US" dirty="0"/>
              <a:t>Physical control of safety controllers, safety equipment, and the safety network</a:t>
            </a:r>
          </a:p>
          <a:p>
            <a:pPr lvl="1"/>
            <a:r>
              <a:rPr lang="en-US" dirty="0"/>
              <a:t>Locked cabinets</a:t>
            </a:r>
          </a:p>
          <a:p>
            <a:pPr lvl="1"/>
            <a:r>
              <a:rPr lang="en-US" dirty="0"/>
              <a:t>Tamper proof mounting hardware, equipment guards</a:t>
            </a:r>
          </a:p>
          <a:p>
            <a:pPr lvl="1"/>
            <a:r>
              <a:rPr lang="en-US" dirty="0"/>
              <a:t>Building and site security</a:t>
            </a:r>
          </a:p>
        </p:txBody>
      </p:sp>
    </p:spTree>
    <p:extLst>
      <p:ext uri="{BB962C8B-B14F-4D97-AF65-F5344CB8AC3E}">
        <p14:creationId xmlns:p14="http://schemas.microsoft.com/office/powerpoint/2010/main" val="774393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3C98E2B3-9C70-4C0C-BF5C-A156B04CAC3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6382459" y="645596"/>
            <a:ext cx="4855474" cy="45902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A1902A-1B97-455F-8176-5DF8620F5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Securing The Barriers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91992-F8C2-4D40-A959-431944C288D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Firewalls are great…unless you just walk around them.</a:t>
            </a:r>
          </a:p>
          <a:p>
            <a:pPr lvl="1"/>
            <a:r>
              <a:rPr lang="en-US" dirty="0"/>
              <a:t>A proper management plan for programming stations is crucial to the security of an SIS.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F5E6C2-DC78-4CB0-A3C1-BEA60F213138}"/>
              </a:ext>
            </a:extLst>
          </p:cNvPr>
          <p:cNvSpPr/>
          <p:nvPr/>
        </p:nvSpPr>
        <p:spPr>
          <a:xfrm>
            <a:off x="6756400" y="5828715"/>
            <a:ext cx="4754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Source: “TRISIS Malware - Analysis of Safety System Targeted Malware” Dragos Inc. 2017</a:t>
            </a:r>
          </a:p>
        </p:txBody>
      </p:sp>
    </p:spTree>
    <p:extLst>
      <p:ext uri="{BB962C8B-B14F-4D97-AF65-F5344CB8AC3E}">
        <p14:creationId xmlns:p14="http://schemas.microsoft.com/office/powerpoint/2010/main" val="203929901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ABC137-F478-48AF-94F1-527234D6D2C9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2F5672A-8E48-4F2B-AFFD-06832CDC34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1B16D9-2895-4E60-B926-D3761C9FEA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1066</Words>
  <Application>Microsoft Office PowerPoint</Application>
  <PresentationFormat>Widescreen</PresentationFormat>
  <Paragraphs>93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Arial Black</vt:lpstr>
      <vt:lpstr>Century Gothic</vt:lpstr>
      <vt:lpstr>ORNL</vt:lpstr>
      <vt:lpstr>Implementing and Validating Cyber Threat Protection in Engineered Safety Systems</vt:lpstr>
      <vt:lpstr>Cyber Incidents On The Rise</vt:lpstr>
      <vt:lpstr>Safety System intrusions aren’t knocking, they’re here!</vt:lpstr>
      <vt:lpstr>HATMAN / TRITON / TRISIS</vt:lpstr>
      <vt:lpstr>Good Cyber Security Starts At The Base</vt:lpstr>
      <vt:lpstr>Security Testing and Quality Assurance</vt:lpstr>
      <vt:lpstr>Tips for Security Focused Quality Assurance</vt:lpstr>
      <vt:lpstr>Protecting Safety Systems from Cyber Threats</vt:lpstr>
      <vt:lpstr>Securing The Barriers</vt:lpstr>
      <vt:lpstr>Programming Station Security</vt:lpstr>
      <vt:lpstr>Graded Approach to Updates</vt:lpstr>
      <vt:lpstr>Control and Security of Software Code</vt:lpstr>
      <vt:lpstr>Security of Other Safety Equipment</vt:lpstr>
      <vt:lpstr>Conclusions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2019-08-16T15:54:20Z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