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</p:sldMasterIdLst>
  <p:notesMasterIdLst>
    <p:notesMasterId r:id="rId29"/>
  </p:notesMasterIdLst>
  <p:sldIdLst>
    <p:sldId id="257" r:id="rId6"/>
    <p:sldId id="418" r:id="rId7"/>
    <p:sldId id="256" r:id="rId8"/>
    <p:sldId id="412" r:id="rId9"/>
    <p:sldId id="413" r:id="rId10"/>
    <p:sldId id="394" r:id="rId11"/>
    <p:sldId id="395" r:id="rId12"/>
    <p:sldId id="417" r:id="rId13"/>
    <p:sldId id="411" r:id="rId14"/>
    <p:sldId id="397" r:id="rId15"/>
    <p:sldId id="398" r:id="rId16"/>
    <p:sldId id="399" r:id="rId17"/>
    <p:sldId id="400" r:id="rId18"/>
    <p:sldId id="401" r:id="rId19"/>
    <p:sldId id="402" r:id="rId20"/>
    <p:sldId id="404" r:id="rId21"/>
    <p:sldId id="382" r:id="rId22"/>
    <p:sldId id="393" r:id="rId23"/>
    <p:sldId id="408" r:id="rId24"/>
    <p:sldId id="409" r:id="rId25"/>
    <p:sldId id="410" r:id="rId26"/>
    <p:sldId id="420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4617"/>
  </p:normalViewPr>
  <p:slideViewPr>
    <p:cSldViewPr snapToGrid="0">
      <p:cViewPr varScale="1">
        <p:scale>
          <a:sx n="85" d="100"/>
          <a:sy n="85" d="100"/>
        </p:scale>
        <p:origin x="456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E0F6-951C-425C-9332-0C102B531294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AC84-B53D-4C74-88DB-C6F7F1D6C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1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AC84-B53D-4C74-88DB-C6F7F1D6CF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2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FAC84-B53D-4C74-88DB-C6F7F1D6CF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l">
              <a:defRPr sz="4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80" y="2603638"/>
            <a:ext cx="1668840" cy="1650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4E0A6-B000-E949-B7B2-BBB44381C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11" y="0"/>
            <a:ext cx="12372622" cy="69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248625" y="2582248"/>
            <a:ext cx="1694751" cy="1693505"/>
            <a:chOff x="5002612" y="2336416"/>
            <a:chExt cx="2186777" cy="2185169"/>
          </a:xfrm>
        </p:grpSpPr>
        <p:sp>
          <p:nvSpPr>
            <p:cNvPr id="7" name="Rectangle 6"/>
            <p:cNvSpPr/>
            <p:nvPr userDrawn="1"/>
          </p:nvSpPr>
          <p:spPr>
            <a:xfrm>
              <a:off x="5002612" y="2336416"/>
              <a:ext cx="2186777" cy="21851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580" y="2603638"/>
              <a:ext cx="1668840" cy="1650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42" y="4300467"/>
            <a:ext cx="1671914" cy="2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4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260975" y="2603500"/>
            <a:ext cx="1670050" cy="1651000"/>
            <a:chOff x="3314" y="1640"/>
            <a:chExt cx="1052" cy="1040"/>
          </a:xfrm>
          <a:solidFill>
            <a:schemeClr val="tx1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400" y="1928"/>
              <a:ext cx="137" cy="159"/>
            </a:xfrm>
            <a:custGeom>
              <a:avLst/>
              <a:gdLst>
                <a:gd name="T0" fmla="*/ 134 w 137"/>
                <a:gd name="T1" fmla="*/ 143 h 159"/>
                <a:gd name="T2" fmla="*/ 117 w 137"/>
                <a:gd name="T3" fmla="*/ 151 h 159"/>
                <a:gd name="T4" fmla="*/ 92 w 137"/>
                <a:gd name="T5" fmla="*/ 157 h 159"/>
                <a:gd name="T6" fmla="*/ 82 w 137"/>
                <a:gd name="T7" fmla="*/ 159 h 159"/>
                <a:gd name="T8" fmla="*/ 48 w 137"/>
                <a:gd name="T9" fmla="*/ 153 h 159"/>
                <a:gd name="T10" fmla="*/ 22 w 137"/>
                <a:gd name="T11" fmla="*/ 137 h 159"/>
                <a:gd name="T12" fmla="*/ 5 w 137"/>
                <a:gd name="T13" fmla="*/ 111 h 159"/>
                <a:gd name="T14" fmla="*/ 0 w 137"/>
                <a:gd name="T15" fmla="*/ 79 h 159"/>
                <a:gd name="T16" fmla="*/ 1 w 137"/>
                <a:gd name="T17" fmla="*/ 62 h 159"/>
                <a:gd name="T18" fmla="*/ 12 w 137"/>
                <a:gd name="T19" fmla="*/ 33 h 159"/>
                <a:gd name="T20" fmla="*/ 35 w 137"/>
                <a:gd name="T21" fmla="*/ 13 h 159"/>
                <a:gd name="T22" fmla="*/ 67 w 137"/>
                <a:gd name="T23" fmla="*/ 2 h 159"/>
                <a:gd name="T24" fmla="*/ 84 w 137"/>
                <a:gd name="T25" fmla="*/ 0 h 159"/>
                <a:gd name="T26" fmla="*/ 112 w 137"/>
                <a:gd name="T27" fmla="*/ 3 h 159"/>
                <a:gd name="T28" fmla="*/ 137 w 137"/>
                <a:gd name="T29" fmla="*/ 10 h 159"/>
                <a:gd name="T30" fmla="*/ 134 w 137"/>
                <a:gd name="T31" fmla="*/ 20 h 159"/>
                <a:gd name="T32" fmla="*/ 130 w 137"/>
                <a:gd name="T33" fmla="*/ 29 h 159"/>
                <a:gd name="T34" fmla="*/ 122 w 137"/>
                <a:gd name="T35" fmla="*/ 22 h 159"/>
                <a:gd name="T36" fmla="*/ 98 w 137"/>
                <a:gd name="T37" fmla="*/ 12 h 159"/>
                <a:gd name="T38" fmla="*/ 82 w 137"/>
                <a:gd name="T39" fmla="*/ 10 h 159"/>
                <a:gd name="T40" fmla="*/ 61 w 137"/>
                <a:gd name="T41" fmla="*/ 14 h 159"/>
                <a:gd name="T42" fmla="*/ 42 w 137"/>
                <a:gd name="T43" fmla="*/ 27 h 159"/>
                <a:gd name="T44" fmla="*/ 28 w 137"/>
                <a:gd name="T45" fmla="*/ 49 h 159"/>
                <a:gd name="T46" fmla="*/ 22 w 137"/>
                <a:gd name="T47" fmla="*/ 79 h 159"/>
                <a:gd name="T48" fmla="*/ 24 w 137"/>
                <a:gd name="T49" fmla="*/ 94 h 159"/>
                <a:gd name="T50" fmla="*/ 34 w 137"/>
                <a:gd name="T51" fmla="*/ 120 h 159"/>
                <a:gd name="T52" fmla="*/ 52 w 137"/>
                <a:gd name="T53" fmla="*/ 137 h 159"/>
                <a:gd name="T54" fmla="*/ 74 w 137"/>
                <a:gd name="T55" fmla="*/ 146 h 159"/>
                <a:gd name="T56" fmla="*/ 85 w 137"/>
                <a:gd name="T57" fmla="*/ 147 h 159"/>
                <a:gd name="T58" fmla="*/ 102 w 137"/>
                <a:gd name="T59" fmla="*/ 144 h 159"/>
                <a:gd name="T60" fmla="*/ 117 w 137"/>
                <a:gd name="T61" fmla="*/ 139 h 159"/>
                <a:gd name="T62" fmla="*/ 137 w 137"/>
                <a:gd name="T63" fmla="*/ 124 h 159"/>
                <a:gd name="T64" fmla="*/ 134 w 137"/>
                <a:gd name="T65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159">
                  <a:moveTo>
                    <a:pt x="134" y="143"/>
                  </a:moveTo>
                  <a:lnTo>
                    <a:pt x="134" y="143"/>
                  </a:lnTo>
                  <a:lnTo>
                    <a:pt x="127" y="147"/>
                  </a:lnTo>
                  <a:lnTo>
                    <a:pt x="117" y="151"/>
                  </a:lnTo>
                  <a:lnTo>
                    <a:pt x="101" y="156"/>
                  </a:lnTo>
                  <a:lnTo>
                    <a:pt x="92" y="157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65" y="157"/>
                  </a:lnTo>
                  <a:lnTo>
                    <a:pt x="48" y="153"/>
                  </a:lnTo>
                  <a:lnTo>
                    <a:pt x="34" y="146"/>
                  </a:lnTo>
                  <a:lnTo>
                    <a:pt x="22" y="137"/>
                  </a:lnTo>
                  <a:lnTo>
                    <a:pt x="12" y="124"/>
                  </a:lnTo>
                  <a:lnTo>
                    <a:pt x="5" y="111"/>
                  </a:lnTo>
                  <a:lnTo>
                    <a:pt x="1" y="9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62"/>
                  </a:lnTo>
                  <a:lnTo>
                    <a:pt x="5" y="46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50" y="6"/>
                  </a:lnTo>
                  <a:lnTo>
                    <a:pt x="67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112" y="3"/>
                  </a:lnTo>
                  <a:lnTo>
                    <a:pt x="127" y="7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4" y="20"/>
                  </a:lnTo>
                  <a:lnTo>
                    <a:pt x="131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2" y="22"/>
                  </a:lnTo>
                  <a:lnTo>
                    <a:pt x="111" y="16"/>
                  </a:lnTo>
                  <a:lnTo>
                    <a:pt x="98" y="12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72" y="10"/>
                  </a:lnTo>
                  <a:lnTo>
                    <a:pt x="61" y="14"/>
                  </a:lnTo>
                  <a:lnTo>
                    <a:pt x="51" y="19"/>
                  </a:lnTo>
                  <a:lnTo>
                    <a:pt x="42" y="27"/>
                  </a:lnTo>
                  <a:lnTo>
                    <a:pt x="34" y="36"/>
                  </a:lnTo>
                  <a:lnTo>
                    <a:pt x="28" y="49"/>
                  </a:lnTo>
                  <a:lnTo>
                    <a:pt x="24" y="63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4" y="94"/>
                  </a:lnTo>
                  <a:lnTo>
                    <a:pt x="28" y="107"/>
                  </a:lnTo>
                  <a:lnTo>
                    <a:pt x="34" y="120"/>
                  </a:lnTo>
                  <a:lnTo>
                    <a:pt x="42" y="129"/>
                  </a:lnTo>
                  <a:lnTo>
                    <a:pt x="52" y="137"/>
                  </a:lnTo>
                  <a:lnTo>
                    <a:pt x="62" y="143"/>
                  </a:lnTo>
                  <a:lnTo>
                    <a:pt x="74" y="146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94" y="146"/>
                  </a:lnTo>
                  <a:lnTo>
                    <a:pt x="102" y="144"/>
                  </a:lnTo>
                  <a:lnTo>
                    <a:pt x="110" y="143"/>
                  </a:lnTo>
                  <a:lnTo>
                    <a:pt x="117" y="139"/>
                  </a:lnTo>
                  <a:lnTo>
                    <a:pt x="127" y="131"/>
                  </a:lnTo>
                  <a:lnTo>
                    <a:pt x="137" y="124"/>
                  </a:lnTo>
                  <a:lnTo>
                    <a:pt x="137" y="126"/>
                  </a:lnTo>
                  <a:lnTo>
                    <a:pt x="13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562" y="1931"/>
              <a:ext cx="96" cy="153"/>
            </a:xfrm>
            <a:custGeom>
              <a:avLst/>
              <a:gdLst>
                <a:gd name="T0" fmla="*/ 95 w 96"/>
                <a:gd name="T1" fmla="*/ 144 h 153"/>
                <a:gd name="T2" fmla="*/ 95 w 96"/>
                <a:gd name="T3" fmla="*/ 144 h 153"/>
                <a:gd name="T4" fmla="*/ 96 w 96"/>
                <a:gd name="T5" fmla="*/ 136 h 153"/>
                <a:gd name="T6" fmla="*/ 96 w 96"/>
                <a:gd name="T7" fmla="*/ 136 h 153"/>
                <a:gd name="T8" fmla="*/ 59 w 96"/>
                <a:gd name="T9" fmla="*/ 137 h 153"/>
                <a:gd name="T10" fmla="*/ 23 w 96"/>
                <a:gd name="T11" fmla="*/ 138 h 153"/>
                <a:gd name="T12" fmla="*/ 23 w 96"/>
                <a:gd name="T13" fmla="*/ 138 h 153"/>
                <a:gd name="T14" fmla="*/ 23 w 96"/>
                <a:gd name="T15" fmla="*/ 80 h 153"/>
                <a:gd name="T16" fmla="*/ 23 w 96"/>
                <a:gd name="T17" fmla="*/ 80 h 153"/>
                <a:gd name="T18" fmla="*/ 47 w 96"/>
                <a:gd name="T19" fmla="*/ 80 h 153"/>
                <a:gd name="T20" fmla="*/ 79 w 96"/>
                <a:gd name="T21" fmla="*/ 81 h 153"/>
                <a:gd name="T22" fmla="*/ 79 w 96"/>
                <a:gd name="T23" fmla="*/ 81 h 153"/>
                <a:gd name="T24" fmla="*/ 77 w 96"/>
                <a:gd name="T25" fmla="*/ 74 h 153"/>
                <a:gd name="T26" fmla="*/ 77 w 96"/>
                <a:gd name="T27" fmla="*/ 74 h 153"/>
                <a:gd name="T28" fmla="*/ 79 w 96"/>
                <a:gd name="T29" fmla="*/ 66 h 153"/>
                <a:gd name="T30" fmla="*/ 79 w 96"/>
                <a:gd name="T31" fmla="*/ 66 h 153"/>
                <a:gd name="T32" fmla="*/ 56 w 96"/>
                <a:gd name="T33" fmla="*/ 67 h 153"/>
                <a:gd name="T34" fmla="*/ 23 w 96"/>
                <a:gd name="T35" fmla="*/ 67 h 153"/>
                <a:gd name="T36" fmla="*/ 23 w 96"/>
                <a:gd name="T37" fmla="*/ 67 h 153"/>
                <a:gd name="T38" fmla="*/ 23 w 96"/>
                <a:gd name="T39" fmla="*/ 11 h 153"/>
                <a:gd name="T40" fmla="*/ 23 w 96"/>
                <a:gd name="T41" fmla="*/ 11 h 153"/>
                <a:gd name="T42" fmla="*/ 63 w 96"/>
                <a:gd name="T43" fmla="*/ 13 h 153"/>
                <a:gd name="T44" fmla="*/ 93 w 96"/>
                <a:gd name="T45" fmla="*/ 14 h 153"/>
                <a:gd name="T46" fmla="*/ 93 w 96"/>
                <a:gd name="T47" fmla="*/ 14 h 153"/>
                <a:gd name="T48" fmla="*/ 92 w 96"/>
                <a:gd name="T49" fmla="*/ 7 h 153"/>
                <a:gd name="T50" fmla="*/ 92 w 96"/>
                <a:gd name="T51" fmla="*/ 7 h 153"/>
                <a:gd name="T52" fmla="*/ 93 w 96"/>
                <a:gd name="T53" fmla="*/ 0 h 153"/>
                <a:gd name="T54" fmla="*/ 93 w 96"/>
                <a:gd name="T55" fmla="*/ 0 h 153"/>
                <a:gd name="T56" fmla="*/ 47 w 96"/>
                <a:gd name="T57" fmla="*/ 1 h 153"/>
                <a:gd name="T58" fmla="*/ 47 w 96"/>
                <a:gd name="T59" fmla="*/ 1 h 153"/>
                <a:gd name="T60" fmla="*/ 0 w 96"/>
                <a:gd name="T61" fmla="*/ 0 h 153"/>
                <a:gd name="T62" fmla="*/ 0 w 96"/>
                <a:gd name="T63" fmla="*/ 0 h 153"/>
                <a:gd name="T64" fmla="*/ 0 w 96"/>
                <a:gd name="T65" fmla="*/ 29 h 153"/>
                <a:gd name="T66" fmla="*/ 2 w 96"/>
                <a:gd name="T67" fmla="*/ 57 h 153"/>
                <a:gd name="T68" fmla="*/ 2 w 96"/>
                <a:gd name="T69" fmla="*/ 94 h 153"/>
                <a:gd name="T70" fmla="*/ 2 w 96"/>
                <a:gd name="T71" fmla="*/ 94 h 153"/>
                <a:gd name="T72" fmla="*/ 0 w 96"/>
                <a:gd name="T73" fmla="*/ 124 h 153"/>
                <a:gd name="T74" fmla="*/ 0 w 96"/>
                <a:gd name="T75" fmla="*/ 153 h 153"/>
                <a:gd name="T76" fmla="*/ 0 w 96"/>
                <a:gd name="T77" fmla="*/ 153 h 153"/>
                <a:gd name="T78" fmla="*/ 47 w 96"/>
                <a:gd name="T79" fmla="*/ 151 h 153"/>
                <a:gd name="T80" fmla="*/ 47 w 96"/>
                <a:gd name="T81" fmla="*/ 151 h 153"/>
                <a:gd name="T82" fmla="*/ 49 w 96"/>
                <a:gd name="T83" fmla="*/ 151 h 153"/>
                <a:gd name="T84" fmla="*/ 49 w 96"/>
                <a:gd name="T85" fmla="*/ 151 h 153"/>
                <a:gd name="T86" fmla="*/ 66 w 96"/>
                <a:gd name="T87" fmla="*/ 151 h 153"/>
                <a:gd name="T88" fmla="*/ 66 w 96"/>
                <a:gd name="T89" fmla="*/ 151 h 153"/>
                <a:gd name="T90" fmla="*/ 96 w 96"/>
                <a:gd name="T91" fmla="*/ 153 h 153"/>
                <a:gd name="T92" fmla="*/ 96 w 96"/>
                <a:gd name="T93" fmla="*/ 153 h 153"/>
                <a:gd name="T94" fmla="*/ 96 w 96"/>
                <a:gd name="T95" fmla="*/ 153 h 153"/>
                <a:gd name="T96" fmla="*/ 96 w 96"/>
                <a:gd name="T97" fmla="*/ 153 h 153"/>
                <a:gd name="T98" fmla="*/ 95 w 96"/>
                <a:gd name="T99" fmla="*/ 144 h 153"/>
                <a:gd name="T100" fmla="*/ 95 w 96"/>
                <a:gd name="T101" fmla="*/ 1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53">
                  <a:moveTo>
                    <a:pt x="95" y="144"/>
                  </a:moveTo>
                  <a:lnTo>
                    <a:pt x="95" y="144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59" y="137"/>
                  </a:lnTo>
                  <a:lnTo>
                    <a:pt x="23" y="138"/>
                  </a:lnTo>
                  <a:lnTo>
                    <a:pt x="23" y="138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47" y="80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56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63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" y="57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124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5" y="144"/>
                  </a:lnTo>
                  <a:lnTo>
                    <a:pt x="95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3684" y="1931"/>
              <a:ext cx="117" cy="153"/>
            </a:xfrm>
            <a:custGeom>
              <a:avLst/>
              <a:gdLst>
                <a:gd name="T0" fmla="*/ 23 w 117"/>
                <a:gd name="T1" fmla="*/ 96 h 153"/>
                <a:gd name="T2" fmla="*/ 23 w 117"/>
                <a:gd name="T3" fmla="*/ 124 h 153"/>
                <a:gd name="T4" fmla="*/ 24 w 117"/>
                <a:gd name="T5" fmla="*/ 153 h 153"/>
                <a:gd name="T6" fmla="*/ 13 w 117"/>
                <a:gd name="T7" fmla="*/ 151 h 153"/>
                <a:gd name="T8" fmla="*/ 0 w 117"/>
                <a:gd name="T9" fmla="*/ 153 h 153"/>
                <a:gd name="T10" fmla="*/ 3 w 117"/>
                <a:gd name="T11" fmla="*/ 96 h 153"/>
                <a:gd name="T12" fmla="*/ 3 w 117"/>
                <a:gd name="T13" fmla="*/ 57 h 153"/>
                <a:gd name="T14" fmla="*/ 0 w 117"/>
                <a:gd name="T15" fmla="*/ 0 h 153"/>
                <a:gd name="T16" fmla="*/ 28 w 117"/>
                <a:gd name="T17" fmla="*/ 1 h 153"/>
                <a:gd name="T18" fmla="*/ 53 w 117"/>
                <a:gd name="T19" fmla="*/ 0 h 153"/>
                <a:gd name="T20" fmla="*/ 63 w 117"/>
                <a:gd name="T21" fmla="*/ 0 h 153"/>
                <a:gd name="T22" fmla="*/ 80 w 117"/>
                <a:gd name="T23" fmla="*/ 3 h 153"/>
                <a:gd name="T24" fmla="*/ 92 w 117"/>
                <a:gd name="T25" fmla="*/ 11 h 153"/>
                <a:gd name="T26" fmla="*/ 100 w 117"/>
                <a:gd name="T27" fmla="*/ 26 h 153"/>
                <a:gd name="T28" fmla="*/ 101 w 117"/>
                <a:gd name="T29" fmla="*/ 34 h 153"/>
                <a:gd name="T30" fmla="*/ 97 w 117"/>
                <a:gd name="T31" fmla="*/ 54 h 153"/>
                <a:gd name="T32" fmla="*/ 84 w 117"/>
                <a:gd name="T33" fmla="*/ 66 h 153"/>
                <a:gd name="T34" fmla="*/ 70 w 117"/>
                <a:gd name="T35" fmla="*/ 74 h 153"/>
                <a:gd name="T36" fmla="*/ 55 w 117"/>
                <a:gd name="T37" fmla="*/ 77 h 153"/>
                <a:gd name="T38" fmla="*/ 117 w 117"/>
                <a:gd name="T39" fmla="*/ 153 h 153"/>
                <a:gd name="T40" fmla="*/ 104 w 117"/>
                <a:gd name="T41" fmla="*/ 151 h 153"/>
                <a:gd name="T42" fmla="*/ 90 w 117"/>
                <a:gd name="T43" fmla="*/ 153 h 153"/>
                <a:gd name="T44" fmla="*/ 65 w 117"/>
                <a:gd name="T45" fmla="*/ 117 h 153"/>
                <a:gd name="T46" fmla="*/ 34 w 117"/>
                <a:gd name="T47" fmla="*/ 77 h 153"/>
                <a:gd name="T48" fmla="*/ 23 w 117"/>
                <a:gd name="T49" fmla="*/ 77 h 153"/>
                <a:gd name="T50" fmla="*/ 37 w 117"/>
                <a:gd name="T51" fmla="*/ 70 h 153"/>
                <a:gd name="T52" fmla="*/ 51 w 117"/>
                <a:gd name="T53" fmla="*/ 69 h 153"/>
                <a:gd name="T54" fmla="*/ 65 w 117"/>
                <a:gd name="T55" fmla="*/ 63 h 153"/>
                <a:gd name="T56" fmla="*/ 75 w 117"/>
                <a:gd name="T57" fmla="*/ 53 h 153"/>
                <a:gd name="T58" fmla="*/ 80 w 117"/>
                <a:gd name="T59" fmla="*/ 39 h 153"/>
                <a:gd name="T60" fmla="*/ 78 w 117"/>
                <a:gd name="T61" fmla="*/ 30 h 153"/>
                <a:gd name="T62" fmla="*/ 72 w 117"/>
                <a:gd name="T63" fmla="*/ 19 h 153"/>
                <a:gd name="T64" fmla="*/ 63 w 117"/>
                <a:gd name="T65" fmla="*/ 13 h 153"/>
                <a:gd name="T66" fmla="*/ 45 w 117"/>
                <a:gd name="T67" fmla="*/ 9 h 153"/>
                <a:gd name="T68" fmla="*/ 24 w 117"/>
                <a:gd name="T69" fmla="*/ 10 h 153"/>
                <a:gd name="T70" fmla="*/ 23 w 117"/>
                <a:gd name="T71" fmla="*/ 57 h 153"/>
                <a:gd name="T72" fmla="*/ 23 w 117"/>
                <a:gd name="T73" fmla="*/ 69 h 153"/>
                <a:gd name="T74" fmla="*/ 37 w 117"/>
                <a:gd name="T75" fmla="*/ 7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53">
                  <a:moveTo>
                    <a:pt x="23" y="77"/>
                  </a:moveTo>
                  <a:lnTo>
                    <a:pt x="23" y="96"/>
                  </a:lnTo>
                  <a:lnTo>
                    <a:pt x="23" y="96"/>
                  </a:lnTo>
                  <a:lnTo>
                    <a:pt x="23" y="124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24"/>
                  </a:lnTo>
                  <a:lnTo>
                    <a:pt x="3" y="96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1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80" y="3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7"/>
                  </a:lnTo>
                  <a:lnTo>
                    <a:pt x="100" y="26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0" y="46"/>
                  </a:lnTo>
                  <a:lnTo>
                    <a:pt x="97" y="54"/>
                  </a:lnTo>
                  <a:lnTo>
                    <a:pt x="91" y="61"/>
                  </a:lnTo>
                  <a:lnTo>
                    <a:pt x="84" y="66"/>
                  </a:lnTo>
                  <a:lnTo>
                    <a:pt x="77" y="70"/>
                  </a:lnTo>
                  <a:lnTo>
                    <a:pt x="70" y="74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85" y="114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65" y="117"/>
                  </a:lnTo>
                  <a:lnTo>
                    <a:pt x="50" y="96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23" y="77"/>
                  </a:lnTo>
                  <a:lnTo>
                    <a:pt x="23" y="77"/>
                  </a:lnTo>
                  <a:close/>
                  <a:moveTo>
                    <a:pt x="37" y="70"/>
                  </a:moveTo>
                  <a:lnTo>
                    <a:pt x="37" y="70"/>
                  </a:lnTo>
                  <a:lnTo>
                    <a:pt x="51" y="69"/>
                  </a:lnTo>
                  <a:lnTo>
                    <a:pt x="58" y="66"/>
                  </a:lnTo>
                  <a:lnTo>
                    <a:pt x="65" y="63"/>
                  </a:lnTo>
                  <a:lnTo>
                    <a:pt x="71" y="59"/>
                  </a:lnTo>
                  <a:lnTo>
                    <a:pt x="75" y="53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78" y="30"/>
                  </a:lnTo>
                  <a:lnTo>
                    <a:pt x="77" y="24"/>
                  </a:lnTo>
                  <a:lnTo>
                    <a:pt x="72" y="19"/>
                  </a:lnTo>
                  <a:lnTo>
                    <a:pt x="68" y="16"/>
                  </a:lnTo>
                  <a:lnTo>
                    <a:pt x="63" y="13"/>
                  </a:lnTo>
                  <a:lnTo>
                    <a:pt x="57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821" y="1930"/>
              <a:ext cx="135" cy="155"/>
            </a:xfrm>
            <a:custGeom>
              <a:avLst/>
              <a:gdLst>
                <a:gd name="T0" fmla="*/ 135 w 135"/>
                <a:gd name="T1" fmla="*/ 1 h 155"/>
                <a:gd name="T2" fmla="*/ 135 w 135"/>
                <a:gd name="T3" fmla="*/ 1 h 155"/>
                <a:gd name="T4" fmla="*/ 125 w 135"/>
                <a:gd name="T5" fmla="*/ 1 h 155"/>
                <a:gd name="T6" fmla="*/ 125 w 135"/>
                <a:gd name="T7" fmla="*/ 1 h 155"/>
                <a:gd name="T8" fmla="*/ 117 w 135"/>
                <a:gd name="T9" fmla="*/ 1 h 155"/>
                <a:gd name="T10" fmla="*/ 117 w 135"/>
                <a:gd name="T11" fmla="*/ 1 h 155"/>
                <a:gd name="T12" fmla="*/ 118 w 135"/>
                <a:gd name="T13" fmla="*/ 37 h 155"/>
                <a:gd name="T14" fmla="*/ 120 w 135"/>
                <a:gd name="T15" fmla="*/ 74 h 155"/>
                <a:gd name="T16" fmla="*/ 120 w 135"/>
                <a:gd name="T17" fmla="*/ 74 h 155"/>
                <a:gd name="T18" fmla="*/ 118 w 135"/>
                <a:gd name="T19" fmla="*/ 114 h 155"/>
                <a:gd name="T20" fmla="*/ 118 w 135"/>
                <a:gd name="T21" fmla="*/ 114 h 155"/>
                <a:gd name="T22" fmla="*/ 10 w 135"/>
                <a:gd name="T23" fmla="*/ 0 h 155"/>
                <a:gd name="T24" fmla="*/ 1 w 135"/>
                <a:gd name="T25" fmla="*/ 0 h 155"/>
                <a:gd name="T26" fmla="*/ 1 w 135"/>
                <a:gd name="T27" fmla="*/ 0 h 155"/>
                <a:gd name="T28" fmla="*/ 3 w 135"/>
                <a:gd name="T29" fmla="*/ 57 h 155"/>
                <a:gd name="T30" fmla="*/ 3 w 135"/>
                <a:gd name="T31" fmla="*/ 57 h 155"/>
                <a:gd name="T32" fmla="*/ 3 w 135"/>
                <a:gd name="T33" fmla="*/ 109 h 155"/>
                <a:gd name="T34" fmla="*/ 0 w 135"/>
                <a:gd name="T35" fmla="*/ 154 h 155"/>
                <a:gd name="T36" fmla="*/ 0 w 135"/>
                <a:gd name="T37" fmla="*/ 154 h 155"/>
                <a:gd name="T38" fmla="*/ 10 w 135"/>
                <a:gd name="T39" fmla="*/ 152 h 155"/>
                <a:gd name="T40" fmla="*/ 10 w 135"/>
                <a:gd name="T41" fmla="*/ 152 h 155"/>
                <a:gd name="T42" fmla="*/ 20 w 135"/>
                <a:gd name="T43" fmla="*/ 154 h 155"/>
                <a:gd name="T44" fmla="*/ 20 w 135"/>
                <a:gd name="T45" fmla="*/ 154 h 155"/>
                <a:gd name="T46" fmla="*/ 18 w 135"/>
                <a:gd name="T47" fmla="*/ 118 h 155"/>
                <a:gd name="T48" fmla="*/ 17 w 135"/>
                <a:gd name="T49" fmla="*/ 79 h 155"/>
                <a:gd name="T50" fmla="*/ 17 w 135"/>
                <a:gd name="T51" fmla="*/ 79 h 155"/>
                <a:gd name="T52" fmla="*/ 17 w 135"/>
                <a:gd name="T53" fmla="*/ 38 h 155"/>
                <a:gd name="T54" fmla="*/ 17 w 135"/>
                <a:gd name="T55" fmla="*/ 38 h 155"/>
                <a:gd name="T56" fmla="*/ 71 w 135"/>
                <a:gd name="T57" fmla="*/ 95 h 155"/>
                <a:gd name="T58" fmla="*/ 107 w 135"/>
                <a:gd name="T59" fmla="*/ 134 h 155"/>
                <a:gd name="T60" fmla="*/ 127 w 135"/>
                <a:gd name="T61" fmla="*/ 155 h 155"/>
                <a:gd name="T62" fmla="*/ 134 w 135"/>
                <a:gd name="T63" fmla="*/ 155 h 155"/>
                <a:gd name="T64" fmla="*/ 134 w 135"/>
                <a:gd name="T65" fmla="*/ 155 h 155"/>
                <a:gd name="T66" fmla="*/ 132 w 135"/>
                <a:gd name="T67" fmla="*/ 98 h 155"/>
                <a:gd name="T68" fmla="*/ 132 w 135"/>
                <a:gd name="T69" fmla="*/ 98 h 155"/>
                <a:gd name="T70" fmla="*/ 134 w 135"/>
                <a:gd name="T71" fmla="*/ 45 h 155"/>
                <a:gd name="T72" fmla="*/ 135 w 135"/>
                <a:gd name="T73" fmla="*/ 1 h 155"/>
                <a:gd name="T74" fmla="*/ 135 w 135"/>
                <a:gd name="T75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55">
                  <a:moveTo>
                    <a:pt x="135" y="1"/>
                  </a:moveTo>
                  <a:lnTo>
                    <a:pt x="135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8" y="37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109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8" y="118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71" y="95"/>
                  </a:lnTo>
                  <a:lnTo>
                    <a:pt x="107" y="134"/>
                  </a:lnTo>
                  <a:lnTo>
                    <a:pt x="127" y="155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4" y="45"/>
                  </a:lnTo>
                  <a:lnTo>
                    <a:pt x="135" y="1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477" y="2144"/>
              <a:ext cx="77" cy="185"/>
            </a:xfrm>
            <a:custGeom>
              <a:avLst/>
              <a:gdLst>
                <a:gd name="T0" fmla="*/ 77 w 77"/>
                <a:gd name="T1" fmla="*/ 185 h 185"/>
                <a:gd name="T2" fmla="*/ 77 w 77"/>
                <a:gd name="T3" fmla="*/ 185 h 185"/>
                <a:gd name="T4" fmla="*/ 63 w 77"/>
                <a:gd name="T5" fmla="*/ 159 h 185"/>
                <a:gd name="T6" fmla="*/ 50 w 77"/>
                <a:gd name="T7" fmla="*/ 134 h 185"/>
                <a:gd name="T8" fmla="*/ 40 w 77"/>
                <a:gd name="T9" fmla="*/ 109 h 185"/>
                <a:gd name="T10" fmla="*/ 33 w 77"/>
                <a:gd name="T11" fmla="*/ 85 h 185"/>
                <a:gd name="T12" fmla="*/ 27 w 77"/>
                <a:gd name="T13" fmla="*/ 62 h 185"/>
                <a:gd name="T14" fmla="*/ 23 w 77"/>
                <a:gd name="T15" fmla="*/ 40 h 185"/>
                <a:gd name="T16" fmla="*/ 20 w 77"/>
                <a:gd name="T17" fmla="*/ 18 h 185"/>
                <a:gd name="T18" fmla="*/ 20 w 77"/>
                <a:gd name="T19" fmla="*/ 0 h 185"/>
                <a:gd name="T20" fmla="*/ 20 w 77"/>
                <a:gd name="T21" fmla="*/ 0 h 185"/>
                <a:gd name="T22" fmla="*/ 0 w 77"/>
                <a:gd name="T23" fmla="*/ 0 h 185"/>
                <a:gd name="T24" fmla="*/ 0 w 77"/>
                <a:gd name="T25" fmla="*/ 0 h 185"/>
                <a:gd name="T26" fmla="*/ 0 w 77"/>
                <a:gd name="T27" fmla="*/ 20 h 185"/>
                <a:gd name="T28" fmla="*/ 3 w 77"/>
                <a:gd name="T29" fmla="*/ 41 h 185"/>
                <a:gd name="T30" fmla="*/ 7 w 77"/>
                <a:gd name="T31" fmla="*/ 62 h 185"/>
                <a:gd name="T32" fmla="*/ 11 w 77"/>
                <a:gd name="T33" fmla="*/ 84 h 185"/>
                <a:gd name="T34" fmla="*/ 17 w 77"/>
                <a:gd name="T35" fmla="*/ 105 h 185"/>
                <a:gd name="T36" fmla="*/ 25 w 77"/>
                <a:gd name="T37" fmla="*/ 127 h 185"/>
                <a:gd name="T38" fmla="*/ 34 w 77"/>
                <a:gd name="T39" fmla="*/ 148 h 185"/>
                <a:gd name="T40" fmla="*/ 44 w 77"/>
                <a:gd name="T41" fmla="*/ 169 h 185"/>
                <a:gd name="T42" fmla="*/ 44 w 77"/>
                <a:gd name="T43" fmla="*/ 169 h 185"/>
                <a:gd name="T44" fmla="*/ 51 w 77"/>
                <a:gd name="T45" fmla="*/ 174 h 185"/>
                <a:gd name="T46" fmla="*/ 60 w 77"/>
                <a:gd name="T47" fmla="*/ 178 h 185"/>
                <a:gd name="T48" fmla="*/ 77 w 77"/>
                <a:gd name="T49" fmla="*/ 185 h 185"/>
                <a:gd name="T50" fmla="*/ 77 w 77"/>
                <a:gd name="T5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185">
                  <a:moveTo>
                    <a:pt x="77" y="185"/>
                  </a:moveTo>
                  <a:lnTo>
                    <a:pt x="77" y="185"/>
                  </a:lnTo>
                  <a:lnTo>
                    <a:pt x="63" y="159"/>
                  </a:lnTo>
                  <a:lnTo>
                    <a:pt x="50" y="134"/>
                  </a:lnTo>
                  <a:lnTo>
                    <a:pt x="40" y="109"/>
                  </a:lnTo>
                  <a:lnTo>
                    <a:pt x="33" y="85"/>
                  </a:lnTo>
                  <a:lnTo>
                    <a:pt x="27" y="62"/>
                  </a:lnTo>
                  <a:lnTo>
                    <a:pt x="23" y="40"/>
                  </a:lnTo>
                  <a:lnTo>
                    <a:pt x="20" y="1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41"/>
                  </a:lnTo>
                  <a:lnTo>
                    <a:pt x="7" y="62"/>
                  </a:lnTo>
                  <a:lnTo>
                    <a:pt x="11" y="84"/>
                  </a:lnTo>
                  <a:lnTo>
                    <a:pt x="17" y="105"/>
                  </a:lnTo>
                  <a:lnTo>
                    <a:pt x="25" y="127"/>
                  </a:lnTo>
                  <a:lnTo>
                    <a:pt x="34" y="148"/>
                  </a:lnTo>
                  <a:lnTo>
                    <a:pt x="44" y="169"/>
                  </a:lnTo>
                  <a:lnTo>
                    <a:pt x="44" y="169"/>
                  </a:lnTo>
                  <a:lnTo>
                    <a:pt x="51" y="174"/>
                  </a:lnTo>
                  <a:lnTo>
                    <a:pt x="60" y="178"/>
                  </a:lnTo>
                  <a:lnTo>
                    <a:pt x="77" y="185"/>
                  </a:lnTo>
                  <a:lnTo>
                    <a:pt x="77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314" y="1640"/>
              <a:ext cx="1052" cy="1040"/>
            </a:xfrm>
            <a:custGeom>
              <a:avLst/>
              <a:gdLst>
                <a:gd name="T0" fmla="*/ 393 w 1052"/>
                <a:gd name="T1" fmla="*/ 0 h 1040"/>
                <a:gd name="T2" fmla="*/ 345 w 1052"/>
                <a:gd name="T3" fmla="*/ 1 h 1040"/>
                <a:gd name="T4" fmla="*/ 274 w 1052"/>
                <a:gd name="T5" fmla="*/ 14 h 1040"/>
                <a:gd name="T6" fmla="*/ 208 w 1052"/>
                <a:gd name="T7" fmla="*/ 39 h 1040"/>
                <a:gd name="T8" fmla="*/ 98 w 1052"/>
                <a:gd name="T9" fmla="*/ 123 h 1040"/>
                <a:gd name="T10" fmla="*/ 26 w 1052"/>
                <a:gd name="T11" fmla="*/ 240 h 1040"/>
                <a:gd name="T12" fmla="*/ 0 w 1052"/>
                <a:gd name="T13" fmla="*/ 375 h 1040"/>
                <a:gd name="T14" fmla="*/ 6 w 1052"/>
                <a:gd name="T15" fmla="*/ 441 h 1040"/>
                <a:gd name="T16" fmla="*/ 37 w 1052"/>
                <a:gd name="T17" fmla="*/ 575 h 1040"/>
                <a:gd name="T18" fmla="*/ 53 w 1052"/>
                <a:gd name="T19" fmla="*/ 562 h 1040"/>
                <a:gd name="T20" fmla="*/ 90 w 1052"/>
                <a:gd name="T21" fmla="*/ 618 h 1040"/>
                <a:gd name="T22" fmla="*/ 160 w 1052"/>
                <a:gd name="T23" fmla="*/ 682 h 1040"/>
                <a:gd name="T24" fmla="*/ 247 w 1052"/>
                <a:gd name="T25" fmla="*/ 728 h 1040"/>
                <a:gd name="T26" fmla="*/ 347 w 1052"/>
                <a:gd name="T27" fmla="*/ 749 h 1040"/>
                <a:gd name="T28" fmla="*/ 430 w 1052"/>
                <a:gd name="T29" fmla="*/ 746 h 1040"/>
                <a:gd name="T30" fmla="*/ 532 w 1052"/>
                <a:gd name="T31" fmla="*/ 716 h 1040"/>
                <a:gd name="T32" fmla="*/ 248 w 1052"/>
                <a:gd name="T33" fmla="*/ 1040 h 1040"/>
                <a:gd name="T34" fmla="*/ 584 w 1052"/>
                <a:gd name="T35" fmla="*/ 710 h 1040"/>
                <a:gd name="T36" fmla="*/ 688 w 1052"/>
                <a:gd name="T37" fmla="*/ 585 h 1040"/>
                <a:gd name="T38" fmla="*/ 725 w 1052"/>
                <a:gd name="T39" fmla="*/ 515 h 1040"/>
                <a:gd name="T40" fmla="*/ 748 w 1052"/>
                <a:gd name="T41" fmla="*/ 424 h 1040"/>
                <a:gd name="T42" fmla="*/ 894 w 1052"/>
                <a:gd name="T43" fmla="*/ 1039 h 1040"/>
                <a:gd name="T44" fmla="*/ 802 w 1052"/>
                <a:gd name="T45" fmla="*/ 541 h 1040"/>
                <a:gd name="T46" fmla="*/ 752 w 1052"/>
                <a:gd name="T47" fmla="*/ 318 h 1040"/>
                <a:gd name="T48" fmla="*/ 712 w 1052"/>
                <a:gd name="T49" fmla="*/ 210 h 1040"/>
                <a:gd name="T50" fmla="*/ 672 w 1052"/>
                <a:gd name="T51" fmla="*/ 167 h 1040"/>
                <a:gd name="T52" fmla="*/ 687 w 1052"/>
                <a:gd name="T53" fmla="*/ 207 h 1040"/>
                <a:gd name="T54" fmla="*/ 725 w 1052"/>
                <a:gd name="T55" fmla="*/ 315 h 1040"/>
                <a:gd name="T56" fmla="*/ 731 w 1052"/>
                <a:gd name="T57" fmla="*/ 394 h 1040"/>
                <a:gd name="T58" fmla="*/ 721 w 1052"/>
                <a:gd name="T59" fmla="*/ 464 h 1040"/>
                <a:gd name="T60" fmla="*/ 688 w 1052"/>
                <a:gd name="T61" fmla="*/ 545 h 1040"/>
                <a:gd name="T62" fmla="*/ 602 w 1052"/>
                <a:gd name="T63" fmla="*/ 649 h 1040"/>
                <a:gd name="T64" fmla="*/ 498 w 1052"/>
                <a:gd name="T65" fmla="*/ 709 h 1040"/>
                <a:gd name="T66" fmla="*/ 430 w 1052"/>
                <a:gd name="T67" fmla="*/ 726 h 1040"/>
                <a:gd name="T68" fmla="*/ 375 w 1052"/>
                <a:gd name="T69" fmla="*/ 730 h 1040"/>
                <a:gd name="T70" fmla="*/ 304 w 1052"/>
                <a:gd name="T71" fmla="*/ 723 h 1040"/>
                <a:gd name="T72" fmla="*/ 237 w 1052"/>
                <a:gd name="T73" fmla="*/ 703 h 1040"/>
                <a:gd name="T74" fmla="*/ 124 w 1052"/>
                <a:gd name="T75" fmla="*/ 626 h 1040"/>
                <a:gd name="T76" fmla="*/ 49 w 1052"/>
                <a:gd name="T77" fmla="*/ 514 h 1040"/>
                <a:gd name="T78" fmla="*/ 27 w 1052"/>
                <a:gd name="T79" fmla="*/ 447 h 1040"/>
                <a:gd name="T80" fmla="*/ 20 w 1052"/>
                <a:gd name="T81" fmla="*/ 375 h 1040"/>
                <a:gd name="T82" fmla="*/ 24 w 1052"/>
                <a:gd name="T83" fmla="*/ 321 h 1040"/>
                <a:gd name="T84" fmla="*/ 41 w 1052"/>
                <a:gd name="T85" fmla="*/ 253 h 1040"/>
                <a:gd name="T86" fmla="*/ 101 w 1052"/>
                <a:gd name="T87" fmla="*/ 150 h 1040"/>
                <a:gd name="T88" fmla="*/ 207 w 1052"/>
                <a:gd name="T89" fmla="*/ 63 h 1040"/>
                <a:gd name="T90" fmla="*/ 287 w 1052"/>
                <a:gd name="T91" fmla="*/ 31 h 1040"/>
                <a:gd name="T92" fmla="*/ 358 w 1052"/>
                <a:gd name="T93" fmla="*/ 20 h 1040"/>
                <a:gd name="T94" fmla="*/ 440 w 1052"/>
                <a:gd name="T95" fmla="*/ 26 h 1040"/>
                <a:gd name="T96" fmla="*/ 555 w 1052"/>
                <a:gd name="T97" fmla="*/ 68 h 1040"/>
                <a:gd name="T98" fmla="*/ 625 w 1052"/>
                <a:gd name="T99" fmla="*/ 108 h 1040"/>
                <a:gd name="T100" fmla="*/ 625 w 1052"/>
                <a:gd name="T101" fmla="*/ 97 h 1040"/>
                <a:gd name="T102" fmla="*/ 548 w 1052"/>
                <a:gd name="T103" fmla="*/ 44 h 1040"/>
                <a:gd name="T104" fmla="*/ 481 w 1052"/>
                <a:gd name="T105" fmla="*/ 1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2" h="1040">
                  <a:moveTo>
                    <a:pt x="1052" y="4"/>
                  </a:moveTo>
                  <a:lnTo>
                    <a:pt x="1052" y="4"/>
                  </a:lnTo>
                  <a:lnTo>
                    <a:pt x="782" y="1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361" y="0"/>
                  </a:lnTo>
                  <a:lnTo>
                    <a:pt x="345" y="1"/>
                  </a:lnTo>
                  <a:lnTo>
                    <a:pt x="345" y="1"/>
                  </a:lnTo>
                  <a:lnTo>
                    <a:pt x="327" y="3"/>
                  </a:lnTo>
                  <a:lnTo>
                    <a:pt x="308" y="6"/>
                  </a:lnTo>
                  <a:lnTo>
                    <a:pt x="291" y="10"/>
                  </a:lnTo>
                  <a:lnTo>
                    <a:pt x="274" y="14"/>
                  </a:lnTo>
                  <a:lnTo>
                    <a:pt x="257" y="19"/>
                  </a:lnTo>
                  <a:lnTo>
                    <a:pt x="240" y="24"/>
                  </a:lnTo>
                  <a:lnTo>
                    <a:pt x="224" y="31"/>
                  </a:lnTo>
                  <a:lnTo>
                    <a:pt x="208" y="39"/>
                  </a:lnTo>
                  <a:lnTo>
                    <a:pt x="178" y="56"/>
                  </a:lnTo>
                  <a:lnTo>
                    <a:pt x="150" y="76"/>
                  </a:lnTo>
                  <a:lnTo>
                    <a:pt x="123" y="98"/>
                  </a:lnTo>
                  <a:lnTo>
                    <a:pt x="98" y="123"/>
                  </a:lnTo>
                  <a:lnTo>
                    <a:pt x="77" y="150"/>
                  </a:lnTo>
                  <a:lnTo>
                    <a:pt x="57" y="178"/>
                  </a:lnTo>
                  <a:lnTo>
                    <a:pt x="40" y="208"/>
                  </a:lnTo>
                  <a:lnTo>
                    <a:pt x="26" y="240"/>
                  </a:lnTo>
                  <a:lnTo>
                    <a:pt x="14" y="272"/>
                  </a:lnTo>
                  <a:lnTo>
                    <a:pt x="7" y="305"/>
                  </a:lnTo>
                  <a:lnTo>
                    <a:pt x="1" y="340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0" y="397"/>
                  </a:lnTo>
                  <a:lnTo>
                    <a:pt x="3" y="418"/>
                  </a:lnTo>
                  <a:lnTo>
                    <a:pt x="6" y="441"/>
                  </a:lnTo>
                  <a:lnTo>
                    <a:pt x="10" y="465"/>
                  </a:lnTo>
                  <a:lnTo>
                    <a:pt x="21" y="516"/>
                  </a:lnTo>
                  <a:lnTo>
                    <a:pt x="37" y="575"/>
                  </a:lnTo>
                  <a:lnTo>
                    <a:pt x="37" y="575"/>
                  </a:lnTo>
                  <a:lnTo>
                    <a:pt x="106" y="810"/>
                  </a:lnTo>
                  <a:lnTo>
                    <a:pt x="126" y="810"/>
                  </a:lnTo>
                  <a:lnTo>
                    <a:pt x="51" y="562"/>
                  </a:lnTo>
                  <a:lnTo>
                    <a:pt x="53" y="562"/>
                  </a:lnTo>
                  <a:lnTo>
                    <a:pt x="53" y="562"/>
                  </a:lnTo>
                  <a:lnTo>
                    <a:pt x="63" y="581"/>
                  </a:lnTo>
                  <a:lnTo>
                    <a:pt x="76" y="599"/>
                  </a:lnTo>
                  <a:lnTo>
                    <a:pt x="90" y="618"/>
                  </a:lnTo>
                  <a:lnTo>
                    <a:pt x="106" y="635"/>
                  </a:lnTo>
                  <a:lnTo>
                    <a:pt x="123" y="652"/>
                  </a:lnTo>
                  <a:lnTo>
                    <a:pt x="140" y="668"/>
                  </a:lnTo>
                  <a:lnTo>
                    <a:pt x="160" y="682"/>
                  </a:lnTo>
                  <a:lnTo>
                    <a:pt x="180" y="695"/>
                  </a:lnTo>
                  <a:lnTo>
                    <a:pt x="201" y="708"/>
                  </a:lnTo>
                  <a:lnTo>
                    <a:pt x="224" y="719"/>
                  </a:lnTo>
                  <a:lnTo>
                    <a:pt x="247" y="728"/>
                  </a:lnTo>
                  <a:lnTo>
                    <a:pt x="271" y="736"/>
                  </a:lnTo>
                  <a:lnTo>
                    <a:pt x="295" y="742"/>
                  </a:lnTo>
                  <a:lnTo>
                    <a:pt x="321" y="746"/>
                  </a:lnTo>
                  <a:lnTo>
                    <a:pt x="347" y="749"/>
                  </a:lnTo>
                  <a:lnTo>
                    <a:pt x="374" y="750"/>
                  </a:lnTo>
                  <a:lnTo>
                    <a:pt x="374" y="750"/>
                  </a:lnTo>
                  <a:lnTo>
                    <a:pt x="401" y="749"/>
                  </a:lnTo>
                  <a:lnTo>
                    <a:pt x="430" y="746"/>
                  </a:lnTo>
                  <a:lnTo>
                    <a:pt x="457" y="742"/>
                  </a:lnTo>
                  <a:lnTo>
                    <a:pt x="482" y="735"/>
                  </a:lnTo>
                  <a:lnTo>
                    <a:pt x="508" y="726"/>
                  </a:lnTo>
                  <a:lnTo>
                    <a:pt x="532" y="716"/>
                  </a:lnTo>
                  <a:lnTo>
                    <a:pt x="555" y="703"/>
                  </a:lnTo>
                  <a:lnTo>
                    <a:pt x="577" y="689"/>
                  </a:lnTo>
                  <a:lnTo>
                    <a:pt x="577" y="690"/>
                  </a:lnTo>
                  <a:lnTo>
                    <a:pt x="248" y="1040"/>
                  </a:lnTo>
                  <a:lnTo>
                    <a:pt x="274" y="1040"/>
                  </a:lnTo>
                  <a:lnTo>
                    <a:pt x="274" y="1040"/>
                  </a:lnTo>
                  <a:lnTo>
                    <a:pt x="584" y="710"/>
                  </a:lnTo>
                  <a:lnTo>
                    <a:pt x="584" y="710"/>
                  </a:lnTo>
                  <a:lnTo>
                    <a:pt x="624" y="668"/>
                  </a:lnTo>
                  <a:lnTo>
                    <a:pt x="654" y="632"/>
                  </a:lnTo>
                  <a:lnTo>
                    <a:pt x="675" y="605"/>
                  </a:lnTo>
                  <a:lnTo>
                    <a:pt x="688" y="585"/>
                  </a:lnTo>
                  <a:lnTo>
                    <a:pt x="688" y="585"/>
                  </a:lnTo>
                  <a:lnTo>
                    <a:pt x="704" y="558"/>
                  </a:lnTo>
                  <a:lnTo>
                    <a:pt x="714" y="538"/>
                  </a:lnTo>
                  <a:lnTo>
                    <a:pt x="725" y="515"/>
                  </a:lnTo>
                  <a:lnTo>
                    <a:pt x="734" y="488"/>
                  </a:lnTo>
                  <a:lnTo>
                    <a:pt x="742" y="457"/>
                  </a:lnTo>
                  <a:lnTo>
                    <a:pt x="745" y="441"/>
                  </a:lnTo>
                  <a:lnTo>
                    <a:pt x="748" y="424"/>
                  </a:lnTo>
                  <a:lnTo>
                    <a:pt x="748" y="405"/>
                  </a:lnTo>
                  <a:lnTo>
                    <a:pt x="749" y="385"/>
                  </a:lnTo>
                  <a:lnTo>
                    <a:pt x="749" y="385"/>
                  </a:lnTo>
                  <a:lnTo>
                    <a:pt x="894" y="1039"/>
                  </a:lnTo>
                  <a:lnTo>
                    <a:pt x="914" y="1039"/>
                  </a:lnTo>
                  <a:lnTo>
                    <a:pt x="914" y="1039"/>
                  </a:lnTo>
                  <a:lnTo>
                    <a:pt x="851" y="758"/>
                  </a:lnTo>
                  <a:lnTo>
                    <a:pt x="802" y="541"/>
                  </a:lnTo>
                  <a:lnTo>
                    <a:pt x="769" y="392"/>
                  </a:lnTo>
                  <a:lnTo>
                    <a:pt x="769" y="392"/>
                  </a:lnTo>
                  <a:lnTo>
                    <a:pt x="761" y="354"/>
                  </a:lnTo>
                  <a:lnTo>
                    <a:pt x="752" y="318"/>
                  </a:lnTo>
                  <a:lnTo>
                    <a:pt x="742" y="285"/>
                  </a:lnTo>
                  <a:lnTo>
                    <a:pt x="732" y="257"/>
                  </a:lnTo>
                  <a:lnTo>
                    <a:pt x="722" y="233"/>
                  </a:lnTo>
                  <a:lnTo>
                    <a:pt x="712" y="210"/>
                  </a:lnTo>
                  <a:lnTo>
                    <a:pt x="701" y="191"/>
                  </a:lnTo>
                  <a:lnTo>
                    <a:pt x="691" y="175"/>
                  </a:lnTo>
                  <a:lnTo>
                    <a:pt x="691" y="175"/>
                  </a:lnTo>
                  <a:lnTo>
                    <a:pt x="672" y="167"/>
                  </a:lnTo>
                  <a:lnTo>
                    <a:pt x="657" y="161"/>
                  </a:lnTo>
                  <a:lnTo>
                    <a:pt x="657" y="161"/>
                  </a:lnTo>
                  <a:lnTo>
                    <a:pt x="672" y="183"/>
                  </a:lnTo>
                  <a:lnTo>
                    <a:pt x="687" y="207"/>
                  </a:lnTo>
                  <a:lnTo>
                    <a:pt x="699" y="231"/>
                  </a:lnTo>
                  <a:lnTo>
                    <a:pt x="711" y="258"/>
                  </a:lnTo>
                  <a:lnTo>
                    <a:pt x="719" y="287"/>
                  </a:lnTo>
                  <a:lnTo>
                    <a:pt x="725" y="315"/>
                  </a:lnTo>
                  <a:lnTo>
                    <a:pt x="729" y="345"/>
                  </a:lnTo>
                  <a:lnTo>
                    <a:pt x="731" y="375"/>
                  </a:lnTo>
                  <a:lnTo>
                    <a:pt x="731" y="375"/>
                  </a:lnTo>
                  <a:lnTo>
                    <a:pt x="731" y="394"/>
                  </a:lnTo>
                  <a:lnTo>
                    <a:pt x="729" y="412"/>
                  </a:lnTo>
                  <a:lnTo>
                    <a:pt x="728" y="429"/>
                  </a:lnTo>
                  <a:lnTo>
                    <a:pt x="724" y="447"/>
                  </a:lnTo>
                  <a:lnTo>
                    <a:pt x="721" y="464"/>
                  </a:lnTo>
                  <a:lnTo>
                    <a:pt x="715" y="481"/>
                  </a:lnTo>
                  <a:lnTo>
                    <a:pt x="709" y="498"/>
                  </a:lnTo>
                  <a:lnTo>
                    <a:pt x="704" y="514"/>
                  </a:lnTo>
                  <a:lnTo>
                    <a:pt x="688" y="545"/>
                  </a:lnTo>
                  <a:lnTo>
                    <a:pt x="671" y="573"/>
                  </a:lnTo>
                  <a:lnTo>
                    <a:pt x="649" y="602"/>
                  </a:lnTo>
                  <a:lnTo>
                    <a:pt x="627" y="626"/>
                  </a:lnTo>
                  <a:lnTo>
                    <a:pt x="602" y="649"/>
                  </a:lnTo>
                  <a:lnTo>
                    <a:pt x="574" y="671"/>
                  </a:lnTo>
                  <a:lnTo>
                    <a:pt x="545" y="688"/>
                  </a:lnTo>
                  <a:lnTo>
                    <a:pt x="514" y="703"/>
                  </a:lnTo>
                  <a:lnTo>
                    <a:pt x="498" y="709"/>
                  </a:lnTo>
                  <a:lnTo>
                    <a:pt x="481" y="715"/>
                  </a:lnTo>
                  <a:lnTo>
                    <a:pt x="464" y="719"/>
                  </a:lnTo>
                  <a:lnTo>
                    <a:pt x="447" y="723"/>
                  </a:lnTo>
                  <a:lnTo>
                    <a:pt x="430" y="726"/>
                  </a:lnTo>
                  <a:lnTo>
                    <a:pt x="413" y="729"/>
                  </a:lnTo>
                  <a:lnTo>
                    <a:pt x="394" y="730"/>
                  </a:lnTo>
                  <a:lnTo>
                    <a:pt x="375" y="730"/>
                  </a:lnTo>
                  <a:lnTo>
                    <a:pt x="375" y="730"/>
                  </a:lnTo>
                  <a:lnTo>
                    <a:pt x="357" y="730"/>
                  </a:lnTo>
                  <a:lnTo>
                    <a:pt x="340" y="729"/>
                  </a:lnTo>
                  <a:lnTo>
                    <a:pt x="321" y="726"/>
                  </a:lnTo>
                  <a:lnTo>
                    <a:pt x="304" y="723"/>
                  </a:lnTo>
                  <a:lnTo>
                    <a:pt x="287" y="719"/>
                  </a:lnTo>
                  <a:lnTo>
                    <a:pt x="270" y="715"/>
                  </a:lnTo>
                  <a:lnTo>
                    <a:pt x="254" y="709"/>
                  </a:lnTo>
                  <a:lnTo>
                    <a:pt x="237" y="703"/>
                  </a:lnTo>
                  <a:lnTo>
                    <a:pt x="207" y="688"/>
                  </a:lnTo>
                  <a:lnTo>
                    <a:pt x="177" y="671"/>
                  </a:lnTo>
                  <a:lnTo>
                    <a:pt x="150" y="649"/>
                  </a:lnTo>
                  <a:lnTo>
                    <a:pt x="124" y="626"/>
                  </a:lnTo>
                  <a:lnTo>
                    <a:pt x="101" y="602"/>
                  </a:lnTo>
                  <a:lnTo>
                    <a:pt x="81" y="573"/>
                  </a:lnTo>
                  <a:lnTo>
                    <a:pt x="63" y="545"/>
                  </a:lnTo>
                  <a:lnTo>
                    <a:pt x="49" y="514"/>
                  </a:lnTo>
                  <a:lnTo>
                    <a:pt x="41" y="498"/>
                  </a:lnTo>
                  <a:lnTo>
                    <a:pt x="36" y="481"/>
                  </a:lnTo>
                  <a:lnTo>
                    <a:pt x="31" y="464"/>
                  </a:lnTo>
                  <a:lnTo>
                    <a:pt x="27" y="447"/>
                  </a:lnTo>
                  <a:lnTo>
                    <a:pt x="24" y="429"/>
                  </a:lnTo>
                  <a:lnTo>
                    <a:pt x="21" y="412"/>
                  </a:lnTo>
                  <a:lnTo>
                    <a:pt x="20" y="394"/>
                  </a:lnTo>
                  <a:lnTo>
                    <a:pt x="20" y="375"/>
                  </a:lnTo>
                  <a:lnTo>
                    <a:pt x="20" y="375"/>
                  </a:lnTo>
                  <a:lnTo>
                    <a:pt x="20" y="357"/>
                  </a:lnTo>
                  <a:lnTo>
                    <a:pt x="21" y="340"/>
                  </a:lnTo>
                  <a:lnTo>
                    <a:pt x="24" y="321"/>
                  </a:lnTo>
                  <a:lnTo>
                    <a:pt x="27" y="304"/>
                  </a:lnTo>
                  <a:lnTo>
                    <a:pt x="31" y="287"/>
                  </a:lnTo>
                  <a:lnTo>
                    <a:pt x="36" y="270"/>
                  </a:lnTo>
                  <a:lnTo>
                    <a:pt x="41" y="253"/>
                  </a:lnTo>
                  <a:lnTo>
                    <a:pt x="49" y="237"/>
                  </a:lnTo>
                  <a:lnTo>
                    <a:pt x="63" y="205"/>
                  </a:lnTo>
                  <a:lnTo>
                    <a:pt x="81" y="177"/>
                  </a:lnTo>
                  <a:lnTo>
                    <a:pt x="101" y="150"/>
                  </a:lnTo>
                  <a:lnTo>
                    <a:pt x="124" y="124"/>
                  </a:lnTo>
                  <a:lnTo>
                    <a:pt x="150" y="101"/>
                  </a:lnTo>
                  <a:lnTo>
                    <a:pt x="177" y="80"/>
                  </a:lnTo>
                  <a:lnTo>
                    <a:pt x="207" y="63"/>
                  </a:lnTo>
                  <a:lnTo>
                    <a:pt x="237" y="47"/>
                  </a:lnTo>
                  <a:lnTo>
                    <a:pt x="254" y="41"/>
                  </a:lnTo>
                  <a:lnTo>
                    <a:pt x="270" y="36"/>
                  </a:lnTo>
                  <a:lnTo>
                    <a:pt x="287" y="31"/>
                  </a:lnTo>
                  <a:lnTo>
                    <a:pt x="304" y="27"/>
                  </a:lnTo>
                  <a:lnTo>
                    <a:pt x="321" y="24"/>
                  </a:lnTo>
                  <a:lnTo>
                    <a:pt x="340" y="21"/>
                  </a:lnTo>
                  <a:lnTo>
                    <a:pt x="358" y="20"/>
                  </a:lnTo>
                  <a:lnTo>
                    <a:pt x="375" y="20"/>
                  </a:lnTo>
                  <a:lnTo>
                    <a:pt x="375" y="20"/>
                  </a:lnTo>
                  <a:lnTo>
                    <a:pt x="408" y="21"/>
                  </a:lnTo>
                  <a:lnTo>
                    <a:pt x="440" y="26"/>
                  </a:lnTo>
                  <a:lnTo>
                    <a:pt x="471" y="33"/>
                  </a:lnTo>
                  <a:lnTo>
                    <a:pt x="500" y="43"/>
                  </a:lnTo>
                  <a:lnTo>
                    <a:pt x="528" y="54"/>
                  </a:lnTo>
                  <a:lnTo>
                    <a:pt x="555" y="68"/>
                  </a:lnTo>
                  <a:lnTo>
                    <a:pt x="581" y="86"/>
                  </a:lnTo>
                  <a:lnTo>
                    <a:pt x="605" y="104"/>
                  </a:lnTo>
                  <a:lnTo>
                    <a:pt x="605" y="104"/>
                  </a:lnTo>
                  <a:lnTo>
                    <a:pt x="625" y="108"/>
                  </a:lnTo>
                  <a:lnTo>
                    <a:pt x="642" y="113"/>
                  </a:lnTo>
                  <a:lnTo>
                    <a:pt x="644" y="113"/>
                  </a:lnTo>
                  <a:lnTo>
                    <a:pt x="644" y="113"/>
                  </a:lnTo>
                  <a:lnTo>
                    <a:pt x="625" y="97"/>
                  </a:lnTo>
                  <a:lnTo>
                    <a:pt x="608" y="81"/>
                  </a:lnTo>
                  <a:lnTo>
                    <a:pt x="588" y="68"/>
                  </a:lnTo>
                  <a:lnTo>
                    <a:pt x="568" y="56"/>
                  </a:lnTo>
                  <a:lnTo>
                    <a:pt x="548" y="44"/>
                  </a:lnTo>
                  <a:lnTo>
                    <a:pt x="527" y="34"/>
                  </a:lnTo>
                  <a:lnTo>
                    <a:pt x="504" y="26"/>
                  </a:lnTo>
                  <a:lnTo>
                    <a:pt x="481" y="19"/>
                  </a:lnTo>
                  <a:lnTo>
                    <a:pt x="481" y="19"/>
                  </a:lnTo>
                  <a:lnTo>
                    <a:pt x="481" y="17"/>
                  </a:lnTo>
                  <a:lnTo>
                    <a:pt x="1052" y="21"/>
                  </a:lnTo>
                  <a:lnTo>
                    <a:pt x="10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3565" y="2382"/>
              <a:ext cx="176" cy="110"/>
            </a:xfrm>
            <a:custGeom>
              <a:avLst/>
              <a:gdLst>
                <a:gd name="T0" fmla="*/ 39 w 176"/>
                <a:gd name="T1" fmla="*/ 10 h 110"/>
                <a:gd name="T2" fmla="*/ 39 w 176"/>
                <a:gd name="T3" fmla="*/ 10 h 110"/>
                <a:gd name="T4" fmla="*/ 19 w 176"/>
                <a:gd name="T5" fmla="*/ 6 h 110"/>
                <a:gd name="T6" fmla="*/ 0 w 176"/>
                <a:gd name="T7" fmla="*/ 0 h 110"/>
                <a:gd name="T8" fmla="*/ 0 w 176"/>
                <a:gd name="T9" fmla="*/ 0 h 110"/>
                <a:gd name="T10" fmla="*/ 17 w 176"/>
                <a:gd name="T11" fmla="*/ 17 h 110"/>
                <a:gd name="T12" fmla="*/ 36 w 176"/>
                <a:gd name="T13" fmla="*/ 34 h 110"/>
                <a:gd name="T14" fmla="*/ 54 w 176"/>
                <a:gd name="T15" fmla="*/ 50 h 110"/>
                <a:gd name="T16" fmla="*/ 74 w 176"/>
                <a:gd name="T17" fmla="*/ 64 h 110"/>
                <a:gd name="T18" fmla="*/ 96 w 176"/>
                <a:gd name="T19" fmla="*/ 78 h 110"/>
                <a:gd name="T20" fmla="*/ 117 w 176"/>
                <a:gd name="T21" fmla="*/ 90 h 110"/>
                <a:gd name="T22" fmla="*/ 139 w 176"/>
                <a:gd name="T23" fmla="*/ 100 h 110"/>
                <a:gd name="T24" fmla="*/ 160 w 176"/>
                <a:gd name="T25" fmla="*/ 110 h 110"/>
                <a:gd name="T26" fmla="*/ 176 w 176"/>
                <a:gd name="T27" fmla="*/ 93 h 110"/>
                <a:gd name="T28" fmla="*/ 176 w 176"/>
                <a:gd name="T29" fmla="*/ 93 h 110"/>
                <a:gd name="T30" fmla="*/ 153 w 176"/>
                <a:gd name="T31" fmla="*/ 84 h 110"/>
                <a:gd name="T32" fmla="*/ 132 w 176"/>
                <a:gd name="T33" fmla="*/ 75 h 110"/>
                <a:gd name="T34" fmla="*/ 112 w 176"/>
                <a:gd name="T35" fmla="*/ 65 h 110"/>
                <a:gd name="T36" fmla="*/ 94 w 176"/>
                <a:gd name="T37" fmla="*/ 54 h 110"/>
                <a:gd name="T38" fmla="*/ 77 w 176"/>
                <a:gd name="T39" fmla="*/ 43 h 110"/>
                <a:gd name="T40" fmla="*/ 63 w 176"/>
                <a:gd name="T41" fmla="*/ 31 h 110"/>
                <a:gd name="T42" fmla="*/ 50 w 176"/>
                <a:gd name="T43" fmla="*/ 21 h 110"/>
                <a:gd name="T44" fmla="*/ 39 w 176"/>
                <a:gd name="T45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110">
                  <a:moveTo>
                    <a:pt x="39" y="10"/>
                  </a:moveTo>
                  <a:lnTo>
                    <a:pt x="39" y="10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6" y="34"/>
                  </a:lnTo>
                  <a:lnTo>
                    <a:pt x="54" y="50"/>
                  </a:lnTo>
                  <a:lnTo>
                    <a:pt x="74" y="64"/>
                  </a:lnTo>
                  <a:lnTo>
                    <a:pt x="96" y="78"/>
                  </a:lnTo>
                  <a:lnTo>
                    <a:pt x="117" y="90"/>
                  </a:lnTo>
                  <a:lnTo>
                    <a:pt x="139" y="100"/>
                  </a:lnTo>
                  <a:lnTo>
                    <a:pt x="160" y="110"/>
                  </a:lnTo>
                  <a:lnTo>
                    <a:pt x="176" y="93"/>
                  </a:lnTo>
                  <a:lnTo>
                    <a:pt x="176" y="93"/>
                  </a:lnTo>
                  <a:lnTo>
                    <a:pt x="153" y="84"/>
                  </a:lnTo>
                  <a:lnTo>
                    <a:pt x="132" y="75"/>
                  </a:lnTo>
                  <a:lnTo>
                    <a:pt x="112" y="65"/>
                  </a:lnTo>
                  <a:lnTo>
                    <a:pt x="94" y="54"/>
                  </a:lnTo>
                  <a:lnTo>
                    <a:pt x="77" y="43"/>
                  </a:lnTo>
                  <a:lnTo>
                    <a:pt x="63" y="31"/>
                  </a:lnTo>
                  <a:lnTo>
                    <a:pt x="50" y="21"/>
                  </a:lnTo>
                  <a:lnTo>
                    <a:pt x="3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565" y="2382"/>
              <a:ext cx="176" cy="110"/>
            </a:xfrm>
            <a:custGeom>
              <a:avLst/>
              <a:gdLst>
                <a:gd name="T0" fmla="*/ 39 w 176"/>
                <a:gd name="T1" fmla="*/ 10 h 110"/>
                <a:gd name="T2" fmla="*/ 39 w 176"/>
                <a:gd name="T3" fmla="*/ 10 h 110"/>
                <a:gd name="T4" fmla="*/ 19 w 176"/>
                <a:gd name="T5" fmla="*/ 6 h 110"/>
                <a:gd name="T6" fmla="*/ 0 w 176"/>
                <a:gd name="T7" fmla="*/ 0 h 110"/>
                <a:gd name="T8" fmla="*/ 0 w 176"/>
                <a:gd name="T9" fmla="*/ 0 h 110"/>
                <a:gd name="T10" fmla="*/ 17 w 176"/>
                <a:gd name="T11" fmla="*/ 17 h 110"/>
                <a:gd name="T12" fmla="*/ 36 w 176"/>
                <a:gd name="T13" fmla="*/ 34 h 110"/>
                <a:gd name="T14" fmla="*/ 54 w 176"/>
                <a:gd name="T15" fmla="*/ 50 h 110"/>
                <a:gd name="T16" fmla="*/ 74 w 176"/>
                <a:gd name="T17" fmla="*/ 64 h 110"/>
                <a:gd name="T18" fmla="*/ 96 w 176"/>
                <a:gd name="T19" fmla="*/ 78 h 110"/>
                <a:gd name="T20" fmla="*/ 117 w 176"/>
                <a:gd name="T21" fmla="*/ 90 h 110"/>
                <a:gd name="T22" fmla="*/ 139 w 176"/>
                <a:gd name="T23" fmla="*/ 100 h 110"/>
                <a:gd name="T24" fmla="*/ 160 w 176"/>
                <a:gd name="T25" fmla="*/ 110 h 110"/>
                <a:gd name="T26" fmla="*/ 176 w 176"/>
                <a:gd name="T27" fmla="*/ 93 h 110"/>
                <a:gd name="T28" fmla="*/ 176 w 176"/>
                <a:gd name="T29" fmla="*/ 93 h 110"/>
                <a:gd name="T30" fmla="*/ 153 w 176"/>
                <a:gd name="T31" fmla="*/ 84 h 110"/>
                <a:gd name="T32" fmla="*/ 132 w 176"/>
                <a:gd name="T33" fmla="*/ 75 h 110"/>
                <a:gd name="T34" fmla="*/ 112 w 176"/>
                <a:gd name="T35" fmla="*/ 65 h 110"/>
                <a:gd name="T36" fmla="*/ 94 w 176"/>
                <a:gd name="T37" fmla="*/ 54 h 110"/>
                <a:gd name="T38" fmla="*/ 77 w 176"/>
                <a:gd name="T39" fmla="*/ 43 h 110"/>
                <a:gd name="T40" fmla="*/ 63 w 176"/>
                <a:gd name="T41" fmla="*/ 31 h 110"/>
                <a:gd name="T42" fmla="*/ 50 w 176"/>
                <a:gd name="T43" fmla="*/ 21 h 110"/>
                <a:gd name="T44" fmla="*/ 39 w 176"/>
                <a:gd name="T45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110">
                  <a:moveTo>
                    <a:pt x="39" y="10"/>
                  </a:moveTo>
                  <a:lnTo>
                    <a:pt x="39" y="10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6" y="34"/>
                  </a:lnTo>
                  <a:lnTo>
                    <a:pt x="54" y="50"/>
                  </a:lnTo>
                  <a:lnTo>
                    <a:pt x="74" y="64"/>
                  </a:lnTo>
                  <a:lnTo>
                    <a:pt x="96" y="78"/>
                  </a:lnTo>
                  <a:lnTo>
                    <a:pt x="117" y="90"/>
                  </a:lnTo>
                  <a:lnTo>
                    <a:pt x="139" y="100"/>
                  </a:lnTo>
                  <a:lnTo>
                    <a:pt x="160" y="110"/>
                  </a:lnTo>
                  <a:lnTo>
                    <a:pt x="176" y="93"/>
                  </a:lnTo>
                  <a:lnTo>
                    <a:pt x="176" y="93"/>
                  </a:lnTo>
                  <a:lnTo>
                    <a:pt x="153" y="84"/>
                  </a:lnTo>
                  <a:lnTo>
                    <a:pt x="132" y="75"/>
                  </a:lnTo>
                  <a:lnTo>
                    <a:pt x="112" y="65"/>
                  </a:lnTo>
                  <a:lnTo>
                    <a:pt x="94" y="54"/>
                  </a:lnTo>
                  <a:lnTo>
                    <a:pt x="77" y="43"/>
                  </a:lnTo>
                  <a:lnTo>
                    <a:pt x="63" y="31"/>
                  </a:lnTo>
                  <a:lnTo>
                    <a:pt x="50" y="21"/>
                  </a:lnTo>
                  <a:lnTo>
                    <a:pt x="39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768" y="2363"/>
              <a:ext cx="364" cy="152"/>
            </a:xfrm>
            <a:custGeom>
              <a:avLst/>
              <a:gdLst>
                <a:gd name="T0" fmla="*/ 360 w 364"/>
                <a:gd name="T1" fmla="*/ 0 h 152"/>
                <a:gd name="T2" fmla="*/ 360 w 364"/>
                <a:gd name="T3" fmla="*/ 0 h 152"/>
                <a:gd name="T4" fmla="*/ 347 w 364"/>
                <a:gd name="T5" fmla="*/ 15 h 152"/>
                <a:gd name="T6" fmla="*/ 334 w 364"/>
                <a:gd name="T7" fmla="*/ 29 h 152"/>
                <a:gd name="T8" fmla="*/ 320 w 364"/>
                <a:gd name="T9" fmla="*/ 42 h 152"/>
                <a:gd name="T10" fmla="*/ 305 w 364"/>
                <a:gd name="T11" fmla="*/ 55 h 152"/>
                <a:gd name="T12" fmla="*/ 290 w 364"/>
                <a:gd name="T13" fmla="*/ 66 h 152"/>
                <a:gd name="T14" fmla="*/ 274 w 364"/>
                <a:gd name="T15" fmla="*/ 76 h 152"/>
                <a:gd name="T16" fmla="*/ 257 w 364"/>
                <a:gd name="T17" fmla="*/ 86 h 152"/>
                <a:gd name="T18" fmla="*/ 240 w 364"/>
                <a:gd name="T19" fmla="*/ 94 h 152"/>
                <a:gd name="T20" fmla="*/ 223 w 364"/>
                <a:gd name="T21" fmla="*/ 103 h 152"/>
                <a:gd name="T22" fmla="*/ 204 w 364"/>
                <a:gd name="T23" fmla="*/ 110 h 152"/>
                <a:gd name="T24" fmla="*/ 185 w 364"/>
                <a:gd name="T25" fmla="*/ 116 h 152"/>
                <a:gd name="T26" fmla="*/ 165 w 364"/>
                <a:gd name="T27" fmla="*/ 122 h 152"/>
                <a:gd name="T28" fmla="*/ 146 w 364"/>
                <a:gd name="T29" fmla="*/ 126 h 152"/>
                <a:gd name="T30" fmla="*/ 126 w 364"/>
                <a:gd name="T31" fmla="*/ 129 h 152"/>
                <a:gd name="T32" fmla="*/ 104 w 364"/>
                <a:gd name="T33" fmla="*/ 130 h 152"/>
                <a:gd name="T34" fmla="*/ 84 w 364"/>
                <a:gd name="T35" fmla="*/ 130 h 152"/>
                <a:gd name="T36" fmla="*/ 84 w 364"/>
                <a:gd name="T37" fmla="*/ 130 h 152"/>
                <a:gd name="T38" fmla="*/ 66 w 364"/>
                <a:gd name="T39" fmla="*/ 130 h 152"/>
                <a:gd name="T40" fmla="*/ 48 w 364"/>
                <a:gd name="T41" fmla="*/ 129 h 152"/>
                <a:gd name="T42" fmla="*/ 16 w 364"/>
                <a:gd name="T43" fmla="*/ 124 h 152"/>
                <a:gd name="T44" fmla="*/ 0 w 364"/>
                <a:gd name="T45" fmla="*/ 142 h 152"/>
                <a:gd name="T46" fmla="*/ 0 w 364"/>
                <a:gd name="T47" fmla="*/ 142 h 152"/>
                <a:gd name="T48" fmla="*/ 23 w 364"/>
                <a:gd name="T49" fmla="*/ 146 h 152"/>
                <a:gd name="T50" fmla="*/ 44 w 364"/>
                <a:gd name="T51" fmla="*/ 149 h 152"/>
                <a:gd name="T52" fmla="*/ 64 w 364"/>
                <a:gd name="T53" fmla="*/ 150 h 152"/>
                <a:gd name="T54" fmla="*/ 84 w 364"/>
                <a:gd name="T55" fmla="*/ 152 h 152"/>
                <a:gd name="T56" fmla="*/ 84 w 364"/>
                <a:gd name="T57" fmla="*/ 152 h 152"/>
                <a:gd name="T58" fmla="*/ 107 w 364"/>
                <a:gd name="T59" fmla="*/ 150 h 152"/>
                <a:gd name="T60" fmla="*/ 128 w 364"/>
                <a:gd name="T61" fmla="*/ 149 h 152"/>
                <a:gd name="T62" fmla="*/ 148 w 364"/>
                <a:gd name="T63" fmla="*/ 146 h 152"/>
                <a:gd name="T64" fmla="*/ 168 w 364"/>
                <a:gd name="T65" fmla="*/ 142 h 152"/>
                <a:gd name="T66" fmla="*/ 188 w 364"/>
                <a:gd name="T67" fmla="*/ 136 h 152"/>
                <a:gd name="T68" fmla="*/ 208 w 364"/>
                <a:gd name="T69" fmla="*/ 130 h 152"/>
                <a:gd name="T70" fmla="*/ 227 w 364"/>
                <a:gd name="T71" fmla="*/ 123 h 152"/>
                <a:gd name="T72" fmla="*/ 244 w 364"/>
                <a:gd name="T73" fmla="*/ 114 h 152"/>
                <a:gd name="T74" fmla="*/ 263 w 364"/>
                <a:gd name="T75" fmla="*/ 106 h 152"/>
                <a:gd name="T76" fmla="*/ 278 w 364"/>
                <a:gd name="T77" fmla="*/ 96 h 152"/>
                <a:gd name="T78" fmla="*/ 295 w 364"/>
                <a:gd name="T79" fmla="*/ 86 h 152"/>
                <a:gd name="T80" fmla="*/ 311 w 364"/>
                <a:gd name="T81" fmla="*/ 74 h 152"/>
                <a:gd name="T82" fmla="*/ 325 w 364"/>
                <a:gd name="T83" fmla="*/ 63 h 152"/>
                <a:gd name="T84" fmla="*/ 340 w 364"/>
                <a:gd name="T85" fmla="*/ 52 h 152"/>
                <a:gd name="T86" fmla="*/ 352 w 364"/>
                <a:gd name="T87" fmla="*/ 39 h 152"/>
                <a:gd name="T88" fmla="*/ 364 w 364"/>
                <a:gd name="T89" fmla="*/ 25 h 152"/>
                <a:gd name="T90" fmla="*/ 360 w 364"/>
                <a:gd name="T9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152">
                  <a:moveTo>
                    <a:pt x="360" y="0"/>
                  </a:moveTo>
                  <a:lnTo>
                    <a:pt x="360" y="0"/>
                  </a:lnTo>
                  <a:lnTo>
                    <a:pt x="347" y="15"/>
                  </a:lnTo>
                  <a:lnTo>
                    <a:pt x="334" y="29"/>
                  </a:lnTo>
                  <a:lnTo>
                    <a:pt x="320" y="42"/>
                  </a:lnTo>
                  <a:lnTo>
                    <a:pt x="305" y="55"/>
                  </a:lnTo>
                  <a:lnTo>
                    <a:pt x="290" y="66"/>
                  </a:lnTo>
                  <a:lnTo>
                    <a:pt x="274" y="76"/>
                  </a:lnTo>
                  <a:lnTo>
                    <a:pt x="257" y="86"/>
                  </a:lnTo>
                  <a:lnTo>
                    <a:pt x="240" y="94"/>
                  </a:lnTo>
                  <a:lnTo>
                    <a:pt x="223" y="103"/>
                  </a:lnTo>
                  <a:lnTo>
                    <a:pt x="204" y="110"/>
                  </a:lnTo>
                  <a:lnTo>
                    <a:pt x="185" y="116"/>
                  </a:lnTo>
                  <a:lnTo>
                    <a:pt x="165" y="122"/>
                  </a:lnTo>
                  <a:lnTo>
                    <a:pt x="146" y="126"/>
                  </a:lnTo>
                  <a:lnTo>
                    <a:pt x="126" y="129"/>
                  </a:lnTo>
                  <a:lnTo>
                    <a:pt x="104" y="130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66" y="130"/>
                  </a:lnTo>
                  <a:lnTo>
                    <a:pt x="48" y="129"/>
                  </a:lnTo>
                  <a:lnTo>
                    <a:pt x="16" y="12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3" y="146"/>
                  </a:lnTo>
                  <a:lnTo>
                    <a:pt x="44" y="149"/>
                  </a:lnTo>
                  <a:lnTo>
                    <a:pt x="64" y="150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107" y="150"/>
                  </a:lnTo>
                  <a:lnTo>
                    <a:pt x="128" y="149"/>
                  </a:lnTo>
                  <a:lnTo>
                    <a:pt x="148" y="146"/>
                  </a:lnTo>
                  <a:lnTo>
                    <a:pt x="168" y="142"/>
                  </a:lnTo>
                  <a:lnTo>
                    <a:pt x="188" y="136"/>
                  </a:lnTo>
                  <a:lnTo>
                    <a:pt x="208" y="130"/>
                  </a:lnTo>
                  <a:lnTo>
                    <a:pt x="227" y="123"/>
                  </a:lnTo>
                  <a:lnTo>
                    <a:pt x="244" y="114"/>
                  </a:lnTo>
                  <a:lnTo>
                    <a:pt x="263" y="106"/>
                  </a:lnTo>
                  <a:lnTo>
                    <a:pt x="278" y="96"/>
                  </a:lnTo>
                  <a:lnTo>
                    <a:pt x="295" y="86"/>
                  </a:lnTo>
                  <a:lnTo>
                    <a:pt x="311" y="74"/>
                  </a:lnTo>
                  <a:lnTo>
                    <a:pt x="325" y="63"/>
                  </a:lnTo>
                  <a:lnTo>
                    <a:pt x="340" y="52"/>
                  </a:lnTo>
                  <a:lnTo>
                    <a:pt x="352" y="39"/>
                  </a:lnTo>
                  <a:lnTo>
                    <a:pt x="364" y="2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768" y="2363"/>
              <a:ext cx="364" cy="152"/>
            </a:xfrm>
            <a:custGeom>
              <a:avLst/>
              <a:gdLst>
                <a:gd name="T0" fmla="*/ 360 w 364"/>
                <a:gd name="T1" fmla="*/ 0 h 152"/>
                <a:gd name="T2" fmla="*/ 360 w 364"/>
                <a:gd name="T3" fmla="*/ 0 h 152"/>
                <a:gd name="T4" fmla="*/ 347 w 364"/>
                <a:gd name="T5" fmla="*/ 15 h 152"/>
                <a:gd name="T6" fmla="*/ 334 w 364"/>
                <a:gd name="T7" fmla="*/ 29 h 152"/>
                <a:gd name="T8" fmla="*/ 320 w 364"/>
                <a:gd name="T9" fmla="*/ 42 h 152"/>
                <a:gd name="T10" fmla="*/ 305 w 364"/>
                <a:gd name="T11" fmla="*/ 55 h 152"/>
                <a:gd name="T12" fmla="*/ 290 w 364"/>
                <a:gd name="T13" fmla="*/ 66 h 152"/>
                <a:gd name="T14" fmla="*/ 274 w 364"/>
                <a:gd name="T15" fmla="*/ 76 h 152"/>
                <a:gd name="T16" fmla="*/ 257 w 364"/>
                <a:gd name="T17" fmla="*/ 86 h 152"/>
                <a:gd name="T18" fmla="*/ 240 w 364"/>
                <a:gd name="T19" fmla="*/ 94 h 152"/>
                <a:gd name="T20" fmla="*/ 223 w 364"/>
                <a:gd name="T21" fmla="*/ 103 h 152"/>
                <a:gd name="T22" fmla="*/ 204 w 364"/>
                <a:gd name="T23" fmla="*/ 110 h 152"/>
                <a:gd name="T24" fmla="*/ 185 w 364"/>
                <a:gd name="T25" fmla="*/ 116 h 152"/>
                <a:gd name="T26" fmla="*/ 165 w 364"/>
                <a:gd name="T27" fmla="*/ 122 h 152"/>
                <a:gd name="T28" fmla="*/ 146 w 364"/>
                <a:gd name="T29" fmla="*/ 126 h 152"/>
                <a:gd name="T30" fmla="*/ 126 w 364"/>
                <a:gd name="T31" fmla="*/ 129 h 152"/>
                <a:gd name="T32" fmla="*/ 104 w 364"/>
                <a:gd name="T33" fmla="*/ 130 h 152"/>
                <a:gd name="T34" fmla="*/ 84 w 364"/>
                <a:gd name="T35" fmla="*/ 130 h 152"/>
                <a:gd name="T36" fmla="*/ 84 w 364"/>
                <a:gd name="T37" fmla="*/ 130 h 152"/>
                <a:gd name="T38" fmla="*/ 66 w 364"/>
                <a:gd name="T39" fmla="*/ 130 h 152"/>
                <a:gd name="T40" fmla="*/ 48 w 364"/>
                <a:gd name="T41" fmla="*/ 129 h 152"/>
                <a:gd name="T42" fmla="*/ 16 w 364"/>
                <a:gd name="T43" fmla="*/ 124 h 152"/>
                <a:gd name="T44" fmla="*/ 0 w 364"/>
                <a:gd name="T45" fmla="*/ 142 h 152"/>
                <a:gd name="T46" fmla="*/ 0 w 364"/>
                <a:gd name="T47" fmla="*/ 142 h 152"/>
                <a:gd name="T48" fmla="*/ 23 w 364"/>
                <a:gd name="T49" fmla="*/ 146 h 152"/>
                <a:gd name="T50" fmla="*/ 44 w 364"/>
                <a:gd name="T51" fmla="*/ 149 h 152"/>
                <a:gd name="T52" fmla="*/ 64 w 364"/>
                <a:gd name="T53" fmla="*/ 150 h 152"/>
                <a:gd name="T54" fmla="*/ 84 w 364"/>
                <a:gd name="T55" fmla="*/ 152 h 152"/>
                <a:gd name="T56" fmla="*/ 84 w 364"/>
                <a:gd name="T57" fmla="*/ 152 h 152"/>
                <a:gd name="T58" fmla="*/ 107 w 364"/>
                <a:gd name="T59" fmla="*/ 150 h 152"/>
                <a:gd name="T60" fmla="*/ 128 w 364"/>
                <a:gd name="T61" fmla="*/ 149 h 152"/>
                <a:gd name="T62" fmla="*/ 148 w 364"/>
                <a:gd name="T63" fmla="*/ 146 h 152"/>
                <a:gd name="T64" fmla="*/ 168 w 364"/>
                <a:gd name="T65" fmla="*/ 142 h 152"/>
                <a:gd name="T66" fmla="*/ 188 w 364"/>
                <a:gd name="T67" fmla="*/ 136 h 152"/>
                <a:gd name="T68" fmla="*/ 208 w 364"/>
                <a:gd name="T69" fmla="*/ 130 h 152"/>
                <a:gd name="T70" fmla="*/ 227 w 364"/>
                <a:gd name="T71" fmla="*/ 123 h 152"/>
                <a:gd name="T72" fmla="*/ 244 w 364"/>
                <a:gd name="T73" fmla="*/ 114 h 152"/>
                <a:gd name="T74" fmla="*/ 263 w 364"/>
                <a:gd name="T75" fmla="*/ 106 h 152"/>
                <a:gd name="T76" fmla="*/ 278 w 364"/>
                <a:gd name="T77" fmla="*/ 96 h 152"/>
                <a:gd name="T78" fmla="*/ 295 w 364"/>
                <a:gd name="T79" fmla="*/ 86 h 152"/>
                <a:gd name="T80" fmla="*/ 311 w 364"/>
                <a:gd name="T81" fmla="*/ 74 h 152"/>
                <a:gd name="T82" fmla="*/ 325 w 364"/>
                <a:gd name="T83" fmla="*/ 63 h 152"/>
                <a:gd name="T84" fmla="*/ 340 w 364"/>
                <a:gd name="T85" fmla="*/ 52 h 152"/>
                <a:gd name="T86" fmla="*/ 352 w 364"/>
                <a:gd name="T87" fmla="*/ 39 h 152"/>
                <a:gd name="T88" fmla="*/ 364 w 364"/>
                <a:gd name="T89" fmla="*/ 25 h 152"/>
                <a:gd name="T90" fmla="*/ 360 w 364"/>
                <a:gd name="T9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152">
                  <a:moveTo>
                    <a:pt x="360" y="0"/>
                  </a:moveTo>
                  <a:lnTo>
                    <a:pt x="360" y="0"/>
                  </a:lnTo>
                  <a:lnTo>
                    <a:pt x="347" y="15"/>
                  </a:lnTo>
                  <a:lnTo>
                    <a:pt x="334" y="29"/>
                  </a:lnTo>
                  <a:lnTo>
                    <a:pt x="320" y="42"/>
                  </a:lnTo>
                  <a:lnTo>
                    <a:pt x="305" y="55"/>
                  </a:lnTo>
                  <a:lnTo>
                    <a:pt x="290" y="66"/>
                  </a:lnTo>
                  <a:lnTo>
                    <a:pt x="274" y="76"/>
                  </a:lnTo>
                  <a:lnTo>
                    <a:pt x="257" y="86"/>
                  </a:lnTo>
                  <a:lnTo>
                    <a:pt x="240" y="94"/>
                  </a:lnTo>
                  <a:lnTo>
                    <a:pt x="223" y="103"/>
                  </a:lnTo>
                  <a:lnTo>
                    <a:pt x="204" y="110"/>
                  </a:lnTo>
                  <a:lnTo>
                    <a:pt x="185" y="116"/>
                  </a:lnTo>
                  <a:lnTo>
                    <a:pt x="165" y="122"/>
                  </a:lnTo>
                  <a:lnTo>
                    <a:pt x="146" y="126"/>
                  </a:lnTo>
                  <a:lnTo>
                    <a:pt x="126" y="129"/>
                  </a:lnTo>
                  <a:lnTo>
                    <a:pt x="104" y="130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66" y="130"/>
                  </a:lnTo>
                  <a:lnTo>
                    <a:pt x="48" y="129"/>
                  </a:lnTo>
                  <a:lnTo>
                    <a:pt x="16" y="12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3" y="146"/>
                  </a:lnTo>
                  <a:lnTo>
                    <a:pt x="44" y="149"/>
                  </a:lnTo>
                  <a:lnTo>
                    <a:pt x="64" y="150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107" y="150"/>
                  </a:lnTo>
                  <a:lnTo>
                    <a:pt x="128" y="149"/>
                  </a:lnTo>
                  <a:lnTo>
                    <a:pt x="148" y="146"/>
                  </a:lnTo>
                  <a:lnTo>
                    <a:pt x="168" y="142"/>
                  </a:lnTo>
                  <a:lnTo>
                    <a:pt x="188" y="136"/>
                  </a:lnTo>
                  <a:lnTo>
                    <a:pt x="208" y="130"/>
                  </a:lnTo>
                  <a:lnTo>
                    <a:pt x="227" y="123"/>
                  </a:lnTo>
                  <a:lnTo>
                    <a:pt x="244" y="114"/>
                  </a:lnTo>
                  <a:lnTo>
                    <a:pt x="263" y="106"/>
                  </a:lnTo>
                  <a:lnTo>
                    <a:pt x="278" y="96"/>
                  </a:lnTo>
                  <a:lnTo>
                    <a:pt x="295" y="86"/>
                  </a:lnTo>
                  <a:lnTo>
                    <a:pt x="311" y="74"/>
                  </a:lnTo>
                  <a:lnTo>
                    <a:pt x="325" y="63"/>
                  </a:lnTo>
                  <a:lnTo>
                    <a:pt x="340" y="52"/>
                  </a:lnTo>
                  <a:lnTo>
                    <a:pt x="352" y="39"/>
                  </a:lnTo>
                  <a:lnTo>
                    <a:pt x="364" y="25"/>
                  </a:lnTo>
                  <a:lnTo>
                    <a:pt x="3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571" y="1733"/>
              <a:ext cx="708" cy="613"/>
            </a:xfrm>
            <a:custGeom>
              <a:avLst/>
              <a:gdLst>
                <a:gd name="T0" fmla="*/ 654 w 708"/>
                <a:gd name="T1" fmla="*/ 354 h 613"/>
                <a:gd name="T2" fmla="*/ 654 w 708"/>
                <a:gd name="T3" fmla="*/ 354 h 613"/>
                <a:gd name="T4" fmla="*/ 645 w 708"/>
                <a:gd name="T5" fmla="*/ 302 h 613"/>
                <a:gd name="T6" fmla="*/ 628 w 708"/>
                <a:gd name="T7" fmla="*/ 249 h 613"/>
                <a:gd name="T8" fmla="*/ 604 w 708"/>
                <a:gd name="T9" fmla="*/ 199 h 613"/>
                <a:gd name="T10" fmla="*/ 574 w 708"/>
                <a:gd name="T11" fmla="*/ 157 h 613"/>
                <a:gd name="T12" fmla="*/ 561 w 708"/>
                <a:gd name="T13" fmla="*/ 141 h 613"/>
                <a:gd name="T14" fmla="*/ 531 w 708"/>
                <a:gd name="T15" fmla="*/ 111 h 613"/>
                <a:gd name="T16" fmla="*/ 498 w 708"/>
                <a:gd name="T17" fmla="*/ 85 h 613"/>
                <a:gd name="T18" fmla="*/ 462 w 708"/>
                <a:gd name="T19" fmla="*/ 63 h 613"/>
                <a:gd name="T20" fmla="*/ 425 w 708"/>
                <a:gd name="T21" fmla="*/ 45 h 613"/>
                <a:gd name="T22" fmla="*/ 387 w 708"/>
                <a:gd name="T23" fmla="*/ 31 h 613"/>
                <a:gd name="T24" fmla="*/ 345 w 708"/>
                <a:gd name="T25" fmla="*/ 21 h 613"/>
                <a:gd name="T26" fmla="*/ 303 w 708"/>
                <a:gd name="T27" fmla="*/ 17 h 613"/>
                <a:gd name="T28" fmla="*/ 281 w 708"/>
                <a:gd name="T29" fmla="*/ 17 h 613"/>
                <a:gd name="T30" fmla="*/ 238 w 708"/>
                <a:gd name="T31" fmla="*/ 18 h 613"/>
                <a:gd name="T32" fmla="*/ 198 w 708"/>
                <a:gd name="T33" fmla="*/ 25 h 613"/>
                <a:gd name="T34" fmla="*/ 160 w 708"/>
                <a:gd name="T35" fmla="*/ 35 h 613"/>
                <a:gd name="T36" fmla="*/ 124 w 708"/>
                <a:gd name="T37" fmla="*/ 51 h 613"/>
                <a:gd name="T38" fmla="*/ 88 w 708"/>
                <a:gd name="T39" fmla="*/ 70 h 613"/>
                <a:gd name="T40" fmla="*/ 57 w 708"/>
                <a:gd name="T41" fmla="*/ 91 h 613"/>
                <a:gd name="T42" fmla="*/ 27 w 708"/>
                <a:gd name="T43" fmla="*/ 117 h 613"/>
                <a:gd name="T44" fmla="*/ 0 w 708"/>
                <a:gd name="T45" fmla="*/ 144 h 613"/>
                <a:gd name="T46" fmla="*/ 16 w 708"/>
                <a:gd name="T47" fmla="*/ 157 h 613"/>
                <a:gd name="T48" fmla="*/ 41 w 708"/>
                <a:gd name="T49" fmla="*/ 130 h 613"/>
                <a:gd name="T50" fmla="*/ 68 w 708"/>
                <a:gd name="T51" fmla="*/ 107 h 613"/>
                <a:gd name="T52" fmla="*/ 100 w 708"/>
                <a:gd name="T53" fmla="*/ 85 h 613"/>
                <a:gd name="T54" fmla="*/ 133 w 708"/>
                <a:gd name="T55" fmla="*/ 68 h 613"/>
                <a:gd name="T56" fmla="*/ 167 w 708"/>
                <a:gd name="T57" fmla="*/ 55 h 613"/>
                <a:gd name="T58" fmla="*/ 203 w 708"/>
                <a:gd name="T59" fmla="*/ 44 h 613"/>
                <a:gd name="T60" fmla="*/ 241 w 708"/>
                <a:gd name="T61" fmla="*/ 38 h 613"/>
                <a:gd name="T62" fmla="*/ 281 w 708"/>
                <a:gd name="T63" fmla="*/ 35 h 613"/>
                <a:gd name="T64" fmla="*/ 304 w 708"/>
                <a:gd name="T65" fmla="*/ 37 h 613"/>
                <a:gd name="T66" fmla="*/ 351 w 708"/>
                <a:gd name="T67" fmla="*/ 43 h 613"/>
                <a:gd name="T68" fmla="*/ 395 w 708"/>
                <a:gd name="T69" fmla="*/ 54 h 613"/>
                <a:gd name="T70" fmla="*/ 435 w 708"/>
                <a:gd name="T71" fmla="*/ 71 h 613"/>
                <a:gd name="T72" fmla="*/ 474 w 708"/>
                <a:gd name="T73" fmla="*/ 91 h 613"/>
                <a:gd name="T74" fmla="*/ 508 w 708"/>
                <a:gd name="T75" fmla="*/ 117 h 613"/>
                <a:gd name="T76" fmla="*/ 538 w 708"/>
                <a:gd name="T77" fmla="*/ 145 h 613"/>
                <a:gd name="T78" fmla="*/ 565 w 708"/>
                <a:gd name="T79" fmla="*/ 177 h 613"/>
                <a:gd name="T80" fmla="*/ 577 w 708"/>
                <a:gd name="T81" fmla="*/ 194 h 613"/>
                <a:gd name="T82" fmla="*/ 595 w 708"/>
                <a:gd name="T83" fmla="*/ 225 h 613"/>
                <a:gd name="T84" fmla="*/ 609 w 708"/>
                <a:gd name="T85" fmla="*/ 258 h 613"/>
                <a:gd name="T86" fmla="*/ 629 w 708"/>
                <a:gd name="T87" fmla="*/ 326 h 613"/>
                <a:gd name="T88" fmla="*/ 638 w 708"/>
                <a:gd name="T89" fmla="*/ 393 h 613"/>
                <a:gd name="T90" fmla="*/ 635 w 708"/>
                <a:gd name="T91" fmla="*/ 455 h 613"/>
                <a:gd name="T92" fmla="*/ 631 w 708"/>
                <a:gd name="T93" fmla="*/ 478 h 613"/>
                <a:gd name="T94" fmla="*/ 617 w 708"/>
                <a:gd name="T95" fmla="*/ 526 h 613"/>
                <a:gd name="T96" fmla="*/ 599 w 708"/>
                <a:gd name="T97" fmla="*/ 566 h 613"/>
                <a:gd name="T98" fmla="*/ 594 w 708"/>
                <a:gd name="T99" fmla="*/ 613 h 613"/>
                <a:gd name="T100" fmla="*/ 608 w 708"/>
                <a:gd name="T101" fmla="*/ 589 h 613"/>
                <a:gd name="T102" fmla="*/ 632 w 708"/>
                <a:gd name="T103" fmla="*/ 538 h 613"/>
                <a:gd name="T104" fmla="*/ 651 w 708"/>
                <a:gd name="T105" fmla="*/ 476 h 613"/>
                <a:gd name="T106" fmla="*/ 667 w 708"/>
                <a:gd name="T107" fmla="*/ 393 h 613"/>
                <a:gd name="T108" fmla="*/ 674 w 708"/>
                <a:gd name="T109" fmla="*/ 342 h 613"/>
                <a:gd name="T110" fmla="*/ 708 w 708"/>
                <a:gd name="T1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8" h="613">
                  <a:moveTo>
                    <a:pt x="688" y="0"/>
                  </a:moveTo>
                  <a:lnTo>
                    <a:pt x="654" y="354"/>
                  </a:lnTo>
                  <a:lnTo>
                    <a:pt x="654" y="354"/>
                  </a:lnTo>
                  <a:lnTo>
                    <a:pt x="654" y="354"/>
                  </a:lnTo>
                  <a:lnTo>
                    <a:pt x="651" y="328"/>
                  </a:lnTo>
                  <a:lnTo>
                    <a:pt x="645" y="302"/>
                  </a:lnTo>
                  <a:lnTo>
                    <a:pt x="637" y="275"/>
                  </a:lnTo>
                  <a:lnTo>
                    <a:pt x="628" y="249"/>
                  </a:lnTo>
                  <a:lnTo>
                    <a:pt x="617" y="224"/>
                  </a:lnTo>
                  <a:lnTo>
                    <a:pt x="604" y="199"/>
                  </a:lnTo>
                  <a:lnTo>
                    <a:pt x="589" y="177"/>
                  </a:lnTo>
                  <a:lnTo>
                    <a:pt x="574" y="157"/>
                  </a:lnTo>
                  <a:lnTo>
                    <a:pt x="574" y="157"/>
                  </a:lnTo>
                  <a:lnTo>
                    <a:pt x="561" y="141"/>
                  </a:lnTo>
                  <a:lnTo>
                    <a:pt x="545" y="125"/>
                  </a:lnTo>
                  <a:lnTo>
                    <a:pt x="531" y="111"/>
                  </a:lnTo>
                  <a:lnTo>
                    <a:pt x="515" y="98"/>
                  </a:lnTo>
                  <a:lnTo>
                    <a:pt x="498" y="85"/>
                  </a:lnTo>
                  <a:lnTo>
                    <a:pt x="481" y="74"/>
                  </a:lnTo>
                  <a:lnTo>
                    <a:pt x="462" y="63"/>
                  </a:lnTo>
                  <a:lnTo>
                    <a:pt x="445" y="54"/>
                  </a:lnTo>
                  <a:lnTo>
                    <a:pt x="425" y="45"/>
                  </a:lnTo>
                  <a:lnTo>
                    <a:pt x="407" y="37"/>
                  </a:lnTo>
                  <a:lnTo>
                    <a:pt x="387" y="31"/>
                  </a:lnTo>
                  <a:lnTo>
                    <a:pt x="365" y="25"/>
                  </a:lnTo>
                  <a:lnTo>
                    <a:pt x="345" y="21"/>
                  </a:lnTo>
                  <a:lnTo>
                    <a:pt x="324" y="18"/>
                  </a:lnTo>
                  <a:lnTo>
                    <a:pt x="303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60" y="17"/>
                  </a:lnTo>
                  <a:lnTo>
                    <a:pt x="238" y="18"/>
                  </a:lnTo>
                  <a:lnTo>
                    <a:pt x="218" y="21"/>
                  </a:lnTo>
                  <a:lnTo>
                    <a:pt x="198" y="25"/>
                  </a:lnTo>
                  <a:lnTo>
                    <a:pt x="180" y="30"/>
                  </a:lnTo>
                  <a:lnTo>
                    <a:pt x="160" y="35"/>
                  </a:lnTo>
                  <a:lnTo>
                    <a:pt x="141" y="43"/>
                  </a:lnTo>
                  <a:lnTo>
                    <a:pt x="124" y="51"/>
                  </a:lnTo>
                  <a:lnTo>
                    <a:pt x="106" y="60"/>
                  </a:lnTo>
                  <a:lnTo>
                    <a:pt x="88" y="70"/>
                  </a:lnTo>
                  <a:lnTo>
                    <a:pt x="73" y="80"/>
                  </a:lnTo>
                  <a:lnTo>
                    <a:pt x="57" y="91"/>
                  </a:lnTo>
                  <a:lnTo>
                    <a:pt x="41" y="102"/>
                  </a:lnTo>
                  <a:lnTo>
                    <a:pt x="27" y="117"/>
                  </a:lnTo>
                  <a:lnTo>
                    <a:pt x="13" y="130"/>
                  </a:lnTo>
                  <a:lnTo>
                    <a:pt x="0" y="144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28" y="142"/>
                  </a:lnTo>
                  <a:lnTo>
                    <a:pt x="41" y="130"/>
                  </a:lnTo>
                  <a:lnTo>
                    <a:pt x="54" y="118"/>
                  </a:lnTo>
                  <a:lnTo>
                    <a:pt x="68" y="107"/>
                  </a:lnTo>
                  <a:lnTo>
                    <a:pt x="84" y="95"/>
                  </a:lnTo>
                  <a:lnTo>
                    <a:pt x="100" y="85"/>
                  </a:lnTo>
                  <a:lnTo>
                    <a:pt x="116" y="77"/>
                  </a:lnTo>
                  <a:lnTo>
                    <a:pt x="133" y="68"/>
                  </a:lnTo>
                  <a:lnTo>
                    <a:pt x="150" y="61"/>
                  </a:lnTo>
                  <a:lnTo>
                    <a:pt x="167" y="55"/>
                  </a:lnTo>
                  <a:lnTo>
                    <a:pt x="184" y="50"/>
                  </a:lnTo>
                  <a:lnTo>
                    <a:pt x="203" y="44"/>
                  </a:lnTo>
                  <a:lnTo>
                    <a:pt x="221" y="41"/>
                  </a:lnTo>
                  <a:lnTo>
                    <a:pt x="241" y="38"/>
                  </a:lnTo>
                  <a:lnTo>
                    <a:pt x="261" y="37"/>
                  </a:lnTo>
                  <a:lnTo>
                    <a:pt x="281" y="35"/>
                  </a:lnTo>
                  <a:lnTo>
                    <a:pt x="281" y="35"/>
                  </a:lnTo>
                  <a:lnTo>
                    <a:pt x="304" y="37"/>
                  </a:lnTo>
                  <a:lnTo>
                    <a:pt x="328" y="38"/>
                  </a:lnTo>
                  <a:lnTo>
                    <a:pt x="351" y="43"/>
                  </a:lnTo>
                  <a:lnTo>
                    <a:pt x="374" y="48"/>
                  </a:lnTo>
                  <a:lnTo>
                    <a:pt x="395" y="54"/>
                  </a:lnTo>
                  <a:lnTo>
                    <a:pt x="415" y="63"/>
                  </a:lnTo>
                  <a:lnTo>
                    <a:pt x="435" y="71"/>
                  </a:lnTo>
                  <a:lnTo>
                    <a:pt x="455" y="81"/>
                  </a:lnTo>
                  <a:lnTo>
                    <a:pt x="474" y="91"/>
                  </a:lnTo>
                  <a:lnTo>
                    <a:pt x="491" y="104"/>
                  </a:lnTo>
                  <a:lnTo>
                    <a:pt x="508" y="117"/>
                  </a:lnTo>
                  <a:lnTo>
                    <a:pt x="524" y="131"/>
                  </a:lnTo>
                  <a:lnTo>
                    <a:pt x="538" y="145"/>
                  </a:lnTo>
                  <a:lnTo>
                    <a:pt x="552" y="161"/>
                  </a:lnTo>
                  <a:lnTo>
                    <a:pt x="565" y="177"/>
                  </a:lnTo>
                  <a:lnTo>
                    <a:pt x="577" y="194"/>
                  </a:lnTo>
                  <a:lnTo>
                    <a:pt x="577" y="194"/>
                  </a:lnTo>
                  <a:lnTo>
                    <a:pt x="587" y="209"/>
                  </a:lnTo>
                  <a:lnTo>
                    <a:pt x="595" y="225"/>
                  </a:lnTo>
                  <a:lnTo>
                    <a:pt x="602" y="241"/>
                  </a:lnTo>
                  <a:lnTo>
                    <a:pt x="609" y="258"/>
                  </a:lnTo>
                  <a:lnTo>
                    <a:pt x="621" y="292"/>
                  </a:lnTo>
                  <a:lnTo>
                    <a:pt x="629" y="326"/>
                  </a:lnTo>
                  <a:lnTo>
                    <a:pt x="635" y="359"/>
                  </a:lnTo>
                  <a:lnTo>
                    <a:pt x="638" y="393"/>
                  </a:lnTo>
                  <a:lnTo>
                    <a:pt x="638" y="425"/>
                  </a:lnTo>
                  <a:lnTo>
                    <a:pt x="635" y="455"/>
                  </a:lnTo>
                  <a:lnTo>
                    <a:pt x="635" y="455"/>
                  </a:lnTo>
                  <a:lnTo>
                    <a:pt x="631" y="478"/>
                  </a:lnTo>
                  <a:lnTo>
                    <a:pt x="622" y="509"/>
                  </a:lnTo>
                  <a:lnTo>
                    <a:pt x="617" y="526"/>
                  </a:lnTo>
                  <a:lnTo>
                    <a:pt x="608" y="546"/>
                  </a:lnTo>
                  <a:lnTo>
                    <a:pt x="599" y="566"/>
                  </a:lnTo>
                  <a:lnTo>
                    <a:pt x="587" y="586"/>
                  </a:lnTo>
                  <a:lnTo>
                    <a:pt x="594" y="613"/>
                  </a:lnTo>
                  <a:lnTo>
                    <a:pt x="594" y="613"/>
                  </a:lnTo>
                  <a:lnTo>
                    <a:pt x="608" y="589"/>
                  </a:lnTo>
                  <a:lnTo>
                    <a:pt x="621" y="565"/>
                  </a:lnTo>
                  <a:lnTo>
                    <a:pt x="632" y="538"/>
                  </a:lnTo>
                  <a:lnTo>
                    <a:pt x="642" y="509"/>
                  </a:lnTo>
                  <a:lnTo>
                    <a:pt x="651" y="476"/>
                  </a:lnTo>
                  <a:lnTo>
                    <a:pt x="659" y="438"/>
                  </a:lnTo>
                  <a:lnTo>
                    <a:pt x="667" y="393"/>
                  </a:lnTo>
                  <a:lnTo>
                    <a:pt x="674" y="342"/>
                  </a:lnTo>
                  <a:lnTo>
                    <a:pt x="674" y="342"/>
                  </a:lnTo>
                  <a:lnTo>
                    <a:pt x="695" y="128"/>
                  </a:lnTo>
                  <a:lnTo>
                    <a:pt x="708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700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58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86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DAE96-71EC-4C46-87F9-502E926F389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770E4-3362-467F-A985-80065CE875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5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N title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1475" y="6556775"/>
            <a:ext cx="359051" cy="265456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914367">
              <a:defRPr sz="1125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380999" y="5407"/>
            <a:ext cx="11430002" cy="7072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531">
                <a:solidFill>
                  <a:srgbClr val="1F5AAE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First Results from the Operation of a Rest Gas Ionisation Profile Monitor Based on a Hybrid Pixel Detector…"/>
          <p:cNvSpPr txBox="1"/>
          <p:nvPr userDrawn="1"/>
        </p:nvSpPr>
        <p:spPr>
          <a:xfrm>
            <a:off x="185943" y="6566874"/>
            <a:ext cx="3351723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1300">
                <a:solidFill>
                  <a:srgbClr val="8897BD"/>
                </a:solidFill>
              </a:defRPr>
            </a:pPr>
            <a:r>
              <a:rPr lang="en-US" sz="1125" dirty="0"/>
              <a:t>BI</a:t>
            </a:r>
            <a:r>
              <a:rPr lang="en-US" sz="1125" baseline="0" dirty="0"/>
              <a:t>-</a:t>
            </a:r>
            <a:r>
              <a:rPr lang="en-US" sz="1125" dirty="0"/>
              <a:t>TB on</a:t>
            </a:r>
            <a:r>
              <a:rPr lang="en-US" sz="1125" baseline="0" dirty="0"/>
              <a:t> 28/09/17</a:t>
            </a:r>
            <a:endParaRPr sz="1125" dirty="0"/>
          </a:p>
        </p:txBody>
      </p:sp>
    </p:spTree>
    <p:extLst>
      <p:ext uri="{BB962C8B-B14F-4D97-AF65-F5344CB8AC3E}">
        <p14:creationId xmlns:p14="http://schemas.microsoft.com/office/powerpoint/2010/main" val="310608665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8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8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96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96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420000" cy="41010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86000" y="1825625"/>
            <a:ext cx="3420000" cy="41010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8668C51-C960-0D4C-BFF7-F96E4514645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33800" y="1825625"/>
            <a:ext cx="3420000" cy="41010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96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508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508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1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9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1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7785C4-FD67-2C48-B0F4-5E5BCF05C2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932"/>
            <a:ext cx="12192000" cy="847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8" y="6138369"/>
            <a:ext cx="643409" cy="636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361" y="6278898"/>
            <a:ext cx="482600" cy="33193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CD55979-00CC-4874-A80E-0959E76EB9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2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10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Role of CERN HSE in Projects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267379"/>
            <a:ext cx="10515600" cy="3713291"/>
          </a:xfrm>
        </p:spPr>
        <p:txBody>
          <a:bodyPr>
            <a:normAutofit/>
          </a:bodyPr>
          <a:lstStyle/>
          <a:p>
            <a:r>
              <a:rPr lang="en-GB" sz="2200" dirty="0"/>
              <a:t>Interpretation and application of the CERN Safety rules or applicable regulation</a:t>
            </a:r>
          </a:p>
          <a:p>
            <a:r>
              <a:rPr lang="en-GB" sz="2200" dirty="0"/>
              <a:t>Advising on hazard identification and safety aspects (expert opinion)</a:t>
            </a:r>
          </a:p>
          <a:p>
            <a:r>
              <a:rPr lang="en-GB" sz="2200" dirty="0"/>
              <a:t>Assisting in solution definition and defining compensatory measures</a:t>
            </a:r>
          </a:p>
          <a:p>
            <a:r>
              <a:rPr lang="en-GB" sz="2200" dirty="0"/>
              <a:t>Providing Safety clearance, where applicable</a:t>
            </a:r>
          </a:p>
          <a:p>
            <a:r>
              <a:rPr lang="en-GB" sz="2200" dirty="0"/>
              <a:t>Is the authority for Radiation Protection</a:t>
            </a:r>
          </a:p>
          <a:p>
            <a:r>
              <a:rPr lang="en-GB" sz="2200" dirty="0"/>
              <a:t>All safety domains, except RP, managed through the Project and Experiment Safety Support (PESS) activity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35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11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PESS - Context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074522"/>
            <a:ext cx="10515600" cy="3220355"/>
          </a:xfrm>
        </p:spPr>
        <p:txBody>
          <a:bodyPr>
            <a:normAutofit/>
          </a:bodyPr>
          <a:lstStyle/>
          <a:p>
            <a:r>
              <a:rPr lang="en-GB" sz="2200" dirty="0"/>
              <a:t>Aim: to support the full variety of projects being conducted at CERN from an occupational, environmental and process safety perspective</a:t>
            </a:r>
          </a:p>
          <a:p>
            <a:r>
              <a:rPr lang="en-GB" sz="2200" dirty="0"/>
              <a:t>PESS (Project and Experiment Safety Support) offered as a service to project leaders</a:t>
            </a:r>
          </a:p>
          <a:p>
            <a:r>
              <a:rPr lang="en-GB" sz="2200" dirty="0"/>
              <a:t>Initially offered as a voluntary service. Increasingly all new projects are handled through PESS</a:t>
            </a:r>
          </a:p>
          <a:p>
            <a:r>
              <a:rPr lang="en-GB" sz="2200" dirty="0"/>
              <a:t>The PESS service is currently supporting 100 projects, across the full range of CERN’s activities</a:t>
            </a:r>
          </a:p>
        </p:txBody>
      </p:sp>
    </p:spTree>
    <p:extLst>
      <p:ext uri="{BB962C8B-B14F-4D97-AF65-F5344CB8AC3E}">
        <p14:creationId xmlns:p14="http://schemas.microsoft.com/office/powerpoint/2010/main" val="30512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12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Approach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89551" y="2421667"/>
            <a:ext cx="5339716" cy="3035042"/>
            <a:chOff x="5224172" y="785349"/>
            <a:chExt cx="5339716" cy="2319328"/>
          </a:xfrm>
        </p:grpSpPr>
        <p:sp>
          <p:nvSpPr>
            <p:cNvPr id="10" name="Triangle isocèle 21"/>
            <p:cNvSpPr/>
            <p:nvPr/>
          </p:nvSpPr>
          <p:spPr>
            <a:xfrm>
              <a:off x="5224172" y="785349"/>
              <a:ext cx="4996816" cy="2141576"/>
            </a:xfrm>
            <a:prstGeom prst="roundRect">
              <a:avLst>
                <a:gd name="adj" fmla="val 11697"/>
              </a:avLst>
            </a:prstGeom>
            <a:solidFill>
              <a:schemeClr val="tx1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rtl="0"/>
              <a:endParaRPr lang="en-GB" sz="1400" b="1" i="0" u="none" dirty="0"/>
            </a:p>
            <a:p>
              <a:pPr rtl="0"/>
              <a:r>
                <a:rPr lang="en-GB" sz="1400" b="1" dirty="0"/>
                <a:t>	</a:t>
              </a:r>
              <a:endParaRPr lang="en-GB" sz="1400" b="1" i="0" u="none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361360" y="811512"/>
              <a:ext cx="5202528" cy="2293165"/>
              <a:chOff x="611560" y="4268675"/>
              <a:chExt cx="5202528" cy="22931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11560" y="4586179"/>
                <a:ext cx="2736304" cy="19756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Acoustics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Asbestos / lead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Chemical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Civil / structural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Confined spaces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Cryogenics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Electrical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Emergency / evacuation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Ergonomics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85052" y="4569040"/>
                <a:ext cx="2329036" cy="176398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Environmental protection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Events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Fire prevention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HVAC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Laser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Legionella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ODH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Mechanical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1560" y="4268675"/>
                <a:ext cx="4919290" cy="28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CERN Conventional Safety Disciplines</a:t>
                </a:r>
              </a:p>
            </p:txBody>
          </p:sp>
        </p:grp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720812" y="2215403"/>
            <a:ext cx="6186616" cy="3447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A single point of contact between the project and the specialists</a:t>
            </a:r>
          </a:p>
          <a:p>
            <a:r>
              <a:rPr lang="en-GB" sz="2200" dirty="0"/>
              <a:t>Focus on early involvement</a:t>
            </a:r>
          </a:p>
          <a:p>
            <a:r>
              <a:rPr lang="en-GB" sz="2200" dirty="0"/>
              <a:t>Projects divided into different Types, so as to provide the appropriate level of support</a:t>
            </a:r>
          </a:p>
          <a:p>
            <a:r>
              <a:rPr lang="en-GB" sz="2200" dirty="0"/>
              <a:t>A standard checklist for identifying relevant safety domains</a:t>
            </a:r>
          </a:p>
          <a:p>
            <a:r>
              <a:rPr lang="en-GB" sz="2200" dirty="0"/>
              <a:t>“Cradle to Grave” support for the project </a:t>
            </a:r>
          </a:p>
        </p:txBody>
      </p:sp>
    </p:spTree>
    <p:extLst>
      <p:ext uri="{BB962C8B-B14F-4D97-AF65-F5344CB8AC3E}">
        <p14:creationId xmlns:p14="http://schemas.microsoft.com/office/powerpoint/2010/main" val="31885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13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Project Types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633538"/>
            <a:ext cx="8894832" cy="4185293"/>
          </a:xfrm>
        </p:spPr>
        <p:txBody>
          <a:bodyPr>
            <a:normAutofit/>
          </a:bodyPr>
          <a:lstStyle/>
          <a:p>
            <a:r>
              <a:rPr lang="en-GB" sz="2200" dirty="0"/>
              <a:t>Due to the wide variety of projects at CERN, the following categorisation is used within the PESS activity, to define the support process: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Type 1 – e.g. Offices and Tertiary Buildings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Type 2 – e.g. Industrial Installations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Type 3 – e.g. Experiments, Beam, and Underground Facilities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Type 4 – Studies (e.g. CLIC, FCC, etc.)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CB49CFC-F5C5-410C-8BB5-F62DD857C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73" y="2674764"/>
            <a:ext cx="1352113" cy="900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75DB9CA-50FA-414A-B046-1570CE42C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33" y="3372078"/>
            <a:ext cx="1352463" cy="900000"/>
          </a:xfrm>
          <a:prstGeom prst="rect">
            <a:avLst/>
          </a:prstGeom>
        </p:spPr>
      </p:pic>
      <p:pic>
        <p:nvPicPr>
          <p:cNvPr id="3" name="Image 2" descr="Une image contenant clôture, neige, intérieur, bâtiment&#10;&#10;Description générée automatiquement">
            <a:extLst>
              <a:ext uri="{FF2B5EF4-FFF2-40B4-BE49-F238E27FC236}">
                <a16:creationId xmlns:a16="http://schemas.microsoft.com/office/drawing/2014/main" id="{F1C09CFA-7C03-4BE3-8671-433740271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73" y="3999275"/>
            <a:ext cx="135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7591E-B874-4D99-A02A-9A5CFCBF2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29" y="4671036"/>
            <a:ext cx="1306167" cy="12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14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Project Initiation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974197"/>
            <a:ext cx="10850880" cy="3487488"/>
          </a:xfrm>
        </p:spPr>
        <p:txBody>
          <a:bodyPr>
            <a:normAutofit/>
          </a:bodyPr>
          <a:lstStyle/>
          <a:p>
            <a:r>
              <a:rPr lang="en-GB" sz="2200" dirty="0"/>
              <a:t>PESS Coordination team informed of a project</a:t>
            </a:r>
          </a:p>
          <a:p>
            <a:r>
              <a:rPr lang="en-GB" sz="2200" dirty="0"/>
              <a:t>“Coffee chat” between PESS coordination and the Project Leader</a:t>
            </a:r>
          </a:p>
          <a:p>
            <a:r>
              <a:rPr lang="en-GB" sz="2200" dirty="0"/>
              <a:t>Project Type decided, and a Correspondent appointed</a:t>
            </a:r>
          </a:p>
          <a:p>
            <a:r>
              <a:rPr lang="en-GB" sz="2200" dirty="0"/>
              <a:t>Formal Launch Safety Discussion (involving the HSE Correspondent, back-up, Project Leader, Project Safety Officer (PSO), Departmental Safety Office (DSO) representative)</a:t>
            </a:r>
          </a:p>
          <a:p>
            <a:r>
              <a:rPr lang="en-GB" sz="2200" dirty="0"/>
              <a:t>Major Safety Implications (MSI) can be declared for projects with significant hazards to people, the environment, or the reputation of the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137358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15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Type 1 Team – Offices and Tertiary Buildings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1545363"/>
            <a:ext cx="7812000" cy="438588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2200" dirty="0"/>
              <a:t>Largely based on standard rules and regulations</a:t>
            </a:r>
          </a:p>
          <a:p>
            <a:r>
              <a:rPr lang="en-GB" sz="2200" dirty="0"/>
              <a:t>A core team has ownership over the activity, with specialisms relevant to Type 1 projects:</a:t>
            </a:r>
          </a:p>
          <a:p>
            <a:pPr lvl="1"/>
            <a:r>
              <a:rPr lang="en-GB" sz="2200" dirty="0"/>
              <a:t>Emergency and evacuation</a:t>
            </a:r>
          </a:p>
          <a:p>
            <a:pPr lvl="1"/>
            <a:r>
              <a:rPr lang="en-GB" sz="2200" dirty="0"/>
              <a:t>Ergonomics</a:t>
            </a:r>
          </a:p>
          <a:p>
            <a:pPr lvl="1">
              <a:spcAft>
                <a:spcPts val="1200"/>
              </a:spcAft>
            </a:pPr>
            <a:r>
              <a:rPr lang="en-GB" sz="2200" dirty="0"/>
              <a:t>Building inspection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Each project is assigned to a particular correspondent within the team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Projects are regularly reviewed by the team, allowing progress reports, and mutual support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Q&amp;A approach with the project leader (and PSO/DSO).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91" y="1649797"/>
            <a:ext cx="2475470" cy="1647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28" y="4020474"/>
            <a:ext cx="2481133" cy="16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7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16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Type 1 Team – Offices and Tertiary Buildings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1" y="2515366"/>
            <a:ext cx="7812000" cy="2853645"/>
          </a:xfrm>
        </p:spPr>
        <p:txBody>
          <a:bodyPr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GB" sz="2200" dirty="0"/>
              <a:t>Consultation with the relevant specialists on points raised in the Launch Safety Discussion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Continued dialogue between the correspondent and project leader (and PSO/DSO) throughout the project, as required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A final project “reception” to verify that the correct procedures have been followed, and identify any outstanding issues.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91" y="1649797"/>
            <a:ext cx="2475470" cy="164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28" y="4020474"/>
            <a:ext cx="2481133" cy="16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100" dirty="0"/>
              <a:t>Type 2 Projects – Industrial Installations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781175"/>
            <a:ext cx="7812000" cy="41852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200" dirty="0"/>
              <a:t>Largely based on standard rules and regulations, but often with more complexities and higher profile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Dedicated team per 1</a:t>
            </a:r>
            <a:r>
              <a:rPr lang="en-GB" sz="2200" baseline="30000" dirty="0"/>
              <a:t>st</a:t>
            </a:r>
            <a:r>
              <a:rPr lang="en-GB" sz="2200" dirty="0"/>
              <a:t> October 2019 with a variety of correspondents, with specialisms relevant to Type 2 projects (electrical, mechanical, civil, noise, worksite, etc.)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One correspondent appointed to each project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Where the project has Major Safety Implications (MSI), HSE clearance is required at commissioning.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91" y="2009513"/>
            <a:ext cx="2475470" cy="928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28" y="4021977"/>
            <a:ext cx="2481133" cy="16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100" dirty="0"/>
              <a:t>Type 2 Projects – Industrial Installations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781175"/>
            <a:ext cx="7812000" cy="418529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GB" sz="2200" dirty="0"/>
              <a:t>A detailed document produced for project leaders, giving safety requirements and solutions for each safety domain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Continued dialogue between the correspondent and project leader (and PSO/DSO) throughout the project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A final project “reception” to verify that the correct procedures have been followed, and identify any outstanding issues.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Safety clearance issued for MSI projects, subject to HSE requirements being 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91" y="2009513"/>
            <a:ext cx="2475470" cy="928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28" y="4021977"/>
            <a:ext cx="2481133" cy="16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19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Type 3 Projects – Experiments, Beam, and Underground Facilities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599" y="1978025"/>
            <a:ext cx="7812000" cy="418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200" dirty="0"/>
              <a:t>Usually more bespoke, and sometimes difficult to fully ‘shoehorn’ into standard rules and regulations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No dedicated team, but a variety of correspondents, with specialisms relevant to Type 3 projects.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One correspondent appointed to each project.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A detailed approach is taken, to support the Project Leader and the PSO/DSO.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Where the project has Major Safety Implications (MSI), HSE clearance is required at commissioning.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91" y="1650008"/>
            <a:ext cx="2475470" cy="1647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93" y="4020474"/>
            <a:ext cx="2473402" cy="16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8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652F57-8032-49C3-BA46-0AD72EC5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2</a:t>
            </a:fld>
            <a:endParaRPr lang="en-GB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25A3F93-D528-44FC-993B-9B8CF6C9A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5" y="1087192"/>
            <a:ext cx="3962400" cy="39624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E5F2AC1-48DF-43AC-ADB2-ACD9CE636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380" y="2060620"/>
            <a:ext cx="5294158" cy="2493273"/>
          </a:xfrm>
          <a:prstGeom prst="rect">
            <a:avLst/>
          </a:prstGeom>
        </p:spPr>
      </p:pic>
      <p:pic>
        <p:nvPicPr>
          <p:cNvPr id="25" name="Graphique 24" descr="Flèche : tout droit">
            <a:extLst>
              <a:ext uri="{FF2B5EF4-FFF2-40B4-BE49-F238E27FC236}">
                <a16:creationId xmlns:a16="http://schemas.microsoft.com/office/drawing/2014/main" id="{CE06B825-9427-4E49-9548-7EDB948D9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029200" y="2569335"/>
            <a:ext cx="1719330" cy="17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20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/>
              <a:t>Type 3 Projects – Experiments, Beam, and Underground Facilities</a:t>
            </a:r>
            <a:endParaRPr lang="en-GB" sz="41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1550" y="1863168"/>
            <a:ext cx="7812000" cy="3785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en-GB" sz="2200" dirty="0"/>
              <a:t>A detailed document produced for project leaders, giving safety requirements and solutions for each safety domain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Continued dialogue between the correspondent and project leader (and PSO/DSO) throughout the project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A final project “reception” to verify that the correct procedures have been followed, and identify any outstanding issues.</a:t>
            </a:r>
          </a:p>
          <a:p>
            <a:pPr marL="285750" indent="-285750">
              <a:spcAft>
                <a:spcPts val="1200"/>
              </a:spcAft>
            </a:pPr>
            <a:r>
              <a:rPr lang="en-GB" sz="2200" dirty="0"/>
              <a:t>Safety clearance issued for MSI projects, subject to HSE requirements being met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91" y="1651808"/>
            <a:ext cx="2475470" cy="1643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28" y="4022685"/>
            <a:ext cx="2481133" cy="16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21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Type 4 Projects – Studies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455823"/>
            <a:ext cx="7812000" cy="27192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200" dirty="0"/>
              <a:t>Generally very complex projects, involving new (or not yet existing) technology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Completely bespoke approach</a:t>
            </a:r>
          </a:p>
          <a:p>
            <a:pPr>
              <a:spcAft>
                <a:spcPts val="1200"/>
              </a:spcAft>
            </a:pPr>
            <a:r>
              <a:rPr lang="en-GB" sz="2200" dirty="0"/>
              <a:t>A single correspondent assigned to the project, but any number of specialists could be involved directly over a long period of time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31" y="2445862"/>
            <a:ext cx="2804364" cy="2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3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652F57-8032-49C3-BA46-0AD72EC5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22</a:t>
            </a:fld>
            <a:endParaRPr lang="en-GB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25A3F93-D528-44FC-993B-9B8CF6C9A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5" y="1087192"/>
            <a:ext cx="3962400" cy="39624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E5F2AC1-48DF-43AC-ADB2-ACD9CE636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380" y="2060620"/>
            <a:ext cx="5294158" cy="2493273"/>
          </a:xfrm>
          <a:prstGeom prst="rect">
            <a:avLst/>
          </a:prstGeom>
        </p:spPr>
      </p:pic>
      <p:pic>
        <p:nvPicPr>
          <p:cNvPr id="25" name="Graphique 24" descr="Flèche : tout droit">
            <a:extLst>
              <a:ext uri="{FF2B5EF4-FFF2-40B4-BE49-F238E27FC236}">
                <a16:creationId xmlns:a16="http://schemas.microsoft.com/office/drawing/2014/main" id="{CE06B825-9427-4E49-9548-7EDB948D9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029200" y="2569335"/>
            <a:ext cx="1719330" cy="17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Project and Experiment Safety Support (PESS)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u="sng" dirty="0"/>
              <a:t>Yves </a:t>
            </a:r>
            <a:r>
              <a:rPr lang="en-GB" u="sng" dirty="0" err="1"/>
              <a:t>Loertscher</a:t>
            </a:r>
            <a:r>
              <a:rPr lang="en-GB" dirty="0"/>
              <a:t>, Simon Marsh, </a:t>
            </a:r>
            <a:r>
              <a:rPr lang="en-GB" dirty="0" err="1"/>
              <a:t>Owain</a:t>
            </a:r>
            <a:r>
              <a:rPr lang="en-GB" dirty="0"/>
              <a:t> Williams</a:t>
            </a:r>
          </a:p>
          <a:p>
            <a:endParaRPr lang="en-GB" sz="3200" dirty="0"/>
          </a:p>
          <a:p>
            <a:r>
              <a:rPr lang="en-GB" sz="3200" dirty="0"/>
              <a:t>2019 DOE Accelerator Safety Workshop</a:t>
            </a:r>
          </a:p>
          <a:p>
            <a:r>
              <a:rPr lang="en-GB" sz="3200" dirty="0"/>
              <a:t>Oak Ridge National Laboratory, September 10</a:t>
            </a:r>
            <a:r>
              <a:rPr lang="en-GB" sz="3200" baseline="30000" dirty="0"/>
              <a:t>th</a:t>
            </a:r>
            <a:r>
              <a:rPr lang="en-GB" sz="3200" dirty="0"/>
              <a:t>-12</a:t>
            </a:r>
            <a:r>
              <a:rPr lang="en-GB" sz="3200" baseline="30000" dirty="0"/>
              <a:t>th</a:t>
            </a:r>
            <a:r>
              <a:rPr lang="en-GB" sz="3200" dirty="0"/>
              <a:t>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EBB5755-7DFA-41C0-8446-ECCA68EF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361" y="6278898"/>
            <a:ext cx="482600" cy="331932"/>
          </a:xfrm>
        </p:spPr>
        <p:txBody>
          <a:bodyPr/>
          <a:lstStyle/>
          <a:p>
            <a:fld id="{BCD55979-00CC-4874-A80E-0959E76EB9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8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4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E47212-C18F-1843-8685-FF3D19FC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6" y="1382232"/>
            <a:ext cx="11068492" cy="455073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CERN is an international research organization for fundamental particle physics</a:t>
            </a:r>
          </a:p>
          <a:p>
            <a:pPr lvl="1"/>
            <a:r>
              <a:rPr lang="en-US" sz="2000" dirty="0"/>
              <a:t>established 1954, located at and on the French/Swiss border</a:t>
            </a:r>
          </a:p>
          <a:p>
            <a:r>
              <a:rPr lang="en-US" sz="2800" dirty="0"/>
              <a:t>Budget ~1.15 BCHF per year</a:t>
            </a:r>
          </a:p>
          <a:p>
            <a:pPr lvl="1"/>
            <a:r>
              <a:rPr lang="en-US" sz="2000" dirty="0"/>
              <a:t>provided by 23 Member States + 8 Associated Members</a:t>
            </a:r>
          </a:p>
          <a:p>
            <a:r>
              <a:rPr lang="en-US" sz="2800" dirty="0"/>
              <a:t>Mission of CERN</a:t>
            </a:r>
          </a:p>
          <a:p>
            <a:pPr lvl="1"/>
            <a:r>
              <a:rPr lang="en-US" sz="2000" dirty="0"/>
              <a:t>push forward frontiers of knowledge,</a:t>
            </a:r>
          </a:p>
          <a:p>
            <a:pPr lvl="1"/>
            <a:r>
              <a:rPr lang="en-US" sz="2000" dirty="0"/>
              <a:t>develop new technologies, </a:t>
            </a:r>
          </a:p>
          <a:p>
            <a:pPr lvl="1"/>
            <a:r>
              <a:rPr lang="en-US" sz="2000" dirty="0"/>
              <a:t>train scientists and engineers, </a:t>
            </a:r>
          </a:p>
          <a:p>
            <a:pPr lvl="1"/>
            <a:r>
              <a:rPr lang="en-US" sz="2000" dirty="0"/>
              <a:t>unite people from (many) different countries and cultures</a:t>
            </a:r>
          </a:p>
          <a:p>
            <a:r>
              <a:rPr lang="en-US" sz="2800" dirty="0"/>
              <a:t>CERN’s guest scientists are rather diverse</a:t>
            </a:r>
          </a:p>
          <a:p>
            <a:pPr lvl="1"/>
            <a:r>
              <a:rPr lang="en-US" sz="2000" dirty="0"/>
              <a:t>12,200 Users from 78 countries and with 111 nationalities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A4DD3-2D0C-7946-9368-620584D4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6" y="56669"/>
            <a:ext cx="10515600" cy="1325563"/>
          </a:xfrm>
        </p:spPr>
        <p:txBody>
          <a:bodyPr/>
          <a:lstStyle/>
          <a:p>
            <a:r>
              <a:rPr lang="en-GB" dirty="0"/>
              <a:t>CERN in a short way</a:t>
            </a:r>
          </a:p>
        </p:txBody>
      </p:sp>
    </p:spTree>
    <p:extLst>
      <p:ext uri="{BB962C8B-B14F-4D97-AF65-F5344CB8AC3E}">
        <p14:creationId xmlns:p14="http://schemas.microsoft.com/office/powerpoint/2010/main" val="297150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5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A4DD3-2D0C-7946-9368-620584D4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6" y="56669"/>
            <a:ext cx="10515600" cy="1325563"/>
          </a:xfrm>
        </p:spPr>
        <p:txBody>
          <a:bodyPr/>
          <a:lstStyle/>
          <a:p>
            <a:r>
              <a:rPr lang="en-GB" dirty="0"/>
              <a:t>CERN in a short way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863848" y="1382232"/>
            <a:ext cx="11043112" cy="2147777"/>
          </a:xfrm>
        </p:spPr>
        <p:txBody>
          <a:bodyPr>
            <a:normAutofit/>
          </a:bodyPr>
          <a:lstStyle/>
          <a:p>
            <a:r>
              <a:rPr lang="en-US" sz="2400" b="1" dirty="0"/>
              <a:t>2 large sites</a:t>
            </a:r>
          </a:p>
          <a:p>
            <a:pPr lvl="1"/>
            <a:r>
              <a:rPr lang="en-US" sz="2000" dirty="0" err="1"/>
              <a:t>Meyrin</a:t>
            </a:r>
            <a:r>
              <a:rPr lang="en-US" sz="2000" dirty="0"/>
              <a:t> (Switzerland, extension into France end of 1960ies)</a:t>
            </a:r>
          </a:p>
          <a:p>
            <a:pPr lvl="1"/>
            <a:r>
              <a:rPr lang="en-US" sz="2000" dirty="0" err="1"/>
              <a:t>Prevessin</a:t>
            </a:r>
            <a:r>
              <a:rPr lang="en-US" sz="2000" dirty="0"/>
              <a:t> (France, since 1970ies)</a:t>
            </a:r>
          </a:p>
          <a:p>
            <a:r>
              <a:rPr lang="en-US" sz="2400" b="1" dirty="0"/>
              <a:t>8 small sites along LHC tunnel (Switzerland and France)</a:t>
            </a:r>
          </a:p>
          <a:p>
            <a:pPr lvl="1"/>
            <a:r>
              <a:rPr lang="en-US" sz="2000" dirty="0"/>
              <a:t>+ further small sites (for access and assembly)</a:t>
            </a:r>
          </a:p>
        </p:txBody>
      </p:sp>
      <p:pic>
        <p:nvPicPr>
          <p:cNvPr id="10" name="Picture 9" descr="0108001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88" y="3530009"/>
            <a:ext cx="2417036" cy="246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0507030_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46" y="3529628"/>
            <a:ext cx="3195820" cy="2466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10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6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7690634" y="1991228"/>
            <a:ext cx="51582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6865721" y="1175956"/>
            <a:ext cx="253038" cy="4320000"/>
          </a:xfrm>
          <a:prstGeom prst="downArrow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3044414" y="3386104"/>
            <a:ext cx="1836000" cy="706142"/>
          </a:xfrm>
          <a:prstGeom prst="rect">
            <a:avLst/>
          </a:prstGeom>
          <a:solidFill>
            <a:srgbClr val="0070C0"/>
          </a:solidFill>
          <a:ln>
            <a:solidFill>
              <a:srgbClr val="2F70B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Safety Support Officers (Safety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Linkperson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etc.)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7646" y="2566942"/>
            <a:ext cx="1620000" cy="612000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Heads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97646" y="1685839"/>
            <a:ext cx="1620000" cy="610796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Directors</a:t>
            </a:r>
            <a:b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Complex Manager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745319" y="1208764"/>
            <a:ext cx="2214023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80281" y="5097554"/>
            <a:ext cx="1620000" cy="612000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Individuals</a:t>
            </a:r>
          </a:p>
        </p:txBody>
      </p:sp>
      <p:cxnSp>
        <p:nvCxnSpPr>
          <p:cNvPr id="24" name="Straight Connector 23"/>
          <p:cNvCxnSpPr>
            <a:stCxn id="25" idx="1"/>
          </p:cNvCxnSpPr>
          <p:nvPr/>
        </p:nvCxnSpPr>
        <p:spPr>
          <a:xfrm flipH="1">
            <a:off x="5684996" y="1169194"/>
            <a:ext cx="512651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97646" y="863194"/>
            <a:ext cx="1620000" cy="612000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Director General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35144" y="1629300"/>
            <a:ext cx="1488956" cy="712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Complex Safety Advisory Panels</a:t>
            </a:r>
            <a:b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(CSAPs)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92854" y="4270281"/>
            <a:ext cx="1620000" cy="612000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Leaders/ Supervisors </a:t>
            </a:r>
          </a:p>
        </p:txBody>
      </p:sp>
      <p:cxnSp>
        <p:nvCxnSpPr>
          <p:cNvPr id="28" name="Straight Connector 27"/>
          <p:cNvCxnSpPr>
            <a:stCxn id="20" idx="1"/>
          </p:cNvCxnSpPr>
          <p:nvPr/>
        </p:nvCxnSpPr>
        <p:spPr>
          <a:xfrm flipH="1" flipV="1">
            <a:off x="4771147" y="2872172"/>
            <a:ext cx="1426499" cy="77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837878" y="2901040"/>
            <a:ext cx="2145202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18865" y="220169"/>
            <a:ext cx="2867128" cy="2133328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en-GB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HSE Unit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66899" y="1094750"/>
            <a:ext cx="1263200" cy="561497"/>
          </a:xfrm>
          <a:prstGeom prst="rect">
            <a:avLst/>
          </a:prstGeom>
          <a:solidFill>
            <a:srgbClr val="5D84FF"/>
          </a:solidFill>
          <a:ln>
            <a:solidFill>
              <a:srgbClr val="5D84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Fire &amp; Rescue Service</a:t>
            </a:r>
          </a:p>
        </p:txBody>
      </p:sp>
      <p:cxnSp>
        <p:nvCxnSpPr>
          <p:cNvPr id="32" name="Straight Connector 31"/>
          <p:cNvCxnSpPr>
            <a:endCxn id="19" idx="1"/>
          </p:cNvCxnSpPr>
          <p:nvPr/>
        </p:nvCxnSpPr>
        <p:spPr>
          <a:xfrm flipH="1">
            <a:off x="4880414" y="3739175"/>
            <a:ext cx="1383862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2976682" y="182880"/>
            <a:ext cx="7847298" cy="680314"/>
          </a:xfrm>
          <a:prstGeom prst="rect">
            <a:avLst/>
          </a:prstGeom>
          <a:effectLst/>
        </p:spPr>
        <p:txBody>
          <a:bodyPr vert="horz" lIns="45720" rIns="45720" anchor="ctr">
            <a:noAutofit/>
          </a:bodyPr>
          <a:lstStyle>
            <a:lvl1pPr algn="ctr">
              <a:spcBef>
                <a:spcPct val="0"/>
              </a:spcBef>
              <a:buNone/>
              <a:defRPr kumimoji="0" sz="3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dirty="0">
              <a:solidFill>
                <a:srgbClr val="0B387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66898" y="507375"/>
            <a:ext cx="1264817" cy="551475"/>
          </a:xfrm>
          <a:prstGeom prst="rect">
            <a:avLst/>
          </a:prstGeom>
          <a:solidFill>
            <a:srgbClr val="5D84FF"/>
          </a:solidFill>
          <a:ln>
            <a:solidFill>
              <a:srgbClr val="5D84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Radiation</a:t>
            </a:r>
          </a:p>
          <a:p>
            <a:pPr algn="ctr">
              <a:lnSpc>
                <a:spcPts val="1400"/>
              </a:lnSpc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Protection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65209" y="773901"/>
            <a:ext cx="1260722" cy="586242"/>
          </a:xfrm>
          <a:prstGeom prst="rect">
            <a:avLst/>
          </a:prstGeom>
          <a:solidFill>
            <a:srgbClr val="5D84FF"/>
          </a:solidFill>
          <a:ln>
            <a:solidFill>
              <a:srgbClr val="5D84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Occupational Health &amp; Safety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97646" y="3422631"/>
            <a:ext cx="1620000" cy="612000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 Leaders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8066" y="2521147"/>
            <a:ext cx="1836000" cy="709681"/>
          </a:xfrm>
          <a:prstGeom prst="rect">
            <a:avLst/>
          </a:prstGeom>
          <a:solidFill>
            <a:srgbClr val="0070C0"/>
          </a:solidFill>
          <a:ln>
            <a:solidFill>
              <a:srgbClr val="2F70B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Safety Officers</a:t>
            </a:r>
            <a:br>
              <a:rPr lang="en-GB" sz="1400" dirty="0"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latin typeface="Arial" pitchFamily="34" charset="0"/>
                <a:cs typeface="Arial" pitchFamily="34" charset="0"/>
              </a:rPr>
              <a:t>(DSOs, TSOs, SSOs ..)</a:t>
            </a:r>
          </a:p>
        </p:txBody>
      </p:sp>
      <p:cxnSp>
        <p:nvCxnSpPr>
          <p:cNvPr id="38" name="Straight Connector 37"/>
          <p:cNvCxnSpPr>
            <a:stCxn id="40" idx="2"/>
          </p:cNvCxnSpPr>
          <p:nvPr/>
        </p:nvCxnSpPr>
        <p:spPr>
          <a:xfrm>
            <a:off x="10537473" y="3263176"/>
            <a:ext cx="0" cy="45919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533655" y="1408889"/>
            <a:ext cx="0" cy="103895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881623" y="2471176"/>
            <a:ext cx="1311699" cy="7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 Officers Committee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(DSOC)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870230" y="902102"/>
            <a:ext cx="1345031" cy="7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 Policy Committee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(SAPOCO)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889279" y="3625845"/>
            <a:ext cx="1311699" cy="79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Specialised Safety Officers Committees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365209" y="1392046"/>
            <a:ext cx="1256625" cy="571519"/>
          </a:xfrm>
          <a:prstGeom prst="rect">
            <a:avLst/>
          </a:prstGeom>
          <a:solidFill>
            <a:srgbClr val="5D84FF"/>
          </a:solidFill>
          <a:ln>
            <a:solidFill>
              <a:srgbClr val="5D84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Controls and </a:t>
            </a:r>
          </a:p>
          <a:p>
            <a:pPr algn="ctr">
              <a:lnSpc>
                <a:spcPts val="1400"/>
              </a:lnSpc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Environmental Protection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66898" y="1689744"/>
            <a:ext cx="1264976" cy="571519"/>
          </a:xfrm>
          <a:prstGeom prst="rect">
            <a:avLst/>
          </a:prstGeom>
          <a:solidFill>
            <a:srgbClr val="5D84FF"/>
          </a:solidFill>
          <a:ln>
            <a:solidFill>
              <a:srgbClr val="5D84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300" dirty="0">
                <a:latin typeface="Arial" pitchFamily="34" charset="0"/>
                <a:cs typeface="Arial" pitchFamily="34" charset="0"/>
              </a:rPr>
              <a:t>Training and coordination</a:t>
            </a:r>
          </a:p>
        </p:txBody>
      </p:sp>
      <p:sp>
        <p:nvSpPr>
          <p:cNvPr id="45" name="Text Placeholder 1"/>
          <p:cNvSpPr txBox="1">
            <a:spLocks/>
          </p:cNvSpPr>
          <p:nvPr/>
        </p:nvSpPr>
        <p:spPr>
          <a:xfrm>
            <a:off x="481104" y="4642049"/>
            <a:ext cx="9984085" cy="480131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Roles and responsibilities</a:t>
            </a:r>
            <a:endParaRPr lang="en-GB" dirty="0"/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481103" y="5047673"/>
            <a:ext cx="4548098" cy="4247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Safety responsibilities at CERN</a:t>
            </a:r>
          </a:p>
        </p:txBody>
      </p:sp>
    </p:spTree>
    <p:extLst>
      <p:ext uri="{BB962C8B-B14F-4D97-AF65-F5344CB8AC3E}">
        <p14:creationId xmlns:p14="http://schemas.microsoft.com/office/powerpoint/2010/main" val="190110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7</a:t>
            </a:fld>
            <a:endParaRPr lang="en-GB"/>
          </a:p>
        </p:txBody>
      </p:sp>
      <p:sp>
        <p:nvSpPr>
          <p:cNvPr id="34" name="Text Placeholder 1"/>
          <p:cNvSpPr txBox="1">
            <a:spLocks/>
          </p:cNvSpPr>
          <p:nvPr/>
        </p:nvSpPr>
        <p:spPr>
          <a:xfrm>
            <a:off x="624418" y="297247"/>
            <a:ext cx="9984085" cy="480131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Roles and responsibilities</a:t>
            </a:r>
            <a:endParaRPr lang="en-GB" dirty="0"/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624417" y="692697"/>
            <a:ext cx="9984087" cy="424732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Safety responsibilities for Large Experiments</a:t>
            </a:r>
            <a:endParaRPr lang="en-GB" dirty="0"/>
          </a:p>
        </p:txBody>
      </p:sp>
      <p:sp>
        <p:nvSpPr>
          <p:cNvPr id="36" name="Triangle isocèle 21"/>
          <p:cNvSpPr/>
          <p:nvPr/>
        </p:nvSpPr>
        <p:spPr>
          <a:xfrm>
            <a:off x="1981098" y="1268413"/>
            <a:ext cx="2819502" cy="539750"/>
          </a:xfrm>
          <a:prstGeom prst="roundRect">
            <a:avLst/>
          </a:prstGeom>
          <a:solidFill>
            <a:schemeClr val="tx2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rtl="0"/>
            <a:r>
              <a:rPr lang="en" sz="1400" b="1" dirty="0"/>
              <a:t>Safety officers and advisers with delegated authority</a:t>
            </a:r>
          </a:p>
        </p:txBody>
      </p:sp>
      <p:sp>
        <p:nvSpPr>
          <p:cNvPr id="37" name="Triangle isocèle 21"/>
          <p:cNvSpPr/>
          <p:nvPr/>
        </p:nvSpPr>
        <p:spPr>
          <a:xfrm>
            <a:off x="7961127" y="1271011"/>
            <a:ext cx="2819502" cy="539750"/>
          </a:xfrm>
          <a:prstGeom prst="roundRect">
            <a:avLst/>
          </a:prstGeom>
          <a:solidFill>
            <a:schemeClr val="tx2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rtl="0"/>
            <a:r>
              <a:rPr lang="en" sz="1400" b="1" dirty="0"/>
              <a:t>Safety Committees and their reporting lines</a:t>
            </a:r>
          </a:p>
        </p:txBody>
      </p:sp>
      <p:cxnSp>
        <p:nvCxnSpPr>
          <p:cNvPr id="38" name="Straight Connector 37"/>
          <p:cNvCxnSpPr>
            <a:stCxn id="51" idx="2"/>
          </p:cNvCxnSpPr>
          <p:nvPr/>
        </p:nvCxnSpPr>
        <p:spPr>
          <a:xfrm>
            <a:off x="9350132" y="4788361"/>
            <a:ext cx="0" cy="730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51" idx="0"/>
          </p:cNvCxnSpPr>
          <p:nvPr/>
        </p:nvCxnSpPr>
        <p:spPr>
          <a:xfrm flipH="1">
            <a:off x="9350132" y="2547846"/>
            <a:ext cx="20746" cy="1600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4" idx="3"/>
            <a:endCxn id="51" idx="1"/>
          </p:cNvCxnSpPr>
          <p:nvPr/>
        </p:nvCxnSpPr>
        <p:spPr>
          <a:xfrm flipV="1">
            <a:off x="6891094" y="4468298"/>
            <a:ext cx="1594942" cy="3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0" idx="3"/>
            <a:endCxn id="49" idx="1"/>
          </p:cNvCxnSpPr>
          <p:nvPr/>
        </p:nvCxnSpPr>
        <p:spPr>
          <a:xfrm flipV="1">
            <a:off x="6938533" y="3411290"/>
            <a:ext cx="546947" cy="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7" idx="3"/>
            <a:endCxn id="50" idx="1"/>
          </p:cNvCxnSpPr>
          <p:nvPr/>
        </p:nvCxnSpPr>
        <p:spPr>
          <a:xfrm>
            <a:off x="6910184" y="2323503"/>
            <a:ext cx="1575853" cy="11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8" idx="3"/>
          </p:cNvCxnSpPr>
          <p:nvPr/>
        </p:nvCxnSpPr>
        <p:spPr>
          <a:xfrm>
            <a:off x="4245888" y="2305991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46088" y="2611660"/>
            <a:ext cx="0" cy="141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4" idx="2"/>
            <a:endCxn id="55" idx="0"/>
          </p:cNvCxnSpPr>
          <p:nvPr/>
        </p:nvCxnSpPr>
        <p:spPr>
          <a:xfrm>
            <a:off x="6046088" y="4759577"/>
            <a:ext cx="0" cy="380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83638" y="4544571"/>
            <a:ext cx="10174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181992" y="2035347"/>
            <a:ext cx="1728192" cy="57631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Director General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661712" y="2017835"/>
            <a:ext cx="1584176" cy="5763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HSE Unit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485480" y="3076593"/>
            <a:ext cx="1728192" cy="66939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Complex Safety</a:t>
            </a:r>
          </a:p>
          <a:p>
            <a:pPr algn="ctr"/>
            <a:r>
              <a:rPr lang="en-GB" sz="1400" dirty="0">
                <a:solidFill>
                  <a:schemeClr val="bg2"/>
                </a:solidFill>
              </a:rPr>
              <a:t>Advisory Panels (CSAPs)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86037" y="1996968"/>
            <a:ext cx="1728192" cy="6767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Safety Policy</a:t>
            </a:r>
          </a:p>
          <a:p>
            <a:pPr algn="ctr"/>
            <a:r>
              <a:rPr lang="en-GB" sz="1400" dirty="0">
                <a:solidFill>
                  <a:schemeClr val="bg2"/>
                </a:solidFill>
              </a:rPr>
              <a:t>Committee (SAPOCO)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486036" y="4148235"/>
            <a:ext cx="1728192" cy="6401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Safety Officers Committee (DSOC)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464523" y="5118322"/>
            <a:ext cx="1728192" cy="63570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Specialised Safety Officers Committees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164737" y="4212049"/>
            <a:ext cx="2297176" cy="5763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Safety Officers </a:t>
            </a:r>
          </a:p>
          <a:p>
            <a:pPr algn="ctr"/>
            <a:r>
              <a:rPr lang="en-GB" sz="1400" dirty="0"/>
              <a:t>(LEXGLIMOs, SLIMOs…)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01082" y="4183265"/>
            <a:ext cx="1690012" cy="57631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Technical Coordinator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201082" y="5140330"/>
            <a:ext cx="1690012" cy="57631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Collaborating Institutions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153643" y="2752956"/>
            <a:ext cx="1784890" cy="1160776"/>
            <a:chOff x="3751563" y="2903399"/>
            <a:chExt cx="1784890" cy="1160776"/>
          </a:xfrm>
        </p:grpSpPr>
        <p:sp>
          <p:nvSpPr>
            <p:cNvPr id="57" name="Rounded Rectangle 56"/>
            <p:cNvSpPr/>
            <p:nvPr/>
          </p:nvSpPr>
          <p:spPr>
            <a:xfrm>
              <a:off x="3779912" y="2903399"/>
              <a:ext cx="1728192" cy="116077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400" dirty="0">
                  <a:solidFill>
                    <a:schemeClr val="bg2"/>
                  </a:solidFill>
                </a:rPr>
                <a:t>Directors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644008" y="3315602"/>
              <a:ext cx="0" cy="647948"/>
            </a:xfrm>
            <a:prstGeom prst="line">
              <a:avLst/>
            </a:prstGeom>
            <a:ln w="254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751563" y="3273756"/>
              <a:ext cx="964453" cy="577081"/>
            </a:xfrm>
            <a:prstGeom prst="rect">
              <a:avLst/>
            </a:prstGeom>
            <a:noFill/>
          </p:spPr>
          <p:txBody>
            <a:bodyPr wrap="square" lIns="72000" rIns="0" rtlCol="0">
              <a:spAutoFit/>
            </a:bodyPr>
            <a:lstStyle/>
            <a:p>
              <a:r>
                <a:rPr lang="en-GB" sz="1050" dirty="0">
                  <a:solidFill>
                    <a:schemeClr val="bg2"/>
                  </a:solidFill>
                </a:rPr>
                <a:t>Responsible </a:t>
              </a:r>
              <a:br>
                <a:rPr lang="en-GB" sz="1050" dirty="0">
                  <a:solidFill>
                    <a:schemeClr val="bg2"/>
                  </a:solidFill>
                </a:rPr>
              </a:br>
              <a:r>
                <a:rPr lang="en-GB" sz="1050" dirty="0">
                  <a:solidFill>
                    <a:schemeClr val="bg2"/>
                  </a:solidFill>
                </a:rPr>
                <a:t>for large Experiments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45174" y="3354547"/>
              <a:ext cx="891279" cy="415498"/>
            </a:xfrm>
            <a:prstGeom prst="rect">
              <a:avLst/>
            </a:prstGeom>
            <a:noFill/>
          </p:spPr>
          <p:txBody>
            <a:bodyPr wrap="square" lIns="72000" rIns="0" rtlCol="0">
              <a:spAutoFit/>
            </a:bodyPr>
            <a:lstStyle/>
            <a:p>
              <a:r>
                <a:rPr lang="en-GB" sz="1050" dirty="0">
                  <a:solidFill>
                    <a:schemeClr val="bg2"/>
                  </a:solidFill>
                </a:rPr>
                <a:t>Complex manager</a:t>
              </a:r>
            </a:p>
          </p:txBody>
        </p:sp>
      </p:grpSp>
      <p:cxnSp>
        <p:nvCxnSpPr>
          <p:cNvPr id="32" name="Straight Connector 44">
            <a:extLst>
              <a:ext uri="{FF2B5EF4-FFF2-40B4-BE49-F238E27FC236}">
                <a16:creationId xmlns:a16="http://schemas.microsoft.com/office/drawing/2014/main" id="{292AD039-2529-4D89-84BE-D9F5EA1754F9}"/>
              </a:ext>
            </a:extLst>
          </p:cNvPr>
          <p:cNvCxnSpPr>
            <a:cxnSpLocks/>
            <a:stCxn id="57" idx="2"/>
            <a:endCxn id="54" idx="0"/>
          </p:cNvCxnSpPr>
          <p:nvPr/>
        </p:nvCxnSpPr>
        <p:spPr>
          <a:xfrm>
            <a:off x="6046088" y="3913732"/>
            <a:ext cx="0" cy="269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11"/>
          <p:cNvSpPr>
            <a:spLocks/>
          </p:cNvSpPr>
          <p:nvPr/>
        </p:nvSpPr>
        <p:spPr bwMode="auto">
          <a:xfrm rot="5443481">
            <a:off x="6453527" y="4448767"/>
            <a:ext cx="380999" cy="857400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Freeform 11"/>
          <p:cNvSpPr>
            <a:spLocks/>
          </p:cNvSpPr>
          <p:nvPr/>
        </p:nvSpPr>
        <p:spPr bwMode="auto">
          <a:xfrm rot="16192083">
            <a:off x="5356717" y="4447064"/>
            <a:ext cx="380999" cy="857400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5901973" y="3248209"/>
            <a:ext cx="380999" cy="857400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 rot="19800000">
            <a:off x="5466817" y="3417304"/>
            <a:ext cx="380999" cy="857400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 rot="18000000">
            <a:off x="5205494" y="3844470"/>
            <a:ext cx="380999" cy="857400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 rot="3600000" flipH="1">
            <a:off x="6584076" y="3844470"/>
            <a:ext cx="380999" cy="857400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 rot="2109700">
            <a:off x="6380383" y="3415748"/>
            <a:ext cx="380999" cy="857400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9175" y="-708025"/>
            <a:ext cx="1588" cy="1588"/>
          </a:xfrm>
          <a:prstGeom prst="rect">
            <a:avLst/>
          </a:prstGeom>
          <a:solidFill>
            <a:srgbClr val="53C3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CasetăText 69"/>
          <p:cNvSpPr txBox="1"/>
          <p:nvPr/>
        </p:nvSpPr>
        <p:spPr>
          <a:xfrm>
            <a:off x="1524000" y="5562600"/>
            <a:ext cx="9144000" cy="4572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2800" b="1" dirty="0">
                <a:solidFill>
                  <a:srgbClr val="F79646"/>
                </a:solidFill>
              </a:rPr>
              <a:t>The HSE Unit </a:t>
            </a: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REPORTS</a:t>
            </a:r>
            <a:r>
              <a:rPr lang="en-US" sz="2800" b="1" dirty="0">
                <a:solidFill>
                  <a:srgbClr val="F79646"/>
                </a:solidFill>
              </a:rPr>
              <a:t> directly to the DG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783156" y="5562600"/>
            <a:ext cx="6705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2"/>
          </p:cNvCxnSpPr>
          <p:nvPr/>
        </p:nvCxnSpPr>
        <p:spPr>
          <a:xfrm flipH="1">
            <a:off x="3731061" y="3757654"/>
            <a:ext cx="162975" cy="1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004005" y="2495765"/>
            <a:ext cx="627990" cy="97284"/>
          </a:xfrm>
          <a:prstGeom prst="line">
            <a:avLst/>
          </a:prstGeom>
          <a:ln>
            <a:solidFill>
              <a:schemeClr val="accent1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4" idx="3"/>
          </p:cNvCxnSpPr>
          <p:nvPr/>
        </p:nvCxnSpPr>
        <p:spPr>
          <a:xfrm flipH="1" flipV="1">
            <a:off x="5460049" y="1917871"/>
            <a:ext cx="172002" cy="208538"/>
          </a:xfrm>
          <a:prstGeom prst="line">
            <a:avLst/>
          </a:prstGeom>
          <a:ln>
            <a:solidFill>
              <a:schemeClr val="accent5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2" idx="1"/>
          </p:cNvCxnSpPr>
          <p:nvPr/>
        </p:nvCxnSpPr>
        <p:spPr>
          <a:xfrm flipV="1">
            <a:off x="8152987" y="3496100"/>
            <a:ext cx="217832" cy="11557"/>
          </a:xfrm>
          <a:prstGeom prst="line">
            <a:avLst/>
          </a:prstGeom>
          <a:ln>
            <a:solidFill>
              <a:schemeClr val="accent4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5" idx="0"/>
            <a:endCxn id="41" idx="1"/>
          </p:cNvCxnSpPr>
          <p:nvPr/>
        </p:nvCxnSpPr>
        <p:spPr>
          <a:xfrm flipV="1">
            <a:off x="7289031" y="1868394"/>
            <a:ext cx="98316" cy="475699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tăText 66"/>
          <p:cNvSpPr txBox="1"/>
          <p:nvPr/>
        </p:nvSpPr>
        <p:spPr>
          <a:xfrm>
            <a:off x="2560602" y="2336721"/>
            <a:ext cx="890046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en-US" dirty="0">
              <a:solidFill>
                <a:srgbClr val="4F81BD"/>
              </a:solidFill>
            </a:endParaRPr>
          </a:p>
        </p:txBody>
      </p:sp>
      <p:cxnSp>
        <p:nvCxnSpPr>
          <p:cNvPr id="125" name="Straight Connector 124"/>
          <p:cNvCxnSpPr>
            <a:stCxn id="118" idx="3"/>
          </p:cNvCxnSpPr>
          <p:nvPr/>
        </p:nvCxnSpPr>
        <p:spPr>
          <a:xfrm flipH="1">
            <a:off x="3648004" y="4913748"/>
            <a:ext cx="2285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5" idx="3"/>
          </p:cNvCxnSpPr>
          <p:nvPr/>
        </p:nvCxnSpPr>
        <p:spPr>
          <a:xfrm flipV="1">
            <a:off x="8275554" y="4909068"/>
            <a:ext cx="325590" cy="9765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11098" y="3974328"/>
            <a:ext cx="1160252" cy="1116826"/>
            <a:chOff x="3987098" y="3117078"/>
            <a:chExt cx="1160252" cy="1116826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987098" y="3117078"/>
              <a:ext cx="1160252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054172" y="3193151"/>
              <a:ext cx="1014222" cy="976262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CasetăText 87"/>
            <p:cNvSpPr txBox="1"/>
            <p:nvPr/>
          </p:nvSpPr>
          <p:spPr>
            <a:xfrm>
              <a:off x="4118563" y="3445147"/>
              <a:ext cx="875344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HSE</a:t>
              </a:r>
            </a:p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Mission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62677" y="3189046"/>
            <a:ext cx="1160252" cy="1116826"/>
            <a:chOff x="2338677" y="2331796"/>
            <a:chExt cx="1160252" cy="1116826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338677" y="2331796"/>
              <a:ext cx="1160252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417966" y="2406198"/>
              <a:ext cx="1012501" cy="974605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CasetăText 87"/>
            <p:cNvSpPr txBox="1"/>
            <p:nvPr/>
          </p:nvSpPr>
          <p:spPr>
            <a:xfrm>
              <a:off x="2468418" y="2798338"/>
              <a:ext cx="875344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RP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24748" y="4293559"/>
            <a:ext cx="1160252" cy="1116826"/>
            <a:chOff x="2300748" y="3436309"/>
            <a:chExt cx="1160252" cy="1116826"/>
          </a:xfrm>
        </p:grpSpPr>
        <p:sp>
          <p:nvSpPr>
            <p:cNvPr id="118" name="Freeform 6"/>
            <p:cNvSpPr>
              <a:spLocks/>
            </p:cNvSpPr>
            <p:nvPr/>
          </p:nvSpPr>
          <p:spPr bwMode="auto">
            <a:xfrm rot="19381111">
              <a:off x="2300748" y="3436309"/>
              <a:ext cx="1160252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 rot="19381111">
              <a:off x="2380928" y="3506792"/>
              <a:ext cx="1012501" cy="974605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CasetăText 87"/>
            <p:cNvSpPr txBox="1"/>
            <p:nvPr/>
          </p:nvSpPr>
          <p:spPr>
            <a:xfrm>
              <a:off x="2387363" y="3831831"/>
              <a:ext cx="1003909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Occupational Medicine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67524" y="4298753"/>
            <a:ext cx="1159785" cy="1116826"/>
            <a:chOff x="5643522" y="3441503"/>
            <a:chExt cx="1159785" cy="1116826"/>
          </a:xfrm>
        </p:grpSpPr>
        <p:sp>
          <p:nvSpPr>
            <p:cNvPr id="135" name="Freeform 6"/>
            <p:cNvSpPr>
              <a:spLocks/>
            </p:cNvSpPr>
            <p:nvPr/>
          </p:nvSpPr>
          <p:spPr bwMode="auto">
            <a:xfrm rot="2218889" flipH="1">
              <a:off x="5643522" y="3441503"/>
              <a:ext cx="1159785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"/>
            <p:cNvSpPr>
              <a:spLocks/>
            </p:cNvSpPr>
            <p:nvPr/>
          </p:nvSpPr>
          <p:spPr bwMode="auto">
            <a:xfrm rot="2218889" flipH="1">
              <a:off x="5711065" y="3511988"/>
              <a:ext cx="1012093" cy="974605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CasetăText 87"/>
            <p:cNvSpPr txBox="1"/>
            <p:nvPr/>
          </p:nvSpPr>
          <p:spPr>
            <a:xfrm flipH="1">
              <a:off x="5753906" y="3852248"/>
              <a:ext cx="874992" cy="46166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Fire &amp; rescue service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31278" y="3189045"/>
            <a:ext cx="1180928" cy="1116826"/>
            <a:chOff x="5607278" y="2331795"/>
            <a:chExt cx="1180928" cy="11168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607278" y="2331795"/>
              <a:ext cx="1160252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5686567" y="2406197"/>
              <a:ext cx="1012501" cy="974605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CasetăText 87"/>
            <p:cNvSpPr txBox="1"/>
            <p:nvPr/>
          </p:nvSpPr>
          <p:spPr>
            <a:xfrm>
              <a:off x="5627954" y="2721127"/>
              <a:ext cx="1160252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Environmental monitoring</a:t>
              </a:r>
            </a:p>
            <a:p>
              <a:pPr algn="ctr"/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14036" y="2344092"/>
            <a:ext cx="1160252" cy="1116826"/>
            <a:chOff x="4990036" y="1486842"/>
            <a:chExt cx="1160252" cy="111682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 rot="10800000">
              <a:off x="4990036" y="1486842"/>
              <a:ext cx="1160252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 rot="10800000">
              <a:off x="5069325" y="1561244"/>
              <a:ext cx="1012501" cy="974605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CasetăText 87"/>
            <p:cNvSpPr txBox="1"/>
            <p:nvPr/>
          </p:nvSpPr>
          <p:spPr>
            <a:xfrm>
              <a:off x="5134425" y="1819749"/>
              <a:ext cx="875344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Safety rules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79920" y="2344092"/>
            <a:ext cx="1160252" cy="1116826"/>
            <a:chOff x="2955920" y="1486842"/>
            <a:chExt cx="1160252" cy="1116826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10800000">
              <a:off x="2955920" y="1486842"/>
              <a:ext cx="1160252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rot="10800000">
              <a:off x="3035209" y="1561244"/>
              <a:ext cx="1012501" cy="974605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CasetăText 87"/>
            <p:cNvSpPr txBox="1"/>
            <p:nvPr/>
          </p:nvSpPr>
          <p:spPr>
            <a:xfrm>
              <a:off x="3031517" y="1839863"/>
              <a:ext cx="1037893" cy="46166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Authorizations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1098" y="1836442"/>
            <a:ext cx="1160252" cy="1116826"/>
            <a:chOff x="3987098" y="979192"/>
            <a:chExt cx="1160252" cy="1116826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987098" y="979192"/>
              <a:ext cx="1160252" cy="1116826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4066387" y="1053594"/>
              <a:ext cx="1012501" cy="974605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CasetăText 87"/>
            <p:cNvSpPr txBox="1"/>
            <p:nvPr/>
          </p:nvSpPr>
          <p:spPr>
            <a:xfrm>
              <a:off x="4073376" y="1311611"/>
              <a:ext cx="1018328" cy="46166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Support</a:t>
              </a:r>
            </a:p>
          </p:txBody>
        </p:sp>
      </p:grpSp>
      <p:sp>
        <p:nvSpPr>
          <p:cNvPr id="89" name="Rectangle 4"/>
          <p:cNvSpPr>
            <a:spLocks noGrp="1" noChangeArrowheads="1"/>
          </p:cNvSpPr>
          <p:nvPr>
            <p:ph type="title"/>
          </p:nvPr>
        </p:nvSpPr>
        <p:spPr>
          <a:xfrm>
            <a:off x="715846" y="13175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55A0"/>
                </a:solidFill>
                <a:latin typeface="Arial" charset="0"/>
                <a:ea typeface="ＭＳ Ｐゴシック" charset="0"/>
                <a:cs typeface="ＭＳ Ｐゴシック" charset="0"/>
              </a:rPr>
              <a:t>Mandate of the HSE Unit </a:t>
            </a:r>
            <a:endParaRPr lang="en-US" dirty="0">
              <a:solidFill>
                <a:srgbClr val="0055A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8356" y="3553524"/>
            <a:ext cx="3973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003399"/>
                </a:solidFill>
              </a:rPr>
              <a:t>Responsible for </a:t>
            </a:r>
          </a:p>
          <a:p>
            <a:pPr lvl="1"/>
            <a:r>
              <a:rPr lang="en-US" b="1" dirty="0">
                <a:solidFill>
                  <a:srgbClr val="003399"/>
                </a:solidFill>
              </a:rPr>
              <a:t>Radiation Protection 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70819" y="2895935"/>
            <a:ext cx="2656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66FF"/>
                </a:solidFill>
              </a:rPr>
              <a:t>Monitors the environmental impact of the Organization’s activities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81208" y="4439095"/>
            <a:ext cx="2751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A50021"/>
                </a:solidFill>
              </a:rPr>
              <a:t>Responsible for fire and rescue and emergency response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6979" y="4573438"/>
            <a:ext cx="3365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5F5F5F"/>
                </a:solidFill>
              </a:rPr>
              <a:t>Responsible for Occupational Medicine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87347" y="1268229"/>
            <a:ext cx="327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CC00"/>
                </a:solidFill>
              </a:rPr>
              <a:t>Establishes and updates Safety Rules as required for the proper functioning of the Organization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5363" y="2242255"/>
            <a:ext cx="3947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66CC"/>
                </a:solidFill>
              </a:rPr>
              <a:t>Grant  authorizations (clearance) for installations, equipment, activities and projects with major Safety implications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02764" y="1421372"/>
            <a:ext cx="4368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99CC"/>
                </a:solidFill>
              </a:rPr>
              <a:t>Expert advice and services in matters </a:t>
            </a:r>
            <a:br>
              <a:rPr lang="en-US" b="1" dirty="0">
                <a:solidFill>
                  <a:srgbClr val="0099CC"/>
                </a:solidFill>
              </a:rPr>
            </a:br>
            <a:r>
              <a:rPr lang="en-US" b="1" dirty="0">
                <a:solidFill>
                  <a:srgbClr val="0099CC"/>
                </a:solidFill>
              </a:rPr>
              <a:t>Occupational Health and Safety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7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4DD3-2D0C-7946-9368-620584D4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 at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C1A13-EC3C-3C4E-8BE9-FEB2338438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Full spectrum of activities and capex</a:t>
            </a:r>
          </a:p>
          <a:p>
            <a:r>
              <a:rPr lang="en-GB" sz="2200" dirty="0"/>
              <a:t>Range of durations (a couple of months to several years)</a:t>
            </a:r>
          </a:p>
          <a:p>
            <a:r>
              <a:rPr lang="en-GB" sz="2200" dirty="0"/>
              <a:t>From simple infrastructure renovations, all the way through to future accelerator and experimental facilities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E0018-BDF7-B145-AF1C-B8D70180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9</a:t>
            </a:fld>
            <a:endParaRPr lang="en-GB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7E71ABE-07B5-9744-AEB1-09C8D9E87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17175"/>
            <a:ext cx="5181600" cy="38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92298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_HSE_colors">
      <a:dk1>
        <a:srgbClr val="0055A0"/>
      </a:dk1>
      <a:lt1>
        <a:srgbClr val="FFFFFF"/>
      </a:lt1>
      <a:dk2>
        <a:srgbClr val="1C8DCD"/>
      </a:dk2>
      <a:lt2>
        <a:srgbClr val="E7E6E6"/>
      </a:lt2>
      <a:accent1>
        <a:srgbClr val="1C998E"/>
      </a:accent1>
      <a:accent2>
        <a:srgbClr val="418AC5"/>
      </a:accent2>
      <a:accent3>
        <a:srgbClr val="5EC135"/>
      </a:accent3>
      <a:accent4>
        <a:srgbClr val="E8BE28"/>
      </a:accent4>
      <a:accent5>
        <a:srgbClr val="A0252B"/>
      </a:accent5>
      <a:accent6>
        <a:srgbClr val="1A4670"/>
      </a:accent6>
      <a:hlink>
        <a:srgbClr val="1C998E"/>
      </a:hlink>
      <a:folHlink>
        <a:srgbClr val="00CE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.potx" id="{0BD87021-363C-4094-88DD-A6D0A1158204}" vid="{8EDEE2E5-01A7-40FC-B6BE-248B8C35BD51}"/>
    </a:ext>
  </a:extLst>
</a:theme>
</file>

<file path=ppt/theme/theme2.xml><?xml version="1.0" encoding="utf-8"?>
<a:theme xmlns:a="http://schemas.openxmlformats.org/drawingml/2006/main" name="End Slides">
  <a:themeElements>
    <a:clrScheme name="CERN">
      <a:dk1>
        <a:srgbClr val="0053A1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.potx" id="{0BD87021-363C-4094-88DD-A6D0A1158204}" vid="{F6AFEA46-3E61-403F-8E23-7A49BCE470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0C98764844D4D8ACBCB1DF02D5031" ma:contentTypeVersion="0" ma:contentTypeDescription="Create a new document." ma:contentTypeScope="" ma:versionID="1e89f46d3557922031f928f5fd5ba7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15FE79-F48A-4A45-9314-423DA5897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F6C63D-1F57-4290-99C7-4267BB2AA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7B52D9-B0F5-4D9B-A5A6-132FFF5719C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1027</TotalTime>
  <Words>1322</Words>
  <Application>Microsoft Office PowerPoint</Application>
  <PresentationFormat>Widescreen</PresentationFormat>
  <Paragraphs>204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CERNCorporate16-9</vt:lpstr>
      <vt:lpstr>End Slides</vt:lpstr>
      <vt:lpstr>PowerPoint Presentation</vt:lpstr>
      <vt:lpstr>PowerPoint Presentation</vt:lpstr>
      <vt:lpstr>Project and Experiment Safety Support (PESS)</vt:lpstr>
      <vt:lpstr>CERN in a short way</vt:lpstr>
      <vt:lpstr>CERN in a short way</vt:lpstr>
      <vt:lpstr>PowerPoint Presentation</vt:lpstr>
      <vt:lpstr>PowerPoint Presentation</vt:lpstr>
      <vt:lpstr>Mandate of the HSE Unit </vt:lpstr>
      <vt:lpstr>Projects at CERN</vt:lpstr>
      <vt:lpstr>Role of CERN HSE in Projects</vt:lpstr>
      <vt:lpstr>PESS - Context</vt:lpstr>
      <vt:lpstr>Approach</vt:lpstr>
      <vt:lpstr>Project Types</vt:lpstr>
      <vt:lpstr>Project Initiation</vt:lpstr>
      <vt:lpstr>Type 1 Team – Offices and Tertiary Buildings</vt:lpstr>
      <vt:lpstr>Type 1 Team – Offices and Tertiary Buildings</vt:lpstr>
      <vt:lpstr>Type 2 Projects – Industrial Installations</vt:lpstr>
      <vt:lpstr>Type 2 Projects – Industrial Installations</vt:lpstr>
      <vt:lpstr>PowerPoint Presentation</vt:lpstr>
      <vt:lpstr>PowerPoint Presentation</vt:lpstr>
      <vt:lpstr>Type 4 Projects – Studies 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Mathieson</dc:creator>
  <cp:lastModifiedBy>Matthew Quinn x3465 15614N</cp:lastModifiedBy>
  <cp:revision>273</cp:revision>
  <dcterms:created xsi:type="dcterms:W3CDTF">2016-01-26T10:53:29Z</dcterms:created>
  <dcterms:modified xsi:type="dcterms:W3CDTF">2019-09-06T14:11:22Z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0x0101006030C98764844D4D8ACBCB1DF02D5031</vt:lpwstr>
  </property>
</Properties>
</file>