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64" r:id="rId2"/>
  </p:sldMasterIdLst>
  <p:notesMasterIdLst>
    <p:notesMasterId r:id="rId14"/>
  </p:notesMasterIdLst>
  <p:sldIdLst>
    <p:sldId id="279" r:id="rId3"/>
    <p:sldId id="281" r:id="rId4"/>
    <p:sldId id="288" r:id="rId5"/>
    <p:sldId id="289" r:id="rId6"/>
    <p:sldId id="284" r:id="rId7"/>
    <p:sldId id="283" r:id="rId8"/>
    <p:sldId id="285" r:id="rId9"/>
    <p:sldId id="286" r:id="rId10"/>
    <p:sldId id="290" r:id="rId11"/>
    <p:sldId id="291" r:id="rId12"/>
    <p:sldId id="269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sk, Peter" initials="FP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73" autoAdjust="0"/>
    <p:restoredTop sz="67782" autoAdjust="0"/>
  </p:normalViewPr>
  <p:slideViewPr>
    <p:cSldViewPr>
      <p:cViewPr varScale="1">
        <p:scale>
          <a:sx n="49" d="100"/>
          <a:sy n="49" d="100"/>
        </p:scale>
        <p:origin x="13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282"/>
    </p:cViewPr>
  </p:notesTextViewPr>
  <p:sorterViewPr>
    <p:cViewPr>
      <p:scale>
        <a:sx n="270" d="100"/>
        <a:sy n="270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2019-09-01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2367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dirty="0" err="1" smtClean="0">
                <a:latin typeface="Arial" panose="020B0604020202020204" pitchFamily="34" charset="0"/>
              </a:rPr>
              <a:t>Application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needs</a:t>
            </a:r>
            <a:r>
              <a:rPr lang="sv-SE" altLang="sv-SE" dirty="0" smtClean="0">
                <a:latin typeface="Arial" panose="020B0604020202020204" pitchFamily="34" charset="0"/>
              </a:rPr>
              <a:t> to </a:t>
            </a:r>
            <a:r>
              <a:rPr lang="sv-SE" altLang="sv-SE" dirty="0" err="1" smtClean="0">
                <a:latin typeface="Arial" panose="020B0604020202020204" pitchFamily="34" charset="0"/>
              </a:rPr>
              <a:t>include</a:t>
            </a:r>
            <a:r>
              <a:rPr lang="sv-SE" altLang="sv-SE" dirty="0" smtClean="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E5454C-3DE3-40BA-905D-A4584839A661}" type="slidenum">
              <a:rPr lang="sv-SE" altLang="sv-SE"/>
              <a:pPr eaLnBrk="1" hangingPunct="1"/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3926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- I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give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history</a:t>
            </a:r>
            <a:r>
              <a:rPr lang="sv-SE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synchrotron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radiation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facilities</a:t>
            </a:r>
            <a:r>
              <a:rPr lang="sv-SE" baseline="0" dirty="0" smtClean="0"/>
              <a:t> at MAX Lab</a:t>
            </a:r>
          </a:p>
          <a:p>
            <a:r>
              <a:rPr lang="sv-SE" baseline="0" dirty="0" smtClean="0"/>
              <a:t>-</a:t>
            </a:r>
          </a:p>
          <a:p>
            <a:r>
              <a:rPr lang="sv-SE" baseline="0" dirty="0" smtClean="0"/>
              <a:t>-</a:t>
            </a:r>
          </a:p>
          <a:p>
            <a:r>
              <a:rPr lang="sv-SE" baseline="0" dirty="0" smtClean="0"/>
              <a:t>- The </a:t>
            </a:r>
            <a:r>
              <a:rPr lang="sv-SE" baseline="0" dirty="0" err="1" smtClean="0"/>
              <a:t>procedure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adding</a:t>
            </a:r>
            <a:r>
              <a:rPr lang="sv-SE" baseline="0" dirty="0" smtClean="0"/>
              <a:t> new </a:t>
            </a:r>
            <a:r>
              <a:rPr lang="sv-SE" baseline="0" dirty="0" err="1" smtClean="0"/>
              <a:t>beamlines</a:t>
            </a:r>
            <a:r>
              <a:rPr lang="sv-SE" baseline="0" dirty="0" smtClean="0"/>
              <a:t> to the </a:t>
            </a:r>
            <a:r>
              <a:rPr lang="sv-SE" baseline="0" dirty="0" err="1" smtClean="0"/>
              <a:t>license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929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- The MAX Lab, </a:t>
            </a:r>
            <a:r>
              <a:rPr lang="sv-SE" dirty="0" err="1" smtClean="0"/>
              <a:t>which</a:t>
            </a:r>
            <a:r>
              <a:rPr lang="sv-SE" baseline="0" dirty="0" smtClean="0"/>
              <a:t> is a part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Lund University, </a:t>
            </a:r>
            <a:r>
              <a:rPr lang="sv-SE" baseline="0" dirty="0" err="1" smtClean="0"/>
              <a:t>situated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south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Sweden, has </a:t>
            </a:r>
            <a:r>
              <a:rPr lang="sv-SE" baseline="0" dirty="0" err="1" smtClean="0"/>
              <a:t>operated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synchrotrons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since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than</a:t>
            </a:r>
            <a:r>
              <a:rPr lang="sv-SE" baseline="0" dirty="0" smtClean="0"/>
              <a:t> 30 </a:t>
            </a:r>
            <a:r>
              <a:rPr lang="sv-SE" baseline="0" dirty="0" err="1" smtClean="0"/>
              <a:t>years</a:t>
            </a:r>
            <a:r>
              <a:rPr lang="sv-SE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The </a:t>
            </a:r>
            <a:r>
              <a:rPr lang="sv-SE" baseline="0" dirty="0" err="1" smtClean="0"/>
              <a:t>first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synchrotron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radiation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facility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3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rings, in operation </a:t>
            </a:r>
            <a:r>
              <a:rPr lang="sv-SE" baseline="0" dirty="0" err="1" smtClean="0"/>
              <a:t>since</a:t>
            </a:r>
            <a:r>
              <a:rPr lang="sv-SE" baseline="0" dirty="0" smtClean="0"/>
              <a:t> -86, -96 and -07. </a:t>
            </a:r>
          </a:p>
          <a:p>
            <a:pPr marL="171450" indent="-171450">
              <a:buFontTx/>
              <a:buChar char="-"/>
            </a:pP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plans for a MAX-FEL,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it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never </a:t>
            </a:r>
            <a:r>
              <a:rPr lang="sv-SE" baseline="0" dirty="0" err="1" smtClean="0"/>
              <a:t>constructed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- Last operation for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facility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beginning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2015</a:t>
            </a:r>
          </a:p>
          <a:p>
            <a:pPr marL="171450" indent="-171450">
              <a:buFontTx/>
              <a:buChar char="-"/>
            </a:pPr>
            <a:r>
              <a:rPr lang="sv-SE" baseline="0" dirty="0" err="1" smtClean="0"/>
              <a:t>Decommissioning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completed</a:t>
            </a:r>
            <a:r>
              <a:rPr lang="sv-SE" baseline="0" dirty="0" smtClean="0"/>
              <a:t> in december 2016 - </a:t>
            </a:r>
            <a:r>
              <a:rPr lang="sv-SE" baseline="0" dirty="0" err="1" smtClean="0"/>
              <a:t>slightly</a:t>
            </a:r>
            <a:r>
              <a:rPr lang="sv-SE" baseline="0" dirty="0" smtClean="0"/>
              <a:t> less </a:t>
            </a:r>
            <a:r>
              <a:rPr lang="sv-SE" baseline="0" dirty="0" err="1" smtClean="0"/>
              <a:t>than</a:t>
            </a:r>
            <a:r>
              <a:rPr lang="sv-SE" baseline="0" dirty="0" smtClean="0"/>
              <a:t> 2 </a:t>
            </a:r>
            <a:r>
              <a:rPr lang="sv-SE" baseline="0" dirty="0" err="1" smtClean="0"/>
              <a:t>years</a:t>
            </a:r>
            <a:r>
              <a:rPr lang="sv-SE" baseline="0" dirty="0" smtClean="0"/>
              <a:t> from last </a:t>
            </a:r>
            <a:r>
              <a:rPr lang="sv-SE" baseline="0" dirty="0" err="1" smtClean="0"/>
              <a:t>beam</a:t>
            </a:r>
            <a:r>
              <a:rPr lang="sv-SE" baseline="0" dirty="0" smtClean="0"/>
              <a:t> till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buildning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handed</a:t>
            </a:r>
            <a:r>
              <a:rPr lang="sv-SE" baseline="0" dirty="0" smtClean="0"/>
              <a:t> over for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projects</a:t>
            </a:r>
            <a:r>
              <a:rPr lang="sv-SE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Still </a:t>
            </a:r>
            <a:r>
              <a:rPr lang="sv-SE" baseline="0" dirty="0" err="1" smtClean="0"/>
              <a:t>used</a:t>
            </a:r>
            <a:r>
              <a:rPr lang="sv-SE" baseline="0" dirty="0" smtClean="0"/>
              <a:t> by LU,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not for </a:t>
            </a:r>
            <a:r>
              <a:rPr lang="sv-SE" baseline="0" dirty="0" err="1" smtClean="0"/>
              <a:t>activities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involving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ionizing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radiation</a:t>
            </a:r>
            <a:r>
              <a:rPr lang="sv-SE" baseline="0" dirty="0" smtClean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031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company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used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work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decommissioning</a:t>
            </a:r>
            <a:r>
              <a:rPr lang="sv-SE" baseline="0" dirty="0" smtClean="0"/>
              <a:t> and has </a:t>
            </a:r>
            <a:r>
              <a:rPr lang="sv-SE" baseline="0" dirty="0" err="1" smtClean="0"/>
              <a:t>experiences</a:t>
            </a:r>
            <a:r>
              <a:rPr lang="sv-SE" baseline="0" dirty="0" smtClean="0"/>
              <a:t> from </a:t>
            </a:r>
            <a:r>
              <a:rPr lang="sv-SE" baseline="0" dirty="0" err="1" smtClean="0"/>
              <a:t>waste</a:t>
            </a:r>
            <a:r>
              <a:rPr lang="sv-SE" baseline="0" dirty="0" smtClean="0"/>
              <a:t> handling and </a:t>
            </a:r>
            <a:r>
              <a:rPr lang="sv-SE" baseline="0" dirty="0" err="1" smtClean="0"/>
              <a:t>decommissioning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mainly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nuclear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power</a:t>
            </a:r>
            <a:r>
              <a:rPr lang="sv-SE" baseline="0" dirty="0" smtClean="0"/>
              <a:t> plants. The </a:t>
            </a:r>
            <a:r>
              <a:rPr lang="sv-SE" baseline="0" dirty="0" err="1" smtClean="0"/>
              <a:t>company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took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everything</a:t>
            </a:r>
            <a:r>
              <a:rPr lang="sv-SE" baseline="0" dirty="0" smtClean="0"/>
              <a:t> - the </a:t>
            </a:r>
            <a:r>
              <a:rPr lang="sv-SE" baseline="0" dirty="0" err="1" smtClean="0"/>
              <a:t>application</a:t>
            </a:r>
            <a:r>
              <a:rPr lang="sv-SE" baseline="0" dirty="0" smtClean="0"/>
              <a:t> to SSM (</a:t>
            </a:r>
            <a:r>
              <a:rPr lang="sv-SE" baseline="0" dirty="0" err="1" smtClean="0"/>
              <a:t>control</a:t>
            </a:r>
            <a:r>
              <a:rPr lang="sv-SE" baseline="0" dirty="0" smtClean="0"/>
              <a:t> program, </a:t>
            </a:r>
            <a:r>
              <a:rPr lang="sv-SE" baseline="0" dirty="0" err="1" smtClean="0"/>
              <a:t>metholodgy</a:t>
            </a:r>
            <a:r>
              <a:rPr lang="sv-SE" baseline="0" dirty="0" smtClean="0"/>
              <a:t>), </a:t>
            </a:r>
            <a:r>
              <a:rPr lang="sv-SE" baseline="0" dirty="0" err="1" smtClean="0"/>
              <a:t>emptying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rooms</a:t>
            </a:r>
            <a:r>
              <a:rPr lang="sv-SE" baseline="0" dirty="0" smtClean="0"/>
              <a:t>, shipping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material, </a:t>
            </a:r>
            <a:r>
              <a:rPr lang="sv-SE" baseline="0" dirty="0" err="1" smtClean="0"/>
              <a:t>measurements</a:t>
            </a:r>
            <a:r>
              <a:rPr lang="sv-SE" baseline="0" dirty="0" smtClean="0"/>
              <a:t> and the final </a:t>
            </a:r>
            <a:r>
              <a:rPr lang="sv-SE" baseline="0" dirty="0" err="1" smtClean="0"/>
              <a:t>report</a:t>
            </a:r>
            <a:r>
              <a:rPr lang="sv-SE" baseline="0" dirty="0" smtClean="0"/>
              <a:t> to SSM. Contact person (</a:t>
            </a:r>
            <a:r>
              <a:rPr lang="sv-SE" baseline="0" dirty="0" err="1" smtClean="0"/>
              <a:t>group</a:t>
            </a:r>
            <a:r>
              <a:rPr lang="sv-SE" baseline="0" dirty="0" smtClean="0"/>
              <a:t>) at MAX Lab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knowledge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histyory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equipment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facility</a:t>
            </a:r>
            <a:r>
              <a:rPr lang="sv-S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- SSM:s </a:t>
            </a:r>
            <a:r>
              <a:rPr lang="sv-SE" dirty="0" err="1" smtClean="0"/>
              <a:t>criteria</a:t>
            </a:r>
            <a:r>
              <a:rPr lang="sv-SE" dirty="0" smtClean="0"/>
              <a:t> for </a:t>
            </a:r>
            <a:r>
              <a:rPr lang="sv-SE" dirty="0" err="1" smtClean="0"/>
              <a:t>decommissioning</a:t>
            </a:r>
            <a:r>
              <a:rPr lang="sv-SE" dirty="0" smtClean="0"/>
              <a:t> </a:t>
            </a:r>
            <a:r>
              <a:rPr lang="sv-SE" dirty="0" err="1" smtClean="0"/>
              <a:t>was</a:t>
            </a:r>
            <a:r>
              <a:rPr lang="sv-SE" dirty="0" smtClean="0"/>
              <a:t> maximum 10 </a:t>
            </a:r>
            <a:r>
              <a:rPr lang="sv-SE" dirty="0" err="1" smtClean="0"/>
              <a:t>microSv</a:t>
            </a:r>
            <a:r>
              <a:rPr lang="sv-SE" dirty="0" smtClean="0"/>
              <a:t>/</a:t>
            </a:r>
            <a:r>
              <a:rPr lang="sv-SE" dirty="0" err="1" smtClean="0"/>
              <a:t>year</a:t>
            </a:r>
            <a:r>
              <a:rPr lang="sv-SE" dirty="0" smtClean="0"/>
              <a:t> for 1800 </a:t>
            </a:r>
            <a:r>
              <a:rPr lang="sv-SE" dirty="0" err="1" smtClean="0"/>
              <a:t>hours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exposure (40h/</a:t>
            </a:r>
            <a:r>
              <a:rPr lang="sv-SE" dirty="0" err="1" smtClean="0"/>
              <a:t>week</a:t>
            </a:r>
            <a:r>
              <a:rPr lang="sv-SE" dirty="0" smtClean="0"/>
              <a:t>, 45 </a:t>
            </a:r>
            <a:r>
              <a:rPr lang="sv-SE" dirty="0" err="1" smtClean="0"/>
              <a:t>weeks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),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fulfilled.</a:t>
            </a:r>
            <a:endParaRPr lang="sv-SE" dirty="0" smtClean="0"/>
          </a:p>
          <a:p>
            <a:pPr marL="171450" indent="-171450">
              <a:buFontTx/>
              <a:buChar char="-"/>
            </a:pPr>
            <a:r>
              <a:rPr lang="sv-SE" baseline="0" dirty="0" err="1" smtClean="0"/>
              <a:t>When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facility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emptied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facility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measurements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resulted</a:t>
            </a:r>
            <a:r>
              <a:rPr lang="sv-SE" baseline="0" dirty="0" smtClean="0"/>
              <a:t> in,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in order to </a:t>
            </a:r>
            <a:r>
              <a:rPr lang="sv-SE" baseline="0" dirty="0" err="1" smtClean="0"/>
              <a:t>meet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clearance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criteria</a:t>
            </a:r>
            <a:r>
              <a:rPr lang="sv-SE" baseline="0" dirty="0" smtClean="0"/>
              <a:t>, 40 m</a:t>
            </a:r>
            <a:r>
              <a:rPr lang="sv-SE" baseline="30000" dirty="0" smtClean="0"/>
              <a:t>2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ceiling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Linac-room</a:t>
            </a:r>
            <a:r>
              <a:rPr lang="sv-SE" baseline="0" dirty="0" smtClean="0"/>
              <a:t>/</a:t>
            </a:r>
            <a:r>
              <a:rPr lang="sv-SE" baseline="0" dirty="0" err="1" smtClean="0"/>
              <a:t>floor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MAX I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to be </a:t>
            </a:r>
            <a:r>
              <a:rPr lang="sv-SE" baseline="0" dirty="0" err="1" smtClean="0"/>
              <a:t>replaced</a:t>
            </a:r>
            <a:r>
              <a:rPr lang="sv-SE" baseline="0" dirty="0" smtClean="0"/>
              <a:t>. </a:t>
            </a:r>
            <a:r>
              <a:rPr lang="sv-SE" dirty="0" smtClean="0"/>
              <a:t> </a:t>
            </a:r>
          </a:p>
          <a:p>
            <a:pPr marL="171450" indent="-171450">
              <a:buFontTx/>
              <a:buChar char="-"/>
            </a:pPr>
            <a:endParaRPr lang="sv-SE" dirty="0" smtClean="0"/>
          </a:p>
          <a:p>
            <a:pPr marL="171450" indent="-171450">
              <a:buFontTx/>
              <a:buChar char="-"/>
            </a:pPr>
            <a:r>
              <a:rPr lang="sv-SE" baseline="0" dirty="0" smtClean="0"/>
              <a:t>The </a:t>
            </a:r>
            <a:r>
              <a:rPr lang="sv-SE" baseline="0" dirty="0" err="1" smtClean="0"/>
              <a:t>decommissioning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included</a:t>
            </a:r>
            <a:r>
              <a:rPr lang="sv-SE" baseline="0" dirty="0" smtClean="0"/>
              <a:t> 1500 m</a:t>
            </a:r>
            <a:r>
              <a:rPr lang="sv-SE" baseline="30000" dirty="0" smtClean="0"/>
              <a:t>2</a:t>
            </a:r>
            <a:r>
              <a:rPr lang="sv-SE" baseline="0" dirty="0" smtClean="0"/>
              <a:t> </a:t>
            </a:r>
            <a:endParaRPr lang="sv-SE" dirty="0" smtClean="0"/>
          </a:p>
          <a:p>
            <a:pPr marL="171450" indent="-171450">
              <a:buFontTx/>
              <a:buChar char="-"/>
            </a:pPr>
            <a:endParaRPr lang="sv-SE" dirty="0" smtClean="0"/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11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dirty="0" err="1" smtClean="0">
                <a:latin typeface="Arial" panose="020B0604020202020204" pitchFamily="34" charset="0"/>
              </a:rPr>
              <a:t>Meanwhile</a:t>
            </a:r>
            <a:r>
              <a:rPr lang="sv-SE" altLang="sv-SE" dirty="0" smtClean="0">
                <a:latin typeface="Arial" panose="020B0604020202020204" pitchFamily="34" charset="0"/>
              </a:rPr>
              <a:t>, a brand new </a:t>
            </a:r>
            <a:r>
              <a:rPr lang="sv-SE" altLang="sv-SE" dirty="0" err="1" smtClean="0">
                <a:latin typeface="Arial" panose="020B0604020202020204" pitchFamily="34" charset="0"/>
              </a:rPr>
              <a:t>synchrotron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radiation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facility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was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constructed</a:t>
            </a:r>
            <a:r>
              <a:rPr lang="sv-SE" altLang="sv-SE" dirty="0" smtClean="0">
                <a:latin typeface="Arial" panose="020B0604020202020204" pitchFamily="34" charset="0"/>
              </a:rPr>
              <a:t>. MAX IV. </a:t>
            </a:r>
            <a:r>
              <a:rPr lang="sv-SE" altLang="sv-SE" dirty="0" err="1" smtClean="0">
                <a:latin typeface="Arial" panose="020B0604020202020204" pitchFamily="34" charset="0"/>
              </a:rPr>
              <a:t>Located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only</a:t>
            </a:r>
            <a:r>
              <a:rPr lang="sv-SE" altLang="sv-SE" dirty="0" smtClean="0">
                <a:latin typeface="Arial" panose="020B0604020202020204" pitchFamily="34" charset="0"/>
              </a:rPr>
              <a:t> a </a:t>
            </a:r>
            <a:r>
              <a:rPr lang="sv-SE" altLang="sv-SE" dirty="0" err="1" smtClean="0">
                <a:latin typeface="Arial" panose="020B0604020202020204" pitchFamily="34" charset="0"/>
              </a:rPr>
              <a:t>few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hundred</a:t>
            </a:r>
            <a:r>
              <a:rPr lang="sv-SE" altLang="sv-SE" dirty="0" smtClean="0">
                <a:latin typeface="Arial" panose="020B0604020202020204" pitchFamily="34" charset="0"/>
              </a:rPr>
              <a:t> meters from the </a:t>
            </a:r>
            <a:r>
              <a:rPr lang="sv-SE" altLang="sv-SE" dirty="0" err="1" smtClean="0">
                <a:latin typeface="Arial" panose="020B0604020202020204" pitchFamily="34" charset="0"/>
              </a:rPr>
              <a:t>European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Spallation</a:t>
            </a:r>
            <a:r>
              <a:rPr lang="sv-SE" altLang="sv-SE" dirty="0" smtClean="0">
                <a:latin typeface="Arial" panose="020B0604020202020204" pitchFamily="34" charset="0"/>
              </a:rPr>
              <a:t> Source (ESS).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dirty="0" err="1" smtClean="0">
                <a:latin typeface="Arial" panose="020B0604020202020204" pitchFamily="34" charset="0"/>
              </a:rPr>
              <a:t>Here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you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can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see</a:t>
            </a:r>
            <a:r>
              <a:rPr lang="sv-SE" altLang="sv-SE" baseline="0" dirty="0" smtClean="0">
                <a:latin typeface="Arial" panose="020B0604020202020204" pitchFamily="34" charset="0"/>
              </a:rPr>
              <a:t> MAX IV, and </a:t>
            </a:r>
            <a:r>
              <a:rPr lang="sv-SE" altLang="sv-SE" dirty="0" smtClean="0">
                <a:latin typeface="Arial" panose="020B0604020202020204" pitchFamily="34" charset="0"/>
              </a:rPr>
              <a:t>ESS </a:t>
            </a:r>
            <a:r>
              <a:rPr lang="sv-SE" altLang="sv-SE" dirty="0" err="1" smtClean="0">
                <a:latin typeface="Arial" panose="020B0604020202020204" pitchFamily="34" charset="0"/>
              </a:rPr>
              <a:t>which</a:t>
            </a:r>
            <a:r>
              <a:rPr lang="sv-SE" altLang="sv-SE" dirty="0" smtClean="0">
                <a:latin typeface="Arial" panose="020B0604020202020204" pitchFamily="34" charset="0"/>
              </a:rPr>
              <a:t> is under </a:t>
            </a:r>
            <a:r>
              <a:rPr lang="sv-SE" altLang="sv-SE" dirty="0" err="1" smtClean="0">
                <a:latin typeface="Arial" panose="020B0604020202020204" pitchFamily="34" charset="0"/>
              </a:rPr>
              <a:t>construction</a:t>
            </a:r>
            <a:r>
              <a:rPr lang="sv-SE" altLang="sv-SE" dirty="0" smtClean="0">
                <a:latin typeface="Arial" panose="020B0604020202020204" pitchFamily="34" charset="0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dirty="0" smtClean="0">
                <a:latin typeface="Arial" panose="020B0604020202020204" pitchFamily="34" charset="0"/>
              </a:rPr>
              <a:t>The 2 </a:t>
            </a:r>
            <a:r>
              <a:rPr lang="sv-SE" altLang="sv-SE" dirty="0" err="1" smtClean="0">
                <a:latin typeface="Arial" panose="020B0604020202020204" pitchFamily="34" charset="0"/>
              </a:rPr>
              <a:t>facilities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are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located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close</a:t>
            </a:r>
            <a:r>
              <a:rPr lang="sv-SE" altLang="sv-SE" dirty="0" smtClean="0">
                <a:latin typeface="Arial" panose="020B0604020202020204" pitchFamily="34" charset="0"/>
              </a:rPr>
              <a:t> to </a:t>
            </a:r>
            <a:r>
              <a:rPr lang="sv-SE" altLang="sv-SE" dirty="0" err="1" smtClean="0">
                <a:latin typeface="Arial" panose="020B0604020202020204" pitchFamily="34" charset="0"/>
              </a:rPr>
              <a:t>each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other</a:t>
            </a:r>
            <a:r>
              <a:rPr lang="sv-SE" altLang="sv-SE" dirty="0" smtClean="0">
                <a:latin typeface="Arial" panose="020B0604020202020204" pitchFamily="34" charset="0"/>
              </a:rPr>
              <a:t>, </a:t>
            </a:r>
            <a:r>
              <a:rPr lang="sv-SE" altLang="sv-SE" dirty="0" err="1" smtClean="0">
                <a:latin typeface="Arial" panose="020B0604020202020204" pitchFamily="34" charset="0"/>
              </a:rPr>
              <a:t>but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they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are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run</a:t>
            </a:r>
            <a:r>
              <a:rPr lang="sv-SE" altLang="sv-SE" baseline="0" dirty="0" smtClean="0">
                <a:latin typeface="Arial" panose="020B0604020202020204" pitchFamily="34" charset="0"/>
              </a:rPr>
              <a:t> under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completely</a:t>
            </a:r>
            <a:r>
              <a:rPr lang="sv-SE" altLang="sv-SE" baseline="0" dirty="0" smtClean="0">
                <a:latin typeface="Arial" panose="020B0604020202020204" pitchFamily="34" charset="0"/>
              </a:rPr>
              <a:t> different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organizations</a:t>
            </a:r>
            <a:r>
              <a:rPr lang="sv-SE" altLang="sv-SE" baseline="0" dirty="0" smtClean="0">
                <a:latin typeface="Arial" panose="020B0604020202020204" pitchFamily="34" charset="0"/>
              </a:rPr>
              <a:t>. ESS is a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European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consortium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with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it’s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own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organization</a:t>
            </a:r>
            <a:r>
              <a:rPr lang="sv-SE" altLang="sv-SE" baseline="0" dirty="0" smtClean="0">
                <a:latin typeface="Arial" panose="020B0604020202020204" pitchFamily="34" charset="0"/>
              </a:rPr>
              <a:t> and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economy</a:t>
            </a:r>
            <a:r>
              <a:rPr lang="sv-SE" altLang="sv-SE" baseline="0" dirty="0" smtClean="0">
                <a:latin typeface="Arial" panose="020B0604020202020204" pitchFamily="34" charset="0"/>
              </a:rPr>
              <a:t>,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wheras</a:t>
            </a:r>
            <a:r>
              <a:rPr lang="sv-SE" altLang="sv-SE" baseline="0" dirty="0" smtClean="0">
                <a:latin typeface="Arial" panose="020B0604020202020204" pitchFamily="34" charset="0"/>
              </a:rPr>
              <a:t> MAX IV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belongs</a:t>
            </a:r>
            <a:r>
              <a:rPr lang="sv-SE" altLang="sv-SE" baseline="0" dirty="0" smtClean="0">
                <a:latin typeface="Arial" panose="020B0604020202020204" pitchFamily="34" charset="0"/>
              </a:rPr>
              <a:t> to Lund University. So from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us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they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need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one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linense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each</a:t>
            </a:r>
            <a:r>
              <a:rPr lang="sv-SE" altLang="sv-SE" baseline="0" dirty="0" smtClean="0">
                <a:latin typeface="Arial" panose="020B0604020202020204" pitchFamily="34" charset="0"/>
              </a:rPr>
              <a:t> for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activities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with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ionizing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radiation</a:t>
            </a:r>
            <a:r>
              <a:rPr lang="sv-SE" altLang="sv-SE" baseline="0" dirty="0" smtClean="0">
                <a:latin typeface="Arial" panose="020B0604020202020204" pitchFamily="34" charset="0"/>
              </a:rPr>
              <a:t>. </a:t>
            </a:r>
            <a:endParaRPr lang="sv-SE" altLang="sv-SE" dirty="0" smtClean="0">
              <a:latin typeface="Arial" panose="020B0604020202020204" pitchFamily="34" charset="0"/>
            </a:endParaRPr>
          </a:p>
          <a:p>
            <a:endParaRPr lang="sv-SE" altLang="sv-SE" dirty="0" smtClean="0">
              <a:latin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690A19-6117-4483-8ADD-1B0292865024}" type="slidenum">
              <a:rPr lang="sv-SE" altLang="sv-SE"/>
              <a:pPr eaLnBrk="1" hangingPunct="1"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0516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sv-SE" altLang="sv-SE" dirty="0" smtClean="0">
                <a:latin typeface="Arial" panose="020B0604020202020204" pitchFamily="34" charset="0"/>
              </a:rPr>
              <a:t>Max IV has a 300 m long </a:t>
            </a:r>
            <a:r>
              <a:rPr lang="sv-SE" altLang="sv-SE" dirty="0" err="1" smtClean="0">
                <a:latin typeface="Arial" panose="020B0604020202020204" pitchFamily="34" charset="0"/>
              </a:rPr>
              <a:t>linear</a:t>
            </a:r>
            <a:r>
              <a:rPr lang="sv-SE" altLang="sv-SE" dirty="0" smtClean="0">
                <a:latin typeface="Arial" panose="020B0604020202020204" pitchFamily="34" charset="0"/>
              </a:rPr>
              <a:t> accelerator, </a:t>
            </a:r>
            <a:r>
              <a:rPr lang="sv-SE" altLang="sv-SE" dirty="0" err="1" smtClean="0">
                <a:latin typeface="Arial" panose="020B0604020202020204" pitchFamily="34" charset="0"/>
              </a:rPr>
              <a:t>working</a:t>
            </a:r>
            <a:r>
              <a:rPr lang="sv-SE" altLang="sv-SE" dirty="0" smtClean="0">
                <a:latin typeface="Arial" panose="020B0604020202020204" pitchFamily="34" charset="0"/>
              </a:rPr>
              <a:t> as a full </a:t>
            </a:r>
            <a:r>
              <a:rPr lang="sv-SE" altLang="sv-SE" dirty="0" err="1" smtClean="0">
                <a:latin typeface="Arial" panose="020B0604020202020204" pitchFamily="34" charset="0"/>
              </a:rPr>
              <a:t>energy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injector</a:t>
            </a:r>
            <a:r>
              <a:rPr lang="sv-SE" altLang="sv-SE" dirty="0" smtClean="0">
                <a:latin typeface="Arial" panose="020B0604020202020204" pitchFamily="34" charset="0"/>
              </a:rPr>
              <a:t> to the </a:t>
            </a:r>
            <a:r>
              <a:rPr lang="sv-SE" altLang="sv-SE" dirty="0" err="1" smtClean="0">
                <a:latin typeface="Arial" panose="020B0604020202020204" pitchFamily="34" charset="0"/>
              </a:rPr>
              <a:t>storage</a:t>
            </a:r>
            <a:r>
              <a:rPr lang="sv-SE" altLang="sv-SE" dirty="0" smtClean="0">
                <a:latin typeface="Arial" panose="020B0604020202020204" pitchFamily="34" charset="0"/>
              </a:rPr>
              <a:t> rings, </a:t>
            </a:r>
            <a:r>
              <a:rPr lang="sv-SE" altLang="sv-SE" dirty="0" err="1" smtClean="0">
                <a:latin typeface="Arial" panose="020B0604020202020204" pitchFamily="34" charset="0"/>
              </a:rPr>
              <a:t>using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TopUp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technique</a:t>
            </a:r>
            <a:endParaRPr lang="sv-SE" altLang="sv-SE" dirty="0" smtClean="0"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sv-SE" altLang="sv-SE" dirty="0" smtClean="0">
                <a:latin typeface="Arial" panose="020B0604020202020204" pitchFamily="34" charset="0"/>
              </a:rPr>
              <a:t>The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Linac</a:t>
            </a:r>
            <a:r>
              <a:rPr lang="sv-SE" altLang="sv-SE" baseline="0" dirty="0" smtClean="0">
                <a:latin typeface="Arial" panose="020B0604020202020204" pitchFamily="34" charset="0"/>
              </a:rPr>
              <a:t> is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also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dirty="0" smtClean="0">
                <a:latin typeface="Arial" panose="020B0604020202020204" pitchFamily="34" charset="0"/>
              </a:rPr>
              <a:t>a driver for the Short </a:t>
            </a:r>
            <a:r>
              <a:rPr lang="sv-SE" altLang="sv-SE" dirty="0" err="1" smtClean="0">
                <a:latin typeface="Arial" panose="020B0604020202020204" pitchFamily="34" charset="0"/>
              </a:rPr>
              <a:t>Pulse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Facility</a:t>
            </a:r>
            <a:r>
              <a:rPr lang="sv-SE" altLang="sv-SE" dirty="0" smtClean="0">
                <a:latin typeface="Arial" panose="020B0604020202020204" pitchFamily="34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electron guns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thermionic gun for the storage rings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gun for the SPF </a:t>
            </a:r>
          </a:p>
          <a:p>
            <a:pPr marL="171450" indent="-171450">
              <a:buFontTx/>
              <a:buChar char="-"/>
            </a:pPr>
            <a:r>
              <a:rPr lang="sv-SE" altLang="sv-SE" dirty="0" smtClean="0">
                <a:latin typeface="Arial" panose="020B0604020202020204" pitchFamily="34" charset="0"/>
              </a:rPr>
              <a:t>3 GeV ring has a </a:t>
            </a:r>
            <a:r>
              <a:rPr lang="sv-SE" altLang="sv-SE" dirty="0" err="1" smtClean="0">
                <a:latin typeface="Arial" panose="020B0604020202020204" pitchFamily="34" charset="0"/>
              </a:rPr>
              <a:t>circumference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of</a:t>
            </a:r>
            <a:r>
              <a:rPr lang="sv-SE" altLang="sv-SE" dirty="0" smtClean="0">
                <a:latin typeface="Arial" panose="020B0604020202020204" pitchFamily="34" charset="0"/>
              </a:rPr>
              <a:t> 528 m and </a:t>
            </a:r>
            <a:r>
              <a:rPr lang="sv-SE" altLang="sv-SE" dirty="0" smtClean="0"/>
              <a:t>is </a:t>
            </a:r>
            <a:r>
              <a:rPr lang="sv-SE" altLang="sv-SE" dirty="0" err="1" smtClean="0"/>
              <a:t>geared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towards</a:t>
            </a:r>
            <a:r>
              <a:rPr lang="sv-SE" altLang="sv-SE" dirty="0" smtClean="0"/>
              <a:t> hard x-</a:t>
            </a:r>
            <a:r>
              <a:rPr lang="sv-SE" altLang="sv-SE" dirty="0" err="1" smtClean="0"/>
              <a:t>ray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users</a:t>
            </a:r>
            <a:endParaRPr lang="sv-SE" altLang="sv-SE" dirty="0" smtClean="0"/>
          </a:p>
          <a:p>
            <a:pPr marL="171450" indent="-171450">
              <a:buFontTx/>
              <a:buChar char="-"/>
            </a:pPr>
            <a:r>
              <a:rPr lang="sv-SE" altLang="sv-SE" dirty="0" smtClean="0">
                <a:latin typeface="Arial" panose="020B0604020202020204" pitchFamily="34" charset="0"/>
              </a:rPr>
              <a:t>1,5 GeV ring has a </a:t>
            </a:r>
            <a:r>
              <a:rPr lang="sv-SE" altLang="sv-SE" dirty="0" err="1" smtClean="0">
                <a:latin typeface="Arial" panose="020B0604020202020204" pitchFamily="34" charset="0"/>
              </a:rPr>
              <a:t>circumferense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of</a:t>
            </a:r>
            <a:r>
              <a:rPr lang="sv-SE" altLang="sv-SE" baseline="0" dirty="0" smtClean="0">
                <a:latin typeface="Arial" panose="020B0604020202020204" pitchFamily="34" charset="0"/>
              </a:rPr>
              <a:t> 96 m and </a:t>
            </a:r>
            <a:r>
              <a:rPr lang="sv-SE" altLang="sv-SE" dirty="0" smtClean="0"/>
              <a:t>is </a:t>
            </a:r>
            <a:r>
              <a:rPr lang="sv-SE" altLang="sv-SE" dirty="0" err="1" smtClean="0"/>
              <a:t>geared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towards</a:t>
            </a:r>
            <a:r>
              <a:rPr lang="sv-SE" altLang="sv-SE" dirty="0" smtClean="0"/>
              <a:t> soft x-</a:t>
            </a:r>
            <a:r>
              <a:rPr lang="sv-SE" altLang="sv-SE" dirty="0" err="1" smtClean="0"/>
              <a:t>ray</a:t>
            </a:r>
            <a:r>
              <a:rPr lang="sv-SE" altLang="sv-SE" dirty="0" smtClean="0"/>
              <a:t> and UV </a:t>
            </a:r>
            <a:r>
              <a:rPr lang="sv-SE" altLang="sv-SE" dirty="0" err="1" smtClean="0"/>
              <a:t>users</a:t>
            </a:r>
            <a:endParaRPr lang="sv-SE" altLang="sv-SE" dirty="0" smtClean="0"/>
          </a:p>
          <a:p>
            <a:pPr marL="171450" indent="-171450">
              <a:buFontTx/>
              <a:buChar char="-"/>
            </a:pPr>
            <a:r>
              <a:rPr lang="sv-SE" altLang="sv-SE" dirty="0" smtClean="0">
                <a:latin typeface="Arial" panose="020B0604020202020204" pitchFamily="34" charset="0"/>
              </a:rPr>
              <a:t>The </a:t>
            </a:r>
            <a:r>
              <a:rPr lang="sv-SE" altLang="sv-SE" dirty="0" err="1" smtClean="0">
                <a:latin typeface="Arial" panose="020B0604020202020204" pitchFamily="34" charset="0"/>
              </a:rPr>
              <a:t>Linac</a:t>
            </a:r>
            <a:r>
              <a:rPr lang="sv-SE" altLang="sv-SE" dirty="0" smtClean="0">
                <a:latin typeface="Arial" panose="020B0604020202020204" pitchFamily="34" charset="0"/>
              </a:rPr>
              <a:t> operates at </a:t>
            </a:r>
            <a:r>
              <a:rPr lang="sv-SE" altLang="sv-SE" dirty="0" err="1" smtClean="0">
                <a:latin typeface="Arial" panose="020B0604020202020204" pitchFamily="34" charset="0"/>
              </a:rPr>
              <a:t>up</a:t>
            </a:r>
            <a:r>
              <a:rPr lang="sv-SE" altLang="sv-SE" dirty="0" smtClean="0">
                <a:latin typeface="Arial" panose="020B0604020202020204" pitchFamily="34" charset="0"/>
              </a:rPr>
              <a:t> to 100 Hz as driver for the SPF and </a:t>
            </a:r>
            <a:r>
              <a:rPr lang="sv-SE" altLang="sv-SE" dirty="0" err="1" smtClean="0">
                <a:latin typeface="Arial" panose="020B0604020202020204" pitchFamily="34" charset="0"/>
              </a:rPr>
              <a:t>injects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into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both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storage</a:t>
            </a:r>
            <a:r>
              <a:rPr lang="sv-SE" altLang="sv-SE" dirty="0" smtClean="0">
                <a:latin typeface="Arial" panose="020B0604020202020204" pitchFamily="34" charset="0"/>
              </a:rPr>
              <a:t> rings at </a:t>
            </a:r>
            <a:r>
              <a:rPr lang="sv-SE" altLang="sv-SE" dirty="0" err="1" smtClean="0">
                <a:latin typeface="Arial" panose="020B0604020202020204" pitchFamily="34" charset="0"/>
              </a:rPr>
              <a:t>up</a:t>
            </a:r>
            <a:r>
              <a:rPr lang="sv-SE" altLang="sv-SE" dirty="0" smtClean="0">
                <a:latin typeface="Arial" panose="020B0604020202020204" pitchFamily="34" charset="0"/>
              </a:rPr>
              <a:t> to 10 Hz (</a:t>
            </a:r>
            <a:r>
              <a:rPr lang="sv-SE" altLang="sv-SE" dirty="0" err="1" smtClean="0">
                <a:latin typeface="Arial" panose="020B0604020202020204" pitchFamily="34" charset="0"/>
              </a:rPr>
              <a:t>only</a:t>
            </a:r>
            <a:r>
              <a:rPr lang="sv-SE" altLang="sv-SE" dirty="0" smtClean="0">
                <a:latin typeface="Arial" panose="020B0604020202020204" pitchFamily="34" charset="0"/>
              </a:rPr>
              <a:t> on 2 Hz </a:t>
            </a:r>
            <a:r>
              <a:rPr lang="sv-SE" altLang="sv-SE" dirty="0" err="1" smtClean="0">
                <a:latin typeface="Arial" panose="020B0604020202020204" pitchFamily="34" charset="0"/>
              </a:rPr>
              <a:t>today</a:t>
            </a:r>
            <a:r>
              <a:rPr lang="sv-SE" altLang="sv-SE" dirty="0" smtClean="0">
                <a:latin typeface="Arial" panose="020B0604020202020204" pitchFamily="34" charset="0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sv-SE" altLang="sv-SE" baseline="0" dirty="0" smtClean="0">
                <a:latin typeface="Arial" panose="020B0604020202020204" pitchFamily="34" charset="0"/>
              </a:rPr>
              <a:t>6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beam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lines</a:t>
            </a:r>
            <a:r>
              <a:rPr lang="sv-SE" altLang="sv-SE" baseline="0" dirty="0" smtClean="0">
                <a:latin typeface="Arial" panose="020B0604020202020204" pitchFamily="34" charset="0"/>
              </a:rPr>
              <a:t> in normal operation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today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sv-SE" altLang="sv-SE" baseline="0" dirty="0" smtClean="0">
                <a:latin typeface="Arial" panose="020B0604020202020204" pitchFamily="34" charset="0"/>
              </a:rPr>
              <a:t>	- 4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connected</a:t>
            </a:r>
            <a:r>
              <a:rPr lang="sv-SE" altLang="sv-SE" baseline="0" dirty="0" smtClean="0">
                <a:latin typeface="Arial" panose="020B0604020202020204" pitchFamily="34" charset="0"/>
              </a:rPr>
              <a:t> to the 3 GeV ring </a:t>
            </a:r>
          </a:p>
          <a:p>
            <a:pPr marL="0" indent="0">
              <a:buFontTx/>
              <a:buNone/>
            </a:pPr>
            <a:r>
              <a:rPr lang="sv-SE" altLang="sv-SE" baseline="0" dirty="0" smtClean="0">
                <a:latin typeface="Arial" panose="020B0604020202020204" pitchFamily="34" charset="0"/>
              </a:rPr>
              <a:t>	- 2 to the 1,5 GeV ring</a:t>
            </a:r>
          </a:p>
          <a:p>
            <a:pPr marL="171450" indent="-171450">
              <a:buFontTx/>
              <a:buChar char="-"/>
            </a:pPr>
            <a:r>
              <a:rPr lang="sv-SE" altLang="sv-SE" baseline="0" dirty="0" err="1" smtClean="0">
                <a:latin typeface="Arial" panose="020B0604020202020204" pitchFamily="34" charset="0"/>
              </a:rPr>
              <a:t>Optical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hutches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are</a:t>
            </a:r>
            <a:r>
              <a:rPr lang="sv-SE" altLang="sv-SE" baseline="0" dirty="0" smtClean="0">
                <a:latin typeface="Arial" panose="020B0604020202020204" pitchFamily="34" charset="0"/>
              </a:rPr>
              <a:t> same as at ESRF.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29C33C-442C-4D34-ADB4-C5D3A23E6AF3}" type="slidenum">
              <a:rPr lang="sv-SE" altLang="sv-SE"/>
              <a:pPr eaLnBrk="1" hangingPunct="1"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15133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SSM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recieved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2011.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facility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stepwise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licensing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process, so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get a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installation,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trial operation and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routine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licence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requirments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the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follwing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areas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fulfilled.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installation the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quite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 trial operation the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descrition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to be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routines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routine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show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sv-SE" altLang="sv-SE" baseline="0" dirty="0" smtClean="0">
                <a:latin typeface="Arial" panose="020B0604020202020204" pitchFamily="34" charset="0"/>
              </a:rPr>
              <a:t>Under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this</a:t>
            </a:r>
            <a:r>
              <a:rPr lang="sv-SE" altLang="sv-SE" baseline="0" dirty="0" smtClean="0">
                <a:latin typeface="Arial" panose="020B0604020202020204" pitchFamily="34" charset="0"/>
              </a:rPr>
              <a:t> area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we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have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requirements</a:t>
            </a:r>
            <a:r>
              <a:rPr lang="sv-SE" altLang="sv-SE" baseline="0" dirty="0" smtClean="0">
                <a:latin typeface="Arial" panose="020B0604020202020204" pitchFamily="34" charset="0"/>
              </a:rPr>
              <a:t> like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that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they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need</a:t>
            </a:r>
            <a:r>
              <a:rPr lang="sv-SE" altLang="sv-SE" baseline="0" dirty="0" smtClean="0">
                <a:latin typeface="Arial" panose="020B0604020202020204" pitchFamily="34" charset="0"/>
              </a:rPr>
              <a:t> to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have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radiation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shielding</a:t>
            </a:r>
            <a:r>
              <a:rPr lang="sv-SE" altLang="sv-SE" baseline="0" dirty="0" smtClean="0">
                <a:latin typeface="Arial" panose="020B0604020202020204" pitchFamily="34" charset="0"/>
              </a:rPr>
              <a:t>, PSS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etc</a:t>
            </a:r>
            <a:r>
              <a:rPr lang="sv-SE" altLang="sv-SE" baseline="0" dirty="0" smtClean="0">
                <a:latin typeface="Arial" panose="020B0604020202020204" pitchFamily="34" charset="0"/>
              </a:rPr>
              <a:t> in order to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ensure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safe</a:t>
            </a:r>
            <a:r>
              <a:rPr lang="sv-SE" altLang="sv-SE" baseline="0" dirty="0" smtClean="0">
                <a:latin typeface="Arial" panose="020B0604020202020204" pitchFamily="34" charset="0"/>
              </a:rPr>
              <a:t> operation for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workers</a:t>
            </a:r>
            <a:r>
              <a:rPr lang="sv-SE" altLang="sv-SE" baseline="0" dirty="0" smtClean="0">
                <a:latin typeface="Arial" panose="020B0604020202020204" pitchFamily="34" charset="0"/>
              </a:rPr>
              <a:t> and general public in relation to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dose</a:t>
            </a:r>
            <a:r>
              <a:rPr lang="sv-SE" altLang="sv-SE" baseline="0" dirty="0" smtClean="0">
                <a:latin typeface="Arial" panose="020B0604020202020204" pitchFamily="34" charset="0"/>
              </a:rPr>
              <a:t> limits and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internal</a:t>
            </a:r>
            <a:r>
              <a:rPr lang="sv-SE" altLang="sv-SE" baseline="0" dirty="0" smtClean="0">
                <a:latin typeface="Arial" panose="020B0604020202020204" pitchFamily="34" charset="0"/>
              </a:rPr>
              <a:t> set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dose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constraints</a:t>
            </a:r>
            <a:r>
              <a:rPr lang="sv-SE" altLang="sv-SE" baseline="0" dirty="0" smtClean="0">
                <a:latin typeface="Arial" panose="020B0604020202020204" pitchFamily="34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altLang="sv-SE" baseline="0" dirty="0" smtClean="0">
                <a:latin typeface="Arial" panose="020B0604020202020204" pitchFamily="34" charset="0"/>
              </a:rPr>
              <a:t>Under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this</a:t>
            </a:r>
            <a:r>
              <a:rPr lang="sv-SE" altLang="sv-SE" baseline="0" dirty="0" smtClean="0">
                <a:latin typeface="Arial" panose="020B0604020202020204" pitchFamily="34" charset="0"/>
              </a:rPr>
              <a:t> area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we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have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requirements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concerning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control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of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activation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of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construction</a:t>
            </a:r>
            <a:r>
              <a:rPr lang="sv-SE" altLang="sv-SE" baseline="0" dirty="0" smtClean="0">
                <a:latin typeface="Arial" panose="020B0604020202020204" pitchFamily="34" charset="0"/>
              </a:rPr>
              <a:t> parts, air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etc</a:t>
            </a:r>
            <a:r>
              <a:rPr lang="sv-SE" altLang="sv-SE" baseline="0" dirty="0" smtClean="0">
                <a:latin typeface="Arial" panose="020B0604020202020204" pitchFamily="34" charset="0"/>
              </a:rPr>
              <a:t> –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of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course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also</a:t>
            </a:r>
            <a:r>
              <a:rPr lang="sv-SE" altLang="sv-SE" baseline="0" dirty="0" smtClean="0">
                <a:latin typeface="Arial" panose="020B0604020202020204" pitchFamily="34" charset="0"/>
              </a:rPr>
              <a:t> to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ensure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safe</a:t>
            </a:r>
            <a:r>
              <a:rPr lang="sv-SE" altLang="sv-SE" baseline="0" dirty="0" smtClean="0">
                <a:latin typeface="Arial" panose="020B0604020202020204" pitchFamily="34" charset="0"/>
              </a:rPr>
              <a:t> operation for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workers</a:t>
            </a:r>
            <a:r>
              <a:rPr lang="sv-SE" altLang="sv-SE" baseline="0" dirty="0" smtClean="0">
                <a:latin typeface="Arial" panose="020B0604020202020204" pitchFamily="34" charset="0"/>
              </a:rPr>
              <a:t> and general public in relation to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dose</a:t>
            </a:r>
            <a:r>
              <a:rPr lang="sv-SE" altLang="sv-SE" baseline="0" dirty="0" smtClean="0">
                <a:latin typeface="Arial" panose="020B0604020202020204" pitchFamily="34" charset="0"/>
              </a:rPr>
              <a:t> limits and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internal</a:t>
            </a:r>
            <a:r>
              <a:rPr lang="sv-SE" altLang="sv-SE" baseline="0" dirty="0" smtClean="0">
                <a:latin typeface="Arial" panose="020B0604020202020204" pitchFamily="34" charset="0"/>
              </a:rPr>
              <a:t> set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constraints</a:t>
            </a:r>
            <a:endParaRPr lang="sv-SE" altLang="sv-SE" baseline="0" dirty="0" smtClean="0"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sv-SE" altLang="sv-SE" dirty="0" smtClean="0">
                <a:latin typeface="Arial" panose="020B0604020202020204" pitchFamily="34" charset="0"/>
              </a:rPr>
              <a:t>…</a:t>
            </a:r>
            <a:r>
              <a:rPr lang="sv-SE" altLang="sv-SE" dirty="0" err="1" smtClean="0">
                <a:latin typeface="Arial" panose="020B0604020202020204" pitchFamily="34" charset="0"/>
              </a:rPr>
              <a:t>requirements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that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they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need</a:t>
            </a:r>
            <a:r>
              <a:rPr lang="sv-SE" altLang="sv-SE" dirty="0" smtClean="0">
                <a:latin typeface="Arial" panose="020B0604020202020204" pitchFamily="34" charset="0"/>
              </a:rPr>
              <a:t> to </a:t>
            </a:r>
            <a:r>
              <a:rPr lang="sv-SE" altLang="sv-SE" dirty="0" err="1" smtClean="0">
                <a:latin typeface="Arial" panose="020B0604020202020204" pitchFamily="34" charset="0"/>
              </a:rPr>
              <a:t>have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certain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technical</a:t>
            </a:r>
            <a:r>
              <a:rPr lang="sv-SE" altLang="sv-SE" dirty="0" smtClean="0">
                <a:latin typeface="Arial" panose="020B0604020202020204" pitchFamily="34" charset="0"/>
              </a:rPr>
              <a:t> systems, for </a:t>
            </a:r>
            <a:r>
              <a:rPr lang="sv-SE" altLang="sv-SE" dirty="0" err="1" smtClean="0">
                <a:latin typeface="Arial" panose="020B0604020202020204" pitchFamily="34" charset="0"/>
              </a:rPr>
              <a:t>example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automatic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shut</a:t>
            </a:r>
            <a:r>
              <a:rPr lang="sv-SE" altLang="sv-SE" dirty="0" smtClean="0">
                <a:latin typeface="Arial" panose="020B0604020202020204" pitchFamily="34" charset="0"/>
              </a:rPr>
              <a:t> down, PSS, </a:t>
            </a:r>
            <a:r>
              <a:rPr lang="sv-SE" altLang="sv-SE" dirty="0" err="1" smtClean="0">
                <a:latin typeface="Arial" panose="020B0604020202020204" pitchFamily="34" charset="0"/>
              </a:rPr>
              <a:t>dose</a:t>
            </a:r>
            <a:r>
              <a:rPr lang="sv-SE" altLang="sv-SE" dirty="0" smtClean="0">
                <a:latin typeface="Arial" panose="020B0604020202020204" pitchFamily="34" charset="0"/>
              </a:rPr>
              <a:t> rate </a:t>
            </a:r>
            <a:r>
              <a:rPr lang="sv-SE" altLang="sv-SE" dirty="0" err="1" smtClean="0">
                <a:latin typeface="Arial" panose="020B0604020202020204" pitchFamily="34" charset="0"/>
              </a:rPr>
              <a:t>monitoring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etc</a:t>
            </a:r>
            <a:r>
              <a:rPr lang="sv-SE" altLang="sv-SE" dirty="0" smtClean="0">
                <a:latin typeface="Arial" panose="020B0604020202020204" pitchFamily="34" charset="0"/>
              </a:rPr>
              <a:t>, </a:t>
            </a:r>
            <a:r>
              <a:rPr lang="sv-SE" altLang="sv-SE" dirty="0" err="1" smtClean="0">
                <a:latin typeface="Arial" panose="020B0604020202020204" pitchFamily="34" charset="0"/>
              </a:rPr>
              <a:t>that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they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are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functional</a:t>
            </a:r>
            <a:r>
              <a:rPr lang="sv-SE" altLang="sv-SE" dirty="0" smtClean="0">
                <a:latin typeface="Arial" panose="020B0604020202020204" pitchFamily="34" charset="0"/>
              </a:rPr>
              <a:t> and </a:t>
            </a:r>
            <a:r>
              <a:rPr lang="sv-SE" altLang="sv-SE" dirty="0" err="1" smtClean="0">
                <a:latin typeface="Arial" panose="020B0604020202020204" pitchFamily="34" charset="0"/>
              </a:rPr>
              <a:t>have</a:t>
            </a:r>
            <a:r>
              <a:rPr lang="sv-SE" altLang="sv-SE" baseline="0" dirty="0" smtClean="0">
                <a:latin typeface="Arial" panose="020B0604020202020204" pitchFamily="34" charset="0"/>
              </a:rPr>
              <a:t> a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safe</a:t>
            </a:r>
            <a:r>
              <a:rPr lang="sv-SE" altLang="sv-SE" baseline="0" dirty="0" smtClean="0">
                <a:latin typeface="Arial" panose="020B0604020202020204" pitchFamily="34" charset="0"/>
              </a:rPr>
              <a:t> operation, IT-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security</a:t>
            </a:r>
            <a:endParaRPr lang="sv-SE" altLang="sv-SE" baseline="0" dirty="0" smtClean="0"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sv-SE" altLang="sv-SE" baseline="0" dirty="0" smtClean="0">
                <a:latin typeface="Arial" panose="020B0604020202020204" pitchFamily="34" charset="0"/>
              </a:rPr>
              <a:t>…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requirements</a:t>
            </a:r>
            <a:r>
              <a:rPr lang="sv-SE" altLang="sv-SE" baseline="0" dirty="0" smtClean="0">
                <a:latin typeface="Arial" panose="020B0604020202020204" pitchFamily="34" charset="0"/>
              </a:rPr>
              <a:t> on management system,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competence</a:t>
            </a:r>
            <a:r>
              <a:rPr lang="sv-SE" altLang="sv-SE" baseline="0" dirty="0" smtClean="0">
                <a:latin typeface="Arial" panose="020B0604020202020204" pitchFamily="34" charset="0"/>
              </a:rPr>
              <a:t> and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education</a:t>
            </a:r>
            <a:r>
              <a:rPr lang="sv-SE" altLang="sv-SE" baseline="0" dirty="0" smtClean="0">
                <a:latin typeface="Arial" panose="020B0604020202020204" pitchFamily="34" charset="0"/>
              </a:rPr>
              <a:t>,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report</a:t>
            </a:r>
            <a:r>
              <a:rPr lang="sv-SE" altLang="sv-SE" baseline="0" dirty="0" smtClean="0">
                <a:latin typeface="Arial" panose="020B0604020202020204" pitchFamily="34" charset="0"/>
              </a:rPr>
              <a:t> systems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etc</a:t>
            </a:r>
            <a:endParaRPr lang="sv-SE" altLang="sv-SE" dirty="0" smtClean="0">
              <a:latin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DC87F4-B4EB-4535-94B7-65E9B88348D7}" type="slidenum">
              <a:rPr lang="sv-SE" altLang="sv-SE"/>
              <a:pPr eaLnBrk="1" hangingPunct="1"/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6123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dirty="0" err="1" smtClean="0">
                <a:latin typeface="Arial" panose="020B0604020202020204" pitchFamily="34" charset="0"/>
              </a:rPr>
              <a:t>Example</a:t>
            </a:r>
            <a:r>
              <a:rPr lang="sv-SE" altLang="sv-SE" dirty="0" smtClean="0">
                <a:latin typeface="Arial" panose="020B0604020202020204" pitchFamily="34" charset="0"/>
              </a:rPr>
              <a:t>: Step 1-3 trial operation </a:t>
            </a:r>
            <a:r>
              <a:rPr lang="sv-SE" altLang="sv-SE" dirty="0" err="1" smtClean="0">
                <a:latin typeface="Arial" panose="020B0604020202020204" pitchFamily="34" charset="0"/>
              </a:rPr>
              <a:t>of</a:t>
            </a:r>
            <a:r>
              <a:rPr lang="sv-SE" altLang="sv-SE" dirty="0" smtClean="0">
                <a:latin typeface="Arial" panose="020B0604020202020204" pitchFamily="34" charset="0"/>
              </a:rPr>
              <a:t> klystrons, modulators</a:t>
            </a:r>
          </a:p>
          <a:p>
            <a:r>
              <a:rPr lang="sv-SE" altLang="sv-SE" baseline="0" dirty="0" smtClean="0">
                <a:latin typeface="Arial" panose="020B0604020202020204" pitchFamily="34" charset="0"/>
              </a:rPr>
              <a:t>                        4 system test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of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linac</a:t>
            </a:r>
            <a:r>
              <a:rPr lang="sv-SE" altLang="sv-SE" baseline="0" dirty="0" smtClean="0">
                <a:latin typeface="Arial" panose="020B0604020202020204" pitchFamily="34" charset="0"/>
              </a:rPr>
              <a:t> and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electron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gun</a:t>
            </a:r>
            <a:endParaRPr lang="sv-SE" altLang="sv-SE" baseline="0" dirty="0" smtClean="0">
              <a:latin typeface="Arial" panose="020B0604020202020204" pitchFamily="34" charset="0"/>
            </a:endParaRPr>
          </a:p>
          <a:p>
            <a:r>
              <a:rPr lang="sv-SE" altLang="sv-SE" baseline="0" dirty="0" smtClean="0">
                <a:latin typeface="Arial" panose="020B0604020202020204" pitchFamily="34" charset="0"/>
              </a:rPr>
              <a:t>                        5 trial operation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of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linac</a:t>
            </a:r>
            <a:r>
              <a:rPr lang="sv-SE" altLang="sv-SE" baseline="0" dirty="0" smtClean="0">
                <a:latin typeface="Arial" panose="020B0604020202020204" pitchFamily="34" charset="0"/>
              </a:rPr>
              <a:t> and SPF</a:t>
            </a:r>
          </a:p>
          <a:p>
            <a:r>
              <a:rPr lang="sv-SE" altLang="sv-SE" baseline="0" dirty="0" smtClean="0">
                <a:latin typeface="Arial" panose="020B0604020202020204" pitchFamily="34" charset="0"/>
              </a:rPr>
              <a:t>                        6-7 trial operation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of</a:t>
            </a:r>
            <a:r>
              <a:rPr lang="sv-SE" altLang="sv-SE" baseline="0" dirty="0" smtClean="0">
                <a:latin typeface="Arial" panose="020B0604020202020204" pitchFamily="34" charset="0"/>
              </a:rPr>
              <a:t> 1,5 and 3 GeV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storage</a:t>
            </a:r>
            <a:r>
              <a:rPr lang="sv-SE" altLang="sv-SE" baseline="0" dirty="0" smtClean="0">
                <a:latin typeface="Arial" panose="020B0604020202020204" pitchFamily="34" charset="0"/>
              </a:rPr>
              <a:t> rings</a:t>
            </a:r>
          </a:p>
          <a:p>
            <a:r>
              <a:rPr lang="sv-SE" altLang="sv-SE" baseline="0" dirty="0" smtClean="0">
                <a:latin typeface="Arial" panose="020B0604020202020204" pitchFamily="34" charset="0"/>
              </a:rPr>
              <a:t>                        8 trial operation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of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first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beam</a:t>
            </a:r>
            <a:r>
              <a:rPr lang="sv-SE" altLang="sv-SE" baseline="0" dirty="0" smtClean="0">
                <a:latin typeface="Arial" panose="020B0604020202020204" pitchFamily="34" charset="0"/>
              </a:rPr>
              <a:t>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lines</a:t>
            </a:r>
            <a:r>
              <a:rPr lang="sv-SE" altLang="sv-SE" baseline="0" dirty="0" smtClean="0">
                <a:latin typeface="Arial" panose="020B0604020202020204" pitchFamily="34" charset="0"/>
              </a:rPr>
              <a:t> (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NanoMAX</a:t>
            </a:r>
            <a:r>
              <a:rPr lang="sv-SE" altLang="sv-SE" baseline="0" dirty="0" smtClean="0">
                <a:latin typeface="Arial" panose="020B0604020202020204" pitchFamily="34" charset="0"/>
              </a:rPr>
              <a:t> and </a:t>
            </a:r>
            <a:r>
              <a:rPr lang="sv-SE" altLang="sv-SE" baseline="0" dirty="0" err="1" smtClean="0">
                <a:latin typeface="Arial" panose="020B0604020202020204" pitchFamily="34" charset="0"/>
              </a:rPr>
              <a:t>BioMAX</a:t>
            </a:r>
            <a:r>
              <a:rPr lang="sv-SE" altLang="sv-SE" baseline="0" dirty="0" smtClean="0">
                <a:latin typeface="Arial" panose="020B0604020202020204" pitchFamily="34" charset="0"/>
              </a:rPr>
              <a:t>) </a:t>
            </a:r>
            <a:endParaRPr lang="sv-SE" altLang="sv-SE" dirty="0" smtClean="0">
              <a:latin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7C9BE4-21FB-4B17-B01E-7FE0F03D3EB1}" type="slidenum">
              <a:rPr lang="sv-SE" altLang="sv-SE"/>
              <a:pPr eaLnBrk="1" hangingPunct="1"/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73586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E5454C-3DE3-40BA-905D-A4584839A661}" type="slidenum">
              <a:rPr lang="sv-SE" altLang="sv-SE"/>
              <a:pPr eaLnBrk="1" hangingPunct="1"/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7475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6385" y="2130426"/>
            <a:ext cx="6561992" cy="8810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6385" y="3149600"/>
            <a:ext cx="6561992" cy="16652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11274" name="Picture 10" descr="Logo_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1" y="247650"/>
            <a:ext cx="262303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1662">
              <a:solidFill>
                <a:srgbClr val="000000"/>
              </a:solidFill>
            </a:endParaRP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>
                <a:solidFill>
                  <a:srgbClr val="FFFFFF"/>
                </a:solidFill>
              </a:rPr>
              <a:t>2008-09-24</a:t>
            </a:r>
          </a:p>
        </p:txBody>
      </p:sp>
      <p:sp>
        <p:nvSpPr>
          <p:cNvPr id="1128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>
                <a:solidFill>
                  <a:srgbClr val="FFFFFF"/>
                </a:solidFill>
              </a:rPr>
              <a:t>Namn Namnsson</a:t>
            </a:r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>
                <a:solidFill>
                  <a:srgbClr val="FFFFFF"/>
                </a:solidFill>
              </a:rPr>
              <a:t>Sida </a:t>
            </a:r>
            <a:fld id="{777FFDC6-FB5F-004A-8274-3C44BC9A38DA}" type="slidenum">
              <a:rPr lang="sv-SE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6385" y="2130425"/>
            <a:ext cx="6561992" cy="882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Klicka här för att ändra format</a:t>
            </a:r>
            <a:endParaRPr lang="sv-SE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6385" y="3151188"/>
            <a:ext cx="6561992" cy="1663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Klicka här för att ändra format på underrubrik i bakgrunden</a:t>
            </a:r>
            <a:endParaRPr lang="sv-SE" noProof="0" smtClean="0"/>
          </a:p>
        </p:txBody>
      </p:sp>
      <p:pic>
        <p:nvPicPr>
          <p:cNvPr id="5132" name="Picture 12" descr="Logo_P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1" y="247651"/>
            <a:ext cx="1674934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1662">
              <a:solidFill>
                <a:srgbClr val="000000"/>
              </a:solidFill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0730D395-845D-C44D-99E8-C327489A52B1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C76F5CA9-1CC6-1840-BD22-AD360C911798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6100B0A7-CF70-344C-BE2D-73CEC78FA85B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46385" y="2317751"/>
            <a:ext cx="3210658" cy="341471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97720" y="2317751"/>
            <a:ext cx="3210657" cy="341471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54F81802-5C7A-8C46-98B8-E9BD8ED6D2BB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79B430CD-2BF3-AE45-A664-8A55F7059D8A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57A0C099-FAB0-6240-83AE-0B97E0D3C555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546204F7-FFB9-B94B-9A1E-74BA4E85B367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267452BB-A819-544E-969A-DCE275D4A0A8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 smtClean="0"/>
              <a:t>Dra bilden till platshållaren eller klicka på ikonen för att lägga till den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5CCB4DCC-32EB-664D-942C-CD3F6236EDC7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9D2771E3-1D7D-DE43-A3DD-DA3BC35FA4B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D9B119AD-2280-1F47-922E-AF09F5A86DD1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68612" y="1309689"/>
            <a:ext cx="1639765" cy="4422775"/>
          </a:xfrm>
        </p:spPr>
        <p:txBody>
          <a:bodyPr vert="eaVert"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846385" y="1309689"/>
            <a:ext cx="4781550" cy="4422775"/>
          </a:xfrm>
        </p:spPr>
        <p:txBody>
          <a:bodyPr vert="eaVert"/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64D1ED0A-4B9F-9442-BBCA-0BF42B1222F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7ECBB8C4-6D99-CD48-94D1-3A0EA074F1C7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46385" y="2317751"/>
            <a:ext cx="3210658" cy="341471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97720" y="2317751"/>
            <a:ext cx="3210657" cy="341471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601627E3-5178-6E49-A414-7C6B9F8BBA6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E6B05091-67C3-3D4D-8FE8-85B4574BE543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418332C5-3853-2042-8956-77A7CA5BDADE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96A27F03-748B-144A-A855-ABCD3B40236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85F72762-FDEA-4149-BBF8-C2EB7B231339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rgbClr val="000000"/>
                </a:solidFill>
              </a:rPr>
              <a:t>Sida </a:t>
            </a:r>
            <a:fld id="{D32DF048-9527-BF49-9C5E-D3FC9DADF4DA}" type="slidenum">
              <a:rPr lang="sv-SE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mšnster_pp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46385" y="1309689"/>
            <a:ext cx="656199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1662">
              <a:solidFill>
                <a:srgbClr val="000000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6385" y="2317751"/>
            <a:ext cx="6561992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682" y="6218238"/>
            <a:ext cx="265820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3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3682" y="6067426"/>
            <a:ext cx="265820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3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93682" y="6369051"/>
            <a:ext cx="265820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3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Sida </a:t>
            </a:r>
            <a:fld id="{1E648DAD-DCFE-7D4D-AC0F-A3293A678B18}" type="slidenum">
              <a:rPr 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10263" name="Picture 23" descr="Logo_PM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079381" y="247650"/>
            <a:ext cx="250580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16531" indent="-316531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 sz="2308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2pPr>
      <a:lvl3pPr marL="1055103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3pPr>
      <a:lvl4pPr marL="1477145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4pPr>
      <a:lvl5pPr marL="1899186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6385" y="1309689"/>
            <a:ext cx="656199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6385" y="2317751"/>
            <a:ext cx="6561992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682" y="6218238"/>
            <a:ext cx="265820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3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srgbClr val="000000"/>
                </a:solidFill>
              </a:rPr>
              <a:t>2008-09-24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3682" y="6067426"/>
            <a:ext cx="265820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3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Namn Namnsson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93682" y="6369051"/>
            <a:ext cx="265820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3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srgbClr val="000000"/>
                </a:solidFill>
              </a:rPr>
              <a:t>Sida </a:t>
            </a:r>
            <a:fld id="{E2E8A36F-1071-5148-AA3E-8B427B5438A4}" type="slidenum">
              <a:rPr lang="sv-S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1040" name="Picture 16" descr="Logo_PM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39" b="79298"/>
          <a:stretch>
            <a:fillRect/>
          </a:stretch>
        </p:blipFill>
        <p:spPr bwMode="auto">
          <a:xfrm>
            <a:off x="2079381" y="247650"/>
            <a:ext cx="250580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166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4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2769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defRPr sz="2308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4025" y="2204864"/>
            <a:ext cx="7128792" cy="2160240"/>
          </a:xfrm>
        </p:spPr>
        <p:txBody>
          <a:bodyPr/>
          <a:lstStyle/>
          <a:p>
            <a:pPr algn="ctr"/>
            <a:r>
              <a:rPr lang="en-GB" sz="2800" dirty="0" smtClean="0"/>
              <a:t>The MAX IV synchrotron radiation (SR) facility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691680" y="5589240"/>
            <a:ext cx="6561137" cy="16637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Pia Eriksson</a:t>
            </a:r>
            <a:r>
              <a:rPr lang="en-GB" sz="2400" dirty="0" smtClean="0"/>
              <a:t>			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accent1">
                    <a:lumMod val="75000"/>
                  </a:schemeClr>
                </a:solidFill>
              </a:rPr>
              <a:t>Swedish </a:t>
            </a:r>
            <a:r>
              <a:rPr lang="sv-SE" sz="1800" dirty="0" err="1">
                <a:solidFill>
                  <a:schemeClr val="accent1">
                    <a:lumMod val="75000"/>
                  </a:schemeClr>
                </a:solidFill>
              </a:rPr>
              <a:t>Radiation</a:t>
            </a:r>
            <a:r>
              <a:rPr lang="sv-SE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800" dirty="0" err="1">
                <a:solidFill>
                  <a:schemeClr val="accent1">
                    <a:lumMod val="75000"/>
                  </a:schemeClr>
                </a:solidFill>
              </a:rPr>
              <a:t>Safety</a:t>
            </a:r>
            <a:r>
              <a:rPr lang="sv-SE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accent1">
                    <a:lumMod val="75000"/>
                  </a:schemeClr>
                </a:solidFill>
              </a:rPr>
              <a:t>Authority</a:t>
            </a:r>
            <a:r>
              <a:rPr lang="sv-SE" sz="1800" dirty="0" smtClean="0">
                <a:solidFill>
                  <a:schemeClr val="accent1">
                    <a:lumMod val="75000"/>
                  </a:schemeClr>
                </a:solidFill>
              </a:rPr>
              <a:t> (SSM)</a:t>
            </a:r>
            <a:endParaRPr lang="sv-SE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4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8754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6561992" cy="504056"/>
          </a:xfrm>
        </p:spPr>
        <p:txBody>
          <a:bodyPr/>
          <a:lstStyle/>
          <a:p>
            <a:pPr algn="ctr"/>
            <a:r>
              <a:rPr lang="sv-SE" altLang="sv-SE" sz="2954" dirty="0"/>
              <a:t/>
            </a:r>
            <a:br>
              <a:rPr lang="sv-SE" altLang="sv-SE" sz="2954" dirty="0"/>
            </a:br>
            <a:r>
              <a:rPr lang="sv-SE" altLang="sv-SE" sz="2954" dirty="0"/>
              <a:t/>
            </a:r>
            <a:br>
              <a:rPr lang="sv-SE" altLang="sv-SE" sz="2954" dirty="0"/>
            </a:br>
            <a:r>
              <a:rPr lang="sv-SE" altLang="sv-SE" sz="2954" dirty="0"/>
              <a:t/>
            </a:r>
            <a:br>
              <a:rPr lang="sv-SE" altLang="sv-SE" sz="2954" dirty="0"/>
            </a:br>
            <a:r>
              <a:rPr lang="sv-SE" altLang="sv-SE" sz="2954" dirty="0" smtClean="0"/>
              <a:t>New </a:t>
            </a:r>
            <a:r>
              <a:rPr lang="sv-SE" altLang="sv-SE" sz="2954" dirty="0" err="1" smtClean="0"/>
              <a:t>beamlines</a:t>
            </a:r>
            <a:endParaRPr lang="sv-SE" altLang="sv-SE" b="0" i="1" dirty="0" smtClean="0"/>
          </a:p>
        </p:txBody>
      </p:sp>
      <p:sp>
        <p:nvSpPr>
          <p:cNvPr id="5" name="Rektangel 4"/>
          <p:cNvSpPr/>
          <p:nvPr/>
        </p:nvSpPr>
        <p:spPr>
          <a:xfrm>
            <a:off x="1403648" y="2341957"/>
            <a:ext cx="6048672" cy="176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r>
              <a:rPr lang="sv-SE" sz="2308" dirty="0" err="1" smtClean="0"/>
              <a:t>Application</a:t>
            </a:r>
            <a:r>
              <a:rPr lang="sv-SE" sz="2308" dirty="0" smtClean="0"/>
              <a:t> 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sv-SE" sz="1600" dirty="0" smtClean="0"/>
              <a:t>Risk </a:t>
            </a:r>
            <a:r>
              <a:rPr lang="sv-SE" sz="1600" dirty="0" err="1" smtClean="0"/>
              <a:t>analysis</a:t>
            </a:r>
            <a:endParaRPr lang="sv-SE" sz="1600" dirty="0" smtClean="0"/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sv-SE" sz="1600" dirty="0" err="1" smtClean="0"/>
              <a:t>Commissioning</a:t>
            </a:r>
            <a:r>
              <a:rPr lang="sv-SE" sz="1600" dirty="0" smtClean="0"/>
              <a:t> plan</a:t>
            </a:r>
            <a:endParaRPr lang="sv-SE" sz="2308" dirty="0" smtClean="0"/>
          </a:p>
          <a:p>
            <a:pPr marL="316531" indent="-316531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r>
              <a:rPr lang="sv-SE" sz="2308" dirty="0" err="1" smtClean="0"/>
              <a:t>After</a:t>
            </a:r>
            <a:r>
              <a:rPr lang="sv-SE" sz="2308" dirty="0" smtClean="0"/>
              <a:t> </a:t>
            </a:r>
            <a:r>
              <a:rPr lang="sv-SE" sz="2308" dirty="0" err="1" smtClean="0"/>
              <a:t>commissioning</a:t>
            </a:r>
            <a:endParaRPr lang="sv-SE" sz="2308" dirty="0" smtClean="0"/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Report on radiological experiences </a:t>
            </a:r>
            <a:endParaRPr lang="sv-SE" sz="2308" dirty="0" smtClean="0"/>
          </a:p>
        </p:txBody>
      </p:sp>
    </p:spTree>
    <p:extLst>
      <p:ext uri="{BB962C8B-B14F-4D97-AF65-F5344CB8AC3E}">
        <p14:creationId xmlns:p14="http://schemas.microsoft.com/office/powerpoint/2010/main" val="36919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79712" y="2996952"/>
            <a:ext cx="6561992" cy="881063"/>
          </a:xfrm>
        </p:spPr>
        <p:txBody>
          <a:bodyPr>
            <a:noAutofit/>
          </a:bodyPr>
          <a:lstStyle/>
          <a:p>
            <a:r>
              <a:rPr lang="en-GB" sz="5400" b="0" dirty="0" smtClean="0"/>
              <a:t>Thank You!</a:t>
            </a:r>
            <a:endParaRPr 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8510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6561992" cy="560773"/>
          </a:xfrm>
        </p:spPr>
        <p:txBody>
          <a:bodyPr/>
          <a:lstStyle/>
          <a:p>
            <a:r>
              <a:rPr lang="en-GB" sz="2400" dirty="0" smtClean="0"/>
              <a:t>Presentation Outline</a:t>
            </a:r>
            <a:endParaRPr lang="en-US" sz="2400" dirty="0"/>
          </a:p>
        </p:txBody>
      </p:sp>
      <p:sp>
        <p:nvSpPr>
          <p:cNvPr id="2" name="Underrubrik 1"/>
          <p:cNvSpPr>
            <a:spLocks noGrp="1"/>
          </p:cNvSpPr>
          <p:nvPr>
            <p:ph idx="1"/>
          </p:nvPr>
        </p:nvSpPr>
        <p:spPr>
          <a:xfrm>
            <a:off x="1243625" y="2636913"/>
            <a:ext cx="6984776" cy="1872208"/>
          </a:xfrm>
        </p:spPr>
        <p:txBody>
          <a:bodyPr/>
          <a:lstStyle/>
          <a:p>
            <a:r>
              <a:rPr lang="sv-SE" sz="1800" dirty="0" err="1" smtClean="0"/>
              <a:t>History</a:t>
            </a:r>
            <a:endParaRPr lang="sv-SE" sz="1800" dirty="0" smtClean="0"/>
          </a:p>
          <a:p>
            <a:r>
              <a:rPr lang="sv-SE" sz="1800" dirty="0" err="1" smtClean="0"/>
              <a:t>Decommissioning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MAX I-III</a:t>
            </a:r>
          </a:p>
          <a:p>
            <a:r>
              <a:rPr lang="sv-SE" sz="1800" dirty="0" err="1" smtClean="0"/>
              <a:t>Licensing</a:t>
            </a:r>
            <a:r>
              <a:rPr lang="sv-SE" sz="1800" dirty="0" smtClean="0"/>
              <a:t> process for MAX IV</a:t>
            </a:r>
          </a:p>
          <a:p>
            <a:r>
              <a:rPr lang="sv-SE" sz="1800" dirty="0" err="1" smtClean="0"/>
              <a:t>Inspection</a:t>
            </a:r>
            <a:r>
              <a:rPr lang="sv-SE" sz="1800" dirty="0" smtClean="0"/>
              <a:t> program for MAX IV</a:t>
            </a:r>
          </a:p>
          <a:p>
            <a:r>
              <a:rPr lang="sv-SE" sz="1800" dirty="0" smtClean="0"/>
              <a:t>New </a:t>
            </a:r>
            <a:r>
              <a:rPr lang="sv-SE" sz="1800" dirty="0" err="1"/>
              <a:t>b</a:t>
            </a:r>
            <a:r>
              <a:rPr lang="sv-SE" sz="1800" dirty="0" err="1" smtClean="0"/>
              <a:t>eamlines</a:t>
            </a:r>
            <a:endParaRPr lang="sv-SE" sz="1800" dirty="0" smtClean="0"/>
          </a:p>
        </p:txBody>
      </p:sp>
    </p:spTree>
    <p:extLst>
      <p:ext uri="{BB962C8B-B14F-4D97-AF65-F5344CB8AC3E}">
        <p14:creationId xmlns:p14="http://schemas.microsoft.com/office/powerpoint/2010/main" val="12756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43625" y="1484784"/>
            <a:ext cx="6561992" cy="488765"/>
          </a:xfrm>
        </p:spPr>
        <p:txBody>
          <a:bodyPr/>
          <a:lstStyle/>
          <a:p>
            <a:r>
              <a:rPr lang="en-GB" sz="2400" dirty="0" smtClean="0"/>
              <a:t>The SR facility history at Lund University</a:t>
            </a:r>
            <a:endParaRPr lang="en-US" sz="2400" dirty="0"/>
          </a:p>
        </p:txBody>
      </p:sp>
      <p:sp>
        <p:nvSpPr>
          <p:cNvPr id="2" name="Underrubrik 1"/>
          <p:cNvSpPr>
            <a:spLocks noGrp="1"/>
          </p:cNvSpPr>
          <p:nvPr>
            <p:ph idx="1"/>
          </p:nvPr>
        </p:nvSpPr>
        <p:spPr>
          <a:xfrm>
            <a:off x="1233889" y="2204863"/>
            <a:ext cx="6984776" cy="4498999"/>
          </a:xfrm>
        </p:spPr>
        <p:txBody>
          <a:bodyPr/>
          <a:lstStyle/>
          <a:p>
            <a:r>
              <a:rPr lang="sv-SE" sz="1800" dirty="0" smtClean="0"/>
              <a:t>MAX I (0,55 GeV), 1986</a:t>
            </a:r>
          </a:p>
          <a:p>
            <a:r>
              <a:rPr lang="sv-SE" sz="1800" dirty="0" smtClean="0"/>
              <a:t>MAX II (1,5 GeV), 1996</a:t>
            </a:r>
          </a:p>
          <a:p>
            <a:r>
              <a:rPr lang="sv-SE" sz="1800" dirty="0" smtClean="0"/>
              <a:t>MAX III (0,7 GeV), 2007  </a:t>
            </a:r>
          </a:p>
          <a:p>
            <a:pPr marL="0" indent="0">
              <a:buNone/>
            </a:pPr>
            <a:endParaRPr lang="sv-SE" sz="1800" dirty="0" smtClean="0"/>
          </a:p>
          <a:p>
            <a:r>
              <a:rPr lang="sv-SE" sz="1800" dirty="0" err="1" smtClean="0"/>
              <a:t>Decommissioning</a:t>
            </a:r>
            <a:r>
              <a:rPr lang="sv-SE" sz="1800" dirty="0" smtClean="0"/>
              <a:t> </a:t>
            </a:r>
            <a:r>
              <a:rPr lang="sv-SE" sz="1800" dirty="0" err="1" smtClean="0"/>
              <a:t>completed</a:t>
            </a:r>
            <a:r>
              <a:rPr lang="sv-SE" sz="1800" dirty="0" smtClean="0"/>
              <a:t> in 2016 </a:t>
            </a:r>
          </a:p>
          <a:p>
            <a:endParaRPr lang="sv-SE" sz="1800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789040"/>
            <a:ext cx="5279524" cy="291482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788024" y="5877272"/>
            <a:ext cx="1224136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78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6561992" cy="560773"/>
          </a:xfrm>
        </p:spPr>
        <p:txBody>
          <a:bodyPr/>
          <a:lstStyle/>
          <a:p>
            <a:r>
              <a:rPr lang="en-GB" sz="2400" dirty="0" smtClean="0"/>
              <a:t>Decommissioning of MAX I-III</a:t>
            </a:r>
            <a:endParaRPr lang="en-US" sz="2400" dirty="0"/>
          </a:p>
        </p:txBody>
      </p:sp>
      <p:sp>
        <p:nvSpPr>
          <p:cNvPr id="2" name="Underrubrik 1"/>
          <p:cNvSpPr>
            <a:spLocks noGrp="1"/>
          </p:cNvSpPr>
          <p:nvPr>
            <p:ph idx="1"/>
          </p:nvPr>
        </p:nvSpPr>
        <p:spPr>
          <a:xfrm>
            <a:off x="1243625" y="2636912"/>
            <a:ext cx="6984776" cy="3456384"/>
          </a:xfrm>
        </p:spPr>
        <p:txBody>
          <a:bodyPr/>
          <a:lstStyle/>
          <a:p>
            <a:r>
              <a:rPr lang="sv-SE" sz="1800" dirty="0" err="1" smtClean="0"/>
              <a:t>Performed</a:t>
            </a:r>
            <a:r>
              <a:rPr lang="sv-SE" sz="1800" dirty="0" smtClean="0"/>
              <a:t> by an </a:t>
            </a:r>
            <a:r>
              <a:rPr lang="sv-SE" sz="1800" dirty="0" err="1" smtClean="0"/>
              <a:t>approved</a:t>
            </a:r>
            <a:r>
              <a:rPr lang="sv-SE" sz="1800" dirty="0" smtClean="0"/>
              <a:t> </a:t>
            </a:r>
            <a:r>
              <a:rPr lang="sv-SE" sz="1800" dirty="0" err="1" smtClean="0"/>
              <a:t>radioactive</a:t>
            </a:r>
            <a:r>
              <a:rPr lang="sv-SE" sz="1800" dirty="0" smtClean="0"/>
              <a:t> </a:t>
            </a:r>
            <a:r>
              <a:rPr lang="sv-SE" sz="1800" dirty="0" err="1" smtClean="0"/>
              <a:t>waste</a:t>
            </a:r>
            <a:r>
              <a:rPr lang="sv-SE" sz="1800" dirty="0" smtClean="0"/>
              <a:t> management </a:t>
            </a:r>
            <a:r>
              <a:rPr lang="sv-SE" sz="1800" dirty="0" err="1" smtClean="0"/>
              <a:t>handler</a:t>
            </a:r>
            <a:r>
              <a:rPr lang="sv-SE" sz="1800" dirty="0" smtClean="0"/>
              <a:t> </a:t>
            </a:r>
          </a:p>
          <a:p>
            <a:r>
              <a:rPr lang="sv-SE" sz="1800" dirty="0" err="1" smtClean="0"/>
              <a:t>About</a:t>
            </a:r>
            <a:r>
              <a:rPr lang="sv-SE" sz="1800" dirty="0" smtClean="0"/>
              <a:t> 2 </a:t>
            </a:r>
            <a:r>
              <a:rPr lang="sv-SE" sz="1800" dirty="0" err="1" smtClean="0"/>
              <a:t>years</a:t>
            </a:r>
            <a:r>
              <a:rPr lang="sv-SE" sz="1800" dirty="0" smtClean="0"/>
              <a:t> from last </a:t>
            </a:r>
            <a:r>
              <a:rPr lang="sv-SE" sz="1800" dirty="0" err="1" smtClean="0"/>
              <a:t>beam</a:t>
            </a:r>
            <a:r>
              <a:rPr lang="sv-SE" sz="1800" dirty="0" smtClean="0"/>
              <a:t> to decision from SSM on </a:t>
            </a:r>
            <a:r>
              <a:rPr lang="sv-SE" sz="1800" dirty="0" err="1" smtClean="0"/>
              <a:t>facility</a:t>
            </a:r>
            <a:r>
              <a:rPr lang="sv-SE" sz="1800" dirty="0" smtClean="0"/>
              <a:t> </a:t>
            </a:r>
            <a:r>
              <a:rPr lang="sv-SE" sz="1800" dirty="0" err="1" smtClean="0"/>
              <a:t>clearance</a:t>
            </a:r>
            <a:r>
              <a:rPr lang="sv-SE" sz="1800" dirty="0" smtClean="0"/>
              <a:t> </a:t>
            </a:r>
          </a:p>
          <a:p>
            <a:r>
              <a:rPr lang="sv-SE" sz="1800" dirty="0" err="1"/>
              <a:t>Clearance</a:t>
            </a:r>
            <a:r>
              <a:rPr lang="sv-SE" sz="1800" dirty="0"/>
              <a:t> </a:t>
            </a:r>
            <a:r>
              <a:rPr lang="sv-SE" sz="1800" dirty="0" err="1"/>
              <a:t>criteria</a:t>
            </a:r>
            <a:r>
              <a:rPr lang="sv-SE" sz="1800" dirty="0"/>
              <a:t>: 10 </a:t>
            </a:r>
            <a:r>
              <a:rPr lang="sv-SE" sz="1800" dirty="0" smtClean="0"/>
              <a:t>µ</a:t>
            </a:r>
            <a:r>
              <a:rPr lang="sv-SE" sz="1800" dirty="0" err="1" smtClean="0"/>
              <a:t>Sv</a:t>
            </a:r>
            <a:r>
              <a:rPr lang="sv-SE" sz="1800" dirty="0" smtClean="0"/>
              <a:t>/</a:t>
            </a:r>
            <a:r>
              <a:rPr lang="sv-SE" sz="1800" dirty="0" err="1" smtClean="0"/>
              <a:t>year</a:t>
            </a:r>
            <a:endParaRPr lang="sv-SE" sz="1800" dirty="0" smtClean="0"/>
          </a:p>
          <a:p>
            <a:r>
              <a:rPr lang="sv-SE" sz="1800" dirty="0" smtClean="0"/>
              <a:t>Material sent to the </a:t>
            </a:r>
            <a:r>
              <a:rPr lang="sv-SE" sz="1800" dirty="0" err="1" smtClean="0"/>
              <a:t>waste</a:t>
            </a:r>
            <a:r>
              <a:rPr lang="sv-SE" sz="1800" dirty="0" smtClean="0"/>
              <a:t> management </a:t>
            </a:r>
            <a:r>
              <a:rPr lang="sv-SE" sz="1800" dirty="0" err="1" smtClean="0"/>
              <a:t>handler</a:t>
            </a:r>
            <a:r>
              <a:rPr lang="sv-SE" sz="1800" dirty="0" smtClean="0"/>
              <a:t> for </a:t>
            </a:r>
            <a:r>
              <a:rPr lang="sv-SE" sz="1800" dirty="0" err="1" smtClean="0"/>
              <a:t>clearance</a:t>
            </a:r>
            <a:r>
              <a:rPr lang="sv-SE" sz="1800" dirty="0" smtClean="0"/>
              <a:t> </a:t>
            </a:r>
            <a:r>
              <a:rPr lang="sv-SE" sz="1800" dirty="0" err="1" smtClean="0"/>
              <a:t>measurements</a:t>
            </a:r>
            <a:r>
              <a:rPr lang="sv-SE" sz="1800" dirty="0" smtClean="0"/>
              <a:t> and </a:t>
            </a:r>
            <a:r>
              <a:rPr lang="sv-SE" sz="1800" dirty="0" err="1" smtClean="0"/>
              <a:t>waste</a:t>
            </a:r>
            <a:r>
              <a:rPr lang="sv-SE" sz="1800" dirty="0" smtClean="0"/>
              <a:t> handling </a:t>
            </a:r>
            <a:r>
              <a:rPr lang="sv-SE" sz="1800" dirty="0" err="1" smtClean="0"/>
              <a:t>included</a:t>
            </a:r>
            <a:r>
              <a:rPr lang="sv-SE" sz="1800" dirty="0" smtClean="0"/>
              <a:t> 4800 </a:t>
            </a:r>
            <a:r>
              <a:rPr lang="sv-SE" sz="1800" dirty="0" err="1" smtClean="0"/>
              <a:t>objectives</a:t>
            </a:r>
            <a:r>
              <a:rPr lang="sv-SE" sz="1800" dirty="0" smtClean="0"/>
              <a:t> (280 tons)</a:t>
            </a:r>
          </a:p>
          <a:p>
            <a:r>
              <a:rPr lang="sv-SE" sz="1800" dirty="0" err="1" smtClean="0"/>
              <a:t>Facility</a:t>
            </a:r>
            <a:r>
              <a:rPr lang="sv-SE" sz="1800" dirty="0" smtClean="0"/>
              <a:t> </a:t>
            </a:r>
            <a:r>
              <a:rPr lang="sv-SE" sz="1800" dirty="0" err="1" smtClean="0"/>
              <a:t>measurements</a:t>
            </a:r>
            <a:r>
              <a:rPr lang="sv-SE" sz="1800" dirty="0" smtClean="0"/>
              <a:t> </a:t>
            </a:r>
            <a:r>
              <a:rPr lang="sv-SE" sz="1800" dirty="0" err="1" smtClean="0"/>
              <a:t>resulted</a:t>
            </a:r>
            <a:r>
              <a:rPr lang="sv-SE" sz="1800" dirty="0" smtClean="0"/>
              <a:t> in </a:t>
            </a:r>
            <a:r>
              <a:rPr lang="sv-SE" sz="1800" dirty="0" err="1" smtClean="0"/>
              <a:t>that</a:t>
            </a:r>
            <a:r>
              <a:rPr lang="sv-SE" sz="1800" dirty="0" smtClean="0"/>
              <a:t> 40 m</a:t>
            </a:r>
            <a:r>
              <a:rPr lang="sv-SE" sz="1800" baseline="30000" dirty="0" smtClean="0"/>
              <a:t>2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ceiling</a:t>
            </a:r>
            <a:r>
              <a:rPr lang="sv-SE" sz="1800" dirty="0" smtClean="0"/>
              <a:t>/</a:t>
            </a:r>
            <a:r>
              <a:rPr lang="sv-SE" sz="1800" dirty="0" err="1" smtClean="0"/>
              <a:t>floor</a:t>
            </a:r>
            <a:r>
              <a:rPr lang="sv-SE" sz="1800" dirty="0" smtClean="0"/>
              <a:t> </a:t>
            </a:r>
            <a:r>
              <a:rPr lang="sv-SE" sz="1800" dirty="0" err="1" smtClean="0"/>
              <a:t>had</a:t>
            </a:r>
            <a:r>
              <a:rPr lang="sv-SE" sz="1800" dirty="0" smtClean="0"/>
              <a:t> to be </a:t>
            </a:r>
            <a:r>
              <a:rPr lang="sv-SE" sz="1800" dirty="0" err="1" smtClean="0"/>
              <a:t>replaced</a:t>
            </a:r>
            <a:endParaRPr lang="sv-SE" sz="1800" dirty="0" smtClean="0"/>
          </a:p>
        </p:txBody>
      </p:sp>
    </p:spTree>
    <p:extLst>
      <p:ext uri="{BB962C8B-B14F-4D97-AF65-F5344CB8AC3E}">
        <p14:creationId xmlns:p14="http://schemas.microsoft.com/office/powerpoint/2010/main" val="28852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ktangel 6"/>
          <p:cNvSpPr>
            <a:spLocks noChangeArrowheads="1"/>
          </p:cNvSpPr>
          <p:nvPr/>
        </p:nvSpPr>
        <p:spPr bwMode="auto">
          <a:xfrm>
            <a:off x="2560644" y="1052736"/>
            <a:ext cx="4510454" cy="100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662" b="1" dirty="0"/>
              <a:t> </a:t>
            </a:r>
            <a:r>
              <a:rPr lang="sv-SE" altLang="sv-SE" sz="2954" b="1" dirty="0"/>
              <a:t>MAX IV</a:t>
            </a:r>
            <a:endParaRPr lang="sv-SE" altLang="sv-SE" sz="1292" b="1" dirty="0"/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sv-SE" altLang="sv-SE" sz="2954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133" y="1772816"/>
            <a:ext cx="3639476" cy="245630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9321" y="4437112"/>
            <a:ext cx="268375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idx="1"/>
          </p:nvPr>
        </p:nvSpPr>
        <p:spPr>
          <a:xfrm>
            <a:off x="1043608" y="1772816"/>
            <a:ext cx="7776864" cy="1440160"/>
          </a:xfrm>
        </p:spPr>
        <p:txBody>
          <a:bodyPr/>
          <a:lstStyle/>
          <a:p>
            <a:r>
              <a:rPr lang="sv-SE" altLang="sv-SE" dirty="0" err="1" smtClean="0"/>
              <a:t>Linear</a:t>
            </a:r>
            <a:r>
              <a:rPr lang="sv-SE" altLang="sv-SE" dirty="0" smtClean="0"/>
              <a:t> accelerator, 300 m</a:t>
            </a:r>
          </a:p>
          <a:p>
            <a:r>
              <a:rPr lang="sv-SE" altLang="sv-SE" dirty="0" smtClean="0"/>
              <a:t>2 </a:t>
            </a:r>
            <a:r>
              <a:rPr lang="sv-SE" altLang="sv-SE" dirty="0" err="1" smtClean="0"/>
              <a:t>storage</a:t>
            </a:r>
            <a:r>
              <a:rPr lang="sv-SE" altLang="sv-SE" dirty="0" smtClean="0"/>
              <a:t> rings (1,5 GeV, 3 GeV) and SPF</a:t>
            </a:r>
          </a:p>
          <a:p>
            <a:r>
              <a:rPr lang="sv-SE" altLang="sv-SE" dirty="0" err="1" smtClean="0"/>
              <a:t>Possibility</a:t>
            </a:r>
            <a:r>
              <a:rPr lang="sv-SE" altLang="sv-SE" dirty="0" smtClean="0"/>
              <a:t> for 26 </a:t>
            </a:r>
            <a:r>
              <a:rPr lang="sv-SE" altLang="sv-SE" dirty="0" err="1" smtClean="0"/>
              <a:t>beamlines</a:t>
            </a:r>
            <a:r>
              <a:rPr lang="sv-SE" altLang="sv-SE" dirty="0" smtClean="0"/>
              <a:t> (</a:t>
            </a:r>
            <a:r>
              <a:rPr lang="sv-SE" altLang="sv-SE" dirty="0" err="1" smtClean="0"/>
              <a:t>financial</a:t>
            </a:r>
            <a:r>
              <a:rPr lang="sv-SE" altLang="sv-SE" dirty="0" smtClean="0"/>
              <a:t> plan covers 16)</a:t>
            </a:r>
          </a:p>
        </p:txBody>
      </p:sp>
      <p:sp>
        <p:nvSpPr>
          <p:cNvPr id="8195" name="Rubrik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6561992" cy="504056"/>
          </a:xfrm>
        </p:spPr>
        <p:txBody>
          <a:bodyPr/>
          <a:lstStyle/>
          <a:p>
            <a:pPr algn="ctr"/>
            <a:r>
              <a:rPr lang="sv-SE" altLang="sv-SE" dirty="0" smtClean="0"/>
              <a:t>MAX IV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599" y="3212976"/>
            <a:ext cx="5424009" cy="30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561992" cy="495585"/>
          </a:xfrm>
        </p:spPr>
        <p:txBody>
          <a:bodyPr/>
          <a:lstStyle/>
          <a:p>
            <a:pPr algn="ctr"/>
            <a:r>
              <a:rPr lang="sv-SE" altLang="sv-SE" dirty="0" err="1" smtClean="0"/>
              <a:t>Licensing</a:t>
            </a:r>
            <a:r>
              <a:rPr lang="sv-SE" altLang="sv-SE" dirty="0" smtClean="0"/>
              <a:t> process</a:t>
            </a:r>
          </a:p>
        </p:txBody>
      </p:sp>
      <p:sp>
        <p:nvSpPr>
          <p:cNvPr id="2" name="Rektangel 1"/>
          <p:cNvSpPr/>
          <p:nvPr/>
        </p:nvSpPr>
        <p:spPr>
          <a:xfrm>
            <a:off x="827584" y="2060848"/>
            <a:ext cx="8208912" cy="3794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r>
              <a:rPr lang="sv-SE" sz="2308" dirty="0"/>
              <a:t>SSM </a:t>
            </a:r>
            <a:r>
              <a:rPr lang="sv-SE" sz="2308" dirty="0" err="1"/>
              <a:t>recieved</a:t>
            </a:r>
            <a:r>
              <a:rPr lang="sv-SE" sz="2308" dirty="0"/>
              <a:t> </a:t>
            </a:r>
            <a:r>
              <a:rPr lang="sv-SE" sz="2308" dirty="0" err="1"/>
              <a:t>first</a:t>
            </a:r>
            <a:r>
              <a:rPr lang="sv-SE" sz="2308" dirty="0"/>
              <a:t> </a:t>
            </a:r>
            <a:r>
              <a:rPr lang="sv-SE" sz="2308" dirty="0" err="1" smtClean="0"/>
              <a:t>license</a:t>
            </a:r>
            <a:r>
              <a:rPr lang="sv-SE" sz="2308" dirty="0" smtClean="0"/>
              <a:t> </a:t>
            </a:r>
            <a:r>
              <a:rPr lang="sv-SE" sz="2308" dirty="0" err="1" smtClean="0"/>
              <a:t>application</a:t>
            </a:r>
            <a:r>
              <a:rPr lang="sv-SE" sz="2308" dirty="0" smtClean="0"/>
              <a:t> </a:t>
            </a:r>
            <a:r>
              <a:rPr lang="sv-SE" sz="2308" dirty="0"/>
              <a:t>2011 </a:t>
            </a:r>
          </a:p>
          <a:p>
            <a:pPr marL="316531" indent="-316531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r>
              <a:rPr lang="sv-SE" sz="2308" dirty="0" err="1" smtClean="0"/>
              <a:t>Stepwise</a:t>
            </a:r>
            <a:r>
              <a:rPr lang="sv-SE" sz="2308" dirty="0" smtClean="0"/>
              <a:t> </a:t>
            </a:r>
            <a:r>
              <a:rPr lang="sv-SE" sz="2308" dirty="0" err="1" smtClean="0"/>
              <a:t>licensing</a:t>
            </a:r>
            <a:r>
              <a:rPr lang="sv-SE" sz="2308" dirty="0" smtClean="0"/>
              <a:t> process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Installation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Trial operation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Routine operation</a:t>
            </a:r>
            <a:endParaRPr lang="sv-SE" sz="2308" dirty="0" smtClean="0"/>
          </a:p>
          <a:p>
            <a:pPr marL="316531" indent="-316531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r>
              <a:rPr lang="sv-SE" sz="2308" dirty="0" smtClean="0"/>
              <a:t>For </a:t>
            </a:r>
            <a:r>
              <a:rPr lang="sv-SE" sz="2308" dirty="0" err="1" smtClean="0"/>
              <a:t>each</a:t>
            </a:r>
            <a:r>
              <a:rPr lang="sv-SE" sz="2308" dirty="0" smtClean="0"/>
              <a:t> </a:t>
            </a:r>
            <a:r>
              <a:rPr lang="sv-SE" sz="2308" dirty="0" err="1" smtClean="0"/>
              <a:t>license</a:t>
            </a:r>
            <a:r>
              <a:rPr lang="sv-SE" sz="2308" dirty="0" smtClean="0"/>
              <a:t> </a:t>
            </a:r>
            <a:r>
              <a:rPr lang="sv-SE" sz="2308" dirty="0" err="1" smtClean="0"/>
              <a:t>application</a:t>
            </a:r>
            <a:r>
              <a:rPr lang="sv-SE" sz="2308" dirty="0" smtClean="0"/>
              <a:t> </a:t>
            </a:r>
            <a:r>
              <a:rPr lang="sv-SE" sz="2308" dirty="0" err="1" smtClean="0"/>
              <a:t>following</a:t>
            </a:r>
            <a:r>
              <a:rPr lang="sv-SE" sz="2308" dirty="0" smtClean="0"/>
              <a:t> areas </a:t>
            </a:r>
            <a:r>
              <a:rPr lang="sv-SE" sz="2308" dirty="0" err="1" smtClean="0"/>
              <a:t>were</a:t>
            </a:r>
            <a:r>
              <a:rPr lang="sv-SE" sz="2308" dirty="0" smtClean="0"/>
              <a:t> </a:t>
            </a:r>
            <a:r>
              <a:rPr lang="sv-SE" sz="2308" dirty="0" err="1" smtClean="0"/>
              <a:t>assessed</a:t>
            </a:r>
            <a:endParaRPr lang="sv-SE" sz="2308" dirty="0" smtClean="0"/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Protection </a:t>
            </a:r>
            <a:r>
              <a:rPr lang="en-US" sz="1600" dirty="0"/>
              <a:t>against ionizing radiation during </a:t>
            </a:r>
            <a:r>
              <a:rPr lang="en-US" sz="1600" dirty="0" smtClean="0"/>
              <a:t>operation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Activation 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sv-SE" sz="1600" dirty="0" err="1" smtClean="0"/>
              <a:t>Technical</a:t>
            </a:r>
            <a:r>
              <a:rPr lang="sv-SE" sz="1600" dirty="0" smtClean="0"/>
              <a:t> systems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sv-SE" sz="1600" dirty="0" err="1" smtClean="0"/>
              <a:t>Organization</a:t>
            </a:r>
            <a:r>
              <a:rPr lang="sv-SE" sz="1600" dirty="0" smtClean="0"/>
              <a:t> and </a:t>
            </a:r>
            <a:r>
              <a:rPr lang="sv-SE" sz="1600" dirty="0" err="1" smtClean="0"/>
              <a:t>qualifications</a:t>
            </a:r>
            <a:r>
              <a:rPr lang="sv-SE" sz="1600" dirty="0" smtClean="0"/>
              <a:t> for </a:t>
            </a:r>
            <a:r>
              <a:rPr lang="sv-SE" sz="1600" dirty="0" err="1" smtClean="0"/>
              <a:t>safe</a:t>
            </a:r>
            <a:r>
              <a:rPr lang="sv-SE" sz="1600" dirty="0" smtClean="0"/>
              <a:t> operation</a:t>
            </a:r>
          </a:p>
          <a:p>
            <a:pPr eaLnBrk="0" hangingPunct="0">
              <a:spcBef>
                <a:spcPct val="20000"/>
              </a:spcBef>
              <a:buSzPct val="80000"/>
              <a:defRPr/>
            </a:pPr>
            <a:endParaRPr lang="sv-SE" sz="2308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ktangel 2"/>
          <p:cNvSpPr>
            <a:spLocks noChangeArrowheads="1"/>
          </p:cNvSpPr>
          <p:nvPr/>
        </p:nvSpPr>
        <p:spPr bwMode="auto">
          <a:xfrm>
            <a:off x="961224" y="1556792"/>
            <a:ext cx="7376746" cy="5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sv-SE" altLang="sv-SE" sz="2769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Licenses</a:t>
            </a:r>
            <a:endParaRPr lang="en-US" altLang="sv-SE" sz="2769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4" name="Rektangel 1"/>
          <p:cNvSpPr>
            <a:spLocks noChangeArrowheads="1"/>
          </p:cNvSpPr>
          <p:nvPr/>
        </p:nvSpPr>
        <p:spPr bwMode="auto">
          <a:xfrm>
            <a:off x="961224" y="2348880"/>
            <a:ext cx="7529146" cy="31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662" dirty="0"/>
              <a:t>2013-05-07 </a:t>
            </a:r>
            <a:r>
              <a:rPr lang="sv-SE" altLang="sv-SE" sz="1662" dirty="0" err="1" smtClean="0"/>
              <a:t>License</a:t>
            </a:r>
            <a:r>
              <a:rPr lang="sv-SE" altLang="sv-SE" sz="1662" dirty="0" smtClean="0"/>
              <a:t> for installation</a:t>
            </a:r>
            <a:endParaRPr lang="sv-SE" altLang="sv-SE" sz="1662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v-SE" altLang="sv-SE" sz="1662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662" dirty="0"/>
              <a:t>2013-07-04 </a:t>
            </a:r>
            <a:r>
              <a:rPr lang="sv-SE" altLang="sv-SE" sz="1662" dirty="0" err="1" smtClean="0"/>
              <a:t>License</a:t>
            </a:r>
            <a:r>
              <a:rPr lang="sv-SE" altLang="sv-SE" sz="1662" dirty="0" smtClean="0"/>
              <a:t> for trial operation, step 1 to </a:t>
            </a:r>
            <a:r>
              <a:rPr lang="sv-SE" altLang="sv-SE" sz="1662" dirty="0"/>
              <a:t>3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662" dirty="0"/>
              <a:t>2013-12-05 </a:t>
            </a:r>
            <a:r>
              <a:rPr lang="sv-SE" altLang="sv-SE" sz="1662" dirty="0" err="1" smtClean="0"/>
              <a:t>License</a:t>
            </a:r>
            <a:r>
              <a:rPr lang="sv-SE" altLang="sv-SE" sz="1662" dirty="0" smtClean="0"/>
              <a:t> </a:t>
            </a:r>
            <a:r>
              <a:rPr lang="sv-SE" altLang="sv-SE" sz="1662" dirty="0"/>
              <a:t>for trial operation, </a:t>
            </a:r>
            <a:r>
              <a:rPr lang="sv-SE" altLang="sv-SE" sz="1662" dirty="0" smtClean="0"/>
              <a:t>step </a:t>
            </a:r>
            <a:r>
              <a:rPr lang="sv-SE" altLang="sv-SE" sz="1662" dirty="0"/>
              <a:t>1 </a:t>
            </a:r>
            <a:r>
              <a:rPr lang="sv-SE" altLang="sv-SE" sz="1662" dirty="0" smtClean="0"/>
              <a:t>to </a:t>
            </a:r>
            <a:r>
              <a:rPr lang="sv-SE" altLang="sv-SE" sz="1662" dirty="0"/>
              <a:t>4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662" dirty="0"/>
              <a:t>2014-03-25 </a:t>
            </a:r>
            <a:r>
              <a:rPr lang="sv-SE" altLang="sv-SE" sz="1662" dirty="0" err="1" smtClean="0"/>
              <a:t>License</a:t>
            </a:r>
            <a:r>
              <a:rPr lang="sv-SE" altLang="sv-SE" sz="1662" dirty="0" smtClean="0"/>
              <a:t> </a:t>
            </a:r>
            <a:r>
              <a:rPr lang="sv-SE" altLang="sv-SE" sz="1662" dirty="0"/>
              <a:t>for trial operation, </a:t>
            </a:r>
            <a:r>
              <a:rPr lang="sv-SE" altLang="sv-SE" sz="1662" dirty="0" smtClean="0"/>
              <a:t>step </a:t>
            </a:r>
            <a:r>
              <a:rPr lang="sv-SE" altLang="sv-SE" sz="1662" dirty="0"/>
              <a:t>1 </a:t>
            </a:r>
            <a:r>
              <a:rPr lang="sv-SE" altLang="sv-SE" sz="1662" dirty="0" smtClean="0"/>
              <a:t>to </a:t>
            </a:r>
            <a:r>
              <a:rPr lang="sv-SE" altLang="sv-SE" sz="1662" dirty="0"/>
              <a:t>5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662" dirty="0"/>
              <a:t>2015-06-09 </a:t>
            </a:r>
            <a:r>
              <a:rPr lang="sv-SE" altLang="sv-SE" sz="1662" dirty="0" err="1" smtClean="0"/>
              <a:t>License</a:t>
            </a:r>
            <a:r>
              <a:rPr lang="sv-SE" altLang="sv-SE" sz="1662" dirty="0" smtClean="0"/>
              <a:t> </a:t>
            </a:r>
            <a:r>
              <a:rPr lang="sv-SE" altLang="sv-SE" sz="1662" dirty="0"/>
              <a:t>for trial operation, </a:t>
            </a:r>
            <a:r>
              <a:rPr lang="sv-SE" altLang="sv-SE" sz="1662" dirty="0" smtClean="0"/>
              <a:t>step </a:t>
            </a:r>
            <a:r>
              <a:rPr lang="sv-SE" altLang="sv-SE" sz="1662" dirty="0"/>
              <a:t>1 </a:t>
            </a:r>
            <a:r>
              <a:rPr lang="sv-SE" altLang="sv-SE" sz="1662" dirty="0" smtClean="0"/>
              <a:t>to </a:t>
            </a:r>
            <a:r>
              <a:rPr lang="sv-SE" altLang="sv-SE" sz="1662" dirty="0"/>
              <a:t>7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662" dirty="0"/>
              <a:t>2016-04-12 </a:t>
            </a:r>
            <a:r>
              <a:rPr lang="sv-SE" altLang="sv-SE" sz="1662" dirty="0" err="1" smtClean="0"/>
              <a:t>License</a:t>
            </a:r>
            <a:r>
              <a:rPr lang="sv-SE" altLang="sv-SE" sz="1662" dirty="0" smtClean="0"/>
              <a:t> </a:t>
            </a:r>
            <a:r>
              <a:rPr lang="sv-SE" altLang="sv-SE" sz="1662" dirty="0"/>
              <a:t>for trial operation, </a:t>
            </a:r>
            <a:r>
              <a:rPr lang="sv-SE" altLang="sv-SE" sz="1662" dirty="0" smtClean="0"/>
              <a:t>step 1 to 8</a:t>
            </a:r>
            <a:endParaRPr lang="sv-SE" altLang="sv-SE" sz="1662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v-SE" altLang="sv-SE" sz="1662" i="1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662" dirty="0"/>
              <a:t>2016-12-13 </a:t>
            </a:r>
            <a:r>
              <a:rPr lang="sv-SE" altLang="sv-SE" sz="1662" dirty="0" err="1" smtClean="0"/>
              <a:t>License</a:t>
            </a:r>
            <a:r>
              <a:rPr lang="sv-SE" altLang="sv-SE" sz="1662" dirty="0" smtClean="0"/>
              <a:t> for normal operation</a:t>
            </a:r>
            <a:endParaRPr lang="sv-SE" altLang="sv-SE" sz="1662" i="1" dirty="0" smtClean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v-SE" altLang="sv-SE" sz="1662" dirty="0" smtClean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662" dirty="0" smtClean="0"/>
              <a:t>2017 </a:t>
            </a:r>
            <a:r>
              <a:rPr lang="en-US" altLang="sv-SE" sz="1662" dirty="0"/>
              <a:t>–</a:t>
            </a:r>
            <a:r>
              <a:rPr lang="sv-SE" altLang="sv-SE" sz="1662" dirty="0"/>
              <a:t> </a:t>
            </a:r>
            <a:r>
              <a:rPr lang="sv-SE" altLang="sv-SE" sz="1662" dirty="0" err="1"/>
              <a:t>Inspection</a:t>
            </a:r>
            <a:r>
              <a:rPr lang="sv-SE" altLang="sv-SE" sz="1662" dirty="0"/>
              <a:t> </a:t>
            </a:r>
            <a:r>
              <a:rPr lang="sv-SE" altLang="sv-SE" sz="1662" dirty="0" smtClean="0"/>
              <a:t>program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v-SE" altLang="sv-SE" sz="1662" dirty="0"/>
              <a:t> </a:t>
            </a:r>
            <a:r>
              <a:rPr lang="sv-SE" altLang="sv-SE" sz="1662" dirty="0" smtClean="0"/>
              <a:t>           </a:t>
            </a:r>
            <a:r>
              <a:rPr lang="sv-SE" altLang="sv-SE" sz="1662" dirty="0" err="1" smtClean="0"/>
              <a:t>Assess</a:t>
            </a:r>
            <a:r>
              <a:rPr lang="sv-SE" altLang="sv-SE" sz="1662" dirty="0" smtClean="0"/>
              <a:t> </a:t>
            </a:r>
            <a:r>
              <a:rPr lang="sv-SE" altLang="sv-SE" sz="1662" dirty="0" err="1" smtClean="0"/>
              <a:t>applications</a:t>
            </a:r>
            <a:r>
              <a:rPr lang="sv-SE" altLang="sv-SE" sz="1662" dirty="0" smtClean="0"/>
              <a:t> for new </a:t>
            </a:r>
            <a:r>
              <a:rPr lang="sv-SE" altLang="sv-SE" sz="1662" dirty="0" err="1" smtClean="0"/>
              <a:t>beamlines</a:t>
            </a:r>
            <a:r>
              <a:rPr lang="sv-SE" altLang="sv-SE" sz="1662" dirty="0" smtClean="0"/>
              <a:t>   </a:t>
            </a:r>
            <a:endParaRPr lang="sv-SE" altLang="sv-SE" sz="1662" dirty="0"/>
          </a:p>
        </p:txBody>
      </p:sp>
    </p:spTree>
    <p:extLst>
      <p:ext uri="{BB962C8B-B14F-4D97-AF65-F5344CB8AC3E}">
        <p14:creationId xmlns:p14="http://schemas.microsoft.com/office/powerpoint/2010/main" val="21583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6561992" cy="599378"/>
          </a:xfrm>
        </p:spPr>
        <p:txBody>
          <a:bodyPr/>
          <a:lstStyle/>
          <a:p>
            <a:pPr algn="ctr"/>
            <a:r>
              <a:rPr lang="sv-SE" altLang="sv-SE" sz="2954" dirty="0"/>
              <a:t/>
            </a:r>
            <a:br>
              <a:rPr lang="sv-SE" altLang="sv-SE" sz="2954" dirty="0"/>
            </a:br>
            <a:r>
              <a:rPr lang="sv-SE" altLang="sv-SE" sz="2954" dirty="0"/>
              <a:t/>
            </a:r>
            <a:br>
              <a:rPr lang="sv-SE" altLang="sv-SE" sz="2954" dirty="0"/>
            </a:br>
            <a:r>
              <a:rPr lang="sv-SE" altLang="sv-SE" sz="2954" dirty="0"/>
              <a:t/>
            </a:r>
            <a:br>
              <a:rPr lang="sv-SE" altLang="sv-SE" sz="2954" dirty="0"/>
            </a:br>
            <a:r>
              <a:rPr lang="sv-SE" altLang="sv-SE" sz="2954" dirty="0" err="1" smtClean="0"/>
              <a:t>Inspection</a:t>
            </a:r>
            <a:r>
              <a:rPr lang="sv-SE" altLang="sv-SE" sz="2954" dirty="0" smtClean="0"/>
              <a:t> program</a:t>
            </a:r>
            <a:endParaRPr lang="sv-SE" altLang="sv-SE" b="0" i="1" dirty="0" smtClean="0"/>
          </a:p>
        </p:txBody>
      </p:sp>
      <p:sp>
        <p:nvSpPr>
          <p:cNvPr id="6" name="Rektangel 5"/>
          <p:cNvSpPr/>
          <p:nvPr/>
        </p:nvSpPr>
        <p:spPr>
          <a:xfrm>
            <a:off x="1403648" y="2341957"/>
            <a:ext cx="6048672" cy="362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r>
              <a:rPr lang="sv-SE" sz="2308" dirty="0" smtClean="0"/>
              <a:t>2 </a:t>
            </a:r>
            <a:r>
              <a:rPr lang="sv-SE" sz="2308" dirty="0" err="1" smtClean="0"/>
              <a:t>inspections</a:t>
            </a:r>
            <a:r>
              <a:rPr lang="sv-SE" sz="2308" dirty="0" smtClean="0"/>
              <a:t> per </a:t>
            </a:r>
            <a:r>
              <a:rPr lang="sv-SE" sz="2308" dirty="0" err="1" smtClean="0"/>
              <a:t>year</a:t>
            </a:r>
            <a:endParaRPr lang="sv-SE" sz="2308" dirty="0" smtClean="0"/>
          </a:p>
          <a:p>
            <a:pPr eaLnBrk="0" hangingPunct="0">
              <a:spcBef>
                <a:spcPct val="20000"/>
              </a:spcBef>
              <a:buSzPct val="80000"/>
              <a:defRPr/>
            </a:pPr>
            <a:endParaRPr lang="sv-SE" sz="2308" dirty="0" smtClean="0"/>
          </a:p>
          <a:p>
            <a:pPr marL="316531" indent="-316531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r>
              <a:rPr lang="sv-SE" sz="2308" dirty="0" smtClean="0"/>
              <a:t>2017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sv-SE" sz="1600" dirty="0" err="1" smtClean="0"/>
              <a:t>Overview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whole</a:t>
            </a:r>
            <a:r>
              <a:rPr lang="sv-SE" sz="1600" dirty="0" smtClean="0"/>
              <a:t> </a:t>
            </a:r>
            <a:r>
              <a:rPr lang="sv-SE" sz="1600" dirty="0" err="1" smtClean="0"/>
              <a:t>regulatory</a:t>
            </a:r>
            <a:r>
              <a:rPr lang="sv-SE" sz="1600" dirty="0" smtClean="0"/>
              <a:t> </a:t>
            </a:r>
            <a:r>
              <a:rPr lang="sv-SE" sz="1600" dirty="0" err="1" smtClean="0"/>
              <a:t>framework</a:t>
            </a:r>
            <a:endParaRPr lang="sv-SE" sz="1600" dirty="0" smtClean="0"/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sv-SE" sz="1600" dirty="0" smtClean="0"/>
              <a:t>PSS (</a:t>
            </a:r>
            <a:r>
              <a:rPr lang="sv-SE" sz="1600" dirty="0" err="1" smtClean="0"/>
              <a:t>function</a:t>
            </a:r>
            <a:r>
              <a:rPr lang="sv-SE" sz="1600" dirty="0" smtClean="0"/>
              <a:t>)</a:t>
            </a:r>
            <a:endParaRPr lang="sv-SE" sz="2308" dirty="0" smtClean="0"/>
          </a:p>
          <a:p>
            <a:pPr marL="316531" indent="-316531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r>
              <a:rPr lang="sv-SE" sz="2308" dirty="0" smtClean="0"/>
              <a:t>2018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Organization and management </a:t>
            </a:r>
            <a:r>
              <a:rPr lang="en-US" sz="1600" dirty="0" smtClean="0"/>
              <a:t>system</a:t>
            </a:r>
            <a:endParaRPr lang="en-US" sz="1600" dirty="0"/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Competence and education</a:t>
            </a:r>
          </a:p>
          <a:p>
            <a:pPr marL="316531" indent="-316531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r>
              <a:rPr lang="sv-SE" sz="2308" dirty="0" smtClean="0"/>
              <a:t>2019</a:t>
            </a:r>
          </a:p>
          <a:p>
            <a:pPr marL="800100" lvl="1" indent="-342900" eaLnBrk="0" hangingPunct="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To be decided </a:t>
            </a:r>
          </a:p>
        </p:txBody>
      </p:sp>
    </p:spTree>
    <p:extLst>
      <p:ext uri="{BB962C8B-B14F-4D97-AF65-F5344CB8AC3E}">
        <p14:creationId xmlns:p14="http://schemas.microsoft.com/office/powerpoint/2010/main" val="265288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lustrerad/färgad bakgrund">
  <a:themeElements>
    <a:clrScheme name="Illustrerad/färgad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Illustrerad/färgad bakgrun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llustrerad/färgad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ÜlsÑkerhetsmyndigheten">
  <a:themeElements>
    <a:clrScheme name="Vit bakgrund 1">
      <a:dk1>
        <a:srgbClr val="000000"/>
      </a:dk1>
      <a:lt1>
        <a:srgbClr val="FFFFFF"/>
      </a:lt1>
      <a:dk2>
        <a:srgbClr val="000000"/>
      </a:dk2>
      <a:lt2>
        <a:srgbClr val="8C8D8F"/>
      </a:lt2>
      <a:accent1>
        <a:srgbClr val="9A2D98"/>
      </a:accent1>
      <a:accent2>
        <a:srgbClr val="5A8E23"/>
      </a:accent2>
      <a:accent3>
        <a:srgbClr val="FFFFFF"/>
      </a:accent3>
      <a:accent4>
        <a:srgbClr val="000000"/>
      </a:accent4>
      <a:accent5>
        <a:srgbClr val="CAADCA"/>
      </a:accent5>
      <a:accent6>
        <a:srgbClr val="51801F"/>
      </a:accent6>
      <a:hlink>
        <a:srgbClr val="DC281E"/>
      </a:hlink>
      <a:folHlink>
        <a:srgbClr val="AF8800"/>
      </a:folHlink>
    </a:clrScheme>
    <a:fontScheme name="Vit bakgrun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it bakgrund 1">
        <a:dk1>
          <a:srgbClr val="000000"/>
        </a:dk1>
        <a:lt1>
          <a:srgbClr val="FFFFFF"/>
        </a:lt1>
        <a:dk2>
          <a:srgbClr val="000000"/>
        </a:dk2>
        <a:lt2>
          <a:srgbClr val="8C8D8F"/>
        </a:lt2>
        <a:accent1>
          <a:srgbClr val="9A2D98"/>
        </a:accent1>
        <a:accent2>
          <a:srgbClr val="5A8E23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51801F"/>
        </a:accent6>
        <a:hlink>
          <a:srgbClr val="DC281E"/>
        </a:hlink>
        <a:folHlink>
          <a:srgbClr val="AF8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2922</TotalTime>
  <Words>917</Words>
  <Application>Microsoft Office PowerPoint</Application>
  <PresentationFormat>Bildspel på skärmen (4:3)</PresentationFormat>
  <Paragraphs>126</Paragraphs>
  <Slides>11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Illustrerad/färgad bakgrund</vt:lpstr>
      <vt:lpstr>StrÜlsÑkerhetsmyndigheten</vt:lpstr>
      <vt:lpstr>The MAX IV synchrotron radiation (SR) facility  </vt:lpstr>
      <vt:lpstr>Presentation Outline</vt:lpstr>
      <vt:lpstr>The SR facility history at Lund University</vt:lpstr>
      <vt:lpstr>Decommissioning of MAX I-III</vt:lpstr>
      <vt:lpstr>PowerPoint-presentation</vt:lpstr>
      <vt:lpstr>MAX IV</vt:lpstr>
      <vt:lpstr>Licensing process</vt:lpstr>
      <vt:lpstr>PowerPoint-presentation</vt:lpstr>
      <vt:lpstr>   Inspection program</vt:lpstr>
      <vt:lpstr>   New beamlines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collection of slides intended as input for an SSM-ESS presentation at ASW1017</dc:title>
  <dc:creator>Johan Waldeck</dc:creator>
  <cp:lastModifiedBy>Eriksson, Pia</cp:lastModifiedBy>
  <cp:revision>172</cp:revision>
  <cp:lastPrinted>2017-07-18T12:08:14Z</cp:lastPrinted>
  <dcterms:created xsi:type="dcterms:W3CDTF">2017-06-14T14:00:30Z</dcterms:created>
  <dcterms:modified xsi:type="dcterms:W3CDTF">2019-09-01T10:07:15Z</dcterms:modified>
</cp:coreProperties>
</file>