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70" r:id="rId3"/>
    <p:sldId id="272" r:id="rId4"/>
    <p:sldId id="286" r:id="rId5"/>
    <p:sldId id="291" r:id="rId6"/>
    <p:sldId id="287" r:id="rId7"/>
    <p:sldId id="289" r:id="rId8"/>
    <p:sldId id="292" r:id="rId9"/>
    <p:sldId id="290" r:id="rId10"/>
    <p:sldId id="293" r:id="rId11"/>
    <p:sldId id="294" r:id="rId12"/>
    <p:sldId id="295" r:id="rId13"/>
    <p:sldId id="296" r:id="rId14"/>
    <p:sldId id="297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9" autoAdjust="0"/>
    <p:restoredTop sz="94694"/>
  </p:normalViewPr>
  <p:slideViewPr>
    <p:cSldViewPr snapToGrid="0" snapToObjects="1">
      <p:cViewPr varScale="1">
        <p:scale>
          <a:sx n="162" d="100"/>
          <a:sy n="162" d="100"/>
        </p:scale>
        <p:origin x="16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aseline="30000" dirty="0"/>
              <a:t>60</a:t>
            </a:r>
            <a:r>
              <a:rPr lang="en-US" sz="2000" dirty="0"/>
              <a:t>Co Activity</a:t>
            </a:r>
            <a:r>
              <a:rPr lang="en-US" sz="2000" baseline="0" dirty="0"/>
              <a:t> Concentration for 2 </a:t>
            </a:r>
            <a:r>
              <a:rPr lang="en-US" sz="2000" baseline="0" dirty="0">
                <a:latin typeface="Calibri"/>
              </a:rPr>
              <a:t>µR/h </a:t>
            </a:r>
            <a:r>
              <a:rPr lang="en-US" sz="2000" baseline="0" dirty="0"/>
              <a:t>Detection Threshold</a:t>
            </a:r>
            <a:endParaRPr lang="en-US" sz="2000" dirty="0"/>
          </a:p>
        </c:rich>
      </c:tx>
      <c:layout>
        <c:manualLayout>
          <c:xMode val="edge"/>
          <c:yMode val="edge"/>
          <c:x val="0.10641352073981407"/>
          <c:y val="1.3157894736842105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16009863104678"/>
          <c:y val="0.145747301067886"/>
          <c:w val="0.83069230951690409"/>
          <c:h val="0.70745104913833823"/>
        </c:manualLayout>
      </c:layout>
      <c:lineChart>
        <c:grouping val="standard"/>
        <c:varyColors val="0"/>
        <c:ser>
          <c:idx val="0"/>
          <c:order val="0"/>
          <c:tx>
            <c:v>Activity Concentration</c:v>
          </c:tx>
          <c:spPr>
            <a:ln w="38100">
              <a:solidFill>
                <a:schemeClr val="tx1"/>
              </a:solidFill>
            </a:ln>
          </c:spPr>
          <c:marker>
            <c:symbol val="diamond"/>
            <c:size val="9"/>
            <c:spPr>
              <a:solidFill>
                <a:schemeClr val="tx1"/>
              </a:solidFill>
            </c:spPr>
          </c:marker>
          <c:cat>
            <c:numRef>
              <c:f>DT!$C$6:$C$10</c:f>
              <c:numCache>
                <c:formatCode>General</c:formatCode>
                <c:ptCount val="5"/>
                <c:pt idx="0">
                  <c:v>10</c:v>
                </c:pt>
                <c:pt idx="1">
                  <c:v>100</c:v>
                </c:pt>
                <c:pt idx="2" formatCode="0.00E+00">
                  <c:v>1000</c:v>
                </c:pt>
                <c:pt idx="3" formatCode="0.00E+00">
                  <c:v>10000</c:v>
                </c:pt>
                <c:pt idx="4" formatCode="0.00E+00">
                  <c:v>100000</c:v>
                </c:pt>
              </c:numCache>
            </c:numRef>
          </c:cat>
          <c:val>
            <c:numRef>
              <c:f>DT!$B$6:$B$10</c:f>
              <c:numCache>
                <c:formatCode>General</c:formatCode>
                <c:ptCount val="5"/>
                <c:pt idx="0">
                  <c:v>37</c:v>
                </c:pt>
                <c:pt idx="1">
                  <c:v>8.6999999999999993</c:v>
                </c:pt>
                <c:pt idx="2">
                  <c:v>2.4</c:v>
                </c:pt>
                <c:pt idx="3">
                  <c:v>1.1000000000000001</c:v>
                </c:pt>
                <c:pt idx="4">
                  <c:v>0.8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5F9-463E-A778-DD6700095941}"/>
            </c:ext>
          </c:extLst>
        </c:ser>
        <c:ser>
          <c:idx val="1"/>
          <c:order val="1"/>
          <c:tx>
            <c:v>Screening Level</c:v>
          </c:tx>
          <c:spPr>
            <a:ln w="38100">
              <a:solidFill>
                <a:srgbClr val="FF0000"/>
              </a:solidFill>
              <a:prstDash val="dash"/>
            </a:ln>
          </c:spPr>
          <c:marker>
            <c:symbol val="none"/>
          </c:marker>
          <c:val>
            <c:numRef>
              <c:f>DT!$D$6:$D$10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F9-463E-A778-DD6700095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167232"/>
        <c:axId val="57579008"/>
      </c:lineChart>
      <c:catAx>
        <c:axId val="57167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aseline="0" dirty="0"/>
                  <a:t>Steel Mass, grams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44014212444892004"/>
              <c:y val="0.91680350301039959"/>
            </c:manualLayout>
          </c:layout>
          <c:overlay val="0"/>
        </c:title>
        <c:numFmt formatCode="#,##0" sourceLinked="0"/>
        <c:majorTickMark val="out"/>
        <c:minorTickMark val="out"/>
        <c:tickLblPos val="low"/>
        <c:crossAx val="57579008"/>
        <c:crossesAt val="0.1"/>
        <c:auto val="1"/>
        <c:lblAlgn val="ctr"/>
        <c:lblOffset val="100"/>
        <c:noMultiLvlLbl val="0"/>
      </c:catAx>
      <c:valAx>
        <c:axId val="57579008"/>
        <c:scaling>
          <c:logBase val="10"/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dirty="0"/>
                  <a:t>pCi/g</a:t>
                </a:r>
              </a:p>
            </c:rich>
          </c:tx>
          <c:overlay val="0"/>
        </c:title>
        <c:numFmt formatCode="General" sourceLinked="1"/>
        <c:majorTickMark val="out"/>
        <c:minorTickMark val="out"/>
        <c:tickLblPos val="nextTo"/>
        <c:crossAx val="571672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9922894629308774"/>
          <c:y val="0.20863064530726763"/>
          <c:w val="0.28061309643986809"/>
          <c:h val="0.1251578035504182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Probability of Detection (P) for Low-Mass Items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37423067957019"/>
          <c:y val="0.13852474323062558"/>
          <c:w val="0.82874280979944615"/>
          <c:h val="0.6773920906945455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19050">
                <a:solidFill>
                  <a:srgbClr val="FF0000"/>
                </a:solidFill>
              </a:ln>
              <a:effectLst/>
            </c:spPr>
          </c:marker>
          <c:xVal>
            <c:numRef>
              <c:f>Prob!$L$5:$L$12</c:f>
              <c:numCache>
                <c:formatCode>0.0E+00</c:formatCode>
                <c:ptCount val="8"/>
                <c:pt idx="0" formatCode="General">
                  <c:v>1.2E-2</c:v>
                </c:pt>
                <c:pt idx="1">
                  <c:v>3.1079999999999997E-2</c:v>
                </c:pt>
                <c:pt idx="2">
                  <c:v>7.3999999999999996E-2</c:v>
                </c:pt>
                <c:pt idx="3">
                  <c:v>0.19239999999999999</c:v>
                </c:pt>
                <c:pt idx="4">
                  <c:v>0.49209999999999998</c:v>
                </c:pt>
                <c:pt idx="5">
                  <c:v>0.59570000000000001</c:v>
                </c:pt>
                <c:pt idx="6">
                  <c:v>0.24419999999999997</c:v>
                </c:pt>
                <c:pt idx="7">
                  <c:v>0.29599999999999999</c:v>
                </c:pt>
              </c:numCache>
            </c:numRef>
          </c:xVal>
          <c:yVal>
            <c:numRef>
              <c:f>Prob!$I$5:$I$12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0.66666666666666663</c:v>
                </c:pt>
                <c:pt idx="3">
                  <c:v>0.83333333333333337</c:v>
                </c:pt>
                <c:pt idx="4">
                  <c:v>1</c:v>
                </c:pt>
                <c:pt idx="5">
                  <c:v>1</c:v>
                </c:pt>
                <c:pt idx="6">
                  <c:v>0.66666666666666663</c:v>
                </c:pt>
                <c:pt idx="7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14-4AE2-94F1-2F7A3CD433C5}"/>
            </c:ext>
          </c:extLst>
        </c:ser>
        <c:ser>
          <c:idx val="1"/>
          <c:order val="1"/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>
                <a:outerShdw blurRad="12700" dist="50800" dir="5400000" sx="1000" sy="1000" algn="ctr" rotWithShape="0">
                  <a:schemeClr val="bg1"/>
                </a:outerShdw>
              </a:effectLst>
            </c:spPr>
          </c:marker>
          <c:xVal>
            <c:numRef>
              <c:f>Prob!$M$23:$M$183</c:f>
              <c:numCache>
                <c:formatCode>0.0E+00</c:formatCode>
                <c:ptCount val="161"/>
                <c:pt idx="0" formatCode="General">
                  <c:v>0</c:v>
                </c:pt>
                <c:pt idx="1">
                  <c:v>3.7000000000000002E-3</c:v>
                </c:pt>
                <c:pt idx="2">
                  <c:v>7.4000000000000003E-3</c:v>
                </c:pt>
                <c:pt idx="3">
                  <c:v>1.11E-2</c:v>
                </c:pt>
                <c:pt idx="4">
                  <c:v>1.4800000000000001E-2</c:v>
                </c:pt>
                <c:pt idx="5">
                  <c:v>1.8499999999999999E-2</c:v>
                </c:pt>
                <c:pt idx="6">
                  <c:v>2.2199999999999998E-2</c:v>
                </c:pt>
                <c:pt idx="7">
                  <c:v>2.5900000000000003E-2</c:v>
                </c:pt>
                <c:pt idx="8">
                  <c:v>2.9600000000000001E-2</c:v>
                </c:pt>
                <c:pt idx="9">
                  <c:v>3.3299999999999996E-2</c:v>
                </c:pt>
                <c:pt idx="10">
                  <c:v>3.6999999999999998E-2</c:v>
                </c:pt>
                <c:pt idx="11">
                  <c:v>4.07E-2</c:v>
                </c:pt>
                <c:pt idx="12">
                  <c:v>4.4400000000000002E-2</c:v>
                </c:pt>
                <c:pt idx="13">
                  <c:v>4.8100000000000011E-2</c:v>
                </c:pt>
                <c:pt idx="14">
                  <c:v>5.1800000000000006E-2</c:v>
                </c:pt>
                <c:pt idx="15">
                  <c:v>5.5500000000000008E-2</c:v>
                </c:pt>
                <c:pt idx="16">
                  <c:v>5.9200000000000003E-2</c:v>
                </c:pt>
                <c:pt idx="17">
                  <c:v>6.2899999999999998E-2</c:v>
                </c:pt>
                <c:pt idx="18">
                  <c:v>6.6600000000000006E-2</c:v>
                </c:pt>
                <c:pt idx="19">
                  <c:v>7.0300000000000001E-2</c:v>
                </c:pt>
                <c:pt idx="20">
                  <c:v>7.3999999999999996E-2</c:v>
                </c:pt>
                <c:pt idx="21">
                  <c:v>7.7700000000000005E-2</c:v>
                </c:pt>
                <c:pt idx="22">
                  <c:v>8.14E-2</c:v>
                </c:pt>
                <c:pt idx="23">
                  <c:v>8.5100000000000009E-2</c:v>
                </c:pt>
                <c:pt idx="24">
                  <c:v>8.8800000000000004E-2</c:v>
                </c:pt>
                <c:pt idx="25">
                  <c:v>9.2500000000000013E-2</c:v>
                </c:pt>
                <c:pt idx="26">
                  <c:v>9.6199999999999994E-2</c:v>
                </c:pt>
                <c:pt idx="27">
                  <c:v>9.9900000000000003E-2</c:v>
                </c:pt>
                <c:pt idx="28">
                  <c:v>0.10360000000000001</c:v>
                </c:pt>
                <c:pt idx="29">
                  <c:v>0.10730000000000001</c:v>
                </c:pt>
                <c:pt idx="30">
                  <c:v>0.11100000000000002</c:v>
                </c:pt>
                <c:pt idx="31">
                  <c:v>0.1147</c:v>
                </c:pt>
                <c:pt idx="32">
                  <c:v>0.11840000000000001</c:v>
                </c:pt>
                <c:pt idx="33">
                  <c:v>0.1221</c:v>
                </c:pt>
                <c:pt idx="34">
                  <c:v>0.1258</c:v>
                </c:pt>
                <c:pt idx="35">
                  <c:v>0.1295</c:v>
                </c:pt>
                <c:pt idx="36">
                  <c:v>0.13319999999999999</c:v>
                </c:pt>
                <c:pt idx="37">
                  <c:v>0.13689999999999999</c:v>
                </c:pt>
                <c:pt idx="38">
                  <c:v>0.1406</c:v>
                </c:pt>
                <c:pt idx="39">
                  <c:v>0.14430000000000001</c:v>
                </c:pt>
                <c:pt idx="40">
                  <c:v>0.14799999999999999</c:v>
                </c:pt>
                <c:pt idx="41">
                  <c:v>0.15169999999999997</c:v>
                </c:pt>
                <c:pt idx="42">
                  <c:v>0.15540000000000001</c:v>
                </c:pt>
                <c:pt idx="43">
                  <c:v>0.15909999999999999</c:v>
                </c:pt>
                <c:pt idx="44">
                  <c:v>0.16279999999999997</c:v>
                </c:pt>
                <c:pt idx="45">
                  <c:v>0.16649999999999998</c:v>
                </c:pt>
                <c:pt idx="46">
                  <c:v>0.17019999999999999</c:v>
                </c:pt>
                <c:pt idx="47">
                  <c:v>0.1739</c:v>
                </c:pt>
                <c:pt idx="48">
                  <c:v>0.17759999999999998</c:v>
                </c:pt>
                <c:pt idx="49">
                  <c:v>0.18130000000000002</c:v>
                </c:pt>
                <c:pt idx="50">
                  <c:v>0.185</c:v>
                </c:pt>
                <c:pt idx="51">
                  <c:v>0.18869999999999998</c:v>
                </c:pt>
                <c:pt idx="52">
                  <c:v>0.19239999999999999</c:v>
                </c:pt>
                <c:pt idx="53">
                  <c:v>0.1961</c:v>
                </c:pt>
                <c:pt idx="54">
                  <c:v>0.19980000000000001</c:v>
                </c:pt>
                <c:pt idx="55">
                  <c:v>0.20349999999999999</c:v>
                </c:pt>
                <c:pt idx="56">
                  <c:v>0.20719999999999997</c:v>
                </c:pt>
                <c:pt idx="57">
                  <c:v>0.2109</c:v>
                </c:pt>
                <c:pt idx="58">
                  <c:v>0.21459999999999999</c:v>
                </c:pt>
                <c:pt idx="59">
                  <c:v>0.21829999999999999</c:v>
                </c:pt>
                <c:pt idx="60">
                  <c:v>0.22199999999999998</c:v>
                </c:pt>
                <c:pt idx="61">
                  <c:v>0.22569999999999998</c:v>
                </c:pt>
                <c:pt idx="62">
                  <c:v>0.22939999999999999</c:v>
                </c:pt>
                <c:pt idx="63">
                  <c:v>0.23309999999999997</c:v>
                </c:pt>
                <c:pt idx="64">
                  <c:v>0.23680000000000001</c:v>
                </c:pt>
                <c:pt idx="65">
                  <c:v>0.24049999999999999</c:v>
                </c:pt>
                <c:pt idx="66">
                  <c:v>0.24419999999999997</c:v>
                </c:pt>
                <c:pt idx="67">
                  <c:v>0.24789999999999998</c:v>
                </c:pt>
                <c:pt idx="68">
                  <c:v>0.25159999999999999</c:v>
                </c:pt>
                <c:pt idx="69">
                  <c:v>0.25530000000000003</c:v>
                </c:pt>
                <c:pt idx="70">
                  <c:v>0.25900000000000001</c:v>
                </c:pt>
                <c:pt idx="71">
                  <c:v>0.26269999999999999</c:v>
                </c:pt>
                <c:pt idx="72">
                  <c:v>0.26639999999999997</c:v>
                </c:pt>
                <c:pt idx="73">
                  <c:v>0.27010000000000001</c:v>
                </c:pt>
                <c:pt idx="74">
                  <c:v>0.27379999999999999</c:v>
                </c:pt>
                <c:pt idx="75">
                  <c:v>0.27749999999999997</c:v>
                </c:pt>
                <c:pt idx="76">
                  <c:v>0.28119999999999995</c:v>
                </c:pt>
                <c:pt idx="77">
                  <c:v>0.28489999999999999</c:v>
                </c:pt>
                <c:pt idx="78">
                  <c:v>0.28859999999999997</c:v>
                </c:pt>
                <c:pt idx="79">
                  <c:v>0.2923</c:v>
                </c:pt>
                <c:pt idx="80">
                  <c:v>0.29599999999999999</c:v>
                </c:pt>
                <c:pt idx="81">
                  <c:v>0.29969999999999997</c:v>
                </c:pt>
                <c:pt idx="82">
                  <c:v>0.30339999999999995</c:v>
                </c:pt>
                <c:pt idx="83">
                  <c:v>0.30709999999999998</c:v>
                </c:pt>
                <c:pt idx="84">
                  <c:v>0.31080000000000002</c:v>
                </c:pt>
                <c:pt idx="85">
                  <c:v>0.3145</c:v>
                </c:pt>
                <c:pt idx="86">
                  <c:v>0.31819999999999998</c:v>
                </c:pt>
                <c:pt idx="87">
                  <c:v>0.32189999999999996</c:v>
                </c:pt>
                <c:pt idx="88">
                  <c:v>0.3256</c:v>
                </c:pt>
                <c:pt idx="89">
                  <c:v>0.32929999999999998</c:v>
                </c:pt>
                <c:pt idx="90">
                  <c:v>0.33299999999999996</c:v>
                </c:pt>
                <c:pt idx="91">
                  <c:v>0.33669999999999994</c:v>
                </c:pt>
                <c:pt idx="92">
                  <c:v>0.34039999999999998</c:v>
                </c:pt>
                <c:pt idx="93">
                  <c:v>0.34410000000000002</c:v>
                </c:pt>
                <c:pt idx="94">
                  <c:v>0.3478</c:v>
                </c:pt>
                <c:pt idx="95">
                  <c:v>0.35149999999999998</c:v>
                </c:pt>
                <c:pt idx="96">
                  <c:v>0.35519999999999996</c:v>
                </c:pt>
                <c:pt idx="97">
                  <c:v>0.35889999999999994</c:v>
                </c:pt>
                <c:pt idx="98">
                  <c:v>0.36260000000000003</c:v>
                </c:pt>
                <c:pt idx="99">
                  <c:v>0.36630000000000001</c:v>
                </c:pt>
                <c:pt idx="100">
                  <c:v>0.37</c:v>
                </c:pt>
                <c:pt idx="101">
                  <c:v>0.37369999999999998</c:v>
                </c:pt>
                <c:pt idx="102">
                  <c:v>0.37739999999999996</c:v>
                </c:pt>
                <c:pt idx="103">
                  <c:v>0.38109999999999999</c:v>
                </c:pt>
                <c:pt idx="104">
                  <c:v>0.38479999999999998</c:v>
                </c:pt>
                <c:pt idx="105">
                  <c:v>0.38849999999999996</c:v>
                </c:pt>
                <c:pt idx="106">
                  <c:v>0.39219999999999999</c:v>
                </c:pt>
                <c:pt idx="107">
                  <c:v>0.39589999999999997</c:v>
                </c:pt>
                <c:pt idx="108">
                  <c:v>0.39960000000000001</c:v>
                </c:pt>
                <c:pt idx="109">
                  <c:v>0.40329999999999999</c:v>
                </c:pt>
                <c:pt idx="110">
                  <c:v>0.40699999999999997</c:v>
                </c:pt>
                <c:pt idx="111">
                  <c:v>0.41069999999999995</c:v>
                </c:pt>
                <c:pt idx="112">
                  <c:v>0.41439999999999994</c:v>
                </c:pt>
                <c:pt idx="113">
                  <c:v>0.41810000000000003</c:v>
                </c:pt>
                <c:pt idx="114">
                  <c:v>0.42180000000000001</c:v>
                </c:pt>
                <c:pt idx="115">
                  <c:v>0.42549999999999999</c:v>
                </c:pt>
                <c:pt idx="116">
                  <c:v>0.42919999999999997</c:v>
                </c:pt>
                <c:pt idx="117">
                  <c:v>0.43289999999999995</c:v>
                </c:pt>
                <c:pt idx="118">
                  <c:v>0.43659999999999999</c:v>
                </c:pt>
                <c:pt idx="119">
                  <c:v>0.44029999999999997</c:v>
                </c:pt>
                <c:pt idx="120">
                  <c:v>0.44399999999999995</c:v>
                </c:pt>
                <c:pt idx="121">
                  <c:v>0.44769999999999999</c:v>
                </c:pt>
                <c:pt idx="122">
                  <c:v>0.45139999999999997</c:v>
                </c:pt>
                <c:pt idx="123">
                  <c:v>0.4551</c:v>
                </c:pt>
                <c:pt idx="124">
                  <c:v>0.45879999999999999</c:v>
                </c:pt>
                <c:pt idx="125">
                  <c:v>0.46249999999999997</c:v>
                </c:pt>
                <c:pt idx="126">
                  <c:v>0.46619999999999995</c:v>
                </c:pt>
                <c:pt idx="127">
                  <c:v>0.46989999999999993</c:v>
                </c:pt>
                <c:pt idx="128">
                  <c:v>0.47360000000000002</c:v>
                </c:pt>
                <c:pt idx="129">
                  <c:v>0.4773</c:v>
                </c:pt>
                <c:pt idx="130">
                  <c:v>0.48099999999999998</c:v>
                </c:pt>
                <c:pt idx="131">
                  <c:v>0.48469999999999996</c:v>
                </c:pt>
                <c:pt idx="132">
                  <c:v>0.48839999999999995</c:v>
                </c:pt>
                <c:pt idx="133">
                  <c:v>0.49209999999999998</c:v>
                </c:pt>
                <c:pt idx="134">
                  <c:v>0.49579999999999996</c:v>
                </c:pt>
                <c:pt idx="135">
                  <c:v>0.4995</c:v>
                </c:pt>
                <c:pt idx="136">
                  <c:v>0.50319999999999998</c:v>
                </c:pt>
                <c:pt idx="137">
                  <c:v>0.50689999999999991</c:v>
                </c:pt>
                <c:pt idx="138">
                  <c:v>0.51060000000000005</c:v>
                </c:pt>
                <c:pt idx="139">
                  <c:v>0.51429999999999998</c:v>
                </c:pt>
                <c:pt idx="140">
                  <c:v>0.51800000000000002</c:v>
                </c:pt>
                <c:pt idx="141">
                  <c:v>0.52169999999999994</c:v>
                </c:pt>
                <c:pt idx="142">
                  <c:v>0.52539999999999998</c:v>
                </c:pt>
                <c:pt idx="143">
                  <c:v>0.52910000000000001</c:v>
                </c:pt>
                <c:pt idx="144">
                  <c:v>0.53279999999999994</c:v>
                </c:pt>
                <c:pt idx="145">
                  <c:v>0.53649999999999998</c:v>
                </c:pt>
                <c:pt idx="146">
                  <c:v>0.54020000000000001</c:v>
                </c:pt>
                <c:pt idx="147">
                  <c:v>0.54389999999999994</c:v>
                </c:pt>
                <c:pt idx="148">
                  <c:v>0.54759999999999998</c:v>
                </c:pt>
                <c:pt idx="149">
                  <c:v>0.55130000000000001</c:v>
                </c:pt>
                <c:pt idx="150">
                  <c:v>0.55499999999999994</c:v>
                </c:pt>
                <c:pt idx="151">
                  <c:v>0.55869999999999997</c:v>
                </c:pt>
                <c:pt idx="152">
                  <c:v>0.5623999999999999</c:v>
                </c:pt>
                <c:pt idx="153">
                  <c:v>0.56610000000000005</c:v>
                </c:pt>
                <c:pt idx="154">
                  <c:v>0.56979999999999997</c:v>
                </c:pt>
                <c:pt idx="155">
                  <c:v>0.57350000000000001</c:v>
                </c:pt>
                <c:pt idx="156">
                  <c:v>0.57719999999999994</c:v>
                </c:pt>
                <c:pt idx="157">
                  <c:v>0.58089999999999997</c:v>
                </c:pt>
                <c:pt idx="158">
                  <c:v>0.58460000000000001</c:v>
                </c:pt>
                <c:pt idx="159">
                  <c:v>0.58829999999999993</c:v>
                </c:pt>
                <c:pt idx="160">
                  <c:v>0.59199999999999997</c:v>
                </c:pt>
              </c:numCache>
            </c:numRef>
          </c:xVal>
          <c:yVal>
            <c:numRef>
              <c:f>Prob!$P$23:$P$183</c:f>
              <c:numCache>
                <c:formatCode>General</c:formatCode>
                <c:ptCount val="161"/>
                <c:pt idx="0">
                  <c:v>6.5618449805681881E-3</c:v>
                </c:pt>
                <c:pt idx="1">
                  <c:v>7.9433114804165119E-3</c:v>
                </c:pt>
                <c:pt idx="2">
                  <c:v>9.6128041325008549E-3</c:v>
                </c:pt>
                <c:pt idx="3">
                  <c:v>1.1629070744632803E-2</c:v>
                </c:pt>
                <c:pt idx="4">
                  <c:v>1.4062240526478762E-2</c:v>
                </c:pt>
                <c:pt idx="5">
                  <c:v>1.699575218586848E-2</c:v>
                </c:pt>
                <c:pt idx="6">
                  <c:v>2.0528479408972056E-2</c:v>
                </c:pt>
                <c:pt idx="7">
                  <c:v>2.4777008681752987E-2</c:v>
                </c:pt>
                <c:pt idx="8">
                  <c:v>2.9877982990395607E-2</c:v>
                </c:pt>
                <c:pt idx="9">
                  <c:v>3.5990365889176562E-2</c:v>
                </c:pt>
                <c:pt idx="10">
                  <c:v>4.3297399724105873E-2</c:v>
                </c:pt>
                <c:pt idx="11">
                  <c:v>5.2007926562915384E-2</c:v>
                </c:pt>
                <c:pt idx="12">
                  <c:v>6.2356610850174611E-2</c:v>
                </c:pt>
                <c:pt idx="13">
                  <c:v>7.4602455555548036E-2</c:v>
                </c:pt>
                <c:pt idx="14">
                  <c:v>8.9024856076671918E-2</c:v>
                </c:pt>
                <c:pt idx="15">
                  <c:v>0.105916322291705</c:v>
                </c:pt>
                <c:pt idx="16">
                  <c:v>0.12557097433432363</c:v>
                </c:pt>
                <c:pt idx="17">
                  <c:v>0.14826806015222416</c:v>
                </c:pt>
                <c:pt idx="18">
                  <c:v>0.17425014599208999</c:v>
                </c:pt>
                <c:pt idx="19">
                  <c:v>0.20369637893525755</c:v>
                </c:pt>
                <c:pt idx="20">
                  <c:v>0.23669234357177549</c:v>
                </c:pt>
                <c:pt idx="21">
                  <c:v>0.27319944577980615</c:v>
                </c:pt>
                <c:pt idx="22">
                  <c:v>0.31302819161693013</c:v>
                </c:pt>
                <c:pt idx="23">
                  <c:v>0.35582073465949843</c:v>
                </c:pt>
                <c:pt idx="24">
                  <c:v>0.40104808178079426</c:v>
                </c:pt>
                <c:pt idx="25">
                  <c:v>0.44802592019009435</c:v>
                </c:pt>
                <c:pt idx="26">
                  <c:v>0.49595008857117562</c:v>
                </c:pt>
                <c:pt idx="27">
                  <c:v>0.54394878986233197</c:v>
                </c:pt>
                <c:pt idx="28">
                  <c:v>0.59114481529222984</c:v>
                </c:pt>
                <c:pt idx="29">
                  <c:v>0.63671858631407896</c:v>
                </c:pt>
                <c:pt idx="30">
                  <c:v>0.67996261464687124</c:v>
                </c:pt>
                <c:pt idx="31">
                  <c:v>0.72032010772999877</c:v>
                </c:pt>
                <c:pt idx="32">
                  <c:v>0.75740413076060142</c:v>
                </c:pt>
                <c:pt idx="33">
                  <c:v>0.79099773250813976</c:v>
                </c:pt>
                <c:pt idx="34">
                  <c:v>0.82103860234314685</c:v>
                </c:pt>
                <c:pt idx="35">
                  <c:v>0.84759351751774659</c:v>
                </c:pt>
                <c:pt idx="36">
                  <c:v>0.87082804121633828</c:v>
                </c:pt>
                <c:pt idx="37">
                  <c:v>0.89097605346436937</c:v>
                </c:pt>
                <c:pt idx="38">
                  <c:v>0.90831229792009038</c:v>
                </c:pt>
                <c:pt idx="39">
                  <c:v>0.92312968874356482</c:v>
                </c:pt>
                <c:pt idx="40">
                  <c:v>0.93572194001564934</c:v>
                </c:pt>
                <c:pt idx="41">
                  <c:v>0.94637126882650757</c:v>
                </c:pt>
                <c:pt idx="42">
                  <c:v>0.9553404671142971</c:v>
                </c:pt>
                <c:pt idx="43">
                  <c:v>0.96286845766653073</c:v>
                </c:pt>
                <c:pt idx="44">
                  <c:v>0.96916845240685046</c:v>
                </c:pt>
                <c:pt idx="45">
                  <c:v>0.97442793448356524</c:v>
                </c:pt>
                <c:pt idx="46">
                  <c:v>0.97880983042462211</c:v>
                </c:pt>
                <c:pt idx="47">
                  <c:v>0.98245438751598468</c:v>
                </c:pt>
                <c:pt idx="48">
                  <c:v>0.98548140476834611</c:v>
                </c:pt>
                <c:pt idx="49">
                  <c:v>0.98799257530730189</c:v>
                </c:pt>
                <c:pt idx="50">
                  <c:v>0.990073782705848</c:v>
                </c:pt>
                <c:pt idx="51">
                  <c:v>0.99179725620399395</c:v>
                </c:pt>
                <c:pt idx="52">
                  <c:v>0.99322353385624818</c:v>
                </c:pt>
                <c:pt idx="53">
                  <c:v>0.99440321250911601</c:v>
                </c:pt>
                <c:pt idx="54">
                  <c:v>0.99537848279952545</c:v>
                </c:pt>
                <c:pt idx="55">
                  <c:v>0.99618445908778819</c:v>
                </c:pt>
                <c:pt idx="56">
                  <c:v>0.99685032072866175</c:v>
                </c:pt>
                <c:pt idx="57">
                  <c:v>0.99740028407892911</c:v>
                </c:pt>
                <c:pt idx="58">
                  <c:v>0.99785442539134073</c:v>
                </c:pt>
                <c:pt idx="59">
                  <c:v>0.99822937412867985</c:v>
                </c:pt>
                <c:pt idx="60">
                  <c:v>0.9985388948442433</c:v>
                </c:pt>
                <c:pt idx="61">
                  <c:v>0.99879437401022619</c:v>
                </c:pt>
                <c:pt idx="62">
                  <c:v>0.99900522628504984</c:v>
                </c:pt>
                <c:pt idx="63">
                  <c:v>0.99917923284826571</c:v>
                </c:pt>
                <c:pt idx="64">
                  <c:v>0.99932282268514117</c:v>
                </c:pt>
                <c:pt idx="65">
                  <c:v>0.99944130611689985</c:v>
                </c:pt>
                <c:pt idx="66">
                  <c:v>0.99953906846394014</c:v>
                </c:pt>
                <c:pt idx="67">
                  <c:v>0.99961973049837782</c:v>
                </c:pt>
                <c:pt idx="68">
                  <c:v>0.99968628127944814</c:v>
                </c:pt>
                <c:pt idx="69">
                  <c:v>0.99974118805613121</c:v>
                </c:pt>
                <c:pt idx="70">
                  <c:v>0.99978648714912355</c:v>
                </c:pt>
                <c:pt idx="71">
                  <c:v>0.99982385907206672</c:v>
                </c:pt>
                <c:pt idx="72">
                  <c:v>0.99985469060351806</c:v>
                </c:pt>
                <c:pt idx="73">
                  <c:v>0.99988012606165177</c:v>
                </c:pt>
                <c:pt idx="74">
                  <c:v>0.99990110964978629</c:v>
                </c:pt>
                <c:pt idx="75">
                  <c:v>0.99991842042085655</c:v>
                </c:pt>
                <c:pt idx="76">
                  <c:v>0.99993270114273147</c:v>
                </c:pt>
                <c:pt idx="77">
                  <c:v>0.99994448212513454</c:v>
                </c:pt>
                <c:pt idx="78">
                  <c:v>0.99995420088545739</c:v>
                </c:pt>
                <c:pt idx="79">
                  <c:v>0.99996221837869104</c:v>
                </c:pt>
                <c:pt idx="80">
                  <c:v>0.99996883239076928</c:v>
                </c:pt>
                <c:pt idx="81">
                  <c:v>0.99997428859041193</c:v>
                </c:pt>
                <c:pt idx="82">
                  <c:v>0.99997878964836051</c:v>
                </c:pt>
                <c:pt idx="83">
                  <c:v>0.99998250276163825</c:v>
                </c:pt>
                <c:pt idx="84">
                  <c:v>0.9999855658615906</c:v>
                </c:pt>
                <c:pt idx="85">
                  <c:v>0.99998809273580269</c:v>
                </c:pt>
                <c:pt idx="86">
                  <c:v>0.99999017725381822</c:v>
                </c:pt>
                <c:pt idx="87">
                  <c:v>0.99999189685340473</c:v>
                </c:pt>
                <c:pt idx="88">
                  <c:v>0.99999331541671121</c:v>
                </c:pt>
                <c:pt idx="89">
                  <c:v>0.99999448564306181</c:v>
                </c:pt>
                <c:pt idx="90">
                  <c:v>0.99999545100645792</c:v>
                </c:pt>
                <c:pt idx="91">
                  <c:v>0.99999624737045845</c:v>
                </c:pt>
                <c:pt idx="92">
                  <c:v>0.99999690432039912</c:v>
                </c:pt>
                <c:pt idx="93">
                  <c:v>0.99999744626241871</c:v>
                </c:pt>
                <c:pt idx="94">
                  <c:v>0.99999789333010647</c:v>
                </c:pt>
                <c:pt idx="95">
                  <c:v>0.99999826213244225</c:v>
                </c:pt>
                <c:pt idx="96">
                  <c:v>0.99999856637080997</c:v>
                </c:pt>
                <c:pt idx="97">
                  <c:v>0.99999881734799878</c:v>
                </c:pt>
                <c:pt idx="98">
                  <c:v>0.9999990243881024</c:v>
                </c:pt>
                <c:pt idx="99">
                  <c:v>0.99999919518291169</c:v>
                </c:pt>
                <c:pt idx="100">
                  <c:v>0.99999933607766778</c:v>
                </c:pt>
                <c:pt idx="101">
                  <c:v>0.99999945230679277</c:v>
                </c:pt>
                <c:pt idx="102">
                  <c:v>0.99999954818835202</c:v>
                </c:pt>
                <c:pt idx="103">
                  <c:v>0.99999962728447389</c:v>
                </c:pt>
                <c:pt idx="104">
                  <c:v>0.99999969253368715</c:v>
                </c:pt>
                <c:pt idx="105">
                  <c:v>0.99999974636009015</c:v>
                </c:pt>
                <c:pt idx="106">
                  <c:v>0.99999979076340861</c:v>
                </c:pt>
                <c:pt idx="107">
                  <c:v>0.99999982739328819</c:v>
                </c:pt>
                <c:pt idx="108">
                  <c:v>0.99999985761058052</c:v>
                </c:pt>
                <c:pt idx="109">
                  <c:v>0.99999988253790106</c:v>
                </c:pt>
                <c:pt idx="110">
                  <c:v>0.99999990310133524</c:v>
                </c:pt>
                <c:pt idx="111">
                  <c:v>0.99999992006484395</c:v>
                </c:pt>
                <c:pt idx="112">
                  <c:v>0.99999993405864596</c:v>
                </c:pt>
                <c:pt idx="113">
                  <c:v>0.99999994560263128</c:v>
                </c:pt>
                <c:pt idx="114">
                  <c:v>0.99999995512567552</c:v>
                </c:pt>
                <c:pt idx="115">
                  <c:v>0.99999996298157345</c:v>
                </c:pt>
                <c:pt idx="116">
                  <c:v>0.99999996946218328</c:v>
                </c:pt>
                <c:pt idx="117">
                  <c:v>0.99999997480826885</c:v>
                </c:pt>
                <c:pt idx="118">
                  <c:v>0.99999997921844508</c:v>
                </c:pt>
                <c:pt idx="119">
                  <c:v>0.99999998285655611</c:v>
                </c:pt>
                <c:pt idx="120">
                  <c:v>0.99999998585776351</c:v>
                </c:pt>
                <c:pt idx="121">
                  <c:v>0.99999998833356607</c:v>
                </c:pt>
                <c:pt idx="122">
                  <c:v>0.99999999037594367</c:v>
                </c:pt>
                <c:pt idx="123">
                  <c:v>0.99999999206077372</c:v>
                </c:pt>
                <c:pt idx="124">
                  <c:v>0.99999999345064983</c:v>
                </c:pt>
                <c:pt idx="125">
                  <c:v>0.99999999459720801</c:v>
                </c:pt>
                <c:pt idx="126">
                  <c:v>0.99999999554304475</c:v>
                </c:pt>
                <c:pt idx="127">
                  <c:v>0.99999999632329928</c:v>
                </c:pt>
                <c:pt idx="128">
                  <c:v>0.99999999696695863</c:v>
                </c:pt>
                <c:pt idx="129">
                  <c:v>0.99999999749793633</c:v>
                </c:pt>
                <c:pt idx="130">
                  <c:v>0.99999999793595884</c:v>
                </c:pt>
                <c:pt idx="131">
                  <c:v>0.99999999829729891</c:v>
                </c:pt>
                <c:pt idx="132">
                  <c:v>0.99999999859538136</c:v>
                </c:pt>
                <c:pt idx="133">
                  <c:v>0.99999999884128021</c:v>
                </c:pt>
                <c:pt idx="134">
                  <c:v>0.99999999904413084</c:v>
                </c:pt>
                <c:pt idx="135">
                  <c:v>0.99999999921146943</c:v>
                </c:pt>
                <c:pt idx="136">
                  <c:v>0.99999999934951322</c:v>
                </c:pt>
                <c:pt idx="137">
                  <c:v>0.99999999946339035</c:v>
                </c:pt>
                <c:pt idx="138">
                  <c:v>0.99999999955733143</c:v>
                </c:pt>
                <c:pt idx="139">
                  <c:v>0.999999999634827</c:v>
                </c:pt>
                <c:pt idx="140">
                  <c:v>0.99999999969875586</c:v>
                </c:pt>
                <c:pt idx="141">
                  <c:v>0.99999999975149301</c:v>
                </c:pt>
                <c:pt idx="142">
                  <c:v>0.99999999979499776</c:v>
                </c:pt>
                <c:pt idx="143">
                  <c:v>0.99999999983088639</c:v>
                </c:pt>
                <c:pt idx="144">
                  <c:v>0.99999999986049204</c:v>
                </c:pt>
                <c:pt idx="145">
                  <c:v>0.99999999988491495</c:v>
                </c:pt>
                <c:pt idx="146">
                  <c:v>0.99999999990506239</c:v>
                </c:pt>
                <c:pt idx="147">
                  <c:v>0.99999999992168243</c:v>
                </c:pt>
                <c:pt idx="148">
                  <c:v>0.99999999993539301</c:v>
                </c:pt>
                <c:pt idx="149">
                  <c:v>0.99999999994670352</c:v>
                </c:pt>
                <c:pt idx="150">
                  <c:v>0.99999999995603384</c:v>
                </c:pt>
                <c:pt idx="151">
                  <c:v>0.99999999996373079</c:v>
                </c:pt>
                <c:pt idx="152">
                  <c:v>0.99999999997008016</c:v>
                </c:pt>
                <c:pt idx="153">
                  <c:v>0.99999999997531819</c:v>
                </c:pt>
                <c:pt idx="154">
                  <c:v>0.99999999997963895</c:v>
                </c:pt>
                <c:pt idx="155">
                  <c:v>0.99999999998320344</c:v>
                </c:pt>
                <c:pt idx="156">
                  <c:v>0.99999999998614397</c:v>
                </c:pt>
                <c:pt idx="157">
                  <c:v>0.99999999998856959</c:v>
                </c:pt>
                <c:pt idx="158">
                  <c:v>0.99999999999057065</c:v>
                </c:pt>
                <c:pt idx="159">
                  <c:v>0.99999999999222133</c:v>
                </c:pt>
                <c:pt idx="160">
                  <c:v>0.99999999999358313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4014-4AE2-94F1-2F7A3CD43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5464336"/>
        <c:axId val="1835456848"/>
      </c:scatterChart>
      <c:valAx>
        <c:axId val="1835464336"/>
        <c:scaling>
          <c:logBase val="10"/>
          <c:orientation val="minMax"/>
          <c:min val="1.0000000000000002E-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Bq/g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456848"/>
        <c:crossesAt val="0"/>
        <c:crossBetween val="midCat"/>
      </c:valAx>
      <c:valAx>
        <c:axId val="1835456848"/>
        <c:scaling>
          <c:orientation val="minMax"/>
          <c:max val="1.2"/>
          <c:min val="0"/>
        </c:scaling>
        <c:delete val="0"/>
        <c:axPos val="l"/>
        <c:majorGridlines>
          <c:spPr>
            <a:ln w="317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P</a:t>
                </a:r>
              </a:p>
            </c:rich>
          </c:tx>
          <c:layout>
            <c:manualLayout>
              <c:xMode val="edge"/>
              <c:yMode val="edge"/>
              <c:x val="3.7925922386615581E-2"/>
              <c:y val="0.43970444870861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5464336"/>
        <c:crossesAt val="1.0000000000000002E-2"/>
        <c:crossBetween val="midCat"/>
      </c:valAx>
      <c:spPr>
        <a:solidFill>
          <a:schemeClr val="bg1"/>
        </a:solidFill>
        <a:ln w="0"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0.57547</cdr:x>
      <cdr:y>0.4125</cdr:y>
    </cdr:from>
    <cdr:to>
      <cdr:x>0.65094</cdr:x>
      <cdr:y>0.5375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3CBAD5F8-63E3-4862-8B89-BC91DD342D24}"/>
            </a:ext>
          </a:extLst>
        </cdr:cNvPr>
        <cdr:cNvCxnSpPr/>
      </cdr:nvCxnSpPr>
      <cdr:spPr>
        <a:xfrm xmlns:a="http://schemas.openxmlformats.org/drawingml/2006/main" flipH="1" flipV="1">
          <a:off x="4648200" y="2514600"/>
          <a:ext cx="609600" cy="762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0.66038</cdr:x>
      <cdr:y>0.5125</cdr:y>
    </cdr:from>
    <cdr:to>
      <cdr:x>0.83019</cdr:x>
      <cdr:y>0.5625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B71D1BF-AB22-43A5-8090-903E73B5B983}"/>
            </a:ext>
          </a:extLst>
        </cdr:cNvPr>
        <cdr:cNvSpPr txBox="1"/>
      </cdr:nvSpPr>
      <cdr:spPr>
        <a:xfrm xmlns:a="http://schemas.openxmlformats.org/drawingml/2006/main">
          <a:off x="5334000" y="31242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/>
            <a:t>68% at ≥ 3 pCi/g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295400" y="1524000"/>
            <a:ext cx="617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3800" b="1" dirty="0">
              <a:solidFill>
                <a:srgbClr val="FFFFFF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95400" y="33528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42B7F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42B7F"/>
              </a:buClr>
              <a:buSzPct val="90000"/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Aft>
                <a:spcPct val="0"/>
              </a:spcAft>
              <a:buFont typeface="Wingdings" pitchFamily="2" charset="2"/>
              <a:buNone/>
            </a:pPr>
            <a:endParaRPr lang="en-US" altLang="en-US" sz="1900" i="1" dirty="0">
              <a:solidFill>
                <a:srgbClr val="FFFFFF"/>
              </a:solidFill>
            </a:endParaRPr>
          </a:p>
        </p:txBody>
      </p:sp>
      <p:sp>
        <p:nvSpPr>
          <p:cNvPr id="4100" name="Title 5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04799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altLang="en-US" sz="3200" dirty="0"/>
              <a:t>Development &amp; Validation of BNL’s TBD for Release of M&amp;E from Accelerator Facilities</a:t>
            </a:r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2800" dirty="0"/>
              <a:t>Chuck Schaefer, CHP</a:t>
            </a:r>
            <a:br>
              <a:rPr lang="en-US" altLang="en-US" sz="2800" dirty="0"/>
            </a:br>
            <a:r>
              <a:rPr lang="en-US" altLang="en-US" sz="2800" dirty="0"/>
              <a:t>Accelerator Safety Workshop </a:t>
            </a:r>
            <a:br>
              <a:rPr lang="en-US" altLang="en-US" sz="2800" dirty="0"/>
            </a:br>
            <a:r>
              <a:rPr lang="en-US" altLang="en-US" sz="2800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7827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63FA-3143-40AE-B761-192713B32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Back to the TBD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4390B-1EB3-45CE-8463-6A3760DE7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1"/>
            <a:ext cx="8382000" cy="5257799"/>
          </a:xfrm>
        </p:spPr>
        <p:txBody>
          <a:bodyPr/>
          <a:lstStyle/>
          <a:p>
            <a:r>
              <a:rPr lang="en-US" sz="3200" dirty="0"/>
              <a:t>Asked 3 authors of DOE-STD-6004 to peer review the TBD</a:t>
            </a:r>
          </a:p>
          <a:p>
            <a:r>
              <a:rPr lang="en-US" sz="3200" dirty="0"/>
              <a:t>Great comments!...but painful also</a:t>
            </a:r>
          </a:p>
          <a:p>
            <a:r>
              <a:rPr lang="en-US" sz="3200" dirty="0"/>
              <a:t>Had to develop a basis for maximum 8-inch distance between survey paths for large items </a:t>
            </a:r>
            <a:r>
              <a:rPr lang="en-US" sz="3200" dirty="0">
                <a:sym typeface="Wingdings" panose="05000000000000000000" pitchFamily="2" charset="2"/>
              </a:rPr>
              <a:t> Instrument Sensitivity Study</a:t>
            </a:r>
          </a:p>
          <a:p>
            <a:r>
              <a:rPr lang="en-US" sz="3200" dirty="0">
                <a:sym typeface="Wingdings" panose="05000000000000000000" pitchFamily="2" charset="2"/>
              </a:rPr>
              <a:t>Had to develop facility-specific Bounding Conditions (e.g., how long is </a:t>
            </a:r>
            <a:r>
              <a:rPr lang="en-US" sz="3200" baseline="30000" dirty="0">
                <a:sym typeface="Wingdings" panose="05000000000000000000" pitchFamily="2" charset="2"/>
              </a:rPr>
              <a:t>60</a:t>
            </a:r>
            <a:r>
              <a:rPr lang="en-US" sz="3200" dirty="0">
                <a:sym typeface="Wingdings" panose="05000000000000000000" pitchFamily="2" charset="2"/>
              </a:rPr>
              <a:t>Co an adequate proxy for HTDs?)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9997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5848A-1701-475F-B78B-089460CC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Approval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7EDA2-122C-4F3B-AB1A-EAC5F3546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953000"/>
          </a:xfrm>
        </p:spPr>
        <p:txBody>
          <a:bodyPr/>
          <a:lstStyle/>
          <a:p>
            <a:r>
              <a:rPr lang="en-US" sz="3200" dirty="0"/>
              <a:t>Addressed all reviewer comments and internally approved in November 2017</a:t>
            </a:r>
          </a:p>
          <a:p>
            <a:r>
              <a:rPr lang="en-US" sz="3200" dirty="0"/>
              <a:t>DOE-BHSO forwarded to HQ for their review (J. Blaikie and M. Epps)</a:t>
            </a:r>
          </a:p>
          <a:p>
            <a:r>
              <a:rPr lang="en-US" sz="3200" dirty="0"/>
              <a:t>Only a couple questions, but no revision necessary</a:t>
            </a:r>
          </a:p>
          <a:p>
            <a:r>
              <a:rPr lang="en-US" sz="3200" dirty="0"/>
              <a:t>DOE-BHSO Formally approved in January 2018</a:t>
            </a:r>
          </a:p>
        </p:txBody>
      </p:sp>
    </p:spTree>
    <p:extLst>
      <p:ext uri="{BB962C8B-B14F-4D97-AF65-F5344CB8AC3E}">
        <p14:creationId xmlns:p14="http://schemas.microsoft.com/office/powerpoint/2010/main" val="133465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FB1A3-3E5B-4BA5-8E81-A9F524032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1"/>
            <a:ext cx="83820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Post-Approval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502C-B009-445B-B10B-8EDA4747C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181600"/>
          </a:xfrm>
        </p:spPr>
        <p:txBody>
          <a:bodyPr/>
          <a:lstStyle/>
          <a:p>
            <a:r>
              <a:rPr lang="en-US" sz="3200" dirty="0"/>
              <a:t>Six RCTs individually surveyed 8 low-activity, small metallic items (0.3 – 3 kg)</a:t>
            </a:r>
          </a:p>
          <a:p>
            <a:r>
              <a:rPr lang="en-US" sz="3200" dirty="0"/>
              <a:t>Observations recorded as either “Rad” or “Non-Rad”</a:t>
            </a:r>
          </a:p>
          <a:p>
            <a:r>
              <a:rPr lang="en-US" sz="3200" dirty="0"/>
              <a:t>Samples subsequently characterized by gamma spectroscopy and offsite analysis for HTDs</a:t>
            </a:r>
          </a:p>
          <a:p>
            <a:r>
              <a:rPr lang="en-US" sz="3200" dirty="0"/>
              <a:t>Probability of detection plotted using dose response model</a:t>
            </a:r>
          </a:p>
        </p:txBody>
      </p:sp>
    </p:spTree>
    <p:extLst>
      <p:ext uri="{BB962C8B-B14F-4D97-AF65-F5344CB8AC3E}">
        <p14:creationId xmlns:p14="http://schemas.microsoft.com/office/powerpoint/2010/main" val="201694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304800"/>
          <a:ext cx="80772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755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D85FD-77C0-45DF-8693-02027D774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566971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B92D4-69C5-4719-B1B4-C2A09094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020588"/>
            <a:ext cx="8328991" cy="5126540"/>
          </a:xfrm>
        </p:spPr>
        <p:txBody>
          <a:bodyPr>
            <a:normAutofit/>
          </a:bodyPr>
          <a:lstStyle/>
          <a:p>
            <a:r>
              <a:rPr lang="en-US" sz="3200" dirty="0"/>
              <a:t>Instrument and site BKG studies proved very helpful</a:t>
            </a:r>
          </a:p>
          <a:p>
            <a:r>
              <a:rPr lang="en-US" sz="3200" dirty="0"/>
              <a:t>Establish Max. BKG for performing release surveys early in TBD development</a:t>
            </a:r>
          </a:p>
          <a:p>
            <a:r>
              <a:rPr lang="en-US" sz="3200" dirty="0"/>
              <a:t>Consider grouping small-mass items for survey whenever “practicable” to counter the mass effect</a:t>
            </a:r>
          </a:p>
          <a:p>
            <a:r>
              <a:rPr lang="en-US" sz="3200" dirty="0"/>
              <a:t>Peer review is a must!!!</a:t>
            </a:r>
          </a:p>
          <a:p>
            <a:r>
              <a:rPr lang="en-US" sz="3200" dirty="0"/>
              <a:t>Involve RCTs in the process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2681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905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</a:t>
            </a:r>
            <a:r>
              <a:rPr lang="en-US" sz="2400" dirty="0"/>
              <a:t> </a:t>
            </a:r>
            <a:r>
              <a:rPr lang="en-US" sz="4400" dirty="0"/>
              <a:t>you</a:t>
            </a:r>
            <a:r>
              <a:rPr lang="en-US" sz="24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31242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718608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NSLS2 has ~ 15 Credited Controls</a:t>
            </a:r>
          </a:p>
          <a:p>
            <a:endParaRPr lang="en-US" dirty="0"/>
          </a:p>
        </p:txBody>
      </p:sp>
      <p:pic>
        <p:nvPicPr>
          <p:cNvPr id="1027" name="Picture 3" descr="C:\Users\schaefer\AppData\Local\Microsoft\Windows\Temporary Internet Files\Content.Outlook\KWKR0JCY\NSLS2-banner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8545"/>
            <a:ext cx="8534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National Synchrotron Light Source II Facility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502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CAD has ~ 40 Credited Controls</a:t>
            </a:r>
          </a:p>
        </p:txBody>
      </p:sp>
      <p:pic>
        <p:nvPicPr>
          <p:cNvPr id="6" name="Picture 2" descr="C:\Users\schaefer\AppData\Local\Microsoft\Windows\Temporary Internet Files\Content.Outlook\KWKR0JCY\CAD_A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8545"/>
            <a:ext cx="853440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Collider – Accelerator Complex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6690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A1C24-26CF-4DB1-A037-30E1AA5CB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57200"/>
            <a:ext cx="8001000" cy="5715000"/>
          </a:xfrm>
        </p:spPr>
        <p:txBody>
          <a:bodyPr/>
          <a:lstStyle/>
          <a:p>
            <a:r>
              <a:rPr lang="en-US" sz="3200" dirty="0"/>
              <a:t>In early 2017 RCD Management decided to pursue TBD</a:t>
            </a:r>
          </a:p>
          <a:p>
            <a:r>
              <a:rPr lang="en-US" sz="3200" dirty="0"/>
              <a:t>Focus only on volume activity</a:t>
            </a:r>
          </a:p>
          <a:p>
            <a:r>
              <a:rPr lang="en-US" sz="3200" dirty="0"/>
              <a:t>Tier 1 (IFB only) to be used for routine operational releases</a:t>
            </a:r>
          </a:p>
          <a:p>
            <a:r>
              <a:rPr lang="en-US" sz="3200" dirty="0"/>
              <a:t>RCD’s existing survey process for M&amp;E was to use Micro-R Meters</a:t>
            </a:r>
          </a:p>
          <a:p>
            <a:r>
              <a:rPr lang="en-US" sz="3200" dirty="0"/>
              <a:t>99% of BNL’s volume-activated material comes from C-AD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65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3F33-BBB7-41D5-9FC2-2C0B31BF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Survey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9E30E-735D-4C56-9819-A6D048F7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19200"/>
            <a:ext cx="7620000" cy="4495800"/>
          </a:xfrm>
        </p:spPr>
        <p:txBody>
          <a:bodyPr/>
          <a:lstStyle/>
          <a:p>
            <a:r>
              <a:rPr lang="en-US" sz="3200" dirty="0"/>
              <a:t>On-Contact scan surveys using Micro-R Meters in low-background areas &lt; 13 µR/h</a:t>
            </a:r>
          </a:p>
          <a:p>
            <a:r>
              <a:rPr lang="en-US" sz="3200" dirty="0"/>
              <a:t>Scan at ≤ 2 inches/sec</a:t>
            </a:r>
          </a:p>
          <a:p>
            <a:r>
              <a:rPr lang="en-US" sz="3200" dirty="0"/>
              <a:t>Cover all accessible surfaces</a:t>
            </a:r>
          </a:p>
          <a:p>
            <a:r>
              <a:rPr lang="en-US" sz="3200" dirty="0"/>
              <a:t>No formal direction provided for surveying “small” items</a:t>
            </a:r>
          </a:p>
        </p:txBody>
      </p:sp>
    </p:spTree>
    <p:extLst>
      <p:ext uri="{BB962C8B-B14F-4D97-AF65-F5344CB8AC3E}">
        <p14:creationId xmlns:p14="http://schemas.microsoft.com/office/powerpoint/2010/main" val="1488114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22660-0E0D-4EFD-B1F1-57056169F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715000"/>
          </a:xfrm>
        </p:spPr>
        <p:txBody>
          <a:bodyPr/>
          <a:lstStyle/>
          <a:p>
            <a:r>
              <a:rPr lang="en-US" sz="3600" b="1" dirty="0"/>
              <a:t>PROBLEM #1: Where did 13 µR/h come from?</a:t>
            </a:r>
          </a:p>
          <a:p>
            <a:r>
              <a:rPr lang="en-US" sz="3200" dirty="0"/>
              <a:t>Had been limiting BKG value for performing activation surveys since 1990s</a:t>
            </a:r>
          </a:p>
          <a:p>
            <a:r>
              <a:rPr lang="en-US" sz="3200" dirty="0"/>
              <a:t>NO documentation existed for its basis: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>
                <a:sym typeface="Wingdings" panose="05000000000000000000" pitchFamily="2" charset="2"/>
              </a:rPr>
              <a:t> </a:t>
            </a:r>
            <a:r>
              <a:rPr lang="en-US" sz="3200" b="1" dirty="0">
                <a:sym typeface="Wingdings" panose="05000000000000000000" pitchFamily="2" charset="2"/>
              </a:rPr>
              <a:t>Lessons Learned #1</a:t>
            </a:r>
          </a:p>
          <a:p>
            <a:r>
              <a:rPr lang="en-US" sz="3200" dirty="0">
                <a:sym typeface="Wingdings" panose="05000000000000000000" pitchFamily="2" charset="2"/>
              </a:rPr>
              <a:t>Recent analysis showed can’t </a:t>
            </a:r>
            <a:r>
              <a:rPr lang="en-US" sz="3200" u="sng" dirty="0">
                <a:sym typeface="Wingdings" panose="05000000000000000000" pitchFamily="2" charset="2"/>
              </a:rPr>
              <a:t>reliably</a:t>
            </a:r>
            <a:r>
              <a:rPr lang="en-US" sz="3200" dirty="0">
                <a:sym typeface="Wingdings" panose="05000000000000000000" pitchFamily="2" charset="2"/>
              </a:rPr>
              <a:t> detect volume activity of Group one R-Nucs (3 pCi/g) in a BKG of 13 </a:t>
            </a:r>
            <a:r>
              <a:rPr lang="en-US" sz="3200" dirty="0"/>
              <a:t>µR/h</a:t>
            </a:r>
          </a:p>
        </p:txBody>
      </p:sp>
    </p:spTree>
    <p:extLst>
      <p:ext uri="{BB962C8B-B14F-4D97-AF65-F5344CB8AC3E}">
        <p14:creationId xmlns:p14="http://schemas.microsoft.com/office/powerpoint/2010/main" val="12119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AF905-CC91-4C17-84E2-A71AC7C5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PROBLEM #2: What is an Acceptable Value of BKG?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BD38C-DEA2-4842-9835-128DB4405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676400"/>
            <a:ext cx="7620000" cy="4038600"/>
          </a:xfrm>
        </p:spPr>
        <p:txBody>
          <a:bodyPr/>
          <a:lstStyle/>
          <a:p>
            <a:r>
              <a:rPr lang="en-US" sz="3200" dirty="0">
                <a:sym typeface="Wingdings" panose="05000000000000000000" pitchFamily="2" charset="2"/>
              </a:rPr>
              <a:t>Analyzed MDCR corrected for surveyor efficiency &amp; converted to µR/h</a:t>
            </a:r>
          </a:p>
          <a:p>
            <a:r>
              <a:rPr lang="en-US" sz="3200" dirty="0">
                <a:sym typeface="Wingdings" panose="05000000000000000000" pitchFamily="2" charset="2"/>
              </a:rPr>
              <a:t>6 µR/h is limiting BKG for reliably detecting 3 pCi/g of proxy R-Nucs (</a:t>
            </a:r>
            <a:r>
              <a:rPr lang="en-US" sz="3200" baseline="30000" dirty="0">
                <a:sym typeface="Wingdings" panose="05000000000000000000" pitchFamily="2" charset="2"/>
              </a:rPr>
              <a:t>60</a:t>
            </a:r>
            <a:r>
              <a:rPr lang="en-US" sz="3200" dirty="0">
                <a:sym typeface="Wingdings" panose="05000000000000000000" pitchFamily="2" charset="2"/>
              </a:rPr>
              <a:t>Co, </a:t>
            </a:r>
            <a:r>
              <a:rPr lang="en-US" sz="3200" baseline="30000" dirty="0">
                <a:sym typeface="Wingdings" panose="05000000000000000000" pitchFamily="2" charset="2"/>
              </a:rPr>
              <a:t>22</a:t>
            </a:r>
            <a:r>
              <a:rPr lang="en-US" sz="3200" dirty="0">
                <a:sym typeface="Wingdings" panose="05000000000000000000" pitchFamily="2" charset="2"/>
              </a:rPr>
              <a:t>Na, etc.)</a:t>
            </a:r>
          </a:p>
          <a:p>
            <a:r>
              <a:rPr lang="en-US" sz="3200" dirty="0">
                <a:sym typeface="Wingdings" panose="05000000000000000000" pitchFamily="2" charset="2"/>
              </a:rPr>
              <a:t>MDCs calculated using Microshield for objects from 0.01 Kg - 100 Kg</a:t>
            </a: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600" dirty="0">
              <a:sym typeface="Wingdings" panose="05000000000000000000" pitchFamily="2" charset="2"/>
            </a:endParaRP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839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0940BA-E824-4816-A41B-825FA746EB2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04800" y="381000"/>
          <a:ext cx="85344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172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6216-1AA9-43DE-99A0-940A924A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PROBLEM #3: Micro-R Meter a Good Release Instrument?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CA065-8870-4059-B423-F1D50E323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828800"/>
            <a:ext cx="7620000" cy="4724400"/>
          </a:xfrm>
        </p:spPr>
        <p:txBody>
          <a:bodyPr/>
          <a:lstStyle/>
          <a:p>
            <a:r>
              <a:rPr lang="en-US" sz="3200" dirty="0">
                <a:sym typeface="Wingdings" panose="05000000000000000000" pitchFamily="2" charset="2"/>
              </a:rPr>
              <a:t>Spent 2 months performing a site-wide BKG survey &amp; instrument comparison</a:t>
            </a:r>
          </a:p>
          <a:p>
            <a:r>
              <a:rPr lang="en-US" sz="3200" dirty="0">
                <a:sym typeface="Wingdings" panose="05000000000000000000" pitchFamily="2" charset="2"/>
              </a:rPr>
              <a:t>Used 3 Scintillators: Micro-R Meter, Bicron Micro-Rem, &amp; Radeye</a:t>
            </a:r>
          </a:p>
          <a:p>
            <a:r>
              <a:rPr lang="en-US" sz="3200" dirty="0">
                <a:sym typeface="Wingdings" panose="05000000000000000000" pitchFamily="2" charset="2"/>
              </a:rPr>
              <a:t>Micro-R Meter exhibited best response behavior; lowest CV: Selected for use</a:t>
            </a:r>
          </a:p>
          <a:p>
            <a:r>
              <a:rPr lang="en-US" sz="3200" dirty="0">
                <a:sym typeface="Wingdings" panose="05000000000000000000" pitchFamily="2" charset="2"/>
              </a:rPr>
              <a:t>Many areas ≤ 6 µR/h; Operations not restricted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96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Update_2018" id="{46157873-5E33-154A-842E-91B7BD99CC32}" vid="{319E15CB-F710-7D41-B73E-697C834693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vBNL_PPT_Template_Update_2018_Gray</Template>
  <TotalTime>21</TotalTime>
  <Words>546</Words>
  <Application>Microsoft Office PowerPoint</Application>
  <PresentationFormat>On-screen Show (4:3)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Development &amp; Validation of BNL’s TBD for Release of M&amp;E from Accelerator Facilities  Chuck Schaefer, CHP Accelerator Safety Workshop  September 2019</vt:lpstr>
      <vt:lpstr>PowerPoint Presentation</vt:lpstr>
      <vt:lpstr>PowerPoint Presentation</vt:lpstr>
      <vt:lpstr>PowerPoint Presentation</vt:lpstr>
      <vt:lpstr>Survey Process</vt:lpstr>
      <vt:lpstr>PowerPoint Presentation</vt:lpstr>
      <vt:lpstr>PROBLEM #2: What is an Acceptable Value of BKG?</vt:lpstr>
      <vt:lpstr>PowerPoint Presentation</vt:lpstr>
      <vt:lpstr>PROBLEM #3: Micro-R Meter a Good Release Instrument?</vt:lpstr>
      <vt:lpstr>Back to the TBD</vt:lpstr>
      <vt:lpstr>Approval Process</vt:lpstr>
      <vt:lpstr>Post-Approval Validation</vt:lpstr>
      <vt:lpstr>PowerPoint Presentation</vt:lpstr>
      <vt:lpstr>Summary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&amp; Validation of BNL’s TBD for Release of M&amp;E from Accelerator facilities  Chuck Schaefer, CHP Accelerator Safety Workshop  September 2019</dc:title>
  <dc:subject/>
  <dc:creator>Coleman, Steven A</dc:creator>
  <cp:keywords/>
  <dc:description/>
  <cp:lastModifiedBy>Schaefer, Charles W</cp:lastModifiedBy>
  <cp:revision>5</cp:revision>
  <dcterms:created xsi:type="dcterms:W3CDTF">2019-08-27T13:48:57Z</dcterms:created>
  <dcterms:modified xsi:type="dcterms:W3CDTF">2019-08-27T20:34:13Z</dcterms:modified>
  <cp:category/>
</cp:coreProperties>
</file>