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6" r:id="rId4"/>
    <p:sldId id="269" r:id="rId5"/>
    <p:sldId id="270" r:id="rId6"/>
    <p:sldId id="258" r:id="rId7"/>
    <p:sldId id="272" r:id="rId8"/>
    <p:sldId id="268" r:id="rId9"/>
    <p:sldId id="271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08" autoAdjust="0"/>
  </p:normalViewPr>
  <p:slideViewPr>
    <p:cSldViewPr snapToGrid="0" snapToObjects="1">
      <p:cViewPr varScale="1">
        <p:scale>
          <a:sx n="118" d="100"/>
          <a:sy n="118" d="100"/>
        </p:scale>
        <p:origin x="1308" y="84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Thursday, September 5, 2019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smtClean="0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Thursday, September 5, 2019</a:t>
            </a:fld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Thursday, September 5,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211" y="315814"/>
            <a:ext cx="8324491" cy="617838"/>
          </a:xfrm>
        </p:spPr>
        <p:txBody>
          <a:bodyPr/>
          <a:lstStyle/>
          <a:p>
            <a:r>
              <a:rPr lang="en-US" dirty="0"/>
              <a:t>JLAB Recent Electrical Safety Issue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634" y="1331107"/>
            <a:ext cx="4332927" cy="3795623"/>
          </a:xfrm>
        </p:spPr>
        <p:txBody>
          <a:bodyPr>
            <a:normAutofit fontScale="32500" lnSpcReduction="20000"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8300" b="1" u="sng" dirty="0" smtClean="0">
                <a:solidFill>
                  <a:schemeClr val="tx1"/>
                </a:solidFill>
              </a:rPr>
              <a:t>Electrical Safety Session</a:t>
            </a:r>
          </a:p>
          <a:p>
            <a:pPr algn="ctr">
              <a:spcAft>
                <a:spcPts val="1000"/>
              </a:spcAft>
            </a:pPr>
            <a:r>
              <a:rPr lang="en-US" sz="7400" b="1" u="sng" dirty="0" smtClean="0">
                <a:solidFill>
                  <a:schemeClr val="tx1"/>
                </a:solidFill>
              </a:rPr>
              <a:t>2019 ASW</a:t>
            </a:r>
            <a:endParaRPr lang="en-US" sz="7400" b="1" dirty="0" smtClean="0">
              <a:solidFill>
                <a:schemeClr val="tx1"/>
              </a:solidFill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en-US" sz="6400" dirty="0" smtClean="0">
                <a:solidFill>
                  <a:schemeClr val="tx1"/>
                </a:solidFill>
              </a:rPr>
              <a:t>Harry Fanning – Jefferson Lab</a:t>
            </a:r>
          </a:p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en-US" sz="5600" dirty="0" smtClean="0"/>
              <a:t>Accelerator Division Safety Officer</a:t>
            </a:r>
            <a:r>
              <a:rPr lang="en-US" sz="5600" dirty="0"/>
              <a:t/>
            </a:r>
            <a:br>
              <a:rPr lang="en-US" sz="5600" dirty="0"/>
            </a:br>
            <a:endParaRPr lang="en-US" sz="56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561" y="2751993"/>
            <a:ext cx="4630964" cy="276410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32387" y="5516099"/>
            <a:ext cx="4051834" cy="420862"/>
          </a:xfrm>
        </p:spPr>
        <p:txBody>
          <a:bodyPr/>
          <a:lstStyle/>
          <a:p>
            <a:pPr algn="ctr"/>
            <a:r>
              <a:rPr lang="en-US" dirty="0" smtClean="0"/>
              <a:t>Iran Thomas Auditorium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>
          <a:xfrm>
            <a:off x="1209907" y="5867325"/>
            <a:ext cx="2151772" cy="365125"/>
          </a:xfrm>
        </p:spPr>
        <p:txBody>
          <a:bodyPr/>
          <a:lstStyle/>
          <a:p>
            <a:r>
              <a:rPr lang="en-US" dirty="0" smtClean="0"/>
              <a:t>September 12, 2019 9:35 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95019" y="5607977"/>
            <a:ext cx="2846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“SAFETY OVER SCHEDULE”</a:t>
            </a:r>
          </a:p>
        </p:txBody>
      </p:sp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</a:t>
            </a:r>
            <a:r>
              <a:rPr lang="en-US" dirty="0" smtClean="0"/>
              <a:t>Slides – Work Control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Restricted </a:t>
            </a:r>
            <a:r>
              <a:rPr lang="en-US" dirty="0"/>
              <a:t>approach boundary is 2 feet 9 inches from exposed circuits (qualified persons).</a:t>
            </a:r>
          </a:p>
          <a:p>
            <a:pPr marL="0" indent="0">
              <a:buNone/>
            </a:pPr>
            <a:r>
              <a:rPr lang="en-US" dirty="0" smtClean="0"/>
              <a:t>Limited </a:t>
            </a:r>
            <a:r>
              <a:rPr lang="en-US" dirty="0"/>
              <a:t>approach boundary is 8 feet (unqualified persons).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front panel cover was placed temporarily for testing with cable ties at the time of the event.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top cover of the chassis was not </a:t>
            </a:r>
            <a:r>
              <a:rPr lang="en-US" dirty="0" smtClean="0"/>
              <a:t>installed </a:t>
            </a:r>
            <a:r>
              <a:rPr lang="en-US" dirty="0"/>
              <a:t>at the time of the event.</a:t>
            </a:r>
          </a:p>
          <a:p>
            <a:pPr marL="0" indent="0">
              <a:buNone/>
            </a:pPr>
            <a:r>
              <a:rPr lang="en-US" dirty="0" smtClean="0"/>
              <a:t>Technician (T1) </a:t>
            </a:r>
            <a:r>
              <a:rPr lang="en-US" dirty="0"/>
              <a:t>left the area </a:t>
            </a:r>
            <a:r>
              <a:rPr lang="en-US" dirty="0" smtClean="0"/>
              <a:t>and did not provide proper pass-down to the engineer who came in afterward to check the system.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nominal voltage of the system is –27kV DC. The CEBAF signal archiver shows system </a:t>
            </a:r>
            <a:r>
              <a:rPr lang="en-US" dirty="0" smtClean="0"/>
              <a:t>was in </a:t>
            </a:r>
            <a:r>
              <a:rPr lang="en-US" dirty="0"/>
              <a:t>high voltage, and that it tripped off at precisely </a:t>
            </a:r>
            <a:r>
              <a:rPr lang="en-US" dirty="0" smtClean="0"/>
              <a:t>15:01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front panel was found resting against the rack immediately following the event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The FDU was found pulled out of the normal position.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front of the IOT rack and FDU do not have a voltage readout or visual indication that </a:t>
            </a:r>
            <a:r>
              <a:rPr lang="en-US" dirty="0" smtClean="0"/>
              <a:t>high voltage </a:t>
            </a:r>
            <a:r>
              <a:rPr lang="en-US" dirty="0"/>
              <a:t>is present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JLAB Recent Electrical Safety Issue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079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3917889" cy="5381694"/>
          </a:xfrm>
        </p:spPr>
        <p:txBody>
          <a:bodyPr/>
          <a:lstStyle/>
          <a:p>
            <a:r>
              <a:rPr lang="en-US" dirty="0" smtClean="0"/>
              <a:t>What Happened?</a:t>
            </a:r>
          </a:p>
          <a:p>
            <a:pPr lvl="1"/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Injury description</a:t>
            </a:r>
          </a:p>
          <a:p>
            <a:pPr lvl="1"/>
            <a:r>
              <a:rPr lang="en-US" dirty="0" smtClean="0"/>
              <a:t>Incident Pictures</a:t>
            </a:r>
          </a:p>
          <a:p>
            <a:r>
              <a:rPr lang="en-US" dirty="0" smtClean="0"/>
              <a:t>Lessons Learned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JLAB Recent Electrical Safety Issue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506" y="966055"/>
            <a:ext cx="4037791" cy="538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3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April 26, </a:t>
            </a:r>
            <a:r>
              <a:rPr lang="en-US" dirty="0" smtClean="0"/>
              <a:t>2019, </a:t>
            </a:r>
            <a:r>
              <a:rPr lang="en-US" dirty="0"/>
              <a:t>an engineer </a:t>
            </a:r>
            <a:r>
              <a:rPr lang="en-US" dirty="0" smtClean="0"/>
              <a:t>while troubleshooting a </a:t>
            </a:r>
            <a:r>
              <a:rPr lang="en-US" dirty="0"/>
              <a:t>Continuous Electron Beam Accelerator </a:t>
            </a:r>
            <a:r>
              <a:rPr lang="en-US" dirty="0" smtClean="0"/>
              <a:t>Facility (CEBAF</a:t>
            </a:r>
            <a:r>
              <a:rPr lang="en-US" dirty="0"/>
              <a:t>) Radio Frequency (RF) Separator System </a:t>
            </a:r>
            <a:r>
              <a:rPr lang="en-US" dirty="0" smtClean="0"/>
              <a:t>received an electrical </a:t>
            </a:r>
            <a:r>
              <a:rPr lang="en-US" dirty="0"/>
              <a:t>shock </a:t>
            </a:r>
            <a:r>
              <a:rPr lang="en-US" dirty="0" smtClean="0"/>
              <a:t>from a 27kV DC Floating Deck Unit (FDU) power supply.</a:t>
            </a:r>
          </a:p>
          <a:p>
            <a:r>
              <a:rPr lang="en-US" dirty="0" smtClean="0"/>
              <a:t>The shock was sufficient to </a:t>
            </a:r>
            <a:r>
              <a:rPr lang="en-US" dirty="0"/>
              <a:t>cause temporary </a:t>
            </a:r>
            <a:r>
              <a:rPr lang="en-US" dirty="0" smtClean="0"/>
              <a:t>impairment (could not move arms which “felt like logs”.)</a:t>
            </a:r>
          </a:p>
          <a:p>
            <a:r>
              <a:rPr lang="en-US" dirty="0" smtClean="0"/>
              <a:t>The engineer was able to exit </a:t>
            </a:r>
            <a:r>
              <a:rPr lang="en-US" dirty="0"/>
              <a:t>the building </a:t>
            </a:r>
            <a:r>
              <a:rPr lang="en-US" dirty="0" smtClean="0"/>
              <a:t>pushing through a propped open door and “flagged down” a passing coworker.</a:t>
            </a:r>
          </a:p>
          <a:p>
            <a:r>
              <a:rPr lang="en-US" dirty="0" smtClean="0"/>
              <a:t>The engineer was </a:t>
            </a:r>
            <a:r>
              <a:rPr lang="en-US" dirty="0"/>
              <a:t>transported by </a:t>
            </a:r>
            <a:r>
              <a:rPr lang="en-US" dirty="0" smtClean="0"/>
              <a:t>the coworker to an on-site Occupational </a:t>
            </a:r>
            <a:r>
              <a:rPr lang="en-US" dirty="0"/>
              <a:t>Medicine (</a:t>
            </a:r>
            <a:r>
              <a:rPr lang="en-US" dirty="0" err="1"/>
              <a:t>OccMed</a:t>
            </a:r>
            <a:r>
              <a:rPr lang="en-US" dirty="0"/>
              <a:t>) </a:t>
            </a:r>
            <a:r>
              <a:rPr lang="en-US" dirty="0" smtClean="0"/>
              <a:t>before </a:t>
            </a:r>
            <a:r>
              <a:rPr lang="en-US" dirty="0"/>
              <a:t>being taken to a local hospital for </a:t>
            </a:r>
            <a:r>
              <a:rPr lang="en-US" dirty="0" smtClean="0"/>
              <a:t>overnight observation.</a:t>
            </a:r>
          </a:p>
          <a:p>
            <a:r>
              <a:rPr lang="en-US" dirty="0" smtClean="0"/>
              <a:t>The engineer regained the use of their arms, was released from the local hospital with no treatment rendered and was </a:t>
            </a:r>
            <a:r>
              <a:rPr lang="en-US" dirty="0"/>
              <a:t>returned to work without </a:t>
            </a:r>
            <a:r>
              <a:rPr lang="en-US" dirty="0" smtClean="0"/>
              <a:t>restrictions.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JLAB Recent Electrical Safety Issue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8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engineer </a:t>
            </a:r>
            <a:r>
              <a:rPr lang="en-US" dirty="0"/>
              <a:t>sustained the following injuries:</a:t>
            </a:r>
          </a:p>
          <a:p>
            <a:pPr lvl="1"/>
            <a:r>
              <a:rPr lang="en-US" dirty="0" smtClean="0"/>
              <a:t>1st </a:t>
            </a:r>
            <a:r>
              <a:rPr lang="en-US" dirty="0"/>
              <a:t>degree burn to left palm along with small laceration.</a:t>
            </a:r>
          </a:p>
          <a:p>
            <a:pPr lvl="1"/>
            <a:r>
              <a:rPr lang="en-US" dirty="0" smtClean="0"/>
              <a:t>2nd </a:t>
            </a:r>
            <a:r>
              <a:rPr lang="en-US" dirty="0"/>
              <a:t>degree burn on the right wrist.</a:t>
            </a:r>
          </a:p>
          <a:p>
            <a:pPr lvl="1"/>
            <a:r>
              <a:rPr lang="en-US" dirty="0" smtClean="0"/>
              <a:t>Apparent </a:t>
            </a:r>
            <a:r>
              <a:rPr lang="en-US" dirty="0"/>
              <a:t>loss of consciousness immediately following the shock event, and falling backwards.</a:t>
            </a:r>
          </a:p>
          <a:p>
            <a:pPr lvl="1"/>
            <a:r>
              <a:rPr lang="en-US" dirty="0" smtClean="0"/>
              <a:t>Small </a:t>
            </a:r>
            <a:r>
              <a:rPr lang="en-US" dirty="0"/>
              <a:t>abrasion on the left middle finger and upper right arm. </a:t>
            </a:r>
            <a:r>
              <a:rPr lang="en-US" dirty="0" smtClean="0"/>
              <a:t>(The engineer </a:t>
            </a:r>
            <a:r>
              <a:rPr lang="en-US" dirty="0"/>
              <a:t>was wearing a wedding </a:t>
            </a:r>
            <a:r>
              <a:rPr lang="en-US" dirty="0" smtClean="0"/>
              <a:t>ring on </a:t>
            </a:r>
            <a:r>
              <a:rPr lang="en-US" dirty="0"/>
              <a:t>his left ring finger</a:t>
            </a:r>
            <a:r>
              <a:rPr lang="en-US" dirty="0" smtClean="0"/>
              <a:t>.)</a:t>
            </a:r>
            <a:endParaRPr lang="en-US" dirty="0"/>
          </a:p>
          <a:p>
            <a:pPr lvl="1"/>
            <a:r>
              <a:rPr lang="en-US" dirty="0" smtClean="0"/>
              <a:t>Inability </a:t>
            </a:r>
            <a:r>
              <a:rPr lang="en-US" dirty="0"/>
              <a:t>to raise the arms above waist height immediately following the shock event.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engineer had to self‐rescue due to being alone in </a:t>
            </a:r>
            <a:r>
              <a:rPr lang="en-US" dirty="0" smtClean="0"/>
              <a:t>the building.</a:t>
            </a:r>
          </a:p>
          <a:p>
            <a:r>
              <a:rPr lang="en-US" dirty="0"/>
              <a:t>The engineer was able to exit the building due to the door being propped open with a rock. </a:t>
            </a:r>
          </a:p>
          <a:p>
            <a:r>
              <a:rPr lang="en-US" dirty="0" smtClean="0"/>
              <a:t>They attempted to run </a:t>
            </a:r>
            <a:r>
              <a:rPr lang="en-US" dirty="0"/>
              <a:t>towards the </a:t>
            </a:r>
            <a:r>
              <a:rPr lang="en-US" dirty="0" smtClean="0"/>
              <a:t>Machine Control Center (~150 yards) to </a:t>
            </a:r>
            <a:r>
              <a:rPr lang="en-US" dirty="0"/>
              <a:t>get </a:t>
            </a:r>
            <a:r>
              <a:rPr lang="en-US" dirty="0" smtClean="0"/>
              <a:t>help when they encountered the coworker.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JLAB Recent Electrical Safety Issue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28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72" y="961866"/>
            <a:ext cx="6276827" cy="279286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JLAB Recent Electrical Safety Issue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71" y="3754734"/>
            <a:ext cx="6276827" cy="250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09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from Electrical Shock Event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Familiarity of a system can blind us to potential hazards; especially when we perform tasks by memory instead of reviewing the procedure</a:t>
            </a:r>
          </a:p>
          <a:p>
            <a:r>
              <a:rPr lang="en-US" dirty="0" smtClean="0"/>
              <a:t>The </a:t>
            </a:r>
            <a:r>
              <a:rPr lang="en-US" dirty="0"/>
              <a:t>use of temporary measures (such as working alone and the use of temporary fasteners) can easily become the norm without effective monitoring and coaching from peers and supervisors</a:t>
            </a:r>
          </a:p>
          <a:p>
            <a:r>
              <a:rPr lang="en-US" dirty="0" smtClean="0"/>
              <a:t>A </a:t>
            </a:r>
            <a:r>
              <a:rPr lang="en-US" dirty="0"/>
              <a:t>formal turnover and walk-down of the work allows those involved to understand the current condition and help maintain a positive control of situation</a:t>
            </a:r>
          </a:p>
          <a:p>
            <a:r>
              <a:rPr lang="en-US" dirty="0" smtClean="0"/>
              <a:t>The </a:t>
            </a:r>
            <a:r>
              <a:rPr lang="en-US" dirty="0"/>
              <a:t>use of HPI tools such as pre-task review, procedural use </a:t>
            </a:r>
            <a:r>
              <a:rPr lang="en-US" dirty="0" smtClean="0"/>
              <a:t>&amp; </a:t>
            </a:r>
            <a:r>
              <a:rPr lang="en-US" dirty="0"/>
              <a:t>adherence, and having a questioning attitude provide opportunity to understand the potential hazards and required controls needed to perform the task successfully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JLAB Recent Electrical Safety Issue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4710597" y="966788"/>
            <a:ext cx="403763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8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Harry Fanning – Jefferson Lab, Accelerator Division</a:t>
            </a:r>
          </a:p>
          <a:p>
            <a:pPr lvl="1"/>
            <a:r>
              <a:rPr lang="en-US" dirty="0" smtClean="0"/>
              <a:t>fanning@jlab.org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JLAB Recent Electrical Safety Issue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864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</a:t>
            </a:r>
            <a:r>
              <a:rPr lang="en-US" dirty="0" smtClean="0"/>
              <a:t>Slides: What Happened? – A Closer 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The engineer (E1) had been performing troubleshooting on the IOT system because it had not been regulating RF.</a:t>
            </a:r>
          </a:p>
          <a:p>
            <a:r>
              <a:rPr lang="en-US" dirty="0" smtClean="0"/>
              <a:t>They initially </a:t>
            </a:r>
            <a:r>
              <a:rPr lang="en-US" dirty="0"/>
              <a:t>recreated </a:t>
            </a:r>
            <a:r>
              <a:rPr lang="en-US" dirty="0" smtClean="0"/>
              <a:t>a </a:t>
            </a:r>
            <a:r>
              <a:rPr lang="en-US" dirty="0"/>
              <a:t>test by using a local computer </a:t>
            </a:r>
            <a:r>
              <a:rPr lang="en-US" dirty="0" smtClean="0"/>
              <a:t>interface </a:t>
            </a:r>
            <a:r>
              <a:rPr lang="en-US" dirty="0"/>
              <a:t>to see if IOT 1 was producing RF, and found that </a:t>
            </a:r>
            <a:r>
              <a:rPr lang="en-US" dirty="0" smtClean="0"/>
              <a:t>it was </a:t>
            </a:r>
            <a:r>
              <a:rPr lang="en-US" dirty="0"/>
              <a:t>not.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IOT can only produce RF whilst the HVPS is “ON” and </a:t>
            </a:r>
            <a:r>
              <a:rPr lang="en-US" dirty="0" smtClean="0"/>
              <a:t>FDU </a:t>
            </a:r>
            <a:r>
              <a:rPr lang="en-US" dirty="0"/>
              <a:t>is in a high voltage state. </a:t>
            </a:r>
            <a:endParaRPr lang="en-US" dirty="0" smtClean="0"/>
          </a:p>
          <a:p>
            <a:r>
              <a:rPr lang="en-US" dirty="0" smtClean="0"/>
              <a:t>E1 found the </a:t>
            </a:r>
            <a:r>
              <a:rPr lang="en-US" dirty="0"/>
              <a:t>breaker for the Low Conductivity Water (LCW) heater, located at the east end of the building, was </a:t>
            </a:r>
            <a:r>
              <a:rPr lang="en-US" dirty="0" smtClean="0"/>
              <a:t>in the </a:t>
            </a:r>
            <a:r>
              <a:rPr lang="en-US" dirty="0"/>
              <a:t>“OFF” state and switched it “ON.” </a:t>
            </a:r>
            <a:endParaRPr lang="en-US" dirty="0" smtClean="0"/>
          </a:p>
          <a:p>
            <a:r>
              <a:rPr lang="en-US" dirty="0" smtClean="0"/>
              <a:t>E1 then </a:t>
            </a:r>
            <a:r>
              <a:rPr lang="en-US" dirty="0"/>
              <a:t>returned to the </a:t>
            </a:r>
            <a:r>
              <a:rPr lang="en-US" dirty="0" smtClean="0"/>
              <a:t>IOT </a:t>
            </a:r>
            <a:r>
              <a:rPr lang="en-US" dirty="0"/>
              <a:t>and attempted to produce RF, to </a:t>
            </a:r>
            <a:r>
              <a:rPr lang="en-US" dirty="0" smtClean="0"/>
              <a:t>no avail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E1 looked </a:t>
            </a:r>
            <a:r>
              <a:rPr lang="en-US" dirty="0"/>
              <a:t>at the front panel driver amplifier, and saw high‐reflected power; he checked the </a:t>
            </a:r>
            <a:r>
              <a:rPr lang="en-US" dirty="0" smtClean="0"/>
              <a:t>fault screen </a:t>
            </a:r>
            <a:r>
              <a:rPr lang="en-US" dirty="0"/>
              <a:t>and saw no cathode current. </a:t>
            </a:r>
            <a:endParaRPr lang="en-US" dirty="0" smtClean="0"/>
          </a:p>
          <a:p>
            <a:r>
              <a:rPr lang="en-US" dirty="0" smtClean="0"/>
              <a:t>E1 looked </a:t>
            </a:r>
            <a:r>
              <a:rPr lang="en-US" dirty="0"/>
              <a:t>at the filament power supply (through the front panel </a:t>
            </a:r>
            <a:r>
              <a:rPr lang="en-US" dirty="0" smtClean="0"/>
              <a:t>on FDU</a:t>
            </a:r>
            <a:r>
              <a:rPr lang="en-US" dirty="0"/>
              <a:t>) and saw no current on the display. </a:t>
            </a:r>
            <a:endParaRPr lang="en-US" dirty="0" smtClean="0"/>
          </a:p>
          <a:p>
            <a:r>
              <a:rPr lang="en-US" dirty="0" smtClean="0"/>
              <a:t>E1 </a:t>
            </a:r>
            <a:r>
              <a:rPr lang="en-US" dirty="0"/>
              <a:t>looked at a schematic on the bench and then returned to </a:t>
            </a:r>
            <a:r>
              <a:rPr lang="en-US" dirty="0" smtClean="0"/>
              <a:t>the rack</a:t>
            </a:r>
            <a:r>
              <a:rPr lang="en-US" dirty="0"/>
              <a:t>.</a:t>
            </a:r>
          </a:p>
          <a:p>
            <a:r>
              <a:rPr lang="en-US" dirty="0" smtClean="0"/>
              <a:t>E1 </a:t>
            </a:r>
            <a:r>
              <a:rPr lang="en-US" dirty="0"/>
              <a:t>stated he was intently focused on why the IOT was not working. </a:t>
            </a:r>
            <a:endParaRPr lang="en-US" dirty="0" smtClean="0"/>
          </a:p>
          <a:p>
            <a:r>
              <a:rPr lang="en-US" dirty="0" smtClean="0"/>
              <a:t>E1 </a:t>
            </a:r>
            <a:r>
              <a:rPr lang="en-US" dirty="0"/>
              <a:t>reached out with both hands </a:t>
            </a:r>
            <a:r>
              <a:rPr lang="en-US" dirty="0" smtClean="0"/>
              <a:t>and swung </a:t>
            </a:r>
            <a:r>
              <a:rPr lang="en-US" dirty="0"/>
              <a:t>the front cover of the chassis that contained the FDU, that was attached with cable ties, up. </a:t>
            </a:r>
            <a:endParaRPr lang="en-US" dirty="0" smtClean="0"/>
          </a:p>
          <a:p>
            <a:r>
              <a:rPr lang="en-US" dirty="0" smtClean="0"/>
              <a:t>E1 moved </a:t>
            </a:r>
            <a:r>
              <a:rPr lang="en-US" dirty="0"/>
              <a:t>his right hand towards the FDU, perhaps to check the fiber connections, and the next thing </a:t>
            </a:r>
            <a:r>
              <a:rPr lang="en-US" dirty="0" smtClean="0"/>
              <a:t>he knew </a:t>
            </a:r>
            <a:r>
              <a:rPr lang="en-US" dirty="0"/>
              <a:t>he “came‐to” on the floor. </a:t>
            </a:r>
            <a:endParaRPr lang="en-US" dirty="0" smtClean="0"/>
          </a:p>
          <a:p>
            <a:r>
              <a:rPr lang="en-US" dirty="0" smtClean="0"/>
              <a:t>E1 </a:t>
            </a:r>
            <a:r>
              <a:rPr lang="en-US" dirty="0"/>
              <a:t>reported both his arms “felt like logs” and were not working (he </a:t>
            </a:r>
            <a:r>
              <a:rPr lang="en-US" dirty="0" smtClean="0"/>
              <a:t>could not </a:t>
            </a:r>
            <a:r>
              <a:rPr lang="en-US" dirty="0"/>
              <a:t>raise his arms above waist height). </a:t>
            </a:r>
            <a:endParaRPr lang="en-US" dirty="0" smtClean="0"/>
          </a:p>
          <a:p>
            <a:r>
              <a:rPr lang="en-US" dirty="0" smtClean="0"/>
              <a:t>Whilst </a:t>
            </a:r>
            <a:r>
              <a:rPr lang="en-US" dirty="0"/>
              <a:t>in a sitting position, he “scooted” towards the exit </a:t>
            </a:r>
            <a:r>
              <a:rPr lang="en-US" dirty="0" smtClean="0"/>
              <a:t>door and </a:t>
            </a:r>
            <a:r>
              <a:rPr lang="en-US" dirty="0"/>
              <a:t>found the door was wedged open (the exit doors in Building 82 have knobs, not handles or </a:t>
            </a:r>
            <a:r>
              <a:rPr lang="en-US" dirty="0" smtClean="0"/>
              <a:t>crash bars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E1 </a:t>
            </a:r>
            <a:r>
              <a:rPr lang="en-US" dirty="0"/>
              <a:t>shoved the door open, discovered he could walk, and then proceeded to run towards </a:t>
            </a:r>
            <a:r>
              <a:rPr lang="en-US" dirty="0" smtClean="0"/>
              <a:t>the Machine </a:t>
            </a:r>
            <a:r>
              <a:rPr lang="en-US" dirty="0"/>
              <a:t>Control Center (MCC). He saw a golf cart approaching, and tried to wave the driver down, </a:t>
            </a:r>
            <a:r>
              <a:rPr lang="en-US" dirty="0" smtClean="0"/>
              <a:t>but could </a:t>
            </a:r>
            <a:r>
              <a:rPr lang="en-US" dirty="0"/>
              <a:t>not raise his arms. </a:t>
            </a:r>
            <a:endParaRPr lang="en-US" dirty="0" smtClean="0"/>
          </a:p>
          <a:p>
            <a:r>
              <a:rPr lang="en-US" dirty="0" smtClean="0"/>
              <a:t>E1 </a:t>
            </a:r>
            <a:r>
              <a:rPr lang="en-US" dirty="0"/>
              <a:t>instead ran towards the cart. The driver, a coworker, helped him into </a:t>
            </a:r>
            <a:r>
              <a:rPr lang="en-US" dirty="0" smtClean="0"/>
              <a:t>the vehicle </a:t>
            </a:r>
            <a:r>
              <a:rPr lang="en-US" dirty="0"/>
              <a:t>and drove towards </a:t>
            </a:r>
            <a:r>
              <a:rPr lang="en-US" dirty="0" err="1"/>
              <a:t>OccMed</a:t>
            </a:r>
            <a:r>
              <a:rPr lang="en-US" dirty="0"/>
              <a:t> via the Guard Station. The guard on duty called 911 and </a:t>
            </a:r>
            <a:r>
              <a:rPr lang="en-US" dirty="0" smtClean="0"/>
              <a:t>notified </a:t>
            </a:r>
            <a:r>
              <a:rPr lang="en-US" dirty="0" err="1" smtClean="0"/>
              <a:t>OccMed</a:t>
            </a:r>
            <a:r>
              <a:rPr lang="en-US" dirty="0" smtClean="0"/>
              <a:t> </a:t>
            </a:r>
            <a:r>
              <a:rPr lang="en-US" dirty="0"/>
              <a:t>that an injured person was inbound. </a:t>
            </a:r>
            <a:endParaRPr lang="en-US" dirty="0" smtClean="0"/>
          </a:p>
          <a:p>
            <a:r>
              <a:rPr lang="en-US" dirty="0" smtClean="0"/>
              <a:t>E1 </a:t>
            </a:r>
            <a:r>
              <a:rPr lang="en-US" dirty="0"/>
              <a:t>was evaluated at </a:t>
            </a:r>
            <a:r>
              <a:rPr lang="en-US" dirty="0" err="1"/>
              <a:t>OccMed</a:t>
            </a:r>
            <a:r>
              <a:rPr lang="en-US" dirty="0"/>
              <a:t> and subsequently taken to </a:t>
            </a:r>
            <a:r>
              <a:rPr lang="en-US" dirty="0" smtClean="0"/>
              <a:t>a local </a:t>
            </a:r>
            <a:r>
              <a:rPr lang="en-US" dirty="0"/>
              <a:t>hospital for observation </a:t>
            </a:r>
            <a:r>
              <a:rPr lang="en-US" dirty="0" smtClean="0"/>
              <a:t>(overnight by E1’s request).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JLAB Recent Electrical Safety Issue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217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 – Images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144" y="4151468"/>
            <a:ext cx="5163832" cy="213322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JLAB Recent Electrical Safety Issue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308919" y="859987"/>
            <a:ext cx="4086225" cy="3067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251" y="859987"/>
            <a:ext cx="3735045" cy="30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4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</Template>
  <TotalTime>817</TotalTime>
  <Words>1123</Words>
  <Application>Microsoft Office PowerPoint</Application>
  <PresentationFormat>On-screen Show (4:3)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.PingFangSC-Regular</vt:lpstr>
      <vt:lpstr>Arial</vt:lpstr>
      <vt:lpstr>Calibri</vt:lpstr>
      <vt:lpstr>PingFangSC-Regular</vt:lpstr>
      <vt:lpstr>Office Theme</vt:lpstr>
      <vt:lpstr>JLAB Recent Electrical Safety Issue</vt:lpstr>
      <vt:lpstr>Agenda</vt:lpstr>
      <vt:lpstr>What Happened?</vt:lpstr>
      <vt:lpstr>What Happened?</vt:lpstr>
      <vt:lpstr>What Happened?</vt:lpstr>
      <vt:lpstr>Lessons Learned from Electrical Shock Event</vt:lpstr>
      <vt:lpstr>Questions?</vt:lpstr>
      <vt:lpstr>Extra Slides: What Happened? – A Closer look</vt:lpstr>
      <vt:lpstr>Extra Slides – Images</vt:lpstr>
      <vt:lpstr>Extra Slides – Work Control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Johnson</dc:creator>
  <cp:lastModifiedBy>Harry Fanning</cp:lastModifiedBy>
  <cp:revision>42</cp:revision>
  <dcterms:created xsi:type="dcterms:W3CDTF">2018-04-19T14:37:09Z</dcterms:created>
  <dcterms:modified xsi:type="dcterms:W3CDTF">2019-09-05T11:21:40Z</dcterms:modified>
</cp:coreProperties>
</file>