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547" r:id="rId3"/>
    <p:sldId id="367" r:id="rId4"/>
    <p:sldId id="537" r:id="rId5"/>
    <p:sldId id="290" r:id="rId6"/>
    <p:sldId id="279" r:id="rId7"/>
    <p:sldId id="263" r:id="rId8"/>
    <p:sldId id="473" r:id="rId9"/>
    <p:sldId id="551" r:id="rId10"/>
    <p:sldId id="552" r:id="rId11"/>
    <p:sldId id="548" r:id="rId12"/>
    <p:sldId id="549" r:id="rId13"/>
    <p:sldId id="535" r:id="rId14"/>
    <p:sldId id="1070" r:id="rId15"/>
    <p:sldId id="280" r:id="rId16"/>
    <p:sldId id="542" r:id="rId17"/>
    <p:sldId id="281" r:id="rId18"/>
    <p:sldId id="545" r:id="rId19"/>
    <p:sldId id="536" r:id="rId20"/>
    <p:sldId id="282" r:id="rId21"/>
    <p:sldId id="287" r:id="rId22"/>
    <p:sldId id="285" r:id="rId23"/>
    <p:sldId id="544" r:id="rId24"/>
    <p:sldId id="292" r:id="rId25"/>
    <p:sldId id="543" r:id="rId26"/>
    <p:sldId id="266" r:id="rId27"/>
    <p:sldId id="274" r:id="rId28"/>
  </p:sldIdLst>
  <p:sldSz cx="9144000" cy="5143500" type="screen16x9"/>
  <p:notesSz cx="6858000" cy="9144000"/>
  <p:defaultTextStyle>
    <a:defPPr>
      <a:defRPr lang="en-US"/>
    </a:defPPr>
    <a:lvl1pPr marL="0" algn="l" defTabSz="408180" rtl="0" eaLnBrk="1" latinLnBrk="0" hangingPunct="1">
      <a:defRPr sz="1600" kern="1200">
        <a:solidFill>
          <a:schemeClr val="tx1"/>
        </a:solidFill>
        <a:latin typeface="+mn-lt"/>
        <a:ea typeface="+mn-ea"/>
        <a:cs typeface="+mn-cs"/>
      </a:defRPr>
    </a:lvl1pPr>
    <a:lvl2pPr marL="408180" algn="l" defTabSz="408180" rtl="0" eaLnBrk="1" latinLnBrk="0" hangingPunct="1">
      <a:defRPr sz="1600" kern="1200">
        <a:solidFill>
          <a:schemeClr val="tx1"/>
        </a:solidFill>
        <a:latin typeface="+mn-lt"/>
        <a:ea typeface="+mn-ea"/>
        <a:cs typeface="+mn-cs"/>
      </a:defRPr>
    </a:lvl2pPr>
    <a:lvl3pPr marL="816359" algn="l" defTabSz="408180" rtl="0" eaLnBrk="1" latinLnBrk="0" hangingPunct="1">
      <a:defRPr sz="1600" kern="1200">
        <a:solidFill>
          <a:schemeClr val="tx1"/>
        </a:solidFill>
        <a:latin typeface="+mn-lt"/>
        <a:ea typeface="+mn-ea"/>
        <a:cs typeface="+mn-cs"/>
      </a:defRPr>
    </a:lvl3pPr>
    <a:lvl4pPr marL="1224539" algn="l" defTabSz="408180" rtl="0" eaLnBrk="1" latinLnBrk="0" hangingPunct="1">
      <a:defRPr sz="1600" kern="1200">
        <a:solidFill>
          <a:schemeClr val="tx1"/>
        </a:solidFill>
        <a:latin typeface="+mn-lt"/>
        <a:ea typeface="+mn-ea"/>
        <a:cs typeface="+mn-cs"/>
      </a:defRPr>
    </a:lvl4pPr>
    <a:lvl5pPr marL="1632719" algn="l" defTabSz="408180" rtl="0" eaLnBrk="1" latinLnBrk="0" hangingPunct="1">
      <a:defRPr sz="1600" kern="1200">
        <a:solidFill>
          <a:schemeClr val="tx1"/>
        </a:solidFill>
        <a:latin typeface="+mn-lt"/>
        <a:ea typeface="+mn-ea"/>
        <a:cs typeface="+mn-cs"/>
      </a:defRPr>
    </a:lvl5pPr>
    <a:lvl6pPr marL="2040898" algn="l" defTabSz="408180" rtl="0" eaLnBrk="1" latinLnBrk="0" hangingPunct="1">
      <a:defRPr sz="1600" kern="1200">
        <a:solidFill>
          <a:schemeClr val="tx1"/>
        </a:solidFill>
        <a:latin typeface="+mn-lt"/>
        <a:ea typeface="+mn-ea"/>
        <a:cs typeface="+mn-cs"/>
      </a:defRPr>
    </a:lvl6pPr>
    <a:lvl7pPr marL="2449078" algn="l" defTabSz="408180" rtl="0" eaLnBrk="1" latinLnBrk="0" hangingPunct="1">
      <a:defRPr sz="1600" kern="1200">
        <a:solidFill>
          <a:schemeClr val="tx1"/>
        </a:solidFill>
        <a:latin typeface="+mn-lt"/>
        <a:ea typeface="+mn-ea"/>
        <a:cs typeface="+mn-cs"/>
      </a:defRPr>
    </a:lvl7pPr>
    <a:lvl8pPr marL="2857257" algn="l" defTabSz="408180" rtl="0" eaLnBrk="1" latinLnBrk="0" hangingPunct="1">
      <a:defRPr sz="1600" kern="1200">
        <a:solidFill>
          <a:schemeClr val="tx1"/>
        </a:solidFill>
        <a:latin typeface="+mn-lt"/>
        <a:ea typeface="+mn-ea"/>
        <a:cs typeface="+mn-cs"/>
      </a:defRPr>
    </a:lvl8pPr>
    <a:lvl9pPr marL="3265437" algn="l" defTabSz="408180"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9">
          <p15:clr>
            <a:srgbClr val="A4A3A4"/>
          </p15:clr>
        </p15:guide>
        <p15:guide id="2" pos="84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000"/>
    <a:srgbClr val="0071BC"/>
    <a:srgbClr val="0F4058"/>
    <a:srgbClr val="666666"/>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p:restoredTop sz="85752"/>
  </p:normalViewPr>
  <p:slideViewPr>
    <p:cSldViewPr snapToGrid="0" snapToObjects="1" showGuides="1">
      <p:cViewPr varScale="1">
        <p:scale>
          <a:sx n="87" d="100"/>
          <a:sy n="87" d="100"/>
        </p:scale>
        <p:origin x="102" y="294"/>
      </p:cViewPr>
      <p:guideLst>
        <p:guide orient="horz" pos="1579"/>
        <p:guide pos="841"/>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6181338111179E-2"/>
          <c:y val="5.2835244736654498E-2"/>
          <c:w val="0.72314536281767205"/>
          <c:h val="0.92332334825809903"/>
        </c:manualLayout>
      </c:layout>
      <c:pie3D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Significance Category 2</c:v>
                </c:pt>
                <c:pt idx="1">
                  <c:v>Significance Category OE</c:v>
                </c:pt>
                <c:pt idx="2">
                  <c:v>Significance Category 3</c:v>
                </c:pt>
                <c:pt idx="3">
                  <c:v>Significance Category 4</c:v>
                </c:pt>
              </c:strCache>
            </c:strRef>
          </c:cat>
          <c:val>
            <c:numRef>
              <c:f>Sheet1!$B$3:$B$6</c:f>
            </c:numRef>
          </c:val>
          <c:extLst>
            <c:ext xmlns:c16="http://schemas.microsoft.com/office/drawing/2014/chart" uri="{C3380CC4-5D6E-409C-BE32-E72D297353CC}">
              <c16:uniqueId val="{00000000-6F84-2C47-B86F-8C07C33ED631}"/>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Significance Category 2</c:v>
                </c:pt>
                <c:pt idx="1">
                  <c:v>Significance Category OE</c:v>
                </c:pt>
                <c:pt idx="2">
                  <c:v>Significance Category 3</c:v>
                </c:pt>
                <c:pt idx="3">
                  <c:v>Significance Category 4</c:v>
                </c:pt>
              </c:strCache>
            </c:strRef>
          </c:cat>
          <c:val>
            <c:numRef>
              <c:f>Sheet1!$C$3:$C$6</c:f>
            </c:numRef>
          </c:val>
          <c:extLst>
            <c:ext xmlns:c16="http://schemas.microsoft.com/office/drawing/2014/chart" uri="{C3380CC4-5D6E-409C-BE32-E72D297353CC}">
              <c16:uniqueId val="{00000001-6F84-2C47-B86F-8C07C33ED631}"/>
            </c:ext>
          </c:extLst>
        </c:ser>
        <c:ser>
          <c:idx val="2"/>
          <c:order val="2"/>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Significance Category 2</c:v>
                </c:pt>
                <c:pt idx="1">
                  <c:v>Significance Category OE</c:v>
                </c:pt>
                <c:pt idx="2">
                  <c:v>Significance Category 3</c:v>
                </c:pt>
                <c:pt idx="3">
                  <c:v>Significance Category 4</c:v>
                </c:pt>
              </c:strCache>
            </c:strRef>
          </c:cat>
          <c:val>
            <c:numRef>
              <c:f>Sheet1!$D$3:$D$6</c:f>
            </c:numRef>
          </c:val>
          <c:extLst>
            <c:ext xmlns:c16="http://schemas.microsoft.com/office/drawing/2014/chart" uri="{C3380CC4-5D6E-409C-BE32-E72D297353CC}">
              <c16:uniqueId val="{00000002-6F84-2C47-B86F-8C07C33ED631}"/>
            </c:ext>
          </c:extLst>
        </c:ser>
        <c:ser>
          <c:idx val="3"/>
          <c:order val="3"/>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4-6F84-2C47-B86F-8C07C33ED631}"/>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6-6F84-2C47-B86F-8C07C33ED631}"/>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8-6F84-2C47-B86F-8C07C33ED631}"/>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A-6F84-2C47-B86F-8C07C33ED63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Significance Category 2</c:v>
                </c:pt>
                <c:pt idx="1">
                  <c:v>Significance Category OE</c:v>
                </c:pt>
                <c:pt idx="2">
                  <c:v>Significance Category 3</c:v>
                </c:pt>
                <c:pt idx="3">
                  <c:v>Significance Category 4</c:v>
                </c:pt>
              </c:strCache>
            </c:strRef>
          </c:cat>
          <c:val>
            <c:numRef>
              <c:f>Sheet1!$E$3:$E$6</c:f>
              <c:numCache>
                <c:formatCode>General</c:formatCode>
                <c:ptCount val="4"/>
                <c:pt idx="0">
                  <c:v>6</c:v>
                </c:pt>
                <c:pt idx="1">
                  <c:v>1</c:v>
                </c:pt>
                <c:pt idx="2">
                  <c:v>4</c:v>
                </c:pt>
                <c:pt idx="3">
                  <c:v>8</c:v>
                </c:pt>
              </c:numCache>
            </c:numRef>
          </c:val>
          <c:extLst>
            <c:ext xmlns:c16="http://schemas.microsoft.com/office/drawing/2014/chart" uri="{C3380CC4-5D6E-409C-BE32-E72D297353CC}">
              <c16:uniqueId val="{0000000B-6F84-2C47-B86F-8C07C33ED631}"/>
            </c:ext>
          </c:extLst>
        </c:ser>
        <c:dLbls>
          <c:dLblPos val="outEnd"/>
          <c:showLegendKey val="0"/>
          <c:showVal val="0"/>
          <c:showCatName val="0"/>
          <c:showSerName val="0"/>
          <c:showPercent val="1"/>
          <c:showBubbleSize val="0"/>
          <c:showLeaderLines val="1"/>
        </c:dLbls>
      </c:pie3DChart>
      <c:spPr>
        <a:noFill/>
        <a:ln>
          <a:noFill/>
        </a:ln>
        <a:effectLst/>
      </c:spPr>
    </c:plotArea>
    <c:legend>
      <c:legendPos val="tr"/>
      <c:legendEntry>
        <c:idx val="0"/>
        <c:txPr>
          <a:bodyPr rot="0" spcFirstLastPara="1" vertOverflow="ellipsis" vert="horz" wrap="square" anchor="ctr" anchorCtr="1"/>
          <a:lstStyle/>
          <a:p>
            <a:pPr rtl="0">
              <a:defRPr sz="800" b="1"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rtl="0">
              <a:defRPr sz="800" b="1" i="0" u="none" strike="noStrike" kern="1200" baseline="0">
                <a:solidFill>
                  <a:schemeClr val="accent2"/>
                </a:solidFill>
                <a:latin typeface="+mn-lt"/>
                <a:ea typeface="+mn-ea"/>
                <a:cs typeface="+mn-cs"/>
              </a:defRPr>
            </a:pPr>
            <a:endParaRPr lang="en-US"/>
          </a:p>
        </c:txPr>
      </c:legendEntry>
      <c:legendEntry>
        <c:idx val="2"/>
        <c:txPr>
          <a:bodyPr rot="0" spcFirstLastPara="1" vertOverflow="ellipsis" vert="horz" wrap="square" anchor="ctr" anchorCtr="1"/>
          <a:lstStyle/>
          <a:p>
            <a:pPr rtl="0">
              <a:defRPr sz="800" b="1" i="0" u="none" strike="noStrike" kern="1200" baseline="0">
                <a:solidFill>
                  <a:schemeClr val="accent3"/>
                </a:solidFill>
                <a:latin typeface="+mn-lt"/>
                <a:ea typeface="+mn-ea"/>
                <a:cs typeface="+mn-cs"/>
              </a:defRPr>
            </a:pPr>
            <a:endParaRPr lang="en-US"/>
          </a:p>
        </c:txPr>
      </c:legendEntry>
      <c:legendEntry>
        <c:idx val="3"/>
        <c:txPr>
          <a:bodyPr rot="0" spcFirstLastPara="1" vertOverflow="ellipsis" vert="horz" wrap="square" anchor="ctr" anchorCtr="1"/>
          <a:lstStyle/>
          <a:p>
            <a:pPr rtl="0">
              <a:defRPr sz="800" b="1" i="0" u="none" strike="noStrike" kern="1200" baseline="0">
                <a:solidFill>
                  <a:schemeClr val="accent4"/>
                </a:solidFill>
                <a:latin typeface="+mn-lt"/>
                <a:ea typeface="+mn-ea"/>
                <a:cs typeface="+mn-cs"/>
              </a:defRPr>
            </a:pPr>
            <a:endParaRPr lang="en-US"/>
          </a:p>
        </c:txPr>
      </c:legendEntry>
      <c:layout>
        <c:manualLayout>
          <c:xMode val="edge"/>
          <c:yMode val="edge"/>
          <c:x val="0.7567020815312252"/>
          <c:y val="2.5497510981162291E-2"/>
          <c:w val="0.2297745902965134"/>
          <c:h val="0.38833713063325176"/>
        </c:manualLayout>
      </c:layout>
      <c:overlay val="0"/>
      <c:spPr>
        <a:solidFill>
          <a:schemeClr val="lt1">
            <a:alpha val="50000"/>
          </a:schemeClr>
        </a:solidFill>
        <a:ln>
          <a:noFill/>
        </a:ln>
        <a:effectLst/>
      </c:spPr>
      <c:txPr>
        <a:bodyPr rot="0" spcFirstLastPara="1" vertOverflow="ellipsis" vert="horz" wrap="square" anchor="ctr" anchorCtr="1"/>
        <a:lstStyle/>
        <a:p>
          <a:pPr rtl="0">
            <a:defRPr sz="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3328007700666E-2"/>
          <c:y val="3.9232699344544264E-2"/>
          <c:w val="0.91959415665262123"/>
          <c:h val="0.6554382892639613"/>
        </c:manualLayout>
      </c:layout>
      <c:barChart>
        <c:barDir val="col"/>
        <c:grouping val="stacked"/>
        <c:varyColors val="0"/>
        <c:ser>
          <c:idx val="0"/>
          <c:order val="0"/>
          <c:tx>
            <c:strRef>
              <c:f>Sheet1!$B$1</c:f>
              <c:strCache>
                <c:ptCount val="1"/>
                <c:pt idx="0">
                  <c:v>Human Performance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FY14</c:v>
                </c:pt>
                <c:pt idx="1">
                  <c:v>FY15</c:v>
                </c:pt>
                <c:pt idx="2">
                  <c:v>FY16</c:v>
                </c:pt>
              </c:strCache>
            </c:strRef>
          </c:cat>
          <c:val>
            <c:numRef>
              <c:f>Sheet1!$B$2:$B$4</c:f>
              <c:numCache>
                <c:formatCode>General</c:formatCode>
                <c:ptCount val="3"/>
                <c:pt idx="0">
                  <c:v>2</c:v>
                </c:pt>
                <c:pt idx="1">
                  <c:v>2</c:v>
                </c:pt>
                <c:pt idx="2">
                  <c:v>5</c:v>
                </c:pt>
              </c:numCache>
            </c:numRef>
          </c:val>
          <c:extLst>
            <c:ext xmlns:c16="http://schemas.microsoft.com/office/drawing/2014/chart" uri="{C3380CC4-5D6E-409C-BE32-E72D297353CC}">
              <c16:uniqueId val="{00000000-C808-CF45-BB4A-8AE93171F263}"/>
            </c:ext>
          </c:extLst>
        </c:ser>
        <c:ser>
          <c:idx val="1"/>
          <c:order val="1"/>
          <c:tx>
            <c:strRef>
              <c:f>Sheet1!$C$1</c:f>
              <c:strCache>
                <c:ptCount val="1"/>
                <c:pt idx="0">
                  <c:v>Equipment</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FY14</c:v>
                </c:pt>
                <c:pt idx="1">
                  <c:v>FY15</c:v>
                </c:pt>
                <c:pt idx="2">
                  <c:v>FY16</c:v>
                </c:pt>
              </c:strCache>
            </c:strRef>
          </c:cat>
          <c:val>
            <c:numRef>
              <c:f>Sheet1!$C$2:$C$4</c:f>
              <c:numCache>
                <c:formatCode>General</c:formatCode>
                <c:ptCount val="3"/>
                <c:pt idx="1">
                  <c:v>1</c:v>
                </c:pt>
                <c:pt idx="2">
                  <c:v>1</c:v>
                </c:pt>
              </c:numCache>
            </c:numRef>
          </c:val>
          <c:extLst>
            <c:ext xmlns:c16="http://schemas.microsoft.com/office/drawing/2014/chart" uri="{C3380CC4-5D6E-409C-BE32-E72D297353CC}">
              <c16:uniqueId val="{00000001-C808-CF45-BB4A-8AE93171F263}"/>
            </c:ext>
          </c:extLst>
        </c:ser>
        <c:ser>
          <c:idx val="2"/>
          <c:order val="2"/>
          <c:tx>
            <c:strRef>
              <c:f>Sheet1!$D$1</c:f>
              <c:strCache>
                <c:ptCount val="1"/>
                <c:pt idx="0">
                  <c:v>Management</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FY14</c:v>
                </c:pt>
                <c:pt idx="1">
                  <c:v>FY15</c:v>
                </c:pt>
                <c:pt idx="2">
                  <c:v>FY16</c:v>
                </c:pt>
              </c:strCache>
            </c:strRef>
          </c:cat>
          <c:val>
            <c:numRef>
              <c:f>Sheet1!$D$2:$D$4</c:f>
              <c:numCache>
                <c:formatCode>General</c:formatCode>
                <c:ptCount val="3"/>
                <c:pt idx="0">
                  <c:v>1</c:v>
                </c:pt>
                <c:pt idx="1">
                  <c:v>1</c:v>
                </c:pt>
              </c:numCache>
            </c:numRef>
          </c:val>
          <c:extLst>
            <c:ext xmlns:c16="http://schemas.microsoft.com/office/drawing/2014/chart" uri="{C3380CC4-5D6E-409C-BE32-E72D297353CC}">
              <c16:uniqueId val="{00000002-C808-CF45-BB4A-8AE93171F263}"/>
            </c:ext>
          </c:extLst>
        </c:ser>
        <c:ser>
          <c:idx val="3"/>
          <c:order val="3"/>
          <c:tx>
            <c:strRef>
              <c:f>Sheet1!$E$1</c:f>
              <c:strCache>
                <c:ptCount val="1"/>
                <c:pt idx="0">
                  <c:v>Knowledge deficiency</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FY14</c:v>
                </c:pt>
                <c:pt idx="1">
                  <c:v>FY15</c:v>
                </c:pt>
                <c:pt idx="2">
                  <c:v>FY16</c:v>
                </c:pt>
              </c:strCache>
            </c:strRef>
          </c:cat>
          <c:val>
            <c:numRef>
              <c:f>Sheet1!$E$2:$E$4</c:f>
              <c:numCache>
                <c:formatCode>General</c:formatCode>
                <c:ptCount val="3"/>
                <c:pt idx="0">
                  <c:v>3</c:v>
                </c:pt>
                <c:pt idx="1">
                  <c:v>1</c:v>
                </c:pt>
              </c:numCache>
            </c:numRef>
          </c:val>
          <c:extLst>
            <c:ext xmlns:c16="http://schemas.microsoft.com/office/drawing/2014/chart" uri="{C3380CC4-5D6E-409C-BE32-E72D297353CC}">
              <c16:uniqueId val="{00000003-C808-CF45-BB4A-8AE93171F263}"/>
            </c:ext>
          </c:extLst>
        </c:ser>
        <c:ser>
          <c:idx val="4"/>
          <c:order val="4"/>
          <c:tx>
            <c:strRef>
              <c:f>Sheet1!$F$1</c:f>
              <c:strCache>
                <c:ptCount val="1"/>
                <c:pt idx="0">
                  <c:v>Subcontractor</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FY14</c:v>
                </c:pt>
                <c:pt idx="1">
                  <c:v>FY15</c:v>
                </c:pt>
                <c:pt idx="2">
                  <c:v>FY16</c:v>
                </c:pt>
              </c:strCache>
            </c:strRef>
          </c:cat>
          <c:val>
            <c:numRef>
              <c:f>Sheet1!$F$2:$F$4</c:f>
              <c:numCache>
                <c:formatCode>General</c:formatCode>
                <c:ptCount val="3"/>
                <c:pt idx="2">
                  <c:v>2</c:v>
                </c:pt>
              </c:numCache>
            </c:numRef>
          </c:val>
          <c:extLst>
            <c:ext xmlns:c16="http://schemas.microsoft.com/office/drawing/2014/chart" uri="{C3380CC4-5D6E-409C-BE32-E72D297353CC}">
              <c16:uniqueId val="{00000004-C808-CF45-BB4A-8AE93171F263}"/>
            </c:ext>
          </c:extLst>
        </c:ser>
        <c:dLbls>
          <c:dLblPos val="ctr"/>
          <c:showLegendKey val="0"/>
          <c:showVal val="1"/>
          <c:showCatName val="0"/>
          <c:showSerName val="0"/>
          <c:showPercent val="0"/>
          <c:showBubbleSize val="0"/>
        </c:dLbls>
        <c:gapWidth val="150"/>
        <c:overlap val="100"/>
        <c:axId val="-323522112"/>
        <c:axId val="-323106608"/>
      </c:barChart>
      <c:catAx>
        <c:axId val="-3235221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23106608"/>
        <c:crosses val="autoZero"/>
        <c:auto val="1"/>
        <c:lblAlgn val="ctr"/>
        <c:lblOffset val="100"/>
        <c:noMultiLvlLbl val="0"/>
      </c:catAx>
      <c:valAx>
        <c:axId val="-3231066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235221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Entry>
      <c:legendEntry>
        <c:idx val="4"/>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Entry>
      <c:layout>
        <c:manualLayout>
          <c:xMode val="edge"/>
          <c:yMode val="edge"/>
          <c:x val="2.8006432658587804E-2"/>
          <c:y val="0.81454301175474064"/>
          <c:w val="0.84170810223755499"/>
          <c:h val="7.13014654893684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FAAA-4A37-4D4E-BEE3-A8F78C9A83B5}" type="doc">
      <dgm:prSet loTypeId="urn:microsoft.com/office/officeart/2005/8/layout/process1" loCatId="" qsTypeId="urn:microsoft.com/office/officeart/2005/8/quickstyle/simple2" qsCatId="simple" csTypeId="urn:microsoft.com/office/officeart/2005/8/colors/accent3_2" csCatId="accent3" phldr="1"/>
      <dgm:spPr/>
      <dgm:t>
        <a:bodyPr/>
        <a:lstStyle/>
        <a:p>
          <a:endParaRPr lang="en-US"/>
        </a:p>
      </dgm:t>
    </dgm:pt>
    <dgm:pt modelId="{C756E171-0DF2-6D48-80F0-1CD3C42EF3B0}">
      <dgm:prSet phldrT="[Text]"/>
      <dgm:spPr/>
      <dgm:t>
        <a:bodyPr/>
        <a:lstStyle/>
        <a:p>
          <a:r>
            <a:rPr lang="en-US" dirty="0"/>
            <a:t>Where we were</a:t>
          </a:r>
        </a:p>
      </dgm:t>
    </dgm:pt>
    <dgm:pt modelId="{82FBE482-1C04-864D-B267-5362D9A23DD0}" type="parTrans" cxnId="{0E765D19-B8F2-3344-8799-EB50B3F1AA22}">
      <dgm:prSet/>
      <dgm:spPr/>
      <dgm:t>
        <a:bodyPr/>
        <a:lstStyle/>
        <a:p>
          <a:endParaRPr lang="en-US"/>
        </a:p>
      </dgm:t>
    </dgm:pt>
    <dgm:pt modelId="{019C4C91-2712-3E43-8804-47449ADA6E5C}" type="sibTrans" cxnId="{0E765D19-B8F2-3344-8799-EB50B3F1AA22}">
      <dgm:prSet/>
      <dgm:spPr/>
      <dgm:t>
        <a:bodyPr/>
        <a:lstStyle/>
        <a:p>
          <a:endParaRPr lang="en-US"/>
        </a:p>
      </dgm:t>
    </dgm:pt>
    <dgm:pt modelId="{9AF9BAAB-D795-D345-ACB1-0A0FB8E1CB96}">
      <dgm:prSet phldrT="[Text]"/>
      <dgm:spPr/>
      <dgm:t>
        <a:bodyPr/>
        <a:lstStyle/>
        <a:p>
          <a:r>
            <a:rPr lang="en-US" dirty="0"/>
            <a:t>What we did</a:t>
          </a:r>
        </a:p>
      </dgm:t>
    </dgm:pt>
    <dgm:pt modelId="{16DEEC29-AA91-CE46-A242-8E90398AF61D}" type="parTrans" cxnId="{942B74F6-B5F7-8F44-ADF9-55D65524259B}">
      <dgm:prSet/>
      <dgm:spPr/>
      <dgm:t>
        <a:bodyPr/>
        <a:lstStyle/>
        <a:p>
          <a:endParaRPr lang="en-US"/>
        </a:p>
      </dgm:t>
    </dgm:pt>
    <dgm:pt modelId="{3599A789-BC25-2149-9765-DE61FC954128}" type="sibTrans" cxnId="{942B74F6-B5F7-8F44-ADF9-55D65524259B}">
      <dgm:prSet/>
      <dgm:spPr/>
      <dgm:t>
        <a:bodyPr/>
        <a:lstStyle/>
        <a:p>
          <a:endParaRPr lang="en-US"/>
        </a:p>
      </dgm:t>
    </dgm:pt>
    <dgm:pt modelId="{6C82F74A-C0AA-0046-965B-05525227CEFA}">
      <dgm:prSet phldrT="[Text]"/>
      <dgm:spPr/>
      <dgm:t>
        <a:bodyPr/>
        <a:lstStyle/>
        <a:p>
          <a:r>
            <a:rPr lang="en-US" dirty="0"/>
            <a:t>What we learned</a:t>
          </a:r>
        </a:p>
      </dgm:t>
    </dgm:pt>
    <dgm:pt modelId="{CBFA5B4A-4CA4-F34D-9F26-82C1EB43C109}" type="parTrans" cxnId="{1EE09C0F-7E70-F345-80C2-C81DEC56DF35}">
      <dgm:prSet/>
      <dgm:spPr/>
      <dgm:t>
        <a:bodyPr/>
        <a:lstStyle/>
        <a:p>
          <a:endParaRPr lang="en-US"/>
        </a:p>
      </dgm:t>
    </dgm:pt>
    <dgm:pt modelId="{AC545415-4FA9-DE47-9907-C91D2F66DE70}" type="sibTrans" cxnId="{1EE09C0F-7E70-F345-80C2-C81DEC56DF35}">
      <dgm:prSet/>
      <dgm:spPr/>
      <dgm:t>
        <a:bodyPr/>
        <a:lstStyle/>
        <a:p>
          <a:endParaRPr lang="en-US"/>
        </a:p>
      </dgm:t>
    </dgm:pt>
    <dgm:pt modelId="{1975C9BE-BFA5-CD4A-8E13-9B113985DEDB}" type="pres">
      <dgm:prSet presAssocID="{B13EFAAA-4A37-4D4E-BEE3-A8F78C9A83B5}" presName="Name0" presStyleCnt="0">
        <dgm:presLayoutVars>
          <dgm:dir/>
          <dgm:resizeHandles val="exact"/>
        </dgm:presLayoutVars>
      </dgm:prSet>
      <dgm:spPr/>
    </dgm:pt>
    <dgm:pt modelId="{25798700-3E4C-0A4C-A6BB-16BF44AE9D0D}" type="pres">
      <dgm:prSet presAssocID="{C756E171-0DF2-6D48-80F0-1CD3C42EF3B0}" presName="node" presStyleLbl="node1" presStyleIdx="0" presStyleCnt="3">
        <dgm:presLayoutVars>
          <dgm:bulletEnabled val="1"/>
        </dgm:presLayoutVars>
      </dgm:prSet>
      <dgm:spPr/>
    </dgm:pt>
    <dgm:pt modelId="{8E4AB494-BD04-054B-952F-E0E3B7D4845C}" type="pres">
      <dgm:prSet presAssocID="{019C4C91-2712-3E43-8804-47449ADA6E5C}" presName="sibTrans" presStyleLbl="sibTrans2D1" presStyleIdx="0" presStyleCnt="2"/>
      <dgm:spPr/>
    </dgm:pt>
    <dgm:pt modelId="{1FAF8CB7-1563-AD43-8356-C4FCD9D0233E}" type="pres">
      <dgm:prSet presAssocID="{019C4C91-2712-3E43-8804-47449ADA6E5C}" presName="connectorText" presStyleLbl="sibTrans2D1" presStyleIdx="0" presStyleCnt="2"/>
      <dgm:spPr/>
    </dgm:pt>
    <dgm:pt modelId="{A5A09701-8AE7-7C49-A271-A1FE1B128B37}" type="pres">
      <dgm:prSet presAssocID="{9AF9BAAB-D795-D345-ACB1-0A0FB8E1CB96}" presName="node" presStyleLbl="node1" presStyleIdx="1" presStyleCnt="3">
        <dgm:presLayoutVars>
          <dgm:bulletEnabled val="1"/>
        </dgm:presLayoutVars>
      </dgm:prSet>
      <dgm:spPr/>
    </dgm:pt>
    <dgm:pt modelId="{B8E0A859-9EF5-AE4B-9D86-4CC7E00EFAF7}" type="pres">
      <dgm:prSet presAssocID="{3599A789-BC25-2149-9765-DE61FC954128}" presName="sibTrans" presStyleLbl="sibTrans2D1" presStyleIdx="1" presStyleCnt="2"/>
      <dgm:spPr/>
    </dgm:pt>
    <dgm:pt modelId="{DFD4FE77-A960-8441-8A6E-4BE53451E6B0}" type="pres">
      <dgm:prSet presAssocID="{3599A789-BC25-2149-9765-DE61FC954128}" presName="connectorText" presStyleLbl="sibTrans2D1" presStyleIdx="1" presStyleCnt="2"/>
      <dgm:spPr/>
    </dgm:pt>
    <dgm:pt modelId="{8FEAC22C-CEA9-F546-BD79-A9D476E8F1F7}" type="pres">
      <dgm:prSet presAssocID="{6C82F74A-C0AA-0046-965B-05525227CEFA}" presName="node" presStyleLbl="node1" presStyleIdx="2" presStyleCnt="3">
        <dgm:presLayoutVars>
          <dgm:bulletEnabled val="1"/>
        </dgm:presLayoutVars>
      </dgm:prSet>
      <dgm:spPr/>
    </dgm:pt>
  </dgm:ptLst>
  <dgm:cxnLst>
    <dgm:cxn modelId="{DAF37A0A-BCAC-0444-B402-2F094401D497}" type="presOf" srcId="{019C4C91-2712-3E43-8804-47449ADA6E5C}" destId="{1FAF8CB7-1563-AD43-8356-C4FCD9D0233E}" srcOrd="1" destOrd="0" presId="urn:microsoft.com/office/officeart/2005/8/layout/process1"/>
    <dgm:cxn modelId="{1EE09C0F-7E70-F345-80C2-C81DEC56DF35}" srcId="{B13EFAAA-4A37-4D4E-BEE3-A8F78C9A83B5}" destId="{6C82F74A-C0AA-0046-965B-05525227CEFA}" srcOrd="2" destOrd="0" parTransId="{CBFA5B4A-4CA4-F34D-9F26-82C1EB43C109}" sibTransId="{AC545415-4FA9-DE47-9907-C91D2F66DE70}"/>
    <dgm:cxn modelId="{B31CC717-BFEA-0A44-9075-14F26B1A1A84}" type="presOf" srcId="{C756E171-0DF2-6D48-80F0-1CD3C42EF3B0}" destId="{25798700-3E4C-0A4C-A6BB-16BF44AE9D0D}" srcOrd="0" destOrd="0" presId="urn:microsoft.com/office/officeart/2005/8/layout/process1"/>
    <dgm:cxn modelId="{0E765D19-B8F2-3344-8799-EB50B3F1AA22}" srcId="{B13EFAAA-4A37-4D4E-BEE3-A8F78C9A83B5}" destId="{C756E171-0DF2-6D48-80F0-1CD3C42EF3B0}" srcOrd="0" destOrd="0" parTransId="{82FBE482-1C04-864D-B267-5362D9A23DD0}" sibTransId="{019C4C91-2712-3E43-8804-47449ADA6E5C}"/>
    <dgm:cxn modelId="{C52B2A46-FFD1-2846-A09D-098CE6E04970}" type="presOf" srcId="{B13EFAAA-4A37-4D4E-BEE3-A8F78C9A83B5}" destId="{1975C9BE-BFA5-CD4A-8E13-9B113985DEDB}" srcOrd="0" destOrd="0" presId="urn:microsoft.com/office/officeart/2005/8/layout/process1"/>
    <dgm:cxn modelId="{7A166C4D-F3D8-DE4E-AA60-225DF4755954}" type="presOf" srcId="{9AF9BAAB-D795-D345-ACB1-0A0FB8E1CB96}" destId="{A5A09701-8AE7-7C49-A271-A1FE1B128B37}" srcOrd="0" destOrd="0" presId="urn:microsoft.com/office/officeart/2005/8/layout/process1"/>
    <dgm:cxn modelId="{581E1D7A-F8C1-6E47-B6EF-234A0503266D}" type="presOf" srcId="{6C82F74A-C0AA-0046-965B-05525227CEFA}" destId="{8FEAC22C-CEA9-F546-BD79-A9D476E8F1F7}" srcOrd="0" destOrd="0" presId="urn:microsoft.com/office/officeart/2005/8/layout/process1"/>
    <dgm:cxn modelId="{916D15EC-0EE9-2749-BE2E-5282AF0E390A}" type="presOf" srcId="{3599A789-BC25-2149-9765-DE61FC954128}" destId="{DFD4FE77-A960-8441-8A6E-4BE53451E6B0}" srcOrd="1" destOrd="0" presId="urn:microsoft.com/office/officeart/2005/8/layout/process1"/>
    <dgm:cxn modelId="{942B74F6-B5F7-8F44-ADF9-55D65524259B}" srcId="{B13EFAAA-4A37-4D4E-BEE3-A8F78C9A83B5}" destId="{9AF9BAAB-D795-D345-ACB1-0A0FB8E1CB96}" srcOrd="1" destOrd="0" parTransId="{16DEEC29-AA91-CE46-A242-8E90398AF61D}" sibTransId="{3599A789-BC25-2149-9765-DE61FC954128}"/>
    <dgm:cxn modelId="{AB1343FB-BB01-B042-B384-BD273BA6FB7A}" type="presOf" srcId="{019C4C91-2712-3E43-8804-47449ADA6E5C}" destId="{8E4AB494-BD04-054B-952F-E0E3B7D4845C}" srcOrd="0" destOrd="0" presId="urn:microsoft.com/office/officeart/2005/8/layout/process1"/>
    <dgm:cxn modelId="{9F3C0BFC-CA58-F34E-91B9-DC45243EE260}" type="presOf" srcId="{3599A789-BC25-2149-9765-DE61FC954128}" destId="{B8E0A859-9EF5-AE4B-9D86-4CC7E00EFAF7}" srcOrd="0" destOrd="0" presId="urn:microsoft.com/office/officeart/2005/8/layout/process1"/>
    <dgm:cxn modelId="{D227CDB3-8AC1-0547-B02D-FC9954FDFD4C}" type="presParOf" srcId="{1975C9BE-BFA5-CD4A-8E13-9B113985DEDB}" destId="{25798700-3E4C-0A4C-A6BB-16BF44AE9D0D}" srcOrd="0" destOrd="0" presId="urn:microsoft.com/office/officeart/2005/8/layout/process1"/>
    <dgm:cxn modelId="{1A13E9DE-FEA6-C444-98DA-B4E1E263B890}" type="presParOf" srcId="{1975C9BE-BFA5-CD4A-8E13-9B113985DEDB}" destId="{8E4AB494-BD04-054B-952F-E0E3B7D4845C}" srcOrd="1" destOrd="0" presId="urn:microsoft.com/office/officeart/2005/8/layout/process1"/>
    <dgm:cxn modelId="{A514B823-254E-3E4E-AB66-E45FBA9C0AE8}" type="presParOf" srcId="{8E4AB494-BD04-054B-952F-E0E3B7D4845C}" destId="{1FAF8CB7-1563-AD43-8356-C4FCD9D0233E}" srcOrd="0" destOrd="0" presId="urn:microsoft.com/office/officeart/2005/8/layout/process1"/>
    <dgm:cxn modelId="{F3925BE7-92C4-5D4D-BF83-AFDF63506BF4}" type="presParOf" srcId="{1975C9BE-BFA5-CD4A-8E13-9B113985DEDB}" destId="{A5A09701-8AE7-7C49-A271-A1FE1B128B37}" srcOrd="2" destOrd="0" presId="urn:microsoft.com/office/officeart/2005/8/layout/process1"/>
    <dgm:cxn modelId="{97C04216-DBF5-9A41-81CB-B7E0456FA690}" type="presParOf" srcId="{1975C9BE-BFA5-CD4A-8E13-9B113985DEDB}" destId="{B8E0A859-9EF5-AE4B-9D86-4CC7E00EFAF7}" srcOrd="3" destOrd="0" presId="urn:microsoft.com/office/officeart/2005/8/layout/process1"/>
    <dgm:cxn modelId="{274F70A7-20EF-7E41-B53D-715BD6376BCC}" type="presParOf" srcId="{B8E0A859-9EF5-AE4B-9D86-4CC7E00EFAF7}" destId="{DFD4FE77-A960-8441-8A6E-4BE53451E6B0}" srcOrd="0" destOrd="0" presId="urn:microsoft.com/office/officeart/2005/8/layout/process1"/>
    <dgm:cxn modelId="{4F73F0AF-BD35-8447-8BCC-7B641557B988}" type="presParOf" srcId="{1975C9BE-BFA5-CD4A-8E13-9B113985DEDB}" destId="{8FEAC22C-CEA9-F546-BD79-A9D476E8F1F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1796C0-35BD-8B47-B462-51588EED6277}" type="doc">
      <dgm:prSet loTypeId="urn:microsoft.com/office/officeart/2005/8/layout/venn1" loCatId="" qsTypeId="urn:microsoft.com/office/officeart/2005/8/quickstyle/simple3" qsCatId="simple" csTypeId="urn:microsoft.com/office/officeart/2005/8/colors/accent3_5" csCatId="accent3" phldr="1"/>
      <dgm:spPr/>
    </dgm:pt>
    <dgm:pt modelId="{AAE38F6E-AB45-144B-ACF8-35930551B4BD}">
      <dgm:prSet phldrT="[Text]"/>
      <dgm:spPr/>
      <dgm:t>
        <a:bodyPr/>
        <a:lstStyle/>
        <a:p>
          <a:r>
            <a:rPr lang="en-US" b="1" dirty="0"/>
            <a:t>SUPERVISION</a:t>
          </a:r>
        </a:p>
      </dgm:t>
    </dgm:pt>
    <dgm:pt modelId="{1639465F-6E50-584A-9F11-31DCCA361A50}" type="parTrans" cxnId="{E1A2CB89-6A94-8145-9A03-8534665DA99D}">
      <dgm:prSet/>
      <dgm:spPr/>
      <dgm:t>
        <a:bodyPr/>
        <a:lstStyle/>
        <a:p>
          <a:endParaRPr lang="en-US" b="1"/>
        </a:p>
      </dgm:t>
    </dgm:pt>
    <dgm:pt modelId="{5B1E8430-A3E7-E741-94C5-56D896F9A921}" type="sibTrans" cxnId="{E1A2CB89-6A94-8145-9A03-8534665DA99D}">
      <dgm:prSet/>
      <dgm:spPr/>
      <dgm:t>
        <a:bodyPr/>
        <a:lstStyle/>
        <a:p>
          <a:endParaRPr lang="en-US" b="1"/>
        </a:p>
      </dgm:t>
    </dgm:pt>
    <dgm:pt modelId="{B0A2FB29-BC04-084E-BAD8-7D32D9E38877}">
      <dgm:prSet phldrT="[Text]" custT="1"/>
      <dgm:spPr/>
      <dgm:t>
        <a:bodyPr/>
        <a:lstStyle/>
        <a:p>
          <a:r>
            <a:rPr lang="en-US" sz="1400" b="1" dirty="0"/>
            <a:t>WPC</a:t>
          </a:r>
        </a:p>
      </dgm:t>
    </dgm:pt>
    <dgm:pt modelId="{CCE0DDEF-D660-F443-AA5A-2161116E1A99}" type="parTrans" cxnId="{151FDFBD-3E62-FB44-8E79-939AA1342907}">
      <dgm:prSet/>
      <dgm:spPr/>
      <dgm:t>
        <a:bodyPr/>
        <a:lstStyle/>
        <a:p>
          <a:endParaRPr lang="en-US" b="1"/>
        </a:p>
      </dgm:t>
    </dgm:pt>
    <dgm:pt modelId="{C1BDE102-A479-0141-BE9F-D061064D79D7}" type="sibTrans" cxnId="{151FDFBD-3E62-FB44-8E79-939AA1342907}">
      <dgm:prSet/>
      <dgm:spPr/>
      <dgm:t>
        <a:bodyPr/>
        <a:lstStyle/>
        <a:p>
          <a:endParaRPr lang="en-US" b="1"/>
        </a:p>
      </dgm:t>
    </dgm:pt>
    <dgm:pt modelId="{FD2BD818-E328-9F43-87BE-A384F2004288}">
      <dgm:prSet phldrT="[Text]"/>
      <dgm:spPr/>
      <dgm:t>
        <a:bodyPr/>
        <a:lstStyle/>
        <a:p>
          <a:r>
            <a:rPr lang="en-US" b="1" dirty="0"/>
            <a:t>QUALIFICATIONS</a:t>
          </a:r>
        </a:p>
      </dgm:t>
    </dgm:pt>
    <dgm:pt modelId="{20AD1C67-51F4-AB46-B4DE-FA6223C3512C}" type="parTrans" cxnId="{3E4940B0-2CA5-7142-81A5-E8C085B47E0F}">
      <dgm:prSet/>
      <dgm:spPr/>
      <dgm:t>
        <a:bodyPr/>
        <a:lstStyle/>
        <a:p>
          <a:endParaRPr lang="en-US" b="1"/>
        </a:p>
      </dgm:t>
    </dgm:pt>
    <dgm:pt modelId="{7E93E569-7410-424C-9176-558DFD5963DF}" type="sibTrans" cxnId="{3E4940B0-2CA5-7142-81A5-E8C085B47E0F}">
      <dgm:prSet/>
      <dgm:spPr/>
      <dgm:t>
        <a:bodyPr/>
        <a:lstStyle/>
        <a:p>
          <a:endParaRPr lang="en-US" b="1"/>
        </a:p>
      </dgm:t>
    </dgm:pt>
    <dgm:pt modelId="{DC282CE1-6A08-E54A-B74D-141B55BB0F53}" type="pres">
      <dgm:prSet presAssocID="{AF1796C0-35BD-8B47-B462-51588EED6277}" presName="compositeShape" presStyleCnt="0">
        <dgm:presLayoutVars>
          <dgm:chMax val="7"/>
          <dgm:dir/>
          <dgm:resizeHandles val="exact"/>
        </dgm:presLayoutVars>
      </dgm:prSet>
      <dgm:spPr/>
    </dgm:pt>
    <dgm:pt modelId="{3C36CF00-0B95-C34A-B3BC-25936D3C2324}" type="pres">
      <dgm:prSet presAssocID="{AAE38F6E-AB45-144B-ACF8-35930551B4BD}" presName="circ1" presStyleLbl="vennNode1" presStyleIdx="0" presStyleCnt="3"/>
      <dgm:spPr/>
    </dgm:pt>
    <dgm:pt modelId="{4C760255-CD46-0F41-BA66-284B94ACA7A2}" type="pres">
      <dgm:prSet presAssocID="{AAE38F6E-AB45-144B-ACF8-35930551B4BD}" presName="circ1Tx" presStyleLbl="revTx" presStyleIdx="0" presStyleCnt="0">
        <dgm:presLayoutVars>
          <dgm:chMax val="0"/>
          <dgm:chPref val="0"/>
          <dgm:bulletEnabled val="1"/>
        </dgm:presLayoutVars>
      </dgm:prSet>
      <dgm:spPr/>
    </dgm:pt>
    <dgm:pt modelId="{3B9694BE-81EF-424B-ADC5-CD7CDA8F0446}" type="pres">
      <dgm:prSet presAssocID="{B0A2FB29-BC04-084E-BAD8-7D32D9E38877}" presName="circ2" presStyleLbl="vennNode1" presStyleIdx="1" presStyleCnt="3"/>
      <dgm:spPr/>
    </dgm:pt>
    <dgm:pt modelId="{B6E3763C-C50C-F04E-A3D3-51FF1C68AFC8}" type="pres">
      <dgm:prSet presAssocID="{B0A2FB29-BC04-084E-BAD8-7D32D9E38877}" presName="circ2Tx" presStyleLbl="revTx" presStyleIdx="0" presStyleCnt="0">
        <dgm:presLayoutVars>
          <dgm:chMax val="0"/>
          <dgm:chPref val="0"/>
          <dgm:bulletEnabled val="1"/>
        </dgm:presLayoutVars>
      </dgm:prSet>
      <dgm:spPr/>
    </dgm:pt>
    <dgm:pt modelId="{E60B90F8-3090-7642-BD0D-D3E82E085982}" type="pres">
      <dgm:prSet presAssocID="{FD2BD818-E328-9F43-87BE-A384F2004288}" presName="circ3" presStyleLbl="vennNode1" presStyleIdx="2" presStyleCnt="3"/>
      <dgm:spPr/>
    </dgm:pt>
    <dgm:pt modelId="{F598BD58-A39B-E247-A16E-0ADEDFEE465A}" type="pres">
      <dgm:prSet presAssocID="{FD2BD818-E328-9F43-87BE-A384F2004288}" presName="circ3Tx" presStyleLbl="revTx" presStyleIdx="0" presStyleCnt="0">
        <dgm:presLayoutVars>
          <dgm:chMax val="0"/>
          <dgm:chPref val="0"/>
          <dgm:bulletEnabled val="1"/>
        </dgm:presLayoutVars>
      </dgm:prSet>
      <dgm:spPr/>
    </dgm:pt>
  </dgm:ptLst>
  <dgm:cxnLst>
    <dgm:cxn modelId="{2940D811-50F7-DE43-9001-2074D8B0E42C}" type="presOf" srcId="{AAE38F6E-AB45-144B-ACF8-35930551B4BD}" destId="{3C36CF00-0B95-C34A-B3BC-25936D3C2324}" srcOrd="0" destOrd="0" presId="urn:microsoft.com/office/officeart/2005/8/layout/venn1"/>
    <dgm:cxn modelId="{9D838117-141D-8F43-B2AD-88D390ACC87B}" type="presOf" srcId="{B0A2FB29-BC04-084E-BAD8-7D32D9E38877}" destId="{3B9694BE-81EF-424B-ADC5-CD7CDA8F0446}" srcOrd="0" destOrd="0" presId="urn:microsoft.com/office/officeart/2005/8/layout/venn1"/>
    <dgm:cxn modelId="{67A1EE1B-987D-E545-AD18-438C9033F8F8}" type="presOf" srcId="{B0A2FB29-BC04-084E-BAD8-7D32D9E38877}" destId="{B6E3763C-C50C-F04E-A3D3-51FF1C68AFC8}" srcOrd="1" destOrd="0" presId="urn:microsoft.com/office/officeart/2005/8/layout/venn1"/>
    <dgm:cxn modelId="{8459075F-A52C-EA43-930B-37BDD9197A84}" type="presOf" srcId="{AAE38F6E-AB45-144B-ACF8-35930551B4BD}" destId="{4C760255-CD46-0F41-BA66-284B94ACA7A2}" srcOrd="1" destOrd="0" presId="urn:microsoft.com/office/officeart/2005/8/layout/venn1"/>
    <dgm:cxn modelId="{69254D89-1277-414F-984E-31A63D492322}" type="presOf" srcId="{AF1796C0-35BD-8B47-B462-51588EED6277}" destId="{DC282CE1-6A08-E54A-B74D-141B55BB0F53}" srcOrd="0" destOrd="0" presId="urn:microsoft.com/office/officeart/2005/8/layout/venn1"/>
    <dgm:cxn modelId="{E1A2CB89-6A94-8145-9A03-8534665DA99D}" srcId="{AF1796C0-35BD-8B47-B462-51588EED6277}" destId="{AAE38F6E-AB45-144B-ACF8-35930551B4BD}" srcOrd="0" destOrd="0" parTransId="{1639465F-6E50-584A-9F11-31DCCA361A50}" sibTransId="{5B1E8430-A3E7-E741-94C5-56D896F9A921}"/>
    <dgm:cxn modelId="{3E4940B0-2CA5-7142-81A5-E8C085B47E0F}" srcId="{AF1796C0-35BD-8B47-B462-51588EED6277}" destId="{FD2BD818-E328-9F43-87BE-A384F2004288}" srcOrd="2" destOrd="0" parTransId="{20AD1C67-51F4-AB46-B4DE-FA6223C3512C}" sibTransId="{7E93E569-7410-424C-9176-558DFD5963DF}"/>
    <dgm:cxn modelId="{151FDFBD-3E62-FB44-8E79-939AA1342907}" srcId="{AF1796C0-35BD-8B47-B462-51588EED6277}" destId="{B0A2FB29-BC04-084E-BAD8-7D32D9E38877}" srcOrd="1" destOrd="0" parTransId="{CCE0DDEF-D660-F443-AA5A-2161116E1A99}" sibTransId="{C1BDE102-A479-0141-BE9F-D061064D79D7}"/>
    <dgm:cxn modelId="{06AEB9D1-B683-014C-B441-DB355589504E}" type="presOf" srcId="{FD2BD818-E328-9F43-87BE-A384F2004288}" destId="{F598BD58-A39B-E247-A16E-0ADEDFEE465A}" srcOrd="1" destOrd="0" presId="urn:microsoft.com/office/officeart/2005/8/layout/venn1"/>
    <dgm:cxn modelId="{DE80CFDA-EA0D-3B45-8A64-FBD6360C0DF3}" type="presOf" srcId="{FD2BD818-E328-9F43-87BE-A384F2004288}" destId="{E60B90F8-3090-7642-BD0D-D3E82E085982}" srcOrd="0" destOrd="0" presId="urn:microsoft.com/office/officeart/2005/8/layout/venn1"/>
    <dgm:cxn modelId="{615810B2-BBBC-6D4F-9EB0-273B1EEC6EAF}" type="presParOf" srcId="{DC282CE1-6A08-E54A-B74D-141B55BB0F53}" destId="{3C36CF00-0B95-C34A-B3BC-25936D3C2324}" srcOrd="0" destOrd="0" presId="urn:microsoft.com/office/officeart/2005/8/layout/venn1"/>
    <dgm:cxn modelId="{FE70A77E-337F-314B-96D1-BA8A89DFCC05}" type="presParOf" srcId="{DC282CE1-6A08-E54A-B74D-141B55BB0F53}" destId="{4C760255-CD46-0F41-BA66-284B94ACA7A2}" srcOrd="1" destOrd="0" presId="urn:microsoft.com/office/officeart/2005/8/layout/venn1"/>
    <dgm:cxn modelId="{F7F88B0A-8505-9644-AA04-E7F721B1D13B}" type="presParOf" srcId="{DC282CE1-6A08-E54A-B74D-141B55BB0F53}" destId="{3B9694BE-81EF-424B-ADC5-CD7CDA8F0446}" srcOrd="2" destOrd="0" presId="urn:microsoft.com/office/officeart/2005/8/layout/venn1"/>
    <dgm:cxn modelId="{97F2B856-805A-E349-AB30-63A9030B9E69}" type="presParOf" srcId="{DC282CE1-6A08-E54A-B74D-141B55BB0F53}" destId="{B6E3763C-C50C-F04E-A3D3-51FF1C68AFC8}" srcOrd="3" destOrd="0" presId="urn:microsoft.com/office/officeart/2005/8/layout/venn1"/>
    <dgm:cxn modelId="{D5E330AC-148C-944B-8626-471E02B4E6C3}" type="presParOf" srcId="{DC282CE1-6A08-E54A-B74D-141B55BB0F53}" destId="{E60B90F8-3090-7642-BD0D-D3E82E085982}" srcOrd="4" destOrd="0" presId="urn:microsoft.com/office/officeart/2005/8/layout/venn1"/>
    <dgm:cxn modelId="{F810AFAF-F6AB-2240-B615-620237C7EF2B}" type="presParOf" srcId="{DC282CE1-6A08-E54A-B74D-141B55BB0F53}" destId="{F598BD58-A39B-E247-A16E-0ADEDFEE465A}"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98700-3E4C-0A4C-A6BB-16BF44AE9D0D}">
      <dsp:nvSpPr>
        <dsp:cNvPr id="0" name=""/>
        <dsp:cNvSpPr/>
      </dsp:nvSpPr>
      <dsp:spPr>
        <a:xfrm>
          <a:off x="7233" y="309379"/>
          <a:ext cx="2161877" cy="12971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Where we were</a:t>
          </a:r>
        </a:p>
      </dsp:txBody>
      <dsp:txXfrm>
        <a:off x="45225" y="347371"/>
        <a:ext cx="2085893" cy="1221142"/>
      </dsp:txXfrm>
    </dsp:sp>
    <dsp:sp modelId="{8E4AB494-BD04-054B-952F-E0E3B7D4845C}">
      <dsp:nvSpPr>
        <dsp:cNvPr id="0" name=""/>
        <dsp:cNvSpPr/>
      </dsp:nvSpPr>
      <dsp:spPr>
        <a:xfrm>
          <a:off x="2385298" y="689870"/>
          <a:ext cx="458317" cy="53614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385298" y="797099"/>
        <a:ext cx="320822" cy="321687"/>
      </dsp:txXfrm>
    </dsp:sp>
    <dsp:sp modelId="{A5A09701-8AE7-7C49-A271-A1FE1B128B37}">
      <dsp:nvSpPr>
        <dsp:cNvPr id="0" name=""/>
        <dsp:cNvSpPr/>
      </dsp:nvSpPr>
      <dsp:spPr>
        <a:xfrm>
          <a:off x="3033861" y="309379"/>
          <a:ext cx="2161877" cy="12971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What we did</a:t>
          </a:r>
        </a:p>
      </dsp:txBody>
      <dsp:txXfrm>
        <a:off x="3071853" y="347371"/>
        <a:ext cx="2085893" cy="1221142"/>
      </dsp:txXfrm>
    </dsp:sp>
    <dsp:sp modelId="{B8E0A859-9EF5-AE4B-9D86-4CC7E00EFAF7}">
      <dsp:nvSpPr>
        <dsp:cNvPr id="0" name=""/>
        <dsp:cNvSpPr/>
      </dsp:nvSpPr>
      <dsp:spPr>
        <a:xfrm>
          <a:off x="5411926" y="689870"/>
          <a:ext cx="458317" cy="53614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11926" y="797099"/>
        <a:ext cx="320822" cy="321687"/>
      </dsp:txXfrm>
    </dsp:sp>
    <dsp:sp modelId="{8FEAC22C-CEA9-F546-BD79-A9D476E8F1F7}">
      <dsp:nvSpPr>
        <dsp:cNvPr id="0" name=""/>
        <dsp:cNvSpPr/>
      </dsp:nvSpPr>
      <dsp:spPr>
        <a:xfrm>
          <a:off x="6060489" y="309379"/>
          <a:ext cx="2161877" cy="129712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What we learned</a:t>
          </a:r>
        </a:p>
      </dsp:txBody>
      <dsp:txXfrm>
        <a:off x="6098481" y="347371"/>
        <a:ext cx="2085893" cy="1221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6CF00-0B95-C34A-B3BC-25936D3C2324}">
      <dsp:nvSpPr>
        <dsp:cNvPr id="0" name=""/>
        <dsp:cNvSpPr/>
      </dsp:nvSpPr>
      <dsp:spPr>
        <a:xfrm>
          <a:off x="922019" y="45719"/>
          <a:ext cx="2194560" cy="2194560"/>
        </a:xfrm>
        <a:prstGeom prst="ellipse">
          <a:avLst/>
        </a:prstGeom>
        <a:gradFill rotWithShape="0">
          <a:gsLst>
            <a:gs pos="0">
              <a:schemeClr val="accent3">
                <a:shade val="80000"/>
                <a:alpha val="50000"/>
                <a:hueOff val="0"/>
                <a:satOff val="0"/>
                <a:lumOff val="0"/>
                <a:alphaOff val="0"/>
                <a:tint val="50000"/>
                <a:satMod val="300000"/>
              </a:schemeClr>
            </a:gs>
            <a:gs pos="35000">
              <a:schemeClr val="accent3">
                <a:shade val="80000"/>
                <a:alpha val="50000"/>
                <a:hueOff val="0"/>
                <a:satOff val="0"/>
                <a:lumOff val="0"/>
                <a:alphaOff val="0"/>
                <a:tint val="37000"/>
                <a:satMod val="300000"/>
              </a:schemeClr>
            </a:gs>
            <a:gs pos="100000">
              <a:schemeClr val="accent3">
                <a:shade val="80000"/>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SUPERVISION</a:t>
          </a:r>
        </a:p>
      </dsp:txBody>
      <dsp:txXfrm>
        <a:off x="1214628" y="429767"/>
        <a:ext cx="1609344" cy="987552"/>
      </dsp:txXfrm>
    </dsp:sp>
    <dsp:sp modelId="{3B9694BE-81EF-424B-ADC5-CD7CDA8F0446}">
      <dsp:nvSpPr>
        <dsp:cNvPr id="0" name=""/>
        <dsp:cNvSpPr/>
      </dsp:nvSpPr>
      <dsp:spPr>
        <a:xfrm>
          <a:off x="1713890" y="1417320"/>
          <a:ext cx="2194560" cy="2194560"/>
        </a:xfrm>
        <a:prstGeom prst="ellipse">
          <a:avLst/>
        </a:prstGeom>
        <a:gradFill rotWithShape="0">
          <a:gsLst>
            <a:gs pos="0">
              <a:schemeClr val="accent3">
                <a:shade val="80000"/>
                <a:alpha val="50000"/>
                <a:hueOff val="-3054"/>
                <a:satOff val="0"/>
                <a:lumOff val="2106"/>
                <a:alphaOff val="15000"/>
                <a:tint val="50000"/>
                <a:satMod val="300000"/>
              </a:schemeClr>
            </a:gs>
            <a:gs pos="35000">
              <a:schemeClr val="accent3">
                <a:shade val="80000"/>
                <a:alpha val="50000"/>
                <a:hueOff val="-3054"/>
                <a:satOff val="0"/>
                <a:lumOff val="2106"/>
                <a:alphaOff val="15000"/>
                <a:tint val="37000"/>
                <a:satMod val="300000"/>
              </a:schemeClr>
            </a:gs>
            <a:gs pos="100000">
              <a:schemeClr val="accent3">
                <a:shade val="80000"/>
                <a:alpha val="50000"/>
                <a:hueOff val="-3054"/>
                <a:satOff val="0"/>
                <a:lumOff val="2106"/>
                <a:alphaOff val="1500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WPC</a:t>
          </a:r>
        </a:p>
      </dsp:txBody>
      <dsp:txXfrm>
        <a:off x="2385060" y="1984248"/>
        <a:ext cx="1316736" cy="1207008"/>
      </dsp:txXfrm>
    </dsp:sp>
    <dsp:sp modelId="{E60B90F8-3090-7642-BD0D-D3E82E085982}">
      <dsp:nvSpPr>
        <dsp:cNvPr id="0" name=""/>
        <dsp:cNvSpPr/>
      </dsp:nvSpPr>
      <dsp:spPr>
        <a:xfrm>
          <a:off x="130149" y="1417320"/>
          <a:ext cx="2194560" cy="2194560"/>
        </a:xfrm>
        <a:prstGeom prst="ellipse">
          <a:avLst/>
        </a:prstGeom>
        <a:gradFill rotWithShape="0">
          <a:gsLst>
            <a:gs pos="0">
              <a:schemeClr val="accent3">
                <a:shade val="80000"/>
                <a:alpha val="50000"/>
                <a:hueOff val="-6108"/>
                <a:satOff val="0"/>
                <a:lumOff val="4213"/>
                <a:alphaOff val="30000"/>
                <a:tint val="50000"/>
                <a:satMod val="300000"/>
              </a:schemeClr>
            </a:gs>
            <a:gs pos="35000">
              <a:schemeClr val="accent3">
                <a:shade val="80000"/>
                <a:alpha val="50000"/>
                <a:hueOff val="-6108"/>
                <a:satOff val="0"/>
                <a:lumOff val="4213"/>
                <a:alphaOff val="30000"/>
                <a:tint val="37000"/>
                <a:satMod val="300000"/>
              </a:schemeClr>
            </a:gs>
            <a:gs pos="100000">
              <a:schemeClr val="accent3">
                <a:shade val="80000"/>
                <a:alpha val="50000"/>
                <a:hueOff val="-6108"/>
                <a:satOff val="0"/>
                <a:lumOff val="4213"/>
                <a:alphaOff val="3000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QUALIFICATIONS</a:t>
          </a:r>
        </a:p>
      </dsp:txBody>
      <dsp:txXfrm>
        <a:off x="336803" y="1984248"/>
        <a:ext cx="1316736" cy="12070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E470C7-C439-6647-9AD6-26BB20624F59}" type="datetimeFigureOut">
              <a:rPr lang="en-US" smtClean="0"/>
              <a:t>9/6/2019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20AD36-12AB-464D-981E-2441B3523C3F}" type="slidenum">
              <a:rPr lang="en-US" smtClean="0"/>
              <a:t>‹#›</a:t>
            </a:fld>
            <a:endParaRPr lang="en-US"/>
          </a:p>
        </p:txBody>
      </p:sp>
    </p:spTree>
    <p:extLst>
      <p:ext uri="{BB962C8B-B14F-4D97-AF65-F5344CB8AC3E}">
        <p14:creationId xmlns:p14="http://schemas.microsoft.com/office/powerpoint/2010/main" val="1994044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DD0D9-0230-2747-A7FF-65C06B02504B}" type="datetimeFigureOut">
              <a:rPr lang="en-US" smtClean="0"/>
              <a:t>9/6/2019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53F35-906F-A94D-8A15-F0FB1BDAC75A}" type="slidenum">
              <a:rPr lang="en-US" smtClean="0"/>
              <a:t>‹#›</a:t>
            </a:fld>
            <a:endParaRPr lang="en-US"/>
          </a:p>
        </p:txBody>
      </p:sp>
    </p:spTree>
    <p:extLst>
      <p:ext uri="{BB962C8B-B14F-4D97-AF65-F5344CB8AC3E}">
        <p14:creationId xmlns:p14="http://schemas.microsoft.com/office/powerpoint/2010/main" val="72688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1</a:t>
            </a:fld>
            <a:endParaRPr lang="en-US"/>
          </a:p>
        </p:txBody>
      </p:sp>
    </p:spTree>
    <p:extLst>
      <p:ext uri="{BB962C8B-B14F-4D97-AF65-F5344CB8AC3E}">
        <p14:creationId xmlns:p14="http://schemas.microsoft.com/office/powerpoint/2010/main" val="159042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17</a:t>
            </a:fld>
            <a:endParaRPr lang="en-US"/>
          </a:p>
        </p:txBody>
      </p:sp>
    </p:spTree>
    <p:extLst>
      <p:ext uri="{BB962C8B-B14F-4D97-AF65-F5344CB8AC3E}">
        <p14:creationId xmlns:p14="http://schemas.microsoft.com/office/powerpoint/2010/main" val="234097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Good Feedback Comments from various Argonne Employees: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information here was gathered from QEW’s following their practical certifications. I asked for feedback on the new Electrical Safety Program implementation and the QEW process they just completed….Jeff </a:t>
            </a:r>
            <a:r>
              <a:rPr lang="en-US" sz="1200" i="1" kern="1200" dirty="0" err="1">
                <a:solidFill>
                  <a:schemeClr val="tx1"/>
                </a:solidFill>
                <a:effectLst/>
                <a:latin typeface="+mn-lt"/>
                <a:ea typeface="+mn-ea"/>
                <a:cs typeface="+mn-cs"/>
              </a:rPr>
              <a:t>Grovom</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 never considered the hazard of a bleeder resistor failing on capacitors”</a:t>
            </a:r>
          </a:p>
          <a:p>
            <a:pPr lvl="0"/>
            <a:r>
              <a:rPr lang="en-US" sz="1200" kern="1200" dirty="0">
                <a:solidFill>
                  <a:schemeClr val="tx1"/>
                </a:solidFill>
                <a:effectLst/>
                <a:latin typeface="+mn-lt"/>
                <a:ea typeface="+mn-ea"/>
                <a:cs typeface="+mn-cs"/>
              </a:rPr>
              <a:t>“This is the best training I’ve ever had here at Argonne”</a:t>
            </a:r>
          </a:p>
          <a:p>
            <a:pPr lvl="0"/>
            <a:r>
              <a:rPr lang="en-US" sz="1200" kern="1200" dirty="0">
                <a:solidFill>
                  <a:schemeClr val="tx1"/>
                </a:solidFill>
                <a:effectLst/>
                <a:latin typeface="+mn-lt"/>
                <a:ea typeface="+mn-ea"/>
                <a:cs typeface="+mn-cs"/>
              </a:rPr>
              <a:t>“Its good to see that Argonne is serious about electrical safety now and it shows with this new process. In the past it seemed they were just going through the motions to meet a requirement”</a:t>
            </a:r>
          </a:p>
          <a:p>
            <a:pPr lvl="0"/>
            <a:r>
              <a:rPr lang="en-US" sz="1200" kern="1200" dirty="0">
                <a:solidFill>
                  <a:schemeClr val="tx1"/>
                </a:solidFill>
                <a:effectLst/>
                <a:latin typeface="+mn-lt"/>
                <a:ea typeface="+mn-ea"/>
                <a:cs typeface="+mn-cs"/>
              </a:rPr>
              <a:t>“This new electrical safety program is effectively bringing to light the true danger of working with electricity”</a:t>
            </a:r>
          </a:p>
          <a:p>
            <a:pPr lvl="0"/>
            <a:r>
              <a:rPr lang="en-US" sz="1200" kern="1200" dirty="0">
                <a:solidFill>
                  <a:schemeClr val="tx1"/>
                </a:solidFill>
                <a:effectLst/>
                <a:latin typeface="+mn-lt"/>
                <a:ea typeface="+mn-ea"/>
                <a:cs typeface="+mn-cs"/>
              </a:rPr>
              <a:t>“Very good class”</a:t>
            </a:r>
          </a:p>
          <a:p>
            <a:pPr lvl="0"/>
            <a:r>
              <a:rPr lang="en-US" sz="1200" kern="1200" dirty="0">
                <a:solidFill>
                  <a:schemeClr val="tx1"/>
                </a:solidFill>
                <a:effectLst/>
                <a:latin typeface="+mn-lt"/>
                <a:ea typeface="+mn-ea"/>
                <a:cs typeface="+mn-cs"/>
              </a:rPr>
              <a:t>“In the past Argonne just told you to do something with no instructions, enforcement, accountability or follow-up so no one took it seriously.”</a:t>
            </a:r>
          </a:p>
          <a:p>
            <a:pPr lvl="0"/>
            <a:r>
              <a:rPr lang="en-US" sz="1200" kern="1200" dirty="0">
                <a:solidFill>
                  <a:schemeClr val="tx1"/>
                </a:solidFill>
                <a:effectLst/>
                <a:latin typeface="+mn-lt"/>
                <a:ea typeface="+mn-ea"/>
                <a:cs typeface="+mn-cs"/>
              </a:rPr>
              <a:t>“Its refreshing to see structure being implemented for electrical safety here at Argonne.”</a:t>
            </a:r>
          </a:p>
          <a:p>
            <a:pPr lvl="0"/>
            <a:r>
              <a:rPr lang="en-US" sz="1200" kern="1200" dirty="0">
                <a:solidFill>
                  <a:schemeClr val="tx1"/>
                </a:solidFill>
                <a:effectLst/>
                <a:latin typeface="+mn-lt"/>
                <a:ea typeface="+mn-ea"/>
                <a:cs typeface="+mn-cs"/>
              </a:rPr>
              <a:t>“I’m NOT really an electrician but they expect me to do electrical work (minor electrical tasks) as part of my job. After the training I am now more knowledgeable on what I am exposed to and know how to protect myself. I am very thankful for this training!”</a:t>
            </a:r>
          </a:p>
          <a:p>
            <a:pPr lvl="0"/>
            <a:r>
              <a:rPr lang="en-US" sz="1200" kern="1200" dirty="0">
                <a:solidFill>
                  <a:schemeClr val="tx1"/>
                </a:solidFill>
                <a:effectLst/>
                <a:latin typeface="+mn-lt"/>
                <a:ea typeface="+mn-ea"/>
                <a:cs typeface="+mn-cs"/>
              </a:rPr>
              <a:t>“I have done things out here in the past while not really knowing what I was doing or what the real hazards were. I now know how LUCKY I’ve been that I wasn’t hurt or worse!”</a:t>
            </a:r>
          </a:p>
          <a:p>
            <a:pPr lvl="0"/>
            <a:r>
              <a:rPr lang="en-US" sz="1200" kern="1200" dirty="0">
                <a:solidFill>
                  <a:schemeClr val="tx1"/>
                </a:solidFill>
                <a:effectLst/>
                <a:latin typeface="+mn-lt"/>
                <a:ea typeface="+mn-ea"/>
                <a:cs typeface="+mn-cs"/>
              </a:rPr>
              <a:t>“Most of the training here at Argonne tells us what NOT to do but not what TO do or HOW to do it safely. This is the first training here at Argonne that I have attended with a formal process in place for qualification training.” (17years employed at Argonne)</a:t>
            </a:r>
          </a:p>
          <a:p>
            <a:pPr lvl="0"/>
            <a:r>
              <a:rPr lang="en-US" sz="1200" kern="1200" dirty="0">
                <a:solidFill>
                  <a:schemeClr val="tx1"/>
                </a:solidFill>
                <a:effectLst/>
                <a:latin typeface="+mn-lt"/>
                <a:ea typeface="+mn-ea"/>
                <a:cs typeface="+mn-cs"/>
              </a:rPr>
              <a:t>“It lifts our role as electrical workers to a level of professionalism (we are professionals). The detailed level of safety training does make me feel like I’m professionally trained in the hazards and expected safe work practices. As a manager, I’m especially thankful that this information is being presented to our new employees who may have not had this level of training elsewhere.” (28 years employed at Argonne).</a:t>
            </a:r>
          </a:p>
          <a:p>
            <a:pPr lvl="0"/>
            <a:r>
              <a:rPr lang="en-US" sz="1200" kern="1200" dirty="0">
                <a:solidFill>
                  <a:schemeClr val="tx1"/>
                </a:solidFill>
                <a:effectLst/>
                <a:latin typeface="+mn-lt"/>
                <a:ea typeface="+mn-ea"/>
                <a:cs typeface="+mn-cs"/>
              </a:rPr>
              <a:t>“I really like the new electrical safety manual and the way it is laid out. The PROC’s were confusing and one could lose sight of the overall process and hazards. (11 years employed at Argonne)</a:t>
            </a:r>
          </a:p>
          <a:p>
            <a:pPr lvl="0"/>
            <a:r>
              <a:rPr lang="en-US" sz="1200" kern="1200" dirty="0">
                <a:solidFill>
                  <a:schemeClr val="tx1"/>
                </a:solidFill>
                <a:effectLst/>
                <a:latin typeface="+mn-lt"/>
                <a:ea typeface="+mn-ea"/>
                <a:cs typeface="+mn-cs"/>
              </a:rPr>
              <a:t>This is the only training I’ve had at Argonne where I’ve actually learned something. It also helped me understand the “Work Control” document that I am writing as well. (Graduate School for PHD-Physics)</a:t>
            </a:r>
          </a:p>
          <a:p>
            <a:pPr lvl="0"/>
            <a:r>
              <a:rPr lang="en-US" sz="1200" kern="1200" dirty="0">
                <a:solidFill>
                  <a:schemeClr val="tx1"/>
                </a:solidFill>
                <a:effectLst/>
                <a:latin typeface="+mn-lt"/>
                <a:ea typeface="+mn-ea"/>
                <a:cs typeface="+mn-cs"/>
              </a:rPr>
              <a:t>This is the best course I’ve had in my nearly 44 years of working here at Argonne because it actually teaches you WHAT NOT to do, WHAT to do and HOW to do it., followed by a demonstration of understanding. (44 years employed at Argonne)</a:t>
            </a:r>
          </a:p>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19</a:t>
            </a:fld>
            <a:endParaRPr lang="en-US"/>
          </a:p>
        </p:txBody>
      </p:sp>
    </p:spTree>
    <p:extLst>
      <p:ext uri="{BB962C8B-B14F-4D97-AF65-F5344CB8AC3E}">
        <p14:creationId xmlns:p14="http://schemas.microsoft.com/office/powerpoint/2010/main" val="161604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21</a:t>
            </a:fld>
            <a:endParaRPr lang="en-US"/>
          </a:p>
        </p:txBody>
      </p:sp>
    </p:spTree>
    <p:extLst>
      <p:ext uri="{BB962C8B-B14F-4D97-AF65-F5344CB8AC3E}">
        <p14:creationId xmlns:p14="http://schemas.microsoft.com/office/powerpoint/2010/main" val="1721333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basics, don’t chase </a:t>
            </a:r>
          </a:p>
        </p:txBody>
      </p:sp>
      <p:sp>
        <p:nvSpPr>
          <p:cNvPr id="4" name="Slide Number Placeholder 3"/>
          <p:cNvSpPr>
            <a:spLocks noGrp="1"/>
          </p:cNvSpPr>
          <p:nvPr>
            <p:ph type="sldNum" sz="quarter" idx="10"/>
          </p:nvPr>
        </p:nvSpPr>
        <p:spPr/>
        <p:txBody>
          <a:bodyPr/>
          <a:lstStyle/>
          <a:p>
            <a:fld id="{D0453F35-906F-A94D-8A15-F0FB1BDAC75A}" type="slidenum">
              <a:rPr lang="en-US" smtClean="0"/>
              <a:t>24</a:t>
            </a:fld>
            <a:endParaRPr lang="en-US"/>
          </a:p>
        </p:txBody>
      </p:sp>
    </p:spTree>
    <p:extLst>
      <p:ext uri="{BB962C8B-B14F-4D97-AF65-F5344CB8AC3E}">
        <p14:creationId xmlns:p14="http://schemas.microsoft.com/office/powerpoint/2010/main" val="82552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Directorate Electrical Safety Officers</a:t>
            </a:r>
          </a:p>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25</a:t>
            </a:fld>
            <a:endParaRPr lang="en-US"/>
          </a:p>
        </p:txBody>
      </p:sp>
    </p:spTree>
    <p:extLst>
      <p:ext uri="{BB962C8B-B14F-4D97-AF65-F5344CB8AC3E}">
        <p14:creationId xmlns:p14="http://schemas.microsoft.com/office/powerpoint/2010/main" val="3109963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000000"/>
                </a:solidFill>
              </a:rPr>
              <a:t>QEWs:</a:t>
            </a:r>
          </a:p>
          <a:p>
            <a:pPr lvl="1"/>
            <a:r>
              <a:rPr lang="en-US" sz="2000" dirty="0">
                <a:solidFill>
                  <a:srgbClr val="000000"/>
                </a:solidFill>
              </a:rPr>
              <a:t>Lockout &amp; Test Before Touch</a:t>
            </a:r>
          </a:p>
          <a:p>
            <a:pPr lvl="1"/>
            <a:r>
              <a:rPr lang="en-US" sz="2000" dirty="0">
                <a:solidFill>
                  <a:srgbClr val="000000"/>
                </a:solidFill>
              </a:rPr>
              <a:t>	800</a:t>
            </a:r>
            <a:r>
              <a:rPr lang="en-US" sz="2000" baseline="0" dirty="0">
                <a:solidFill>
                  <a:srgbClr val="000000"/>
                </a:solidFill>
              </a:rPr>
              <a:t> to 300 QEWs</a:t>
            </a:r>
          </a:p>
          <a:p>
            <a:pPr lvl="1"/>
            <a:r>
              <a:rPr lang="en-US" sz="2000" baseline="0" dirty="0">
                <a:solidFill>
                  <a:srgbClr val="000000"/>
                </a:solidFill>
              </a:rPr>
              <a:t>	Assigned 4 Deputy AHJs for Electrical Safety (Safe Work Practices, Installations, Safe Equipment, High Voltage and Utilities</a:t>
            </a:r>
          </a:p>
          <a:p>
            <a:pPr lvl="1"/>
            <a:r>
              <a:rPr lang="en-US" sz="2000" baseline="0" dirty="0">
                <a:solidFill>
                  <a:srgbClr val="000000"/>
                </a:solidFill>
              </a:rPr>
              <a:t>	Improved Training with  classroom, instructor led demonstrations, and hands on practical</a:t>
            </a:r>
          </a:p>
          <a:p>
            <a:pPr lvl="2"/>
            <a:r>
              <a:rPr lang="en-US" sz="1800" dirty="0"/>
              <a:t>90% approval rating of QEW courses as assessed during rollout in FY19 (independent assessment)</a:t>
            </a:r>
          </a:p>
          <a:p>
            <a:pPr lvl="2"/>
            <a:r>
              <a:rPr lang="en-US" sz="1800" dirty="0"/>
              <a:t>92% retest passing rate in CY19</a:t>
            </a:r>
          </a:p>
          <a:p>
            <a:pPr lvl="1"/>
            <a:endParaRPr lang="en-US" sz="2000" dirty="0">
              <a:solidFill>
                <a:srgbClr val="000000"/>
              </a:solidFill>
            </a:endParaRPr>
          </a:p>
          <a:p>
            <a:pPr lvl="1"/>
            <a:r>
              <a:rPr lang="en-US" sz="2000" dirty="0">
                <a:solidFill>
                  <a:srgbClr val="000000"/>
                </a:solidFill>
              </a:rPr>
              <a:t>Establish and Control Work Space</a:t>
            </a:r>
          </a:p>
          <a:p>
            <a:pPr lvl="1"/>
            <a:r>
              <a:rPr lang="en-US" sz="2000" dirty="0">
                <a:solidFill>
                  <a:srgbClr val="000000"/>
                </a:solidFill>
              </a:rPr>
              <a:t>	459 days since last shock</a:t>
            </a:r>
          </a:p>
          <a:p>
            <a:pPr lvl="1"/>
            <a:r>
              <a:rPr lang="en-US" sz="2000" dirty="0">
                <a:solidFill>
                  <a:srgbClr val="000000"/>
                </a:solidFill>
              </a:rPr>
              <a:t>	116 Battery Trained,</a:t>
            </a:r>
            <a:r>
              <a:rPr lang="en-US" sz="2000" baseline="0" dirty="0">
                <a:solidFill>
                  <a:srgbClr val="000000"/>
                </a:solidFill>
              </a:rPr>
              <a:t> 232 Capacitor Trained</a:t>
            </a:r>
          </a:p>
          <a:p>
            <a:pPr lvl="1"/>
            <a:r>
              <a:rPr lang="en-US" sz="2000" baseline="0" dirty="0">
                <a:solidFill>
                  <a:srgbClr val="000000"/>
                </a:solidFill>
              </a:rPr>
              <a:t>	13 Electrical SMEs to provide guidance (more help!)</a:t>
            </a:r>
            <a:endParaRPr lang="en-US" sz="2000" dirty="0">
              <a:solidFill>
                <a:srgbClr val="000000"/>
              </a:solidFill>
            </a:endParaRPr>
          </a:p>
          <a:p>
            <a:r>
              <a:rPr lang="en-US" sz="2000" dirty="0">
                <a:solidFill>
                  <a:srgbClr val="000000"/>
                </a:solidFill>
              </a:rPr>
              <a:t>Management:</a:t>
            </a:r>
          </a:p>
          <a:p>
            <a:pPr lvl="1"/>
            <a:r>
              <a:rPr lang="en-US" sz="2000" dirty="0">
                <a:solidFill>
                  <a:srgbClr val="000000"/>
                </a:solidFill>
              </a:rPr>
              <a:t>Plan and control the work</a:t>
            </a:r>
          </a:p>
          <a:p>
            <a:pPr lvl="2"/>
            <a:r>
              <a:rPr lang="en-US" sz="1800" dirty="0"/>
              <a:t>WPC, QEW Sup Training for 148 personnel</a:t>
            </a:r>
          </a:p>
          <a:p>
            <a:pPr lvl="2"/>
            <a:r>
              <a:rPr lang="en-US" sz="1800" dirty="0">
                <a:solidFill>
                  <a:srgbClr val="000000"/>
                </a:solidFill>
              </a:rPr>
              <a:t>Purchase of Remote Racking</a:t>
            </a:r>
          </a:p>
          <a:p>
            <a:pPr lvl="2"/>
            <a:r>
              <a:rPr lang="en-US" sz="1800" dirty="0">
                <a:solidFill>
                  <a:srgbClr val="000000"/>
                </a:solidFill>
              </a:rPr>
              <a:t>Supervisor Approval for electrical work and troubleshooting</a:t>
            </a:r>
          </a:p>
          <a:p>
            <a:pPr lvl="1"/>
            <a:r>
              <a:rPr lang="en-US" sz="2000" dirty="0">
                <a:solidFill>
                  <a:srgbClr val="000000"/>
                </a:solidFill>
              </a:rPr>
              <a:t>Correct unsafe behavior </a:t>
            </a:r>
            <a:r>
              <a:rPr lang="en-US" sz="2000" dirty="0"/>
              <a:t>&amp;</a:t>
            </a:r>
            <a:r>
              <a:rPr lang="en-US" sz="2000" dirty="0">
                <a:solidFill>
                  <a:srgbClr val="000000"/>
                </a:solidFill>
              </a:rPr>
              <a:t> conditions (accountability</a:t>
            </a:r>
            <a:r>
              <a:rPr lang="en-US" sz="2000" dirty="0"/>
              <a:t>) </a:t>
            </a:r>
          </a:p>
          <a:p>
            <a:pPr lvl="1"/>
            <a:r>
              <a:rPr lang="en-US" sz="2000" dirty="0"/>
              <a:t>	E-CARB</a:t>
            </a:r>
          </a:p>
          <a:p>
            <a:pPr lvl="1"/>
            <a:r>
              <a:rPr lang="en-US" sz="2000" dirty="0"/>
              <a:t>	ANL-1205,</a:t>
            </a:r>
            <a:r>
              <a:rPr lang="en-US" sz="2000" baseline="0" dirty="0"/>
              <a:t> Field Observations Guide</a:t>
            </a:r>
          </a:p>
          <a:p>
            <a:pPr lvl="1"/>
            <a:r>
              <a:rPr lang="en-US" sz="2000" baseline="0" dirty="0"/>
              <a:t>	Electrical Safety Assessment Management is engaged and driving the culture</a:t>
            </a:r>
          </a:p>
          <a:p>
            <a:pPr lvl="1"/>
            <a:r>
              <a:rPr lang="en-US" sz="2000" dirty="0"/>
              <a:t>	Lessons Learned and Safety Shares</a:t>
            </a:r>
          </a:p>
          <a:p>
            <a:pPr lvl="1"/>
            <a:r>
              <a:rPr lang="en-US" sz="2000" dirty="0"/>
              <a:t>	9 Spot Awards or Pace Setters for Electrical</a:t>
            </a:r>
          </a:p>
          <a:p>
            <a:pPr lvl="1"/>
            <a:r>
              <a:rPr lang="en-US" sz="2000" dirty="0"/>
              <a:t>	Completed</a:t>
            </a:r>
            <a:r>
              <a:rPr lang="en-US" sz="2000" baseline="0" dirty="0"/>
              <a:t> 70 Corrective Action Plan Items</a:t>
            </a:r>
            <a:endParaRPr lang="en-US" sz="2000" dirty="0"/>
          </a:p>
          <a:p>
            <a:r>
              <a:rPr lang="en-US" sz="2000" dirty="0"/>
              <a:t>Non-QEWs:</a:t>
            </a:r>
          </a:p>
          <a:p>
            <a:pPr lvl="1"/>
            <a:r>
              <a:rPr lang="en-US" sz="2000" dirty="0"/>
              <a:t>Do not perform electrical work</a:t>
            </a:r>
          </a:p>
          <a:p>
            <a:pPr lvl="1"/>
            <a:r>
              <a:rPr lang="en-US" sz="2000" dirty="0"/>
              <a:t>	Electrical SMEs to help determine</a:t>
            </a:r>
          </a:p>
          <a:p>
            <a:pPr lvl="1"/>
            <a:r>
              <a:rPr lang="en-US" sz="2000" dirty="0"/>
              <a:t>	Clear definition of electrical work</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2000" dirty="0"/>
              <a:t>	Improved training for Electrical Safety Awareness Training, Basic and Advance delivered on May 31, 2019</a:t>
            </a:r>
          </a:p>
          <a:p>
            <a:pPr lvl="1"/>
            <a:r>
              <a:rPr lang="en-US" sz="2000" dirty="0"/>
              <a:t>Report unsafe equipment</a:t>
            </a:r>
          </a:p>
          <a:p>
            <a:pPr lvl="1"/>
            <a:r>
              <a:rPr lang="en-US" sz="2000" dirty="0"/>
              <a:t>	Hired a full time electrical inspector</a:t>
            </a:r>
          </a:p>
          <a:p>
            <a:pPr lvl="1"/>
            <a:r>
              <a:rPr lang="en-US" sz="2000" dirty="0"/>
              <a:t>	Building Operations Team as a resource.</a:t>
            </a:r>
          </a:p>
          <a:p>
            <a:pPr lvl="1"/>
            <a:endParaRPr lang="en-US" sz="2000" dirty="0"/>
          </a:p>
          <a:p>
            <a:pPr lvl="1"/>
            <a:r>
              <a:rPr lang="en-US" sz="2000" dirty="0"/>
              <a:t>Completion of 72 corrective action plan items</a:t>
            </a:r>
          </a:p>
          <a:p>
            <a:pPr lvl="2"/>
            <a:r>
              <a:rPr lang="en-US" sz="1800" dirty="0"/>
              <a:t>All but 2 are considered effective through Electrical Safety Assessment</a:t>
            </a:r>
          </a:p>
          <a:p>
            <a:pPr lvl="1"/>
            <a:endParaRPr lang="en-US" sz="2000" dirty="0"/>
          </a:p>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26</a:t>
            </a:fld>
            <a:endParaRPr lang="en-US"/>
          </a:p>
        </p:txBody>
      </p:sp>
    </p:spTree>
    <p:extLst>
      <p:ext uri="{BB962C8B-B14F-4D97-AF65-F5344CB8AC3E}">
        <p14:creationId xmlns:p14="http://schemas.microsoft.com/office/powerpoint/2010/main" val="270747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 incidents involved LOTO violations</a:t>
            </a:r>
          </a:p>
          <a:p>
            <a:r>
              <a:rPr lang="en-US" sz="1200" b="0" i="0" kern="1200" dirty="0">
                <a:solidFill>
                  <a:schemeClr val="tx1"/>
                </a:solidFill>
                <a:effectLst/>
                <a:latin typeface="+mn-lt"/>
                <a:ea typeface="+mn-ea"/>
                <a:cs typeface="+mn-cs"/>
              </a:rPr>
              <a:t>5 incidents involved an electrical shock or burn.</a:t>
            </a:r>
          </a:p>
          <a:p>
            <a:r>
              <a:rPr lang="en-US" sz="1200" b="0" i="0" kern="1200" dirty="0">
                <a:solidFill>
                  <a:schemeClr val="tx1"/>
                </a:solidFill>
                <a:effectLst/>
                <a:latin typeface="+mn-lt"/>
                <a:ea typeface="+mn-ea"/>
                <a:cs typeface="+mn-cs"/>
              </a:rPr>
              <a:t>2 incidents involved electrical fires.</a:t>
            </a:r>
          </a:p>
          <a:p>
            <a:r>
              <a:rPr lang="en-US" sz="1200" b="0" i="0" kern="1200" dirty="0">
                <a:solidFill>
                  <a:schemeClr val="tx1"/>
                </a:solidFill>
                <a:effectLst/>
                <a:latin typeface="+mn-lt"/>
                <a:ea typeface="+mn-ea"/>
                <a:cs typeface="+mn-cs"/>
              </a:rPr>
              <a:t>2 incidents involved equipment coming in contact with partially inserted plug prongs.</a:t>
            </a:r>
          </a:p>
          <a:p>
            <a:r>
              <a:rPr lang="en-US" sz="1200" b="0" i="0" kern="1200" dirty="0">
                <a:solidFill>
                  <a:schemeClr val="tx1"/>
                </a:solidFill>
                <a:effectLst/>
                <a:latin typeface="+mn-lt"/>
                <a:ea typeface="+mn-ea"/>
                <a:cs typeface="+mn-cs"/>
              </a:rPr>
              <a:t>2 incidents involved the unexpected discovery of electrical energy.</a:t>
            </a:r>
          </a:p>
          <a:p>
            <a:r>
              <a:rPr lang="en-US" sz="1200" b="0" i="0" kern="1200" dirty="0">
                <a:solidFill>
                  <a:schemeClr val="tx1"/>
                </a:solidFill>
                <a:effectLst/>
                <a:latin typeface="+mn-lt"/>
                <a:ea typeface="+mn-ea"/>
                <a:cs typeface="+mn-cs"/>
              </a:rPr>
              <a:t>2 incidents involved overhead line contact.</a:t>
            </a:r>
          </a:p>
          <a:p>
            <a:r>
              <a:rPr lang="en-US" sz="1200" b="0" i="0" kern="1200" dirty="0">
                <a:solidFill>
                  <a:schemeClr val="tx1"/>
                </a:solidFill>
                <a:effectLst/>
                <a:latin typeface="+mn-lt"/>
                <a:ea typeface="+mn-ea"/>
                <a:cs typeface="+mn-cs"/>
              </a:rPr>
              <a:t>1 incident involved a shock and LOTO violation.</a:t>
            </a:r>
          </a:p>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3</a:t>
            </a:fld>
            <a:endParaRPr lang="en-US"/>
          </a:p>
        </p:txBody>
      </p:sp>
    </p:spTree>
    <p:extLst>
      <p:ext uri="{BB962C8B-B14F-4D97-AF65-F5344CB8AC3E}">
        <p14:creationId xmlns:p14="http://schemas.microsoft.com/office/powerpoint/2010/main" val="361683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no way to identify or track the QEWs, no communications with the QEWs as a result.</a:t>
            </a:r>
          </a:p>
          <a:p>
            <a:r>
              <a:rPr lang="en-US" dirty="0"/>
              <a:t>No supervisor training.</a:t>
            </a:r>
          </a:p>
          <a:p>
            <a:r>
              <a:rPr lang="en-US" dirty="0"/>
              <a:t>Electrical Safety Program LTA</a:t>
            </a:r>
          </a:p>
          <a:p>
            <a:pPr lvl="1"/>
            <a:r>
              <a:rPr lang="en-US" dirty="0"/>
              <a:t>Management of Program LTA</a:t>
            </a:r>
          </a:p>
          <a:p>
            <a:pPr lvl="1"/>
            <a:r>
              <a:rPr lang="en-US" dirty="0"/>
              <a:t>QEW Program/Training LTA</a:t>
            </a:r>
          </a:p>
          <a:p>
            <a:pPr lvl="1"/>
            <a:r>
              <a:rPr lang="en-US" dirty="0"/>
              <a:t>Electrical Safety Procedures LTA</a:t>
            </a:r>
          </a:p>
          <a:p>
            <a:pPr lvl="1"/>
            <a:r>
              <a:rPr lang="en-US" dirty="0"/>
              <a:t>Supervision of QEWs LTA</a:t>
            </a:r>
          </a:p>
          <a:p>
            <a:pPr lvl="1"/>
            <a:r>
              <a:rPr lang="en-US" dirty="0"/>
              <a:t>Incident Investigations LTA</a:t>
            </a:r>
          </a:p>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5</a:t>
            </a:fld>
            <a:endParaRPr lang="en-US"/>
          </a:p>
        </p:txBody>
      </p:sp>
    </p:spTree>
    <p:extLst>
      <p:ext uri="{BB962C8B-B14F-4D97-AF65-F5344CB8AC3E}">
        <p14:creationId xmlns:p14="http://schemas.microsoft.com/office/powerpoint/2010/main" val="354149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discuss the recent recall on disconnects that don’t actually disconnect all of the way.</a:t>
            </a:r>
          </a:p>
        </p:txBody>
      </p:sp>
      <p:sp>
        <p:nvSpPr>
          <p:cNvPr id="4" name="Slide Number Placeholder 3"/>
          <p:cNvSpPr>
            <a:spLocks noGrp="1"/>
          </p:cNvSpPr>
          <p:nvPr>
            <p:ph type="sldNum" sz="quarter" idx="10"/>
          </p:nvPr>
        </p:nvSpPr>
        <p:spPr/>
        <p:txBody>
          <a:bodyPr/>
          <a:lstStyle/>
          <a:p>
            <a:fld id="{D0453F35-906F-A94D-8A15-F0FB1BDAC75A}" type="slidenum">
              <a:rPr lang="en-US" smtClean="0"/>
              <a:t>7</a:t>
            </a:fld>
            <a:endParaRPr lang="en-US"/>
          </a:p>
        </p:txBody>
      </p:sp>
    </p:spTree>
    <p:extLst>
      <p:ext uri="{BB962C8B-B14F-4D97-AF65-F5344CB8AC3E}">
        <p14:creationId xmlns:p14="http://schemas.microsoft.com/office/powerpoint/2010/main" val="316727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Derived from NFPA 70E.</a:t>
            </a:r>
          </a:p>
          <a:p>
            <a:r>
              <a:rPr lang="en-US" dirty="0"/>
              <a:t>This is what you might think of when you think of QEW, but does the assumption hold true at a science lab?</a:t>
            </a:r>
          </a:p>
          <a:p>
            <a:endParaRPr lang="en-US" dirty="0"/>
          </a:p>
        </p:txBody>
      </p:sp>
      <p:sp>
        <p:nvSpPr>
          <p:cNvPr id="4" name="Slide Number Placeholder 3"/>
          <p:cNvSpPr>
            <a:spLocks noGrp="1"/>
          </p:cNvSpPr>
          <p:nvPr>
            <p:ph type="sldNum" sz="quarter" idx="10"/>
          </p:nvPr>
        </p:nvSpPr>
        <p:spPr/>
        <p:txBody>
          <a:bodyPr/>
          <a:lstStyle/>
          <a:p>
            <a:fld id="{2E984717-5002-4FF4-895E-55230EC34FB8}" type="slidenum">
              <a:rPr lang="en-US" smtClean="0"/>
              <a:t>8</a:t>
            </a:fld>
            <a:endParaRPr lang="en-US"/>
          </a:p>
        </p:txBody>
      </p:sp>
    </p:spTree>
    <p:extLst>
      <p:ext uri="{BB962C8B-B14F-4D97-AF65-F5344CB8AC3E}">
        <p14:creationId xmlns:p14="http://schemas.microsoft.com/office/powerpoint/2010/main" val="284279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7913"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868739-9EA2-43C1-BAAA-CA0132704805}" type="slidenum">
              <a:rPr lang="en-US" smtClean="0"/>
              <a:pPr>
                <a:defRPr/>
              </a:pPr>
              <a:t>9</a:t>
            </a:fld>
            <a:endParaRPr lang="en-US"/>
          </a:p>
        </p:txBody>
      </p:sp>
    </p:spTree>
    <p:extLst>
      <p:ext uri="{BB962C8B-B14F-4D97-AF65-F5344CB8AC3E}">
        <p14:creationId xmlns:p14="http://schemas.microsoft.com/office/powerpoint/2010/main" val="2832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7913" cy="3463925"/>
          </a:xfrm>
        </p:spPr>
      </p:sp>
      <p:sp>
        <p:nvSpPr>
          <p:cNvPr id="3" name="Notes Placeholder 2"/>
          <p:cNvSpPr>
            <a:spLocks noGrp="1"/>
          </p:cNvSpPr>
          <p:nvPr>
            <p:ph type="body" idx="1"/>
          </p:nvPr>
        </p:nvSpPr>
        <p:spPr/>
        <p:txBody>
          <a:bodyPr/>
          <a:lstStyle/>
          <a:p>
            <a:pPr marL="228600" indent="-228600">
              <a:buAutoNum type="arabicPeriod"/>
            </a:pPr>
            <a:r>
              <a:rPr lang="en-US" dirty="0"/>
              <a:t>QEW 3 has additional training</a:t>
            </a:r>
            <a:r>
              <a:rPr lang="en-US" baseline="0" dirty="0"/>
              <a:t> and background requirements that did not change, NESC training etc.</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8D868739-9EA2-43C1-BAAA-CA0132704805}" type="slidenum">
              <a:rPr lang="en-US" smtClean="0"/>
              <a:pPr>
                <a:defRPr/>
              </a:pPr>
              <a:t>10</a:t>
            </a:fld>
            <a:endParaRPr lang="en-US"/>
          </a:p>
        </p:txBody>
      </p:sp>
    </p:spTree>
    <p:extLst>
      <p:ext uri="{BB962C8B-B14F-4D97-AF65-F5344CB8AC3E}">
        <p14:creationId xmlns:p14="http://schemas.microsoft.com/office/powerpoint/2010/main" val="3482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53F35-906F-A94D-8A15-F0FB1BDAC75A}" type="slidenum">
              <a:rPr lang="en-US" smtClean="0"/>
              <a:t>13</a:t>
            </a:fld>
            <a:endParaRPr lang="en-US"/>
          </a:p>
        </p:txBody>
      </p:sp>
    </p:spTree>
    <p:extLst>
      <p:ext uri="{BB962C8B-B14F-4D97-AF65-F5344CB8AC3E}">
        <p14:creationId xmlns:p14="http://schemas.microsoft.com/office/powerpoint/2010/main" val="125929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7913" cy="3463925"/>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8D868739-9EA2-43C1-BAAA-CA0132704805}" type="slidenum">
              <a:rPr lang="en-US" smtClean="0"/>
              <a:pPr>
                <a:defRPr/>
              </a:pPr>
              <a:t>14</a:t>
            </a:fld>
            <a:endParaRPr lang="en-US"/>
          </a:p>
        </p:txBody>
      </p:sp>
    </p:spTree>
    <p:extLst>
      <p:ext uri="{BB962C8B-B14F-4D97-AF65-F5344CB8AC3E}">
        <p14:creationId xmlns:p14="http://schemas.microsoft.com/office/powerpoint/2010/main" val="2880016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es_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 y="0"/>
            <a:ext cx="9151200" cy="1650464"/>
          </a:xfrm>
          <a:prstGeom prst="rect">
            <a:avLst/>
          </a:prstGeom>
        </p:spPr>
      </p:pic>
      <p:sp>
        <p:nvSpPr>
          <p:cNvPr id="8" name="Rectangle 7"/>
          <p:cNvSpPr/>
          <p:nvPr userDrawn="1"/>
        </p:nvSpPr>
        <p:spPr>
          <a:xfrm>
            <a:off x="0" y="4841748"/>
            <a:ext cx="9144000" cy="301752"/>
          </a:xfrm>
          <a:prstGeom prst="rect">
            <a:avLst/>
          </a:prstGeom>
          <a:solidFill>
            <a:srgbClr val="0F4058"/>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7" name="Rectangle 6"/>
          <p:cNvSpPr/>
          <p:nvPr userDrawn="1"/>
        </p:nvSpPr>
        <p:spPr>
          <a:xfrm flipH="1">
            <a:off x="0" y="3819906"/>
            <a:ext cx="4572000" cy="1021842"/>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9" name="Rectangle 8"/>
          <p:cNvSpPr/>
          <p:nvPr userDrawn="1"/>
        </p:nvSpPr>
        <p:spPr>
          <a:xfrm flipH="1">
            <a:off x="4572000" y="3819906"/>
            <a:ext cx="1261872" cy="1021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10" name="Rectangle 9"/>
          <p:cNvSpPr/>
          <p:nvPr userDrawn="1"/>
        </p:nvSpPr>
        <p:spPr>
          <a:xfrm flipH="1">
            <a:off x="5833872" y="3819905"/>
            <a:ext cx="3310128" cy="1025939"/>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19" name="Text Placeholder 18"/>
          <p:cNvSpPr>
            <a:spLocks noGrp="1"/>
          </p:cNvSpPr>
          <p:nvPr userDrawn="1">
            <p:ph type="body" sz="quarter" idx="13" hasCustomPrompt="1"/>
          </p:nvPr>
        </p:nvSpPr>
        <p:spPr>
          <a:xfrm>
            <a:off x="6031871" y="3971656"/>
            <a:ext cx="2930700" cy="716458"/>
          </a:xfrm>
        </p:spPr>
        <p:txBody>
          <a:bodyPr>
            <a:normAutofit/>
          </a:bodyPr>
          <a:lstStyle>
            <a:lvl1pPr>
              <a:buNone/>
              <a:defRPr sz="1100">
                <a:solidFill>
                  <a:schemeClr val="bg1"/>
                </a:solidFill>
                <a:latin typeface="+mj-lt"/>
              </a:defRPr>
            </a:lvl1pPr>
            <a:lvl5pPr>
              <a:defRPr/>
            </a:lvl5pPr>
          </a:lstStyle>
          <a:p>
            <a:pPr lvl="0"/>
            <a:r>
              <a:rPr lang="en-US" dirty="0"/>
              <a:t>Presenter and/or Date:</a:t>
            </a:r>
          </a:p>
        </p:txBody>
      </p:sp>
      <p:sp>
        <p:nvSpPr>
          <p:cNvPr id="30" name="Rectangle 29"/>
          <p:cNvSpPr/>
          <p:nvPr userDrawn="1"/>
        </p:nvSpPr>
        <p:spPr>
          <a:xfrm>
            <a:off x="4461933" y="3662877"/>
            <a:ext cx="4572000" cy="159377"/>
          </a:xfrm>
          <a:prstGeom prst="rect">
            <a:avLst/>
          </a:prstGeom>
        </p:spPr>
        <p:txBody>
          <a:bodyPr lIns="81636" tIns="40818" rIns="81636" bIns="40818">
            <a:spAutoFit/>
          </a:bodyPr>
          <a:lstStyle/>
          <a:p>
            <a:pPr algn="r"/>
            <a:endParaRPr lang="en-US" sz="500" dirty="0">
              <a:solidFill>
                <a:schemeClr val="bg1"/>
              </a:solidFill>
            </a:endParaRPr>
          </a:p>
        </p:txBody>
      </p:sp>
      <p:pic>
        <p:nvPicPr>
          <p:cNvPr id="5" name="Picture 4" descr="es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140" y="168137"/>
            <a:ext cx="1188362" cy="1167174"/>
          </a:xfrm>
          <a:prstGeom prst="rect">
            <a:avLst/>
          </a:prstGeom>
        </p:spPr>
      </p:pic>
      <p:sp>
        <p:nvSpPr>
          <p:cNvPr id="13" name="Text Placeholder 12"/>
          <p:cNvSpPr>
            <a:spLocks noGrp="1"/>
          </p:cNvSpPr>
          <p:nvPr>
            <p:ph type="body" sz="quarter" idx="14" hasCustomPrompt="1"/>
          </p:nvPr>
        </p:nvSpPr>
        <p:spPr>
          <a:xfrm>
            <a:off x="1343255" y="384176"/>
            <a:ext cx="2473325" cy="485775"/>
          </a:xfrm>
        </p:spPr>
        <p:txBody>
          <a:bodyPr/>
          <a:lstStyle>
            <a:lvl1pPr marL="0" indent="0">
              <a:buNone/>
              <a:defRPr>
                <a:solidFill>
                  <a:schemeClr val="accent2"/>
                </a:solidFill>
              </a:defRPr>
            </a:lvl1pPr>
            <a:lvl2pPr marL="408180" indent="0">
              <a:buNone/>
              <a:defRPr/>
            </a:lvl2pPr>
            <a:lvl3pPr marL="816359" indent="0">
              <a:buNone/>
              <a:defRPr/>
            </a:lvl3pPr>
            <a:lvl4pPr marL="1224539" indent="0">
              <a:buNone/>
              <a:defRPr/>
            </a:lvl4pPr>
            <a:lvl5pPr marL="1632718" indent="0">
              <a:buNone/>
              <a:defRPr/>
            </a:lvl5pPr>
          </a:lstStyle>
          <a:p>
            <a:pPr lvl="0"/>
            <a:r>
              <a:rPr lang="en-US" dirty="0"/>
              <a:t>Electrical Safety</a:t>
            </a:r>
          </a:p>
        </p:txBody>
      </p:sp>
      <p:sp>
        <p:nvSpPr>
          <p:cNvPr id="21" name="Title 1"/>
          <p:cNvSpPr>
            <a:spLocks noGrp="1"/>
          </p:cNvSpPr>
          <p:nvPr>
            <p:ph type="ctrTitle"/>
          </p:nvPr>
        </p:nvSpPr>
        <p:spPr>
          <a:xfrm>
            <a:off x="1335088" y="2311384"/>
            <a:ext cx="7438798" cy="765572"/>
          </a:xfrm>
        </p:spPr>
        <p:txBody>
          <a:bodyPr>
            <a:normAutofit/>
          </a:bodyPr>
          <a:lstStyle>
            <a:lvl1pPr>
              <a:lnSpc>
                <a:spcPct val="100000"/>
              </a:lnSpc>
              <a:defRPr sz="3200">
                <a:solidFill>
                  <a:srgbClr val="000000"/>
                </a:solidFill>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4B41-57A4-8A4F-8B7E-073B06470366}"/>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7831BA5-7321-8B45-81AF-8516B9D5CDBD}"/>
              </a:ext>
            </a:extLst>
          </p:cNvPr>
          <p:cNvSpPr>
            <a:spLocks noGrp="1"/>
          </p:cNvSpPr>
          <p:nvPr>
            <p:ph sz="quarter" idx="10"/>
          </p:nvPr>
        </p:nvSpPr>
        <p:spPr>
          <a:xfrm>
            <a:off x="177799" y="919163"/>
            <a:ext cx="2743200" cy="38544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A1CFD634-A1A8-7944-9453-4DB6C0868633}"/>
              </a:ext>
            </a:extLst>
          </p:cNvPr>
          <p:cNvSpPr>
            <a:spLocks noGrp="1"/>
          </p:cNvSpPr>
          <p:nvPr>
            <p:ph sz="quarter" idx="11"/>
          </p:nvPr>
        </p:nvSpPr>
        <p:spPr>
          <a:xfrm>
            <a:off x="3187130" y="919163"/>
            <a:ext cx="2743200" cy="38544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847BCEB8-E834-E544-822D-FB84E24B05CB}"/>
              </a:ext>
            </a:extLst>
          </p:cNvPr>
          <p:cNvSpPr>
            <a:spLocks noGrp="1"/>
          </p:cNvSpPr>
          <p:nvPr>
            <p:ph sz="quarter" idx="12"/>
          </p:nvPr>
        </p:nvSpPr>
        <p:spPr>
          <a:xfrm>
            <a:off x="6196462" y="919163"/>
            <a:ext cx="2743200" cy="38544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36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67904"/>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2" y="101943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2" y="1084177"/>
            <a:ext cx="184731" cy="369332"/>
          </a:xfrm>
          <a:prstGeom prst="rect">
            <a:avLst/>
          </a:prstGeom>
          <a:noFill/>
        </p:spPr>
        <p:txBody>
          <a:bodyPr wrap="none" rtlCol="0">
            <a:spAutoFit/>
          </a:bodyPr>
          <a:lstStyle/>
          <a:p>
            <a:endParaRPr lang="en-US" sz="1800" dirty="0"/>
          </a:p>
        </p:txBody>
      </p:sp>
      <p:sp>
        <p:nvSpPr>
          <p:cNvPr id="7" name="Slide Number Placeholder 6"/>
          <p:cNvSpPr>
            <a:spLocks noGrp="1"/>
          </p:cNvSpPr>
          <p:nvPr>
            <p:ph type="sldNum" sz="quarter" idx="13"/>
          </p:nvPr>
        </p:nvSpPr>
        <p:spPr>
          <a:xfrm>
            <a:off x="6457951" y="4767264"/>
            <a:ext cx="2057400" cy="273844"/>
          </a:xfrm>
          <a:prstGeom prst="rect">
            <a:avLst/>
          </a:prstGeom>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8098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or Section">
    <p:spTree>
      <p:nvGrpSpPr>
        <p:cNvPr id="1" name=""/>
        <p:cNvGrpSpPr/>
        <p:nvPr/>
      </p:nvGrpSpPr>
      <p:grpSpPr>
        <a:xfrm>
          <a:off x="0" y="0"/>
          <a:ext cx="0" cy="0"/>
          <a:chOff x="0" y="0"/>
          <a:chExt cx="0" cy="0"/>
        </a:xfrm>
      </p:grpSpPr>
      <p:sp>
        <p:nvSpPr>
          <p:cNvPr id="4" name="Rectangle 3"/>
          <p:cNvSpPr/>
          <p:nvPr userDrawn="1"/>
        </p:nvSpPr>
        <p:spPr>
          <a:xfrm flipH="1">
            <a:off x="0" y="3819906"/>
            <a:ext cx="4572000" cy="1021842"/>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5" name="Rectangle 4"/>
          <p:cNvSpPr/>
          <p:nvPr userDrawn="1"/>
        </p:nvSpPr>
        <p:spPr>
          <a:xfrm flipH="1">
            <a:off x="4572000" y="3819906"/>
            <a:ext cx="1261872" cy="1021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6" name="Rectangle 5"/>
          <p:cNvSpPr/>
          <p:nvPr userDrawn="1"/>
        </p:nvSpPr>
        <p:spPr>
          <a:xfrm flipH="1">
            <a:off x="5833872" y="3819906"/>
            <a:ext cx="3310128" cy="1021842"/>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7" name="Title 1"/>
          <p:cNvSpPr>
            <a:spLocks noGrp="1"/>
          </p:cNvSpPr>
          <p:nvPr>
            <p:ph type="ctrTitle"/>
          </p:nvPr>
        </p:nvSpPr>
        <p:spPr>
          <a:xfrm>
            <a:off x="1335088" y="2311384"/>
            <a:ext cx="7772400" cy="765572"/>
          </a:xfrm>
        </p:spPr>
        <p:txBody>
          <a:bodyPr/>
          <a:lstStyle>
            <a:lvl1pPr>
              <a:defRPr>
                <a:solidFill>
                  <a:srgbClr val="000000"/>
                </a:solidFill>
              </a:defRPr>
            </a:lvl1pPr>
          </a:lstStyle>
          <a:p>
            <a:r>
              <a:rPr lang="en-US" dirty="0"/>
              <a:t>Click to edit Master title style</a:t>
            </a:r>
          </a:p>
        </p:txBody>
      </p:sp>
      <p:sp>
        <p:nvSpPr>
          <p:cNvPr id="8" name="Subtitle 2"/>
          <p:cNvSpPr>
            <a:spLocks noGrp="1"/>
          </p:cNvSpPr>
          <p:nvPr>
            <p:ph type="subTitle" idx="1"/>
          </p:nvPr>
        </p:nvSpPr>
        <p:spPr>
          <a:xfrm>
            <a:off x="1335088" y="3076956"/>
            <a:ext cx="6400800" cy="742950"/>
          </a:xfrm>
        </p:spPr>
        <p:txBody>
          <a:bodyPr>
            <a:normAutofit/>
          </a:bodyPr>
          <a:lstStyle>
            <a:lvl1pPr marL="0" indent="0" algn="l">
              <a:buNone/>
              <a:defRPr sz="1600">
                <a:solidFill>
                  <a:srgbClr val="000000"/>
                </a:solidFill>
              </a:defRPr>
            </a:lvl1pPr>
            <a:lvl2pPr marL="408180" indent="0" algn="ctr">
              <a:buNone/>
              <a:defRPr>
                <a:solidFill>
                  <a:schemeClr val="tx1">
                    <a:tint val="75000"/>
                  </a:schemeClr>
                </a:solidFill>
              </a:defRPr>
            </a:lvl2pPr>
            <a:lvl3pPr marL="816359" indent="0" algn="ctr">
              <a:buNone/>
              <a:defRPr>
                <a:solidFill>
                  <a:schemeClr val="tx1">
                    <a:tint val="75000"/>
                  </a:schemeClr>
                </a:solidFill>
              </a:defRPr>
            </a:lvl3pPr>
            <a:lvl4pPr marL="1224539" indent="0" algn="ctr">
              <a:buNone/>
              <a:defRPr>
                <a:solidFill>
                  <a:schemeClr val="tx1">
                    <a:tint val="75000"/>
                  </a:schemeClr>
                </a:solidFill>
              </a:defRPr>
            </a:lvl4pPr>
            <a:lvl5pPr marL="1632719" indent="0" algn="ctr">
              <a:buNone/>
              <a:defRPr>
                <a:solidFill>
                  <a:schemeClr val="tx1">
                    <a:tint val="75000"/>
                  </a:schemeClr>
                </a:solidFill>
              </a:defRPr>
            </a:lvl5pPr>
            <a:lvl6pPr marL="2040898" indent="0" algn="ctr">
              <a:buNone/>
              <a:defRPr>
                <a:solidFill>
                  <a:schemeClr val="tx1">
                    <a:tint val="75000"/>
                  </a:schemeClr>
                </a:solidFill>
              </a:defRPr>
            </a:lvl6pPr>
            <a:lvl7pPr marL="2449078" indent="0" algn="ctr">
              <a:buNone/>
              <a:defRPr>
                <a:solidFill>
                  <a:schemeClr val="tx1">
                    <a:tint val="75000"/>
                  </a:schemeClr>
                </a:solidFill>
              </a:defRPr>
            </a:lvl7pPr>
            <a:lvl8pPr marL="2857257" indent="0" algn="ctr">
              <a:buNone/>
              <a:defRPr>
                <a:solidFill>
                  <a:schemeClr val="tx1">
                    <a:tint val="75000"/>
                  </a:schemeClr>
                </a:solidFill>
              </a:defRPr>
            </a:lvl8pPr>
            <a:lvl9pPr marL="3265437" indent="0" algn="ctr">
              <a:buNone/>
              <a:defRPr>
                <a:solidFill>
                  <a:schemeClr val="tx1">
                    <a:tint val="75000"/>
                  </a:schemeClr>
                </a:solidFill>
              </a:defRPr>
            </a:lvl9pPr>
          </a:lstStyle>
          <a:p>
            <a:r>
              <a:rPr lang="en-US"/>
              <a:t>Click to edit Master subtitle style</a:t>
            </a:r>
          </a:p>
        </p:txBody>
      </p:sp>
      <p:sp>
        <p:nvSpPr>
          <p:cNvPr id="9" name="Text Placeholder 9"/>
          <p:cNvSpPr txBox="1">
            <a:spLocks/>
          </p:cNvSpPr>
          <p:nvPr userDrawn="1"/>
        </p:nvSpPr>
        <p:spPr>
          <a:xfrm>
            <a:off x="7859487" y="4962600"/>
            <a:ext cx="1138710" cy="180900"/>
          </a:xfrm>
          <a:prstGeom prst="rect">
            <a:avLst/>
          </a:prstGeom>
        </p:spPr>
        <p:txBody>
          <a:bodyPr vert="horz" lIns="81636" tIns="40818" rIns="81636" bIns="40818" rtlCol="0">
            <a:normAutofit fontScale="92500" lnSpcReduction="20000"/>
          </a:bodyPr>
          <a:lstStyle>
            <a:lvl1pPr>
              <a:buNone/>
              <a:defRPr sz="1000" baseline="0">
                <a:solidFill>
                  <a:schemeClr val="bg1"/>
                </a:solidFill>
                <a:latin typeface="Arial" pitchFamily="34" charset="0"/>
                <a:cs typeface="Arial" pitchFamily="34" charset="0"/>
              </a:defRPr>
            </a:lvl1pPr>
          </a:lstStyle>
          <a:p>
            <a:pPr marL="306135" marR="0" lvl="0" indent="-306135" algn="r" defTabSz="408180" rtl="0" eaLnBrk="1" fontAlgn="auto" latinLnBrk="0" hangingPunct="1">
              <a:lnSpc>
                <a:spcPct val="100000"/>
              </a:lnSpc>
              <a:spcBef>
                <a:spcPct val="20000"/>
              </a:spcBef>
              <a:spcAft>
                <a:spcPts val="0"/>
              </a:spcAft>
              <a:buClrTx/>
              <a:buSzTx/>
              <a:buFont typeface="Arial"/>
              <a:buNone/>
              <a:tabLst/>
              <a:defRPr/>
            </a:pPr>
            <a:fld id="{2BEB0A62-0430-FE41-A5E0-B494BC2D9928}" type="slidenum">
              <a:rPr kumimoji="0" lang="en-US" sz="900" b="0" i="0" u="none" strike="noStrike" kern="1200" cap="none" spc="0" normalizeH="0" baseline="0" noProof="0" smtClean="0">
                <a:ln>
                  <a:noFill/>
                </a:ln>
                <a:solidFill>
                  <a:schemeClr val="bg1"/>
                </a:solidFill>
                <a:effectLst/>
                <a:uLnTx/>
                <a:uFillTx/>
                <a:latin typeface="Arial" pitchFamily="34" charset="0"/>
                <a:ea typeface="+mn-ea"/>
                <a:cs typeface="Arial" pitchFamily="34" charset="0"/>
              </a:rPr>
              <a:pPr marL="306135" marR="0" lvl="0" indent="-306135" algn="r" defTabSz="408180" rtl="0" eaLnBrk="1" fontAlgn="auto" latinLnBrk="0" hangingPunct="1">
                <a:lnSpc>
                  <a:spcPct val="100000"/>
                </a:lnSpc>
                <a:spcBef>
                  <a:spcPct val="20000"/>
                </a:spcBef>
                <a:spcAft>
                  <a:spcPts val="0"/>
                </a:spcAft>
                <a:buClrTx/>
                <a:buSzTx/>
                <a:buFont typeface="Arial"/>
                <a:buNone/>
                <a:tabLst/>
                <a:defRPr/>
              </a:pPr>
              <a:t>‹#›</a:t>
            </a:fld>
            <a:r>
              <a:rPr kumimoji="0" lang="en-US" sz="9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 Electrical Safety </a:t>
            </a:r>
          </a:p>
        </p:txBody>
      </p:sp>
      <p:sp>
        <p:nvSpPr>
          <p:cNvPr id="11" name="Rectangle 10">
            <a:extLst>
              <a:ext uri="{FF2B5EF4-FFF2-40B4-BE49-F238E27FC236}">
                <a16:creationId xmlns:a16="http://schemas.microsoft.com/office/drawing/2014/main" id="{742CAE03-1EB2-3240-AFAA-07940E3B6232}"/>
              </a:ext>
            </a:extLst>
          </p:cNvPr>
          <p:cNvSpPr/>
          <p:nvPr userDrawn="1"/>
        </p:nvSpPr>
        <p:spPr>
          <a:xfrm>
            <a:off x="0" y="4841748"/>
            <a:ext cx="9144000" cy="301752"/>
          </a:xfrm>
          <a:prstGeom prst="rect">
            <a:avLst/>
          </a:prstGeom>
          <a:solidFill>
            <a:srgbClr val="0F4058"/>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006"/>
            <a:ext cx="8229600" cy="3657600"/>
          </a:xfrm>
          <a:prstGeom prst="rect">
            <a:avLst/>
          </a:prstGeom>
        </p:spPr>
        <p:txBody>
          <a:bodyPr/>
          <a:lstStyle>
            <a:lvl1pPr>
              <a:defRPr sz="2100">
                <a:solidFill>
                  <a:srgbClr val="000000"/>
                </a:solidFill>
              </a:defRPr>
            </a:lvl1pPr>
            <a:lvl2pPr>
              <a:defRPr sz="1800">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C1A3FD6E-7DEF-CE4C-B6D2-4A24970D19CD}"/>
              </a:ext>
            </a:extLst>
          </p:cNvPr>
          <p:cNvSpPr txBox="1"/>
          <p:nvPr userDrawn="1"/>
        </p:nvSpPr>
        <p:spPr>
          <a:xfrm>
            <a:off x="931178" y="5041783"/>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800" b="1" i="0" u="none" strike="noStrike" kern="1200" cap="none" spc="0" normalizeH="0" baseline="0" noProof="0" dirty="0">
              <a:ln>
                <a:noFill/>
              </a:ln>
              <a:solidFill>
                <a:srgbClr val="000000"/>
              </a:solidFill>
              <a:effectLst/>
              <a:uLnTx/>
              <a:uFillTx/>
              <a:ea typeface="+mn-ea"/>
              <a:cs typeface="Arial Narrow"/>
            </a:endParaRPr>
          </a:p>
        </p:txBody>
      </p:sp>
      <p:sp>
        <p:nvSpPr>
          <p:cNvPr id="4" name="TextBox 3">
            <a:extLst>
              <a:ext uri="{FF2B5EF4-FFF2-40B4-BE49-F238E27FC236}">
                <a16:creationId xmlns:a16="http://schemas.microsoft.com/office/drawing/2014/main" id="{937DE191-8039-7347-86D5-AA3633009151}"/>
              </a:ext>
            </a:extLst>
          </p:cNvPr>
          <p:cNvSpPr txBox="1"/>
          <p:nvPr userDrawn="1"/>
        </p:nvSpPr>
        <p:spPr>
          <a:xfrm>
            <a:off x="805343" y="5050172"/>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800" b="1" i="0" u="none" strike="noStrike" kern="1200" cap="none" spc="0" normalizeH="0" baseline="0" noProof="0" dirty="0">
              <a:ln>
                <a:noFill/>
              </a:ln>
              <a:solidFill>
                <a:srgbClr val="000000"/>
              </a:solidFill>
              <a:effectLst/>
              <a:uLnTx/>
              <a:uFillTx/>
              <a:ea typeface="+mn-ea"/>
              <a:cs typeface="Arial Narrow"/>
            </a:endParaRPr>
          </a:p>
        </p:txBody>
      </p:sp>
      <p:sp>
        <p:nvSpPr>
          <p:cNvPr id="6" name="TextBox 5">
            <a:extLst>
              <a:ext uri="{FF2B5EF4-FFF2-40B4-BE49-F238E27FC236}">
                <a16:creationId xmlns:a16="http://schemas.microsoft.com/office/drawing/2014/main" id="{7E04E0B0-EB95-AB49-9A4B-A0D56BF5B0F1}"/>
              </a:ext>
            </a:extLst>
          </p:cNvPr>
          <p:cNvSpPr txBox="1"/>
          <p:nvPr userDrawn="1"/>
        </p:nvSpPr>
        <p:spPr>
          <a:xfrm>
            <a:off x="744279" y="5050465"/>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800" b="1" i="0" u="none" strike="noStrike" kern="1200" cap="none" spc="0" normalizeH="0" baseline="0" noProof="0" dirty="0">
              <a:ln>
                <a:noFill/>
              </a:ln>
              <a:solidFill>
                <a:srgbClr val="000000"/>
              </a:solidFill>
              <a:effectLst/>
              <a:uLnTx/>
              <a:uFillTx/>
              <a:ea typeface="+mn-ea"/>
              <a:cs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3006"/>
            <a:ext cx="4038600" cy="3657600"/>
          </a:xfrm>
          <a:prstGeom prst="rect">
            <a:avLst/>
          </a:prstGeom>
        </p:spPr>
        <p:txBody>
          <a:bodyPr/>
          <a:lstStyle>
            <a:lvl1pPr>
              <a:defRPr sz="2100">
                <a:solidFill>
                  <a:srgbClr val="000000"/>
                </a:solidFill>
              </a:defRPr>
            </a:lvl1pPr>
            <a:lvl2pPr>
              <a:defRPr sz="18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93006"/>
            <a:ext cx="4038600" cy="3657600"/>
          </a:xfrm>
          <a:prstGeom prst="rect">
            <a:avLst/>
          </a:prstGeom>
        </p:spPr>
        <p:txBody>
          <a:bodyPr/>
          <a:lstStyle>
            <a:lvl1pPr>
              <a:defRPr sz="2100">
                <a:solidFill>
                  <a:srgbClr val="000000"/>
                </a:solidFill>
              </a:defRPr>
            </a:lvl1pPr>
            <a:lvl2pPr>
              <a:defRPr sz="18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dirty="0"/>
              <a:t>Click to edit Master title style</a:t>
            </a:r>
          </a:p>
        </p:txBody>
      </p:sp>
      <p:sp>
        <p:nvSpPr>
          <p:cNvPr id="2" name="TextBox 1">
            <a:extLst>
              <a:ext uri="{FF2B5EF4-FFF2-40B4-BE49-F238E27FC236}">
                <a16:creationId xmlns:a16="http://schemas.microsoft.com/office/drawing/2014/main" id="{D3C25570-8D30-8341-9519-3C91CB2C82D4}"/>
              </a:ext>
            </a:extLst>
          </p:cNvPr>
          <p:cNvSpPr txBox="1"/>
          <p:nvPr userDrawn="1"/>
        </p:nvSpPr>
        <p:spPr>
          <a:xfrm>
            <a:off x="1341783" y="5059017"/>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5" name="TextBox 4">
            <a:extLst>
              <a:ext uri="{FF2B5EF4-FFF2-40B4-BE49-F238E27FC236}">
                <a16:creationId xmlns:a16="http://schemas.microsoft.com/office/drawing/2014/main" id="{846C5655-87AD-634E-BDA6-FB909815D565}"/>
              </a:ext>
            </a:extLst>
          </p:cNvPr>
          <p:cNvSpPr txBox="1"/>
          <p:nvPr userDrawn="1"/>
        </p:nvSpPr>
        <p:spPr>
          <a:xfrm>
            <a:off x="1143000" y="5049078"/>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8" name="TextBox 7">
            <a:extLst>
              <a:ext uri="{FF2B5EF4-FFF2-40B4-BE49-F238E27FC236}">
                <a16:creationId xmlns:a16="http://schemas.microsoft.com/office/drawing/2014/main" id="{D236EDD3-7F55-104B-A093-6750403E63D3}"/>
              </a:ext>
            </a:extLst>
          </p:cNvPr>
          <p:cNvSpPr txBox="1"/>
          <p:nvPr userDrawn="1"/>
        </p:nvSpPr>
        <p:spPr>
          <a:xfrm>
            <a:off x="8378687" y="5059017"/>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7" name="TextBox 6">
            <a:extLst>
              <a:ext uri="{FF2B5EF4-FFF2-40B4-BE49-F238E27FC236}">
                <a16:creationId xmlns:a16="http://schemas.microsoft.com/office/drawing/2014/main" id="{03F2223D-075A-7946-B30F-81855A604893}"/>
              </a:ext>
            </a:extLst>
          </p:cNvPr>
          <p:cNvSpPr txBox="1"/>
          <p:nvPr userDrawn="1"/>
        </p:nvSpPr>
        <p:spPr>
          <a:xfrm>
            <a:off x="956345" y="5050172"/>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800" b="1" i="0" u="none" strike="noStrike" kern="1200" cap="none" spc="0" normalizeH="0" baseline="0" noProof="0" dirty="0">
              <a:ln>
                <a:noFill/>
              </a:ln>
              <a:solidFill>
                <a:srgbClr val="000000"/>
              </a:solidFill>
              <a:effectLst/>
              <a:uLnTx/>
              <a:uFillTx/>
              <a:ea typeface="+mn-ea"/>
              <a:cs typeface="Arial Narrow"/>
            </a:endParaRPr>
          </a:p>
        </p:txBody>
      </p:sp>
      <p:sp>
        <p:nvSpPr>
          <p:cNvPr id="9" name="TextBox 8">
            <a:extLst>
              <a:ext uri="{FF2B5EF4-FFF2-40B4-BE49-F238E27FC236}">
                <a16:creationId xmlns:a16="http://schemas.microsoft.com/office/drawing/2014/main" id="{81EC5DC1-C7EB-4C4D-BD2F-AB7586626495}"/>
              </a:ext>
            </a:extLst>
          </p:cNvPr>
          <p:cNvSpPr txBox="1"/>
          <p:nvPr userDrawn="1"/>
        </p:nvSpPr>
        <p:spPr>
          <a:xfrm>
            <a:off x="914400" y="5058561"/>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800" b="1" i="0" u="none" strike="noStrike" kern="1200" cap="none" spc="0" normalizeH="0" baseline="0" noProof="0" dirty="0">
              <a:ln>
                <a:noFill/>
              </a:ln>
              <a:solidFill>
                <a:srgbClr val="000000"/>
              </a:solidFill>
              <a:effectLst/>
              <a:uLnTx/>
              <a:uFillTx/>
              <a:ea typeface="+mn-ea"/>
              <a:cs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87823"/>
            <a:ext cx="4040188" cy="479821"/>
          </a:xfrm>
          <a:prstGeom prst="rect">
            <a:avLst/>
          </a:prstGeom>
        </p:spPr>
        <p:txBody>
          <a:bodyPr anchor="b"/>
          <a:lstStyle>
            <a:lvl1pPr marL="0" indent="0">
              <a:buNone/>
              <a:defRPr sz="2100" b="1">
                <a:solidFill>
                  <a:srgbClr val="000000"/>
                </a:solidFill>
              </a:defRPr>
            </a:lvl1pPr>
            <a:lvl2pPr marL="408180" indent="0">
              <a:buNone/>
              <a:defRPr sz="1800" b="1"/>
            </a:lvl2pPr>
            <a:lvl3pPr marL="816359" indent="0">
              <a:buNone/>
              <a:defRPr sz="1600" b="1"/>
            </a:lvl3pPr>
            <a:lvl4pPr marL="1224539" indent="0">
              <a:buNone/>
              <a:defRPr sz="1400" b="1"/>
            </a:lvl4pPr>
            <a:lvl5pPr marL="1632719" indent="0">
              <a:buNone/>
              <a:defRPr sz="1400" b="1"/>
            </a:lvl5pPr>
            <a:lvl6pPr marL="2040898" indent="0">
              <a:buNone/>
              <a:defRPr sz="1400" b="1"/>
            </a:lvl6pPr>
            <a:lvl7pPr marL="2449078" indent="0">
              <a:buNone/>
              <a:defRPr sz="1400" b="1"/>
            </a:lvl7pPr>
            <a:lvl8pPr marL="2857257" indent="0">
              <a:buNone/>
              <a:defRPr sz="1400" b="1"/>
            </a:lvl8pPr>
            <a:lvl9pPr marL="326543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564481"/>
            <a:ext cx="4040188" cy="3286125"/>
          </a:xfrm>
          <a:prstGeom prst="rect">
            <a:avLst/>
          </a:prstGeom>
        </p:spPr>
        <p:txBody>
          <a:bodyPr/>
          <a:lstStyle>
            <a:lvl1pPr>
              <a:defRPr sz="21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400">
                <a:solidFill>
                  <a:srgbClr val="000000"/>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987823"/>
            <a:ext cx="4041775" cy="479821"/>
          </a:xfrm>
          <a:prstGeom prst="rect">
            <a:avLst/>
          </a:prstGeom>
        </p:spPr>
        <p:txBody>
          <a:bodyPr anchor="b"/>
          <a:lstStyle>
            <a:lvl1pPr marL="0" indent="0">
              <a:buNone/>
              <a:defRPr sz="2100" b="1">
                <a:solidFill>
                  <a:srgbClr val="000000"/>
                </a:solidFill>
              </a:defRPr>
            </a:lvl1pPr>
            <a:lvl2pPr marL="408180" indent="0">
              <a:buNone/>
              <a:defRPr sz="1800" b="1"/>
            </a:lvl2pPr>
            <a:lvl3pPr marL="816359" indent="0">
              <a:buNone/>
              <a:defRPr sz="1600" b="1"/>
            </a:lvl3pPr>
            <a:lvl4pPr marL="1224539" indent="0">
              <a:buNone/>
              <a:defRPr sz="1400" b="1"/>
            </a:lvl4pPr>
            <a:lvl5pPr marL="1632719" indent="0">
              <a:buNone/>
              <a:defRPr sz="1400" b="1"/>
            </a:lvl5pPr>
            <a:lvl6pPr marL="2040898" indent="0">
              <a:buNone/>
              <a:defRPr sz="1400" b="1"/>
            </a:lvl6pPr>
            <a:lvl7pPr marL="2449078" indent="0">
              <a:buNone/>
              <a:defRPr sz="1400" b="1"/>
            </a:lvl7pPr>
            <a:lvl8pPr marL="2857257" indent="0">
              <a:buNone/>
              <a:defRPr sz="1400" b="1"/>
            </a:lvl8pPr>
            <a:lvl9pPr marL="326543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564481"/>
            <a:ext cx="4041775" cy="3286125"/>
          </a:xfrm>
          <a:prstGeom prst="rect">
            <a:avLst/>
          </a:prstGeom>
        </p:spPr>
        <p:txBody>
          <a:bodyPr/>
          <a:lstStyle>
            <a:lvl1pPr>
              <a:defRPr sz="21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400">
                <a:solidFill>
                  <a:srgbClr val="000000"/>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28688"/>
            <a:ext cx="5111750" cy="3964781"/>
          </a:xfrm>
          <a:prstGeom prst="rect">
            <a:avLst/>
          </a:prstGeom>
        </p:spPr>
        <p:txBody>
          <a:bodyPr/>
          <a:lstStyle>
            <a:lvl1pPr>
              <a:defRPr sz="2100">
                <a:solidFill>
                  <a:srgbClr val="000000"/>
                </a:solidFill>
              </a:defRPr>
            </a:lvl1pPr>
            <a:lvl2pPr>
              <a:defRPr sz="18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1001"/>
            <a:ext cx="3008313" cy="3421520"/>
          </a:xfrm>
          <a:prstGeom prst="rect">
            <a:avLst/>
          </a:prstGeom>
        </p:spPr>
        <p:txBody>
          <a:bodyPr/>
          <a:lstStyle>
            <a:lvl1pPr marL="0" indent="0">
              <a:buNone/>
              <a:defRPr sz="1200">
                <a:solidFill>
                  <a:srgbClr val="000000"/>
                </a:solidFill>
              </a:defRPr>
            </a:lvl1pPr>
            <a:lvl2pPr marL="408180" indent="0">
              <a:buNone/>
              <a:defRPr sz="1100"/>
            </a:lvl2pPr>
            <a:lvl3pPr marL="816359" indent="0">
              <a:buNone/>
              <a:defRPr sz="900"/>
            </a:lvl3pPr>
            <a:lvl4pPr marL="1224539" indent="0">
              <a:buNone/>
              <a:defRPr sz="800"/>
            </a:lvl4pPr>
            <a:lvl5pPr marL="1632719" indent="0">
              <a:buNone/>
              <a:defRPr sz="800"/>
            </a:lvl5pPr>
            <a:lvl6pPr marL="2040898" indent="0">
              <a:buNone/>
              <a:defRPr sz="800"/>
            </a:lvl6pPr>
            <a:lvl7pPr marL="2449078" indent="0">
              <a:buNone/>
              <a:defRPr sz="800"/>
            </a:lvl7pPr>
            <a:lvl8pPr marL="2857257" indent="0">
              <a:buNone/>
              <a:defRPr sz="800"/>
            </a:lvl8pPr>
            <a:lvl9pPr marL="3265437" indent="0">
              <a:buNone/>
              <a:defRPr sz="8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a:t>
            </a:r>
            <a:r>
              <a:rPr lang="en-US" dirty="0" err="1"/>
              <a:t>SLIDEz</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80874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162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9144000" cy="695325"/>
          </a:xfrm>
          <a:prstGeom prst="rect">
            <a:avLst/>
          </a:prstGeom>
          <a:solidFill>
            <a:srgbClr val="0F4058"/>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16" name="Rectangle 15"/>
          <p:cNvSpPr/>
          <p:nvPr/>
        </p:nvSpPr>
        <p:spPr>
          <a:xfrm>
            <a:off x="0" y="4958334"/>
            <a:ext cx="9144000" cy="185166"/>
          </a:xfrm>
          <a:prstGeom prst="rect">
            <a:avLst/>
          </a:prstGeom>
          <a:solidFill>
            <a:srgbClr val="0F4058"/>
          </a:solidFill>
          <a:ln>
            <a:noFill/>
          </a:ln>
          <a:effectLst/>
        </p:spPr>
        <p:style>
          <a:lnRef idx="1">
            <a:schemeClr val="accent1"/>
          </a:lnRef>
          <a:fillRef idx="3">
            <a:schemeClr val="accent1"/>
          </a:fillRef>
          <a:effectRef idx="2">
            <a:schemeClr val="accent1"/>
          </a:effectRef>
          <a:fontRef idx="minor">
            <a:schemeClr val="lt1"/>
          </a:fontRef>
        </p:style>
        <p:txBody>
          <a:bodyPr lIns="81636" tIns="40818" rIns="81636" bIns="40818" rtlCol="0" anchor="ctr"/>
          <a:lstStyle/>
          <a:p>
            <a:pPr algn="ctr"/>
            <a:endParaRPr lang="en-US"/>
          </a:p>
        </p:txBody>
      </p:sp>
      <p:sp>
        <p:nvSpPr>
          <p:cNvPr id="14" name="Title Placeholder 13"/>
          <p:cNvSpPr>
            <a:spLocks noGrp="1"/>
          </p:cNvSpPr>
          <p:nvPr>
            <p:ph type="title"/>
          </p:nvPr>
        </p:nvSpPr>
        <p:spPr>
          <a:xfrm>
            <a:off x="177800" y="0"/>
            <a:ext cx="7634978" cy="676275"/>
          </a:xfrm>
          <a:prstGeom prst="rect">
            <a:avLst/>
          </a:prstGeom>
          <a:ln>
            <a:noFill/>
          </a:ln>
        </p:spPr>
        <p:txBody>
          <a:bodyPr vert="horz" lIns="81636" tIns="40818" rIns="81636" bIns="40818" rtlCol="0" anchor="ctr">
            <a:normAutofit/>
          </a:bodyPr>
          <a:lstStyle/>
          <a:p>
            <a:r>
              <a:rPr lang="en-US" dirty="0"/>
              <a:t>Click to edit Master title style</a:t>
            </a:r>
          </a:p>
        </p:txBody>
      </p:sp>
      <p:sp>
        <p:nvSpPr>
          <p:cNvPr id="15" name="Text Placeholder 14"/>
          <p:cNvSpPr>
            <a:spLocks noGrp="1"/>
          </p:cNvSpPr>
          <p:nvPr>
            <p:ph type="body" idx="1"/>
          </p:nvPr>
        </p:nvSpPr>
        <p:spPr>
          <a:xfrm>
            <a:off x="457200" y="1193007"/>
            <a:ext cx="8229600" cy="3602194"/>
          </a:xfrm>
          <a:prstGeom prst="rect">
            <a:avLst/>
          </a:prstGeom>
        </p:spPr>
        <p:txBody>
          <a:bodyPr vert="horz" lIns="81636" tIns="40818" rIns="81636" bIns="408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9"/>
          <p:cNvSpPr txBox="1">
            <a:spLocks/>
          </p:cNvSpPr>
          <p:nvPr/>
        </p:nvSpPr>
        <p:spPr>
          <a:xfrm>
            <a:off x="7859487" y="4962600"/>
            <a:ext cx="1138710" cy="180900"/>
          </a:xfrm>
          <a:prstGeom prst="rect">
            <a:avLst/>
          </a:prstGeom>
        </p:spPr>
        <p:txBody>
          <a:bodyPr vert="horz" lIns="81636" tIns="40818" rIns="81636" bIns="40818" rtlCol="0">
            <a:normAutofit fontScale="92500" lnSpcReduction="20000"/>
          </a:bodyPr>
          <a:lstStyle>
            <a:lvl1pPr>
              <a:buNone/>
              <a:defRPr sz="1000" baseline="0">
                <a:solidFill>
                  <a:schemeClr val="bg1"/>
                </a:solidFill>
                <a:latin typeface="Arial" pitchFamily="34" charset="0"/>
                <a:cs typeface="Arial" pitchFamily="34" charset="0"/>
              </a:defRPr>
            </a:lvl1pPr>
          </a:lstStyle>
          <a:p>
            <a:pPr marL="306135" marR="0" lvl="0" indent="-306135" algn="r" defTabSz="408180" rtl="0" eaLnBrk="1" fontAlgn="auto" latinLnBrk="0" hangingPunct="1">
              <a:lnSpc>
                <a:spcPct val="100000"/>
              </a:lnSpc>
              <a:spcBef>
                <a:spcPct val="20000"/>
              </a:spcBef>
              <a:spcAft>
                <a:spcPts val="0"/>
              </a:spcAft>
              <a:buClrTx/>
              <a:buSzTx/>
              <a:buFont typeface="Arial"/>
              <a:buNone/>
              <a:tabLst/>
              <a:defRPr/>
            </a:pPr>
            <a:fld id="{2BEB0A62-0430-FE41-A5E0-B494BC2D9928}" type="slidenum">
              <a:rPr kumimoji="0" lang="en-US" sz="900" b="0" i="0" u="none" strike="noStrike" kern="1200" cap="none" spc="0" normalizeH="0" baseline="0" noProof="0" smtClean="0">
                <a:ln>
                  <a:noFill/>
                </a:ln>
                <a:solidFill>
                  <a:schemeClr val="bg1"/>
                </a:solidFill>
                <a:effectLst/>
                <a:uLnTx/>
                <a:uFillTx/>
                <a:latin typeface="Arial" pitchFamily="34" charset="0"/>
                <a:ea typeface="+mn-ea"/>
                <a:cs typeface="Arial" pitchFamily="34" charset="0"/>
              </a:rPr>
              <a:pPr marL="306135" marR="0" lvl="0" indent="-306135" algn="r" defTabSz="408180" rtl="0" eaLnBrk="1" fontAlgn="auto" latinLnBrk="0" hangingPunct="1">
                <a:lnSpc>
                  <a:spcPct val="100000"/>
                </a:lnSpc>
                <a:spcBef>
                  <a:spcPct val="20000"/>
                </a:spcBef>
                <a:spcAft>
                  <a:spcPts val="0"/>
                </a:spcAft>
                <a:buClrTx/>
                <a:buSzTx/>
                <a:buFont typeface="Arial"/>
                <a:buNone/>
                <a:tabLst/>
                <a:defRPr/>
              </a:pPr>
              <a:t>‹#›</a:t>
            </a:fld>
            <a:r>
              <a:rPr kumimoji="0" lang="en-US" sz="9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 Electrical Safety </a:t>
            </a:r>
          </a:p>
        </p:txBody>
      </p:sp>
      <p:sp>
        <p:nvSpPr>
          <p:cNvPr id="23" name="Rectangle 22"/>
          <p:cNvSpPr/>
          <p:nvPr userDrawn="1"/>
        </p:nvSpPr>
        <p:spPr>
          <a:xfrm flipH="1" flipV="1">
            <a:off x="0" y="690753"/>
            <a:ext cx="4572000" cy="41148"/>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lIns="23811" tIns="11905" rIns="23811" bIns="11905" rtlCol="0" anchor="ctr"/>
          <a:lstStyle/>
          <a:p>
            <a:pPr algn="ctr"/>
            <a:endParaRPr lang="en-US"/>
          </a:p>
        </p:txBody>
      </p:sp>
      <p:sp>
        <p:nvSpPr>
          <p:cNvPr id="24" name="Rectangle 23"/>
          <p:cNvSpPr/>
          <p:nvPr userDrawn="1"/>
        </p:nvSpPr>
        <p:spPr>
          <a:xfrm flipH="1" flipV="1">
            <a:off x="4572000" y="690753"/>
            <a:ext cx="1261872" cy="41148"/>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lIns="23811" tIns="11905" rIns="23811" bIns="11905" rtlCol="0" anchor="ctr"/>
          <a:lstStyle/>
          <a:p>
            <a:pPr algn="ctr"/>
            <a:endParaRPr lang="en-US"/>
          </a:p>
        </p:txBody>
      </p:sp>
      <p:sp>
        <p:nvSpPr>
          <p:cNvPr id="25" name="Rectangle 24"/>
          <p:cNvSpPr/>
          <p:nvPr userDrawn="1"/>
        </p:nvSpPr>
        <p:spPr>
          <a:xfrm flipH="1" flipV="1">
            <a:off x="5833872" y="690753"/>
            <a:ext cx="3310128" cy="41148"/>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lIns="23811" tIns="11905" rIns="23811" bIns="11905" rtlCol="0" anchor="ctr"/>
          <a:lstStyle/>
          <a:p>
            <a:pPr algn="ctr"/>
            <a:endParaRPr lang="en-US"/>
          </a:p>
        </p:txBody>
      </p:sp>
      <p:sp>
        <p:nvSpPr>
          <p:cNvPr id="13" name="Text Placeholder 9"/>
          <p:cNvSpPr txBox="1">
            <a:spLocks/>
          </p:cNvSpPr>
          <p:nvPr/>
        </p:nvSpPr>
        <p:spPr>
          <a:xfrm>
            <a:off x="177800" y="4962600"/>
            <a:ext cx="1359353" cy="180900"/>
          </a:xfrm>
          <a:prstGeom prst="rect">
            <a:avLst/>
          </a:prstGeom>
        </p:spPr>
        <p:txBody>
          <a:bodyPr vert="horz" lIns="81636" tIns="40818" rIns="81636" bIns="40818" rtlCol="0">
            <a:normAutofit fontScale="92500" lnSpcReduction="20000"/>
          </a:bodyPr>
          <a:lstStyle>
            <a:lvl1pPr>
              <a:buNone/>
              <a:defRPr sz="1000" baseline="0">
                <a:solidFill>
                  <a:schemeClr val="bg1"/>
                </a:solidFill>
                <a:latin typeface="Arial" pitchFamily="34" charset="0"/>
                <a:cs typeface="Arial" pitchFamily="34" charset="0"/>
              </a:defRPr>
            </a:lvl1pPr>
          </a:lstStyle>
          <a:p>
            <a:pPr marL="306135" marR="0" lvl="0" indent="-306135" algn="l" defTabSz="40818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Argonne National Lab</a:t>
            </a:r>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56" r:id="rId6"/>
    <p:sldLayoutId id="2147483660" r:id="rId7"/>
    <p:sldLayoutId id="2147483662" r:id="rId8"/>
    <p:sldLayoutId id="2147483663" r:id="rId9"/>
    <p:sldLayoutId id="2147483664" r:id="rId10"/>
    <p:sldLayoutId id="2147483665" r:id="rId11"/>
  </p:sldLayoutIdLst>
  <p:txStyles>
    <p:titleStyle>
      <a:lvl1pPr algn="l" defTabSz="408180" rtl="0" eaLnBrk="1" latinLnBrk="0" hangingPunct="1">
        <a:lnSpc>
          <a:spcPts val="2500"/>
        </a:lnSpc>
        <a:spcBef>
          <a:spcPct val="0"/>
        </a:spcBef>
        <a:buNone/>
        <a:defRPr sz="2300" kern="1200">
          <a:solidFill>
            <a:srgbClr val="FFFFFF"/>
          </a:solidFill>
          <a:latin typeface="+mj-lt"/>
          <a:ea typeface="+mj-ea"/>
          <a:cs typeface="+mj-cs"/>
        </a:defRPr>
      </a:lvl1pPr>
    </p:titleStyle>
    <p:bodyStyle>
      <a:lvl1pPr marL="306135" indent="-306135" algn="l" defTabSz="408180" rtl="0" eaLnBrk="1" latinLnBrk="0" hangingPunct="1">
        <a:spcBef>
          <a:spcPct val="20000"/>
        </a:spcBef>
        <a:buFont typeface="Arial"/>
        <a:buChar char="•"/>
        <a:defRPr sz="2100" kern="1200">
          <a:solidFill>
            <a:schemeClr val="tx1"/>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chemeClr val="tx1"/>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chemeClr val="tx1"/>
          </a:solidFill>
          <a:latin typeface="+mn-lt"/>
          <a:ea typeface="+mn-ea"/>
          <a:cs typeface="+mn-cs"/>
        </a:defRPr>
      </a:lvl3pPr>
      <a:lvl4pPr marL="1428629" indent="-204090" algn="l" defTabSz="408180" rtl="0" eaLnBrk="1" latinLnBrk="0" hangingPunct="1">
        <a:spcBef>
          <a:spcPct val="20000"/>
        </a:spcBef>
        <a:buFont typeface="Arial"/>
        <a:buChar char="–"/>
        <a:defRPr sz="1600" kern="1200">
          <a:solidFill>
            <a:schemeClr val="tx1"/>
          </a:solidFill>
          <a:latin typeface="+mn-lt"/>
          <a:ea typeface="+mn-ea"/>
          <a:cs typeface="+mn-cs"/>
        </a:defRPr>
      </a:lvl4pPr>
      <a:lvl5pPr marL="1836808" indent="-204090" algn="l" defTabSz="408180" rtl="0" eaLnBrk="1" latinLnBrk="0" hangingPunct="1">
        <a:spcBef>
          <a:spcPct val="20000"/>
        </a:spcBef>
        <a:buFont typeface="Arial"/>
        <a:buChar char="»"/>
        <a:defRPr sz="1600" kern="1200">
          <a:solidFill>
            <a:schemeClr val="tx1"/>
          </a:solidFill>
          <a:latin typeface="+mn-lt"/>
          <a:ea typeface="+mn-ea"/>
          <a:cs typeface="+mn-cs"/>
        </a:defRPr>
      </a:lvl5pPr>
      <a:lvl6pPr marL="2244988" indent="-204090" algn="l" defTabSz="408180" rtl="0" eaLnBrk="1" latinLnBrk="0" hangingPunct="1">
        <a:spcBef>
          <a:spcPct val="20000"/>
        </a:spcBef>
        <a:buFont typeface="Arial"/>
        <a:buChar char="•"/>
        <a:defRPr sz="18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8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8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80" rtl="0" eaLnBrk="1" latinLnBrk="0" hangingPunct="1">
        <a:defRPr sz="1600" kern="1200">
          <a:solidFill>
            <a:schemeClr val="tx1"/>
          </a:solidFill>
          <a:latin typeface="+mn-lt"/>
          <a:ea typeface="+mn-ea"/>
          <a:cs typeface="+mn-cs"/>
        </a:defRPr>
      </a:lvl1pPr>
      <a:lvl2pPr marL="408180" algn="l" defTabSz="408180" rtl="0" eaLnBrk="1" latinLnBrk="0" hangingPunct="1">
        <a:defRPr sz="1600" kern="1200">
          <a:solidFill>
            <a:schemeClr val="tx1"/>
          </a:solidFill>
          <a:latin typeface="+mn-lt"/>
          <a:ea typeface="+mn-ea"/>
          <a:cs typeface="+mn-cs"/>
        </a:defRPr>
      </a:lvl2pPr>
      <a:lvl3pPr marL="816359" algn="l" defTabSz="408180" rtl="0" eaLnBrk="1" latinLnBrk="0" hangingPunct="1">
        <a:defRPr sz="1600" kern="1200">
          <a:solidFill>
            <a:schemeClr val="tx1"/>
          </a:solidFill>
          <a:latin typeface="+mn-lt"/>
          <a:ea typeface="+mn-ea"/>
          <a:cs typeface="+mn-cs"/>
        </a:defRPr>
      </a:lvl3pPr>
      <a:lvl4pPr marL="1224539" algn="l" defTabSz="408180" rtl="0" eaLnBrk="1" latinLnBrk="0" hangingPunct="1">
        <a:defRPr sz="1600" kern="1200">
          <a:solidFill>
            <a:schemeClr val="tx1"/>
          </a:solidFill>
          <a:latin typeface="+mn-lt"/>
          <a:ea typeface="+mn-ea"/>
          <a:cs typeface="+mn-cs"/>
        </a:defRPr>
      </a:lvl4pPr>
      <a:lvl5pPr marL="1632719" algn="l" defTabSz="408180" rtl="0" eaLnBrk="1" latinLnBrk="0" hangingPunct="1">
        <a:defRPr sz="1600" kern="1200">
          <a:solidFill>
            <a:schemeClr val="tx1"/>
          </a:solidFill>
          <a:latin typeface="+mn-lt"/>
          <a:ea typeface="+mn-ea"/>
          <a:cs typeface="+mn-cs"/>
        </a:defRPr>
      </a:lvl5pPr>
      <a:lvl6pPr marL="2040898" algn="l" defTabSz="408180" rtl="0" eaLnBrk="1" latinLnBrk="0" hangingPunct="1">
        <a:defRPr sz="1600" kern="1200">
          <a:solidFill>
            <a:schemeClr val="tx1"/>
          </a:solidFill>
          <a:latin typeface="+mn-lt"/>
          <a:ea typeface="+mn-ea"/>
          <a:cs typeface="+mn-cs"/>
        </a:defRPr>
      </a:lvl6pPr>
      <a:lvl7pPr marL="2449078" algn="l" defTabSz="408180" rtl="0" eaLnBrk="1" latinLnBrk="0" hangingPunct="1">
        <a:defRPr sz="1600" kern="1200">
          <a:solidFill>
            <a:schemeClr val="tx1"/>
          </a:solidFill>
          <a:latin typeface="+mn-lt"/>
          <a:ea typeface="+mn-ea"/>
          <a:cs typeface="+mn-cs"/>
        </a:defRPr>
      </a:lvl7pPr>
      <a:lvl8pPr marL="2857257" algn="l" defTabSz="408180" rtl="0" eaLnBrk="1" latinLnBrk="0" hangingPunct="1">
        <a:defRPr sz="1600" kern="1200">
          <a:solidFill>
            <a:schemeClr val="tx1"/>
          </a:solidFill>
          <a:latin typeface="+mn-lt"/>
          <a:ea typeface="+mn-ea"/>
          <a:cs typeface="+mn-cs"/>
        </a:defRPr>
      </a:lvl8pPr>
      <a:lvl9pPr marL="3265437" algn="l" defTabSz="40818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Layout" Target="../diagrams/layout1.xml"/><Relationship Id="rId7" Type="http://schemas.openxmlformats.org/officeDocument/2006/relationships/image" Target="../media/image4.tiff"/><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g"/><Relationship Id="rId7"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7.jp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974886" y="3971656"/>
            <a:ext cx="2930700" cy="716458"/>
          </a:xfrm>
        </p:spPr>
        <p:txBody>
          <a:bodyPr>
            <a:normAutofit/>
          </a:bodyPr>
          <a:lstStyle/>
          <a:p>
            <a:r>
              <a:rPr lang="en-US" sz="1800" dirty="0"/>
              <a:t>John Woodford, ANL</a:t>
            </a:r>
          </a:p>
        </p:txBody>
      </p:sp>
      <p:sp>
        <p:nvSpPr>
          <p:cNvPr id="10" name="Subtitle 9"/>
          <p:cNvSpPr>
            <a:spLocks noGrp="1"/>
          </p:cNvSpPr>
          <p:nvPr>
            <p:ph type="body" sz="quarter" idx="14"/>
          </p:nvPr>
        </p:nvSpPr>
        <p:spPr/>
        <p:txBody>
          <a:bodyPr/>
          <a:lstStyle/>
          <a:p>
            <a:r>
              <a:rPr lang="en-US" dirty="0"/>
              <a:t>Electrical Safety</a:t>
            </a:r>
          </a:p>
        </p:txBody>
      </p:sp>
      <p:sp>
        <p:nvSpPr>
          <p:cNvPr id="13" name="Title 12"/>
          <p:cNvSpPr>
            <a:spLocks noGrp="1"/>
          </p:cNvSpPr>
          <p:nvPr>
            <p:ph type="ctrTitle"/>
          </p:nvPr>
        </p:nvSpPr>
        <p:spPr>
          <a:xfrm>
            <a:off x="816089" y="2311384"/>
            <a:ext cx="7438798" cy="765572"/>
          </a:xfrm>
        </p:spPr>
        <p:txBody>
          <a:bodyPr>
            <a:normAutofit fontScale="90000"/>
          </a:bodyPr>
          <a:lstStyle/>
          <a:p>
            <a:r>
              <a:rPr lang="en-US" dirty="0">
                <a:solidFill>
                  <a:schemeClr val="tx1">
                    <a:lumMod val="50000"/>
                  </a:schemeClr>
                </a:solidFill>
              </a:rPr>
              <a:t>Qualified Electrical Worker Program at ANL</a:t>
            </a:r>
          </a:p>
        </p:txBody>
      </p:sp>
      <p:sp>
        <p:nvSpPr>
          <p:cNvPr id="14" name="Subtitle 2"/>
          <p:cNvSpPr txBox="1">
            <a:spLocks/>
          </p:cNvSpPr>
          <p:nvPr/>
        </p:nvSpPr>
        <p:spPr>
          <a:xfrm>
            <a:off x="1335088" y="3076956"/>
            <a:ext cx="6400800" cy="742950"/>
          </a:xfrm>
          <a:prstGeom prst="rect">
            <a:avLst/>
          </a:prstGeom>
        </p:spPr>
        <p:txBody>
          <a:bodyPr vert="horz" lIns="81636" tIns="40818" rIns="81636" bIns="40818" rtlCol="0">
            <a:normAutofit/>
          </a:bodyPr>
          <a:lstStyle>
            <a:lvl1pPr marL="0" indent="0" algn="l" defTabSz="408180" rtl="0" eaLnBrk="1" latinLnBrk="0" hangingPunct="1">
              <a:spcBef>
                <a:spcPct val="20000"/>
              </a:spcBef>
              <a:buFont typeface="Arial"/>
              <a:buNone/>
              <a:defRPr sz="1600" kern="1200">
                <a:solidFill>
                  <a:schemeClr val="tx1">
                    <a:tint val="75000"/>
                  </a:schemeClr>
                </a:solidFill>
                <a:latin typeface="+mn-lt"/>
                <a:ea typeface="+mn-ea"/>
                <a:cs typeface="+mn-cs"/>
              </a:defRPr>
            </a:lvl1pPr>
            <a:lvl2pPr marL="408180" indent="0" algn="ctr" defTabSz="408180" rtl="0" eaLnBrk="1" latinLnBrk="0" hangingPunct="1">
              <a:spcBef>
                <a:spcPct val="20000"/>
              </a:spcBef>
              <a:buFont typeface="Arial"/>
              <a:buNone/>
              <a:defRPr sz="1800" kern="1200">
                <a:solidFill>
                  <a:schemeClr val="tx1">
                    <a:tint val="75000"/>
                  </a:schemeClr>
                </a:solidFill>
                <a:latin typeface="+mn-lt"/>
                <a:ea typeface="+mn-ea"/>
                <a:cs typeface="+mn-cs"/>
              </a:defRPr>
            </a:lvl2pPr>
            <a:lvl3pPr marL="816359" indent="0" algn="ctr" defTabSz="40818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224539" indent="0" algn="ctr" defTabSz="40818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632719" indent="0" algn="ctr" defTabSz="40818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040898" indent="0" algn="ctr" defTabSz="408180"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49078" indent="0" algn="ctr" defTabSz="408180"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7257" indent="0" algn="ctr" defTabSz="408180"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5437" indent="0" algn="ctr" defTabSz="408180" rtl="0" eaLnBrk="1" latinLnBrk="0" hangingPunct="1">
              <a:spcBef>
                <a:spcPct val="20000"/>
              </a:spcBef>
              <a:buFont typeface="Arial"/>
              <a:buNone/>
              <a:defRPr sz="1800" kern="1200">
                <a:solidFill>
                  <a:schemeClr val="tx1">
                    <a:tint val="75000"/>
                  </a:schemeClr>
                </a:solidFill>
                <a:latin typeface="+mn-lt"/>
                <a:ea typeface="+mn-ea"/>
                <a:cs typeface="+mn-cs"/>
              </a:defRPr>
            </a:lvl9pPr>
          </a:lstStyle>
          <a:p>
            <a:endParaRPr lang="en-US" dirty="0"/>
          </a:p>
        </p:txBody>
      </p:sp>
      <p:pic>
        <p:nvPicPr>
          <p:cNvPr id="6" name="Picture 2" descr="C:\Users\amiesen\Desktop\anlrgbpp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381" y="291377"/>
            <a:ext cx="1939637" cy="698748"/>
          </a:xfrm>
          <a:prstGeom prst="rect">
            <a:avLst/>
          </a:prstGeom>
          <a:solidFill>
            <a:schemeClr val="bg1"/>
          </a:solidFill>
          <a:ln>
            <a:solidFill>
              <a:schemeClr val="accent4">
                <a:lumMod val="50000"/>
              </a:schemeClr>
            </a:solidFill>
          </a:ln>
        </p:spPr>
      </p:pic>
    </p:spTree>
    <p:extLst>
      <p:ext uri="{BB962C8B-B14F-4D97-AF65-F5344CB8AC3E}">
        <p14:creationId xmlns:p14="http://schemas.microsoft.com/office/powerpoint/2010/main" val="3997520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71600" y="1059519"/>
            <a:ext cx="6457950" cy="151223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5" name="TextBox 24"/>
          <p:cNvSpPr txBox="1"/>
          <p:nvPr/>
        </p:nvSpPr>
        <p:spPr>
          <a:xfrm>
            <a:off x="3857626" y="2417109"/>
            <a:ext cx="1428750" cy="3429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3 Year Repeat</a:t>
            </a:r>
          </a:p>
        </p:txBody>
      </p:sp>
      <p:sp>
        <p:nvSpPr>
          <p:cNvPr id="4099" name="Rectangle 2"/>
          <p:cNvSpPr>
            <a:spLocks noGrp="1" noChangeArrowheads="1"/>
          </p:cNvSpPr>
          <p:nvPr>
            <p:ph type="title"/>
          </p:nvPr>
        </p:nvSpPr>
        <p:spPr>
          <a:xfrm>
            <a:off x="1" y="3"/>
            <a:ext cx="9144000" cy="676275"/>
          </a:xfrm>
        </p:spPr>
        <p:txBody>
          <a:bodyPr/>
          <a:lstStyle/>
          <a:p>
            <a:pPr algn="ctr"/>
            <a:r>
              <a:rPr lang="en-US" altLang="en-US" dirty="0"/>
              <a:t>QEW 2/3 Training</a:t>
            </a:r>
          </a:p>
        </p:txBody>
      </p:sp>
      <p:sp>
        <p:nvSpPr>
          <p:cNvPr id="3" name="Slide Number Placeholder 2"/>
          <p:cNvSpPr>
            <a:spLocks noGrp="1"/>
          </p:cNvSpPr>
          <p:nvPr>
            <p:ph type="sldNum" sz="quarter" idx="4294967295"/>
          </p:nvPr>
        </p:nvSpPr>
        <p:spPr>
          <a:xfrm>
            <a:off x="8610602" y="4867277"/>
            <a:ext cx="384175" cy="273844"/>
          </a:xfrm>
          <a:prstGeom prst="rect">
            <a:avLst/>
          </a:prstGeom>
        </p:spPr>
        <p:txBody>
          <a:bodyPr lIns="68579" tIns="34289" rIns="68579" bIns="34289"/>
          <a:lstStyle/>
          <a:p>
            <a:pPr>
              <a:defRPr/>
            </a:pPr>
            <a:fld id="{006404C0-77F0-4561-A44C-181C2EEB29D9}" type="slidenum">
              <a:rPr lang="en-US" smtClean="0"/>
              <a:pPr>
                <a:defRPr/>
              </a:pPr>
              <a:t>10</a:t>
            </a:fld>
            <a:endParaRPr lang="en-US"/>
          </a:p>
        </p:txBody>
      </p:sp>
      <p:sp>
        <p:nvSpPr>
          <p:cNvPr id="16" name="Rounded Rectangle 15"/>
          <p:cNvSpPr/>
          <p:nvPr/>
        </p:nvSpPr>
        <p:spPr>
          <a:xfrm>
            <a:off x="1358900" y="3289300"/>
            <a:ext cx="1657350" cy="10858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2/3</a:t>
            </a:r>
          </a:p>
          <a:p>
            <a:pPr algn="ctr"/>
            <a:r>
              <a:rPr lang="en-US" sz="1200" b="1" dirty="0">
                <a:solidFill>
                  <a:schemeClr val="bg1"/>
                </a:solidFill>
              </a:rPr>
              <a:t>Practical Prep</a:t>
            </a:r>
          </a:p>
          <a:p>
            <a:pPr algn="ctr"/>
            <a:r>
              <a:rPr lang="en-US" sz="1200" b="1" dirty="0">
                <a:solidFill>
                  <a:schemeClr val="bg1"/>
                </a:solidFill>
              </a:rPr>
              <a:t>4 Hours</a:t>
            </a:r>
          </a:p>
        </p:txBody>
      </p:sp>
      <p:grpSp>
        <p:nvGrpSpPr>
          <p:cNvPr id="14" name="Group 13"/>
          <p:cNvGrpSpPr/>
          <p:nvPr/>
        </p:nvGrpSpPr>
        <p:grpSpPr>
          <a:xfrm>
            <a:off x="1484777" y="888069"/>
            <a:ext cx="6227417" cy="1475142"/>
            <a:chOff x="2569062" y="1143000"/>
            <a:chExt cx="7114391" cy="1966856"/>
          </a:xfrm>
        </p:grpSpPr>
        <p:sp>
          <p:nvSpPr>
            <p:cNvPr id="4" name="Rounded Rectangle 3"/>
            <p:cNvSpPr/>
            <p:nvPr/>
          </p:nvSpPr>
          <p:spPr>
            <a:xfrm>
              <a:off x="2569062" y="1662056"/>
              <a:ext cx="2209800" cy="1447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2/3</a:t>
              </a:r>
            </a:p>
            <a:p>
              <a:pPr algn="ctr"/>
              <a:r>
                <a:rPr lang="en-US" sz="1200" b="1" dirty="0">
                  <a:solidFill>
                    <a:schemeClr val="bg1"/>
                  </a:solidFill>
                </a:rPr>
                <a:t>Day 1,</a:t>
              </a:r>
            </a:p>
            <a:p>
              <a:pPr algn="ctr"/>
              <a:r>
                <a:rPr lang="en-US" sz="1200" b="1" dirty="0">
                  <a:solidFill>
                    <a:schemeClr val="bg1"/>
                  </a:solidFill>
                </a:rPr>
                <a:t>4 Hours</a:t>
              </a:r>
            </a:p>
          </p:txBody>
        </p:sp>
        <p:sp>
          <p:nvSpPr>
            <p:cNvPr id="11" name="Rounded Rectangle 10"/>
            <p:cNvSpPr/>
            <p:nvPr/>
          </p:nvSpPr>
          <p:spPr>
            <a:xfrm>
              <a:off x="5021358" y="1662056"/>
              <a:ext cx="2209800" cy="1447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2/3</a:t>
              </a:r>
            </a:p>
            <a:p>
              <a:pPr algn="ctr"/>
              <a:r>
                <a:rPr lang="en-US" sz="1200" b="1" dirty="0">
                  <a:solidFill>
                    <a:schemeClr val="bg1"/>
                  </a:solidFill>
                </a:rPr>
                <a:t>Day 2,</a:t>
              </a:r>
            </a:p>
            <a:p>
              <a:pPr algn="ctr"/>
              <a:r>
                <a:rPr lang="en-US" sz="1200" b="1" dirty="0">
                  <a:solidFill>
                    <a:schemeClr val="bg1"/>
                  </a:solidFill>
                </a:rPr>
                <a:t>4 Hours</a:t>
              </a:r>
            </a:p>
          </p:txBody>
        </p:sp>
        <p:sp>
          <p:nvSpPr>
            <p:cNvPr id="12" name="Rounded Rectangle 11"/>
            <p:cNvSpPr/>
            <p:nvPr/>
          </p:nvSpPr>
          <p:spPr>
            <a:xfrm>
              <a:off x="7473653" y="1662056"/>
              <a:ext cx="2209800" cy="1447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2/3</a:t>
              </a:r>
            </a:p>
            <a:p>
              <a:pPr algn="ctr"/>
              <a:r>
                <a:rPr lang="en-US" sz="1200" b="1" dirty="0">
                  <a:solidFill>
                    <a:schemeClr val="bg1"/>
                  </a:solidFill>
                </a:rPr>
                <a:t>Day 3,</a:t>
              </a:r>
            </a:p>
            <a:p>
              <a:pPr algn="ctr"/>
              <a:r>
                <a:rPr lang="en-US" sz="1200" b="1" dirty="0">
                  <a:solidFill>
                    <a:schemeClr val="bg1"/>
                  </a:solidFill>
                </a:rPr>
                <a:t>4 Hours</a:t>
              </a:r>
            </a:p>
          </p:txBody>
        </p:sp>
        <p:sp>
          <p:nvSpPr>
            <p:cNvPr id="9" name="TextBox 8"/>
            <p:cNvSpPr txBox="1"/>
            <p:nvPr/>
          </p:nvSpPr>
          <p:spPr>
            <a:xfrm>
              <a:off x="4784241" y="1143000"/>
              <a:ext cx="2623521"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QEW 2/3 Classroom Training</a:t>
              </a:r>
            </a:p>
          </p:txBody>
        </p:sp>
      </p:grpSp>
      <p:sp>
        <p:nvSpPr>
          <p:cNvPr id="18" name="Rounded Rectangle 17"/>
          <p:cNvSpPr/>
          <p:nvPr/>
        </p:nvSpPr>
        <p:spPr>
          <a:xfrm>
            <a:off x="5658020" y="3289299"/>
            <a:ext cx="1657350" cy="10858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2/3</a:t>
            </a:r>
          </a:p>
          <a:p>
            <a:pPr algn="ctr"/>
            <a:r>
              <a:rPr lang="en-US" sz="1200" b="1" dirty="0">
                <a:solidFill>
                  <a:schemeClr val="bg1"/>
                </a:solidFill>
              </a:rPr>
              <a:t>Practical</a:t>
            </a:r>
          </a:p>
          <a:p>
            <a:pPr algn="ctr"/>
            <a:r>
              <a:rPr lang="en-US" sz="1200" b="1" dirty="0">
                <a:solidFill>
                  <a:schemeClr val="bg1"/>
                </a:solidFill>
              </a:rPr>
              <a:t>2 Hours</a:t>
            </a:r>
          </a:p>
        </p:txBody>
      </p:sp>
      <p:grpSp>
        <p:nvGrpSpPr>
          <p:cNvPr id="17" name="Group 16"/>
          <p:cNvGrpSpPr/>
          <p:nvPr/>
        </p:nvGrpSpPr>
        <p:grpSpPr>
          <a:xfrm>
            <a:off x="5553133" y="2914650"/>
            <a:ext cx="1843256" cy="1887792"/>
            <a:chOff x="7404176" y="3886200"/>
            <a:chExt cx="2457675" cy="2517056"/>
          </a:xfrm>
        </p:grpSpPr>
        <p:sp>
          <p:nvSpPr>
            <p:cNvPr id="19" name="Rectangle 18"/>
            <p:cNvSpPr/>
            <p:nvPr/>
          </p:nvSpPr>
          <p:spPr>
            <a:xfrm>
              <a:off x="7404176" y="4137212"/>
              <a:ext cx="2457675" cy="20349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0" name="TextBox 19"/>
            <p:cNvSpPr txBox="1"/>
            <p:nvPr/>
          </p:nvSpPr>
          <p:spPr>
            <a:xfrm>
              <a:off x="7871013" y="3886200"/>
              <a:ext cx="1524000"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742" b="1" dirty="0">
                  <a:solidFill>
                    <a:srgbClr val="000000"/>
                  </a:solidFill>
                  <a:latin typeface="Arial Narrow"/>
                  <a:cs typeface="Arial Narrow"/>
                </a:rPr>
                <a:t>Certification</a:t>
              </a:r>
            </a:p>
          </p:txBody>
        </p:sp>
        <p:sp>
          <p:nvSpPr>
            <p:cNvPr id="21" name="TextBox 20"/>
            <p:cNvSpPr txBox="1"/>
            <p:nvPr/>
          </p:nvSpPr>
          <p:spPr>
            <a:xfrm>
              <a:off x="7848825" y="5946056"/>
              <a:ext cx="1905000"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1 Year Repeat</a:t>
              </a:r>
            </a:p>
          </p:txBody>
        </p:sp>
      </p:grpSp>
      <p:sp>
        <p:nvSpPr>
          <p:cNvPr id="23" name="Rounded Rectangle 22">
            <a:extLst>
              <a:ext uri="{FF2B5EF4-FFF2-40B4-BE49-F238E27FC236}">
                <a16:creationId xmlns:a16="http://schemas.microsoft.com/office/drawing/2014/main" id="{B477787A-3706-774F-A282-A96E587F4730}"/>
              </a:ext>
            </a:extLst>
          </p:cNvPr>
          <p:cNvSpPr/>
          <p:nvPr/>
        </p:nvSpPr>
        <p:spPr>
          <a:xfrm>
            <a:off x="3343275" y="3276600"/>
            <a:ext cx="1743076" cy="10858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CPR/First Aid</a:t>
            </a:r>
          </a:p>
          <a:p>
            <a:pPr algn="ctr"/>
            <a:r>
              <a:rPr lang="en-US" sz="1200" b="1" dirty="0">
                <a:solidFill>
                  <a:schemeClr val="bg1"/>
                </a:solidFill>
              </a:rPr>
              <a:t>4 Hours</a:t>
            </a:r>
          </a:p>
        </p:txBody>
      </p:sp>
      <p:sp>
        <p:nvSpPr>
          <p:cNvPr id="24" name="Rectangle 23">
            <a:extLst>
              <a:ext uri="{FF2B5EF4-FFF2-40B4-BE49-F238E27FC236}">
                <a16:creationId xmlns:a16="http://schemas.microsoft.com/office/drawing/2014/main" id="{F3926948-73FC-514C-A9A3-3F9D2DF463BD}"/>
              </a:ext>
            </a:extLst>
          </p:cNvPr>
          <p:cNvSpPr/>
          <p:nvPr/>
        </p:nvSpPr>
        <p:spPr>
          <a:xfrm>
            <a:off x="3257551" y="3069104"/>
            <a:ext cx="1900406" cy="15262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DD483720-8D93-DD4E-84E2-08BDB4AC09B0}"/>
              </a:ext>
            </a:extLst>
          </p:cNvPr>
          <p:cNvSpPr txBox="1"/>
          <p:nvPr/>
        </p:nvSpPr>
        <p:spPr>
          <a:xfrm>
            <a:off x="3500437" y="4413250"/>
            <a:ext cx="1428750" cy="3429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2 Year Repeat</a:t>
            </a:r>
          </a:p>
        </p:txBody>
      </p:sp>
    </p:spTree>
    <p:extLst>
      <p:ext uri="{BB962C8B-B14F-4D97-AF65-F5344CB8AC3E}">
        <p14:creationId xmlns:p14="http://schemas.microsoft.com/office/powerpoint/2010/main" val="89919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3F0F7-A654-2145-AFD6-00A3CAA917B9}"/>
              </a:ext>
            </a:extLst>
          </p:cNvPr>
          <p:cNvSpPr>
            <a:spLocks noGrp="1"/>
          </p:cNvSpPr>
          <p:nvPr>
            <p:ph type="title"/>
          </p:nvPr>
        </p:nvSpPr>
        <p:spPr>
          <a:xfrm>
            <a:off x="177800" y="0"/>
            <a:ext cx="8280400" cy="676275"/>
          </a:xfrm>
        </p:spPr>
        <p:txBody>
          <a:bodyPr>
            <a:normAutofit/>
          </a:bodyPr>
          <a:lstStyle/>
          <a:p>
            <a:r>
              <a:rPr lang="en-US" dirty="0"/>
              <a:t>Hands-On, 1:1 Practical Certifications</a:t>
            </a:r>
          </a:p>
        </p:txBody>
      </p:sp>
      <p:sp>
        <p:nvSpPr>
          <p:cNvPr id="10" name="Content Placeholder 4">
            <a:extLst>
              <a:ext uri="{FF2B5EF4-FFF2-40B4-BE49-F238E27FC236}">
                <a16:creationId xmlns:a16="http://schemas.microsoft.com/office/drawing/2014/main" id="{6F3648D5-D4EB-2C43-81CF-923B5D020C26}"/>
              </a:ext>
            </a:extLst>
          </p:cNvPr>
          <p:cNvSpPr txBox="1">
            <a:spLocks/>
          </p:cNvSpPr>
          <p:nvPr/>
        </p:nvSpPr>
        <p:spPr>
          <a:xfrm>
            <a:off x="17027" y="754590"/>
            <a:ext cx="5700485" cy="973726"/>
          </a:xfrm>
          <a:prstGeom prst="rect">
            <a:avLst/>
          </a:prstGeom>
        </p:spPr>
        <p:txBody>
          <a:bodyPr/>
          <a:lstStyle>
            <a:lvl1pPr marL="306135" indent="-306135" algn="l" defTabSz="408180" rtl="0" eaLnBrk="1" latinLnBrk="0" hangingPunct="1">
              <a:spcBef>
                <a:spcPct val="20000"/>
              </a:spcBef>
              <a:buFont typeface="Arial"/>
              <a:buChar char="•"/>
              <a:defRPr sz="2100" kern="1200">
                <a:solidFill>
                  <a:schemeClr val="tx1"/>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chemeClr val="tx1"/>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chemeClr val="tx1"/>
                </a:solidFill>
                <a:latin typeface="+mn-lt"/>
                <a:ea typeface="+mn-ea"/>
                <a:cs typeface="+mn-cs"/>
              </a:defRPr>
            </a:lvl3pPr>
            <a:lvl4pPr marL="1428629" indent="-204090" algn="l" defTabSz="408180" rtl="0" eaLnBrk="1" latinLnBrk="0" hangingPunct="1">
              <a:spcBef>
                <a:spcPct val="20000"/>
              </a:spcBef>
              <a:buFont typeface="Arial"/>
              <a:buChar char="–"/>
              <a:defRPr sz="1600" kern="1200">
                <a:solidFill>
                  <a:schemeClr val="tx1"/>
                </a:solidFill>
                <a:latin typeface="+mn-lt"/>
                <a:ea typeface="+mn-ea"/>
                <a:cs typeface="+mn-cs"/>
              </a:defRPr>
            </a:lvl4pPr>
            <a:lvl5pPr marL="1836808" indent="-204090" algn="l" defTabSz="408180" rtl="0" eaLnBrk="1" latinLnBrk="0" hangingPunct="1">
              <a:spcBef>
                <a:spcPct val="20000"/>
              </a:spcBef>
              <a:buFont typeface="Arial"/>
              <a:buChar char="»"/>
              <a:defRPr sz="1600" kern="1200">
                <a:solidFill>
                  <a:schemeClr val="tx1"/>
                </a:solidFill>
                <a:latin typeface="+mn-lt"/>
                <a:ea typeface="+mn-ea"/>
                <a:cs typeface="+mn-cs"/>
              </a:defRPr>
            </a:lvl5pPr>
            <a:lvl6pPr marL="2244988" indent="-204090" algn="l" defTabSz="408180" rtl="0" eaLnBrk="1" latinLnBrk="0" hangingPunct="1">
              <a:spcBef>
                <a:spcPct val="20000"/>
              </a:spcBef>
              <a:buFont typeface="Arial"/>
              <a:buChar char="•"/>
              <a:defRPr sz="18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8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8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solidFill>
                  <a:srgbClr val="000000"/>
                </a:solidFill>
              </a:rPr>
              <a:t>Graded, one-on-one with an instructor</a:t>
            </a:r>
          </a:p>
          <a:p>
            <a:r>
              <a:rPr lang="en-US" sz="2400" dirty="0">
                <a:solidFill>
                  <a:srgbClr val="000000"/>
                </a:solidFill>
              </a:rPr>
              <a:t>Critical failure points include PPE, LOTO and ZVV.</a:t>
            </a:r>
          </a:p>
        </p:txBody>
      </p:sp>
      <p:pic>
        <p:nvPicPr>
          <p:cNvPr id="5" name="Picture 4">
            <a:extLst>
              <a:ext uri="{FF2B5EF4-FFF2-40B4-BE49-F238E27FC236}">
                <a16:creationId xmlns:a16="http://schemas.microsoft.com/office/drawing/2014/main" id="{7002DE8F-3412-DA4D-96DF-4938906902C8}"/>
              </a:ext>
            </a:extLst>
          </p:cNvPr>
          <p:cNvPicPr>
            <a:picLocks noChangeAspect="1"/>
          </p:cNvPicPr>
          <p:nvPr/>
        </p:nvPicPr>
        <p:blipFill rotWithShape="1">
          <a:blip r:embed="rId2"/>
          <a:srcRect l="25894" r="8833" b="7205"/>
          <a:stretch/>
        </p:blipFill>
        <p:spPr>
          <a:xfrm>
            <a:off x="241171" y="2010897"/>
            <a:ext cx="3938954" cy="2894960"/>
          </a:xfrm>
          <a:prstGeom prst="rect">
            <a:avLst/>
          </a:prstGeom>
        </p:spPr>
      </p:pic>
      <p:pic>
        <p:nvPicPr>
          <p:cNvPr id="12" name="Picture 11">
            <a:extLst>
              <a:ext uri="{FF2B5EF4-FFF2-40B4-BE49-F238E27FC236}">
                <a16:creationId xmlns:a16="http://schemas.microsoft.com/office/drawing/2014/main" id="{9673E1D5-B079-0440-B8FB-EAEA870F4E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47" t="11909" b="10155"/>
          <a:stretch/>
        </p:blipFill>
        <p:spPr>
          <a:xfrm>
            <a:off x="6260122" y="754590"/>
            <a:ext cx="2740689" cy="4060834"/>
          </a:xfrm>
          <a:prstGeom prst="rect">
            <a:avLst/>
          </a:prstGeom>
        </p:spPr>
      </p:pic>
    </p:spTree>
    <p:extLst>
      <p:ext uri="{BB962C8B-B14F-4D97-AF65-F5344CB8AC3E}">
        <p14:creationId xmlns:p14="http://schemas.microsoft.com/office/powerpoint/2010/main" val="3155115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3F0F7-A654-2145-AFD6-00A3CAA917B9}"/>
              </a:ext>
            </a:extLst>
          </p:cNvPr>
          <p:cNvSpPr>
            <a:spLocks noGrp="1"/>
          </p:cNvSpPr>
          <p:nvPr>
            <p:ph type="title"/>
          </p:nvPr>
        </p:nvSpPr>
        <p:spPr>
          <a:xfrm>
            <a:off x="177800" y="0"/>
            <a:ext cx="8280400" cy="676275"/>
          </a:xfrm>
        </p:spPr>
        <p:txBody>
          <a:bodyPr>
            <a:normAutofit/>
          </a:bodyPr>
          <a:lstStyle/>
          <a:p>
            <a:r>
              <a:rPr lang="en-US" dirty="0"/>
              <a:t>Hands-On, 1:1 Practical Certifications</a:t>
            </a:r>
          </a:p>
        </p:txBody>
      </p:sp>
      <p:sp>
        <p:nvSpPr>
          <p:cNvPr id="10" name="Content Placeholder 4">
            <a:extLst>
              <a:ext uri="{FF2B5EF4-FFF2-40B4-BE49-F238E27FC236}">
                <a16:creationId xmlns:a16="http://schemas.microsoft.com/office/drawing/2014/main" id="{6F3648D5-D4EB-2C43-81CF-923B5D020C26}"/>
              </a:ext>
            </a:extLst>
          </p:cNvPr>
          <p:cNvSpPr txBox="1">
            <a:spLocks/>
          </p:cNvSpPr>
          <p:nvPr/>
        </p:nvSpPr>
        <p:spPr>
          <a:xfrm>
            <a:off x="3905738" y="1035944"/>
            <a:ext cx="2505110" cy="1561498"/>
          </a:xfrm>
          <a:prstGeom prst="rect">
            <a:avLst/>
          </a:prstGeom>
        </p:spPr>
        <p:txBody>
          <a:bodyPr/>
          <a:lstStyle>
            <a:lvl1pPr marL="306135" indent="-306135" algn="l" defTabSz="408180" rtl="0" eaLnBrk="1" latinLnBrk="0" hangingPunct="1">
              <a:spcBef>
                <a:spcPct val="20000"/>
              </a:spcBef>
              <a:buFont typeface="Arial"/>
              <a:buChar char="•"/>
              <a:defRPr sz="2100" kern="1200">
                <a:solidFill>
                  <a:schemeClr val="tx1"/>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chemeClr val="tx1"/>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chemeClr val="tx1"/>
                </a:solidFill>
                <a:latin typeface="+mn-lt"/>
                <a:ea typeface="+mn-ea"/>
                <a:cs typeface="+mn-cs"/>
              </a:defRPr>
            </a:lvl3pPr>
            <a:lvl4pPr marL="1428629" indent="-204090" algn="l" defTabSz="408180" rtl="0" eaLnBrk="1" latinLnBrk="0" hangingPunct="1">
              <a:spcBef>
                <a:spcPct val="20000"/>
              </a:spcBef>
              <a:buFont typeface="Arial"/>
              <a:buChar char="–"/>
              <a:defRPr sz="1600" kern="1200">
                <a:solidFill>
                  <a:schemeClr val="tx1"/>
                </a:solidFill>
                <a:latin typeface="+mn-lt"/>
                <a:ea typeface="+mn-ea"/>
                <a:cs typeface="+mn-cs"/>
              </a:defRPr>
            </a:lvl4pPr>
            <a:lvl5pPr marL="1836808" indent="-204090" algn="l" defTabSz="408180" rtl="0" eaLnBrk="1" latinLnBrk="0" hangingPunct="1">
              <a:spcBef>
                <a:spcPct val="20000"/>
              </a:spcBef>
              <a:buFont typeface="Arial"/>
              <a:buChar char="»"/>
              <a:defRPr sz="1600" kern="1200">
                <a:solidFill>
                  <a:schemeClr val="tx1"/>
                </a:solidFill>
                <a:latin typeface="+mn-lt"/>
                <a:ea typeface="+mn-ea"/>
                <a:cs typeface="+mn-cs"/>
              </a:defRPr>
            </a:lvl5pPr>
            <a:lvl6pPr marL="2244988" indent="-204090" algn="l" defTabSz="408180" rtl="0" eaLnBrk="1" latinLnBrk="0" hangingPunct="1">
              <a:spcBef>
                <a:spcPct val="20000"/>
              </a:spcBef>
              <a:buFont typeface="Arial"/>
              <a:buChar char="•"/>
              <a:defRPr sz="18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8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8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a:solidFill>
                  <a:srgbClr val="000000"/>
                </a:solidFill>
              </a:rPr>
              <a:t>Various equipment to tailor different QEW training needs</a:t>
            </a:r>
          </a:p>
          <a:p>
            <a:r>
              <a:rPr lang="en-US" sz="2400" dirty="0">
                <a:solidFill>
                  <a:srgbClr val="000000"/>
                </a:solidFill>
              </a:rPr>
              <a:t>Immediate feedback</a:t>
            </a:r>
          </a:p>
          <a:p>
            <a:r>
              <a:rPr lang="en-US" sz="2400" dirty="0">
                <a:solidFill>
                  <a:srgbClr val="000000"/>
                </a:solidFill>
              </a:rPr>
              <a:t>Assess skills and abilities</a:t>
            </a:r>
          </a:p>
        </p:txBody>
      </p:sp>
      <p:pic>
        <p:nvPicPr>
          <p:cNvPr id="5" name="Picture 4">
            <a:extLst>
              <a:ext uri="{FF2B5EF4-FFF2-40B4-BE49-F238E27FC236}">
                <a16:creationId xmlns:a16="http://schemas.microsoft.com/office/drawing/2014/main" id="{70DEB521-A03B-FB4F-92B0-E52F804DD72D}"/>
              </a:ext>
            </a:extLst>
          </p:cNvPr>
          <p:cNvPicPr>
            <a:picLocks noChangeAspect="1"/>
          </p:cNvPicPr>
          <p:nvPr/>
        </p:nvPicPr>
        <p:blipFill rotWithShape="1">
          <a:blip r:embed="rId2"/>
          <a:srcRect t="5861"/>
          <a:stretch/>
        </p:blipFill>
        <p:spPr>
          <a:xfrm>
            <a:off x="6410848" y="763674"/>
            <a:ext cx="2733152" cy="4170067"/>
          </a:xfrm>
          <a:prstGeom prst="rect">
            <a:avLst/>
          </a:prstGeom>
        </p:spPr>
      </p:pic>
      <p:pic>
        <p:nvPicPr>
          <p:cNvPr id="12" name="Picture 11">
            <a:extLst>
              <a:ext uri="{FF2B5EF4-FFF2-40B4-BE49-F238E27FC236}">
                <a16:creationId xmlns:a16="http://schemas.microsoft.com/office/drawing/2014/main" id="{916A4ACF-7155-B044-8393-0FA9CD31828D}"/>
              </a:ext>
            </a:extLst>
          </p:cNvPr>
          <p:cNvPicPr>
            <a:picLocks noChangeAspect="1"/>
          </p:cNvPicPr>
          <p:nvPr/>
        </p:nvPicPr>
        <p:blipFill rotWithShape="1">
          <a:blip r:embed="rId3"/>
          <a:srcRect l="19730" t="3516" r="26224"/>
          <a:stretch/>
        </p:blipFill>
        <p:spPr>
          <a:xfrm>
            <a:off x="0" y="763674"/>
            <a:ext cx="3737988" cy="3759875"/>
          </a:xfrm>
          <a:prstGeom prst="rect">
            <a:avLst/>
          </a:prstGeom>
        </p:spPr>
      </p:pic>
    </p:spTree>
    <p:extLst>
      <p:ext uri="{BB962C8B-B14F-4D97-AF65-F5344CB8AC3E}">
        <p14:creationId xmlns:p14="http://schemas.microsoft.com/office/powerpoint/2010/main" val="3158032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a:t>Every QEW has one final line of defense: </a:t>
            </a:r>
          </a:p>
          <a:p>
            <a:pPr lvl="1"/>
            <a:r>
              <a:rPr lang="en-US" dirty="0"/>
              <a:t>Lockout Before Work, AND</a:t>
            </a:r>
          </a:p>
          <a:p>
            <a:pPr lvl="1"/>
            <a:r>
              <a:rPr lang="en-US" dirty="0"/>
              <a:t>Test Before Touch</a:t>
            </a:r>
          </a:p>
          <a:p>
            <a:endParaRPr lang="en-US" dirty="0"/>
          </a:p>
          <a:p>
            <a:r>
              <a:rPr lang="en-US" dirty="0"/>
              <a:t>This should be a HABIT that you perform every time!</a:t>
            </a:r>
          </a:p>
          <a:p>
            <a:endParaRPr lang="en-US" dirty="0"/>
          </a:p>
          <a:p>
            <a:pPr defTabSz="914400">
              <a:spcBef>
                <a:spcPts val="0"/>
              </a:spcBef>
              <a:defRPr/>
            </a:pPr>
            <a:r>
              <a:rPr lang="en-US" dirty="0"/>
              <a:t>YOUR LIFE IS IN YOUR HANDS</a:t>
            </a:r>
          </a:p>
        </p:txBody>
      </p:sp>
      <p:sp>
        <p:nvSpPr>
          <p:cNvPr id="4" name="Title 3"/>
          <p:cNvSpPr>
            <a:spLocks noGrp="1"/>
          </p:cNvSpPr>
          <p:nvPr>
            <p:ph type="title"/>
          </p:nvPr>
        </p:nvSpPr>
        <p:spPr/>
        <p:txBody>
          <a:bodyPr/>
          <a:lstStyle/>
          <a:p>
            <a:r>
              <a:rPr lang="en-US" dirty="0"/>
              <a:t>Fundamental Principle of Electrical Safety for </a:t>
            </a:r>
            <a:r>
              <a:rPr lang="en-US" u="sng" dirty="0"/>
              <a:t>ALL QEWs</a:t>
            </a:r>
          </a:p>
        </p:txBody>
      </p:sp>
      <p:pic>
        <p:nvPicPr>
          <p:cNvPr id="5" name="Content Placeholder 3"/>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838700" y="1192213"/>
            <a:ext cx="3657600" cy="3657600"/>
          </a:xfrm>
          <a:prstGeom prst="rect">
            <a:avLst/>
          </a:prstGeom>
        </p:spPr>
      </p:pic>
    </p:spTree>
    <p:extLst>
      <p:ext uri="{BB962C8B-B14F-4D97-AF65-F5344CB8AC3E}">
        <p14:creationId xmlns:p14="http://schemas.microsoft.com/office/powerpoint/2010/main" val="103840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7056"/>
          <a:stretch/>
        </p:blipFill>
        <p:spPr>
          <a:xfrm>
            <a:off x="488210" y="980664"/>
            <a:ext cx="8163961" cy="3810362"/>
          </a:xfrm>
          <a:prstGeom prst="rect">
            <a:avLst/>
          </a:prstGeom>
        </p:spPr>
      </p:pic>
      <p:sp>
        <p:nvSpPr>
          <p:cNvPr id="4" name="Title 1"/>
          <p:cNvSpPr>
            <a:spLocks noGrp="1"/>
          </p:cNvSpPr>
          <p:nvPr>
            <p:ph type="title"/>
          </p:nvPr>
        </p:nvSpPr>
        <p:spPr>
          <a:xfrm>
            <a:off x="427899" y="4856"/>
            <a:ext cx="8372901" cy="725727"/>
          </a:xfrm>
        </p:spPr>
        <p:txBody>
          <a:bodyPr>
            <a:normAutofit/>
          </a:bodyPr>
          <a:lstStyle/>
          <a:p>
            <a:r>
              <a:rPr lang="en-US" altLang="en-US" sz="2100" dirty="0"/>
              <a:t>Authority Having Jurisdiction and Electrical Safety Committee </a:t>
            </a:r>
            <a:endParaRPr lang="en-US" sz="2100" b="0" dirty="0">
              <a:solidFill>
                <a:srgbClr val="00609C"/>
              </a:solidFill>
              <a:latin typeface="Times New Roman" charset="0"/>
              <a:ea typeface="Times New Roman" charset="0"/>
              <a:cs typeface="Times New Roman" charset="0"/>
            </a:endParaRPr>
          </a:p>
        </p:txBody>
      </p:sp>
      <p:sp>
        <p:nvSpPr>
          <p:cNvPr id="2" name="Rounded Rectangle 1"/>
          <p:cNvSpPr/>
          <p:nvPr/>
        </p:nvSpPr>
        <p:spPr>
          <a:xfrm>
            <a:off x="287926" y="967408"/>
            <a:ext cx="8564529" cy="3008244"/>
          </a:xfrm>
          <a:prstGeom prst="roundRect">
            <a:avLst/>
          </a:prstGeom>
          <a:no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a:solidFill>
                <a:srgbClr val="FF0000"/>
              </a:solidFill>
            </a:endParaRPr>
          </a:p>
        </p:txBody>
      </p:sp>
      <p:sp>
        <p:nvSpPr>
          <p:cNvPr id="3" name="TextBox 2"/>
          <p:cNvSpPr txBox="1"/>
          <p:nvPr/>
        </p:nvSpPr>
        <p:spPr>
          <a:xfrm>
            <a:off x="446949" y="980664"/>
            <a:ext cx="2799834" cy="276999"/>
          </a:xfrm>
          <a:prstGeom prst="rect">
            <a:avLst/>
          </a:prstGeom>
          <a:noFill/>
        </p:spPr>
        <p:txBody>
          <a:bodyPr wrap="square" rtlCol="0">
            <a:spAutoFit/>
          </a:bodyPr>
          <a:lstStyle/>
          <a:p>
            <a:r>
              <a:rPr lang="en-US" sz="1200" b="1" dirty="0">
                <a:solidFill>
                  <a:srgbClr val="FF0000"/>
                </a:solidFill>
              </a:rPr>
              <a:t>Electrical Safety Committee</a:t>
            </a:r>
          </a:p>
        </p:txBody>
      </p:sp>
    </p:spTree>
    <p:extLst>
      <p:ext uri="{BB962C8B-B14F-4D97-AF65-F5344CB8AC3E}">
        <p14:creationId xmlns:p14="http://schemas.microsoft.com/office/powerpoint/2010/main" val="779255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28727-1939-8444-99C9-9620ACA1953F}"/>
              </a:ext>
            </a:extLst>
          </p:cNvPr>
          <p:cNvSpPr>
            <a:spLocks noGrp="1"/>
          </p:cNvSpPr>
          <p:nvPr>
            <p:ph type="title"/>
          </p:nvPr>
        </p:nvSpPr>
        <p:spPr/>
        <p:txBody>
          <a:bodyPr/>
          <a:lstStyle/>
          <a:p>
            <a:r>
              <a:rPr lang="en-US" dirty="0"/>
              <a:t>Electrical Safety Manual</a:t>
            </a:r>
          </a:p>
        </p:txBody>
      </p:sp>
      <p:sp>
        <p:nvSpPr>
          <p:cNvPr id="14" name="Content Placeholder 13">
            <a:extLst>
              <a:ext uri="{FF2B5EF4-FFF2-40B4-BE49-F238E27FC236}">
                <a16:creationId xmlns:a16="http://schemas.microsoft.com/office/drawing/2014/main" id="{1FC5FE44-98D7-DC41-BAC9-C933C9CEA99E}"/>
              </a:ext>
            </a:extLst>
          </p:cNvPr>
          <p:cNvSpPr>
            <a:spLocks noGrp="1"/>
          </p:cNvSpPr>
          <p:nvPr>
            <p:ph sz="quarter" idx="11"/>
          </p:nvPr>
        </p:nvSpPr>
        <p:spPr>
          <a:xfrm>
            <a:off x="2797787" y="755027"/>
            <a:ext cx="2929773" cy="4018586"/>
          </a:xfrm>
        </p:spPr>
        <p:txBody>
          <a:bodyPr>
            <a:normAutofit lnSpcReduction="10000"/>
          </a:bodyPr>
          <a:lstStyle/>
          <a:p>
            <a:r>
              <a:rPr lang="en-US" dirty="0">
                <a:solidFill>
                  <a:srgbClr val="000000"/>
                </a:solidFill>
              </a:rPr>
              <a:t>Gathers requirements from over 20 codes and standards into one document.</a:t>
            </a:r>
          </a:p>
          <a:p>
            <a:r>
              <a:rPr lang="en-US" dirty="0">
                <a:solidFill>
                  <a:srgbClr val="000000"/>
                </a:solidFill>
              </a:rPr>
              <a:t>Incorporates best practices and explanations.</a:t>
            </a:r>
          </a:p>
          <a:p>
            <a:r>
              <a:rPr lang="en-US" dirty="0">
                <a:solidFill>
                  <a:srgbClr val="000000"/>
                </a:solidFill>
              </a:rPr>
              <a:t>Allows people to review wording and semantics before approval.</a:t>
            </a:r>
          </a:p>
        </p:txBody>
      </p:sp>
      <p:pic>
        <p:nvPicPr>
          <p:cNvPr id="15" name="Content Placeholder 11">
            <a:extLst>
              <a:ext uri="{FF2B5EF4-FFF2-40B4-BE49-F238E27FC236}">
                <a16:creationId xmlns:a16="http://schemas.microsoft.com/office/drawing/2014/main" id="{F9A381A2-9EED-A64B-B1E2-D32AD41F7FB2}"/>
              </a:ext>
            </a:extLst>
          </p:cNvPr>
          <p:cNvPicPr>
            <a:picLocks noGrp="1" noChangeAspect="1"/>
          </p:cNvPicPr>
          <p:nvPr>
            <p:ph sz="quarter" idx="12"/>
          </p:nvPr>
        </p:nvPicPr>
        <p:blipFill>
          <a:blip r:embed="rId2"/>
          <a:stretch>
            <a:fillRect/>
          </a:stretch>
        </p:blipFill>
        <p:spPr>
          <a:xfrm>
            <a:off x="54587" y="833701"/>
            <a:ext cx="2743200" cy="3547742"/>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5C02197B-2A12-4748-9B41-44CB7E769CB2}"/>
              </a:ext>
            </a:extLst>
          </p:cNvPr>
          <p:cNvPicPr>
            <a:picLocks noGrp="1" noChangeAspect="1"/>
          </p:cNvPicPr>
          <p:nvPr>
            <p:ph sz="quarter" idx="10"/>
          </p:nvPr>
        </p:nvPicPr>
        <p:blipFill>
          <a:blip r:embed="rId3"/>
          <a:stretch>
            <a:fillRect/>
          </a:stretch>
        </p:blipFill>
        <p:spPr>
          <a:xfrm>
            <a:off x="5727560" y="755027"/>
            <a:ext cx="3112181" cy="2697224"/>
          </a:xfr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8865394-3E49-0447-BD0E-99C0F8680D2E}"/>
              </a:ext>
            </a:extLst>
          </p:cNvPr>
          <p:cNvPicPr>
            <a:picLocks noChangeAspect="1"/>
          </p:cNvPicPr>
          <p:nvPr/>
        </p:nvPicPr>
        <p:blipFill>
          <a:blip r:embed="rId4"/>
          <a:stretch>
            <a:fillRect/>
          </a:stretch>
        </p:blipFill>
        <p:spPr>
          <a:xfrm>
            <a:off x="5930330" y="2755440"/>
            <a:ext cx="3042848" cy="21823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8696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28727-1939-8444-99C9-9620ACA1953F}"/>
              </a:ext>
            </a:extLst>
          </p:cNvPr>
          <p:cNvSpPr>
            <a:spLocks noGrp="1"/>
          </p:cNvSpPr>
          <p:nvPr>
            <p:ph type="title"/>
          </p:nvPr>
        </p:nvSpPr>
        <p:spPr/>
        <p:txBody>
          <a:bodyPr/>
          <a:lstStyle/>
          <a:p>
            <a:r>
              <a:rPr lang="en-US" dirty="0"/>
              <a:t>Electrical Safety Website</a:t>
            </a:r>
          </a:p>
        </p:txBody>
      </p:sp>
      <p:sp>
        <p:nvSpPr>
          <p:cNvPr id="15" name="Content Placeholder 14">
            <a:extLst>
              <a:ext uri="{FF2B5EF4-FFF2-40B4-BE49-F238E27FC236}">
                <a16:creationId xmlns:a16="http://schemas.microsoft.com/office/drawing/2014/main" id="{821CAD96-D7B7-094C-807F-F71FC6D6B9FD}"/>
              </a:ext>
            </a:extLst>
          </p:cNvPr>
          <p:cNvSpPr>
            <a:spLocks noGrp="1"/>
          </p:cNvSpPr>
          <p:nvPr>
            <p:ph sz="quarter" idx="10"/>
          </p:nvPr>
        </p:nvSpPr>
        <p:spPr>
          <a:xfrm>
            <a:off x="3252594" y="1019646"/>
            <a:ext cx="2743200" cy="3854450"/>
          </a:xfrm>
        </p:spPr>
        <p:txBody>
          <a:bodyPr/>
          <a:lstStyle/>
          <a:p>
            <a:r>
              <a:rPr lang="en-US" dirty="0">
                <a:solidFill>
                  <a:srgbClr val="000000"/>
                </a:solidFill>
              </a:rPr>
              <a:t>Make all documents easily accessible.</a:t>
            </a:r>
          </a:p>
          <a:p>
            <a:r>
              <a:rPr lang="en-US" dirty="0">
                <a:solidFill>
                  <a:srgbClr val="000000"/>
                </a:solidFill>
              </a:rPr>
              <a:t>Communicate changes</a:t>
            </a:r>
          </a:p>
          <a:p>
            <a:r>
              <a:rPr lang="en-US" dirty="0">
                <a:solidFill>
                  <a:srgbClr val="000000"/>
                </a:solidFill>
              </a:rPr>
              <a:t>Provide support</a:t>
            </a:r>
          </a:p>
        </p:txBody>
      </p:sp>
      <p:pic>
        <p:nvPicPr>
          <p:cNvPr id="7" name="Content Placeholder 6">
            <a:extLst>
              <a:ext uri="{FF2B5EF4-FFF2-40B4-BE49-F238E27FC236}">
                <a16:creationId xmlns:a16="http://schemas.microsoft.com/office/drawing/2014/main" id="{B33898B1-E0F8-2147-BC0B-7A352930A00F}"/>
              </a:ext>
            </a:extLst>
          </p:cNvPr>
          <p:cNvPicPr>
            <a:picLocks noGrp="1" noChangeAspect="1"/>
          </p:cNvPicPr>
          <p:nvPr>
            <p:ph sz="quarter" idx="11"/>
          </p:nvPr>
        </p:nvPicPr>
        <p:blipFill>
          <a:blip r:embed="rId2"/>
          <a:stretch>
            <a:fillRect/>
          </a:stretch>
        </p:blipFill>
        <p:spPr>
          <a:xfrm>
            <a:off x="341557" y="971186"/>
            <a:ext cx="2803602" cy="3785042"/>
          </a:xfrm>
          <a:effectLst>
            <a:outerShdw blurRad="50800" dist="50800" dir="5400000" algn="ctr" rotWithShape="0">
              <a:schemeClr val="tx1"/>
            </a:outerShdw>
          </a:effectLst>
        </p:spPr>
      </p:pic>
      <p:pic>
        <p:nvPicPr>
          <p:cNvPr id="8" name="Content Placeholder 7">
            <a:extLst>
              <a:ext uri="{FF2B5EF4-FFF2-40B4-BE49-F238E27FC236}">
                <a16:creationId xmlns:a16="http://schemas.microsoft.com/office/drawing/2014/main" id="{74FDAFED-519F-374E-9F5C-6487BEDA01C8}"/>
              </a:ext>
            </a:extLst>
          </p:cNvPr>
          <p:cNvPicPr>
            <a:picLocks noGrp="1" noChangeAspect="1"/>
          </p:cNvPicPr>
          <p:nvPr>
            <p:ph sz="quarter" idx="12"/>
          </p:nvPr>
        </p:nvPicPr>
        <p:blipFill>
          <a:blip r:embed="rId3"/>
          <a:stretch>
            <a:fillRect/>
          </a:stretch>
        </p:blipFill>
        <p:spPr>
          <a:xfrm>
            <a:off x="6066860" y="1182387"/>
            <a:ext cx="2743200" cy="3066280"/>
          </a:xfrm>
          <a:effectLst>
            <a:outerShdw blurRad="50800" dist="50800" dir="5400000" algn="ctr" rotWithShape="0">
              <a:schemeClr val="tx1"/>
            </a:outerShdw>
          </a:effectLst>
        </p:spPr>
      </p:pic>
    </p:spTree>
    <p:extLst>
      <p:ext uri="{BB962C8B-B14F-4D97-AF65-F5344CB8AC3E}">
        <p14:creationId xmlns:p14="http://schemas.microsoft.com/office/powerpoint/2010/main" val="3970176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056A8C-1BA9-2946-90E0-204506654193}"/>
              </a:ext>
            </a:extLst>
          </p:cNvPr>
          <p:cNvPicPr>
            <a:picLocks noGrp="1" noChangeAspect="1"/>
          </p:cNvPicPr>
          <p:nvPr>
            <p:ph sz="half" idx="1"/>
          </p:nvPr>
        </p:nvPicPr>
        <p:blipFill rotWithShape="1">
          <a:blip r:embed="rId3"/>
          <a:srcRect r="1941"/>
          <a:stretch/>
        </p:blipFill>
        <p:spPr>
          <a:xfrm>
            <a:off x="38655" y="764831"/>
            <a:ext cx="2147954" cy="2877657"/>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67488BC5-72DB-5C4C-A43A-1F5ED44CCACE}"/>
              </a:ext>
            </a:extLst>
          </p:cNvPr>
          <p:cNvSpPr>
            <a:spLocks noGrp="1"/>
          </p:cNvSpPr>
          <p:nvPr>
            <p:ph type="title"/>
          </p:nvPr>
        </p:nvSpPr>
        <p:spPr/>
        <p:txBody>
          <a:bodyPr/>
          <a:lstStyle/>
          <a:p>
            <a:r>
              <a:rPr lang="en-US" dirty="0"/>
              <a:t>Field and Pocket Guides</a:t>
            </a:r>
          </a:p>
        </p:txBody>
      </p:sp>
      <p:sp>
        <p:nvSpPr>
          <p:cNvPr id="11" name="Text Box 486">
            <a:extLst>
              <a:ext uri="{FF2B5EF4-FFF2-40B4-BE49-F238E27FC236}">
                <a16:creationId xmlns:a16="http://schemas.microsoft.com/office/drawing/2014/main" id="{FB704C97-78DF-CE4A-AF93-7106DCBC7F66}"/>
              </a:ext>
            </a:extLst>
          </p:cNvPr>
          <p:cNvSpPr txBox="1">
            <a:spLocks noChangeArrowheads="1"/>
          </p:cNvSpPr>
          <p:nvPr/>
        </p:nvSpPr>
        <p:spPr bwMode="auto">
          <a:xfrm>
            <a:off x="1164074" y="9004141"/>
            <a:ext cx="47433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0"/>
              </a:spcBef>
              <a:spcAft>
                <a:spcPts val="600"/>
              </a:spcAft>
            </a:pPr>
            <a:r>
              <a:rPr lang="en-US" sz="1000" dirty="0">
                <a:solidFill>
                  <a:schemeClr val="bg1"/>
                </a:solidFill>
              </a:rPr>
              <a:t>Your life is in your hands! Lockout Before Work. Test Before Touch.</a:t>
            </a:r>
            <a:endParaRPr lang="en-US" sz="1000" b="0" dirty="0">
              <a:solidFill>
                <a:schemeClr val="bg1"/>
              </a:solidFill>
              <a:latin typeface="Times New Roman" panose="02020603050405020304" pitchFamily="18" charset="0"/>
            </a:endParaRPr>
          </a:p>
        </p:txBody>
      </p:sp>
      <p:sp>
        <p:nvSpPr>
          <p:cNvPr id="12" name="Text Box 486">
            <a:extLst>
              <a:ext uri="{FF2B5EF4-FFF2-40B4-BE49-F238E27FC236}">
                <a16:creationId xmlns:a16="http://schemas.microsoft.com/office/drawing/2014/main" id="{C1833CA6-AF80-C940-8A7D-640D9C51C046}"/>
              </a:ext>
            </a:extLst>
          </p:cNvPr>
          <p:cNvSpPr txBox="1">
            <a:spLocks noChangeArrowheads="1"/>
          </p:cNvSpPr>
          <p:nvPr/>
        </p:nvSpPr>
        <p:spPr bwMode="auto">
          <a:xfrm>
            <a:off x="1316474" y="9156541"/>
            <a:ext cx="47433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0"/>
              </a:spcBef>
              <a:spcAft>
                <a:spcPts val="600"/>
              </a:spcAft>
            </a:pPr>
            <a:r>
              <a:rPr lang="en-US" sz="1000" dirty="0">
                <a:solidFill>
                  <a:schemeClr val="bg1"/>
                </a:solidFill>
              </a:rPr>
              <a:t>Your life is in your hands! Lockout Before Work. Test Before Touch.</a:t>
            </a:r>
            <a:endParaRPr lang="en-US" sz="1000" b="0" dirty="0">
              <a:solidFill>
                <a:schemeClr val="bg1"/>
              </a:solidFill>
              <a:latin typeface="Times New Roman" panose="02020603050405020304" pitchFamily="18" charset="0"/>
            </a:endParaRPr>
          </a:p>
        </p:txBody>
      </p:sp>
      <p:sp>
        <p:nvSpPr>
          <p:cNvPr id="13" name="Text Box 486">
            <a:extLst>
              <a:ext uri="{FF2B5EF4-FFF2-40B4-BE49-F238E27FC236}">
                <a16:creationId xmlns:a16="http://schemas.microsoft.com/office/drawing/2014/main" id="{02207D45-699F-9C40-8B5A-B9E91CB31D4F}"/>
              </a:ext>
            </a:extLst>
          </p:cNvPr>
          <p:cNvSpPr txBox="1">
            <a:spLocks noChangeArrowheads="1"/>
          </p:cNvSpPr>
          <p:nvPr/>
        </p:nvSpPr>
        <p:spPr bwMode="auto">
          <a:xfrm>
            <a:off x="1468874" y="9308941"/>
            <a:ext cx="47433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0"/>
              </a:spcBef>
              <a:spcAft>
                <a:spcPts val="600"/>
              </a:spcAft>
            </a:pPr>
            <a:r>
              <a:rPr lang="en-US" sz="1000" dirty="0">
                <a:solidFill>
                  <a:schemeClr val="bg1"/>
                </a:solidFill>
              </a:rPr>
              <a:t>Your life is in your hands! Lockout Before Work. Test Before Touch.</a:t>
            </a:r>
            <a:endParaRPr lang="en-US" sz="1000" b="0" dirty="0">
              <a:solidFill>
                <a:schemeClr val="bg1"/>
              </a:solidFill>
              <a:latin typeface="Times New Roman" panose="02020603050405020304" pitchFamily="18" charset="0"/>
            </a:endParaRPr>
          </a:p>
        </p:txBody>
      </p:sp>
      <p:sp>
        <p:nvSpPr>
          <p:cNvPr id="14" name="Text Box 486">
            <a:extLst>
              <a:ext uri="{FF2B5EF4-FFF2-40B4-BE49-F238E27FC236}">
                <a16:creationId xmlns:a16="http://schemas.microsoft.com/office/drawing/2014/main" id="{686F00F2-A718-4F40-8817-BB26A2147922}"/>
              </a:ext>
            </a:extLst>
          </p:cNvPr>
          <p:cNvSpPr txBox="1">
            <a:spLocks noChangeArrowheads="1"/>
          </p:cNvSpPr>
          <p:nvPr/>
        </p:nvSpPr>
        <p:spPr bwMode="auto">
          <a:xfrm>
            <a:off x="2073468" y="4717097"/>
            <a:ext cx="4743381" cy="246221"/>
          </a:xfrm>
          <a:prstGeom prst="rect">
            <a:avLst/>
          </a:prstGeom>
          <a:solidFill>
            <a:schemeClr val="accent5"/>
          </a:solidFill>
          <a:ln>
            <a:noFill/>
          </a:ln>
          <a:effectLst/>
        </p:spPr>
        <p:txBody>
          <a:bodyPr wrap="square">
            <a:spAutoFit/>
          </a:bodyPr>
          <a:lstStyle>
            <a:defPPr>
              <a:defRPr lang="en-US"/>
            </a:defPPr>
            <a:lvl1pPr algn="l" rtl="0" fontAlgn="base">
              <a:spcBef>
                <a:spcPct val="50000"/>
              </a:spcBef>
              <a:spcAft>
                <a:spcPct val="0"/>
              </a:spcAft>
              <a:defRPr sz="1700" b="1" kern="1200">
                <a:solidFill>
                  <a:schemeClr val="tx1"/>
                </a:solidFill>
                <a:latin typeface="Arial" panose="020B0604020202020204" pitchFamily="34" charset="0"/>
                <a:ea typeface="+mn-ea"/>
                <a:cs typeface="+mn-cs"/>
              </a:defRPr>
            </a:lvl1pPr>
            <a:lvl2pPr marL="457200" algn="l" rtl="0" fontAlgn="base">
              <a:spcBef>
                <a:spcPct val="50000"/>
              </a:spcBef>
              <a:spcAft>
                <a:spcPct val="0"/>
              </a:spcAft>
              <a:defRPr sz="1700" b="1" kern="1200">
                <a:solidFill>
                  <a:schemeClr val="tx1"/>
                </a:solidFill>
                <a:latin typeface="Arial" panose="020B0604020202020204" pitchFamily="34" charset="0"/>
                <a:ea typeface="+mn-ea"/>
                <a:cs typeface="+mn-cs"/>
              </a:defRPr>
            </a:lvl2pPr>
            <a:lvl3pPr marL="914400" algn="l" rtl="0" fontAlgn="base">
              <a:spcBef>
                <a:spcPct val="50000"/>
              </a:spcBef>
              <a:spcAft>
                <a:spcPct val="0"/>
              </a:spcAft>
              <a:defRPr sz="1700" b="1"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defRPr sz="1700" b="1"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defRPr sz="1700" b="1" kern="1200">
                <a:solidFill>
                  <a:schemeClr val="tx1"/>
                </a:solidFill>
                <a:latin typeface="Arial" panose="020B0604020202020204" pitchFamily="34" charset="0"/>
                <a:ea typeface="+mn-ea"/>
                <a:cs typeface="+mn-cs"/>
              </a:defRPr>
            </a:lvl5pPr>
            <a:lvl6pPr marL="2286000" algn="l" defTabSz="914400" rtl="0" eaLnBrk="1" latinLnBrk="0" hangingPunct="1">
              <a:defRPr sz="1700" b="1" kern="1200">
                <a:solidFill>
                  <a:schemeClr val="tx1"/>
                </a:solidFill>
                <a:latin typeface="Arial" panose="020B0604020202020204" pitchFamily="34" charset="0"/>
                <a:ea typeface="+mn-ea"/>
                <a:cs typeface="+mn-cs"/>
              </a:defRPr>
            </a:lvl6pPr>
            <a:lvl7pPr marL="2743200" algn="l" defTabSz="914400" rtl="0" eaLnBrk="1" latinLnBrk="0" hangingPunct="1">
              <a:defRPr sz="1700" b="1" kern="1200">
                <a:solidFill>
                  <a:schemeClr val="tx1"/>
                </a:solidFill>
                <a:latin typeface="Arial" panose="020B0604020202020204" pitchFamily="34" charset="0"/>
                <a:ea typeface="+mn-ea"/>
                <a:cs typeface="+mn-cs"/>
              </a:defRPr>
            </a:lvl7pPr>
            <a:lvl8pPr marL="3200400" algn="l" defTabSz="914400" rtl="0" eaLnBrk="1" latinLnBrk="0" hangingPunct="1">
              <a:defRPr sz="1700" b="1" kern="1200">
                <a:solidFill>
                  <a:schemeClr val="tx1"/>
                </a:solidFill>
                <a:latin typeface="Arial" panose="020B0604020202020204" pitchFamily="34" charset="0"/>
                <a:ea typeface="+mn-ea"/>
                <a:cs typeface="+mn-cs"/>
              </a:defRPr>
            </a:lvl8pPr>
            <a:lvl9pPr marL="3657600" algn="l" defTabSz="914400" rtl="0" eaLnBrk="1" latinLnBrk="0" hangingPunct="1">
              <a:defRPr sz="1700" b="1" kern="1200">
                <a:solidFill>
                  <a:schemeClr val="tx1"/>
                </a:solidFill>
                <a:latin typeface="Arial" panose="020B0604020202020204" pitchFamily="34" charset="0"/>
                <a:ea typeface="+mn-ea"/>
                <a:cs typeface="+mn-cs"/>
              </a:defRPr>
            </a:lvl9pPr>
          </a:lstStyle>
          <a:p>
            <a:pPr algn="ctr" eaLnBrk="0" hangingPunct="0">
              <a:spcBef>
                <a:spcPct val="0"/>
              </a:spcBef>
              <a:spcAft>
                <a:spcPts val="600"/>
              </a:spcAft>
            </a:pPr>
            <a:r>
              <a:rPr lang="en-US" sz="1000" dirty="0">
                <a:solidFill>
                  <a:schemeClr val="bg1"/>
                </a:solidFill>
              </a:rPr>
              <a:t>Your life is in your hands! Lockout Before Work. Test Before Touch.</a:t>
            </a:r>
            <a:endParaRPr lang="en-US" sz="1000" b="0" dirty="0">
              <a:solidFill>
                <a:schemeClr val="bg1"/>
              </a:solidFill>
              <a:latin typeface="Times New Roman" panose="02020603050405020304" pitchFamily="18" charset="0"/>
            </a:endParaRPr>
          </a:p>
        </p:txBody>
      </p:sp>
      <p:pic>
        <p:nvPicPr>
          <p:cNvPr id="15" name="Content Placeholder 14">
            <a:extLst>
              <a:ext uri="{FF2B5EF4-FFF2-40B4-BE49-F238E27FC236}">
                <a16:creationId xmlns:a16="http://schemas.microsoft.com/office/drawing/2014/main" id="{213D0B9A-24FA-0A4F-9081-376B8D5BEF54}"/>
              </a:ext>
            </a:extLst>
          </p:cNvPr>
          <p:cNvPicPr>
            <a:picLocks noGrp="1" noChangeAspect="1"/>
          </p:cNvPicPr>
          <p:nvPr>
            <p:ph sz="half" idx="2"/>
          </p:nvPr>
        </p:nvPicPr>
        <p:blipFill rotWithShape="1">
          <a:blip r:embed="rId4"/>
          <a:srcRect l="50042" t="24274" b="21686"/>
          <a:stretch/>
        </p:blipFill>
        <p:spPr>
          <a:xfrm>
            <a:off x="6850530" y="764831"/>
            <a:ext cx="2162969" cy="3119637"/>
          </a:xfrm>
        </p:spPr>
      </p:pic>
      <p:pic>
        <p:nvPicPr>
          <p:cNvPr id="4" name="Picture 3">
            <a:extLst>
              <a:ext uri="{FF2B5EF4-FFF2-40B4-BE49-F238E27FC236}">
                <a16:creationId xmlns:a16="http://schemas.microsoft.com/office/drawing/2014/main" id="{73F5FA38-E835-2843-ABF5-D92B7FE9E5B1}"/>
              </a:ext>
            </a:extLst>
          </p:cNvPr>
          <p:cNvPicPr>
            <a:picLocks noChangeAspect="1"/>
          </p:cNvPicPr>
          <p:nvPr/>
        </p:nvPicPr>
        <p:blipFill>
          <a:blip r:embed="rId5"/>
          <a:stretch>
            <a:fillRect/>
          </a:stretch>
        </p:blipFill>
        <p:spPr>
          <a:xfrm>
            <a:off x="1134501" y="1595385"/>
            <a:ext cx="2176104" cy="2877175"/>
          </a:xfrm>
          <a:prstGeom prst="rect">
            <a:avLst/>
          </a:prstGeom>
        </p:spPr>
      </p:pic>
      <p:pic>
        <p:nvPicPr>
          <p:cNvPr id="18" name="Picture 17">
            <a:extLst>
              <a:ext uri="{FF2B5EF4-FFF2-40B4-BE49-F238E27FC236}">
                <a16:creationId xmlns:a16="http://schemas.microsoft.com/office/drawing/2014/main" id="{5B418BAB-662D-0E42-9A6A-BF4DA86EDF27}"/>
              </a:ext>
            </a:extLst>
          </p:cNvPr>
          <p:cNvPicPr>
            <a:picLocks noChangeAspect="1"/>
          </p:cNvPicPr>
          <p:nvPr/>
        </p:nvPicPr>
        <p:blipFill>
          <a:blip r:embed="rId6"/>
          <a:stretch>
            <a:fillRect/>
          </a:stretch>
        </p:blipFill>
        <p:spPr>
          <a:xfrm>
            <a:off x="3389559" y="764831"/>
            <a:ext cx="2224971" cy="2879374"/>
          </a:xfrm>
          <a:prstGeom prst="rect">
            <a:avLst/>
          </a:prstGeom>
        </p:spPr>
      </p:pic>
      <p:pic>
        <p:nvPicPr>
          <p:cNvPr id="16" name="Picture 15">
            <a:extLst>
              <a:ext uri="{FF2B5EF4-FFF2-40B4-BE49-F238E27FC236}">
                <a16:creationId xmlns:a16="http://schemas.microsoft.com/office/drawing/2014/main" id="{54980870-4E81-5849-A69E-3020CDB4832D}"/>
              </a:ext>
            </a:extLst>
          </p:cNvPr>
          <p:cNvPicPr>
            <a:picLocks noChangeAspect="1"/>
          </p:cNvPicPr>
          <p:nvPr/>
        </p:nvPicPr>
        <p:blipFill>
          <a:blip r:embed="rId7"/>
          <a:stretch>
            <a:fillRect/>
          </a:stretch>
        </p:blipFill>
        <p:spPr>
          <a:xfrm>
            <a:off x="4536666" y="1595384"/>
            <a:ext cx="2112149" cy="2877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299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356A6-FB4B-A847-BE72-AEE663F67535}"/>
              </a:ext>
            </a:extLst>
          </p:cNvPr>
          <p:cNvSpPr>
            <a:spLocks noGrp="1"/>
          </p:cNvSpPr>
          <p:nvPr>
            <p:ph sz="half" idx="2"/>
          </p:nvPr>
        </p:nvSpPr>
        <p:spPr/>
        <p:txBody>
          <a:bodyPr/>
          <a:lstStyle/>
          <a:p>
            <a:r>
              <a:rPr lang="en-US" dirty="0"/>
              <a:t>Possibly the best field guide to start with at a science lab.</a:t>
            </a:r>
          </a:p>
          <a:p>
            <a:r>
              <a:rPr lang="en-US" dirty="0"/>
              <a:t>Communicates clear boundaries on electrical work.</a:t>
            </a:r>
          </a:p>
          <a:p>
            <a:r>
              <a:rPr lang="en-US" dirty="0"/>
              <a:t>Gets everyone on the same page.</a:t>
            </a:r>
          </a:p>
        </p:txBody>
      </p:sp>
      <p:sp>
        <p:nvSpPr>
          <p:cNvPr id="4" name="Title 3">
            <a:extLst>
              <a:ext uri="{FF2B5EF4-FFF2-40B4-BE49-F238E27FC236}">
                <a16:creationId xmlns:a16="http://schemas.microsoft.com/office/drawing/2014/main" id="{F994A467-D863-D94C-AC21-A987414DF00B}"/>
              </a:ext>
            </a:extLst>
          </p:cNvPr>
          <p:cNvSpPr>
            <a:spLocks noGrp="1"/>
          </p:cNvSpPr>
          <p:nvPr>
            <p:ph type="title"/>
          </p:nvPr>
        </p:nvSpPr>
        <p:spPr/>
        <p:txBody>
          <a:bodyPr/>
          <a:lstStyle/>
          <a:p>
            <a:r>
              <a:rPr lang="en-US" dirty="0"/>
              <a:t>What is Electrical Work?</a:t>
            </a:r>
          </a:p>
        </p:txBody>
      </p:sp>
      <p:pic>
        <p:nvPicPr>
          <p:cNvPr id="5" name="Content Placeholder 4">
            <a:extLst>
              <a:ext uri="{FF2B5EF4-FFF2-40B4-BE49-F238E27FC236}">
                <a16:creationId xmlns:a16="http://schemas.microsoft.com/office/drawing/2014/main" id="{5078C48D-D9AB-CC48-AC6A-367B422EC91A}"/>
              </a:ext>
            </a:extLst>
          </p:cNvPr>
          <p:cNvPicPr>
            <a:picLocks noGrp="1" noChangeAspect="1"/>
          </p:cNvPicPr>
          <p:nvPr>
            <p:ph sz="half" idx="1"/>
          </p:nvPr>
        </p:nvPicPr>
        <p:blipFill rotWithShape="1">
          <a:blip r:embed="rId2"/>
          <a:srcRect r="1941"/>
          <a:stretch/>
        </p:blipFill>
        <p:spPr>
          <a:xfrm>
            <a:off x="806116" y="818788"/>
            <a:ext cx="3057526" cy="403102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9347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7E399-DBD0-9B40-9672-BD41D803FB52}"/>
              </a:ext>
            </a:extLst>
          </p:cNvPr>
          <p:cNvSpPr>
            <a:spLocks noGrp="1"/>
          </p:cNvSpPr>
          <p:nvPr>
            <p:ph type="title"/>
          </p:nvPr>
        </p:nvSpPr>
        <p:spPr/>
        <p:txBody>
          <a:bodyPr/>
          <a:lstStyle/>
          <a:p>
            <a:r>
              <a:rPr lang="en-US" dirty="0"/>
              <a:t>Impact</a:t>
            </a:r>
          </a:p>
        </p:txBody>
      </p:sp>
      <p:sp>
        <p:nvSpPr>
          <p:cNvPr id="7" name="Content Placeholder 4">
            <a:extLst>
              <a:ext uri="{FF2B5EF4-FFF2-40B4-BE49-F238E27FC236}">
                <a16:creationId xmlns:a16="http://schemas.microsoft.com/office/drawing/2014/main" id="{B0198471-FB2F-DC44-BB14-E5C53B4925B3}"/>
              </a:ext>
            </a:extLst>
          </p:cNvPr>
          <p:cNvSpPr txBox="1">
            <a:spLocks/>
          </p:cNvSpPr>
          <p:nvPr/>
        </p:nvSpPr>
        <p:spPr>
          <a:xfrm>
            <a:off x="8085" y="786862"/>
            <a:ext cx="9096170" cy="1207458"/>
          </a:xfrm>
          <a:prstGeom prst="rect">
            <a:avLst/>
          </a:prstGeom>
        </p:spPr>
        <p:txBody>
          <a:bodyPr vert="horz" lIns="81636" tIns="40818" rIns="81636" bIns="40818" rtlCol="0">
            <a:normAutofit/>
          </a:bodyPr>
          <a:lstStyle>
            <a:lvl1pPr marL="306135" indent="-306135" algn="l" defTabSz="408180" rtl="0" eaLnBrk="1" latinLnBrk="0" hangingPunct="1">
              <a:spcBef>
                <a:spcPct val="20000"/>
              </a:spcBef>
              <a:buFont typeface="Arial"/>
              <a:buChar char="•"/>
              <a:defRPr sz="2100" kern="1200">
                <a:solidFill>
                  <a:srgbClr val="000000"/>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rgbClr val="000000"/>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rgbClr val="000000"/>
                </a:solidFill>
                <a:latin typeface="+mn-lt"/>
                <a:ea typeface="+mn-ea"/>
                <a:cs typeface="+mn-cs"/>
              </a:defRPr>
            </a:lvl3pPr>
            <a:lvl4pPr marL="1428629" indent="-204090" algn="l" defTabSz="408180" rtl="0" eaLnBrk="1" latinLnBrk="0" hangingPunct="1">
              <a:spcBef>
                <a:spcPct val="20000"/>
              </a:spcBef>
              <a:buFont typeface="Arial"/>
              <a:buChar char="–"/>
              <a:defRPr sz="1400" kern="1200">
                <a:solidFill>
                  <a:srgbClr val="000000"/>
                </a:solidFill>
                <a:latin typeface="+mn-lt"/>
                <a:ea typeface="+mn-ea"/>
                <a:cs typeface="+mn-cs"/>
              </a:defRPr>
            </a:lvl4pPr>
            <a:lvl5pPr marL="1836808" indent="-204090" algn="l" defTabSz="408180" rtl="0" eaLnBrk="1" latinLnBrk="0" hangingPunct="1">
              <a:spcBef>
                <a:spcPct val="20000"/>
              </a:spcBef>
              <a:buFont typeface="Arial"/>
              <a:buChar char="»"/>
              <a:defRPr sz="1400" kern="1200">
                <a:solidFill>
                  <a:srgbClr val="000000"/>
                </a:solidFill>
                <a:latin typeface="+mn-lt"/>
                <a:ea typeface="+mn-ea"/>
                <a:cs typeface="+mn-cs"/>
              </a:defRPr>
            </a:lvl5pPr>
            <a:lvl6pPr marL="2244988" indent="-204090" algn="l" defTabSz="408180" rtl="0" eaLnBrk="1" latinLnBrk="0" hangingPunct="1">
              <a:spcBef>
                <a:spcPct val="20000"/>
              </a:spcBef>
              <a:buFont typeface="Arial"/>
              <a:buChar char="•"/>
              <a:defRPr sz="14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4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4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400" kern="1200">
                <a:solidFill>
                  <a:schemeClr val="tx1"/>
                </a:solidFill>
                <a:latin typeface="+mn-lt"/>
                <a:ea typeface="+mn-ea"/>
                <a:cs typeface="+mn-cs"/>
              </a:defRPr>
            </a:lvl9pPr>
          </a:lstStyle>
          <a:p>
            <a:r>
              <a:rPr lang="en-US" sz="1600" dirty="0"/>
              <a:t>~800 people doing electrical work down to ~300 QEWs.</a:t>
            </a:r>
          </a:p>
          <a:p>
            <a:r>
              <a:rPr lang="en-US" sz="1600" dirty="0"/>
              <a:t>&gt;556 days since the last electrical shock incident, average for last three years was 58 days.</a:t>
            </a:r>
          </a:p>
          <a:p>
            <a:r>
              <a:rPr lang="en-US" sz="1600" dirty="0"/>
              <a:t>No shock incidents during LOTO or electrical work since July 2017.</a:t>
            </a:r>
          </a:p>
          <a:p>
            <a:r>
              <a:rPr lang="en-US" sz="1600" dirty="0"/>
              <a:t>Workers identifying hazards following training.</a:t>
            </a:r>
          </a:p>
        </p:txBody>
      </p:sp>
      <p:sp>
        <p:nvSpPr>
          <p:cNvPr id="20" name="TextBox 19">
            <a:extLst>
              <a:ext uri="{FF2B5EF4-FFF2-40B4-BE49-F238E27FC236}">
                <a16:creationId xmlns:a16="http://schemas.microsoft.com/office/drawing/2014/main" id="{60AEC4D6-C0BF-B94A-B029-BD4D0B1B0DEC}"/>
              </a:ext>
            </a:extLst>
          </p:cNvPr>
          <p:cNvSpPr txBox="1"/>
          <p:nvPr/>
        </p:nvSpPr>
        <p:spPr>
          <a:xfrm>
            <a:off x="261256" y="1967483"/>
            <a:ext cx="3580544" cy="462337"/>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solidFill>
                  <a:srgbClr val="000000"/>
                </a:solidFill>
                <a:effectLst/>
                <a:uLnTx/>
                <a:uFillTx/>
                <a:ea typeface="+mn-ea"/>
                <a:cs typeface="Arial Narrow"/>
              </a:rPr>
              <a:t>Quotes from QEW Trainees</a:t>
            </a:r>
          </a:p>
        </p:txBody>
      </p:sp>
      <p:sp>
        <p:nvSpPr>
          <p:cNvPr id="21" name="Content Placeholder 4">
            <a:extLst>
              <a:ext uri="{FF2B5EF4-FFF2-40B4-BE49-F238E27FC236}">
                <a16:creationId xmlns:a16="http://schemas.microsoft.com/office/drawing/2014/main" id="{FE83A8F3-7B52-C243-AE40-C120260A4D10}"/>
              </a:ext>
            </a:extLst>
          </p:cNvPr>
          <p:cNvSpPr txBox="1">
            <a:spLocks/>
          </p:cNvSpPr>
          <p:nvPr/>
        </p:nvSpPr>
        <p:spPr>
          <a:xfrm>
            <a:off x="8085" y="2363922"/>
            <a:ext cx="9096170" cy="2549722"/>
          </a:xfrm>
          <a:prstGeom prst="rect">
            <a:avLst/>
          </a:prstGeom>
        </p:spPr>
        <p:txBody>
          <a:bodyPr vert="horz" lIns="81636" tIns="40818" rIns="81636" bIns="40818" rtlCol="0">
            <a:normAutofit fontScale="92500"/>
          </a:bodyPr>
          <a:lstStyle>
            <a:lvl1pPr marL="306135" indent="-306135" algn="l" defTabSz="408180" rtl="0" eaLnBrk="1" latinLnBrk="0" hangingPunct="1">
              <a:spcBef>
                <a:spcPct val="20000"/>
              </a:spcBef>
              <a:buFont typeface="Arial"/>
              <a:buChar char="•"/>
              <a:defRPr sz="2100" kern="1200">
                <a:solidFill>
                  <a:srgbClr val="000000"/>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rgbClr val="000000"/>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rgbClr val="000000"/>
                </a:solidFill>
                <a:latin typeface="+mn-lt"/>
                <a:ea typeface="+mn-ea"/>
                <a:cs typeface="+mn-cs"/>
              </a:defRPr>
            </a:lvl3pPr>
            <a:lvl4pPr marL="1428629" indent="-204090" algn="l" defTabSz="408180" rtl="0" eaLnBrk="1" latinLnBrk="0" hangingPunct="1">
              <a:spcBef>
                <a:spcPct val="20000"/>
              </a:spcBef>
              <a:buFont typeface="Arial"/>
              <a:buChar char="–"/>
              <a:defRPr sz="1400" kern="1200">
                <a:solidFill>
                  <a:srgbClr val="000000"/>
                </a:solidFill>
                <a:latin typeface="+mn-lt"/>
                <a:ea typeface="+mn-ea"/>
                <a:cs typeface="+mn-cs"/>
              </a:defRPr>
            </a:lvl4pPr>
            <a:lvl5pPr marL="1836808" indent="-204090" algn="l" defTabSz="408180" rtl="0" eaLnBrk="1" latinLnBrk="0" hangingPunct="1">
              <a:spcBef>
                <a:spcPct val="20000"/>
              </a:spcBef>
              <a:buFont typeface="Arial"/>
              <a:buChar char="»"/>
              <a:defRPr sz="1400" kern="1200">
                <a:solidFill>
                  <a:srgbClr val="000000"/>
                </a:solidFill>
                <a:latin typeface="+mn-lt"/>
                <a:ea typeface="+mn-ea"/>
                <a:cs typeface="+mn-cs"/>
              </a:defRPr>
            </a:lvl5pPr>
            <a:lvl6pPr marL="2244988" indent="-204090" algn="l" defTabSz="408180" rtl="0" eaLnBrk="1" latinLnBrk="0" hangingPunct="1">
              <a:spcBef>
                <a:spcPct val="20000"/>
              </a:spcBef>
              <a:buFont typeface="Arial"/>
              <a:buChar char="•"/>
              <a:defRPr sz="14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4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4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400" kern="1200">
                <a:solidFill>
                  <a:schemeClr val="tx1"/>
                </a:solidFill>
                <a:latin typeface="+mn-lt"/>
                <a:ea typeface="+mn-ea"/>
                <a:cs typeface="+mn-cs"/>
              </a:defRPr>
            </a:lvl9pPr>
          </a:lstStyle>
          <a:p>
            <a:r>
              <a:rPr lang="en-US" sz="1600" dirty="0">
                <a:ln w="0"/>
                <a:solidFill>
                  <a:schemeClr val="accent4"/>
                </a:solidFill>
                <a:effectLst>
                  <a:outerShdw blurRad="50800" dist="38100" dir="2700000" algn="tl" rotWithShape="0">
                    <a:schemeClr val="bg2">
                      <a:alpha val="40000"/>
                    </a:schemeClr>
                  </a:outerShdw>
                </a:effectLst>
              </a:rPr>
              <a:t>“</a:t>
            </a:r>
            <a:r>
              <a:rPr lang="en-US" sz="1600" dirty="0">
                <a:solidFill>
                  <a:schemeClr val="accent4"/>
                </a:solidFill>
                <a:effectLst>
                  <a:outerShdw blurRad="50800" dist="38100" dir="2700000" algn="tl" rotWithShape="0">
                    <a:schemeClr val="bg2">
                      <a:alpha val="40000"/>
                    </a:schemeClr>
                  </a:outerShdw>
                </a:effectLst>
              </a:rPr>
              <a:t>Most of the training here at Argonne tells us what NOT to do but not what TO do or HOW to do it safely. This is the first training here at Argonne that I have attended with a formal process in place for qualification training.” (17 </a:t>
            </a:r>
            <a:r>
              <a:rPr lang="en-US" sz="1600" dirty="0" err="1">
                <a:solidFill>
                  <a:schemeClr val="accent4"/>
                </a:solidFill>
                <a:effectLst>
                  <a:outerShdw blurRad="50800" dist="38100" dir="2700000" algn="tl" rotWithShape="0">
                    <a:schemeClr val="bg2">
                      <a:alpha val="40000"/>
                    </a:schemeClr>
                  </a:outerShdw>
                </a:effectLst>
              </a:rPr>
              <a:t>yr</a:t>
            </a:r>
            <a:r>
              <a:rPr lang="en-US" sz="1600" dirty="0">
                <a:solidFill>
                  <a:schemeClr val="accent4"/>
                </a:solidFill>
                <a:effectLst>
                  <a:outerShdw blurRad="50800" dist="38100" dir="2700000" algn="tl" rotWithShape="0">
                    <a:schemeClr val="bg2">
                      <a:alpha val="40000"/>
                    </a:schemeClr>
                  </a:outerShdw>
                </a:effectLst>
              </a:rPr>
              <a:t> ANL employee)</a:t>
            </a:r>
          </a:p>
          <a:p>
            <a:r>
              <a:rPr lang="en-US" sz="1600" dirty="0">
                <a:ln w="0"/>
                <a:solidFill>
                  <a:schemeClr val="accent6"/>
                </a:solidFill>
                <a:effectLst>
                  <a:outerShdw blurRad="50800" dist="38100" dir="2700000" algn="tl" rotWithShape="0">
                    <a:schemeClr val="bg2">
                      <a:alpha val="40000"/>
                    </a:schemeClr>
                  </a:outerShdw>
                </a:effectLst>
              </a:rPr>
              <a:t>“</a:t>
            </a:r>
            <a:r>
              <a:rPr lang="en-US" sz="1600" dirty="0">
                <a:solidFill>
                  <a:schemeClr val="accent6"/>
                </a:solidFill>
                <a:effectLst>
                  <a:outerShdw blurRad="50800" dist="38100" dir="2700000" algn="tl" rotWithShape="0">
                    <a:schemeClr val="bg2">
                      <a:alpha val="40000"/>
                    </a:schemeClr>
                  </a:outerShdw>
                </a:effectLst>
              </a:rPr>
              <a:t>This new electrical safety program is effectively bringing to light the true danger of working with electricity</a:t>
            </a:r>
            <a:r>
              <a:rPr lang="en-US" sz="1600" dirty="0">
                <a:ln w="0"/>
                <a:solidFill>
                  <a:schemeClr val="accent6"/>
                </a:solidFill>
                <a:effectLst>
                  <a:outerShdw blurRad="50800" dist="38100" dir="2700000" algn="tl" rotWithShape="0">
                    <a:schemeClr val="bg2">
                      <a:alpha val="40000"/>
                    </a:schemeClr>
                  </a:outerShdw>
                </a:effectLst>
              </a:rPr>
              <a:t>”</a:t>
            </a:r>
          </a:p>
          <a:p>
            <a:pPr lvl="0"/>
            <a:r>
              <a:rPr lang="en-US" sz="1600" dirty="0">
                <a:solidFill>
                  <a:schemeClr val="accent4"/>
                </a:solidFill>
              </a:rPr>
              <a:t>“This is the only training I’ve had at Argonne where I’ve actually learned something. It also helped me understand the 'Work Control’ document that I am writing as well.” (Researcher-Physics)</a:t>
            </a:r>
          </a:p>
          <a:p>
            <a:r>
              <a:rPr lang="en-US" sz="1600" dirty="0">
                <a:solidFill>
                  <a:schemeClr val="accent6"/>
                </a:solidFill>
              </a:rPr>
              <a:t>“This is the best course I’ve had in my nearly 44 years of working here at Argonne because it actually teaches you WHAT NOT to do, WHAT to do and HOW to do it., followed by a demonstration of understanding.”</a:t>
            </a:r>
            <a:endParaRPr lang="en-US" sz="1600" dirty="0">
              <a:ln w="0"/>
              <a:solidFill>
                <a:schemeClr val="accent6"/>
              </a:solidFill>
              <a:effectLst>
                <a:outerShdw blurRad="50800" dist="38100" dir="2700000" algn="tl" rotWithShape="0">
                  <a:schemeClr val="bg2">
                    <a:alpha val="40000"/>
                  </a:schemeClr>
                </a:outerShdw>
              </a:effectLst>
            </a:endParaRPr>
          </a:p>
          <a:p>
            <a:pPr lvl="0"/>
            <a:endParaRPr lang="en-US" sz="1600" dirty="0"/>
          </a:p>
        </p:txBody>
      </p:sp>
      <p:cxnSp>
        <p:nvCxnSpPr>
          <p:cNvPr id="23" name="Straight Connector 22">
            <a:extLst>
              <a:ext uri="{FF2B5EF4-FFF2-40B4-BE49-F238E27FC236}">
                <a16:creationId xmlns:a16="http://schemas.microsoft.com/office/drawing/2014/main" id="{0EF236FC-1E28-044B-B859-5E6D8552D218}"/>
              </a:ext>
            </a:extLst>
          </p:cNvPr>
          <p:cNvCxnSpPr>
            <a:cxnSpLocks/>
          </p:cNvCxnSpPr>
          <p:nvPr/>
        </p:nvCxnSpPr>
        <p:spPr>
          <a:xfrm>
            <a:off x="0" y="1985029"/>
            <a:ext cx="910425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755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A958045-97F3-F449-A499-FB63B4962FCE}"/>
              </a:ext>
            </a:extLst>
          </p:cNvPr>
          <p:cNvGraphicFramePr>
            <a:graphicFrameLocks noGrp="1"/>
          </p:cNvGraphicFramePr>
          <p:nvPr>
            <p:ph idx="1"/>
            <p:extLst>
              <p:ext uri="{D42A27DB-BD31-4B8C-83A1-F6EECF244321}">
                <p14:modId xmlns:p14="http://schemas.microsoft.com/office/powerpoint/2010/main" val="3760308805"/>
              </p:ext>
            </p:extLst>
          </p:nvPr>
        </p:nvGraphicFramePr>
        <p:xfrm>
          <a:off x="457200" y="2797629"/>
          <a:ext cx="8229600" cy="1915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A3F05FD5-E2DB-374F-9315-AFF398F85644}"/>
              </a:ext>
            </a:extLst>
          </p:cNvPr>
          <p:cNvSpPr>
            <a:spLocks noGrp="1"/>
          </p:cNvSpPr>
          <p:nvPr>
            <p:ph type="title"/>
          </p:nvPr>
        </p:nvSpPr>
        <p:spPr/>
        <p:txBody>
          <a:bodyPr/>
          <a:lstStyle/>
          <a:p>
            <a:r>
              <a:rPr lang="en-US" dirty="0"/>
              <a:t>Outline</a:t>
            </a:r>
          </a:p>
        </p:txBody>
      </p:sp>
      <p:pic>
        <p:nvPicPr>
          <p:cNvPr id="5" name="Picture 4">
            <a:extLst>
              <a:ext uri="{FF2B5EF4-FFF2-40B4-BE49-F238E27FC236}">
                <a16:creationId xmlns:a16="http://schemas.microsoft.com/office/drawing/2014/main" id="{47401B7F-152C-B042-BB5C-5B05E9A0493C}"/>
              </a:ext>
            </a:extLst>
          </p:cNvPr>
          <p:cNvPicPr>
            <a:picLocks noChangeAspect="1"/>
          </p:cNvPicPr>
          <p:nvPr/>
        </p:nvPicPr>
        <p:blipFill>
          <a:blip r:embed="rId7"/>
          <a:stretch>
            <a:fillRect/>
          </a:stretch>
        </p:blipFill>
        <p:spPr>
          <a:xfrm>
            <a:off x="6692880" y="979267"/>
            <a:ext cx="1616322" cy="1818362"/>
          </a:xfrm>
          <a:prstGeom prst="rect">
            <a:avLst/>
          </a:prstGeom>
        </p:spPr>
      </p:pic>
      <p:pic>
        <p:nvPicPr>
          <p:cNvPr id="8" name="Picture 7">
            <a:extLst>
              <a:ext uri="{FF2B5EF4-FFF2-40B4-BE49-F238E27FC236}">
                <a16:creationId xmlns:a16="http://schemas.microsoft.com/office/drawing/2014/main" id="{22F93658-E6E6-EC43-AD3C-E2DFF0477E48}"/>
              </a:ext>
            </a:extLst>
          </p:cNvPr>
          <p:cNvPicPr>
            <a:picLocks noChangeAspect="1"/>
          </p:cNvPicPr>
          <p:nvPr/>
        </p:nvPicPr>
        <p:blipFill>
          <a:blip r:embed="rId8">
            <a:clrChange>
              <a:clrFrom>
                <a:srgbClr val="E9E9EB"/>
              </a:clrFrom>
              <a:clrTo>
                <a:srgbClr val="E9E9EB">
                  <a:alpha val="0"/>
                </a:srgbClr>
              </a:clrTo>
            </a:clrChange>
          </a:blip>
          <a:stretch>
            <a:fillRect/>
          </a:stretch>
        </p:blipFill>
        <p:spPr>
          <a:xfrm>
            <a:off x="457200" y="1009523"/>
            <a:ext cx="1991589" cy="1788106"/>
          </a:xfrm>
          <a:prstGeom prst="rect">
            <a:avLst/>
          </a:prstGeom>
        </p:spPr>
      </p:pic>
      <p:pic>
        <p:nvPicPr>
          <p:cNvPr id="9" name="Picture 8" descr="LBW-TBT.png">
            <a:extLst>
              <a:ext uri="{FF2B5EF4-FFF2-40B4-BE49-F238E27FC236}">
                <a16:creationId xmlns:a16="http://schemas.microsoft.com/office/drawing/2014/main" id="{BA2CAE61-2D2F-BA48-A155-2C68AB3C0F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372" y="1014704"/>
            <a:ext cx="1782925" cy="1782925"/>
          </a:xfrm>
          <a:prstGeom prst="rect">
            <a:avLst/>
          </a:prstGeom>
        </p:spPr>
      </p:pic>
    </p:spTree>
    <p:extLst>
      <p:ext uri="{BB962C8B-B14F-4D97-AF65-F5344CB8AC3E}">
        <p14:creationId xmlns:p14="http://schemas.microsoft.com/office/powerpoint/2010/main" val="129912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E52232-0142-034D-9382-D816770B9225}"/>
              </a:ext>
            </a:extLst>
          </p:cNvPr>
          <p:cNvSpPr>
            <a:spLocks noGrp="1"/>
          </p:cNvSpPr>
          <p:nvPr>
            <p:ph type="ctrTitle"/>
          </p:nvPr>
        </p:nvSpPr>
        <p:spPr>
          <a:xfrm>
            <a:off x="1335088" y="1756611"/>
            <a:ext cx="4189746" cy="1320345"/>
          </a:xfrm>
        </p:spPr>
        <p:txBody>
          <a:bodyPr/>
          <a:lstStyle/>
          <a:p>
            <a:r>
              <a:rPr lang="en-US" dirty="0"/>
              <a:t>Lessons Learned and Future Development</a:t>
            </a:r>
          </a:p>
        </p:txBody>
      </p:sp>
      <p:pic>
        <p:nvPicPr>
          <p:cNvPr id="2" name="Picture 1">
            <a:extLst>
              <a:ext uri="{FF2B5EF4-FFF2-40B4-BE49-F238E27FC236}">
                <a16:creationId xmlns:a16="http://schemas.microsoft.com/office/drawing/2014/main" id="{F6878FFB-D6D6-E740-A11C-3BD2F76CBD1B}"/>
              </a:ext>
            </a:extLst>
          </p:cNvPr>
          <p:cNvPicPr>
            <a:picLocks noChangeAspect="1"/>
          </p:cNvPicPr>
          <p:nvPr/>
        </p:nvPicPr>
        <p:blipFill>
          <a:blip r:embed="rId2"/>
          <a:stretch>
            <a:fillRect/>
          </a:stretch>
        </p:blipFill>
        <p:spPr>
          <a:xfrm>
            <a:off x="5524834" y="1256297"/>
            <a:ext cx="3340100" cy="2438400"/>
          </a:xfrm>
          <a:prstGeom prst="rect">
            <a:avLst/>
          </a:prstGeom>
        </p:spPr>
      </p:pic>
    </p:spTree>
    <p:extLst>
      <p:ext uri="{BB962C8B-B14F-4D97-AF65-F5344CB8AC3E}">
        <p14:creationId xmlns:p14="http://schemas.microsoft.com/office/powerpoint/2010/main" val="270076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1F03B-B7DE-0348-B67D-2220B96BAE3A}"/>
              </a:ext>
            </a:extLst>
          </p:cNvPr>
          <p:cNvSpPr>
            <a:spLocks noGrp="1"/>
          </p:cNvSpPr>
          <p:nvPr>
            <p:ph type="title"/>
          </p:nvPr>
        </p:nvSpPr>
        <p:spPr/>
        <p:txBody>
          <a:bodyPr/>
          <a:lstStyle/>
          <a:p>
            <a:r>
              <a:rPr lang="en-US" dirty="0"/>
              <a:t>Implementation to R&amp;D</a:t>
            </a:r>
          </a:p>
        </p:txBody>
      </p:sp>
      <p:pic>
        <p:nvPicPr>
          <p:cNvPr id="5" name="Picture 4" descr="LBW-TBT.png">
            <a:extLst>
              <a:ext uri="{FF2B5EF4-FFF2-40B4-BE49-F238E27FC236}">
                <a16:creationId xmlns:a16="http://schemas.microsoft.com/office/drawing/2014/main" id="{531874C1-7513-3948-98FA-5D8CBC6AC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223" y="2393256"/>
            <a:ext cx="1402131" cy="1402131"/>
          </a:xfrm>
          <a:prstGeom prst="rect">
            <a:avLst/>
          </a:prstGeom>
        </p:spPr>
      </p:pic>
      <p:sp>
        <p:nvSpPr>
          <p:cNvPr id="2" name="TextBox 1">
            <a:extLst>
              <a:ext uri="{FF2B5EF4-FFF2-40B4-BE49-F238E27FC236}">
                <a16:creationId xmlns:a16="http://schemas.microsoft.com/office/drawing/2014/main" id="{6D8E4415-06B4-0F4D-A43F-A0E82CABB79D}"/>
              </a:ext>
            </a:extLst>
          </p:cNvPr>
          <p:cNvSpPr txBox="1"/>
          <p:nvPr/>
        </p:nvSpPr>
        <p:spPr>
          <a:xfrm>
            <a:off x="2921351" y="791742"/>
            <a:ext cx="6011634" cy="807202"/>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b="1" i="0" u="none" strike="noStrike" kern="1200" cap="none" spc="0" normalizeH="0" baseline="0" noProof="0" dirty="0">
                <a:ln>
                  <a:noFill/>
                </a:ln>
                <a:solidFill>
                  <a:srgbClr val="000000"/>
                </a:solidFill>
                <a:effectLst/>
                <a:uLnTx/>
                <a:uFillTx/>
                <a:ea typeface="+mn-ea"/>
                <a:cs typeface="Arial Narrow"/>
              </a:rPr>
              <a:t>If you cannot apply all the rules, you can still apply the core principles:</a:t>
            </a:r>
          </a:p>
          <a:p>
            <a:pPr marL="342900" marR="0" indent="-342900" algn="l" defTabSz="457200" rtl="0" eaLnBrk="1" fontAlgn="auto" latinLnBrk="0" hangingPunct="1">
              <a:lnSpc>
                <a:spcPct val="100000"/>
              </a:lnSpc>
              <a:spcBef>
                <a:spcPct val="20000"/>
              </a:spcBef>
              <a:spcAft>
                <a:spcPts val="0"/>
              </a:spcAft>
              <a:buClrTx/>
              <a:buSzTx/>
              <a:buFont typeface="+mj-lt"/>
              <a:buAutoNum type="arabicPeriod"/>
              <a:tabLst/>
            </a:pPr>
            <a:r>
              <a:rPr lang="en-US" b="1" dirty="0">
                <a:solidFill>
                  <a:srgbClr val="000000"/>
                </a:solidFill>
                <a:cs typeface="Arial Narrow"/>
              </a:rPr>
              <a:t>How will you LOTO?</a:t>
            </a:r>
          </a:p>
          <a:p>
            <a:pPr marL="342900" marR="0" indent="-342900" algn="l" defTabSz="457200" rtl="0" eaLnBrk="1" fontAlgn="auto" latinLnBrk="0" hangingPunct="1">
              <a:lnSpc>
                <a:spcPct val="100000"/>
              </a:lnSpc>
              <a:spcBef>
                <a:spcPct val="20000"/>
              </a:spcBef>
              <a:spcAft>
                <a:spcPts val="0"/>
              </a:spcAft>
              <a:buClrTx/>
              <a:buSzTx/>
              <a:buFont typeface="+mj-lt"/>
              <a:buAutoNum type="arabicPeriod"/>
              <a:tabLst/>
            </a:pPr>
            <a:r>
              <a:rPr kumimoji="0" lang="en-US" b="1" i="0" u="none" strike="noStrike" kern="1200" cap="none" spc="0" normalizeH="0" baseline="0" noProof="0" dirty="0">
                <a:ln>
                  <a:noFill/>
                </a:ln>
                <a:solidFill>
                  <a:srgbClr val="000000"/>
                </a:solidFill>
                <a:effectLst/>
                <a:uLnTx/>
                <a:uFillTx/>
                <a:ea typeface="+mn-ea"/>
                <a:cs typeface="Arial Narrow"/>
              </a:rPr>
              <a:t>How will you Test Before Touch?</a:t>
            </a:r>
          </a:p>
        </p:txBody>
      </p:sp>
      <p:pic>
        <p:nvPicPr>
          <p:cNvPr id="11" name="Content Placeholder 10">
            <a:extLst>
              <a:ext uri="{FF2B5EF4-FFF2-40B4-BE49-F238E27FC236}">
                <a16:creationId xmlns:a16="http://schemas.microsoft.com/office/drawing/2014/main" id="{2E74F8B2-C7C6-AB47-BEF4-D94059E0DEFF}"/>
              </a:ext>
            </a:extLst>
          </p:cNvPr>
          <p:cNvPicPr>
            <a:picLocks noGrp="1" noChangeAspect="1"/>
          </p:cNvPicPr>
          <p:nvPr>
            <p:ph sz="half" idx="1"/>
          </p:nvPr>
        </p:nvPicPr>
        <p:blipFill>
          <a:blip r:embed="rId4"/>
          <a:stretch>
            <a:fillRect/>
          </a:stretch>
        </p:blipFill>
        <p:spPr>
          <a:xfrm>
            <a:off x="177799" y="791742"/>
            <a:ext cx="2595545" cy="4058071"/>
          </a:xfrm>
        </p:spPr>
      </p:pic>
      <p:pic>
        <p:nvPicPr>
          <p:cNvPr id="15" name="Content Placeholder 14">
            <a:extLst>
              <a:ext uri="{FF2B5EF4-FFF2-40B4-BE49-F238E27FC236}">
                <a16:creationId xmlns:a16="http://schemas.microsoft.com/office/drawing/2014/main" id="{069242D7-366E-3D40-8D4C-4DFC86B23D64}"/>
              </a:ext>
            </a:extLst>
          </p:cNvPr>
          <p:cNvPicPr>
            <a:picLocks noGrp="1" noChangeAspect="1"/>
          </p:cNvPicPr>
          <p:nvPr>
            <p:ph sz="half" idx="2"/>
          </p:nvPr>
        </p:nvPicPr>
        <p:blipFill>
          <a:blip r:embed="rId5"/>
          <a:stretch>
            <a:fillRect/>
          </a:stretch>
        </p:blipFill>
        <p:spPr>
          <a:xfrm>
            <a:off x="5114602" y="1920984"/>
            <a:ext cx="3943976" cy="3015981"/>
          </a:xfrm>
        </p:spPr>
      </p:pic>
    </p:spTree>
    <p:extLst>
      <p:ext uri="{BB962C8B-B14F-4D97-AF65-F5344CB8AC3E}">
        <p14:creationId xmlns:p14="http://schemas.microsoft.com/office/powerpoint/2010/main" val="189446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CCE234-801C-9F44-9A52-2E4849CC0131}"/>
              </a:ext>
            </a:extLst>
          </p:cNvPr>
          <p:cNvSpPr>
            <a:spLocks noGrp="1"/>
          </p:cNvSpPr>
          <p:nvPr>
            <p:ph idx="1"/>
          </p:nvPr>
        </p:nvSpPr>
        <p:spPr>
          <a:xfrm>
            <a:off x="752589" y="2066063"/>
            <a:ext cx="4266563" cy="2196168"/>
          </a:xfrm>
        </p:spPr>
        <p:txBody>
          <a:bodyPr>
            <a:normAutofit/>
          </a:bodyPr>
          <a:lstStyle/>
          <a:p>
            <a:r>
              <a:rPr lang="en-US" dirty="0"/>
              <a:t>Keep it simple</a:t>
            </a:r>
          </a:p>
          <a:p>
            <a:r>
              <a:rPr lang="en-US" dirty="0"/>
              <a:t>Train on the basics</a:t>
            </a:r>
          </a:p>
          <a:p>
            <a:r>
              <a:rPr lang="en-US" dirty="0"/>
              <a:t>Develop wide access to answers</a:t>
            </a:r>
          </a:p>
          <a:p>
            <a:r>
              <a:rPr lang="en-US" dirty="0"/>
              <a:t>Ensure documents adequately cover </a:t>
            </a:r>
            <a:r>
              <a:rPr lang="en-US"/>
              <a:t>complex cases</a:t>
            </a:r>
            <a:endParaRPr lang="en-US" dirty="0"/>
          </a:p>
        </p:txBody>
      </p:sp>
      <p:sp>
        <p:nvSpPr>
          <p:cNvPr id="3" name="Title 2">
            <a:extLst>
              <a:ext uri="{FF2B5EF4-FFF2-40B4-BE49-F238E27FC236}">
                <a16:creationId xmlns:a16="http://schemas.microsoft.com/office/drawing/2014/main" id="{91C9CB71-E1D9-8446-8F57-CC48EE148CCF}"/>
              </a:ext>
            </a:extLst>
          </p:cNvPr>
          <p:cNvSpPr>
            <a:spLocks noGrp="1"/>
          </p:cNvSpPr>
          <p:nvPr>
            <p:ph type="title"/>
          </p:nvPr>
        </p:nvSpPr>
        <p:spPr/>
        <p:txBody>
          <a:bodyPr/>
          <a:lstStyle/>
          <a:p>
            <a:r>
              <a:rPr lang="en-US" dirty="0"/>
              <a:t>Manage the Complexity</a:t>
            </a:r>
          </a:p>
        </p:txBody>
      </p:sp>
      <p:sp>
        <p:nvSpPr>
          <p:cNvPr id="4" name="Content Placeholder 2">
            <a:extLst>
              <a:ext uri="{FF2B5EF4-FFF2-40B4-BE49-F238E27FC236}">
                <a16:creationId xmlns:a16="http://schemas.microsoft.com/office/drawing/2014/main" id="{E6052F24-48AD-F042-AD25-A216C626E0EE}"/>
              </a:ext>
            </a:extLst>
          </p:cNvPr>
          <p:cNvSpPr txBox="1">
            <a:spLocks/>
          </p:cNvSpPr>
          <p:nvPr/>
        </p:nvSpPr>
        <p:spPr>
          <a:xfrm>
            <a:off x="521398" y="967979"/>
            <a:ext cx="5373914" cy="1904464"/>
          </a:xfrm>
          <a:prstGeom prst="rect">
            <a:avLst/>
          </a:prstGeom>
        </p:spPr>
        <p:txBody>
          <a:bodyPr vert="horz" lIns="81636" tIns="40818" rIns="81636" bIns="40818" rtlCol="0">
            <a:normAutofit/>
          </a:bodyPr>
          <a:lstStyle>
            <a:lvl1pPr marL="306135" indent="-306135" algn="l" defTabSz="408180" rtl="0" eaLnBrk="1" latinLnBrk="0" hangingPunct="1">
              <a:spcBef>
                <a:spcPct val="20000"/>
              </a:spcBef>
              <a:buFont typeface="Arial"/>
              <a:buChar char="•"/>
              <a:defRPr sz="2100" kern="1200">
                <a:solidFill>
                  <a:srgbClr val="000000"/>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rgbClr val="000000"/>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rgbClr val="000000"/>
                </a:solidFill>
                <a:latin typeface="+mn-lt"/>
                <a:ea typeface="+mn-ea"/>
                <a:cs typeface="+mn-cs"/>
              </a:defRPr>
            </a:lvl3pPr>
            <a:lvl4pPr marL="1428629" indent="-204090" algn="l" defTabSz="408180" rtl="0" eaLnBrk="1" latinLnBrk="0" hangingPunct="1">
              <a:spcBef>
                <a:spcPct val="20000"/>
              </a:spcBef>
              <a:buFont typeface="Arial"/>
              <a:buChar char="–"/>
              <a:defRPr sz="1600" kern="1200">
                <a:solidFill>
                  <a:srgbClr val="000000"/>
                </a:solidFill>
                <a:latin typeface="+mn-lt"/>
                <a:ea typeface="+mn-ea"/>
                <a:cs typeface="+mn-cs"/>
              </a:defRPr>
            </a:lvl4pPr>
            <a:lvl5pPr marL="1836808" indent="-204090" algn="l" defTabSz="408180" rtl="0" eaLnBrk="1" latinLnBrk="0" hangingPunct="1">
              <a:spcBef>
                <a:spcPct val="20000"/>
              </a:spcBef>
              <a:buFont typeface="Arial"/>
              <a:buChar char="»"/>
              <a:defRPr sz="1600" kern="1200">
                <a:solidFill>
                  <a:srgbClr val="000000"/>
                </a:solidFill>
                <a:latin typeface="+mn-lt"/>
                <a:ea typeface="+mn-ea"/>
                <a:cs typeface="+mn-cs"/>
              </a:defRPr>
            </a:lvl5pPr>
            <a:lvl6pPr marL="2244988" indent="-204090" algn="l" defTabSz="408180" rtl="0" eaLnBrk="1" latinLnBrk="0" hangingPunct="1">
              <a:spcBef>
                <a:spcPct val="20000"/>
              </a:spcBef>
              <a:buFont typeface="Arial"/>
              <a:buChar char="•"/>
              <a:defRPr sz="18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8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8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How do you maintain </a:t>
            </a:r>
            <a:r>
              <a:rPr lang="en-US" sz="2400" dirty="0">
                <a:solidFill>
                  <a:srgbClr val="FF0000"/>
                </a:solidFill>
              </a:rPr>
              <a:t>clarity</a:t>
            </a:r>
            <a:r>
              <a:rPr lang="en-US" sz="2400" dirty="0"/>
              <a:t> while also ensuring </a:t>
            </a:r>
            <a:r>
              <a:rPr lang="en-US" sz="2400" dirty="0">
                <a:solidFill>
                  <a:srgbClr val="FF0000"/>
                </a:solidFill>
              </a:rPr>
              <a:t>technical accuracy</a:t>
            </a:r>
            <a:r>
              <a:rPr lang="en-US" sz="2400" dirty="0"/>
              <a:t>?</a:t>
            </a:r>
          </a:p>
        </p:txBody>
      </p:sp>
      <p:pic>
        <p:nvPicPr>
          <p:cNvPr id="5" name="Picture 4" descr="http://helpforthehurting.net/wp-content/uploads/2011/01/person-question_11.jpg">
            <a:extLst>
              <a:ext uri="{FF2B5EF4-FFF2-40B4-BE49-F238E27FC236}">
                <a16:creationId xmlns:a16="http://schemas.microsoft.com/office/drawing/2014/main" id="{25B8A629-F0B5-CC4B-8268-9B9ADD0D501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40026" y="736560"/>
            <a:ext cx="2690551" cy="33588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8767AE-43AD-AF43-95A9-9AAD9CB82559}"/>
              </a:ext>
            </a:extLst>
          </p:cNvPr>
          <p:cNvSpPr txBox="1"/>
          <p:nvPr/>
        </p:nvSpPr>
        <p:spPr>
          <a:xfrm>
            <a:off x="5527430" y="3484633"/>
            <a:ext cx="4114800" cy="1569660"/>
          </a:xfrm>
          <a:prstGeom prst="rect">
            <a:avLst/>
          </a:prstGeom>
          <a:noFill/>
        </p:spPr>
        <p:txBody>
          <a:bodyPr wrap="square" rtlCol="0">
            <a:spAutoFit/>
          </a:bodyPr>
          <a:lstStyle/>
          <a:p>
            <a:endParaRPr lang="en-US" dirty="0">
              <a:solidFill>
                <a:srgbClr val="000000"/>
              </a:solidFill>
            </a:endParaRPr>
          </a:p>
          <a:p>
            <a:pPr algn="ctr"/>
            <a:r>
              <a:rPr lang="en-US" dirty="0">
                <a:solidFill>
                  <a:srgbClr val="000000"/>
                </a:solidFill>
              </a:rPr>
              <a:t>The Worker’s Perspective:</a:t>
            </a:r>
          </a:p>
          <a:p>
            <a:endParaRPr lang="en-US" dirty="0">
              <a:solidFill>
                <a:srgbClr val="000000"/>
              </a:solidFill>
            </a:endParaRPr>
          </a:p>
          <a:p>
            <a:pPr algn="ctr"/>
            <a:r>
              <a:rPr lang="en-US" b="1" dirty="0">
                <a:solidFill>
                  <a:srgbClr val="000000"/>
                </a:solidFill>
              </a:rPr>
              <a:t>“Just tell me what I need to do. </a:t>
            </a:r>
          </a:p>
          <a:p>
            <a:pPr algn="ctr"/>
            <a:r>
              <a:rPr lang="en-US" b="1" dirty="0">
                <a:solidFill>
                  <a:srgbClr val="000000"/>
                </a:solidFill>
              </a:rPr>
              <a:t>And don’t confuse me.”</a:t>
            </a:r>
          </a:p>
          <a:p>
            <a:endParaRPr lang="en-US" dirty="0">
              <a:solidFill>
                <a:srgbClr val="000000"/>
              </a:solidFill>
            </a:endParaRPr>
          </a:p>
        </p:txBody>
      </p:sp>
    </p:spTree>
    <p:extLst>
      <p:ext uri="{BB962C8B-B14F-4D97-AF65-F5344CB8AC3E}">
        <p14:creationId xmlns:p14="http://schemas.microsoft.com/office/powerpoint/2010/main" val="2127529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814A6B-B573-5B4F-992E-337027AA0CBF}"/>
              </a:ext>
            </a:extLst>
          </p:cNvPr>
          <p:cNvSpPr>
            <a:spLocks noGrp="1"/>
          </p:cNvSpPr>
          <p:nvPr>
            <p:ph sz="half" idx="2"/>
          </p:nvPr>
        </p:nvSpPr>
        <p:spPr/>
        <p:txBody>
          <a:bodyPr/>
          <a:lstStyle/>
          <a:p>
            <a:r>
              <a:rPr lang="en-US" dirty="0"/>
              <a:t>Access to answers is vital in changing beliefs.</a:t>
            </a:r>
          </a:p>
          <a:p>
            <a:r>
              <a:rPr lang="en-US" dirty="0"/>
              <a:t>Smart people want to know WHY?</a:t>
            </a:r>
          </a:p>
          <a:p>
            <a:r>
              <a:rPr lang="en-US" dirty="0"/>
              <a:t>A solid program relies on good answers with case studies and examples.</a:t>
            </a:r>
          </a:p>
          <a:p>
            <a:r>
              <a:rPr lang="en-US" dirty="0"/>
              <a:t>Do NOT rely alone on enforced compliance.</a:t>
            </a:r>
          </a:p>
        </p:txBody>
      </p:sp>
      <p:sp>
        <p:nvSpPr>
          <p:cNvPr id="3" name="Title 2">
            <a:extLst>
              <a:ext uri="{FF2B5EF4-FFF2-40B4-BE49-F238E27FC236}">
                <a16:creationId xmlns:a16="http://schemas.microsoft.com/office/drawing/2014/main" id="{F8F07BF7-455A-FC4B-B97F-3FF769350378}"/>
              </a:ext>
            </a:extLst>
          </p:cNvPr>
          <p:cNvSpPr>
            <a:spLocks noGrp="1"/>
          </p:cNvSpPr>
          <p:nvPr>
            <p:ph type="title"/>
          </p:nvPr>
        </p:nvSpPr>
        <p:spPr/>
        <p:txBody>
          <a:bodyPr/>
          <a:lstStyle/>
          <a:p>
            <a:r>
              <a:rPr lang="en-US" dirty="0"/>
              <a:t>Access to Real Subject Matter Experts</a:t>
            </a:r>
          </a:p>
        </p:txBody>
      </p:sp>
      <p:pic>
        <p:nvPicPr>
          <p:cNvPr id="6" name="Content Placeholder 5">
            <a:extLst>
              <a:ext uri="{FF2B5EF4-FFF2-40B4-BE49-F238E27FC236}">
                <a16:creationId xmlns:a16="http://schemas.microsoft.com/office/drawing/2014/main" id="{2FD5BCD4-62CE-704F-8053-C4C5C2337E74}"/>
              </a:ext>
            </a:extLst>
          </p:cNvPr>
          <p:cNvPicPr>
            <a:picLocks noGrp="1" noChangeAspect="1"/>
          </p:cNvPicPr>
          <p:nvPr>
            <p:ph sz="half" idx="1"/>
          </p:nvPr>
        </p:nvPicPr>
        <p:blipFill>
          <a:blip r:embed="rId2"/>
          <a:stretch>
            <a:fillRect/>
          </a:stretch>
        </p:blipFill>
        <p:spPr>
          <a:xfrm>
            <a:off x="457200" y="1506538"/>
            <a:ext cx="4038600" cy="3028950"/>
          </a:xfrm>
          <a:prstGeom prst="rect">
            <a:avLst/>
          </a:prstGeom>
        </p:spPr>
      </p:pic>
    </p:spTree>
    <p:extLst>
      <p:ext uri="{BB962C8B-B14F-4D97-AF65-F5344CB8AC3E}">
        <p14:creationId xmlns:p14="http://schemas.microsoft.com/office/powerpoint/2010/main" val="158120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89CB20-4ABB-A34F-9177-E262EE0974D4}"/>
              </a:ext>
            </a:extLst>
          </p:cNvPr>
          <p:cNvSpPr>
            <a:spLocks noGrp="1"/>
          </p:cNvSpPr>
          <p:nvPr>
            <p:ph type="title"/>
          </p:nvPr>
        </p:nvSpPr>
        <p:spPr/>
        <p:txBody>
          <a:bodyPr/>
          <a:lstStyle/>
          <a:p>
            <a:r>
              <a:rPr lang="en-US" dirty="0"/>
              <a:t>Maintain the Core Basics: Preventing Shock</a:t>
            </a:r>
          </a:p>
        </p:txBody>
      </p:sp>
      <p:sp>
        <p:nvSpPr>
          <p:cNvPr id="6" name="Content Placeholder 2">
            <a:extLst>
              <a:ext uri="{FF2B5EF4-FFF2-40B4-BE49-F238E27FC236}">
                <a16:creationId xmlns:a16="http://schemas.microsoft.com/office/drawing/2014/main" id="{AB005459-93C6-0749-AF05-2AB039189FAD}"/>
              </a:ext>
            </a:extLst>
          </p:cNvPr>
          <p:cNvSpPr txBox="1">
            <a:spLocks/>
          </p:cNvSpPr>
          <p:nvPr/>
        </p:nvSpPr>
        <p:spPr>
          <a:xfrm>
            <a:off x="0" y="843600"/>
            <a:ext cx="7292898" cy="3657600"/>
          </a:xfrm>
          <a:prstGeom prst="rect">
            <a:avLst/>
          </a:prstGeom>
        </p:spPr>
        <p:txBody>
          <a:bodyPr vert="horz" lIns="81636" tIns="40818" rIns="81636" bIns="40818" rtlCol="0">
            <a:normAutofit/>
          </a:bodyPr>
          <a:lstStyle>
            <a:lvl1pPr marL="306135" indent="-306135" algn="l" defTabSz="408180" rtl="0" eaLnBrk="1" latinLnBrk="0" hangingPunct="1">
              <a:spcBef>
                <a:spcPct val="20000"/>
              </a:spcBef>
              <a:buFont typeface="Arial"/>
              <a:buChar char="•"/>
              <a:defRPr sz="2100" kern="1200">
                <a:solidFill>
                  <a:srgbClr val="000000"/>
                </a:solidFill>
                <a:latin typeface="+mn-lt"/>
                <a:ea typeface="+mn-ea"/>
                <a:cs typeface="+mn-cs"/>
              </a:defRPr>
            </a:lvl1pPr>
            <a:lvl2pPr marL="663292" indent="-255112" algn="l" defTabSz="408180" rtl="0" eaLnBrk="1" latinLnBrk="0" hangingPunct="1">
              <a:spcBef>
                <a:spcPct val="20000"/>
              </a:spcBef>
              <a:buFont typeface="Arial"/>
              <a:buChar char="–"/>
              <a:defRPr sz="1800" kern="1200">
                <a:solidFill>
                  <a:srgbClr val="000000"/>
                </a:solidFill>
                <a:latin typeface="+mn-lt"/>
                <a:ea typeface="+mn-ea"/>
                <a:cs typeface="+mn-cs"/>
              </a:defRPr>
            </a:lvl2pPr>
            <a:lvl3pPr marL="1020449" indent="-204090" algn="l" defTabSz="408180" rtl="0" eaLnBrk="1" latinLnBrk="0" hangingPunct="1">
              <a:spcBef>
                <a:spcPct val="20000"/>
              </a:spcBef>
              <a:buFont typeface="Arial"/>
              <a:buChar char="•"/>
              <a:defRPr sz="1600" kern="1200">
                <a:solidFill>
                  <a:srgbClr val="000000"/>
                </a:solidFill>
                <a:latin typeface="+mn-lt"/>
                <a:ea typeface="+mn-ea"/>
                <a:cs typeface="+mn-cs"/>
              </a:defRPr>
            </a:lvl3pPr>
            <a:lvl4pPr marL="1428629" indent="-204090" algn="l" defTabSz="408180" rtl="0" eaLnBrk="1" latinLnBrk="0" hangingPunct="1">
              <a:spcBef>
                <a:spcPct val="20000"/>
              </a:spcBef>
              <a:buFont typeface="Arial"/>
              <a:buChar char="–"/>
              <a:defRPr sz="1600" kern="1200">
                <a:solidFill>
                  <a:srgbClr val="000000"/>
                </a:solidFill>
                <a:latin typeface="+mn-lt"/>
                <a:ea typeface="+mn-ea"/>
                <a:cs typeface="+mn-cs"/>
              </a:defRPr>
            </a:lvl4pPr>
            <a:lvl5pPr marL="1836808" indent="-204090" algn="l" defTabSz="408180" rtl="0" eaLnBrk="1" latinLnBrk="0" hangingPunct="1">
              <a:spcBef>
                <a:spcPct val="20000"/>
              </a:spcBef>
              <a:buFont typeface="Arial"/>
              <a:buChar char="»"/>
              <a:defRPr sz="1600" kern="1200">
                <a:solidFill>
                  <a:srgbClr val="000000"/>
                </a:solidFill>
                <a:latin typeface="+mn-lt"/>
                <a:ea typeface="+mn-ea"/>
                <a:cs typeface="+mn-cs"/>
              </a:defRPr>
            </a:lvl5pPr>
            <a:lvl6pPr marL="2244988" indent="-204090" algn="l" defTabSz="408180" rtl="0" eaLnBrk="1" latinLnBrk="0" hangingPunct="1">
              <a:spcBef>
                <a:spcPct val="20000"/>
              </a:spcBef>
              <a:buFont typeface="Arial"/>
              <a:buChar char="•"/>
              <a:defRPr sz="1800" kern="1200">
                <a:solidFill>
                  <a:schemeClr val="tx1"/>
                </a:solidFill>
                <a:latin typeface="+mn-lt"/>
                <a:ea typeface="+mn-ea"/>
                <a:cs typeface="+mn-cs"/>
              </a:defRPr>
            </a:lvl6pPr>
            <a:lvl7pPr marL="2653168" indent="-204090" algn="l" defTabSz="408180" rtl="0" eaLnBrk="1" latinLnBrk="0" hangingPunct="1">
              <a:spcBef>
                <a:spcPct val="20000"/>
              </a:spcBef>
              <a:buFont typeface="Arial"/>
              <a:buChar char="•"/>
              <a:defRPr sz="1800" kern="1200">
                <a:solidFill>
                  <a:schemeClr val="tx1"/>
                </a:solidFill>
                <a:latin typeface="+mn-lt"/>
                <a:ea typeface="+mn-ea"/>
                <a:cs typeface="+mn-cs"/>
              </a:defRPr>
            </a:lvl7pPr>
            <a:lvl8pPr marL="3061348" indent="-204090" algn="l" defTabSz="408180" rtl="0" eaLnBrk="1" latinLnBrk="0" hangingPunct="1">
              <a:spcBef>
                <a:spcPct val="20000"/>
              </a:spcBef>
              <a:buFont typeface="Arial"/>
              <a:buChar char="•"/>
              <a:defRPr sz="1800" kern="1200">
                <a:solidFill>
                  <a:schemeClr val="tx1"/>
                </a:solidFill>
                <a:latin typeface="+mn-lt"/>
                <a:ea typeface="+mn-ea"/>
                <a:cs typeface="+mn-cs"/>
              </a:defRPr>
            </a:lvl8pPr>
            <a:lvl9pPr marL="3469527" indent="-204090" algn="l" defTabSz="40818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t>Non-QEWs:</a:t>
            </a:r>
          </a:p>
          <a:p>
            <a:pPr lvl="1"/>
            <a:r>
              <a:rPr lang="en-US" sz="2000" dirty="0"/>
              <a:t>Do not perform electrical work</a:t>
            </a:r>
          </a:p>
          <a:p>
            <a:pPr lvl="1"/>
            <a:r>
              <a:rPr lang="en-US" sz="2000" dirty="0"/>
              <a:t>Report unsafe equipment</a:t>
            </a:r>
          </a:p>
          <a:p>
            <a:r>
              <a:rPr lang="en-US" sz="2000" dirty="0"/>
              <a:t>QEWs:</a:t>
            </a:r>
          </a:p>
          <a:p>
            <a:pPr lvl="1"/>
            <a:r>
              <a:rPr lang="en-US" sz="2000" dirty="0"/>
              <a:t>Lockout &amp; Test Before Touch</a:t>
            </a:r>
          </a:p>
          <a:p>
            <a:pPr lvl="1"/>
            <a:r>
              <a:rPr lang="en-US" sz="2000" dirty="0"/>
              <a:t>Establish and Control Work Space</a:t>
            </a:r>
          </a:p>
          <a:p>
            <a:r>
              <a:rPr lang="en-US" sz="2000" dirty="0"/>
              <a:t>Management:</a:t>
            </a:r>
          </a:p>
          <a:p>
            <a:pPr lvl="1"/>
            <a:r>
              <a:rPr lang="en-US" sz="2000" dirty="0"/>
              <a:t>Plan and control the work</a:t>
            </a:r>
          </a:p>
          <a:p>
            <a:pPr lvl="1"/>
            <a:r>
              <a:rPr lang="en-US" sz="2000" dirty="0"/>
              <a:t>Correct unsafe behavior and conditions (accountability)</a:t>
            </a:r>
          </a:p>
          <a:p>
            <a:pPr lvl="1"/>
            <a:endParaRPr lang="en-US" sz="2000" dirty="0"/>
          </a:p>
        </p:txBody>
      </p:sp>
      <p:pic>
        <p:nvPicPr>
          <p:cNvPr id="7" name="Picture 6" descr="LBW-TBT.png">
            <a:extLst>
              <a:ext uri="{FF2B5EF4-FFF2-40B4-BE49-F238E27FC236}">
                <a16:creationId xmlns:a16="http://schemas.microsoft.com/office/drawing/2014/main" id="{8A47E972-222A-FF4D-8DD1-9B25C0621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577" y="1315092"/>
            <a:ext cx="1566566" cy="1566566"/>
          </a:xfrm>
          <a:prstGeom prst="rect">
            <a:avLst/>
          </a:prstGeom>
        </p:spPr>
      </p:pic>
      <p:sp>
        <p:nvSpPr>
          <p:cNvPr id="2" name="Rectangle 1">
            <a:extLst>
              <a:ext uri="{FF2B5EF4-FFF2-40B4-BE49-F238E27FC236}">
                <a16:creationId xmlns:a16="http://schemas.microsoft.com/office/drawing/2014/main" id="{F7DCC2F3-5331-7F46-A568-8D0E3BA00919}"/>
              </a:ext>
            </a:extLst>
          </p:cNvPr>
          <p:cNvSpPr/>
          <p:nvPr/>
        </p:nvSpPr>
        <p:spPr>
          <a:xfrm>
            <a:off x="39756" y="3068053"/>
            <a:ext cx="7292898" cy="134753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8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6">
                                            <p:txEl>
                                              <p:pRg st="6" end="6"/>
                                            </p:txEl>
                                          </p:spTgt>
                                        </p:tgtEl>
                                        <p:attrNameLst>
                                          <p:attrName>style.color</p:attrName>
                                        </p:attrNameLst>
                                      </p:cBhvr>
                                      <p:to>
                                        <a:srgbClr val="FF140E"/>
                                      </p:to>
                                    </p:animClr>
                                  </p:childTnLst>
                                </p:cTn>
                              </p:par>
                              <p:par>
                                <p:cTn id="9" presetID="3" presetClass="emph" presetSubtype="2" fill="hold" nodeType="withEffect">
                                  <p:stCondLst>
                                    <p:cond delay="0"/>
                                  </p:stCondLst>
                                  <p:childTnLst>
                                    <p:animClr clrSpc="rgb" dir="cw">
                                      <p:cBhvr override="childStyle">
                                        <p:cTn id="10" dur="500" fill="hold"/>
                                        <p:tgtEl>
                                          <p:spTgt spid="6">
                                            <p:txEl>
                                              <p:pRg st="7" end="7"/>
                                            </p:txEl>
                                          </p:spTgt>
                                        </p:tgtEl>
                                        <p:attrNameLst>
                                          <p:attrName>style.color</p:attrName>
                                        </p:attrNameLst>
                                      </p:cBhvr>
                                      <p:to>
                                        <a:srgbClr val="FF140E"/>
                                      </p:to>
                                    </p:animClr>
                                  </p:childTnLst>
                                </p:cTn>
                              </p:par>
                              <p:par>
                                <p:cTn id="11" presetID="3" presetClass="emph" presetSubtype="2" fill="hold" nodeType="withEffect">
                                  <p:stCondLst>
                                    <p:cond delay="0"/>
                                  </p:stCondLst>
                                  <p:childTnLst>
                                    <p:animClr clrSpc="rgb" dir="cw">
                                      <p:cBhvr override="childStyle">
                                        <p:cTn id="12" dur="500" fill="hold"/>
                                        <p:tgtEl>
                                          <p:spTgt spid="6">
                                            <p:txEl>
                                              <p:pRg st="8" end="8"/>
                                            </p:txEl>
                                          </p:spTgt>
                                        </p:tgtEl>
                                        <p:attrNameLst>
                                          <p:attrName>style.color</p:attrName>
                                        </p:attrNameLst>
                                      </p:cBhvr>
                                      <p:to>
                                        <a:srgbClr val="FF140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426EB1E-5C16-6741-9705-38112C210616}"/>
              </a:ext>
            </a:extLst>
          </p:cNvPr>
          <p:cNvGraphicFramePr>
            <a:graphicFrameLocks noGrp="1"/>
          </p:cNvGraphicFramePr>
          <p:nvPr>
            <p:ph sz="half" idx="2"/>
            <p:extLst>
              <p:ext uri="{D42A27DB-BD31-4B8C-83A1-F6EECF244321}">
                <p14:modId xmlns:p14="http://schemas.microsoft.com/office/powerpoint/2010/main" val="3520855820"/>
              </p:ext>
            </p:extLst>
          </p:nvPr>
        </p:nvGraphicFramePr>
        <p:xfrm>
          <a:off x="4648200" y="1192213"/>
          <a:ext cx="40386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0A773D55-CA19-7749-8A7E-9C3C2E0385B8}"/>
              </a:ext>
            </a:extLst>
          </p:cNvPr>
          <p:cNvSpPr>
            <a:spLocks noGrp="1"/>
          </p:cNvSpPr>
          <p:nvPr>
            <p:ph sz="half" idx="1"/>
          </p:nvPr>
        </p:nvSpPr>
        <p:spPr/>
        <p:txBody>
          <a:bodyPr>
            <a:normAutofit lnSpcReduction="10000"/>
          </a:bodyPr>
          <a:lstStyle/>
          <a:p>
            <a:r>
              <a:rPr lang="en-US" dirty="0"/>
              <a:t>Qualification &amp; Training will help address 80-90% of the risk associated with daily tasks.</a:t>
            </a:r>
          </a:p>
          <a:p>
            <a:endParaRPr lang="en-US" dirty="0"/>
          </a:p>
          <a:p>
            <a:r>
              <a:rPr lang="en-US" dirty="0"/>
              <a:t>Work Planning &amp; Control must address higher complexity.</a:t>
            </a:r>
          </a:p>
          <a:p>
            <a:pPr marL="0" indent="0">
              <a:buNone/>
            </a:pPr>
            <a:endParaRPr lang="en-US" dirty="0"/>
          </a:p>
          <a:p>
            <a:r>
              <a:rPr lang="en-US" dirty="0"/>
              <a:t>Supervision must be engaged with workers in the field and with work planning.</a:t>
            </a:r>
          </a:p>
        </p:txBody>
      </p:sp>
      <p:sp>
        <p:nvSpPr>
          <p:cNvPr id="3" name="Title 2">
            <a:extLst>
              <a:ext uri="{FF2B5EF4-FFF2-40B4-BE49-F238E27FC236}">
                <a16:creationId xmlns:a16="http://schemas.microsoft.com/office/drawing/2014/main" id="{4A22D375-873C-FA4A-8894-2443248AF912}"/>
              </a:ext>
            </a:extLst>
          </p:cNvPr>
          <p:cNvSpPr>
            <a:spLocks noGrp="1"/>
          </p:cNvSpPr>
          <p:nvPr>
            <p:ph type="title"/>
          </p:nvPr>
        </p:nvSpPr>
        <p:spPr/>
        <p:txBody>
          <a:bodyPr/>
          <a:lstStyle/>
          <a:p>
            <a:r>
              <a:rPr lang="en-US" dirty="0"/>
              <a:t>Moving Beyond Just Qualification &amp; Training</a:t>
            </a:r>
          </a:p>
        </p:txBody>
      </p:sp>
      <p:sp>
        <p:nvSpPr>
          <p:cNvPr id="8" name="Down Arrow 7">
            <a:extLst>
              <a:ext uri="{FF2B5EF4-FFF2-40B4-BE49-F238E27FC236}">
                <a16:creationId xmlns:a16="http://schemas.microsoft.com/office/drawing/2014/main" id="{07BF8DAA-9E7A-9848-AAFC-0A27DB82D815}"/>
              </a:ext>
            </a:extLst>
          </p:cNvPr>
          <p:cNvSpPr/>
          <p:nvPr/>
        </p:nvSpPr>
        <p:spPr>
          <a:xfrm rot="19577549" flipH="1">
            <a:off x="6871826" y="2496017"/>
            <a:ext cx="266359" cy="8170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7A6A9051-485D-8941-9789-1DAABC497391}"/>
              </a:ext>
            </a:extLst>
          </p:cNvPr>
          <p:cNvSpPr/>
          <p:nvPr/>
        </p:nvSpPr>
        <p:spPr>
          <a:xfrm rot="2022451">
            <a:off x="6196815" y="2496016"/>
            <a:ext cx="266359" cy="8170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037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256" y="732733"/>
            <a:ext cx="2554747" cy="1774493"/>
          </a:xfrm>
          <a:prstGeom prst="rect">
            <a:avLst/>
          </a:prstGeom>
        </p:spPr>
      </p:pic>
      <p:sp>
        <p:nvSpPr>
          <p:cNvPr id="3" name="Content Placeholder 2"/>
          <p:cNvSpPr>
            <a:spLocks noGrp="1"/>
          </p:cNvSpPr>
          <p:nvPr>
            <p:ph idx="1"/>
          </p:nvPr>
        </p:nvSpPr>
        <p:spPr>
          <a:xfrm>
            <a:off x="0" y="741807"/>
            <a:ext cx="6880003" cy="3954262"/>
          </a:xfrm>
        </p:spPr>
        <p:txBody>
          <a:bodyPr wrap="square">
            <a:spAutoFit/>
          </a:bodyPr>
          <a:lstStyle/>
          <a:p>
            <a:r>
              <a:rPr lang="en-US" sz="1400" dirty="0">
                <a:solidFill>
                  <a:srgbClr val="000000"/>
                </a:solidFill>
              </a:rPr>
              <a:t>QEWs:</a:t>
            </a:r>
          </a:p>
          <a:p>
            <a:pPr lvl="1"/>
            <a:r>
              <a:rPr lang="en-US" sz="1400" dirty="0">
                <a:solidFill>
                  <a:srgbClr val="000000"/>
                </a:solidFill>
              </a:rPr>
              <a:t>Lockout &amp; Test Before Touch</a:t>
            </a:r>
          </a:p>
          <a:p>
            <a:pPr lvl="2"/>
            <a:r>
              <a:rPr lang="en-US" sz="1200" dirty="0"/>
              <a:t>556 days since our last shock</a:t>
            </a:r>
            <a:endParaRPr lang="en-US" sz="1200" dirty="0">
              <a:solidFill>
                <a:srgbClr val="000000"/>
              </a:solidFill>
            </a:endParaRPr>
          </a:p>
          <a:p>
            <a:pPr lvl="1"/>
            <a:r>
              <a:rPr lang="en-US" sz="1400" dirty="0">
                <a:solidFill>
                  <a:srgbClr val="000000"/>
                </a:solidFill>
              </a:rPr>
              <a:t>Establish and Control Work Space</a:t>
            </a:r>
          </a:p>
          <a:p>
            <a:pPr lvl="2"/>
            <a:r>
              <a:rPr lang="en-US" sz="1200" dirty="0"/>
              <a:t>800 to 300 QEWs</a:t>
            </a:r>
            <a:endParaRPr lang="en-US" sz="1200" dirty="0">
              <a:solidFill>
                <a:srgbClr val="000000"/>
              </a:solidFill>
            </a:endParaRPr>
          </a:p>
          <a:p>
            <a:r>
              <a:rPr lang="en-US" sz="1400" dirty="0">
                <a:solidFill>
                  <a:srgbClr val="000000"/>
                </a:solidFill>
              </a:rPr>
              <a:t>Management:</a:t>
            </a:r>
          </a:p>
          <a:p>
            <a:pPr lvl="1"/>
            <a:r>
              <a:rPr lang="en-US" sz="1400" dirty="0">
                <a:solidFill>
                  <a:srgbClr val="000000"/>
                </a:solidFill>
              </a:rPr>
              <a:t>Plan and control the work</a:t>
            </a:r>
          </a:p>
          <a:p>
            <a:pPr lvl="2"/>
            <a:r>
              <a:rPr lang="en-US" sz="1200" dirty="0"/>
              <a:t>WPC Revamp</a:t>
            </a:r>
          </a:p>
          <a:p>
            <a:pPr lvl="2"/>
            <a:r>
              <a:rPr lang="en-US" sz="1200" dirty="0"/>
              <a:t>QEW Sup Training for 148 personnel</a:t>
            </a:r>
            <a:endParaRPr lang="en-US" sz="1200" dirty="0">
              <a:solidFill>
                <a:srgbClr val="000000"/>
              </a:solidFill>
            </a:endParaRPr>
          </a:p>
          <a:p>
            <a:pPr lvl="1"/>
            <a:r>
              <a:rPr lang="en-US" sz="1400" dirty="0">
                <a:solidFill>
                  <a:srgbClr val="000000"/>
                </a:solidFill>
              </a:rPr>
              <a:t>Correct unsafe behavior </a:t>
            </a:r>
            <a:r>
              <a:rPr lang="en-US" sz="1400" dirty="0"/>
              <a:t>&amp;</a:t>
            </a:r>
            <a:r>
              <a:rPr lang="en-US" sz="1400" dirty="0">
                <a:solidFill>
                  <a:srgbClr val="000000"/>
                </a:solidFill>
              </a:rPr>
              <a:t> conditions </a:t>
            </a:r>
            <a:r>
              <a:rPr lang="en-US" sz="1400" dirty="0"/>
              <a:t> </a:t>
            </a:r>
          </a:p>
          <a:p>
            <a:pPr lvl="2"/>
            <a:r>
              <a:rPr lang="en-US" sz="1200" dirty="0"/>
              <a:t>Management commitment</a:t>
            </a:r>
          </a:p>
          <a:p>
            <a:r>
              <a:rPr lang="en-US" sz="1400" dirty="0"/>
              <a:t>Non-QEWs:</a:t>
            </a:r>
          </a:p>
          <a:p>
            <a:pPr lvl="1"/>
            <a:r>
              <a:rPr lang="en-US" sz="1400" dirty="0"/>
              <a:t>Do not perform electrical work</a:t>
            </a:r>
          </a:p>
          <a:p>
            <a:pPr lvl="2"/>
            <a:r>
              <a:rPr lang="en-US" sz="1200" dirty="0"/>
              <a:t>QEW &amp; LOTO Support Program</a:t>
            </a:r>
          </a:p>
          <a:p>
            <a:pPr lvl="1"/>
            <a:r>
              <a:rPr lang="en-US" sz="1400" dirty="0"/>
              <a:t>Report unsafe equipment</a:t>
            </a:r>
          </a:p>
          <a:p>
            <a:pPr lvl="2"/>
            <a:r>
              <a:rPr lang="en-US" sz="1200" dirty="0"/>
              <a:t>Hired Electrical Inspector</a:t>
            </a:r>
          </a:p>
        </p:txBody>
      </p:sp>
      <p:sp>
        <p:nvSpPr>
          <p:cNvPr id="2" name="Title 1"/>
          <p:cNvSpPr>
            <a:spLocks noGrp="1"/>
          </p:cNvSpPr>
          <p:nvPr>
            <p:ph type="title"/>
          </p:nvPr>
        </p:nvSpPr>
        <p:spPr>
          <a:xfrm>
            <a:off x="0" y="0"/>
            <a:ext cx="9144000" cy="676275"/>
          </a:xfrm>
        </p:spPr>
        <p:txBody>
          <a:bodyPr>
            <a:normAutofit/>
          </a:bodyPr>
          <a:lstStyle/>
          <a:p>
            <a:pPr algn="ctr"/>
            <a:r>
              <a:rPr lang="en-US" sz="2400" dirty="0"/>
              <a:t>Changing the Electrical Safety Culture</a:t>
            </a:r>
          </a:p>
        </p:txBody>
      </p:sp>
      <p:pic>
        <p:nvPicPr>
          <p:cNvPr id="4" name="Picture 3" descr="LBW-TB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229" y="93480"/>
            <a:ext cx="582795" cy="58279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732" t="19714" r="17121"/>
          <a:stretch/>
        </p:blipFill>
        <p:spPr>
          <a:xfrm>
            <a:off x="7194636" y="732733"/>
            <a:ext cx="1949363" cy="1774493"/>
          </a:xfrm>
          <a:prstGeom prst="rect">
            <a:avLst/>
          </a:prstGeom>
        </p:spPr>
      </p:pic>
      <p:pic>
        <p:nvPicPr>
          <p:cNvPr id="6" name="Content Placeholder 5">
            <a:extLst>
              <a:ext uri="{FF2B5EF4-FFF2-40B4-BE49-F238E27FC236}">
                <a16:creationId xmlns:a16="http://schemas.microsoft.com/office/drawing/2014/main" id="{2FD5BCD4-62CE-704F-8053-C4C5C2337E74}"/>
              </a:ext>
            </a:extLst>
          </p:cNvPr>
          <p:cNvPicPr>
            <a:picLocks noChangeAspect="1"/>
          </p:cNvPicPr>
          <p:nvPr/>
        </p:nvPicPr>
        <p:blipFill rotWithShape="1">
          <a:blip r:embed="rId6"/>
          <a:srcRect l="21181" t="5283" r="3226" b="11454"/>
          <a:stretch/>
        </p:blipFill>
        <p:spPr>
          <a:xfrm>
            <a:off x="5906610" y="1940853"/>
            <a:ext cx="1946788" cy="1715848"/>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6114" t="16929" r="15949"/>
          <a:stretch/>
        </p:blipFill>
        <p:spPr>
          <a:xfrm>
            <a:off x="7128387" y="3333135"/>
            <a:ext cx="2015613" cy="1590600"/>
          </a:xfrm>
          <a:prstGeom prst="rect">
            <a:avLst/>
          </a:prstGeom>
        </p:spPr>
      </p:pic>
      <p:pic>
        <p:nvPicPr>
          <p:cNvPr id="9" name="Picture 8"/>
          <p:cNvPicPr>
            <a:picLocks noChangeAspect="1"/>
          </p:cNvPicPr>
          <p:nvPr/>
        </p:nvPicPr>
        <p:blipFill rotWithShape="1">
          <a:blip r:embed="rId8"/>
          <a:srcRect l="1" r="62090" b="12465"/>
          <a:stretch/>
        </p:blipFill>
        <p:spPr>
          <a:xfrm>
            <a:off x="3847712" y="2718938"/>
            <a:ext cx="1991991" cy="1999181"/>
          </a:xfrm>
          <a:prstGeom prst="rect">
            <a:avLst/>
          </a:prstGeom>
        </p:spPr>
      </p:pic>
      <p:sp>
        <p:nvSpPr>
          <p:cNvPr id="11" name="Oval 10">
            <a:extLst>
              <a:ext uri="{FF2B5EF4-FFF2-40B4-BE49-F238E27FC236}">
                <a16:creationId xmlns:a16="http://schemas.microsoft.com/office/drawing/2014/main" id="{61866054-70EA-5B41-BF07-19E9B8E5878B}"/>
              </a:ext>
            </a:extLst>
          </p:cNvPr>
          <p:cNvSpPr/>
          <p:nvPr/>
        </p:nvSpPr>
        <p:spPr>
          <a:xfrm>
            <a:off x="3976446" y="3471123"/>
            <a:ext cx="1416773" cy="185578"/>
          </a:xfrm>
          <a:prstGeom prst="ellipse">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603FEE-B4E3-D640-8106-58AA3A18BC9A}"/>
              </a:ext>
            </a:extLst>
          </p:cNvPr>
          <p:cNvSpPr/>
          <p:nvPr/>
        </p:nvSpPr>
        <p:spPr>
          <a:xfrm>
            <a:off x="3976446" y="4128435"/>
            <a:ext cx="1550510" cy="215403"/>
          </a:xfrm>
          <a:prstGeom prst="ellipse">
            <a:avLst/>
          </a:prstGeom>
          <a:noFill/>
          <a:ln w="317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32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76275"/>
          </a:xfrm>
        </p:spPr>
        <p:txBody>
          <a:bodyPr/>
          <a:lstStyle/>
          <a:p>
            <a:pPr algn="ctr"/>
            <a:r>
              <a:rPr lang="en-US" dirty="0"/>
              <a:t>Questions?</a:t>
            </a:r>
          </a:p>
        </p:txBody>
      </p:sp>
      <p:grpSp>
        <p:nvGrpSpPr>
          <p:cNvPr id="3" name="Group 2"/>
          <p:cNvGrpSpPr/>
          <p:nvPr/>
        </p:nvGrpSpPr>
        <p:grpSpPr>
          <a:xfrm>
            <a:off x="2989852" y="541041"/>
            <a:ext cx="4676273" cy="4147041"/>
            <a:chOff x="4925162" y="111016"/>
            <a:chExt cx="4676273" cy="4147041"/>
          </a:xfrm>
          <a:effectLst>
            <a:outerShdw blurRad="76200" dir="18900000" sy="23000" kx="-1200000" algn="bl" rotWithShape="0">
              <a:prstClr val="black">
                <a:alpha val="20000"/>
              </a:prstClr>
            </a:outerShdw>
          </a:effectLst>
        </p:grpSpPr>
        <p:pic>
          <p:nvPicPr>
            <p:cNvPr id="6" name="Picture 5" descr="LBW-TB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4989" y="1660835"/>
              <a:ext cx="2597222" cy="25972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LeftDown">
                <a:rot lat="300000" lon="1380000" rev="0"/>
              </a:camera>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46" b="55516" l="10000" r="90000">
                          <a14:foregroundMark x1="36650" y1="8568" x2="36650" y2="8568"/>
                          <a14:foregroundMark x1="35250" y1="7923" x2="35250" y2="7923"/>
                          <a14:foregroundMark x1="38500" y1="7277" x2="38500" y2="7277"/>
                          <a14:foregroundMark x1="34400" y1="6631" x2="37900" y2="6749"/>
                          <a14:backgroundMark x1="48200" y1="64554" x2="48200" y2="64554"/>
                          <a14:backgroundMark x1="55500" y1="72359" x2="18950" y2="64906"/>
                        </a14:backgroundRemoval>
                      </a14:imgEffect>
                    </a14:imgLayer>
                  </a14:imgProps>
                </a:ext>
                <a:ext uri="{28A0092B-C50C-407E-A947-70E740481C1C}">
                  <a14:useLocalDpi xmlns:a14="http://schemas.microsoft.com/office/drawing/2010/main"/>
                </a:ext>
              </a:extLst>
            </a:blip>
            <a:stretch>
              <a:fillRect/>
            </a:stretch>
          </p:blipFill>
          <p:spPr>
            <a:xfrm>
              <a:off x="4925162" y="111016"/>
              <a:ext cx="4676273" cy="3984185"/>
            </a:xfrm>
            <a:prstGeom prst="rect">
              <a:avLst/>
            </a:prstGeom>
          </p:spPr>
        </p:pic>
      </p:grpSp>
      <p:pic>
        <p:nvPicPr>
          <p:cNvPr id="9" name="Picture 2" descr="C:\Users\amiesen\Desktop\anlrgbppt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19" y="1030639"/>
            <a:ext cx="2664108" cy="95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620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891908020"/>
              </p:ext>
            </p:extLst>
          </p:nvPr>
        </p:nvGraphicFramePr>
        <p:xfrm>
          <a:off x="457200" y="1192213"/>
          <a:ext cx="40386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pPr algn="ctr"/>
            <a:r>
              <a:rPr lang="en-US" dirty="0"/>
              <a:t>Argonne Electrical Incidents 2014 to March 2017</a:t>
            </a:r>
          </a:p>
        </p:txBody>
      </p:sp>
      <p:sp>
        <p:nvSpPr>
          <p:cNvPr id="5" name="Slide Number Placeholder 4"/>
          <p:cNvSpPr>
            <a:spLocks noGrp="1"/>
          </p:cNvSpPr>
          <p:nvPr>
            <p:ph type="sldNum" sz="quarter" idx="4294967295"/>
          </p:nvPr>
        </p:nvSpPr>
        <p:spPr/>
        <p:txBody>
          <a:bodyPr/>
          <a:lstStyle/>
          <a:p>
            <a:fld id="{AEFAAC5A-9C4F-4278-920D-DF2BAB595749}" type="slidenum">
              <a:rPr lang="en-US" smtClean="0"/>
              <a:pPr/>
              <a:t>3</a:t>
            </a:fld>
            <a:endParaRPr lang="en-US" dirty="0"/>
          </a:p>
        </p:txBody>
      </p:sp>
      <p:graphicFrame>
        <p:nvGraphicFramePr>
          <p:cNvPr id="6" name="Content Placeholder 10">
            <a:extLst>
              <a:ext uri="{FF2B5EF4-FFF2-40B4-BE49-F238E27FC236}">
                <a16:creationId xmlns:a16="http://schemas.microsoft.com/office/drawing/2014/main" id="{B25B481A-C5FE-3C46-A7A1-F188BE37D0B4}"/>
              </a:ext>
            </a:extLst>
          </p:cNvPr>
          <p:cNvGraphicFramePr>
            <a:graphicFrameLocks/>
          </p:cNvGraphicFramePr>
          <p:nvPr>
            <p:extLst>
              <p:ext uri="{D42A27DB-BD31-4B8C-83A1-F6EECF244321}">
                <p14:modId xmlns:p14="http://schemas.microsoft.com/office/powerpoint/2010/main" val="2993136068"/>
              </p:ext>
            </p:extLst>
          </p:nvPr>
        </p:nvGraphicFramePr>
        <p:xfrm>
          <a:off x="4753758" y="1222876"/>
          <a:ext cx="4004692" cy="30256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54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A65373-370F-6F4D-9DE8-9F788A626216}"/>
              </a:ext>
            </a:extLst>
          </p:cNvPr>
          <p:cNvPicPr>
            <a:picLocks noChangeAspect="1"/>
          </p:cNvPicPr>
          <p:nvPr/>
        </p:nvPicPr>
        <p:blipFill rotWithShape="1">
          <a:blip r:embed="rId2"/>
          <a:srcRect t="5217" r="18485"/>
          <a:stretch/>
        </p:blipFill>
        <p:spPr>
          <a:xfrm>
            <a:off x="6116118" y="721060"/>
            <a:ext cx="3027882" cy="4243046"/>
          </a:xfrm>
          <a:prstGeom prst="rect">
            <a:avLst/>
          </a:prstGeom>
        </p:spPr>
      </p:pic>
      <p:sp>
        <p:nvSpPr>
          <p:cNvPr id="3" name="Title 2">
            <a:extLst>
              <a:ext uri="{FF2B5EF4-FFF2-40B4-BE49-F238E27FC236}">
                <a16:creationId xmlns:a16="http://schemas.microsoft.com/office/drawing/2014/main" id="{D1F8CDEF-EC93-C84F-AE12-789A8D2F46E8}"/>
              </a:ext>
            </a:extLst>
          </p:cNvPr>
          <p:cNvSpPr>
            <a:spLocks noGrp="1"/>
          </p:cNvSpPr>
          <p:nvPr>
            <p:ph type="title"/>
          </p:nvPr>
        </p:nvSpPr>
        <p:spPr/>
        <p:txBody>
          <a:bodyPr/>
          <a:lstStyle/>
          <a:p>
            <a:r>
              <a:rPr lang="en-US" dirty="0"/>
              <a:t>Argonne Electrical Incident July 2017</a:t>
            </a:r>
          </a:p>
        </p:txBody>
      </p:sp>
      <p:pic>
        <p:nvPicPr>
          <p:cNvPr id="7" name="Content Placeholder 6">
            <a:extLst>
              <a:ext uri="{FF2B5EF4-FFF2-40B4-BE49-F238E27FC236}">
                <a16:creationId xmlns:a16="http://schemas.microsoft.com/office/drawing/2014/main" id="{18530E4E-2C78-9D40-A927-022F5DB99B37}"/>
              </a:ext>
            </a:extLst>
          </p:cNvPr>
          <p:cNvPicPr>
            <a:picLocks noGrp="1" noChangeAspect="1"/>
          </p:cNvPicPr>
          <p:nvPr>
            <p:ph idx="1"/>
          </p:nvPr>
        </p:nvPicPr>
        <p:blipFill rotWithShape="1">
          <a:blip r:embed="rId3"/>
          <a:srcRect l="13954" t="42133" b="4335"/>
          <a:stretch/>
        </p:blipFill>
        <p:spPr>
          <a:xfrm>
            <a:off x="-3554" y="735496"/>
            <a:ext cx="3889756" cy="1987829"/>
          </a:xfrm>
        </p:spPr>
      </p:pic>
      <p:pic>
        <p:nvPicPr>
          <p:cNvPr id="9" name="Picture 8">
            <a:extLst>
              <a:ext uri="{FF2B5EF4-FFF2-40B4-BE49-F238E27FC236}">
                <a16:creationId xmlns:a16="http://schemas.microsoft.com/office/drawing/2014/main" id="{72ED563E-09AB-044C-A93A-92673E9ADE6B}"/>
              </a:ext>
            </a:extLst>
          </p:cNvPr>
          <p:cNvPicPr>
            <a:picLocks noChangeAspect="1"/>
          </p:cNvPicPr>
          <p:nvPr/>
        </p:nvPicPr>
        <p:blipFill rotWithShape="1">
          <a:blip r:embed="rId4"/>
          <a:srcRect t="6570" r="9731" b="12657"/>
          <a:stretch/>
        </p:blipFill>
        <p:spPr>
          <a:xfrm>
            <a:off x="-9939" y="2850300"/>
            <a:ext cx="3889756" cy="2113806"/>
          </a:xfrm>
          <a:prstGeom prst="rect">
            <a:avLst/>
          </a:prstGeom>
        </p:spPr>
      </p:pic>
      <p:pic>
        <p:nvPicPr>
          <p:cNvPr id="13" name="Picture 12">
            <a:extLst>
              <a:ext uri="{FF2B5EF4-FFF2-40B4-BE49-F238E27FC236}">
                <a16:creationId xmlns:a16="http://schemas.microsoft.com/office/drawing/2014/main" id="{324783CA-5FF0-5345-B303-F0653C8EA85B}"/>
              </a:ext>
            </a:extLst>
          </p:cNvPr>
          <p:cNvPicPr>
            <a:picLocks noChangeAspect="1"/>
          </p:cNvPicPr>
          <p:nvPr/>
        </p:nvPicPr>
        <p:blipFill rotWithShape="1">
          <a:blip r:embed="rId5"/>
          <a:srcRect t="30531" r="43479" b="26919"/>
          <a:stretch/>
        </p:blipFill>
        <p:spPr>
          <a:xfrm>
            <a:off x="3876263" y="3568146"/>
            <a:ext cx="2239854" cy="1410395"/>
          </a:xfrm>
          <a:prstGeom prst="rect">
            <a:avLst/>
          </a:prstGeom>
        </p:spPr>
      </p:pic>
      <p:pic>
        <p:nvPicPr>
          <p:cNvPr id="11" name="Picture 10">
            <a:extLst>
              <a:ext uri="{FF2B5EF4-FFF2-40B4-BE49-F238E27FC236}">
                <a16:creationId xmlns:a16="http://schemas.microsoft.com/office/drawing/2014/main" id="{E5732E94-16B3-AA43-964E-33AE31189FC0}"/>
              </a:ext>
            </a:extLst>
          </p:cNvPr>
          <p:cNvPicPr>
            <a:picLocks noChangeAspect="1"/>
          </p:cNvPicPr>
          <p:nvPr/>
        </p:nvPicPr>
        <p:blipFill rotWithShape="1">
          <a:blip r:embed="rId6"/>
          <a:srcRect l="17292" r="19001" b="3976"/>
          <a:stretch/>
        </p:blipFill>
        <p:spPr>
          <a:xfrm>
            <a:off x="3876265" y="735496"/>
            <a:ext cx="2239852" cy="2832651"/>
          </a:xfrm>
          <a:prstGeom prst="rect">
            <a:avLst/>
          </a:prstGeom>
        </p:spPr>
      </p:pic>
    </p:spTree>
    <p:extLst>
      <p:ext uri="{BB962C8B-B14F-4D97-AF65-F5344CB8AC3E}">
        <p14:creationId xmlns:p14="http://schemas.microsoft.com/office/powerpoint/2010/main" val="118575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96BA9-BE4F-334C-BA73-53CEB61F4973}"/>
              </a:ext>
            </a:extLst>
          </p:cNvPr>
          <p:cNvSpPr>
            <a:spLocks noGrp="1"/>
          </p:cNvSpPr>
          <p:nvPr>
            <p:ph idx="1"/>
          </p:nvPr>
        </p:nvSpPr>
        <p:spPr/>
        <p:txBody>
          <a:bodyPr>
            <a:normAutofit fontScale="92500" lnSpcReduction="10000"/>
          </a:bodyPr>
          <a:lstStyle/>
          <a:p>
            <a:r>
              <a:rPr lang="en-US" dirty="0"/>
              <a:t>No clear understanding of requirements</a:t>
            </a:r>
          </a:p>
          <a:p>
            <a:r>
              <a:rPr lang="en-US" dirty="0"/>
              <a:t>Training less than adequate for the complexity</a:t>
            </a:r>
          </a:p>
          <a:p>
            <a:r>
              <a:rPr lang="en-US" dirty="0"/>
              <a:t>Perception of already being over-compliant</a:t>
            </a:r>
          </a:p>
          <a:p>
            <a:endParaRPr lang="en-US" dirty="0"/>
          </a:p>
          <a:p>
            <a:pPr marL="0" indent="0">
              <a:buNone/>
            </a:pPr>
            <a:r>
              <a:rPr lang="en-US" b="1" dirty="0"/>
              <a:t>Institutional Contributors</a:t>
            </a:r>
          </a:p>
          <a:p>
            <a:r>
              <a:rPr lang="en-US" dirty="0"/>
              <a:t>Electrical safety requirements organization, content, training and guidance significantly less than adequate.</a:t>
            </a:r>
          </a:p>
          <a:p>
            <a:r>
              <a:rPr lang="en-US" dirty="0"/>
              <a:t>Electrical Safety Program management lacking or ineffective at driving changes.</a:t>
            </a:r>
          </a:p>
          <a:p>
            <a:r>
              <a:rPr lang="en-US" dirty="0"/>
              <a:t>Limited incident investigations failed to uncover deeper root causes or latent conditions.</a:t>
            </a:r>
          </a:p>
          <a:p>
            <a:endParaRPr lang="en-US" dirty="0">
              <a:solidFill>
                <a:schemeClr val="accent6"/>
              </a:solidFill>
            </a:endParaRPr>
          </a:p>
          <a:p>
            <a:endParaRPr lang="en-US" dirty="0"/>
          </a:p>
        </p:txBody>
      </p:sp>
      <p:sp>
        <p:nvSpPr>
          <p:cNvPr id="3" name="Title 2">
            <a:extLst>
              <a:ext uri="{FF2B5EF4-FFF2-40B4-BE49-F238E27FC236}">
                <a16:creationId xmlns:a16="http://schemas.microsoft.com/office/drawing/2014/main" id="{841BB718-28F1-1D48-BC4A-8B07AA1B204F}"/>
              </a:ext>
            </a:extLst>
          </p:cNvPr>
          <p:cNvSpPr>
            <a:spLocks noGrp="1"/>
          </p:cNvSpPr>
          <p:nvPr>
            <p:ph type="title"/>
          </p:nvPr>
        </p:nvSpPr>
        <p:spPr/>
        <p:txBody>
          <a:bodyPr/>
          <a:lstStyle/>
          <a:p>
            <a:r>
              <a:rPr lang="en-US" dirty="0"/>
              <a:t>Common Elements amongst electrical incidents</a:t>
            </a:r>
          </a:p>
        </p:txBody>
      </p:sp>
      <p:pic>
        <p:nvPicPr>
          <p:cNvPr id="4" name="Picture 3">
            <a:extLst>
              <a:ext uri="{FF2B5EF4-FFF2-40B4-BE49-F238E27FC236}">
                <a16:creationId xmlns:a16="http://schemas.microsoft.com/office/drawing/2014/main" id="{28091BC5-2CE3-0C40-8D6A-D249C062F4F6}"/>
              </a:ext>
            </a:extLst>
          </p:cNvPr>
          <p:cNvPicPr>
            <a:picLocks noChangeAspect="1"/>
          </p:cNvPicPr>
          <p:nvPr/>
        </p:nvPicPr>
        <p:blipFill>
          <a:blip r:embed="rId3"/>
          <a:stretch>
            <a:fillRect/>
          </a:stretch>
        </p:blipFill>
        <p:spPr>
          <a:xfrm>
            <a:off x="5956064" y="899243"/>
            <a:ext cx="2869664" cy="1931643"/>
          </a:xfrm>
          <a:prstGeom prst="rect">
            <a:avLst/>
          </a:prstGeom>
        </p:spPr>
      </p:pic>
    </p:spTree>
    <p:extLst>
      <p:ext uri="{BB962C8B-B14F-4D97-AF65-F5344CB8AC3E}">
        <p14:creationId xmlns:p14="http://schemas.microsoft.com/office/powerpoint/2010/main" val="262348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7BBDD-5FA0-794E-8C77-716A3D957632}"/>
              </a:ext>
            </a:extLst>
          </p:cNvPr>
          <p:cNvSpPr>
            <a:spLocks noGrp="1"/>
          </p:cNvSpPr>
          <p:nvPr>
            <p:ph type="ctrTitle"/>
          </p:nvPr>
        </p:nvSpPr>
        <p:spPr/>
        <p:txBody>
          <a:bodyPr>
            <a:normAutofit fontScale="90000"/>
          </a:bodyPr>
          <a:lstStyle/>
          <a:p>
            <a:pPr>
              <a:lnSpc>
                <a:spcPct val="100000"/>
              </a:lnSpc>
            </a:pPr>
            <a:r>
              <a:rPr lang="en-US" dirty="0"/>
              <a:t>Developing and Implementing a </a:t>
            </a:r>
            <a:br>
              <a:rPr lang="en-US" dirty="0"/>
            </a:br>
            <a:r>
              <a:rPr lang="en-US" dirty="0"/>
              <a:t>New Approach to Electrical Safety</a:t>
            </a:r>
          </a:p>
        </p:txBody>
      </p:sp>
      <p:pic>
        <p:nvPicPr>
          <p:cNvPr id="6" name="Picture 5" descr="LBW-TBT.png">
            <a:extLst>
              <a:ext uri="{FF2B5EF4-FFF2-40B4-BE49-F238E27FC236}">
                <a16:creationId xmlns:a16="http://schemas.microsoft.com/office/drawing/2014/main" id="{63F3B8BB-F3F9-064D-A2AD-37379C1A5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577" y="1315092"/>
            <a:ext cx="1566566" cy="1566566"/>
          </a:xfrm>
          <a:prstGeom prst="rect">
            <a:avLst/>
          </a:prstGeom>
        </p:spPr>
      </p:pic>
    </p:spTree>
    <p:extLst>
      <p:ext uri="{BB962C8B-B14F-4D97-AF65-F5344CB8AC3E}">
        <p14:creationId xmlns:p14="http://schemas.microsoft.com/office/powerpoint/2010/main" val="232784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t>Non-QEWs:</a:t>
            </a:r>
          </a:p>
          <a:p>
            <a:pPr lvl="1"/>
            <a:r>
              <a:rPr lang="en-US" sz="2000" dirty="0"/>
              <a:t>Do not perform electrical work</a:t>
            </a:r>
          </a:p>
          <a:p>
            <a:pPr lvl="1"/>
            <a:r>
              <a:rPr lang="en-US" sz="2000" dirty="0"/>
              <a:t>Report unsafe equipment</a:t>
            </a:r>
          </a:p>
          <a:p>
            <a:r>
              <a:rPr lang="en-US" sz="2000" dirty="0"/>
              <a:t>QEWs:</a:t>
            </a:r>
          </a:p>
          <a:p>
            <a:pPr lvl="1"/>
            <a:r>
              <a:rPr lang="en-US" sz="2000" b="1" dirty="0"/>
              <a:t>Lockout &amp; Test Before Touch</a:t>
            </a:r>
          </a:p>
          <a:p>
            <a:pPr lvl="1"/>
            <a:r>
              <a:rPr lang="en-US" sz="2000" dirty="0"/>
              <a:t>Establish and Control Work Space</a:t>
            </a:r>
          </a:p>
          <a:p>
            <a:r>
              <a:rPr lang="en-US" sz="2000" dirty="0"/>
              <a:t>Management:</a:t>
            </a:r>
          </a:p>
          <a:p>
            <a:pPr lvl="1"/>
            <a:r>
              <a:rPr lang="en-US" sz="2000" dirty="0"/>
              <a:t>Plan and control the work</a:t>
            </a:r>
          </a:p>
          <a:p>
            <a:pPr lvl="1"/>
            <a:r>
              <a:rPr lang="en-US" sz="2000" dirty="0"/>
              <a:t>Correct unsafe behavior and conditions (accountability)</a:t>
            </a:r>
          </a:p>
          <a:p>
            <a:pPr lvl="1"/>
            <a:endParaRPr lang="en-US" sz="2000" dirty="0"/>
          </a:p>
        </p:txBody>
      </p:sp>
      <p:sp>
        <p:nvSpPr>
          <p:cNvPr id="2" name="Title 1"/>
          <p:cNvSpPr>
            <a:spLocks noGrp="1"/>
          </p:cNvSpPr>
          <p:nvPr>
            <p:ph type="title"/>
          </p:nvPr>
        </p:nvSpPr>
        <p:spPr>
          <a:xfrm>
            <a:off x="1423019" y="1007"/>
            <a:ext cx="7634978" cy="676275"/>
          </a:xfrm>
        </p:spPr>
        <p:txBody>
          <a:bodyPr>
            <a:normAutofit/>
          </a:bodyPr>
          <a:lstStyle/>
          <a:p>
            <a:r>
              <a:rPr lang="en-US" dirty="0"/>
              <a:t>New Habits to Change the Electrical Safety Culture</a:t>
            </a:r>
          </a:p>
        </p:txBody>
      </p:sp>
      <p:pic>
        <p:nvPicPr>
          <p:cNvPr id="8" name="Picture 7" descr="LBW-TB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213" y="2238523"/>
            <a:ext cx="1566566" cy="1566566"/>
          </a:xfrm>
          <a:prstGeom prst="rect">
            <a:avLst/>
          </a:prstGeom>
        </p:spPr>
      </p:pic>
      <p:sp>
        <p:nvSpPr>
          <p:cNvPr id="9" name="TextBox 8"/>
          <p:cNvSpPr txBox="1"/>
          <p:nvPr/>
        </p:nvSpPr>
        <p:spPr>
          <a:xfrm>
            <a:off x="561897" y="-189712"/>
            <a:ext cx="914400" cy="914400"/>
          </a:xfrm>
          <a:prstGeom prst="rect">
            <a:avLst/>
          </a:prstGeom>
        </p:spPr>
        <p:txBody>
          <a:bodyPr vert="horz" wrap="non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6000" b="1" i="0" u="none" strike="noStrike" kern="1200" cap="none" spc="0" normalizeH="0" baseline="0" noProof="0" dirty="0">
                <a:ln>
                  <a:noFill/>
                </a:ln>
                <a:solidFill>
                  <a:srgbClr val="FFFFFF"/>
                </a:solidFill>
                <a:effectLst/>
                <a:uLnTx/>
                <a:uFillTx/>
                <a:latin typeface="+mj-lt"/>
                <a:ea typeface="+mn-ea"/>
                <a:cs typeface="Arial Narrow"/>
              </a:rPr>
              <a:t>6</a:t>
            </a:r>
          </a:p>
        </p:txBody>
      </p:sp>
      <p:sp>
        <p:nvSpPr>
          <p:cNvPr id="4" name="TextBox 3">
            <a:extLst>
              <a:ext uri="{FF2B5EF4-FFF2-40B4-BE49-F238E27FC236}">
                <a16:creationId xmlns:a16="http://schemas.microsoft.com/office/drawing/2014/main" id="{3701C48B-DC21-A643-B359-508438344A8F}"/>
              </a:ext>
            </a:extLst>
          </p:cNvPr>
          <p:cNvSpPr txBox="1"/>
          <p:nvPr/>
        </p:nvSpPr>
        <p:spPr>
          <a:xfrm>
            <a:off x="5725078" y="1145600"/>
            <a:ext cx="3096836" cy="646331"/>
          </a:xfrm>
          <a:prstGeom prst="rect">
            <a:avLst/>
          </a:prstGeom>
          <a:ln w="38100">
            <a:solidFill>
              <a:srgbClr val="0071BC"/>
            </a:solidFill>
          </a:ln>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800" b="1" i="0" u="none" strike="noStrike" kern="1200" cap="none" spc="0" normalizeH="0" baseline="0" noProof="0" dirty="0">
                <a:ln>
                  <a:noFill/>
                </a:ln>
                <a:solidFill>
                  <a:srgbClr val="0071BC"/>
                </a:solidFill>
                <a:effectLst/>
                <a:uLnTx/>
                <a:uFillTx/>
                <a:ea typeface="+mn-ea"/>
                <a:cs typeface="Arial Narrow"/>
              </a:rPr>
              <a:t>What MUST be done in order to stop the shocks?</a:t>
            </a:r>
          </a:p>
        </p:txBody>
      </p:sp>
    </p:spTree>
    <p:extLst>
      <p:ext uri="{BB962C8B-B14F-4D97-AF65-F5344CB8AC3E}">
        <p14:creationId xmlns:p14="http://schemas.microsoft.com/office/powerpoint/2010/main" val="692685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193006"/>
            <a:ext cx="4038600" cy="3295621"/>
          </a:xfrm>
        </p:spPr>
        <p:txBody>
          <a:bodyPr wrap="square">
            <a:spAutoFit/>
          </a:bodyPr>
          <a:lstStyle/>
          <a:p>
            <a:pPr marL="0" indent="0">
              <a:buNone/>
              <a:defRPr/>
            </a:pPr>
            <a:r>
              <a:rPr lang="en-US" sz="1800" dirty="0">
                <a:solidFill>
                  <a:srgbClr val="000000"/>
                </a:solidFill>
                <a:latin typeface="Arial" charset="0"/>
                <a:ea typeface="ＭＳ Ｐゴシック" charset="0"/>
              </a:rPr>
              <a:t>One who has: </a:t>
            </a:r>
          </a:p>
          <a:p>
            <a:pPr>
              <a:defRPr/>
            </a:pPr>
            <a:r>
              <a:rPr lang="en-US" sz="1800" dirty="0">
                <a:solidFill>
                  <a:srgbClr val="000000"/>
                </a:solidFill>
                <a:latin typeface="Arial" charset="0"/>
                <a:ea typeface="ＭＳ Ｐゴシック" charset="0"/>
              </a:rPr>
              <a:t>demonstrated </a:t>
            </a:r>
            <a:r>
              <a:rPr lang="en-US" sz="1800" b="1" dirty="0">
                <a:solidFill>
                  <a:srgbClr val="FF0000"/>
                </a:solidFill>
                <a:latin typeface="Arial" charset="0"/>
                <a:ea typeface="ＭＳ Ｐゴシック" charset="0"/>
              </a:rPr>
              <a:t>skills and knowledge </a:t>
            </a:r>
            <a:r>
              <a:rPr lang="en-US" sz="1800" dirty="0">
                <a:solidFill>
                  <a:srgbClr val="000000"/>
                </a:solidFill>
                <a:latin typeface="Arial" charset="0"/>
                <a:ea typeface="ＭＳ Ｐゴシック" charset="0"/>
              </a:rPr>
              <a:t>related to the </a:t>
            </a:r>
            <a:r>
              <a:rPr lang="en-US" sz="1800" b="1" dirty="0">
                <a:solidFill>
                  <a:srgbClr val="FF0000"/>
                </a:solidFill>
                <a:latin typeface="Arial" charset="0"/>
                <a:ea typeface="ＭＳ Ｐゴシック" charset="0"/>
              </a:rPr>
              <a:t>construction and operation </a:t>
            </a:r>
            <a:r>
              <a:rPr lang="en-US" sz="1800" dirty="0">
                <a:solidFill>
                  <a:srgbClr val="000000"/>
                </a:solidFill>
                <a:latin typeface="Arial" charset="0"/>
                <a:ea typeface="ＭＳ Ｐゴシック" charset="0"/>
              </a:rPr>
              <a:t>of electrical equipment and installations, </a:t>
            </a:r>
          </a:p>
          <a:p>
            <a:pPr>
              <a:defRPr/>
            </a:pPr>
            <a:r>
              <a:rPr lang="en-US" sz="1800" dirty="0">
                <a:solidFill>
                  <a:srgbClr val="000000"/>
                </a:solidFill>
                <a:latin typeface="Arial" charset="0"/>
                <a:ea typeface="ＭＳ Ｐゴシック" charset="0"/>
              </a:rPr>
              <a:t>has received </a:t>
            </a:r>
            <a:r>
              <a:rPr lang="en-US" sz="1800" b="1" dirty="0">
                <a:solidFill>
                  <a:srgbClr val="FF0000"/>
                </a:solidFill>
                <a:latin typeface="Arial" charset="0"/>
                <a:ea typeface="ＭＳ Ｐゴシック" charset="0"/>
              </a:rPr>
              <a:t>safety training </a:t>
            </a:r>
            <a:r>
              <a:rPr lang="en-US" sz="1800" dirty="0">
                <a:solidFill>
                  <a:srgbClr val="000000"/>
                </a:solidFill>
                <a:latin typeface="Arial" charset="0"/>
                <a:ea typeface="ＭＳ Ｐゴシック" charset="0"/>
              </a:rPr>
              <a:t>to identify and avoid the hazards involved, </a:t>
            </a:r>
          </a:p>
          <a:p>
            <a:pPr>
              <a:defRPr/>
            </a:pPr>
            <a:r>
              <a:rPr lang="en-US" sz="1800" dirty="0">
                <a:solidFill>
                  <a:srgbClr val="000000"/>
                </a:solidFill>
                <a:latin typeface="Arial" charset="0"/>
                <a:ea typeface="ＭＳ Ｐゴシック" charset="0"/>
              </a:rPr>
              <a:t>and who has been </a:t>
            </a:r>
            <a:r>
              <a:rPr lang="en-US" sz="1800" b="1" dirty="0">
                <a:solidFill>
                  <a:srgbClr val="FF0000"/>
                </a:solidFill>
                <a:latin typeface="Arial" charset="0"/>
                <a:ea typeface="ＭＳ Ｐゴシック" charset="0"/>
              </a:rPr>
              <a:t>approved or accepted by the Electrical AHJ</a:t>
            </a:r>
            <a:endParaRPr lang="en-US" sz="1800" dirty="0">
              <a:solidFill>
                <a:srgbClr val="000000"/>
              </a:solidFill>
              <a:latin typeface="Arial" charset="0"/>
              <a:ea typeface="ＭＳ Ｐゴシック" charset="0"/>
            </a:endParaRPr>
          </a:p>
        </p:txBody>
      </p:sp>
      <p:sp>
        <p:nvSpPr>
          <p:cNvPr id="4" name="Title 3"/>
          <p:cNvSpPr>
            <a:spLocks noGrp="1"/>
          </p:cNvSpPr>
          <p:nvPr>
            <p:ph type="title"/>
          </p:nvPr>
        </p:nvSpPr>
        <p:spPr/>
        <p:txBody>
          <a:bodyPr/>
          <a:lstStyle/>
          <a:p>
            <a:r>
              <a:rPr lang="en-US" dirty="0"/>
              <a:t>What is a Qualified Electrical Worker (QEW)?</a:t>
            </a:r>
          </a:p>
        </p:txBody>
      </p:sp>
      <p:pic>
        <p:nvPicPr>
          <p:cNvPr id="9" name="Content Placeholder 8">
            <a:extLst>
              <a:ext uri="{FF2B5EF4-FFF2-40B4-BE49-F238E27FC236}">
                <a16:creationId xmlns:a16="http://schemas.microsoft.com/office/drawing/2014/main" id="{A57E12C8-8232-1F43-BC8A-16252B1DB445}"/>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861068" y="1392864"/>
            <a:ext cx="2879668" cy="2957218"/>
          </a:xfrm>
          <a:prstGeom prst="rect">
            <a:avLst/>
          </a:prstGeom>
        </p:spPr>
      </p:pic>
      <p:sp>
        <p:nvSpPr>
          <p:cNvPr id="2" name="Right Brace 1">
            <a:extLst>
              <a:ext uri="{FF2B5EF4-FFF2-40B4-BE49-F238E27FC236}">
                <a16:creationId xmlns:a16="http://schemas.microsoft.com/office/drawing/2014/main" id="{5DA21C95-042D-F14E-9EAF-76054E3A51C4}"/>
              </a:ext>
            </a:extLst>
          </p:cNvPr>
          <p:cNvSpPr/>
          <p:nvPr/>
        </p:nvSpPr>
        <p:spPr>
          <a:xfrm>
            <a:off x="4237074" y="1531088"/>
            <a:ext cx="404037" cy="2163726"/>
          </a:xfrm>
          <a:prstGeom prst="rightBrace">
            <a:avLst/>
          </a:prstGeom>
          <a:ln>
            <a:solidFill>
              <a:srgbClr val="0071B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9F20EE25-1770-5846-A074-595D407076FC}"/>
              </a:ext>
            </a:extLst>
          </p:cNvPr>
          <p:cNvSpPr/>
          <p:nvPr/>
        </p:nvSpPr>
        <p:spPr>
          <a:xfrm>
            <a:off x="4237074" y="3902148"/>
            <a:ext cx="404037" cy="513907"/>
          </a:xfrm>
          <a:prstGeom prst="rightBrace">
            <a:avLst/>
          </a:prstGeom>
          <a:ln>
            <a:solidFill>
              <a:srgbClr val="0071B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49A13688-65AC-2247-94D8-35E09DBBBEFC}"/>
              </a:ext>
            </a:extLst>
          </p:cNvPr>
          <p:cNvSpPr txBox="1"/>
          <p:nvPr/>
        </p:nvSpPr>
        <p:spPr>
          <a:xfrm>
            <a:off x="4709206" y="2323214"/>
            <a:ext cx="1297173" cy="754912"/>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a:ln>
                  <a:noFill/>
                </a:ln>
                <a:solidFill>
                  <a:srgbClr val="000000"/>
                </a:solidFill>
                <a:effectLst/>
                <a:uLnTx/>
                <a:uFillTx/>
                <a:ea typeface="+mn-ea"/>
                <a:cs typeface="Arial Narrow"/>
              </a:rPr>
              <a:t>NFPA 70E and OSHA</a:t>
            </a:r>
          </a:p>
        </p:txBody>
      </p:sp>
      <p:sp>
        <p:nvSpPr>
          <p:cNvPr id="8" name="TextBox 7">
            <a:extLst>
              <a:ext uri="{FF2B5EF4-FFF2-40B4-BE49-F238E27FC236}">
                <a16:creationId xmlns:a16="http://schemas.microsoft.com/office/drawing/2014/main" id="{781D0ED1-8AC3-1346-A7C0-17FC7BE6FF2B}"/>
              </a:ext>
            </a:extLst>
          </p:cNvPr>
          <p:cNvSpPr txBox="1"/>
          <p:nvPr/>
        </p:nvSpPr>
        <p:spPr>
          <a:xfrm>
            <a:off x="4709205" y="3902148"/>
            <a:ext cx="1297173" cy="754912"/>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a:ln>
                  <a:noFill/>
                </a:ln>
                <a:solidFill>
                  <a:srgbClr val="000000"/>
                </a:solidFill>
                <a:effectLst/>
                <a:uLnTx/>
                <a:uFillTx/>
                <a:ea typeface="+mn-ea"/>
                <a:cs typeface="Arial Narrow"/>
              </a:rPr>
              <a:t>Lab Policy for assurance</a:t>
            </a:r>
          </a:p>
        </p:txBody>
      </p:sp>
    </p:spTree>
    <p:extLst>
      <p:ext uri="{BB962C8B-B14F-4D97-AF65-F5344CB8AC3E}">
        <p14:creationId xmlns:p14="http://schemas.microsoft.com/office/powerpoint/2010/main" val="29370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1" y="3"/>
            <a:ext cx="9144000" cy="676275"/>
          </a:xfrm>
        </p:spPr>
        <p:txBody>
          <a:bodyPr/>
          <a:lstStyle/>
          <a:p>
            <a:pPr algn="ctr"/>
            <a:r>
              <a:rPr lang="en-US" altLang="en-US" dirty="0"/>
              <a:t>QEW 1 Training</a:t>
            </a:r>
          </a:p>
        </p:txBody>
      </p:sp>
      <p:sp>
        <p:nvSpPr>
          <p:cNvPr id="3" name="Slide Number Placeholder 2"/>
          <p:cNvSpPr>
            <a:spLocks noGrp="1"/>
          </p:cNvSpPr>
          <p:nvPr>
            <p:ph type="sldNum" sz="quarter" idx="4294967295"/>
          </p:nvPr>
        </p:nvSpPr>
        <p:spPr>
          <a:xfrm>
            <a:off x="8610602" y="4867277"/>
            <a:ext cx="384175" cy="273844"/>
          </a:xfrm>
          <a:prstGeom prst="rect">
            <a:avLst/>
          </a:prstGeom>
        </p:spPr>
        <p:txBody>
          <a:bodyPr lIns="68579" tIns="34289" rIns="68579" bIns="34289"/>
          <a:lstStyle/>
          <a:p>
            <a:pPr>
              <a:defRPr/>
            </a:pPr>
            <a:fld id="{006404C0-77F0-4561-A44C-181C2EEB29D9}" type="slidenum">
              <a:rPr lang="en-US" smtClean="0"/>
              <a:pPr>
                <a:defRPr/>
              </a:pPr>
              <a:t>9</a:t>
            </a:fld>
            <a:endParaRPr lang="en-US"/>
          </a:p>
        </p:txBody>
      </p:sp>
      <p:sp>
        <p:nvSpPr>
          <p:cNvPr id="16" name="Rounded Rectangle 15"/>
          <p:cNvSpPr/>
          <p:nvPr/>
        </p:nvSpPr>
        <p:spPr>
          <a:xfrm>
            <a:off x="1543050" y="3314700"/>
            <a:ext cx="1657350" cy="10858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1</a:t>
            </a:r>
          </a:p>
          <a:p>
            <a:pPr algn="ctr"/>
            <a:r>
              <a:rPr lang="en-US" sz="1200" b="1" dirty="0">
                <a:solidFill>
                  <a:schemeClr val="bg1"/>
                </a:solidFill>
              </a:rPr>
              <a:t>Practical Prep</a:t>
            </a:r>
          </a:p>
          <a:p>
            <a:pPr algn="ctr"/>
            <a:r>
              <a:rPr lang="en-US" sz="1200" b="1" dirty="0">
                <a:solidFill>
                  <a:schemeClr val="bg1"/>
                </a:solidFill>
              </a:rPr>
              <a:t>4 Hours</a:t>
            </a:r>
          </a:p>
        </p:txBody>
      </p:sp>
      <p:grpSp>
        <p:nvGrpSpPr>
          <p:cNvPr id="14" name="Group 13"/>
          <p:cNvGrpSpPr/>
          <p:nvPr/>
        </p:nvGrpSpPr>
        <p:grpSpPr>
          <a:xfrm>
            <a:off x="1529688" y="888069"/>
            <a:ext cx="6084626" cy="1871940"/>
            <a:chOff x="2326566" y="1143000"/>
            <a:chExt cx="7538870" cy="2495920"/>
          </a:xfrm>
        </p:grpSpPr>
        <p:sp>
          <p:nvSpPr>
            <p:cNvPr id="4" name="Rounded Rectangle 3"/>
            <p:cNvSpPr/>
            <p:nvPr/>
          </p:nvSpPr>
          <p:spPr>
            <a:xfrm>
              <a:off x="2642916" y="1776658"/>
              <a:ext cx="3246226" cy="135650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QEW1 </a:t>
              </a:r>
            </a:p>
            <a:p>
              <a:pPr algn="ctr"/>
              <a:r>
                <a:rPr lang="en-US" sz="1200" b="1" dirty="0">
                  <a:solidFill>
                    <a:schemeClr val="bg1"/>
                  </a:solidFill>
                </a:rPr>
                <a:t>Day 1,</a:t>
              </a:r>
            </a:p>
            <a:p>
              <a:pPr algn="ctr"/>
              <a:r>
                <a:rPr lang="en-US" sz="1200" b="1" dirty="0">
                  <a:solidFill>
                    <a:schemeClr val="bg1"/>
                  </a:solidFill>
                </a:rPr>
                <a:t>4 Hours</a:t>
              </a:r>
            </a:p>
          </p:txBody>
        </p:sp>
        <p:sp>
          <p:nvSpPr>
            <p:cNvPr id="11" name="Rounded Rectangle 10"/>
            <p:cNvSpPr/>
            <p:nvPr/>
          </p:nvSpPr>
          <p:spPr>
            <a:xfrm>
              <a:off x="6423212" y="1776658"/>
              <a:ext cx="2905534" cy="135650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QEW1 </a:t>
              </a:r>
            </a:p>
            <a:p>
              <a:pPr algn="ctr"/>
              <a:r>
                <a:rPr lang="en-US" sz="1200" b="1" dirty="0">
                  <a:solidFill>
                    <a:schemeClr val="bg1"/>
                  </a:solidFill>
                </a:rPr>
                <a:t>Day 2,</a:t>
              </a:r>
            </a:p>
            <a:p>
              <a:pPr algn="ctr"/>
              <a:r>
                <a:rPr lang="en-US" sz="1200" b="1" dirty="0">
                  <a:solidFill>
                    <a:schemeClr val="bg1"/>
                  </a:solidFill>
                </a:rPr>
                <a:t>4 Hours</a:t>
              </a:r>
            </a:p>
          </p:txBody>
        </p:sp>
        <p:sp>
          <p:nvSpPr>
            <p:cNvPr id="2" name="Rectangle 1"/>
            <p:cNvSpPr/>
            <p:nvPr/>
          </p:nvSpPr>
          <p:spPr>
            <a:xfrm>
              <a:off x="2326566" y="1371600"/>
              <a:ext cx="7538870" cy="20163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 name="TextBox 8"/>
            <p:cNvSpPr txBox="1"/>
            <p:nvPr/>
          </p:nvSpPr>
          <p:spPr>
            <a:xfrm>
              <a:off x="4784241" y="1143000"/>
              <a:ext cx="2623521"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QEW 1 Classroom Training</a:t>
              </a:r>
            </a:p>
          </p:txBody>
        </p:sp>
        <p:sp>
          <p:nvSpPr>
            <p:cNvPr id="19" name="TextBox 18"/>
            <p:cNvSpPr txBox="1"/>
            <p:nvPr/>
          </p:nvSpPr>
          <p:spPr>
            <a:xfrm>
              <a:off x="5210888" y="3181720"/>
              <a:ext cx="1770226"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3 Year Repeat</a:t>
              </a:r>
            </a:p>
          </p:txBody>
        </p:sp>
      </p:grpSp>
      <p:sp>
        <p:nvSpPr>
          <p:cNvPr id="18" name="Rounded Rectangle 17"/>
          <p:cNvSpPr/>
          <p:nvPr/>
        </p:nvSpPr>
        <p:spPr>
          <a:xfrm>
            <a:off x="5658019" y="3314700"/>
            <a:ext cx="1657350" cy="10858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QEW 1</a:t>
            </a:r>
          </a:p>
          <a:p>
            <a:pPr algn="ctr"/>
            <a:r>
              <a:rPr lang="en-US" sz="1200" b="1" dirty="0">
                <a:solidFill>
                  <a:schemeClr val="bg1"/>
                </a:solidFill>
              </a:rPr>
              <a:t>Practical</a:t>
            </a:r>
          </a:p>
          <a:p>
            <a:pPr algn="ctr"/>
            <a:r>
              <a:rPr lang="en-US" sz="1200" b="1" dirty="0">
                <a:solidFill>
                  <a:schemeClr val="bg1"/>
                </a:solidFill>
              </a:rPr>
              <a:t>2 Hours</a:t>
            </a:r>
          </a:p>
        </p:txBody>
      </p:sp>
      <p:grpSp>
        <p:nvGrpSpPr>
          <p:cNvPr id="5" name="Group 4"/>
          <p:cNvGrpSpPr/>
          <p:nvPr/>
        </p:nvGrpSpPr>
        <p:grpSpPr>
          <a:xfrm>
            <a:off x="5553133" y="2914650"/>
            <a:ext cx="1843256" cy="1887792"/>
            <a:chOff x="7404176" y="3886200"/>
            <a:chExt cx="2457675" cy="2517056"/>
          </a:xfrm>
        </p:grpSpPr>
        <p:sp>
          <p:nvSpPr>
            <p:cNvPr id="23" name="Rectangle 22"/>
            <p:cNvSpPr/>
            <p:nvPr/>
          </p:nvSpPr>
          <p:spPr>
            <a:xfrm>
              <a:off x="7404176" y="4137212"/>
              <a:ext cx="2457675" cy="20349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 name="TextBox 23"/>
            <p:cNvSpPr txBox="1"/>
            <p:nvPr/>
          </p:nvSpPr>
          <p:spPr>
            <a:xfrm>
              <a:off x="7871013" y="3886200"/>
              <a:ext cx="1524000"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742" b="1" dirty="0">
                  <a:solidFill>
                    <a:srgbClr val="000000"/>
                  </a:solidFill>
                  <a:latin typeface="Arial Narrow"/>
                  <a:cs typeface="Arial Narrow"/>
                </a:rPr>
                <a:t>Certification</a:t>
              </a:r>
            </a:p>
          </p:txBody>
        </p:sp>
        <p:sp>
          <p:nvSpPr>
            <p:cNvPr id="20" name="TextBox 19"/>
            <p:cNvSpPr txBox="1"/>
            <p:nvPr/>
          </p:nvSpPr>
          <p:spPr>
            <a:xfrm>
              <a:off x="7696200" y="5946056"/>
              <a:ext cx="1905000" cy="4572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1 Year Repeat</a:t>
              </a:r>
            </a:p>
          </p:txBody>
        </p:sp>
      </p:grpSp>
      <p:sp>
        <p:nvSpPr>
          <p:cNvPr id="17" name="Rounded Rectangle 16">
            <a:extLst>
              <a:ext uri="{FF2B5EF4-FFF2-40B4-BE49-F238E27FC236}">
                <a16:creationId xmlns:a16="http://schemas.microsoft.com/office/drawing/2014/main" id="{D614FC13-0440-7749-B476-44AD887BCD96}"/>
              </a:ext>
            </a:extLst>
          </p:cNvPr>
          <p:cNvSpPr/>
          <p:nvPr/>
        </p:nvSpPr>
        <p:spPr>
          <a:xfrm>
            <a:off x="3457575" y="3276600"/>
            <a:ext cx="1743076" cy="10858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solidFill>
                  <a:schemeClr val="bg1"/>
                </a:solidFill>
              </a:rPr>
              <a:t>CPR/First Aid</a:t>
            </a:r>
          </a:p>
          <a:p>
            <a:pPr algn="ctr"/>
            <a:r>
              <a:rPr lang="en-US" sz="1200" b="1" dirty="0">
                <a:solidFill>
                  <a:schemeClr val="bg1"/>
                </a:solidFill>
              </a:rPr>
              <a:t>4 Hours</a:t>
            </a:r>
          </a:p>
        </p:txBody>
      </p:sp>
      <p:sp>
        <p:nvSpPr>
          <p:cNvPr id="21" name="Rectangle 20">
            <a:extLst>
              <a:ext uri="{FF2B5EF4-FFF2-40B4-BE49-F238E27FC236}">
                <a16:creationId xmlns:a16="http://schemas.microsoft.com/office/drawing/2014/main" id="{DF71E30A-4F9E-054B-B49D-76991F3A077A}"/>
              </a:ext>
            </a:extLst>
          </p:cNvPr>
          <p:cNvSpPr/>
          <p:nvPr/>
        </p:nvSpPr>
        <p:spPr>
          <a:xfrm>
            <a:off x="3371851" y="3069104"/>
            <a:ext cx="1900406" cy="15262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2" name="TextBox 21">
            <a:extLst>
              <a:ext uri="{FF2B5EF4-FFF2-40B4-BE49-F238E27FC236}">
                <a16:creationId xmlns:a16="http://schemas.microsoft.com/office/drawing/2014/main" id="{9FA26600-A408-2448-889E-1713796D3E0A}"/>
              </a:ext>
            </a:extLst>
          </p:cNvPr>
          <p:cNvSpPr txBox="1"/>
          <p:nvPr/>
        </p:nvSpPr>
        <p:spPr>
          <a:xfrm>
            <a:off x="3600450" y="4413250"/>
            <a:ext cx="1428750" cy="342900"/>
          </a:xfrm>
          <a:prstGeom prst="rect">
            <a:avLst/>
          </a:prstGeom>
          <a:solidFill>
            <a:schemeClr val="bg1"/>
          </a:solidFill>
        </p:spPr>
        <p:txBody>
          <a:bodyPr vert="horz" wrap="none" lIns="68580" tIns="34290" rIns="68580" bIns="34290" rtlCol="0">
            <a:normAutofit/>
          </a:bodyPr>
          <a:lstStyle/>
          <a:p>
            <a:pPr algn="ctr" defTabSz="342892">
              <a:spcBef>
                <a:spcPct val="20000"/>
              </a:spcBef>
            </a:pPr>
            <a:r>
              <a:rPr lang="en-US" sz="1500" b="1" dirty="0">
                <a:solidFill>
                  <a:srgbClr val="000000"/>
                </a:solidFill>
                <a:latin typeface="Arial Narrow"/>
                <a:cs typeface="Arial Narrow"/>
              </a:rPr>
              <a:t>2 Year Repeat</a:t>
            </a:r>
          </a:p>
        </p:txBody>
      </p:sp>
    </p:spTree>
    <p:extLst>
      <p:ext uri="{BB962C8B-B14F-4D97-AF65-F5344CB8AC3E}">
        <p14:creationId xmlns:p14="http://schemas.microsoft.com/office/powerpoint/2010/main" val="3216614621"/>
      </p:ext>
    </p:extLst>
  </p:cSld>
  <p:clrMapOvr>
    <a:masterClrMapping/>
  </p:clrMapOvr>
</p:sld>
</file>

<file path=ppt/theme/theme1.xml><?xml version="1.0" encoding="utf-8"?>
<a:theme xmlns:a="http://schemas.openxmlformats.org/drawingml/2006/main" name="Electrical Safety">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1800" b="1" i="0" u="none" strike="noStrike" kern="1200" cap="none" spc="0" normalizeH="0" baseline="0" noProof="0" dirty="0" smtClean="0">
            <a:ln>
              <a:noFill/>
            </a:ln>
            <a:solidFill>
              <a:srgbClr val="000000"/>
            </a:solidFill>
            <a:effectLst/>
            <a:uLnTx/>
            <a:uFillTx/>
            <a:ea typeface="+mn-ea"/>
            <a:cs typeface="Arial Narrow"/>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ec_poster.thmx</Template>
  <TotalTime>10802</TotalTime>
  <Words>1298</Words>
  <Application>Microsoft Office PowerPoint</Application>
  <PresentationFormat>On-screen Show (16:9)</PresentationFormat>
  <Paragraphs>274</Paragraphs>
  <Slides>27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Narrow</vt:lpstr>
      <vt:lpstr>Calibri</vt:lpstr>
      <vt:lpstr>Times New Roman</vt:lpstr>
      <vt:lpstr>Electrical Safety</vt:lpstr>
      <vt:lpstr>Qualified Electrical Worker Program at ANL</vt:lpstr>
      <vt:lpstr>Outline</vt:lpstr>
      <vt:lpstr>Argonne Electrical Incidents 2014 to March 2017</vt:lpstr>
      <vt:lpstr>Argonne Electrical Incident July 2017</vt:lpstr>
      <vt:lpstr>Common Elements amongst electrical incidents</vt:lpstr>
      <vt:lpstr>Developing and Implementing a  New Approach to Electrical Safety</vt:lpstr>
      <vt:lpstr>New Habits to Change the Electrical Safety Culture</vt:lpstr>
      <vt:lpstr>What is a Qualified Electrical Worker (QEW)?</vt:lpstr>
      <vt:lpstr>QEW 1 Training</vt:lpstr>
      <vt:lpstr>QEW 2/3 Training</vt:lpstr>
      <vt:lpstr>Hands-On, 1:1 Practical Certifications</vt:lpstr>
      <vt:lpstr>Hands-On, 1:1 Practical Certifications</vt:lpstr>
      <vt:lpstr>Fundamental Principle of Electrical Safety for ALL QEWs</vt:lpstr>
      <vt:lpstr>Authority Having Jurisdiction and Electrical Safety Committee </vt:lpstr>
      <vt:lpstr>Electrical Safety Manual</vt:lpstr>
      <vt:lpstr>Electrical Safety Website</vt:lpstr>
      <vt:lpstr>Field and Pocket Guides</vt:lpstr>
      <vt:lpstr>What is Electrical Work?</vt:lpstr>
      <vt:lpstr>Impact</vt:lpstr>
      <vt:lpstr>Lessons Learned and Future Development</vt:lpstr>
      <vt:lpstr>Implementation to R&amp;D</vt:lpstr>
      <vt:lpstr>Manage the Complexity</vt:lpstr>
      <vt:lpstr>Access to Real Subject Matter Experts</vt:lpstr>
      <vt:lpstr>Maintain the Core Basics: Preventing Shock</vt:lpstr>
      <vt:lpstr>Moving Beyond Just Qualification &amp; Training</vt:lpstr>
      <vt:lpstr>Changing the Electrical Safety Culture</vt:lpstr>
      <vt:lpstr>Questions?</vt:lpstr>
    </vt:vector>
  </TitlesOfParts>
  <Manager/>
  <Company>Lawrence Berkekley Nationl Lab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ZRostomian PA Cretive</dc:creator>
  <cp:keywords/>
  <dc:description/>
  <cp:lastModifiedBy>Platfoot, Jacob P.</cp:lastModifiedBy>
  <cp:revision>253</cp:revision>
  <dcterms:created xsi:type="dcterms:W3CDTF">2014-12-04T19:31:44Z</dcterms:created>
  <dcterms:modified xsi:type="dcterms:W3CDTF">2019-09-06T16:11:40Z</dcterms:modified>
  <cp:category/>
</cp:coreProperties>
</file>