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2" r:id="rId4"/>
    <p:sldId id="260" r:id="rId5"/>
    <p:sldId id="270" r:id="rId6"/>
    <p:sldId id="271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6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99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1795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85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67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1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3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23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0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9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876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254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6240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521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40DC3-500F-4BD4-A09E-5FE946768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Accelerator Safety Community Of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6482C8-DF07-4CA1-BDCF-E0D598A30B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David Freeman</a:t>
            </a:r>
          </a:p>
          <a:p>
            <a:r>
              <a:rPr lang="en-US" dirty="0"/>
              <a:t>September 10, 2019</a:t>
            </a:r>
          </a:p>
          <a:p>
            <a:r>
              <a:rPr lang="en-US" dirty="0"/>
              <a:t>Accelerator Safety Workshop 2019</a:t>
            </a:r>
          </a:p>
        </p:txBody>
      </p:sp>
    </p:spTree>
    <p:extLst>
      <p:ext uri="{BB962C8B-B14F-4D97-AF65-F5344CB8AC3E}">
        <p14:creationId xmlns:p14="http://schemas.microsoft.com/office/powerpoint/2010/main" val="2491130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B6BA-040B-4DF9-92ED-5CF1476A2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Accelerator Safety Community – Who We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5ADEC-584B-45FF-A87F-15D8515DC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88" y="1180375"/>
            <a:ext cx="11430000" cy="537718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Diverse group dedicated to promoting accelerator safety and maintaining an effective regulatory structure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2004/2005 DeVaughn Nelson and Dennie Parzyck endorsed idea of an annual workshop (45 attendees at first workshop - initial core group)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Currently 257 folks make up our “accelerator safety community”</a:t>
            </a:r>
          </a:p>
          <a:p>
            <a:pPr lvl="2">
              <a:buFont typeface="Century Gothic" panose="020B0502020202020204" pitchFamily="34" charset="0"/>
              <a:buChar char="―"/>
            </a:pPr>
            <a:r>
              <a:rPr lang="en-US" dirty="0"/>
              <a:t>includes representatives from international accelerator facilities, fusion facilities, and others</a:t>
            </a:r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3210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A274D-396F-48C2-8138-408843975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10909"/>
          </a:xfrm>
        </p:spPr>
        <p:txBody>
          <a:bodyPr/>
          <a:lstStyle/>
          <a:p>
            <a:pPr lvl="1"/>
            <a:r>
              <a:rPr lang="en-US" sz="3200" dirty="0">
                <a:solidFill>
                  <a:schemeClr val="tx1"/>
                </a:solidFill>
                <a:latin typeface="+mn-lt"/>
              </a:rPr>
              <a:t>Today’s Workshop – 111 Registrants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F51F6-EC34-4414-97C8-E08DB08F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40940" y="2042160"/>
            <a:ext cx="11430000" cy="4250978"/>
          </a:xfrm>
        </p:spPr>
        <p:txBody>
          <a:bodyPr numCol="2"/>
          <a:lstStyle/>
          <a:p>
            <a:pPr lvl="2"/>
            <a:r>
              <a:rPr lang="en-US" sz="2800" dirty="0"/>
              <a:t>PPPL-NSTXU		 </a:t>
            </a:r>
          </a:p>
          <a:p>
            <a:pPr lvl="2"/>
            <a:r>
              <a:rPr lang="en-US" sz="2800" dirty="0"/>
              <a:t>CERN		</a:t>
            </a:r>
          </a:p>
          <a:p>
            <a:pPr lvl="2"/>
            <a:r>
              <a:rPr lang="en-US" sz="2800" dirty="0"/>
              <a:t>European Spallation Source (ESS)	</a:t>
            </a:r>
          </a:p>
          <a:p>
            <a:pPr lvl="2"/>
            <a:r>
              <a:rPr lang="en-US" sz="2800" dirty="0"/>
              <a:t>Harvard/NIH </a:t>
            </a:r>
          </a:p>
          <a:p>
            <a:pPr lvl="2"/>
            <a:r>
              <a:rPr lang="en-US" sz="2800" dirty="0"/>
              <a:t>J-PARC		</a:t>
            </a:r>
          </a:p>
          <a:p>
            <a:pPr lvl="2"/>
            <a:r>
              <a:rPr lang="en-US" sz="2800" dirty="0"/>
              <a:t>Japan Atomic Energy Agency</a:t>
            </a:r>
          </a:p>
          <a:p>
            <a:pPr lvl="2"/>
            <a:r>
              <a:rPr lang="en-US" sz="2800" dirty="0"/>
              <a:t>NIST </a:t>
            </a:r>
          </a:p>
          <a:p>
            <a:pPr lvl="2"/>
            <a:r>
              <a:rPr lang="en-US" sz="2800" dirty="0"/>
              <a:t>TRIUMF		</a:t>
            </a:r>
          </a:p>
          <a:p>
            <a:pPr lvl="2"/>
            <a:r>
              <a:rPr lang="en-US" sz="2800" dirty="0"/>
              <a:t>Pohang Accelerator Lab</a:t>
            </a:r>
          </a:p>
          <a:p>
            <a:pPr lvl="2"/>
            <a:r>
              <a:rPr lang="en-US" sz="2800" dirty="0"/>
              <a:t>ProNova Solutions (proton therapy)	</a:t>
            </a:r>
          </a:p>
          <a:p>
            <a:pPr lvl="2"/>
            <a:r>
              <a:rPr lang="en-US" sz="2800" dirty="0"/>
              <a:t>Swedish Radiation Safety Authority (SSM)                                </a:t>
            </a:r>
          </a:p>
          <a:p>
            <a:pPr lvl="2"/>
            <a:r>
              <a:rPr lang="en-US" sz="2800" dirty="0"/>
              <a:t>Consultants</a:t>
            </a:r>
          </a:p>
          <a:p>
            <a:pPr lvl="2"/>
            <a:endParaRPr lang="en-US" sz="2400" dirty="0"/>
          </a:p>
          <a:p>
            <a:pPr lvl="2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081E70-5EB3-7F46-A1D7-15F8F1749EC6}"/>
              </a:ext>
            </a:extLst>
          </p:cNvPr>
          <p:cNvSpPr txBox="1">
            <a:spLocks/>
          </p:cNvSpPr>
          <p:nvPr/>
        </p:nvSpPr>
        <p:spPr bwMode="auto">
          <a:xfrm>
            <a:off x="-340940" y="1093613"/>
            <a:ext cx="10657333" cy="114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2800" dirty="0"/>
              <a:t>Feds and contractors from DOE SC and NNSA accelerator facilities and Headquarters</a:t>
            </a:r>
          </a:p>
        </p:txBody>
      </p:sp>
    </p:spTree>
    <p:extLst>
      <p:ext uri="{BB962C8B-B14F-4D97-AF65-F5344CB8AC3E}">
        <p14:creationId xmlns:p14="http://schemas.microsoft.com/office/powerpoint/2010/main" val="4260878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2EBF5-83A7-4444-A728-E970FF63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978729"/>
          </a:xfrm>
        </p:spPr>
        <p:txBody>
          <a:bodyPr/>
          <a:lstStyle/>
          <a:p>
            <a:r>
              <a:rPr lang="en-US" dirty="0"/>
              <a:t>Others outside of the SC/NNSA community (not here today)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87CCB-CCBF-44E8-85F1-5842A342A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70402" y="1627609"/>
            <a:ext cx="11430000" cy="4047778"/>
          </a:xfrm>
        </p:spPr>
        <p:txBody>
          <a:bodyPr numCol="2"/>
          <a:lstStyle/>
          <a:p>
            <a:pPr lvl="2"/>
            <a:r>
              <a:rPr lang="en-US" sz="2800" dirty="0"/>
              <a:t>FRIB</a:t>
            </a:r>
          </a:p>
          <a:p>
            <a:pPr lvl="2"/>
            <a:r>
              <a:rPr lang="en-US" sz="2800" dirty="0"/>
              <a:t>Canadian Light Source</a:t>
            </a:r>
          </a:p>
          <a:p>
            <a:pPr lvl="2"/>
            <a:r>
              <a:rPr lang="en-US" sz="2800" dirty="0"/>
              <a:t>Canadian Nuclear Safety Commission</a:t>
            </a:r>
          </a:p>
          <a:p>
            <a:pPr lvl="2"/>
            <a:r>
              <a:rPr lang="en-US" sz="2800" dirty="0"/>
              <a:t>DESY</a:t>
            </a:r>
          </a:p>
          <a:p>
            <a:pPr lvl="2"/>
            <a:r>
              <a:rPr lang="en-US" sz="2800" dirty="0"/>
              <a:t>ELI Beamlines Institute of Physics Czech Academy of Science</a:t>
            </a:r>
          </a:p>
          <a:p>
            <a:pPr lvl="2"/>
            <a:r>
              <a:rPr lang="en-US" sz="2800" dirty="0"/>
              <a:t>ESRF</a:t>
            </a:r>
          </a:p>
          <a:p>
            <a:pPr lvl="2"/>
            <a:r>
              <a:rPr lang="en-US" sz="2800" dirty="0"/>
              <a:t>European XFEL</a:t>
            </a:r>
          </a:p>
          <a:p>
            <a:pPr lvl="2"/>
            <a:r>
              <a:rPr lang="en-US" sz="2800" dirty="0"/>
              <a:t>(who did I miss?)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379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B6BA-040B-4DF9-92ED-5CF1476A2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Accelerator Safety Community – What 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5ADEC-584B-45FF-A87F-15D8515DC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92200"/>
            <a:ext cx="11430000" cy="5351130"/>
          </a:xfrm>
        </p:spPr>
        <p:txBody>
          <a:bodyPr/>
          <a:lstStyle/>
          <a:p>
            <a:pPr lvl="0">
              <a:spcAft>
                <a:spcPts val="1200"/>
              </a:spcAft>
            </a:pPr>
            <a:r>
              <a:rPr lang="en-US" dirty="0"/>
              <a:t>Maintain effective lines of communication – share lessons learned, experiences, best practices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Monthly calls</a:t>
            </a:r>
          </a:p>
          <a:p>
            <a:pPr lvl="2">
              <a:spcBef>
                <a:spcPts val="0"/>
              </a:spcBef>
            </a:pPr>
            <a:r>
              <a:rPr lang="en-US" sz="2200" dirty="0"/>
              <a:t>Forum for candid dialogue without fear of redress</a:t>
            </a:r>
          </a:p>
          <a:p>
            <a:pPr lvl="2"/>
            <a:r>
              <a:rPr lang="en-US" sz="2200" dirty="0"/>
              <a:t>Provides opportunity for dialogue with Headquarters</a:t>
            </a:r>
          </a:p>
          <a:p>
            <a:pPr lvl="2">
              <a:spcAft>
                <a:spcPts val="1200"/>
              </a:spcAft>
            </a:pPr>
            <a:r>
              <a:rPr lang="en-US" sz="2200" dirty="0"/>
              <a:t>Over 250 invited; about 90 folks regularly participate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Annual Workshop</a:t>
            </a:r>
          </a:p>
          <a:p>
            <a:pPr lvl="2"/>
            <a:r>
              <a:rPr lang="en-US" sz="2200" dirty="0"/>
              <a:t>Program developed by peers</a:t>
            </a:r>
          </a:p>
          <a:p>
            <a:pPr lvl="2">
              <a:spcAft>
                <a:spcPts val="1200"/>
              </a:spcAft>
            </a:pPr>
            <a:r>
              <a:rPr lang="en-US" sz="2200" dirty="0"/>
              <a:t>Face-to-face networking/communications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Email communications – disseminate information, information request, etc. with large group</a:t>
            </a:r>
          </a:p>
        </p:txBody>
      </p:sp>
    </p:spTree>
    <p:extLst>
      <p:ext uri="{BB962C8B-B14F-4D97-AF65-F5344CB8AC3E}">
        <p14:creationId xmlns:p14="http://schemas.microsoft.com/office/powerpoint/2010/main" val="3624846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B6BA-040B-4DF9-92ED-5CF1476A2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Accelerator Safety Community – What 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5ADEC-584B-45FF-A87F-15D8515DC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84250"/>
            <a:ext cx="11430000" cy="4889500"/>
          </a:xfrm>
        </p:spPr>
        <p:txBody>
          <a:bodyPr/>
          <a:lstStyle/>
          <a:p>
            <a:r>
              <a:rPr lang="en-US" dirty="0"/>
              <a:t>Support DOE in development of effective regulatory standards based on best community practices (e.g. Order, Guide, and Tech Standard)</a:t>
            </a:r>
          </a:p>
          <a:p>
            <a:r>
              <a:rPr lang="en-US" dirty="0"/>
              <a:t>Serve as a credible sounding board to vet ideas, initiatives, and issues </a:t>
            </a:r>
          </a:p>
          <a:p>
            <a:pPr lvl="0"/>
            <a:r>
              <a:rPr lang="en-US" dirty="0"/>
              <a:t>Form focused working groups as needed </a:t>
            </a:r>
          </a:p>
          <a:p>
            <a:pPr lvl="1"/>
            <a:r>
              <a:rPr lang="en-US" dirty="0"/>
              <a:t>Order, Guide, and Tech Standard development</a:t>
            </a:r>
          </a:p>
          <a:p>
            <a:pPr lvl="1"/>
            <a:r>
              <a:rPr lang="en-US" dirty="0"/>
              <a:t>Monthly D&amp;D call (led by Craig Fish)</a:t>
            </a:r>
          </a:p>
          <a:p>
            <a:pPr lvl="1"/>
            <a:r>
              <a:rPr lang="en-US" dirty="0"/>
              <a:t>Emergency Management Order 151.1D (STD-1027 not applicable to accelerators!) </a:t>
            </a:r>
          </a:p>
          <a:p>
            <a:pPr lvl="1"/>
            <a:r>
              <a:rPr lang="en-US" dirty="0"/>
              <a:t>White Paper – Beam Enclosure Accessibility and 10CFR835 Posting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27279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B6BA-040B-4DF9-92ED-5CF1476A2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978729"/>
          </a:xfrm>
        </p:spPr>
        <p:txBody>
          <a:bodyPr/>
          <a:lstStyle/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Accelerator Safety Community – Provides External Peer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5ADEC-584B-45FF-A87F-15D8515DC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96741"/>
            <a:ext cx="11430000" cy="5089331"/>
          </a:xfrm>
        </p:spPr>
        <p:txBody>
          <a:bodyPr/>
          <a:lstStyle/>
          <a:p>
            <a:pPr marL="912813" lvl="1" indent="-514350">
              <a:buFont typeface="+mj-lt"/>
              <a:buAutoNum type="arabicPeriod"/>
            </a:pPr>
            <a:r>
              <a:rPr lang="en-US" sz="2200" dirty="0"/>
              <a:t>ARRs – rigorous verification of readiness by external peers.</a:t>
            </a:r>
          </a:p>
          <a:p>
            <a:pPr lvl="4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 PPPL and ESS</a:t>
            </a:r>
          </a:p>
          <a:p>
            <a:pPr lvl="4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 (ARR day at FERMI in 2016)</a:t>
            </a:r>
          </a:p>
          <a:p>
            <a:pPr marL="912813" lvl="1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200" dirty="0"/>
              <a:t>IRRs – variety of applications - a process successfully employed at several facilities has been to use external peers to enhance the IRR team to aid in achieving the level of readiness required for an ARR</a:t>
            </a:r>
          </a:p>
          <a:p>
            <a:pPr marL="912813" lvl="1" indent="-514350">
              <a:buFont typeface="+mj-lt"/>
              <a:buAutoNum type="arabicPeriod" startAt="3"/>
            </a:pPr>
            <a:r>
              <a:rPr lang="en-US" sz="2200" dirty="0"/>
              <a:t>Peer enhanced assessments:</a:t>
            </a:r>
          </a:p>
          <a:p>
            <a:pPr lvl="2">
              <a:spcBef>
                <a:spcPts val="600"/>
              </a:spcBef>
            </a:pPr>
            <a:r>
              <a:rPr lang="en-US" sz="2200" dirty="0"/>
              <a:t>Tremendous value of peer review and input at operating facilities</a:t>
            </a:r>
          </a:p>
          <a:p>
            <a:pPr lvl="2">
              <a:spcBef>
                <a:spcPts val="600"/>
              </a:spcBef>
            </a:pPr>
            <a:r>
              <a:rPr lang="en-US" sz="2200" dirty="0"/>
              <a:t>SNS triennial review – external peers assess ASO compliance</a:t>
            </a:r>
          </a:p>
          <a:p>
            <a:pPr lvl="2">
              <a:spcBef>
                <a:spcPts val="600"/>
              </a:spcBef>
            </a:pPr>
            <a:r>
              <a:rPr lang="en-US" sz="2200" dirty="0"/>
              <a:t>Peer reviews provide the opportunity to “self-correct” shortcomings within the community</a:t>
            </a:r>
            <a:endParaRPr lang="en-US" sz="3000" dirty="0"/>
          </a:p>
          <a:p>
            <a:pPr marL="398463" lvl="1" indent="0">
              <a:spcBef>
                <a:spcPts val="1800"/>
              </a:spcBef>
              <a:buNone/>
            </a:pPr>
            <a:r>
              <a:rPr lang="en-US" sz="2200" dirty="0"/>
              <a:t>4.   Serve on “Lehman” reviews for new projects and upgrades</a:t>
            </a:r>
          </a:p>
          <a:p>
            <a:pPr marL="742950" lvl="2" indent="0">
              <a:buNone/>
            </a:pPr>
            <a:endParaRPr lang="en-US" sz="2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147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B6BA-040B-4DF9-92ED-5CF1476A2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978729"/>
          </a:xfrm>
        </p:spPr>
        <p:txBody>
          <a:bodyPr/>
          <a:lstStyle/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Community of Practice In Action – What Should We Do Better?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5ADEC-584B-45FF-A87F-15D8515DC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822" y="1737979"/>
            <a:ext cx="11430000" cy="4450079"/>
          </a:xfrm>
        </p:spPr>
        <p:txBody>
          <a:bodyPr/>
          <a:lstStyle/>
          <a:p>
            <a:r>
              <a:rPr lang="en-US" sz="3200" dirty="0">
                <a:latin typeface="+mn-lt"/>
                <a:cs typeface="Arial" panose="020B0604020202020204" pitchFamily="34" charset="0"/>
              </a:rPr>
              <a:t>Grow peer enhanced reviews between sites?</a:t>
            </a:r>
          </a:p>
          <a:p>
            <a:r>
              <a:rPr lang="en-US" sz="3200" dirty="0">
                <a:latin typeface="+mn-lt"/>
                <a:cs typeface="Arial" panose="020B0604020202020204" pitchFamily="34" charset="0"/>
              </a:rPr>
              <a:t>Place more emphasis on integrating Program Offices?</a:t>
            </a:r>
          </a:p>
          <a:p>
            <a:r>
              <a:rPr lang="en-US" sz="3200" dirty="0">
                <a:latin typeface="+mn-lt"/>
                <a:cs typeface="Arial" panose="020B0604020202020204" pitchFamily="34" charset="0"/>
              </a:rPr>
              <a:t>What else – please discuss/network/provide input!</a:t>
            </a:r>
          </a:p>
        </p:txBody>
      </p:sp>
    </p:spTree>
    <p:extLst>
      <p:ext uri="{BB962C8B-B14F-4D97-AF65-F5344CB8AC3E}">
        <p14:creationId xmlns:p14="http://schemas.microsoft.com/office/powerpoint/2010/main" val="3773624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B6BA-040B-4DF9-92ED-5CF1476A2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pPr lvl="0"/>
            <a:r>
              <a:rPr lang="en-US" dirty="0">
                <a:latin typeface="+mn-lt"/>
                <a:cs typeface="Arial" panose="020B0604020202020204" pitchFamily="34" charset="0"/>
              </a:rPr>
              <a:t>Community of Practice In Action – Emerging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5ADEC-584B-45FF-A87F-15D8515DC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11430000" cy="4889500"/>
          </a:xfrm>
        </p:spPr>
        <p:txBody>
          <a:bodyPr/>
          <a:lstStyle/>
          <a:p>
            <a:r>
              <a:rPr lang="en-US" sz="3200" dirty="0">
                <a:latin typeface="+mn-lt"/>
                <a:cs typeface="Arial" panose="020B0604020202020204" pitchFamily="34" charset="0"/>
              </a:rPr>
              <a:t>Future is bright - new facilities and significant upgrades</a:t>
            </a:r>
          </a:p>
          <a:p>
            <a:r>
              <a:rPr lang="en-US" sz="3200" dirty="0">
                <a:latin typeface="+mn-lt"/>
                <a:cs typeface="Arial" panose="020B0604020202020204" pitchFamily="34" charset="0"/>
              </a:rPr>
              <a:t>How will 420.2C and Guide need to evolve to address new technologies and hazards?</a:t>
            </a:r>
          </a:p>
          <a:p>
            <a:pPr lvl="1"/>
            <a:r>
              <a:rPr lang="en-US" sz="2800" dirty="0">
                <a:cs typeface="Arial" panose="020B0604020202020204" pitchFamily="34" charset="0"/>
              </a:rPr>
              <a:t>Emerging Technologies</a:t>
            </a:r>
          </a:p>
          <a:p>
            <a:pPr lvl="1"/>
            <a:r>
              <a:rPr lang="en-US" sz="2800" dirty="0">
                <a:cs typeface="Arial" panose="020B0604020202020204" pitchFamily="34" charset="0"/>
              </a:rPr>
              <a:t>Diverse Facilities</a:t>
            </a:r>
          </a:p>
          <a:p>
            <a:pPr lvl="1"/>
            <a:r>
              <a:rPr lang="en-US" sz="2800" dirty="0">
                <a:cs typeface="Arial" panose="020B0604020202020204" pitchFamily="34" charset="0"/>
              </a:rPr>
              <a:t>Emerging missions at existing facilities</a:t>
            </a:r>
          </a:p>
          <a:p>
            <a:r>
              <a:rPr lang="en-US" sz="3200" dirty="0">
                <a:latin typeface="+mn-lt"/>
                <a:cs typeface="Arial" panose="020B0604020202020204" pitchFamily="34" charset="0"/>
              </a:rPr>
              <a:t>What else – please discuss/network/provide input!</a:t>
            </a:r>
          </a:p>
          <a:p>
            <a:endParaRPr lang="en-US" sz="3200" dirty="0">
              <a:latin typeface="+mn-lt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7294063"/>
      </p:ext>
    </p:extLst>
  </p:cSld>
  <p:clrMapOvr>
    <a:masterClrMapping/>
  </p:clrMapOvr>
</p:sld>
</file>

<file path=ppt/theme/theme1.xml><?xml version="1.0" encoding="utf-8"?>
<a:theme xmlns:a="http://schemas.openxmlformats.org/drawingml/2006/main" name="ORNL SNS 16x9 Official Theme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SNS 16x9 Official Theme" id="{84448950-E2DD-4780-98A0-DFE2F9A16885}" vid="{05402262-4DFB-4426-A890-C63914CFF5C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ORNL SNS 16x9 Official Theme</Template>
  <TotalTime>603</TotalTime>
  <Words>507</Words>
  <Application>Microsoft Office PowerPoint</Application>
  <PresentationFormat>Widescreen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Century Gothic</vt:lpstr>
      <vt:lpstr>ORNL SNS 16x9 Official Theme</vt:lpstr>
      <vt:lpstr>Accelerator Safety Community Of Practice</vt:lpstr>
      <vt:lpstr>Accelerator Safety Community – Who We Are</vt:lpstr>
      <vt:lpstr>Today’s Workshop – 111 Registrants </vt:lpstr>
      <vt:lpstr>Others outside of the SC/NNSA community (not here today)</vt:lpstr>
      <vt:lpstr>Accelerator Safety Community – What We Do</vt:lpstr>
      <vt:lpstr>Accelerator Safety Community – What We Do</vt:lpstr>
      <vt:lpstr>Accelerator Safety Community – Provides External Peer Review</vt:lpstr>
      <vt:lpstr>Community of Practice In Action – What Should We Do Better? </vt:lpstr>
      <vt:lpstr>Community of Practice In Action – Emerging Challenges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Engineer Training at SNS</dc:title>
  <dc:creator>Platfoot, Jacob P.</dc:creator>
  <cp:lastModifiedBy>Eady, Lisa B.</cp:lastModifiedBy>
  <cp:revision>36</cp:revision>
  <cp:lastPrinted>2019-09-09T20:03:32Z</cp:lastPrinted>
  <dcterms:created xsi:type="dcterms:W3CDTF">2019-08-28T13:38:43Z</dcterms:created>
  <dcterms:modified xsi:type="dcterms:W3CDTF">2019-09-09T21:29:21Z</dcterms:modified>
</cp:coreProperties>
</file>