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  <p:sldMasterId id="2147484031" r:id="rId5"/>
  </p:sldMasterIdLst>
  <p:notesMasterIdLst>
    <p:notesMasterId r:id="rId15"/>
  </p:notesMasterIdLst>
  <p:handoutMasterIdLst>
    <p:handoutMasterId r:id="rId16"/>
  </p:handoutMasterIdLst>
  <p:sldIdLst>
    <p:sldId id="577" r:id="rId6"/>
    <p:sldId id="793" r:id="rId7"/>
    <p:sldId id="785" r:id="rId8"/>
    <p:sldId id="817" r:id="rId9"/>
    <p:sldId id="796" r:id="rId10"/>
    <p:sldId id="818" r:id="rId11"/>
    <p:sldId id="797" r:id="rId12"/>
    <p:sldId id="799" r:id="rId13"/>
    <p:sldId id="819" r:id="rId1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CCFF"/>
    <a:srgbClr val="FF9966"/>
    <a:srgbClr val="0033CC"/>
    <a:srgbClr val="6699FF"/>
    <a:srgbClr val="0000FF"/>
    <a:srgbClr val="9D3431"/>
    <a:srgbClr val="FF0000"/>
    <a:srgbClr val="FFCC99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07" autoAdjust="0"/>
  </p:normalViewPr>
  <p:slideViewPr>
    <p:cSldViewPr snapToGrid="0">
      <p:cViewPr varScale="1">
        <p:scale>
          <a:sx n="107" d="100"/>
          <a:sy n="107" d="100"/>
        </p:scale>
        <p:origin x="12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67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gi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737" y="3040903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6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LCLS-II DOE Review, May 8-10th, 2018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4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LCLS-II DOE Review, May 8-10th, 2018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56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LCLS-II DOE Review, May 8-10th, 2018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12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LCLS-II DOE Review, May 8-10th, 2018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391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LCLS-II DOE Review, May 8-10th, 2018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5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570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LCLS-II DOE Review, May 8-10th, 2018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25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6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DOE Review, May 8-10th, 2018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DOE Review, May 8-10th, 2018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DOE Review, May 8-10th, 2018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DOE Review, May 8-10th, 2018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DOE Review, May 8-10th, 2018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LCLS-II DOE Review, May 8-10th,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LCLS-II DOE Review, May 8-10th,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FC41-0871-446B-AE9F-27AC4538B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1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DOE Review, May 8-10th,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41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LCLS-II DOE Review, May 8-10th, 2018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0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536575"/>
            <a:ext cx="8232221" cy="2246313"/>
          </a:xfrm>
        </p:spPr>
        <p:txBody>
          <a:bodyPr/>
          <a:lstStyle/>
          <a:p>
            <a:r>
              <a:rPr lang="en-US" sz="3600" dirty="0"/>
              <a:t>ASW 2019 Electrical Incidents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7213" y="2782888"/>
            <a:ext cx="7989887" cy="2652522"/>
          </a:xfrm>
        </p:spPr>
        <p:txBody>
          <a:bodyPr/>
          <a:lstStyle/>
          <a:p>
            <a:r>
              <a:rPr lang="en-US" dirty="0"/>
              <a:t>Keith Jobe-Ian Evans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Electrical Incidents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0" y="1282390"/>
            <a:ext cx="3966383" cy="5397190"/>
          </a:xfrm>
          <a:prstGeom prst="rect">
            <a:avLst/>
          </a:prstGeom>
        </p:spPr>
      </p:pic>
      <p:pic>
        <p:nvPicPr>
          <p:cNvPr id="1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348968" y="1284070"/>
            <a:ext cx="4595766" cy="53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Incidents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Electricians noticed two electrical cords with unterminated and exposed conductors hanging from junction boxes.  One of the cords was connected to a switch mounted to the side of the junction box, while the other cord had a switch installed in-line with the cord.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electricians observed that both of the switches were in the off (open) position, and they used a non-contact voltage detector to determine that no voltage was present on the load side of the switches and the exposed conductors at the end of the cords.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electricians were concerned that this was an unsafe condition, as the unterminated and exposed conductors could be energized simply by turning on the switches. </a:t>
            </a:r>
          </a:p>
        </p:txBody>
      </p:sp>
    </p:spTree>
    <p:extLst>
      <p:ext uri="{BB962C8B-B14F-4D97-AF65-F5344CB8AC3E}">
        <p14:creationId xmlns:p14="http://schemas.microsoft.com/office/powerpoint/2010/main" val="116119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Incidents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013"/>
            <a:ext cx="8466138" cy="5065712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algn="ctr" eaLnBrk="1" hangingPunct="1"/>
            <a:r>
              <a:rPr lang="en-US" altLang="en-US" sz="4400" dirty="0"/>
              <a:t>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5477" y="398483"/>
            <a:ext cx="5614987" cy="73040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09387" y="2575932"/>
            <a:ext cx="2286000" cy="14385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8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Incidents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51822" y="1371600"/>
            <a:ext cx="8103569" cy="5033963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/>
              <a:t>A demolition subcontractor working on the LCLS-II NEH reconfiguration project cut through a conduit containing an energized 480V circuit.  The worker saw a spark and immediately stopped cutting.  The worker was using a double insulated saw and did not experience an electrical shock or injury.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The demolition subcontractor saw that Conduit A was marked with orange paint to indicate that it was ready for demolition.</a:t>
            </a:r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r>
              <a:rPr lang="en-US" sz="2000" dirty="0"/>
              <a:t>Here’s where it gets interesting…...  </a:t>
            </a:r>
          </a:p>
          <a:p>
            <a:pPr>
              <a:spcAft>
                <a:spcPts val="0"/>
              </a:spcAft>
            </a:pPr>
            <a:endParaRPr lang="en-US" sz="20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8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Incidents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51822" y="1371600"/>
            <a:ext cx="8103569" cy="5033963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/>
              <a:t>At SLAC subcontractors are not allowed to isolate electrical systems. That task is performed by SLAC Electricians. </a:t>
            </a:r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r>
              <a:rPr lang="en-US" sz="2000" dirty="0"/>
              <a:t>What failed:</a:t>
            </a:r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r>
              <a:rPr lang="en-US" sz="2000" dirty="0"/>
              <a:t>The conduit in question was one of many that were ceiling mounted and went behind a large HVAC duct. The electrician went to the other side of the obstruction and </a:t>
            </a:r>
            <a:r>
              <a:rPr lang="en-US" sz="2000" dirty="0" err="1"/>
              <a:t>mis</a:t>
            </a:r>
            <a:r>
              <a:rPr lang="en-US" sz="2000" dirty="0"/>
              <a:t>-identified the continuation of said conduit, marking a different conduit with orange paint. During demolition activities, the demo worker proceeded as instructed, saw cutting conduit with orange markings, assuming the circuit had been de-energized by SLAC personnel.</a:t>
            </a:r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endParaRPr lang="en-US" sz="20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Installation – Crossed Conduit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19075" y="1540534"/>
            <a:ext cx="8724900" cy="48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8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Installation –Crossed Neutral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00" y="1580650"/>
            <a:ext cx="7400000" cy="5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1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&amp; Questions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51821" y="1243013"/>
            <a:ext cx="8542953" cy="50657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There are other instances of cut wires, crossed lines, failure to execute LOTO correctly.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Electrical work and installations remain a high visibility risk to SLAC.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Ongoing efforts are being looked at to improve the QA for new installations.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Questions?</a:t>
            </a:r>
          </a:p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504556118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9647935BCDA46BD73DA27A15AB952" ma:contentTypeVersion="4" ma:contentTypeDescription="Create a new document." ma:contentTypeScope="" ma:versionID="f83d236fb43df89c199d010135e8b593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fa080f8495b52bf656d2343d62b66d99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D942AD-5265-43EA-A2D6-82149CC1A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2472</TotalTime>
  <Words>370</Words>
  <Application>Microsoft Office PowerPoint</Application>
  <PresentationFormat>On-screen Show (4:3)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</vt:lpstr>
      <vt:lpstr>LastName_Title_DR201608</vt:lpstr>
      <vt:lpstr>Blank</vt:lpstr>
      <vt:lpstr>ASW 2019 Electrical Incidents</vt:lpstr>
      <vt:lpstr>Electrical Incidents</vt:lpstr>
      <vt:lpstr>Electrical Incidents</vt:lpstr>
      <vt:lpstr>Electrical Incidents</vt:lpstr>
      <vt:lpstr>Electrical Incidents</vt:lpstr>
      <vt:lpstr>Electrical Incidents</vt:lpstr>
      <vt:lpstr>New Installation – Crossed Conduit</vt:lpstr>
      <vt:lpstr>New Installation –Crossed Neutral</vt:lpstr>
      <vt:lpstr>Summary &amp; Questions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 chart_template_DIR_201902</dc:title>
  <dc:creator>Smitherum, Stefanie</dc:creator>
  <cp:lastModifiedBy>Eady, Lisa B.</cp:lastModifiedBy>
  <cp:revision>183</cp:revision>
  <cp:lastPrinted>2009-07-27T17:31:51Z</cp:lastPrinted>
  <dcterms:created xsi:type="dcterms:W3CDTF">2016-07-29T17:18:15Z</dcterms:created>
  <dcterms:modified xsi:type="dcterms:W3CDTF">2019-09-09T21:14:54Z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0x0101008559647935BCDA46BD73DA27A15AB952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