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4"/>
  </p:notesMasterIdLst>
  <p:sldIdLst>
    <p:sldId id="277" r:id="rId5"/>
    <p:sldId id="472" r:id="rId6"/>
    <p:sldId id="484" r:id="rId7"/>
    <p:sldId id="558" r:id="rId8"/>
    <p:sldId id="520" r:id="rId9"/>
    <p:sldId id="521" r:id="rId10"/>
    <p:sldId id="541" r:id="rId11"/>
    <p:sldId id="524" r:id="rId12"/>
    <p:sldId id="525" r:id="rId13"/>
    <p:sldId id="553" r:id="rId14"/>
    <p:sldId id="554" r:id="rId15"/>
    <p:sldId id="526" r:id="rId16"/>
    <p:sldId id="527" r:id="rId17"/>
    <p:sldId id="552" r:id="rId18"/>
    <p:sldId id="556" r:id="rId19"/>
    <p:sldId id="555" r:id="rId20"/>
    <p:sldId id="557" r:id="rId21"/>
    <p:sldId id="528" r:id="rId22"/>
    <p:sldId id="486" r:id="rId23"/>
    <p:sldId id="500" r:id="rId24"/>
    <p:sldId id="487" r:id="rId25"/>
    <p:sldId id="546" r:id="rId26"/>
    <p:sldId id="371" r:id="rId27"/>
    <p:sldId id="488" r:id="rId28"/>
    <p:sldId id="502" r:id="rId29"/>
    <p:sldId id="491" r:id="rId30"/>
    <p:sldId id="535" r:id="rId31"/>
    <p:sldId id="538" r:id="rId32"/>
    <p:sldId id="549" r:id="rId3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292"/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86" autoAdjust="0"/>
    <p:restoredTop sz="95246" autoAdjust="0"/>
  </p:normalViewPr>
  <p:slideViewPr>
    <p:cSldViewPr>
      <p:cViewPr varScale="1">
        <p:scale>
          <a:sx n="85" d="100"/>
          <a:sy n="85" d="100"/>
        </p:scale>
        <p:origin x="60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D&amp;D Recycling Progress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Summary!$W$36</c:f>
              <c:strCache>
                <c:ptCount val="1"/>
                <c:pt idx="0">
                  <c:v>Tons</c:v>
                </c:pt>
              </c:strCache>
            </c:strRef>
          </c:tx>
          <c:invertIfNegative val="0"/>
          <c:cat>
            <c:strRef>
              <c:f>Summary!$V$37:$V$44</c:f>
              <c:strCache>
                <c:ptCount val="8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</c:strCache>
            </c:strRef>
          </c:cat>
          <c:val>
            <c:numRef>
              <c:f>Summary!$W$37:$W$44</c:f>
              <c:numCache>
                <c:formatCode>0</c:formatCode>
                <c:ptCount val="8"/>
                <c:pt idx="0">
                  <c:v>16.062999999999999</c:v>
                </c:pt>
                <c:pt idx="1">
                  <c:v>115.07</c:v>
                </c:pt>
                <c:pt idx="2">
                  <c:v>1506.932</c:v>
                </c:pt>
                <c:pt idx="3">
                  <c:v>2621.51</c:v>
                </c:pt>
                <c:pt idx="4">
                  <c:v>3419.8044237848071</c:v>
                </c:pt>
                <c:pt idx="5">
                  <c:v>3847.0239237848068</c:v>
                </c:pt>
                <c:pt idx="6">
                  <c:v>4393.1334237848068</c:v>
                </c:pt>
                <c:pt idx="7">
                  <c:v>4473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36-44BA-873B-5EE443A0D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611152"/>
        <c:axId val="1077985600"/>
      </c:barChart>
      <c:lineChart>
        <c:grouping val="standard"/>
        <c:varyColors val="0"/>
        <c:ser>
          <c:idx val="1"/>
          <c:order val="1"/>
          <c:tx>
            <c:strRef>
              <c:f>Summary!$X$36</c:f>
              <c:strCache>
                <c:ptCount val="1"/>
                <c:pt idx="0">
                  <c:v>Value</c:v>
                </c:pt>
              </c:strCache>
            </c:strRef>
          </c:tx>
          <c:cat>
            <c:strRef>
              <c:f>Summary!$V$37:$V$44</c:f>
              <c:strCache>
                <c:ptCount val="8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</c:strCache>
            </c:strRef>
          </c:cat>
          <c:val>
            <c:numRef>
              <c:f>Summary!$X$37:$X$44</c:f>
              <c:numCache>
                <c:formatCode>0</c:formatCode>
                <c:ptCount val="8"/>
                <c:pt idx="0">
                  <c:v>23.98852599999999</c:v>
                </c:pt>
                <c:pt idx="1">
                  <c:v>201.69590199999999</c:v>
                </c:pt>
                <c:pt idx="2">
                  <c:v>930.86403400000017</c:v>
                </c:pt>
                <c:pt idx="3">
                  <c:v>1293.5396146</c:v>
                </c:pt>
                <c:pt idx="4">
                  <c:v>1459.081793335064</c:v>
                </c:pt>
                <c:pt idx="5">
                  <c:v>1641.411183135064</c:v>
                </c:pt>
                <c:pt idx="6">
                  <c:v>2052.6846891350629</c:v>
                </c:pt>
                <c:pt idx="7">
                  <c:v>2162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6-44BA-873B-5EE443A0D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388800"/>
        <c:axId val="1063335904"/>
      </c:lineChart>
      <c:catAx>
        <c:axId val="107861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77985600"/>
        <c:crosses val="autoZero"/>
        <c:auto val="1"/>
        <c:lblAlgn val="ctr"/>
        <c:lblOffset val="100"/>
        <c:noMultiLvlLbl val="0"/>
      </c:catAx>
      <c:valAx>
        <c:axId val="1077985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Tons Recycled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1078611152"/>
        <c:crosses val="autoZero"/>
        <c:crossBetween val="between"/>
      </c:valAx>
      <c:valAx>
        <c:axId val="10633359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$K Revenues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063388800"/>
        <c:crosses val="max"/>
        <c:crossBetween val="between"/>
      </c:valAx>
      <c:catAx>
        <c:axId val="1063388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33359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61AAFFB2-9C51-4000-8D53-B561ED7CB64B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37160C1A-40D4-496E-AD6F-2ED3EFB8C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0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RevCom</a:t>
            </a:r>
            <a:r>
              <a:rPr lang="en-US" baseline="0" dirty="0"/>
              <a:t> in May 2015</a:t>
            </a:r>
          </a:p>
          <a:p>
            <a:endParaRPr lang="en-US" baseline="0" dirty="0"/>
          </a:p>
          <a:p>
            <a:r>
              <a:rPr lang="en-US" baseline="0" dirty="0"/>
              <a:t>70 pages </a:t>
            </a:r>
            <a:r>
              <a:rPr lang="en-US" baseline="0" dirty="0" err="1"/>
              <a:t>coveer</a:t>
            </a:r>
            <a:r>
              <a:rPr lang="en-US" baseline="0" dirty="0"/>
              <a:t> to cover ; 64 pages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44" indent="-2890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68" indent="-231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495" indent="-231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923" indent="-231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350" indent="-231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778" indent="-231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205" indent="-231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632" indent="-231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DA3CD9-8C89-46F1-A98B-BF35C7623070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7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Clearance: </a:t>
            </a:r>
            <a:r>
              <a:rPr lang="en-US" sz="1100" dirty="0"/>
              <a:t>Removal of personal property that contains or may contain residual radioactive material from DOE radiological control.</a:t>
            </a:r>
          </a:p>
          <a:p>
            <a:pPr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Release</a:t>
            </a:r>
            <a:r>
              <a:rPr lang="en-US" sz="1100" dirty="0"/>
              <a:t>: Process that material has gone through the clearance process and is released off-site or on-site from radiological control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Limit (DL): </a:t>
            </a:r>
            <a:r>
              <a:rPr lang="en-US" sz="1100" dirty="0"/>
              <a:t>The smallest amount of radioactivity (in pCi/g for volumetric radioactivity measurements, or </a:t>
            </a:r>
            <a:r>
              <a:rPr lang="en-US" sz="1100" dirty="0" err="1"/>
              <a:t>dpm</a:t>
            </a:r>
            <a:r>
              <a:rPr lang="en-US" sz="1100" dirty="0"/>
              <a:t> / 100 cm</a:t>
            </a:r>
            <a:r>
              <a:rPr lang="en-US" sz="1100" baseline="30000" dirty="0"/>
              <a:t>2</a:t>
            </a:r>
            <a:r>
              <a:rPr lang="en-US" sz="1100" dirty="0"/>
              <a:t> for surface contamination) that can be detected and quantified by a measurement method.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Threshold (DT): </a:t>
            </a:r>
            <a:r>
              <a:rPr lang="en-US" sz="1100" dirty="0"/>
              <a:t>The instrument signal level (in </a:t>
            </a:r>
            <a:r>
              <a:rPr lang="en-US" sz="1100" dirty="0" err="1"/>
              <a:t>cpm</a:t>
            </a:r>
            <a:r>
              <a:rPr lang="en-US" sz="1100" dirty="0"/>
              <a:t>, </a:t>
            </a:r>
            <a:r>
              <a:rPr lang="en-US" sz="1100" dirty="0" err="1"/>
              <a:t>μR</a:t>
            </a:r>
            <a:r>
              <a:rPr lang="en-US" sz="1100" dirty="0"/>
              <a:t>/h, etc.) associated with a determination that a measurement is different than background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Indistinguishable from Background (IFB): </a:t>
            </a:r>
            <a:r>
              <a:rPr lang="en-US" sz="1100" dirty="0"/>
              <a:t>The absence of detectable radioactivity, as determined by measurement methods.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Process Knowledge</a:t>
            </a:r>
            <a:r>
              <a:rPr lang="en-US" sz="1100" dirty="0"/>
              <a:t>: A collective, objective description of the physical, operational, administrative, and radiological conditions associated with material being considered for clearance such that a reasonable and defendable decision can be made regarding whether the material could or could not have become activated or contaminated.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7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378"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Steel/iron , concrete (with attached metal),  aluminum,  copper , wire, electronics</a:t>
            </a:r>
          </a:p>
          <a:p>
            <a:pPr marL="51378"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Covered-storage capacity for larger objects is exhausted. The excess items are being stored outdoors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9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378"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Steel/iron , concrete (with attached metal),  aluminum,  copper , wire, electronics</a:t>
            </a:r>
          </a:p>
          <a:p>
            <a:pPr marL="51378"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Covered-storage capacity for larger objects is exhausted. The excess items are being stored outdoors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100" b="1" dirty="0"/>
              <a:t>3528 tons ,</a:t>
            </a:r>
            <a:r>
              <a:rPr lang="en-US" sz="1100" dirty="0"/>
              <a:t> </a:t>
            </a:r>
            <a:r>
              <a:rPr lang="en-US" sz="1100" b="1" dirty="0"/>
              <a:t>$1,479,318 loads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8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Clearance: </a:t>
            </a:r>
            <a:r>
              <a:rPr lang="en-US" sz="1100" dirty="0"/>
              <a:t>Removal of personal property that contains or may contain residual radioactive material from DOE radiological control.</a:t>
            </a:r>
          </a:p>
          <a:p>
            <a:pPr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Release</a:t>
            </a:r>
            <a:r>
              <a:rPr lang="en-US" sz="1100" dirty="0"/>
              <a:t>: Process that material has gone through the clearance process and is released off-site or on-site from radiological control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Limit (DL): </a:t>
            </a:r>
            <a:r>
              <a:rPr lang="en-US" sz="1100" dirty="0"/>
              <a:t>The smallest amount of radioactivity (in pCi/g for volumetric radioactivity measurements, or </a:t>
            </a:r>
            <a:r>
              <a:rPr lang="en-US" sz="1100" dirty="0" err="1"/>
              <a:t>dpm</a:t>
            </a:r>
            <a:r>
              <a:rPr lang="en-US" sz="1100" dirty="0"/>
              <a:t> / 100 cm</a:t>
            </a:r>
            <a:r>
              <a:rPr lang="en-US" sz="1100" baseline="30000" dirty="0"/>
              <a:t>2</a:t>
            </a:r>
            <a:r>
              <a:rPr lang="en-US" sz="1100" dirty="0"/>
              <a:t> for surface contamination) that can be detected and quantified by a measurement method.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Threshold (DT): </a:t>
            </a:r>
            <a:r>
              <a:rPr lang="en-US" sz="1100" dirty="0"/>
              <a:t>The instrument signal level (in </a:t>
            </a:r>
            <a:r>
              <a:rPr lang="en-US" sz="1100" dirty="0" err="1"/>
              <a:t>cpm</a:t>
            </a:r>
            <a:r>
              <a:rPr lang="en-US" sz="1100" dirty="0"/>
              <a:t>, </a:t>
            </a:r>
            <a:r>
              <a:rPr lang="en-US" sz="1100" dirty="0" err="1"/>
              <a:t>μR</a:t>
            </a:r>
            <a:r>
              <a:rPr lang="en-US" sz="1100" dirty="0"/>
              <a:t>/h, etc.) associated with a determination that a measurement is different than background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Indistinguishable from Background (IFB): </a:t>
            </a:r>
            <a:r>
              <a:rPr lang="en-US" sz="1100" dirty="0"/>
              <a:t>The absence of detectable radioactivity, as determined by measurement methods.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Process Knowledge</a:t>
            </a:r>
            <a:r>
              <a:rPr lang="en-US" sz="1100" dirty="0"/>
              <a:t>: A collective, objective description of the physical, operational, administrative, and radiological conditions associated with material being considered for clearance such that a reasonable and defendable decision can be made regarding whether the material could or could not have become activated or contaminated.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Clearance: </a:t>
            </a:r>
            <a:r>
              <a:rPr lang="en-US" sz="1100" dirty="0"/>
              <a:t>Removal of personal property that contains or may contain residual radioactive material from DOE radiological control.</a:t>
            </a:r>
          </a:p>
          <a:p>
            <a:pPr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Release</a:t>
            </a:r>
            <a:r>
              <a:rPr lang="en-US" sz="1100" dirty="0"/>
              <a:t>: Process that material has gone through the clearance process and is released off-site or on-site from radiological control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Limit (DL): </a:t>
            </a:r>
            <a:r>
              <a:rPr lang="en-US" sz="1100" dirty="0"/>
              <a:t>The smallest amount of radioactivity (in pCi/g for volumetric radioactivity measurements, or </a:t>
            </a:r>
            <a:r>
              <a:rPr lang="en-US" sz="1100" dirty="0" err="1"/>
              <a:t>dpm</a:t>
            </a:r>
            <a:r>
              <a:rPr lang="en-US" sz="1100" dirty="0"/>
              <a:t> / 100 cm</a:t>
            </a:r>
            <a:r>
              <a:rPr lang="en-US" sz="1100" baseline="30000" dirty="0"/>
              <a:t>2</a:t>
            </a:r>
            <a:r>
              <a:rPr lang="en-US" sz="1100" dirty="0"/>
              <a:t> for surface contamination) that can be detected and quantified by a measurement method.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Threshold (DT): </a:t>
            </a:r>
            <a:r>
              <a:rPr lang="en-US" sz="1100" dirty="0"/>
              <a:t>The instrument signal level (in </a:t>
            </a:r>
            <a:r>
              <a:rPr lang="en-US" sz="1100" dirty="0" err="1"/>
              <a:t>cpm</a:t>
            </a:r>
            <a:r>
              <a:rPr lang="en-US" sz="1100" dirty="0"/>
              <a:t>, </a:t>
            </a:r>
            <a:r>
              <a:rPr lang="en-US" sz="1100" dirty="0" err="1"/>
              <a:t>μR</a:t>
            </a:r>
            <a:r>
              <a:rPr lang="en-US" sz="1100" dirty="0"/>
              <a:t>/h, etc.) associated with a determination that a measurement is different than background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Indistinguishable from Background (IFB): </a:t>
            </a:r>
            <a:r>
              <a:rPr lang="en-US" sz="1100" dirty="0"/>
              <a:t>The absence of detectable radioactivity, as determined by measurement methods.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Process Knowledge</a:t>
            </a:r>
            <a:r>
              <a:rPr lang="en-US" sz="1100" dirty="0"/>
              <a:t>: A collective, objective description of the physical, operational, administrative, and radiological conditions associated with material being considered for clearance such that a reasonable and defendable decision can be made regarding whether the material could or could not have become activated or contaminated.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2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34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6197600"/>
            <a:ext cx="22748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9732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10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1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87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796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1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558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6197600"/>
            <a:ext cx="22748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9732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13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lIns="432000" rtlCol="0">
            <a:normAutofit/>
          </a:bodyPr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CA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401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9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5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48663" y="-47625"/>
            <a:ext cx="1371600" cy="476250"/>
          </a:xfrm>
        </p:spPr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9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950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128588"/>
            <a:ext cx="8102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668463"/>
            <a:ext cx="810895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088" y="6543675"/>
            <a:ext cx="4125912" cy="3143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cs typeface="Arial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3" r:id="rId7"/>
    <p:sldLayoutId id="2147483684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85" r:id="rId14"/>
    <p:sldLayoutId id="2147483686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charset="0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79388" indent="-179388" algn="l" rtl="0" eaLnBrk="1" fontAlgn="base" hangingPunct="1">
        <a:lnSpc>
          <a:spcPct val="120000"/>
        </a:lnSpc>
        <a:spcBef>
          <a:spcPts val="80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50323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82708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15093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6575"/>
            <a:ext cx="8915399" cy="2246313"/>
          </a:xfrm>
        </p:spPr>
        <p:txBody>
          <a:bodyPr/>
          <a:lstStyle/>
          <a:p>
            <a:pPr algn="ctr"/>
            <a:r>
              <a:rPr lang="en-US" sz="2800" dirty="0"/>
              <a:t>Implementation of DOE-STD-6004 on Clearance and Release of Personal Property from Accelerator Facilities at SLAC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Sayed Rokni, Jim Allan, Ryan Ford, Olga </a:t>
            </a:r>
            <a:r>
              <a:rPr lang="en-US" sz="1800" dirty="0" err="1"/>
              <a:t>Ligeti</a:t>
            </a:r>
            <a:r>
              <a:rPr lang="en-US" sz="1800" dirty="0"/>
              <a:t> James Liu, and Henry Tran 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000" i="1" dirty="0"/>
              <a:t>DOE Accelerator Safety Workshop, September 10-12, 2019</a:t>
            </a:r>
          </a:p>
          <a:p>
            <a:pPr algn="ctr"/>
            <a:r>
              <a:rPr lang="en-US" sz="1800" i="1" dirty="0"/>
              <a:t>Oak Ridge National Laboratory, Oak Ridge, Tennessee</a:t>
            </a:r>
          </a:p>
          <a:p>
            <a:pPr algn="ctr"/>
            <a:endParaRPr lang="en-US" sz="18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3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Dump East  Yard (Legacy Materials)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Z:\FY2017\Photos\beam_dump_east_before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1251134"/>
            <a:ext cx="8102600" cy="54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1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Dump East Yard (Work in Progress)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Z:\FY2017\Photos\Beam Dump East\2016_1019_beam_dump_east_update-020-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143000"/>
            <a:ext cx="8382000" cy="55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7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IR-02 – 1249 Tons from </a:t>
            </a:r>
            <a:r>
              <a:rPr lang="en-US" dirty="0" err="1"/>
              <a:t>BaBar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504" y="2286000"/>
            <a:ext cx="5283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nstallationToDec06CM 4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80832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994" y="3886200"/>
          <a:ext cx="3470313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hoto Editor Photo" r:id="rId5" imgW="7144747" imgH="4944165" progId="MSPhotoEd.3">
                  <p:embed/>
                </p:oleObj>
              </mc:Choice>
              <mc:Fallback>
                <p:oleObj name="Photo Editor Photo" r:id="rId5" imgW="7144747" imgH="4944165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4" y="3886200"/>
                        <a:ext cx="3470313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53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of IR-02 Hall as Cleanroom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Image result for slac ls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2" y="1447800"/>
            <a:ext cx="81534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A5A48D-7410-444A-BF2B-1526336AD2B0}" type="slidenum">
              <a:rPr lang="en-US" b="0" smtClean="0"/>
              <a:t>14</a:t>
            </a:fld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 Note (RP 17-11) for Clearance of Lead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“Technical Basis and Measurement Methods for Radiological Clearance and Release of Lead at SLAC”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Describes use of Ludlum 44-94 for IFB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Describes sensitivity of 44-94 to key radionuclides, with respect to ANSI screening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Key radionuclides, Tl-204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Scanning includes 44-2, </a:t>
            </a:r>
            <a:r>
              <a:rPr lang="en-US" sz="2000" dirty="0" err="1"/>
              <a:t>NaI</a:t>
            </a:r>
            <a:r>
              <a:rPr lang="en-US" sz="2000" dirty="0"/>
              <a:t>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314244"/>
            <a:ext cx="2667000" cy="33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E32B0-1B9D-4B48-A27E-A2B478C789CB}" type="slidenum">
              <a:rPr lang="en-US" b="0" smtClean="0"/>
              <a:t>15</a:t>
            </a:fld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Survey of Lead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278848" cy="5455777"/>
          </a:xfrm>
        </p:spPr>
      </p:pic>
      <p:sp>
        <p:nvSpPr>
          <p:cNvPr id="4" name="Rectangle 3"/>
          <p:cNvSpPr/>
          <p:nvPr/>
        </p:nvSpPr>
        <p:spPr>
          <a:xfrm>
            <a:off x="8772615" y="-7671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BD36294-2849-48A8-8531-5354CF3095D2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Storage Area Before Cleanup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13" y="1670050"/>
            <a:ext cx="6972300" cy="46482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b="0" smtClean="0">
                <a:solidFill>
                  <a:srgbClr val="000000"/>
                </a:solidFill>
              </a:rPr>
              <a:pPr/>
              <a:t>16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b="0" smtClean="0">
                <a:solidFill>
                  <a:srgbClr val="000000"/>
                </a:solidFill>
              </a:rPr>
              <a:pPr/>
              <a:t>17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Storage  Area (55 tons recycled)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5" y="1371600"/>
            <a:ext cx="7424036" cy="4946650"/>
          </a:xfrm>
        </p:spPr>
      </p:pic>
    </p:spTree>
    <p:extLst>
      <p:ext uri="{BB962C8B-B14F-4D97-AF65-F5344CB8AC3E}">
        <p14:creationId xmlns:p14="http://schemas.microsoft.com/office/powerpoint/2010/main" val="352653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318250"/>
            <a:ext cx="503238" cy="539750"/>
          </a:xfrm>
        </p:spPr>
        <p:txBody>
          <a:bodyPr/>
          <a:lstStyle/>
          <a:p>
            <a:fld id="{DE9FC986-D252-4AB9-A94B-683A20D378B6}" type="slidenum">
              <a:rPr lang="en-US" smtClean="0">
                <a:solidFill>
                  <a:srgbClr val="000000"/>
                </a:solidFill>
              </a:r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/>
              <a:t>Recycling Weight and Revenue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</p:nvPr>
        </p:nvGraphicFramePr>
        <p:xfrm>
          <a:off x="446088" y="1670050"/>
          <a:ext cx="810895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82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66700" y="70644"/>
            <a:ext cx="8534400" cy="639762"/>
          </a:xfrm>
        </p:spPr>
        <p:txBody>
          <a:bodyPr/>
          <a:lstStyle/>
          <a:p>
            <a:r>
              <a:rPr lang="en-US" sz="2800" b="0" dirty="0"/>
              <a:t>Tier 2 Clearance Criterion (ANSI N13.12-2013 SLs)</a:t>
            </a:r>
            <a:endParaRPr lang="en-US" altLang="en-US" sz="28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86171"/>
              </p:ext>
            </p:extLst>
          </p:nvPr>
        </p:nvGraphicFramePr>
        <p:xfrm>
          <a:off x="381000" y="1447800"/>
          <a:ext cx="82296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47345" marR="0" indent="-347345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Basis, Requirements, Usage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DOE Approval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418"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DLs &lt; SLs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Measurements meet SLs (derived based on ANSI dose criterion of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mrem/y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Non-IFB release can satisfy paragraph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4.k(3)(b)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O458.1 under certain conditions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ALARA analysis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required because materials with detectable radioactivity may be released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SLs are subject to DOE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pre-approved AL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 Field Element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of each release plan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includes a qualitative ALARA analysis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758" y="628885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DL: Detection Limit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763000" y="10452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z="1000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35" y="152400"/>
            <a:ext cx="8102600" cy="754062"/>
          </a:xfrm>
        </p:spPr>
        <p:txBody>
          <a:bodyPr/>
          <a:lstStyle/>
          <a:p>
            <a:r>
              <a:rPr lang="en-US" sz="2800" b="0" dirty="0"/>
              <a:t>Topics to 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1" indent="-163512"/>
            <a:r>
              <a:rPr lang="en-US" sz="2800" dirty="0">
                <a:solidFill>
                  <a:prstClr val="black"/>
                </a:solidFill>
                <a:latin typeface="+mj-lt"/>
              </a:rPr>
              <a:t>DOE-STD-6004-2016</a:t>
            </a:r>
          </a:p>
          <a:p>
            <a:pPr marL="0" lvl="1" indent="-163512"/>
            <a:r>
              <a:rPr lang="en-US" sz="2800" dirty="0">
                <a:solidFill>
                  <a:prstClr val="black"/>
                </a:solidFill>
                <a:latin typeface="+mj-lt"/>
              </a:rPr>
              <a:t>Clearance program at SLAC</a:t>
            </a:r>
          </a:p>
          <a:p>
            <a:pPr marL="971550" lvl="4" indent="-163512"/>
            <a:r>
              <a:rPr lang="en-US" sz="2800" dirty="0">
                <a:solidFill>
                  <a:prstClr val="black"/>
                </a:solidFill>
                <a:latin typeface="+mj-lt"/>
              </a:rPr>
              <a:t>Tier 1:IFB Releases</a:t>
            </a:r>
          </a:p>
          <a:p>
            <a:pPr marL="971550" lvl="4" indent="-163512"/>
            <a:r>
              <a:rPr lang="en-US" sz="2800" dirty="0">
                <a:solidFill>
                  <a:prstClr val="black"/>
                </a:solidFill>
              </a:rPr>
              <a:t>Progress</a:t>
            </a:r>
          </a:p>
          <a:p>
            <a:pPr marL="323850" lvl="2" indent="-163512"/>
            <a:r>
              <a:rPr lang="en-US" sz="2800" dirty="0">
                <a:solidFill>
                  <a:prstClr val="black"/>
                </a:solidFill>
              </a:rPr>
              <a:t>Plans for Tier 2 &amp;3 releases</a:t>
            </a:r>
          </a:p>
          <a:p>
            <a:pPr marL="0" lvl="1" indent="-163512"/>
            <a:r>
              <a:rPr lang="en-US" sz="2800" dirty="0">
                <a:solidFill>
                  <a:prstClr val="black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619"/>
            <a:ext cx="8102600" cy="754062"/>
          </a:xfrm>
        </p:spPr>
        <p:txBody>
          <a:bodyPr/>
          <a:lstStyle/>
          <a:p>
            <a:r>
              <a:rPr lang="en-US" sz="2800" b="0" dirty="0"/>
              <a:t>Tier 2 Release Criterion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16832" y="1447800"/>
            <a:ext cx="8458200" cy="5105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Tier 2 criterion is releasing materials with detectable radioactivity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More challenging characterization for proxy radionuclides is required:</a:t>
            </a:r>
          </a:p>
          <a:p>
            <a:pPr marL="941388" lvl="3" indent="-457200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C00000"/>
                </a:solidFill>
              </a:rPr>
              <a:t>Spectrometry needed to quantify radionuclide types</a:t>
            </a:r>
          </a:p>
          <a:p>
            <a:pPr marL="941388" lvl="3" indent="-457200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C00000"/>
                </a:solidFill>
              </a:rPr>
              <a:t>Estimates of radioactivity concentration (</a:t>
            </a:r>
            <a:r>
              <a:rPr lang="en-US" sz="2000" dirty="0" err="1">
                <a:solidFill>
                  <a:srgbClr val="C00000"/>
                </a:solidFill>
              </a:rPr>
              <a:t>Bq</a:t>
            </a:r>
            <a:r>
              <a:rPr lang="en-US" sz="2000" dirty="0">
                <a:solidFill>
                  <a:srgbClr val="C00000"/>
                </a:solidFill>
              </a:rPr>
              <a:t>/g)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Process to estimate the hard-to-measure radionuclides needs to be established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Reporting requirements: </a:t>
            </a:r>
            <a:r>
              <a:rPr lang="en-US" sz="2000" dirty="0">
                <a:cs typeface="Arial" charset="0"/>
              </a:rPr>
              <a:t>∑</a:t>
            </a:r>
            <a:r>
              <a:rPr lang="en-US" sz="2000" baseline="-25000" dirty="0" err="1">
                <a:cs typeface="Arial" charset="0"/>
              </a:rPr>
              <a:t>i</a:t>
            </a:r>
            <a:r>
              <a:rPr lang="en-US" sz="2000" baseline="-25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(</a:t>
            </a:r>
            <a:r>
              <a:rPr lang="en-US" sz="2000" dirty="0"/>
              <a:t>Ai / </a:t>
            </a:r>
            <a:r>
              <a:rPr lang="en-US" sz="2000" dirty="0" err="1"/>
              <a:t>SLi</a:t>
            </a:r>
            <a:r>
              <a:rPr lang="en-US" sz="2000" dirty="0"/>
              <a:t>) </a:t>
            </a:r>
            <a:r>
              <a:rPr lang="en-US" sz="2000" dirty="0">
                <a:sym typeface="Symbol" charset="0"/>
              </a:rPr>
              <a:t> </a:t>
            </a:r>
            <a:r>
              <a:rPr lang="en-US" sz="2000" dirty="0"/>
              <a:t>1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May need to recycler site’s PGM alarms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Stakeholder communication (ASER, state, recycler, etc.)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Even more critical that community takes a consistent approach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8763000" y="10452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z="1000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8679" y="144379"/>
            <a:ext cx="8534400" cy="639762"/>
          </a:xfrm>
        </p:spPr>
        <p:txBody>
          <a:bodyPr/>
          <a:lstStyle/>
          <a:p>
            <a:r>
              <a:rPr lang="en-US" sz="2800" b="0" dirty="0"/>
              <a:t>Tier 3 Clearance Criterion: &gt; ANSI 13.12 SLs</a:t>
            </a:r>
            <a:endParaRPr lang="en-US" altLang="en-US" sz="28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14226"/>
              </p:ext>
            </p:extLst>
          </p:nvPr>
        </p:nvGraphicFramePr>
        <p:xfrm>
          <a:off x="533400" y="1600200"/>
          <a:ext cx="80010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7345" marR="0" indent="-347345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Basis, Requirements, Usage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DOE Approval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070">
                <a:tc>
                  <a:txBody>
                    <a:bodyPr/>
                    <a:lstStyle/>
                    <a:p>
                      <a:pPr marL="342900" indent="-342900" eaLnBrk="0" fontAlgn="base" hangingPunct="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DOE AL process to obtain approval for release under a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site-specific Authorized Limits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b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Mainly for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restricted release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 approval of the clearance criterion as AL.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 Field Element approval of each release plan, which includes a </a:t>
                      </a:r>
                      <a:r>
                        <a:rPr lang="en-US" sz="2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 ALARA analysis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notification of DOE program elements and EHSS consistent with O458.1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z="1000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Summary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371600"/>
            <a:ext cx="8382000" cy="4953000"/>
          </a:xfrm>
        </p:spPr>
        <p:txBody>
          <a:bodyPr>
            <a:normAutofit/>
          </a:bodyPr>
          <a:lstStyle/>
          <a:p>
            <a:pPr marL="257175" indent="-257175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DOE Technical Standard DOE-STD-6004 </a:t>
            </a:r>
            <a:r>
              <a:rPr lang="en-US" sz="2000" dirty="0"/>
              <a:t>provides accelerator facilities an acceptable approach for release of personal property </a:t>
            </a:r>
          </a:p>
          <a:p>
            <a:pPr marL="257175" indent="-257175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standard is designed to address DOE direction on improving monitoring and release programs and DOE metal hold policies</a:t>
            </a:r>
          </a:p>
          <a:p>
            <a:pPr marL="257175" indent="-257175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includes processes and requirements that support implementing DOE O 458.1 clearance requirements </a:t>
            </a:r>
          </a:p>
          <a:p>
            <a:pPr marL="257175" indent="-257175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Implementation of the Tier 1 of has been important in clearing the site from excess materials, making space available for SLAC mission</a:t>
            </a:r>
          </a:p>
          <a:p>
            <a:pPr marL="257175" indent="-257175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Authorized Limit (AL) via DOE Order 458.1 is being pursued as a safe, secure and more economical alternative to dispose Tier 2 and Tier 3 low activity materials </a:t>
            </a:r>
          </a:p>
          <a:p>
            <a:pPr marL="257175" indent="-257175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57175" indent="-257175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z="1000" smtClean="0">
                <a:solidFill>
                  <a:srgbClr val="000000"/>
                </a:solidFill>
              </a:rPr>
              <a:pPr/>
              <a:t>22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63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4913" y="6318250"/>
            <a:ext cx="319087" cy="53975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40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0605" y="70644"/>
            <a:ext cx="8534400" cy="639762"/>
          </a:xfrm>
        </p:spPr>
        <p:txBody>
          <a:bodyPr/>
          <a:lstStyle/>
          <a:p>
            <a:r>
              <a:rPr lang="en-US" sz="2800" b="0" dirty="0"/>
              <a:t>ANSI N13.12-2013 Screening Levels (SLs)</a:t>
            </a:r>
            <a:endParaRPr lang="en-US" altLang="en-US" sz="28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83820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Radionuclide Group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Surface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(dpm /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100 cm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(pCi/g)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High-energy gamma, radium, thorium, transuranics, and mobile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Sc, </a:t>
                      </a:r>
                      <a:r>
                        <a:rPr lang="en-US" sz="1800" b="0" baseline="30000" dirty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Mn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Co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rgbClr val="C00000"/>
                          </a:solidFill>
                          <a:effectLst/>
                        </a:rPr>
                        <a:t>65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Zn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125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Sb,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Cs,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Eu,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Eu)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uranium and selected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Fe,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113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Sn,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Sb)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General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Be)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Low-energy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45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Ca,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Ni)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Low-energy beta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Fe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152400"/>
            <a:ext cx="381000" cy="476250"/>
          </a:xfrm>
          <a:prstGeom prst="rect">
            <a:avLst/>
          </a:prstGeom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24</a:t>
            </a:fld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41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xfrm>
            <a:off x="8763000" y="1588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23</a:t>
            </a:r>
          </a:p>
        </p:txBody>
      </p:sp>
      <p:pic>
        <p:nvPicPr>
          <p:cNvPr id="5" name="Picture 57" descr="1C5233CE-5A56-4861-8DC7-DC14B1A878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3" descr="Image TBM-1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505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4724400" y="47244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TBM P15</a:t>
            </a: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495300" y="1362670"/>
            <a:ext cx="3695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Ludlum Model 2241 with both a 44-2 detector (1</a:t>
            </a:r>
            <a:r>
              <a:rPr lang="ja-JP" altLang="en-US" sz="1800" dirty="0"/>
              <a:t>”</a:t>
            </a:r>
            <a:r>
              <a:rPr lang="en-US" altLang="ja-JP" sz="1800" dirty="0"/>
              <a:t>x </a:t>
            </a:r>
            <a:r>
              <a:rPr lang="en-US" sz="1800" dirty="0"/>
              <a:t>1</a:t>
            </a:r>
            <a:r>
              <a:rPr lang="ja-JP" altLang="en-US" sz="1800" dirty="0"/>
              <a:t>”</a:t>
            </a:r>
            <a:r>
              <a:rPr lang="en-US" altLang="ja-JP" sz="1800" dirty="0"/>
              <a:t>  </a:t>
            </a:r>
            <a:r>
              <a:rPr lang="en-US" altLang="ja-JP" sz="1800" dirty="0" err="1"/>
              <a:t>NaI</a:t>
            </a:r>
            <a:r>
              <a:rPr lang="en-US" altLang="ja-JP" sz="1800" dirty="0"/>
              <a:t>) and a GM pancake</a:t>
            </a:r>
            <a:endParaRPr lang="en-US" sz="1800" dirty="0"/>
          </a:p>
        </p:txBody>
      </p:sp>
      <p:pic>
        <p:nvPicPr>
          <p:cNvPr id="12" name="Picture 49" descr="Ludlum Photos 0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747" y="1714500"/>
            <a:ext cx="3200400" cy="2400300"/>
          </a:xfrm>
          <a:prstGeom prst="rect">
            <a:avLst/>
          </a:prstGeom>
          <a:noFill/>
        </p:spPr>
      </p:pic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4447674" y="1344612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Ludlum Model 18 with 44-2 detector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39763"/>
          </a:xfrm>
        </p:spPr>
        <p:txBody>
          <a:bodyPr/>
          <a:lstStyle/>
          <a:p>
            <a:pPr eaLnBrk="1" hangingPunct="1"/>
            <a:r>
              <a:rPr lang="en-US" sz="2800" b="0" dirty="0">
                <a:latin typeface="Arial" charset="0"/>
              </a:rPr>
              <a:t>Field Surface Survey Instruments</a:t>
            </a:r>
          </a:p>
        </p:txBody>
      </p:sp>
    </p:spTree>
    <p:extLst>
      <p:ext uri="{BB962C8B-B14F-4D97-AF65-F5344CB8AC3E}">
        <p14:creationId xmlns:p14="http://schemas.microsoft.com/office/powerpoint/2010/main" val="3022855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457200"/>
          </a:xfrm>
        </p:spPr>
        <p:txBody>
          <a:bodyPr/>
          <a:lstStyle/>
          <a:p>
            <a:r>
              <a:rPr lang="en-US" sz="2800" b="0" dirty="0"/>
              <a:t>Record Management and Reporting </a:t>
            </a:r>
            <a:endParaRPr lang="en-US" altLang="en-US" sz="2800" b="0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763000" y="1588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24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99"/>
                </a:solidFill>
              </a:rPr>
              <a:t>Release Records</a:t>
            </a:r>
          </a:p>
          <a:p>
            <a:pPr marL="677863" lvl="2" indent="-330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Release decisions (e.g., no potential reuse), authorization, and process knowledge, if any (conditions of accelerator, facility and/or materials)</a:t>
            </a:r>
          </a:p>
          <a:p>
            <a:pPr marL="677863" lvl="2" indent="-330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Survey results</a:t>
            </a:r>
          </a:p>
          <a:p>
            <a:pPr marL="1014413" lvl="3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0099"/>
                </a:solidFill>
              </a:rPr>
              <a:t>Large items are individually identified, surveyed, and recorded.</a:t>
            </a:r>
          </a:p>
          <a:p>
            <a:pPr marL="1014413" lvl="3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0099"/>
                </a:solidFill>
              </a:rPr>
              <a:t>Small items are individually surveyed, and collectively identified and recorded.</a:t>
            </a:r>
          </a:p>
          <a:p>
            <a:pPr marL="677863" lvl="2" indent="-330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Instruments, background signals, surveyor, date/time of survey</a:t>
            </a:r>
          </a:p>
          <a:p>
            <a:pPr marL="677863" lvl="2" indent="-330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Photos may be used.</a:t>
            </a:r>
          </a:p>
          <a:p>
            <a:pPr marL="677863" lvl="2" indent="-330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Survey and measurement procedures</a:t>
            </a:r>
          </a:p>
          <a:p>
            <a:pPr marL="677863" lvl="2" indent="-330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Training records for survey technicians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99"/>
                </a:solidFill>
              </a:rPr>
              <a:t>Reporting</a:t>
            </a:r>
          </a:p>
          <a:p>
            <a:pPr marL="677863" lvl="2" indent="-330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ASER</a:t>
            </a:r>
          </a:p>
          <a:p>
            <a:pPr marL="677863" lvl="2" indent="-330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Amounts and types of materials released</a:t>
            </a:r>
          </a:p>
          <a:p>
            <a:pPr lvl="1"/>
            <a:endParaRPr lang="en-US" altLang="en-US" sz="2000" dirty="0">
              <a:solidFill>
                <a:srgbClr val="000099"/>
              </a:solidFill>
            </a:endParaRPr>
          </a:p>
          <a:p>
            <a:endParaRPr lang="en-US" altLang="en-US" sz="2800" dirty="0"/>
          </a:p>
          <a:p>
            <a:endParaRPr lang="en-US" altLang="en-US" sz="2800" dirty="0">
              <a:solidFill>
                <a:srgbClr val="A50021"/>
              </a:solidFill>
            </a:endParaRP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4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/>
              <a:t>DOE EHSS Operating Experience Level 3 	 	   (OE-3: 2016-07)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1598"/>
            <a:ext cx="3886200" cy="5028541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62" y="1337467"/>
            <a:ext cx="3865938" cy="4952671"/>
          </a:xfr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763000" y="10452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06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8213"/>
            <a:ext cx="7353300" cy="754062"/>
          </a:xfrm>
        </p:spPr>
        <p:txBody>
          <a:bodyPr/>
          <a:lstStyle/>
          <a:p>
            <a:r>
              <a:rPr lang="en-US" sz="2800" b="0" dirty="0"/>
              <a:t>DOE Order 458.1 </a:t>
            </a:r>
            <a:r>
              <a:rPr lang="en-US" sz="2800" dirty="0"/>
              <a:t>4.k</a:t>
            </a:r>
            <a:r>
              <a:rPr lang="en-US" sz="2800" b="0" dirty="0"/>
              <a:t> Release and Clearance of Personal Property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1447800"/>
            <a:ext cx="8458200" cy="487045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4.k.(3)  Residual Radioactive Material.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Property potentially containing residual radioactive material must not be cleared from DOE control unless either: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(a)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The property is demonstrated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not to contain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residual radioactive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material based on process and historical knowledge, radiological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monitoring or surveys, or a combination of these;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or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(b)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The property is evaluated and appropriately monitored or surveyed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to determine: </a:t>
            </a:r>
          </a:p>
          <a:p>
            <a:pPr marL="457200" lvl="2" indent="-2286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1. The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types and quantities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of residual radioactive material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within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the property; </a:t>
            </a:r>
          </a:p>
          <a:p>
            <a:pPr marL="457200" lvl="2" indent="-2286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2. The quantities of removable and total residual radioactive material on property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surfaces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(including residual radioactive material present on and under any coating);  </a:t>
            </a:r>
          </a:p>
          <a:p>
            <a:pPr marL="457200" lvl="2" indent="-2286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4. That any residual radioactive material within or on the property is in compliance with applicable specific or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pre-approved DOE Authorized Limits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4379" y="6041094"/>
            <a:ext cx="4648200" cy="554311"/>
          </a:xfrm>
          <a:prstGeom prst="roundRect">
            <a:avLst/>
          </a:prstGeom>
          <a:solidFill>
            <a:srgbClr val="E0C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DOE-STD-6004 Tier 2:  ANSI N13.12 SLs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56847" y="2667000"/>
            <a:ext cx="3144253" cy="381000"/>
          </a:xfrm>
          <a:prstGeom prst="roundRect">
            <a:avLst/>
          </a:prstGeom>
          <a:solidFill>
            <a:srgbClr val="E0C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DOE-STD-6004 Tier 1:  IFB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8763000" y="10452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sz="2800" b="0" dirty="0"/>
              <a:t>Clearance Criteria in DOE-STD-6004 (2016)</a:t>
            </a:r>
            <a:endParaRPr lang="en-US" alt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371600"/>
            <a:ext cx="8229600" cy="464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lvl="1" indent="-36576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</a:rPr>
              <a:t>Volumetric radioactivity</a:t>
            </a:r>
            <a:r>
              <a:rPr lang="en-US" sz="2000" dirty="0">
                <a:latin typeface="+mn-lt"/>
              </a:rPr>
              <a:t>: 3-tiered clearance criteria related to ANSI N13.12-2013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Volume</a:t>
            </a:r>
            <a:r>
              <a:rPr lang="en-US" sz="2000" dirty="0">
                <a:latin typeface="+mn-lt"/>
              </a:rPr>
              <a:t> Screening Levels (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SLs in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Bq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/g</a:t>
            </a:r>
            <a:r>
              <a:rPr lang="en-US" sz="2000" dirty="0">
                <a:latin typeface="+mn-lt"/>
              </a:rPr>
              <a:t>):</a:t>
            </a:r>
          </a:p>
          <a:p>
            <a:pPr marL="822960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Indistinguishable from Background (IFB)</a:t>
            </a:r>
          </a:p>
          <a:p>
            <a:pPr marL="1188720" lvl="3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Material has no detectable radioactivity other than ambient background</a:t>
            </a:r>
          </a:p>
          <a:p>
            <a:pPr marL="1188720" lvl="3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 level lower than the SLs</a:t>
            </a:r>
          </a:p>
          <a:p>
            <a:pPr marL="1188720" lvl="3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Meet  DOE O 458.1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4.k(3)(a) </a:t>
            </a:r>
            <a:r>
              <a:rPr lang="en-US" sz="2000" dirty="0">
                <a:latin typeface="+mn-lt"/>
              </a:rPr>
              <a:t>and is preferred clearance criterion</a:t>
            </a:r>
          </a:p>
          <a:p>
            <a:pPr marL="1188720" lvl="3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Measurement methods shall have sufficient detection capability to provide reasonable assurance that M&amp;E released on the basis of this criterion satisfy the 1 </a:t>
            </a:r>
            <a:r>
              <a:rPr lang="en-US" sz="2000" dirty="0" err="1">
                <a:latin typeface="+mn-lt"/>
              </a:rPr>
              <a:t>mrem</a:t>
            </a:r>
            <a:r>
              <a:rPr lang="en-US" sz="2000" dirty="0">
                <a:latin typeface="+mn-lt"/>
              </a:rPr>
              <a:t>/y dose constraint in O458.1</a:t>
            </a:r>
            <a:r>
              <a:rPr lang="en-US" dirty="0"/>
              <a:t>. </a:t>
            </a:r>
          </a:p>
          <a:p>
            <a:pPr marL="822960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ANSI N13.12-2013 SL as Clearance Criterion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marL="1371600" lvl="3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Can satisfy paragraph 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4.k(3)(b) </a:t>
            </a:r>
            <a:r>
              <a:rPr lang="en-US" sz="2000" dirty="0">
                <a:latin typeface="+mn-lt"/>
              </a:rPr>
              <a:t>of O458.1</a:t>
            </a:r>
          </a:p>
          <a:p>
            <a:pPr marL="822960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Higher than ANSI N13.12-2013 SLs</a:t>
            </a:r>
            <a:endParaRPr lang="en-US" altLang="en-US" sz="2000" dirty="0">
              <a:latin typeface="+mn-lt"/>
            </a:endParaRPr>
          </a:p>
          <a:p>
            <a:pPr marL="1470660" lvl="4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itchFamily="34" charset="0"/>
              </a:rPr>
              <a:t>Follows DOE AL process; mainly f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or restricted release</a:t>
            </a:r>
          </a:p>
          <a:p>
            <a:pPr marL="1146810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6110865"/>
            <a:ext cx="85344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rgbClr val="981E32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>
                <a:latin typeface="+mn-lt"/>
              </a:rPr>
              <a:t>Surface contamination</a:t>
            </a:r>
            <a:r>
              <a:rPr lang="en-US" sz="1400" dirty="0">
                <a:latin typeface="+mn-lt"/>
              </a:rPr>
              <a:t>: criterion approved in O458.1 (e.g., 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10 CFR 835 surface contamination guideline </a:t>
            </a:r>
            <a:r>
              <a:rPr lang="en-US" sz="1400" dirty="0">
                <a:latin typeface="+mn-lt"/>
              </a:rPr>
              <a:t>until ANSI N13.12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surface</a:t>
            </a:r>
            <a:r>
              <a:rPr lang="en-US" sz="1400" dirty="0">
                <a:latin typeface="+mn-lt"/>
              </a:rPr>
              <a:t> SLs (in </a:t>
            </a:r>
            <a:r>
              <a:rPr lang="en-US" sz="1400" dirty="0" err="1">
                <a:latin typeface="+mn-lt"/>
              </a:rPr>
              <a:t>dpm</a:t>
            </a:r>
            <a:r>
              <a:rPr lang="en-US" sz="1400" dirty="0">
                <a:latin typeface="+mn-lt"/>
              </a:rPr>
              <a:t> /100 cm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) are approved </a:t>
            </a:r>
            <a:endParaRPr lang="en-US" altLang="en-US" sz="1400" dirty="0">
              <a:latin typeface="+mn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763000" y="10452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/>
              <a:t>DOE-STD-6004 (2016): 7 Chapters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0122" y="1633825"/>
            <a:ext cx="45502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Purpose and Scope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Introduction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Material Clearance Protocols</a:t>
            </a:r>
          </a:p>
          <a:p>
            <a:pPr marL="457200" lvl="0" indent="-457200">
              <a:buAutoNum type="arabicPeriod" startAt="4"/>
            </a:pPr>
            <a:r>
              <a:rPr lang="en-US" sz="2000" b="1" dirty="0"/>
              <a:t>Documentation and Reporting Requirements</a:t>
            </a:r>
          </a:p>
          <a:p>
            <a:pPr marL="457200" lvl="0" indent="-457200">
              <a:buAutoNum type="arabicPeriod" startAt="4"/>
            </a:pPr>
            <a:r>
              <a:rPr lang="en-US" sz="2000" b="1" dirty="0"/>
              <a:t>DOE Independent Verification, Stakeholder Communication</a:t>
            </a:r>
          </a:p>
          <a:p>
            <a:pPr marL="457200" lvl="0" indent="-457200">
              <a:buAutoNum type="arabicPeriod" startAt="4"/>
            </a:pPr>
            <a:r>
              <a:rPr lang="en-US" sz="2000" b="1" dirty="0"/>
              <a:t>References</a:t>
            </a:r>
          </a:p>
          <a:p>
            <a:pPr marL="457200" lvl="0" indent="-457200">
              <a:buAutoNum type="arabicPeriod" startAt="4"/>
            </a:pPr>
            <a:r>
              <a:rPr lang="en-US" sz="2000" b="1" dirty="0"/>
              <a:t>Common Acronyms and Definitions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523998"/>
            <a:ext cx="3886200" cy="4953001"/>
            <a:chOff x="251627" y="1676400"/>
            <a:chExt cx="3482173" cy="4442460"/>
          </a:xfrm>
        </p:grpSpPr>
        <p:sp>
          <p:nvSpPr>
            <p:cNvPr id="6" name="TextBox 5"/>
            <p:cNvSpPr txBox="1"/>
            <p:nvPr/>
          </p:nvSpPr>
          <p:spPr>
            <a:xfrm>
              <a:off x="251627" y="1676400"/>
              <a:ext cx="3482173" cy="44424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831848"/>
              <a:ext cx="3236145" cy="4187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0760" y="4902114"/>
            <a:ext cx="7315200" cy="1519663"/>
          </a:xfrm>
          <a:prstGeom prst="roundRect">
            <a:avLst/>
          </a:prstGeom>
          <a:solidFill>
            <a:srgbClr val="E0C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DOE Order 458.1 “Radiation Protection of the Public and the Environment”, Feb. 2011 (</a:t>
            </a:r>
            <a:r>
              <a:rPr lang="en-US" dirty="0" err="1">
                <a:solidFill>
                  <a:schemeClr val="tx1"/>
                </a:solidFill>
              </a:rPr>
              <a:t>chg</a:t>
            </a:r>
            <a:r>
              <a:rPr lang="en-US" dirty="0">
                <a:solidFill>
                  <a:schemeClr val="tx1"/>
                </a:solidFill>
              </a:rPr>
              <a:t> 3, January 2013)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ANSI N13.12 “Surface and Volume Radioactivity Standards for Clearance”, May 2013</a:t>
            </a:r>
          </a:p>
        </p:txBody>
      </p:sp>
    </p:spTree>
    <p:extLst>
      <p:ext uri="{BB962C8B-B14F-4D97-AF65-F5344CB8AC3E}">
        <p14:creationId xmlns:p14="http://schemas.microsoft.com/office/powerpoint/2010/main" val="34420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6688" y="161925"/>
            <a:ext cx="8153400" cy="533400"/>
          </a:xfrm>
        </p:spPr>
        <p:txBody>
          <a:bodyPr/>
          <a:lstStyle/>
          <a:p>
            <a:r>
              <a:rPr lang="en-US" altLang="en-US" sz="2800"/>
              <a:t>DOE-STD-6004 (2016): 5 Appendices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228600" y="1211263"/>
            <a:ext cx="84582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200" dirty="0"/>
              <a:t>Rationale for Endorsement of ANSI N13.12-2013 SLs as DOE Pre-Approved Authorized Limits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200" dirty="0"/>
              <a:t>Process Knowledge for Volumetric Activation in Accelerator Facilities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200" dirty="0"/>
              <a:t>Technical Basis for Volumetric Activation at </a:t>
            </a:r>
            <a:r>
              <a:rPr lang="en-US" altLang="en-US" sz="2200" b="1" dirty="0"/>
              <a:t>Electron</a:t>
            </a:r>
            <a:r>
              <a:rPr lang="en-US" altLang="en-US" sz="2200" dirty="0"/>
              <a:t> Accelerator Facilities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200" dirty="0"/>
              <a:t>Technical Basis for Volumetric Activation at </a:t>
            </a:r>
            <a:r>
              <a:rPr lang="en-US" altLang="en-US" sz="2200" b="1" dirty="0"/>
              <a:t>Proton</a:t>
            </a:r>
            <a:r>
              <a:rPr lang="en-US" altLang="en-US" sz="2200" dirty="0"/>
              <a:t> Accelerator Facilities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200" dirty="0"/>
              <a:t>Technical Basis for </a:t>
            </a:r>
            <a:r>
              <a:rPr lang="en-US" altLang="en-US" sz="2200" b="1" dirty="0"/>
              <a:t>Measurement Methods </a:t>
            </a:r>
            <a:r>
              <a:rPr lang="en-US" altLang="en-US" sz="2200" dirty="0"/>
              <a:t>of Volumetric Radioactivity and Determination of </a:t>
            </a:r>
            <a:r>
              <a:rPr lang="en-US" altLang="en-US" sz="2200" b="1" dirty="0"/>
              <a:t>Detection Capabilities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8348663" y="-47625"/>
            <a:ext cx="1371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09F44F0-D76A-4DED-A304-1D3CAEB0224D}" type="slidenum">
              <a:rPr lang="en-US" altLang="en-US" sz="1200" b="1"/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5386388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</a:rPr>
              <a:t>Appendices C and D: “proxy” radionuclides in materials are identified for effective measurements in the field</a:t>
            </a:r>
          </a:p>
        </p:txBody>
      </p:sp>
    </p:spTree>
    <p:extLst>
      <p:ext uri="{BB962C8B-B14F-4D97-AF65-F5344CB8AC3E}">
        <p14:creationId xmlns:p14="http://schemas.microsoft.com/office/powerpoint/2010/main" val="11755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82154"/>
            <a:ext cx="8560468" cy="639762"/>
          </a:xfrm>
        </p:spPr>
        <p:txBody>
          <a:bodyPr>
            <a:normAutofit fontScale="90000"/>
          </a:bodyPr>
          <a:lstStyle/>
          <a:p>
            <a:r>
              <a:rPr lang="en-US" sz="2800" b="0" dirty="0"/>
              <a:t>Tier 1 Clearance Criterion (IFB) for Volumetric Radioactivity</a:t>
            </a:r>
            <a:endParaRPr lang="en-US" altLang="en-US" sz="28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600200"/>
          <a:ext cx="8458200" cy="445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347345" marR="0" indent="-347345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Basis, Requirements, Usage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DOE Approval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683">
                <a:tc>
                  <a:txBody>
                    <a:bodyPr/>
                    <a:lstStyle/>
                    <a:p>
                      <a:pPr marL="285750" indent="-28575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DTs &lt; SLs</a:t>
                      </a:r>
                    </a:p>
                    <a:p>
                      <a:pPr marL="285750" indent="-28575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Measurements are IFB (material has no detectable radioactivity other than background)</a:t>
                      </a:r>
                    </a:p>
                    <a:p>
                      <a:pPr marL="285750" indent="-28575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IFB releases satisfy paragraph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4.k(3)(a)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O458.1</a:t>
                      </a:r>
                    </a:p>
                    <a:p>
                      <a:pPr marL="285750" indent="-28575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IFB is the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preferred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clearance criterion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radiological control is warranted and is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already ALARA</a:t>
                      </a:r>
                      <a:endParaRPr lang="en-US" sz="24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for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releases is not needed,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 the releases are covered by the scope of the </a:t>
                      </a: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site’s material clearance program</a:t>
                      </a:r>
                      <a:endParaRPr lang="en-US" sz="24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166" y="627450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DT: Detection Threshold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5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0318"/>
            <a:ext cx="8102600" cy="754062"/>
          </a:xfrm>
        </p:spPr>
        <p:txBody>
          <a:bodyPr/>
          <a:lstStyle/>
          <a:p>
            <a:r>
              <a:rPr lang="en-US" sz="2800" b="0" dirty="0"/>
              <a:t>SLAC Material Clearance Program and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" y="1261505"/>
            <a:ext cx="7126357" cy="555418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2000" y="1447800"/>
            <a:ext cx="1905000" cy="3657600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5029200"/>
            <a:ext cx="1219200" cy="1786494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1261504"/>
            <a:ext cx="1371600" cy="1405495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194" y="1371600"/>
            <a:ext cx="8108950" cy="4648200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/>
              <a:t>An activated steel threaded rod was found by Radiation Protection (RP) staff during survey of a metal recycle bin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/>
              <a:t> Two pieces of activated concrete were found in the construction debris bin next to the recycle bin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/>
              <a:t>Radiological survey of bins by RP, and screening through Portal Gate Monitor are part of the requirements under SLAC Clearance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8305800" y="6318250"/>
            <a:ext cx="579438" cy="539750"/>
          </a:xfrm>
        </p:spPr>
        <p:txBody>
          <a:bodyPr/>
          <a:lstStyle/>
          <a:p>
            <a:fld id="{B5251653-E878-4221-99C3-B535ED3676F9}" type="slidenum">
              <a:rPr lang="en-US" sz="1000" smtClean="0"/>
              <a:t>7</a:t>
            </a:fld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30862" y="4137700"/>
            <a:ext cx="8579502" cy="13542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1B1292"/>
                </a:solidFill>
              </a:rPr>
              <a:t>Defense-in-depth approach is necessary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1B1292"/>
                </a:solidFill>
              </a:rPr>
              <a:t>Need to manage containers in a manner to prevent the addition of radioactive materials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1B1292"/>
                </a:solidFill>
              </a:rPr>
              <a:t>Portal gate monitor as a barrier of defense provides additional assurance </a:t>
            </a:r>
          </a:p>
        </p:txBody>
      </p:sp>
    </p:spTree>
    <p:extLst>
      <p:ext uri="{BB962C8B-B14F-4D97-AF65-F5344CB8AC3E}">
        <p14:creationId xmlns:p14="http://schemas.microsoft.com/office/powerpoint/2010/main" val="25316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84150"/>
            <a:ext cx="8333763" cy="569912"/>
          </a:xfrm>
        </p:spPr>
        <p:txBody>
          <a:bodyPr/>
          <a:lstStyle/>
          <a:p>
            <a:r>
              <a:rPr lang="en-US" dirty="0"/>
              <a:t>Excess Metal Accumulated at SLAC </a:t>
            </a:r>
            <a:r>
              <a:rPr lang="en-US" dirty="0">
                <a:latin typeface="Arial" charset="0"/>
              </a:rPr>
              <a:t>(before release)</a:t>
            </a:r>
            <a:endParaRPr lang="en-US" dirty="0"/>
          </a:p>
        </p:txBody>
      </p:sp>
      <p:pic>
        <p:nvPicPr>
          <p:cNvPr id="5" name="Picture 2" descr="V:\ESH\RP\clean-up D&amp;D\D&amp;D Project Concrete and Metals\Fieldwork\Sector 10\2013-04-03 11.19.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069080"/>
            <a:ext cx="3331782" cy="25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DCIM\120___12\IMG_0035.JPG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25880"/>
            <a:ext cx="375219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CIM\120___12\IMG_0040.JPG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25880"/>
            <a:ext cx="386247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yanford\Pictures\DSCN0198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9080"/>
            <a:ext cx="485109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7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 preferRelativeResize="0"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067389"/>
            <a:ext cx="3328416" cy="2560320"/>
          </a:xfrm>
          <a:prstGeom prst="rect">
            <a:avLst/>
          </a:prstGeom>
        </p:spPr>
      </p:pic>
      <p:pic>
        <p:nvPicPr>
          <p:cNvPr id="12" name="Picture 2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16313"/>
          <a:stretch/>
        </p:blipFill>
        <p:spPr bwMode="auto">
          <a:xfrm>
            <a:off x="152400" y="4069080"/>
            <a:ext cx="4855464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ryanford\Pictures\CIMG2144.JPG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25880"/>
            <a:ext cx="374904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yanford\Pictures\DSCN0194.JPG"/>
          <p:cNvPicPr preferRelativeResize="0"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25880"/>
            <a:ext cx="385876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84150"/>
            <a:ext cx="8102600" cy="569912"/>
          </a:xfrm>
        </p:spPr>
        <p:txBody>
          <a:bodyPr/>
          <a:lstStyle/>
          <a:p>
            <a:r>
              <a:rPr lang="en-US" dirty="0"/>
              <a:t>Excess Metal at SLAC </a:t>
            </a:r>
            <a:r>
              <a:rPr lang="en-US" dirty="0">
                <a:latin typeface="Arial" charset="0"/>
              </a:rPr>
              <a:t>(after release)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9388"/>
      </p:ext>
    </p:extLst>
  </p:cSld>
  <p:clrMapOvr>
    <a:masterClrMapping/>
  </p:clrMapOvr>
</p:sld>
</file>

<file path=ppt/theme/theme1.xml><?xml version="1.0" encoding="utf-8"?>
<a:theme xmlns:a="http://schemas.openxmlformats.org/drawingml/2006/main" name="SLAC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lendar_x0020_Year xmlns="c8aa481c-41c3-4e50-aedf-83601094bfdb">2014</Calendar_x0020_Year>
    <Month xmlns="c8aa481c-41c3-4e50-aedf-83601094bfdb">07 July</Month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A6F986926D34D94F95559279BEE81" ma:contentTypeVersion="3" ma:contentTypeDescription="Create a new document." ma:contentTypeScope="" ma:versionID="e3093a4bc819a097d6246adee90a9187">
  <xsd:schema xmlns:xsd="http://www.w3.org/2001/XMLSchema" xmlns:xs="http://www.w3.org/2001/XMLSchema" xmlns:p="http://schemas.microsoft.com/office/2006/metadata/properties" xmlns:ns1="c8aa481c-41c3-4e50-aedf-83601094bfdb" targetNamespace="http://schemas.microsoft.com/office/2006/metadata/properties" ma:root="true" ma:fieldsID="6780264125963099cf0f7f501ecd79d7" ns1:_="">
    <xsd:import namespace="c8aa481c-41c3-4e50-aedf-83601094bfdb"/>
    <xsd:element name="properties">
      <xsd:complexType>
        <xsd:sequence>
          <xsd:element name="documentManagement">
            <xsd:complexType>
              <xsd:all>
                <xsd:element ref="ns1:Calendar_x0020_Year" minOccurs="0"/>
                <xsd:element ref="ns1:Mon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a481c-41c3-4e50-aedf-83601094bfdb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9" nillable="true" ma:displayName="Calendar Year" ma:internalName="Calendar_x0020_Year">
      <xsd:simpleType>
        <xsd:restriction base="dms:Text">
          <xsd:maxLength value="255"/>
        </xsd:restriction>
      </xsd:simpleType>
    </xsd:element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 ma:index="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0653B6-C15D-4BC7-A4B0-AEE4FB99E8C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8aa481c-41c3-4e50-aedf-83601094bfdb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5B02F2-248D-4EC4-8881-ED99656FCB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79A8D-9333-4877-8CA5-BA45467AA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a481c-41c3-4e50-aedf-83601094b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Scope, RSC Review  CLTS November 26, 2018-rev1 - Copy</Template>
  <TotalTime>8898</TotalTime>
  <Words>2139</Words>
  <Application>Microsoft Office PowerPoint</Application>
  <PresentationFormat>On-screen Show (4:3)</PresentationFormat>
  <Paragraphs>244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SLAC</vt:lpstr>
      <vt:lpstr>Photo Editor Photo</vt:lpstr>
      <vt:lpstr>Implementation of DOE-STD-6004 on Clearance and Release of Personal Property from Accelerator Facilities at SLAC</vt:lpstr>
      <vt:lpstr>Topics to Discuss</vt:lpstr>
      <vt:lpstr>DOE-STD-6004 (2016): 7 Chapters</vt:lpstr>
      <vt:lpstr>DOE-STD-6004 (2016): 5 Appendices</vt:lpstr>
      <vt:lpstr>Tier 1 Clearance Criterion (IFB) for Volumetric Radioactivity</vt:lpstr>
      <vt:lpstr>SLAC Material Clearance Program and Process</vt:lpstr>
      <vt:lpstr>Lessons Learned</vt:lpstr>
      <vt:lpstr>Excess Metal Accumulated at SLAC (before release)</vt:lpstr>
      <vt:lpstr>Excess Metal at SLAC (after release)</vt:lpstr>
      <vt:lpstr>Beam Dump East  Yard (Legacy Materials)</vt:lpstr>
      <vt:lpstr>Beam Dump East Yard (Work in Progress)</vt:lpstr>
      <vt:lpstr>IR-02 – 1249 Tons from BaBar</vt:lpstr>
      <vt:lpstr>Reuse of IR-02 Hall as Cleanroom</vt:lpstr>
      <vt:lpstr>RP Note (RP 17-11) for Clearance of Lead</vt:lpstr>
      <vt:lpstr>Radiological Survey of Lead</vt:lpstr>
      <vt:lpstr>Lead Storage Area Before Cleanup</vt:lpstr>
      <vt:lpstr>Lead Storage  Area (55 tons recycled)</vt:lpstr>
      <vt:lpstr>Recycling Weight and Revenue</vt:lpstr>
      <vt:lpstr>Tier 2 Clearance Criterion (ANSI N13.12-2013 SLs)</vt:lpstr>
      <vt:lpstr>Tier 2 Release Criterion</vt:lpstr>
      <vt:lpstr>Tier 3 Clearance Criterion: &gt; ANSI 13.12 SLs</vt:lpstr>
      <vt:lpstr>Summary</vt:lpstr>
      <vt:lpstr>Thank You</vt:lpstr>
      <vt:lpstr>ANSI N13.12-2013 Screening Levels (SLs)</vt:lpstr>
      <vt:lpstr>Field Surface Survey Instruments</vt:lpstr>
      <vt:lpstr>Record Management and Reporting </vt:lpstr>
      <vt:lpstr>DOE EHSS Operating Experience Level 3       (OE-3: 2016-07)</vt:lpstr>
      <vt:lpstr>DOE Order 458.1 4.k Release and Clearance of Personal Property</vt:lpstr>
      <vt:lpstr>Clearance Criteria in DOE-STD-6004 (2016)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D&amp;D Program Progress</dc:title>
  <dc:subject>D&amp;D</dc:subject>
  <dc:creator>Ryan Ford</dc:creator>
  <cp:lastModifiedBy>Eady, Lisa B.</cp:lastModifiedBy>
  <cp:revision>368</cp:revision>
  <cp:lastPrinted>2019-09-03T00:05:18Z</cp:lastPrinted>
  <dcterms:created xsi:type="dcterms:W3CDTF">2013-07-29T20:36:57Z</dcterms:created>
  <dcterms:modified xsi:type="dcterms:W3CDTF">2019-09-09T21:14:11Z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0x0101001EFA6F986926D34D94F95559279BEE81</vt:lpwstr>
  </property>
</Properties>
</file>