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9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795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5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1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3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0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76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254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240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521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0DC3-500F-4BD4-A09E-5FE946768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System Engineer Training at SNS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482C8-DF07-4CA1-BDCF-E0D598A30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Jacob Platfoot</a:t>
            </a:r>
          </a:p>
          <a:p>
            <a:r>
              <a:rPr lang="en-US" dirty="0"/>
              <a:t>Accelerator Safety Workshop 2019</a:t>
            </a:r>
          </a:p>
        </p:txBody>
      </p:sp>
    </p:spTree>
    <p:extLst>
      <p:ext uri="{BB962C8B-B14F-4D97-AF65-F5344CB8AC3E}">
        <p14:creationId xmlns:p14="http://schemas.microsoft.com/office/powerpoint/2010/main" val="2491130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91F0-B408-4FAE-AD6B-57C168F1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2B825-A548-4DC7-958D-ADE31686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2934307"/>
          </a:xfrm>
        </p:spPr>
        <p:txBody>
          <a:bodyPr/>
          <a:lstStyle/>
          <a:p>
            <a:r>
              <a:rPr lang="en-US" dirty="0"/>
              <a:t>Need buy-in from line management</a:t>
            </a:r>
          </a:p>
          <a:p>
            <a:pPr lvl="1"/>
            <a:r>
              <a:rPr lang="en-US" dirty="0"/>
              <a:t>Takes up-front time investment from a key resource</a:t>
            </a:r>
          </a:p>
          <a:p>
            <a:pPr lvl="1"/>
            <a:r>
              <a:rPr lang="en-US" dirty="0"/>
              <a:t>Pay-off isn’t always obvious or forthcoming</a:t>
            </a:r>
          </a:p>
          <a:p>
            <a:r>
              <a:rPr lang="en-US" dirty="0"/>
              <a:t>Engineers often push back on level of conservatism</a:t>
            </a:r>
          </a:p>
          <a:p>
            <a:r>
              <a:rPr lang="en-US" dirty="0"/>
              <a:t>It’s one more thing to do and manage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4F72E-B7BC-48B1-85C2-83313739A58E}"/>
              </a:ext>
            </a:extLst>
          </p:cNvPr>
          <p:cNvSpPr txBox="1"/>
          <p:nvPr/>
        </p:nvSpPr>
        <p:spPr>
          <a:xfrm>
            <a:off x="5013011" y="4837920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>
                <a:latin typeface="+mn-lt"/>
              </a:rPr>
              <a:t>Worth it!</a:t>
            </a:r>
          </a:p>
        </p:txBody>
      </p:sp>
    </p:spTree>
    <p:extLst>
      <p:ext uri="{BB962C8B-B14F-4D97-AF65-F5344CB8AC3E}">
        <p14:creationId xmlns:p14="http://schemas.microsoft.com/office/powerpoint/2010/main" val="14464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038F-7007-460C-8E35-97335D30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646331"/>
          </a:xfrm>
        </p:spPr>
        <p:txBody>
          <a:bodyPr/>
          <a:lstStyle/>
          <a:p>
            <a:pPr algn="ctr"/>
            <a:r>
              <a:rPr lang="en-US" sz="4000" dirty="0"/>
              <a:t>Questions?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E50D0-94E9-4883-B6A7-17209D9B4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06"/>
          <a:stretch/>
        </p:blipFill>
        <p:spPr>
          <a:xfrm>
            <a:off x="3192957" y="1720722"/>
            <a:ext cx="5806087" cy="34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9949A-F6C9-4973-BC05-F26CA9E7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0BAC-8AAE-483D-98E1-A7CC96F82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audit of configuration management program identified system engineer training as “Notable Practice”</a:t>
            </a:r>
          </a:p>
          <a:p>
            <a:endParaRPr lang="en-US" dirty="0"/>
          </a:p>
          <a:p>
            <a:r>
              <a:rPr lang="en-US" dirty="0"/>
              <a:t>Purpose of System Engineer program</a:t>
            </a:r>
          </a:p>
          <a:p>
            <a:r>
              <a:rPr lang="en-US" dirty="0"/>
              <a:t>Training approach</a:t>
            </a:r>
          </a:p>
          <a:p>
            <a:r>
              <a:rPr lang="en-US" dirty="0"/>
              <a:t>Benefits to the Accelerator Safety Program</a:t>
            </a:r>
          </a:p>
        </p:txBody>
      </p:sp>
    </p:spTree>
    <p:extLst>
      <p:ext uri="{BB962C8B-B14F-4D97-AF65-F5344CB8AC3E}">
        <p14:creationId xmlns:p14="http://schemas.microsoft.com/office/powerpoint/2010/main" val="355481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B6BA-040B-4DF9-92ED-5CF1476A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the System Engineer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ADEC-584B-45FF-A87F-15D8515D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60177"/>
            <a:ext cx="9032829" cy="4233718"/>
          </a:xfrm>
        </p:spPr>
        <p:txBody>
          <a:bodyPr/>
          <a:lstStyle/>
          <a:p>
            <a:r>
              <a:rPr lang="en-US" dirty="0"/>
              <a:t>The SNS ASE relies primarily on Engineered Controls (CECs)</a:t>
            </a:r>
          </a:p>
          <a:p>
            <a:pPr lvl="1"/>
            <a:r>
              <a:rPr lang="en-US" dirty="0"/>
              <a:t>9 active systems</a:t>
            </a:r>
          </a:p>
          <a:p>
            <a:pPr lvl="1"/>
            <a:r>
              <a:rPr lang="en-US" dirty="0"/>
              <a:t>12 passive systems</a:t>
            </a:r>
          </a:p>
          <a:p>
            <a:r>
              <a:rPr lang="en-US" dirty="0"/>
              <a:t>These systems utilize a wide variety of designs</a:t>
            </a:r>
          </a:p>
          <a:p>
            <a:pPr lvl="1"/>
            <a:r>
              <a:rPr lang="en-US" dirty="0"/>
              <a:t>Active – PLC-based, relay-based, fire suppression systems</a:t>
            </a:r>
          </a:p>
          <a:p>
            <a:pPr lvl="1"/>
            <a:r>
              <a:rPr lang="en-US" dirty="0"/>
              <a:t>Passive – concrete and steel structures, piping and pressure vessels, ventilation, fire barriers, pressure relief devices</a:t>
            </a:r>
          </a:p>
          <a:p>
            <a:r>
              <a:rPr lang="en-US" dirty="0"/>
              <a:t>Two accelerator safety engineers</a:t>
            </a:r>
          </a:p>
          <a:p>
            <a:pPr lvl="1"/>
            <a:r>
              <a:rPr lang="en-US" dirty="0"/>
              <a:t>Not practical to become system experts on all CECs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C918A7-E7E6-40AE-9F3D-AEB5F866B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5210" y="1246936"/>
            <a:ext cx="203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8984D-4320-4AF7-8C0F-20B3A7BDB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210" y="4118456"/>
            <a:ext cx="2035627" cy="21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0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274D-396F-48C2-8138-40884397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Engineer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F51F6-EC34-4414-97C8-E08DB08FF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CEC has a designated System Engineer</a:t>
            </a:r>
          </a:p>
          <a:p>
            <a:pPr lvl="1"/>
            <a:r>
              <a:rPr lang="en-US" dirty="0"/>
              <a:t>Qualified through a training course</a:t>
            </a:r>
          </a:p>
          <a:p>
            <a:r>
              <a:rPr lang="en-US" dirty="0"/>
              <a:t>System Engineer Responsibilities:</a:t>
            </a:r>
          </a:p>
          <a:p>
            <a:pPr lvl="1"/>
            <a:r>
              <a:rPr lang="en-US" dirty="0"/>
              <a:t>Ensures CEC is maintained compliant with ASE and SAD</a:t>
            </a:r>
          </a:p>
          <a:p>
            <a:pPr lvl="1"/>
            <a:r>
              <a:rPr lang="en-US" dirty="0"/>
              <a:t>Maintains Configuration Control of CEC</a:t>
            </a:r>
          </a:p>
          <a:p>
            <a:pPr lvl="1"/>
            <a:r>
              <a:rPr lang="en-US" dirty="0"/>
              <a:t>Subject Matter Expert for USI Evaluations involving the CEC</a:t>
            </a:r>
          </a:p>
          <a:p>
            <a:pPr lvl="1"/>
            <a:r>
              <a:rPr lang="en-US" dirty="0"/>
              <a:t>Provides technical support for operations and maintenance of CEC</a:t>
            </a:r>
          </a:p>
          <a:p>
            <a:pPr lvl="1"/>
            <a:r>
              <a:rPr lang="en-US" dirty="0"/>
              <a:t>Cognizant of operational status, planned maintenance and changes</a:t>
            </a:r>
          </a:p>
          <a:p>
            <a:pPr lvl="1"/>
            <a:r>
              <a:rPr lang="en-US" dirty="0"/>
              <a:t>Cognizant of system history</a:t>
            </a:r>
          </a:p>
        </p:txBody>
      </p:sp>
    </p:spTree>
    <p:extLst>
      <p:ext uri="{BB962C8B-B14F-4D97-AF65-F5344CB8AC3E}">
        <p14:creationId xmlns:p14="http://schemas.microsoft.com/office/powerpoint/2010/main" val="230619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EBF5-83A7-4444-A728-E970FF6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87CCB-CCBF-44E8-85F1-5842A342A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course tracked in our training system (LRN)</a:t>
            </a:r>
          </a:p>
          <a:p>
            <a:r>
              <a:rPr lang="en-US" dirty="0"/>
              <a:t>Course has three parts:</a:t>
            </a:r>
          </a:p>
          <a:p>
            <a:pPr lvl="1"/>
            <a:r>
              <a:rPr lang="en-US" dirty="0"/>
              <a:t>Safety Document Overview</a:t>
            </a:r>
          </a:p>
          <a:p>
            <a:pPr lvl="1"/>
            <a:r>
              <a:rPr lang="en-US" dirty="0"/>
              <a:t>Required Reading for Specific CECs</a:t>
            </a:r>
          </a:p>
          <a:p>
            <a:pPr lvl="1"/>
            <a:r>
              <a:rPr lang="en-US" dirty="0"/>
              <a:t>Review of Specific CECs (Knowledge Assessment)</a:t>
            </a:r>
          </a:p>
          <a:p>
            <a:r>
              <a:rPr lang="en-US" dirty="0"/>
              <a:t>Training is tailored to the specific CEC(s) assigned to the System Engineer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7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398F-E7B3-4BDD-AEA1-4AC6959F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Document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E13F-24F5-48C9-BAFC-6D16CB1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overview of accelerator safety program</a:t>
            </a:r>
          </a:p>
          <a:p>
            <a:pPr lvl="1"/>
            <a:r>
              <a:rPr lang="en-US" dirty="0"/>
              <a:t>DOE O 420.2C</a:t>
            </a:r>
          </a:p>
          <a:p>
            <a:pPr lvl="1"/>
            <a:r>
              <a:rPr lang="en-US" dirty="0"/>
              <a:t>ASE and SAD structure and contents</a:t>
            </a:r>
          </a:p>
          <a:p>
            <a:pPr lvl="1"/>
            <a:r>
              <a:rPr lang="en-US" dirty="0"/>
              <a:t>USI Process</a:t>
            </a:r>
          </a:p>
          <a:p>
            <a:pPr lvl="1"/>
            <a:r>
              <a:rPr lang="en-US" dirty="0"/>
              <a:t>Identify all the CECs</a:t>
            </a:r>
          </a:p>
          <a:p>
            <a:pPr lvl="1"/>
            <a:r>
              <a:rPr lang="en-US" dirty="0"/>
              <a:t>Introduce terminology (active v. passive, engineered v. admin, etc.)</a:t>
            </a:r>
          </a:p>
          <a:p>
            <a:pPr lvl="1"/>
            <a:r>
              <a:rPr lang="en-US" dirty="0"/>
              <a:t>System Engineer roles and responsibilities</a:t>
            </a:r>
          </a:p>
          <a:p>
            <a:pPr lvl="1"/>
            <a:r>
              <a:rPr lang="en-US" dirty="0"/>
              <a:t>Initial opportunity for Q&amp;A</a:t>
            </a:r>
          </a:p>
          <a:p>
            <a:pPr lvl="1"/>
            <a:r>
              <a:rPr lang="en-US" dirty="0"/>
              <a:t>Provide individualized required reading</a:t>
            </a:r>
          </a:p>
        </p:txBody>
      </p:sp>
    </p:spTree>
    <p:extLst>
      <p:ext uri="{BB962C8B-B14F-4D97-AF65-F5344CB8AC3E}">
        <p14:creationId xmlns:p14="http://schemas.microsoft.com/office/powerpoint/2010/main" val="130251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8868-CB0B-4A0E-9C69-3D02BC1D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Reading for Specific CECs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92410-10D3-4B84-AAF1-C1AF700EE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 detailed list of all sections in SAD and ASE that refer to the assigned and related CECs</a:t>
            </a:r>
          </a:p>
          <a:p>
            <a:r>
              <a:rPr lang="en-US" dirty="0"/>
              <a:t>Familiarizes the System Engineer with the credited functions described in the SAD/ASE and the level of detail in descriptions</a:t>
            </a:r>
          </a:p>
          <a:p>
            <a:r>
              <a:rPr lang="en-US" dirty="0"/>
              <a:t>Prompts the System Engineer to interrogate their system documentation and compare to safety documentation</a:t>
            </a:r>
          </a:p>
          <a:p>
            <a:pPr lvl="1"/>
            <a:r>
              <a:rPr lang="en-US" dirty="0"/>
              <a:t>Often leads to updates and improvements to SAD</a:t>
            </a:r>
          </a:p>
          <a:p>
            <a:r>
              <a:rPr lang="en-US" dirty="0"/>
              <a:t>Typically leads to more detailed Q&amp;A to clarify and understand exactly what the safety documentation is saying</a:t>
            </a:r>
          </a:p>
        </p:txBody>
      </p:sp>
    </p:spTree>
    <p:extLst>
      <p:ext uri="{BB962C8B-B14F-4D97-AF65-F5344CB8AC3E}">
        <p14:creationId xmlns:p14="http://schemas.microsoft.com/office/powerpoint/2010/main" val="378947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1736-E020-48FE-A9C2-AB26FCD7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Specific CECs (Knowledge Assessment)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30FA5-D140-4EE4-988C-26CA1F36B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Focused interview between System Engineer and Accelerator Safety Engineer(s).</a:t>
            </a:r>
          </a:p>
          <a:p>
            <a:r>
              <a:rPr lang="en-US" dirty="0"/>
              <a:t>Provides a forum for further Q&amp;A about safety documents</a:t>
            </a:r>
          </a:p>
          <a:p>
            <a:r>
              <a:rPr lang="en-US" dirty="0"/>
              <a:t>Provides a knowledge assessment to ensure the System Engineer understands the CEC’s safety role</a:t>
            </a:r>
          </a:p>
          <a:p>
            <a:pPr lvl="1"/>
            <a:r>
              <a:rPr lang="en-US" dirty="0"/>
              <a:t>Typically the selected individuals are already the SMEs on the system itself</a:t>
            </a:r>
          </a:p>
          <a:p>
            <a:r>
              <a:rPr lang="en-US" dirty="0"/>
              <a:t>Final sign off by both System Engineer and Accelerator Safety</a:t>
            </a:r>
          </a:p>
        </p:txBody>
      </p:sp>
    </p:spTree>
    <p:extLst>
      <p:ext uri="{BB962C8B-B14F-4D97-AF65-F5344CB8AC3E}">
        <p14:creationId xmlns:p14="http://schemas.microsoft.com/office/powerpoint/2010/main" val="209060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FA59-C41A-4D86-AB6B-A434AAB2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System Engineer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6A34F-61CA-4493-9DBC-544ABA8F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20072"/>
            <a:ext cx="11430000" cy="4047778"/>
          </a:xfrm>
        </p:spPr>
        <p:txBody>
          <a:bodyPr/>
          <a:lstStyle/>
          <a:p>
            <a:r>
              <a:rPr lang="en-US" dirty="0"/>
              <a:t>Significantly improves institutional awareness and understanding of Accelerator Safety Program requirements</a:t>
            </a:r>
          </a:p>
          <a:p>
            <a:r>
              <a:rPr lang="en-US" dirty="0"/>
              <a:t>Installs a key lookout to implement the USI Process</a:t>
            </a:r>
          </a:p>
          <a:p>
            <a:r>
              <a:rPr lang="en-US" dirty="0"/>
              <a:t>Improves the accuracy and completeness of safety documents (SAD and USI Evaluations)</a:t>
            </a:r>
          </a:p>
          <a:p>
            <a:r>
              <a:rPr lang="en-US" dirty="0"/>
              <a:t>Grows the System Engineer’s understanding of the system requirements to streamline the design change process</a:t>
            </a:r>
          </a:p>
          <a:p>
            <a:r>
              <a:rPr lang="en-US" dirty="0"/>
              <a:t>Provides an opportunity for early contact with new hires</a:t>
            </a:r>
          </a:p>
          <a:p>
            <a:r>
              <a:rPr lang="en-US" dirty="0"/>
              <a:t>Great starting point to become a Qualified USI Preparer</a:t>
            </a:r>
          </a:p>
          <a:p>
            <a:pPr lvl="1"/>
            <a:r>
              <a:rPr lang="en-US" dirty="0"/>
              <a:t>All (10) current System Engineers are Qualified</a:t>
            </a:r>
          </a:p>
        </p:txBody>
      </p:sp>
    </p:spTree>
    <p:extLst>
      <p:ext uri="{BB962C8B-B14F-4D97-AF65-F5344CB8AC3E}">
        <p14:creationId xmlns:p14="http://schemas.microsoft.com/office/powerpoint/2010/main" val="927629709"/>
      </p:ext>
    </p:extLst>
  </p:cSld>
  <p:clrMapOvr>
    <a:masterClrMapping/>
  </p:clrMapOvr>
</p:sld>
</file>

<file path=ppt/theme/theme1.xml><?xml version="1.0" encoding="utf-8"?>
<a:theme xmlns:a="http://schemas.openxmlformats.org/drawingml/2006/main" name="ORNL SNS 16x9 Official Theme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SNS 16x9 Official Theme" id="{84448950-E2DD-4780-98A0-DFE2F9A16885}" vid="{05402262-4DFB-4426-A890-C63914CFF5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 SNS 16x9 Official Theme</Template>
  <TotalTime>178</TotalTime>
  <Words>558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Century Gothic</vt:lpstr>
      <vt:lpstr>ORNL SNS 16x9 Official Theme</vt:lpstr>
      <vt:lpstr>System Engineer Training at SNS</vt:lpstr>
      <vt:lpstr>Background and Overview</vt:lpstr>
      <vt:lpstr>Need for the System Engineer Program</vt:lpstr>
      <vt:lpstr>System Engineer Program</vt:lpstr>
      <vt:lpstr>Training Approach</vt:lpstr>
      <vt:lpstr>Safety Document Overview</vt:lpstr>
      <vt:lpstr>Required Reading for Specific CECs</vt:lpstr>
      <vt:lpstr>Review of Specific CECs (Knowledge Assessment)</vt:lpstr>
      <vt:lpstr>Benefits of System Engineer Training</vt:lpstr>
      <vt:lpstr>Challenges and Obstacles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Engineer Training at SNS</dc:title>
  <dc:creator>Platfoot, Jacob P.</dc:creator>
  <cp:lastModifiedBy>Eady, Lisa B.</cp:lastModifiedBy>
  <cp:revision>17</cp:revision>
  <dcterms:created xsi:type="dcterms:W3CDTF">2019-08-28T13:38:43Z</dcterms:created>
  <dcterms:modified xsi:type="dcterms:W3CDTF">2019-09-09T21:43:40Z</dcterms:modified>
</cp:coreProperties>
</file>