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6"/>
  </p:notesMasterIdLst>
  <p:handoutMasterIdLst>
    <p:handoutMasterId r:id="rId17"/>
  </p:handoutMasterIdLst>
  <p:sldIdLst>
    <p:sldId id="278" r:id="rId2"/>
    <p:sldId id="321" r:id="rId3"/>
    <p:sldId id="316" r:id="rId4"/>
    <p:sldId id="304" r:id="rId5"/>
    <p:sldId id="317" r:id="rId6"/>
    <p:sldId id="308" r:id="rId7"/>
    <p:sldId id="318" r:id="rId8"/>
    <p:sldId id="309" r:id="rId9"/>
    <p:sldId id="310" r:id="rId10"/>
    <p:sldId id="311" r:id="rId11"/>
    <p:sldId id="314" r:id="rId12"/>
    <p:sldId id="319" r:id="rId13"/>
    <p:sldId id="320" r:id="rId14"/>
    <p:sldId id="3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9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87796" autoAdjust="0"/>
  </p:normalViewPr>
  <p:slideViewPr>
    <p:cSldViewPr snapToGrid="0" snapToObjects="1">
      <p:cViewPr varScale="1">
        <p:scale>
          <a:sx n="52" d="100"/>
          <a:sy n="52" d="100"/>
        </p:scale>
        <p:origin x="84" y="3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2019-09-10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2019-09-10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2019-09-10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2019-09-10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2019-09-10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0DAA83-D16B-484D-93CB-5C35670D6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080" y="201246"/>
            <a:ext cx="6197620" cy="58746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2725" y="1473977"/>
            <a:ext cx="4803355" cy="2082023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fine-grained meteorological data for environmental hazard assessments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DOE Accelerator Safety Workshop 2019</a:t>
            </a:r>
            <a:br>
              <a:rPr lang="en-US" sz="2000" dirty="0"/>
            </a:br>
            <a:r>
              <a:rPr lang="en-US" sz="2000" dirty="0"/>
              <a:t>September 10-12, 2019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E893E-FF3A-4CDC-A437-4A9734A49F7B}"/>
              </a:ext>
            </a:extLst>
          </p:cNvPr>
          <p:cNvSpPr txBox="1"/>
          <p:nvPr/>
        </p:nvSpPr>
        <p:spPr>
          <a:xfrm>
            <a:off x="662725" y="5230276"/>
            <a:ext cx="512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Joe Mildenberger</a:t>
            </a:r>
          </a:p>
          <a:p>
            <a:r>
              <a:rPr lang="en-US" sz="2000" dirty="0"/>
              <a:t>Head, Radiation Protection Group, TRIUMF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DE0A1F4-321B-442B-85F0-B03F7D700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3" y="6179240"/>
            <a:ext cx="1462481" cy="6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76119F-CB4B-4494-BAD9-226FB74578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1470" y="329358"/>
                <a:ext cx="8953827" cy="650329"/>
              </a:xfrm>
            </p:spPr>
            <p:txBody>
              <a:bodyPr/>
              <a:lstStyle/>
              <a:p>
                <a:r>
                  <a:rPr lang="en-US" dirty="0"/>
                  <a:t>Examples of correlations: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v. wind direction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76119F-CB4B-4494-BAD9-226FB7457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1470" y="329358"/>
                <a:ext cx="8953827" cy="650329"/>
              </a:xfrm>
              <a:blipFill>
                <a:blip r:embed="rId2"/>
                <a:stretch>
                  <a:fillRect l="-613" t="-84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8D4B986-84DB-4048-8776-944D21F691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4738" y="919544"/>
            <a:ext cx="9766998" cy="57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119F-CB4B-4494-BAD9-226FB745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0" y="329358"/>
            <a:ext cx="8953827" cy="650329"/>
          </a:xfrm>
        </p:spPr>
        <p:txBody>
          <a:bodyPr/>
          <a:lstStyle/>
          <a:p>
            <a:r>
              <a:rPr lang="en-US" dirty="0"/>
              <a:t>Insight and consistency: “Worst case releases”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90496-5594-42FC-AFA5-C7332102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983651"/>
            <a:ext cx="10492665" cy="43853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“DRL atoms” provide a method to estimate “worst case” single-release effects (“SDRL”) using a method consistent with DRL modelling</a:t>
            </a:r>
          </a:p>
          <a:p>
            <a:r>
              <a:rPr lang="en-US" dirty="0"/>
              <a:t>One-hour data sets are appropriate for “TRIUMF-style” accidental release scenarios: failed medical isotope production targets; “short and sharp”</a:t>
            </a:r>
          </a:p>
          <a:p>
            <a:r>
              <a:rPr lang="en-US" dirty="0"/>
              <a:t>Tabulate individual “Dose/Bq” distributions for all receptors and nuclides</a:t>
            </a:r>
          </a:p>
          <a:p>
            <a:r>
              <a:rPr lang="en-US" dirty="0"/>
              <a:t>The far tail provides “Five year worst case dose” (c.f. “50 year flood”)</a:t>
            </a:r>
          </a:p>
          <a:p>
            <a:r>
              <a:rPr lang="en-US" dirty="0"/>
              <a:t>New TRIUMF convention is to use “1% worst case”: consequences would be less than this, 99% of the time. </a:t>
            </a:r>
          </a:p>
          <a:p>
            <a:r>
              <a:rPr lang="en-US" dirty="0"/>
              <a:t>By definition, the combination of meteorological factors is “plausible”, because it has been recorded as actually occurring in that particular wind sector.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CC1EB-EAE7-47E4-AAB2-417433861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273" y="4448709"/>
            <a:ext cx="3498815" cy="242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8AFF-6B77-4A3D-9AC9-2A0A0F35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Po-210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ADBB4-ABC7-41AE-A9EE-91C0E390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2032777"/>
            <a:ext cx="5559937" cy="3939398"/>
          </a:xfrm>
        </p:spPr>
        <p:txBody>
          <a:bodyPr/>
          <a:lstStyle/>
          <a:p>
            <a:r>
              <a:rPr lang="en-US" dirty="0"/>
              <a:t>Dominated by “food dose” from (assumed) locally grown fruits &amp; vegetables</a:t>
            </a:r>
          </a:p>
          <a:p>
            <a:r>
              <a:rPr lang="en-US" dirty="0"/>
              <a:t>Deposition rate scales with rainfall rate.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F2C31-435F-4DC8-9CAF-BDCB1CC3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77" y="1569800"/>
            <a:ext cx="6603562" cy="44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F2C31-435F-4DC8-9CAF-BDCB1CC3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77" y="1569800"/>
            <a:ext cx="6603561" cy="4402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68AFF-6B77-4A3D-9AC9-2A0A0F35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H-3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ADBB4-ABC7-41AE-A9EE-91C0E390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2032777"/>
            <a:ext cx="5559937" cy="3939398"/>
          </a:xfrm>
        </p:spPr>
        <p:txBody>
          <a:bodyPr/>
          <a:lstStyle/>
          <a:p>
            <a:r>
              <a:rPr lang="en-US" dirty="0"/>
              <a:t>Major components from inhalation/skin absorption and ingestion</a:t>
            </a:r>
          </a:p>
          <a:p>
            <a:r>
              <a:rPr lang="en-US" dirty="0"/>
              <a:t>Uptake by plants scales inversely with absolute </a:t>
            </a:r>
            <a:r>
              <a:rPr lang="en-US" dirty="0" err="1"/>
              <a:t>humidity</a:t>
            </a:r>
            <a:r>
              <a:rPr lang="en-US" dirty="0" err="1">
                <a:sym typeface="Wingdings" panose="05000000000000000000" pitchFamily="2" charset="2"/>
              </a:rPr>
              <a:t>temperature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1165-2396-499A-9BB3-A08B1D8D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18" y="1486576"/>
            <a:ext cx="1395656" cy="1581962"/>
          </a:xfrm>
        </p:spPr>
        <p:txBody>
          <a:bodyPr/>
          <a:lstStyle/>
          <a:p>
            <a:r>
              <a:rPr lang="en-US" dirty="0"/>
              <a:t>Thank you / merci!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B5AB2-0E8A-4DC8-897D-DACBD96A968F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274117" y="3339293"/>
            <a:ext cx="2131153" cy="90034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Placeholder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1C2BE66-3729-4EE1-98DE-288BC441BA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23" b="1423"/>
          <a:stretch>
            <a:fillRect/>
          </a:stretch>
        </p:blipFill>
        <p:spPr>
          <a:xfrm>
            <a:off x="5586884" y="371789"/>
            <a:ext cx="5968557" cy="5798673"/>
          </a:xfrm>
        </p:spPr>
      </p:pic>
    </p:spTree>
    <p:extLst>
      <p:ext uri="{BB962C8B-B14F-4D97-AF65-F5344CB8AC3E}">
        <p14:creationId xmlns:p14="http://schemas.microsoft.com/office/powerpoint/2010/main" val="131917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60B9-81CA-450F-B19C-5E631CD6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235496"/>
            <a:ext cx="8953827" cy="650329"/>
          </a:xfrm>
        </p:spPr>
        <p:txBody>
          <a:bodyPr/>
          <a:lstStyle/>
          <a:p>
            <a:r>
              <a:rPr lang="en-US" dirty="0"/>
              <a:t>TRIUMF basics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2C45F-A725-47A7-8832-C446097D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51" y="1906307"/>
            <a:ext cx="11096675" cy="503339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South end, UBC campus</a:t>
            </a:r>
          </a:p>
          <a:p>
            <a:r>
              <a:rPr lang="en-US" sz="2400" dirty="0"/>
              <a:t>520 MeV sector-focused cyclotron</a:t>
            </a:r>
          </a:p>
          <a:p>
            <a:pPr lvl="1"/>
            <a:r>
              <a:rPr lang="en-US" sz="2400" dirty="0"/>
              <a:t>Materials studies (</a:t>
            </a:r>
            <a:r>
              <a:rPr lang="el-GR" sz="2400" dirty="0"/>
              <a:t>μ</a:t>
            </a:r>
            <a:r>
              <a:rPr lang="en-US" sz="2400" dirty="0"/>
              <a:t>;</a:t>
            </a:r>
            <a:r>
              <a:rPr lang="el-GR" sz="2400" dirty="0"/>
              <a:t>π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Medical isotope production</a:t>
            </a:r>
          </a:p>
          <a:p>
            <a:pPr lvl="1"/>
            <a:r>
              <a:rPr lang="en-US" sz="2400" dirty="0"/>
              <a:t>p, n irradiation facilities</a:t>
            </a:r>
          </a:p>
          <a:p>
            <a:pPr lvl="1"/>
            <a:r>
              <a:rPr lang="en-US" sz="2400" dirty="0"/>
              <a:t>Ultra Cold Neutron facility</a:t>
            </a:r>
          </a:p>
          <a:p>
            <a:pPr lvl="1"/>
            <a:r>
              <a:rPr lang="en-US" sz="2400" dirty="0"/>
              <a:t>Driver for ISAC ISOL facility</a:t>
            </a:r>
          </a:p>
          <a:p>
            <a:r>
              <a:rPr lang="en-US" sz="2400" dirty="0"/>
              <a:t>Four small medical isotope cyclotrons</a:t>
            </a:r>
          </a:p>
          <a:p>
            <a:pPr lvl="1"/>
            <a:r>
              <a:rPr lang="en-US" sz="2400" dirty="0"/>
              <a:t>Life Sciences research: 13 MeV</a:t>
            </a:r>
          </a:p>
          <a:p>
            <a:pPr lvl="1"/>
            <a:r>
              <a:rPr lang="en-US" sz="2400" dirty="0"/>
              <a:t>Commercial (BWXT): 42 MeV; 30 MeV (x2)</a:t>
            </a:r>
          </a:p>
          <a:p>
            <a:r>
              <a:rPr lang="en-US" sz="2400" dirty="0"/>
              <a:t>35 MeV superconducting e-</a:t>
            </a:r>
            <a:r>
              <a:rPr lang="en-US" sz="2400" dirty="0" err="1"/>
              <a:t>linac</a:t>
            </a:r>
            <a:r>
              <a:rPr lang="en-US" sz="2400" dirty="0"/>
              <a:t>: driver for ARIEL-II ISOL facility (under construction)</a:t>
            </a:r>
          </a:p>
          <a:p>
            <a:r>
              <a:rPr lang="en-US" sz="2400" dirty="0"/>
              <a:t>Soon: 24 MeV cyclotron (medical Isotopes); addition 520 MeV proton beam as second driver for ARIEL-II.  </a:t>
            </a:r>
          </a:p>
          <a:p>
            <a:r>
              <a:rPr lang="en-US" sz="2400" dirty="0"/>
              <a:t>Nearest residents: 500m from most active stack; non-TRIUMF workers: 350m</a:t>
            </a:r>
          </a:p>
          <a:p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E5624-A488-4770-877C-B17E3C80D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164" y="61286"/>
            <a:ext cx="6300978" cy="43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60B9-81CA-450F-B19C-5E631CD6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CNSC Operating license requirements for Environmental Protection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2C45F-A725-47A7-8832-C446097D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1719743"/>
            <a:ext cx="9261182" cy="42524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CNSC = “Canadian Nuclear Safety Commission”</a:t>
            </a:r>
          </a:p>
          <a:p>
            <a:r>
              <a:rPr lang="en-US" dirty="0"/>
              <a:t>“TRIUMF shall establish and maintain Derived Release Limits (DRL) in accordance with CSA standard N288.1-14, </a:t>
            </a:r>
            <a:r>
              <a:rPr lang="en-US" i="1" dirty="0"/>
              <a:t>Guidelines for calculating derived release limits for radioactive material in </a:t>
            </a:r>
            <a:r>
              <a:rPr lang="en-US" i="1" dirty="0">
                <a:solidFill>
                  <a:srgbClr val="FF0000"/>
                </a:solidFill>
              </a:rPr>
              <a:t>airborne</a:t>
            </a:r>
            <a:r>
              <a:rPr lang="en-US" i="1" dirty="0"/>
              <a:t> and liquid effluents for normal operation of nuclear facilities,</a:t>
            </a:r>
            <a:r>
              <a:rPr lang="en-US" dirty="0"/>
              <a:t> and shall monitor and control radiological emissions to ensure they remain ALARA with respect to these DRLs.”</a:t>
            </a:r>
          </a:p>
          <a:p>
            <a:r>
              <a:rPr lang="en-US" dirty="0" err="1"/>
              <a:t>N.b.</a:t>
            </a:r>
            <a:r>
              <a:rPr lang="en-US" dirty="0"/>
              <a:t> CSA = “Canadian Standards Assn.”, non-profit developer of standards in 57 areas, including the nuclear power industry and related organizations, e.g. TRIUMF (cf. UL, ANSI, ISO, etc.)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52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CA04-3249-452D-9C00-907309B1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FEF4-CA90-4A25-A077-2A899074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32" y="1459301"/>
            <a:ext cx="11146220" cy="39393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Principal improvements: 5y (2010-2014) of on-site weather data Previous data from YVR, ~6 km SW. Very different terrain: sea level, on island in Fraser River delta</a:t>
            </a:r>
          </a:p>
          <a:p>
            <a:r>
              <a:rPr lang="en-US" dirty="0"/>
              <a:t>Hourly rainfall data from UBC EOS department</a:t>
            </a:r>
          </a:p>
          <a:p>
            <a:r>
              <a:rPr lang="en-US" dirty="0"/>
              <a:t>More detailed stack data (height; diameter; flow; air temp.), used to construct “effective stack height”</a:t>
            </a:r>
          </a:p>
          <a:p>
            <a:r>
              <a:rPr lang="en-US" dirty="0"/>
              <a:t>Result: ~44000 independent “DRL atoms”, each one a complete “snapshot” with all necessary ingredients to calculate a multi-component, hourly “downstream dose”</a:t>
            </a:r>
          </a:p>
        </p:txBody>
      </p:sp>
    </p:spTree>
    <p:extLst>
      <p:ext uri="{BB962C8B-B14F-4D97-AF65-F5344CB8AC3E}">
        <p14:creationId xmlns:p14="http://schemas.microsoft.com/office/powerpoint/2010/main" val="3574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4F75-8799-4E71-B7B5-165F1424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model</a:t>
            </a:r>
            <a:endParaRPr lang="en-CA" dirty="0"/>
          </a:p>
        </p:txBody>
      </p:sp>
      <p:pic>
        <p:nvPicPr>
          <p:cNvPr id="9" name="Picture 8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CDE62FC-74B8-4280-8485-C7181F97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29" y="1630016"/>
            <a:ext cx="7406067" cy="498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5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119F-CB4B-4494-BAD9-226FB745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0" y="329358"/>
            <a:ext cx="8953827" cy="650329"/>
          </a:xfrm>
        </p:spPr>
        <p:txBody>
          <a:bodyPr/>
          <a:lstStyle/>
          <a:p>
            <a:r>
              <a:rPr lang="en-US" dirty="0"/>
              <a:t>Standard N288.1-14 formulation for “Gaussian Plume Model”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F1AED-C098-4D20-8356-1146F71BF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107" y="979687"/>
                <a:ext cx="11658217" cy="535805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N288.1-14 formulation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/>
                  <a:t>: Atmospheric dispersion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  <m:sup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𝑧𝑖</m:t>
                                          </m:r>
                                        </m:sub>
                                        <m:sup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(</a:t>
                </a:r>
                <a:r>
                  <a:rPr lang="en-US" dirty="0">
                    <a:latin typeface="+mn-lt"/>
                  </a:rPr>
                  <a:t>stability class, wind direction, wind speed); #Bins (6,16,6)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CA" dirty="0"/>
                  <a:t> : Effective stack height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𝑧𝑖</m:t>
                        </m:r>
                      </m:sub>
                    </m:sSub>
                  </m:oMath>
                </a14:m>
                <a:r>
                  <a:rPr lang="en-CA" dirty="0"/>
                  <a:t> : vertical dispersion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</a:t>
                </a:r>
                <a:r>
                  <a:rPr lang="en-CA" dirty="0"/>
                  <a:t>: receptor dist. 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</a:t>
                </a:r>
                <a:r>
                  <a:rPr lang="en-CA" dirty="0"/>
                  <a:t>: </a:t>
                </a:r>
                <a:r>
                  <a:rPr lang="en-CA" dirty="0" err="1"/>
                  <a:t>horiz</a:t>
                </a:r>
                <a:r>
                  <a:rPr lang="en-CA" dirty="0"/>
                  <a:t>. spread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/>
                  <a:t> : wind speed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</a:t>
                </a:r>
                <a:r>
                  <a:rPr lang="en-CA" dirty="0"/>
                  <a:t>: exponential for radioactive decay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CA" dirty="0"/>
                  <a:t> : “triple joint frequency” (normalization factors)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𝑖𝑗𝑘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F1AED-C098-4D20-8356-1146F71BF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107" y="979687"/>
                <a:ext cx="11658217" cy="5358051"/>
              </a:xfrm>
              <a:blipFill>
                <a:blip r:embed="rId2"/>
                <a:stretch>
                  <a:fillRect l="-1045" t="-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7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43AD-8021-426F-8321-A2EAD0F8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488105"/>
            <a:ext cx="8953827" cy="650329"/>
          </a:xfrm>
        </p:spPr>
        <p:txBody>
          <a:bodyPr/>
          <a:lstStyle/>
          <a:p>
            <a:r>
              <a:rPr lang="en-US" dirty="0"/>
              <a:t>Motivation for different averaging formalism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23C04-6440-4222-B1B1-E9CF66A5F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964" y="2056144"/>
                <a:ext cx="11638626" cy="499248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dirty="0"/>
                  <a:t>No intrinsic reason or motivation for “pre-averaging”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CA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US" dirty="0"/>
                  <a:t>Correlated variables non-commutative: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 ≠ 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Pre-averaging “washes out” potentially important correlations between quantities dependent on several meteorological variables</a:t>
                </a:r>
              </a:p>
              <a:p>
                <a:r>
                  <a:rPr lang="en-US" dirty="0"/>
                  <a:t>Experimenters’ ethos: Never throw away data!</a:t>
                </a:r>
              </a:p>
              <a:p>
                <a:r>
                  <a:rPr lang="en-US" dirty="0"/>
                  <a:t>If correlations are </a:t>
                </a:r>
                <a:r>
                  <a:rPr lang="en-US" dirty="0" err="1"/>
                  <a:t>important</a:t>
                </a:r>
                <a:r>
                  <a:rPr lang="en-US" dirty="0" err="1">
                    <a:sym typeface="Wingdings" panose="05000000000000000000" pitchFamily="2" charset="2"/>
                  </a:rPr>
                  <a:t></a:t>
                </a:r>
                <a:r>
                  <a:rPr lang="en-US" dirty="0" err="1"/>
                  <a:t>TRIUMF</a:t>
                </a:r>
                <a:r>
                  <a:rPr lang="en-US" dirty="0"/>
                  <a:t> method clearly better; otherwise equivalent to N288.1 formulation: “No lose” proposition</a:t>
                </a:r>
              </a:p>
              <a:p>
                <a:r>
                  <a:rPr lang="en-US" dirty="0"/>
                  <a:t>Leaving meteorological data un-binned also facilitates more detailed studies of dose v. meteorological variables for edification and (possibly) insight.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23C04-6440-4222-B1B1-E9CF66A5F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964" y="2056144"/>
                <a:ext cx="11638626" cy="4992488"/>
              </a:xfrm>
              <a:blipFill>
                <a:blip r:embed="rId2"/>
                <a:stretch>
                  <a:fillRect l="-1048" t="-17460" r="-6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5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119F-CB4B-4494-BAD9-226FB745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0" y="195097"/>
            <a:ext cx="8953827" cy="650329"/>
          </a:xfrm>
        </p:spPr>
        <p:txBody>
          <a:bodyPr/>
          <a:lstStyle/>
          <a:p>
            <a:r>
              <a:rPr lang="en-US" dirty="0"/>
              <a:t>Alternative summing / normalization paradigm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F1AED-C098-4D20-8356-1146F71BF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1470" y="932155"/>
                <a:ext cx="11331854" cy="524529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TRIUMF formulation: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CA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CA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CA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CA">
                                                  <a:latin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CA">
                                                  <a:latin typeface="Cambria Math" panose="02040503050406030204" pitchFamily="18" charset="0"/>
                                                </a:rPr>
                                                <m:t>z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CA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CA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CA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b>
                                                  <m:r>
                                                    <a:rPr lang="en-CA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endParaRPr lang="en-CA" b="0" dirty="0"/>
              </a:p>
              <a:p>
                <a:pPr marL="457200" lvl="1" indent="0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CA" b="0" dirty="0"/>
                  <a:t>: Number of hourly meteorological data sets (~44k)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:1 if wind from sector j ; 0 otherwise                                   </a:t>
                </a:r>
                <a:r>
                  <a:rPr lang="en-CA" sz="5800" dirty="0"/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CA" sz="5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5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5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5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5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𝑗𝑙</m:t>
                            </m:r>
                          </m:sub>
                        </m:sSub>
                        <m:r>
                          <a:rPr lang="en-US" sz="5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5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5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5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5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CA" sz="5800" dirty="0"/>
              </a:p>
              <a:p>
                <a:pPr marL="914400" lvl="2" indent="0">
                  <a:buNone/>
                </a:pPr>
                <a:endParaRPr lang="en-CA" dirty="0"/>
              </a:p>
              <a:p>
                <a:r>
                  <a:rPr lang="en-CA" dirty="0"/>
                  <a:t>Also :</a:t>
                </a:r>
              </a:p>
              <a:p>
                <a:pPr marL="18288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𝑑𝑜𝑠𝑒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𝐵𝑞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ctrlPr>
                                        <a:rPr lang="en-C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C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CA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CA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z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CA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CA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CA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b>
                                                  <m:r>
                                                    <a:rPr lang="en-CA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C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: “Downstream transport”; </a:t>
                </a:r>
                <a:r>
                  <a:rPr lang="en-US" i="1" dirty="0"/>
                  <a:t>Not constant; </a:t>
                </a:r>
                <a:r>
                  <a:rPr lang="en-US" dirty="0"/>
                  <a:t>depends on e.g. rain rate; abs. humidity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Four dose components: external immersion; ground deposit; ingestion; inhalation</a:t>
                </a:r>
              </a:p>
              <a:p>
                <a:r>
                  <a:rPr lang="en-US" dirty="0"/>
                  <a:t>Different components depend on meteorological data in different ways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F1AED-C098-4D20-8356-1146F71BF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470" y="932155"/>
                <a:ext cx="11331854" cy="5245295"/>
              </a:xfrm>
              <a:blipFill>
                <a:blip r:embed="rId2"/>
                <a:stretch>
                  <a:fillRect l="-377" t="-61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3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119F-CB4B-4494-BAD9-226FB745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0" y="329358"/>
            <a:ext cx="8953827" cy="650329"/>
          </a:xfrm>
        </p:spPr>
        <p:txBody>
          <a:bodyPr/>
          <a:lstStyle/>
          <a:p>
            <a:r>
              <a:rPr lang="en-US" dirty="0"/>
              <a:t>Examples of correlations: Stability class variable v. time of day v. season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70928B-21E9-45AA-B4EC-CA802283B8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558" y="1025473"/>
            <a:ext cx="8953827" cy="52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126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6341</TotalTime>
  <Words>838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Custom Design</vt:lpstr>
      <vt:lpstr>Use of fine-grained meteorological data for environmental hazard assessments  DOE Accelerator Safety Workshop 2019 September 10-12, 2019</vt:lpstr>
      <vt:lpstr>TRIUMF basics</vt:lpstr>
      <vt:lpstr>CNSC Operating license requirements for Environmental Protection</vt:lpstr>
      <vt:lpstr>Background</vt:lpstr>
      <vt:lpstr>Conceptual model</vt:lpstr>
      <vt:lpstr>Standard N288.1-14 formulation for “Gaussian Plume Model”</vt:lpstr>
      <vt:lpstr>Motivation for different averaging formalism</vt:lpstr>
      <vt:lpstr>Alternative summing / normalization paradigm</vt:lpstr>
      <vt:lpstr>Examples of correlations: Stability class variable v. time of day v. season</vt:lpstr>
      <vt:lpstr>Examples of correlations: ΔH(i) v. wind direction</vt:lpstr>
      <vt:lpstr>Insight and consistency: “Worst case releases”</vt:lpstr>
      <vt:lpstr>Case study: Po-210</vt:lpstr>
      <vt:lpstr>Case study: H-3</vt:lpstr>
      <vt:lpstr>Thank you / merci!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Guetre</dc:creator>
  <cp:lastModifiedBy>Eady, Lisa B.</cp:lastModifiedBy>
  <cp:revision>233</cp:revision>
  <dcterms:created xsi:type="dcterms:W3CDTF">2018-07-09T14:00:10Z</dcterms:created>
  <dcterms:modified xsi:type="dcterms:W3CDTF">2019-09-10T13:36:04Z</dcterms:modified>
</cp:coreProperties>
</file>