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/>
    <p:restoredTop sz="94650"/>
  </p:normalViewPr>
  <p:slideViewPr>
    <p:cSldViewPr snapToGrid="0" snapToObjects="1">
      <p:cViewPr varScale="1">
        <p:scale>
          <a:sx n="82" d="100"/>
          <a:sy n="82" d="100"/>
        </p:scale>
        <p:origin x="90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26FF9-1299-D440-A973-56498AE810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D19ABF-1DCA-8245-ACC8-D7F5A626E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E5A48-4F9C-3A4F-A54B-D395ED321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DF96-3E1F-0A4D-9CBB-46D2E412F8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089A9-0FC7-1241-A5A7-041C659D2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A0867-8C63-7045-B299-CC8E2EBB7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6D3B-C20D-374F-9CA1-6716F3CF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9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58848-5061-7649-9A6A-42B7DDEF8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356344-7946-5443-BE99-41C33460F7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9F4CE-DCDA-6242-882D-553D8168D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DF96-3E1F-0A4D-9CBB-46D2E412F8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659F9-63ED-644B-980F-59F5B54AC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B2CB1-377E-284D-BD62-7D3705043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6D3B-C20D-374F-9CA1-6716F3CF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077748-EE05-0D42-9689-A43980A1CA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99FCE6-9E92-4E48-8B8B-7A788308C1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9F457-7C63-DC4C-8FBC-7B5B0D86E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DF96-3E1F-0A4D-9CBB-46D2E412F8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C4B92-FE0A-E547-8632-C0DE58A06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DFDDF-4213-9E41-99FD-8BFDA7B9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6D3B-C20D-374F-9CA1-6716F3CF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1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DA4E9-3D9E-134E-B354-A193EC2AF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0DED3-7EEB-4A41-A6D9-E7C45E797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59F37-B461-AA45-B533-C670C5FE8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DF96-3E1F-0A4D-9CBB-46D2E412F8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AA0CB-02DC-EF40-83FE-FD3C8145F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3AED3-8DC2-AC4B-9324-ED2F660CD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6D3B-C20D-374F-9CA1-6716F3CF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7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382A6-707F-2540-8B4E-8F3DF5DC9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3DC3D-7CB5-554E-9AC4-018D78EFB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2A76E-0A97-1F4F-A51C-8401D5A88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DF96-3E1F-0A4D-9CBB-46D2E412F8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DCF468-1D7F-5C41-BBC8-6F7522B24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0FEE6-AE5E-1347-B7AC-519C0B87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6D3B-C20D-374F-9CA1-6716F3CF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9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237A1-EF2A-5E4A-8E1E-95AC9F799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809FB-37F9-FB4A-BDC0-FACF11CEFB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22367-C4DD-7642-8314-7B455528F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9DBDFA-337B-CB4F-8AD1-479964D6F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DF96-3E1F-0A4D-9CBB-46D2E412F8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71CB4-DC37-5A49-9184-2A410FBA1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EDA8A-3451-BB4B-9162-A7AD40F91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6D3B-C20D-374F-9CA1-6716F3CF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4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E5BA4-63CB-1D48-B672-08F4BB9A2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0EEA17-6152-E84E-9849-CED449782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3D286-E00A-C04E-9BE3-90EF7FDDD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B6257E-92F3-5043-A9DC-49D4CCCB97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707304-A48B-374F-B29C-1CA1A6C36E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D5016F-97C2-9C40-8EC4-658F67F96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DF96-3E1F-0A4D-9CBB-46D2E412F8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CD3528-6E0E-544F-A8F6-DB8FA3095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257D4A-6BD3-664D-B534-1639891D9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6D3B-C20D-374F-9CA1-6716F3CF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5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B99D1-4CD3-8849-A313-6562C7BD3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C68230-FA53-8B44-AB09-13EA5220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DF96-3E1F-0A4D-9CBB-46D2E412F8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C19128-88AD-A54F-A40E-86DF5CB58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5EE61A-801B-1446-BC6D-9CBFBD637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6D3B-C20D-374F-9CA1-6716F3CF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2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9B41E9-3915-974B-951F-8E6209844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DF96-3E1F-0A4D-9CBB-46D2E412F8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9C918B-C201-4A49-AC88-45B2628F0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0BE06-E1C4-3E46-8CD6-C398EDDAD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6D3B-C20D-374F-9CA1-6716F3CF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63268-EC36-DB44-A381-D09A7CA43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D8D7A-E4C4-6D44-87E3-8A1C458D6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50BA00-C249-EE4D-BDB6-D9A446A85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E7E43-BEFE-4A42-B1BE-91D6FD33D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DF96-3E1F-0A4D-9CBB-46D2E412F8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323B4-0DE9-A345-BB00-06D45ED10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312372-CA27-8342-80E8-113E379C0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6D3B-C20D-374F-9CA1-6716F3CF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76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C6043-6936-334B-A0FF-A849C1679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1327E5-9F67-A947-BB19-7BFFDA576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8D6B08-F87E-8D4A-AB91-C6ACBBB39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645D7-3488-3A49-A1AB-DE39B39E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DF96-3E1F-0A4D-9CBB-46D2E412F8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C2130F-509A-7243-ADF3-F17F23B09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CD1B6-EFE3-ED49-8227-FF2C5BBBC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6D3B-C20D-374F-9CA1-6716F3CF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5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5F0BC5-6E5E-1C4F-B927-717F15FFF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A690CF-62A7-1940-AB17-C34A4D8A3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7E544-043E-C241-9EBC-07FCB4C07D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DF96-3E1F-0A4D-9CBB-46D2E412F84E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8903B-ED76-AE4C-AAE1-DE6D9B00AD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A0A00-286A-FE4D-9689-E9EA021596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06D3B-C20D-374F-9CA1-6716F3CF9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9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E7C4E-F988-354B-86CC-E765CDD5F8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ASW 2019 USI Process Survey Results</a:t>
            </a:r>
          </a:p>
        </p:txBody>
      </p:sp>
    </p:spTree>
    <p:extLst>
      <p:ext uri="{BB962C8B-B14F-4D97-AF65-F5344CB8AC3E}">
        <p14:creationId xmlns:p14="http://schemas.microsoft.com/office/powerpoint/2010/main" val="4160382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7BCE9-DE75-034C-8ADB-D6576129A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survey represent?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825C2-D8AA-4842-9529-478FF943D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5438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This was a perception survey and NOT a rigorous study.</a:t>
            </a:r>
          </a:p>
          <a:p>
            <a:pPr lvl="1"/>
            <a:r>
              <a:rPr lang="en-US" dirty="0"/>
              <a:t>Framed by the common experience of the presentations in yesterday’s morning session.</a:t>
            </a:r>
          </a:p>
          <a:p>
            <a:pPr lvl="2"/>
            <a:r>
              <a:rPr lang="en-US" dirty="0"/>
              <a:t>Results taken before workshop not included but were used to inform changes in the final question pool.   </a:t>
            </a:r>
          </a:p>
          <a:p>
            <a:pPr lvl="1"/>
            <a:r>
              <a:rPr lang="en-US" dirty="0"/>
              <a:t>Numbers should not be taken as the actual execution across the complex</a:t>
            </a:r>
          </a:p>
          <a:p>
            <a:pPr lvl="1"/>
            <a:r>
              <a:rPr lang="en-US" dirty="0"/>
              <a:t>Results are intended to stimulate conversation to explore questions we should be asking ourselves about:</a:t>
            </a:r>
          </a:p>
          <a:p>
            <a:pPr lvl="2"/>
            <a:r>
              <a:rPr lang="en-US" dirty="0"/>
              <a:t>What do results imply about purpose/meaning of USI Application?</a:t>
            </a:r>
          </a:p>
          <a:p>
            <a:pPr lvl="2"/>
            <a:r>
              <a:rPr lang="en-US" dirty="0"/>
              <a:t>What do results imply about how risk is evaluated?</a:t>
            </a:r>
          </a:p>
          <a:p>
            <a:r>
              <a:rPr lang="en-US" dirty="0"/>
              <a:t>“Maybe’s / I Don’t Know” were coded as “No”</a:t>
            </a:r>
          </a:p>
          <a:p>
            <a:r>
              <a:rPr lang="en-US" dirty="0"/>
              <a:t>“1’s” are Yes “0’s” are No</a:t>
            </a:r>
          </a:p>
          <a:p>
            <a:r>
              <a:rPr lang="en-US" dirty="0"/>
              <a:t>As you look at results, ask yourself what story does this tell if this were the reality in the complex.  </a:t>
            </a:r>
          </a:p>
          <a:p>
            <a:r>
              <a:rPr lang="en-US" dirty="0"/>
              <a:t>What “must go right” for the USI process to serve its intended purpose.</a:t>
            </a:r>
          </a:p>
        </p:txBody>
      </p:sp>
    </p:spTree>
    <p:extLst>
      <p:ext uri="{BB962C8B-B14F-4D97-AF65-F5344CB8AC3E}">
        <p14:creationId xmlns:p14="http://schemas.microsoft.com/office/powerpoint/2010/main" val="245172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F9B4D4F-6C00-A74E-9A00-E1E0F080B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630658"/>
              </p:ext>
            </p:extLst>
          </p:nvPr>
        </p:nvGraphicFramePr>
        <p:xfrm>
          <a:off x="838200" y="4376792"/>
          <a:ext cx="10515599" cy="734903"/>
        </p:xfrm>
        <a:graphic>
          <a:graphicData uri="http://schemas.openxmlformats.org/drawingml/2006/table">
            <a:tbl>
              <a:tblPr/>
              <a:tblGrid>
                <a:gridCol w="2545400">
                  <a:extLst>
                    <a:ext uri="{9D8B030D-6E8A-4147-A177-3AD203B41FA5}">
                      <a16:colId xmlns:a16="http://schemas.microsoft.com/office/drawing/2014/main" val="3267661499"/>
                    </a:ext>
                  </a:extLst>
                </a:gridCol>
                <a:gridCol w="495612">
                  <a:extLst>
                    <a:ext uri="{9D8B030D-6E8A-4147-A177-3AD203B41FA5}">
                      <a16:colId xmlns:a16="http://schemas.microsoft.com/office/drawing/2014/main" val="2008038154"/>
                    </a:ext>
                  </a:extLst>
                </a:gridCol>
                <a:gridCol w="412112">
                  <a:extLst>
                    <a:ext uri="{9D8B030D-6E8A-4147-A177-3AD203B41FA5}">
                      <a16:colId xmlns:a16="http://schemas.microsoft.com/office/drawing/2014/main" val="1363115625"/>
                    </a:ext>
                  </a:extLst>
                </a:gridCol>
                <a:gridCol w="398645">
                  <a:extLst>
                    <a:ext uri="{9D8B030D-6E8A-4147-A177-3AD203B41FA5}">
                      <a16:colId xmlns:a16="http://schemas.microsoft.com/office/drawing/2014/main" val="2780205982"/>
                    </a:ext>
                  </a:extLst>
                </a:gridCol>
                <a:gridCol w="379790">
                  <a:extLst>
                    <a:ext uri="{9D8B030D-6E8A-4147-A177-3AD203B41FA5}">
                      <a16:colId xmlns:a16="http://schemas.microsoft.com/office/drawing/2014/main" val="591010405"/>
                    </a:ext>
                  </a:extLst>
                </a:gridCol>
                <a:gridCol w="398645">
                  <a:extLst>
                    <a:ext uri="{9D8B030D-6E8A-4147-A177-3AD203B41FA5}">
                      <a16:colId xmlns:a16="http://schemas.microsoft.com/office/drawing/2014/main" val="780920792"/>
                    </a:ext>
                  </a:extLst>
                </a:gridCol>
                <a:gridCol w="379790">
                  <a:extLst>
                    <a:ext uri="{9D8B030D-6E8A-4147-A177-3AD203B41FA5}">
                      <a16:colId xmlns:a16="http://schemas.microsoft.com/office/drawing/2014/main" val="3053727063"/>
                    </a:ext>
                  </a:extLst>
                </a:gridCol>
                <a:gridCol w="420193">
                  <a:extLst>
                    <a:ext uri="{9D8B030D-6E8A-4147-A177-3AD203B41FA5}">
                      <a16:colId xmlns:a16="http://schemas.microsoft.com/office/drawing/2014/main" val="2509265228"/>
                    </a:ext>
                  </a:extLst>
                </a:gridCol>
                <a:gridCol w="379790">
                  <a:extLst>
                    <a:ext uri="{9D8B030D-6E8A-4147-A177-3AD203B41FA5}">
                      <a16:colId xmlns:a16="http://schemas.microsoft.com/office/drawing/2014/main" val="115116885"/>
                    </a:ext>
                  </a:extLst>
                </a:gridCol>
                <a:gridCol w="387871">
                  <a:extLst>
                    <a:ext uri="{9D8B030D-6E8A-4147-A177-3AD203B41FA5}">
                      <a16:colId xmlns:a16="http://schemas.microsoft.com/office/drawing/2014/main" val="1152049970"/>
                    </a:ext>
                  </a:extLst>
                </a:gridCol>
                <a:gridCol w="412112">
                  <a:extLst>
                    <a:ext uri="{9D8B030D-6E8A-4147-A177-3AD203B41FA5}">
                      <a16:colId xmlns:a16="http://schemas.microsoft.com/office/drawing/2014/main" val="1049940198"/>
                    </a:ext>
                  </a:extLst>
                </a:gridCol>
                <a:gridCol w="323225">
                  <a:extLst>
                    <a:ext uri="{9D8B030D-6E8A-4147-A177-3AD203B41FA5}">
                      <a16:colId xmlns:a16="http://schemas.microsoft.com/office/drawing/2014/main" val="2457348833"/>
                    </a:ext>
                  </a:extLst>
                </a:gridCol>
                <a:gridCol w="347467">
                  <a:extLst>
                    <a:ext uri="{9D8B030D-6E8A-4147-A177-3AD203B41FA5}">
                      <a16:colId xmlns:a16="http://schemas.microsoft.com/office/drawing/2014/main" val="1457719990"/>
                    </a:ext>
                  </a:extLst>
                </a:gridCol>
                <a:gridCol w="398645">
                  <a:extLst>
                    <a:ext uri="{9D8B030D-6E8A-4147-A177-3AD203B41FA5}">
                      <a16:colId xmlns:a16="http://schemas.microsoft.com/office/drawing/2014/main" val="2295898836"/>
                    </a:ext>
                  </a:extLst>
                </a:gridCol>
                <a:gridCol w="412112">
                  <a:extLst>
                    <a:ext uri="{9D8B030D-6E8A-4147-A177-3AD203B41FA5}">
                      <a16:colId xmlns:a16="http://schemas.microsoft.com/office/drawing/2014/main" val="46307130"/>
                    </a:ext>
                  </a:extLst>
                </a:gridCol>
                <a:gridCol w="315145">
                  <a:extLst>
                    <a:ext uri="{9D8B030D-6E8A-4147-A177-3AD203B41FA5}">
                      <a16:colId xmlns:a16="http://schemas.microsoft.com/office/drawing/2014/main" val="140658723"/>
                    </a:ext>
                  </a:extLst>
                </a:gridCol>
                <a:gridCol w="703015">
                  <a:extLst>
                    <a:ext uri="{9D8B030D-6E8A-4147-A177-3AD203B41FA5}">
                      <a16:colId xmlns:a16="http://schemas.microsoft.com/office/drawing/2014/main" val="3954906712"/>
                    </a:ext>
                  </a:extLst>
                </a:gridCol>
                <a:gridCol w="703015">
                  <a:extLst>
                    <a:ext uri="{9D8B030D-6E8A-4147-A177-3AD203B41FA5}">
                      <a16:colId xmlns:a16="http://schemas.microsoft.com/office/drawing/2014/main" val="3432134973"/>
                    </a:ext>
                  </a:extLst>
                </a:gridCol>
                <a:gridCol w="703015">
                  <a:extLst>
                    <a:ext uri="{9D8B030D-6E8A-4147-A177-3AD203B41FA5}">
                      <a16:colId xmlns:a16="http://schemas.microsoft.com/office/drawing/2014/main" val="4079868887"/>
                    </a:ext>
                  </a:extLst>
                </a:gridCol>
              </a:tblGrid>
              <a:tr h="1945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Question</a:t>
                      </a:r>
                    </a:p>
                  </a:txBody>
                  <a:tcPr marL="8106" marR="8106" marT="810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6" marR="8106" marT="810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6" marR="8106" marT="810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6" marR="8106" marT="810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6" marR="8106" marT="810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6" marR="8106" marT="810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6" marR="8106" marT="810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6" marR="8106" marT="810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6" marR="8106" marT="810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6" marR="8106" marT="810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6" marR="8106" marT="810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6" marR="8106" marT="810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6" marR="8106" marT="810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6" marR="8106" marT="810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6" marR="8106" marT="810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6" marR="8106" marT="810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8106" marR="8106" marT="810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</a:t>
                      </a:r>
                    </a:p>
                  </a:txBody>
                  <a:tcPr marL="8106" marR="8106" marT="810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</a:t>
                      </a:r>
                    </a:p>
                  </a:txBody>
                  <a:tcPr marL="8106" marR="8106" marT="810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199892"/>
                  </a:ext>
                </a:extLst>
              </a:tr>
              <a:tr h="183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USI Determinations requiiring DOE approval</a:t>
                      </a:r>
                    </a:p>
                  </a:txBody>
                  <a:tcPr marL="8106" marR="8106" marT="810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6" marR="8106" marT="810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EE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4C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5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5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0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DAB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0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D2A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0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8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</a:t>
                      </a:r>
                    </a:p>
                  </a:txBody>
                  <a:tcPr marL="8106" marR="8106" marT="810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6" marR="8106" marT="810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06" marR="8106" marT="810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461708"/>
                  </a:ext>
                </a:extLst>
              </a:tr>
              <a:tr h="172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 hours invested</a:t>
                      </a:r>
                    </a:p>
                  </a:txBody>
                  <a:tcPr marL="8106" marR="8106" marT="810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106" marR="8106" marT="810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5E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AF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3C58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5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3A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99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D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99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3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1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7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44.3</a:t>
                      </a:r>
                    </a:p>
                  </a:txBody>
                  <a:tcPr marL="8106" marR="8106" marT="810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106" marR="8106" marT="810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8106" marR="8106" marT="810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478179"/>
                  </a:ext>
                </a:extLst>
              </a:tr>
              <a:tr h="183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People involved in preparing/approving</a:t>
                      </a:r>
                    </a:p>
                  </a:txBody>
                  <a:tcPr marL="8106" marR="8106" marT="810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06" marR="8106" marT="810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4C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D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0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A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6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0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0E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AD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4C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06" marR="8106" marT="81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8106" marR="8106" marT="810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106" marR="8106" marT="810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106" marR="8106" marT="810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02141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E76DCE4-C26F-6C44-A530-17E723A374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042273"/>
              </p:ext>
            </p:extLst>
          </p:nvPr>
        </p:nvGraphicFramePr>
        <p:xfrm>
          <a:off x="838199" y="866541"/>
          <a:ext cx="10515599" cy="2640482"/>
        </p:xfrm>
        <a:graphic>
          <a:graphicData uri="http://schemas.openxmlformats.org/drawingml/2006/table">
            <a:tbl>
              <a:tblPr/>
              <a:tblGrid>
                <a:gridCol w="2727764">
                  <a:extLst>
                    <a:ext uri="{9D8B030D-6E8A-4147-A177-3AD203B41FA5}">
                      <a16:colId xmlns:a16="http://schemas.microsoft.com/office/drawing/2014/main" val="460420581"/>
                    </a:ext>
                  </a:extLst>
                </a:gridCol>
                <a:gridCol w="531120">
                  <a:extLst>
                    <a:ext uri="{9D8B030D-6E8A-4147-A177-3AD203B41FA5}">
                      <a16:colId xmlns:a16="http://schemas.microsoft.com/office/drawing/2014/main" val="3621955210"/>
                    </a:ext>
                  </a:extLst>
                </a:gridCol>
                <a:gridCol w="441638">
                  <a:extLst>
                    <a:ext uri="{9D8B030D-6E8A-4147-A177-3AD203B41FA5}">
                      <a16:colId xmlns:a16="http://schemas.microsoft.com/office/drawing/2014/main" val="353859904"/>
                    </a:ext>
                  </a:extLst>
                </a:gridCol>
                <a:gridCol w="427205">
                  <a:extLst>
                    <a:ext uri="{9D8B030D-6E8A-4147-A177-3AD203B41FA5}">
                      <a16:colId xmlns:a16="http://schemas.microsoft.com/office/drawing/2014/main" val="3566381013"/>
                    </a:ext>
                  </a:extLst>
                </a:gridCol>
                <a:gridCol w="406999">
                  <a:extLst>
                    <a:ext uri="{9D8B030D-6E8A-4147-A177-3AD203B41FA5}">
                      <a16:colId xmlns:a16="http://schemas.microsoft.com/office/drawing/2014/main" val="4117484451"/>
                    </a:ext>
                  </a:extLst>
                </a:gridCol>
                <a:gridCol w="427205">
                  <a:extLst>
                    <a:ext uri="{9D8B030D-6E8A-4147-A177-3AD203B41FA5}">
                      <a16:colId xmlns:a16="http://schemas.microsoft.com/office/drawing/2014/main" val="1315933395"/>
                    </a:ext>
                  </a:extLst>
                </a:gridCol>
                <a:gridCol w="406999">
                  <a:extLst>
                    <a:ext uri="{9D8B030D-6E8A-4147-A177-3AD203B41FA5}">
                      <a16:colId xmlns:a16="http://schemas.microsoft.com/office/drawing/2014/main" val="2025392270"/>
                    </a:ext>
                  </a:extLst>
                </a:gridCol>
                <a:gridCol w="450297">
                  <a:extLst>
                    <a:ext uri="{9D8B030D-6E8A-4147-A177-3AD203B41FA5}">
                      <a16:colId xmlns:a16="http://schemas.microsoft.com/office/drawing/2014/main" val="460533758"/>
                    </a:ext>
                  </a:extLst>
                </a:gridCol>
                <a:gridCol w="406999">
                  <a:extLst>
                    <a:ext uri="{9D8B030D-6E8A-4147-A177-3AD203B41FA5}">
                      <a16:colId xmlns:a16="http://schemas.microsoft.com/office/drawing/2014/main" val="2176126703"/>
                    </a:ext>
                  </a:extLst>
                </a:gridCol>
                <a:gridCol w="415659">
                  <a:extLst>
                    <a:ext uri="{9D8B030D-6E8A-4147-A177-3AD203B41FA5}">
                      <a16:colId xmlns:a16="http://schemas.microsoft.com/office/drawing/2014/main" val="1769249457"/>
                    </a:ext>
                  </a:extLst>
                </a:gridCol>
                <a:gridCol w="441638">
                  <a:extLst>
                    <a:ext uri="{9D8B030D-6E8A-4147-A177-3AD203B41FA5}">
                      <a16:colId xmlns:a16="http://schemas.microsoft.com/office/drawing/2014/main" val="2810271699"/>
                    </a:ext>
                  </a:extLst>
                </a:gridCol>
                <a:gridCol w="346383">
                  <a:extLst>
                    <a:ext uri="{9D8B030D-6E8A-4147-A177-3AD203B41FA5}">
                      <a16:colId xmlns:a16="http://schemas.microsoft.com/office/drawing/2014/main" val="1078097819"/>
                    </a:ext>
                  </a:extLst>
                </a:gridCol>
                <a:gridCol w="372361">
                  <a:extLst>
                    <a:ext uri="{9D8B030D-6E8A-4147-A177-3AD203B41FA5}">
                      <a16:colId xmlns:a16="http://schemas.microsoft.com/office/drawing/2014/main" val="1402139534"/>
                    </a:ext>
                  </a:extLst>
                </a:gridCol>
                <a:gridCol w="427205">
                  <a:extLst>
                    <a:ext uri="{9D8B030D-6E8A-4147-A177-3AD203B41FA5}">
                      <a16:colId xmlns:a16="http://schemas.microsoft.com/office/drawing/2014/main" val="232857372"/>
                    </a:ext>
                  </a:extLst>
                </a:gridCol>
                <a:gridCol w="441638">
                  <a:extLst>
                    <a:ext uri="{9D8B030D-6E8A-4147-A177-3AD203B41FA5}">
                      <a16:colId xmlns:a16="http://schemas.microsoft.com/office/drawing/2014/main" val="3455363172"/>
                    </a:ext>
                  </a:extLst>
                </a:gridCol>
                <a:gridCol w="337723">
                  <a:extLst>
                    <a:ext uri="{9D8B030D-6E8A-4147-A177-3AD203B41FA5}">
                      <a16:colId xmlns:a16="http://schemas.microsoft.com/office/drawing/2014/main" val="2335491357"/>
                    </a:ext>
                  </a:extLst>
                </a:gridCol>
                <a:gridCol w="753383">
                  <a:extLst>
                    <a:ext uri="{9D8B030D-6E8A-4147-A177-3AD203B41FA5}">
                      <a16:colId xmlns:a16="http://schemas.microsoft.com/office/drawing/2014/main" val="2756878819"/>
                    </a:ext>
                  </a:extLst>
                </a:gridCol>
                <a:gridCol w="753383">
                  <a:extLst>
                    <a:ext uri="{9D8B030D-6E8A-4147-A177-3AD203B41FA5}">
                      <a16:colId xmlns:a16="http://schemas.microsoft.com/office/drawing/2014/main" val="3495907115"/>
                    </a:ext>
                  </a:extLst>
                </a:gridCol>
              </a:tblGrid>
              <a:tr h="208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Question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86" marR="8686" marT="868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Percentage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896887"/>
                  </a:ext>
                </a:extLst>
              </a:tr>
              <a:tr h="196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Include Documented Screening Process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958502"/>
                  </a:ext>
                </a:extLst>
              </a:tr>
              <a:tr h="1852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Question Approach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9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86.7%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9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948415"/>
                  </a:ext>
                </a:extLst>
              </a:tr>
              <a:tr h="1852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Questions to Update SAD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48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73.3%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4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0063"/>
                  </a:ext>
                </a:extLst>
              </a:tr>
              <a:tr h="1852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Flow down from CM Program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A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66.7%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A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214135"/>
                  </a:ext>
                </a:extLst>
              </a:tr>
              <a:tr h="1852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USI Forms as SAD Addendum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A8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66.7%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A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0168"/>
                  </a:ext>
                </a:extLst>
              </a:tr>
              <a:tr h="1852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Qualification Process for Some Signatories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DF9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60.0%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F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172656"/>
                  </a:ext>
                </a:extLst>
              </a:tr>
              <a:tr h="1852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Focus on ASE Change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9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86.7%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9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286285"/>
                  </a:ext>
                </a:extLst>
              </a:tr>
              <a:tr h="1852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Allows Screening for Minor Changes to CECs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9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53.3%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5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10332"/>
                  </a:ext>
                </a:extLst>
              </a:tr>
              <a:tr h="1852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Applies to more than one Accelerator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48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73.3%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4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539700"/>
                  </a:ext>
                </a:extLst>
              </a:tr>
              <a:tr h="1852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Evaluates Procedure Changes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48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73.3%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4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738111"/>
                  </a:ext>
                </a:extLst>
              </a:tr>
              <a:tr h="1852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Evaluate Organizational Changes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40.0%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65837"/>
                  </a:ext>
                </a:extLst>
              </a:tr>
              <a:tr h="18529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Includes Descriptive Text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98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86.7%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C9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994297"/>
                  </a:ext>
                </a:extLst>
              </a:tr>
              <a:tr h="1968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Includes Hazard Evaluation/Accident Analysis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86" marR="8686" marT="86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F8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80.0%</a:t>
                      </a:r>
                    </a:p>
                  </a:txBody>
                  <a:tcPr marL="8686" marR="8686" marT="868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F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8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911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B4A9E-7A48-3346-8E05-F07FD1982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Level of Approval is required for a USI Evaluation/Determination?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014F516-494F-774F-B97B-E24F408B59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752976"/>
              </p:ext>
            </p:extLst>
          </p:nvPr>
        </p:nvGraphicFramePr>
        <p:xfrm>
          <a:off x="838200" y="1825625"/>
          <a:ext cx="10515600" cy="32359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01683642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2834366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Safety Analyst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Preparer, Approver, Lab ESH Committee, Lab Director for ESH, DOE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285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At least 2 levels, up to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response (New to the ASO)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760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Operations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Facility Manager / Director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617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Facility Manager, DD, ALD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Facility Manager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757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 / Site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Depends on Risk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75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Facility Manager / Division Director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Typically No Higher than Group Leader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150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All of the above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Facility Manager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630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Director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394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955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00BBD-7971-9F47-9E9A-2CDB2F296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Clarity of USI Application?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92D30F4-C77F-1642-BD49-0613955269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323714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84791742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8557164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Generally 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491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Yes for new or major mod, otherwise grey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yet, working on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553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943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 clear as we can make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597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Not always, “significant” not always calibrated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Depends.  CECs yes, other things takes more thought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746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No, but getting better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656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828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A0454-8981-B543-B806-FDAC91A12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2B0D1-5E3E-4A49-A7FD-5705BE2FA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next ASW had a workshop session on USI, what topic, focus areas would be most helpful to us?</a:t>
            </a:r>
          </a:p>
          <a:p>
            <a:r>
              <a:rPr lang="en-US" dirty="0"/>
              <a:t>Please write down your thoughts in the participant feedback.</a:t>
            </a:r>
          </a:p>
        </p:txBody>
      </p:sp>
    </p:spTree>
    <p:extLst>
      <p:ext uri="{BB962C8B-B14F-4D97-AF65-F5344CB8AC3E}">
        <p14:creationId xmlns:p14="http://schemas.microsoft.com/office/powerpoint/2010/main" val="638547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712</Words>
  <Application>Microsoft Office PowerPoint</Application>
  <PresentationFormat>Widescreen</PresentationFormat>
  <Paragraphs>373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ASW 2019 USI Process Survey Results</vt:lpstr>
      <vt:lpstr>What does the survey represent?</vt:lpstr>
      <vt:lpstr>PowerPoint Presentation</vt:lpstr>
      <vt:lpstr>What Level of Approval is required for a USI Evaluation/Determination?</vt:lpstr>
      <vt:lpstr>Clarity of USI Application?</vt:lpstr>
      <vt:lpstr>Final Thought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Quintana, John P.</dc:creator>
  <cp:lastModifiedBy>Eady, Lisa B.</cp:lastModifiedBy>
  <cp:revision>13</cp:revision>
  <dcterms:created xsi:type="dcterms:W3CDTF">2019-09-11T08:20:54Z</dcterms:created>
  <dcterms:modified xsi:type="dcterms:W3CDTF">2019-09-12T14:02:49Z</dcterms:modified>
</cp:coreProperties>
</file>