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8"/>
  </p:notesMasterIdLst>
  <p:handoutMasterIdLst>
    <p:handoutMasterId r:id="rId9"/>
  </p:handoutMasterIdLst>
  <p:sldIdLst>
    <p:sldId id="493" r:id="rId2"/>
    <p:sldId id="545" r:id="rId3"/>
    <p:sldId id="538" r:id="rId4"/>
    <p:sldId id="547" r:id="rId5"/>
    <p:sldId id="546" r:id="rId6"/>
    <p:sldId id="537" r:id="rId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89064" autoAdjust="0"/>
  </p:normalViewPr>
  <p:slideViewPr>
    <p:cSldViewPr snapToGrid="0">
      <p:cViewPr varScale="1">
        <p:scale>
          <a:sx n="105" d="100"/>
          <a:sy n="105" d="100"/>
        </p:scale>
        <p:origin x="120" y="234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9/12/2019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LLNL-PRES-789057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LLNL-PRES-789057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8" y="649632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Releasing Items under DOE-STD-6004-2016 Tier 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2024862"/>
            <a:ext cx="5629274" cy="770095"/>
          </a:xfrm>
        </p:spPr>
        <p:txBody>
          <a:bodyPr/>
          <a:lstStyle/>
          <a:p>
            <a:pPr marL="58738" indent="-1588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Accelerator Safety Workshop 2019</a:t>
            </a:r>
          </a:p>
          <a:p>
            <a:pPr marL="58738" indent="-1588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Oak Ridge National Lab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Craig Fish (LLNL)</a:t>
            </a:r>
          </a:p>
          <a:p>
            <a:pPr lvl="0"/>
            <a:r>
              <a:rPr lang="en-US" dirty="0"/>
              <a:t>Keith Welch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Mike Epps (DOE HQ)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September 12,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46833"/>
            <a:ext cx="8229600" cy="42542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Accelerator Safety Community holds a monthly call to focus on sharing best practices and experiences with releasing known and/or potentially rad impacted materials</a:t>
            </a:r>
          </a:p>
          <a:p>
            <a:r>
              <a:rPr lang="en-US" dirty="0"/>
              <a:t>We focus on examples of safe, consistent and efficient rad release practices from around the complex</a:t>
            </a:r>
          </a:p>
          <a:p>
            <a:r>
              <a:rPr lang="en-US" dirty="0"/>
              <a:t>Our goal is to continue to evolve our practices in a compliant, consistent way – communication is key to progress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405442"/>
            <a:ext cx="8530683" cy="822836"/>
          </a:xfrm>
        </p:spPr>
        <p:txBody>
          <a:bodyPr/>
          <a:lstStyle/>
          <a:p>
            <a:r>
              <a:rPr lang="en-US" dirty="0"/>
              <a:t>Accelerator Safety Community Rad Release</a:t>
            </a:r>
            <a:endParaRPr lang="en-US" sz="2400" b="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983843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7402"/>
            <a:ext cx="8229600" cy="4605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Items with surface-contamination-only (SCO) can be released via a pre-approved Authorized Limit described in 5400.5 Table IV-1, 458.1 and the Nov 17, 1995 Pelletier Memo, Table 1 Surface Activity Guidelines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number of sites have created Technical Basis Documents to enable release of Indistinguishable From Background (Tier 1) items consistent with DOE-STD-6004-2016.  Such releases are protective at the 1mrem constraint established by O458.1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next frontier is to determine where Tier 2 release may be applicable and cost effective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405442"/>
            <a:ext cx="8530683" cy="822836"/>
          </a:xfrm>
        </p:spPr>
        <p:txBody>
          <a:bodyPr/>
          <a:lstStyle/>
          <a:p>
            <a:r>
              <a:rPr lang="en-US" dirty="0"/>
              <a:t>Consistent Practices Across DOE Complex</a:t>
            </a:r>
            <a:endParaRPr lang="en-US" sz="2400" b="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983843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574" y="1404595"/>
            <a:ext cx="8229600" cy="4458878"/>
          </a:xfrm>
        </p:spPr>
        <p:txBody>
          <a:bodyPr>
            <a:normAutofit/>
          </a:bodyPr>
          <a:lstStyle/>
          <a:p>
            <a:r>
              <a:rPr lang="en-US" dirty="0"/>
              <a:t>For Tier 2 releases DOE has determined that STD-6004 Meets conditions for pre-approved authorized limits [DOE O 458.1 Section 4.k.(6)(g)]  (OE-3: 2016-07)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Volumetric Activation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Not controlled by Moratorium or Suspension</a:t>
            </a:r>
          </a:p>
          <a:p>
            <a:r>
              <a:rPr lang="en-US" dirty="0"/>
              <a:t>Adopts the screening criteria from ANSI N13.12-2013</a:t>
            </a:r>
          </a:p>
          <a:p>
            <a:pPr lvl="1"/>
            <a:r>
              <a:rPr lang="en-US" dirty="0"/>
              <a:t>Requires approval of the tech standard by Field Element Manager and notification of the public (ASER)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Detection Limits &lt; Screening Levels (N13.12)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405442"/>
            <a:ext cx="8530683" cy="822836"/>
          </a:xfrm>
        </p:spPr>
        <p:txBody>
          <a:bodyPr/>
          <a:lstStyle/>
          <a:p>
            <a:r>
              <a:rPr lang="en-US" dirty="0"/>
              <a:t>STD-6004 Tier 2</a:t>
            </a:r>
            <a:endParaRPr lang="en-US" sz="2400" b="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983843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0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574" y="1604713"/>
            <a:ext cx="8229600" cy="454843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Describing the type of release of material from control (RCTP 97-E01).  Property released in accordance with ALs should be described as follows: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dirty="0"/>
              <a:t>Property certified to comply with applicable ALs for release from radiological control for unrestricted release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dirty="0"/>
              <a:t>Personal property certified to </a:t>
            </a:r>
            <a:r>
              <a:rPr lang="en-US"/>
              <a:t>meet ALs </a:t>
            </a:r>
            <a:r>
              <a:rPr lang="en-US" dirty="0"/>
              <a:t>for unrestricted release and reuse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Demonstrate and document in the TBD that your measurement protocols are sufficient to detect radioactivity at the Screening Levels (SL)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Consider including a discussion of the use of Tier 2 limits in a revised Environmental Radiation Protection Program (ERPP) for FEM review and approval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Agreement with local municipal landfill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405442"/>
            <a:ext cx="8530683" cy="822836"/>
          </a:xfrm>
        </p:spPr>
        <p:txBody>
          <a:bodyPr/>
          <a:lstStyle/>
          <a:p>
            <a:r>
              <a:rPr lang="en-US" dirty="0"/>
              <a:t>Tier 2: Other considerations</a:t>
            </a:r>
            <a:endParaRPr lang="en-US" sz="2400" b="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983843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0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2015_PPT_UNC_V7.06</Template>
  <TotalTime>302</TotalTime>
  <Words>382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Grande</vt:lpstr>
      <vt:lpstr>Wingdings</vt:lpstr>
      <vt:lpstr>Wingdings 2</vt:lpstr>
      <vt:lpstr>2015_PPT_UNC_V7.06 (1)</vt:lpstr>
      <vt:lpstr>Releasing Items under DOE-STD-6004-2016 Tier 2</vt:lpstr>
      <vt:lpstr>Accelerator Safety Community Rad Release</vt:lpstr>
      <vt:lpstr>Consistent Practices Across DOE Complex</vt:lpstr>
      <vt:lpstr>STD-6004 Tier 2</vt:lpstr>
      <vt:lpstr>Tier 2: Other considerations</vt:lpstr>
      <vt:lpstr>PowerPoint Presentation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Releasing Items under DOE-STD-6004-2016 Tier 2</dc:title>
  <dc:creator>Fish, Craig B.</dc:creator>
  <cp:lastModifiedBy>Eady, Lisa B.</cp:lastModifiedBy>
  <cp:revision>20</cp:revision>
  <cp:lastPrinted>2015-04-28T22:04:16Z</cp:lastPrinted>
  <dcterms:created xsi:type="dcterms:W3CDTF">2019-09-05T22:34:34Z</dcterms:created>
  <dcterms:modified xsi:type="dcterms:W3CDTF">2019-09-12T14:04:54Z</dcterms:modified>
</cp:coreProperties>
</file>