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306" r:id="rId3"/>
    <p:sldId id="379" r:id="rId4"/>
    <p:sldId id="375" r:id="rId5"/>
    <p:sldId id="378" r:id="rId6"/>
    <p:sldId id="376" r:id="rId7"/>
    <p:sldId id="377" r:id="rId8"/>
    <p:sldId id="381" r:id="rId9"/>
    <p:sldId id="382" r:id="rId10"/>
    <p:sldId id="380" r:id="rId11"/>
    <p:sldId id="383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orient="horz" pos="1776" userDrawn="1">
          <p15:clr>
            <a:srgbClr val="A4A3A4"/>
          </p15:clr>
        </p15:guide>
        <p15:guide id="3" orient="horz" pos="4128" userDrawn="1">
          <p15:clr>
            <a:srgbClr val="A4A3A4"/>
          </p15:clr>
        </p15:guide>
        <p15:guide id="4" orient="horz" pos="3984">
          <p15:clr>
            <a:srgbClr val="A4A3A4"/>
          </p15:clr>
        </p15:guide>
        <p15:guide id="5" orient="horz" pos="1584" userDrawn="1">
          <p15:clr>
            <a:srgbClr val="A4A3A4"/>
          </p15:clr>
        </p15:guide>
        <p15:guide id="6" orient="horz" pos="2688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1200" userDrawn="1">
          <p15:clr>
            <a:srgbClr val="A4A3A4"/>
          </p15:clr>
        </p15:guide>
        <p15:guide id="9" orient="horz" pos="3024" userDrawn="1">
          <p15:clr>
            <a:srgbClr val="A4A3A4"/>
          </p15:clr>
        </p15:guide>
        <p15:guide id="10" pos="3456" userDrawn="1">
          <p15:clr>
            <a:srgbClr val="A4A3A4"/>
          </p15:clr>
        </p15:guide>
        <p15:guide id="12" pos="5396">
          <p15:clr>
            <a:srgbClr val="A4A3A4"/>
          </p15:clr>
        </p15:guide>
        <p15:guide id="13" pos="384" userDrawn="1">
          <p15:clr>
            <a:srgbClr val="A4A3A4"/>
          </p15:clr>
        </p15:guide>
        <p15:guide id="14" pos="3792" userDrawn="1">
          <p15:clr>
            <a:srgbClr val="A4A3A4"/>
          </p15:clr>
        </p15:guide>
        <p15:guide id="15" pos="3648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5472">
          <p15:clr>
            <a:srgbClr val="A4A3A4"/>
          </p15:clr>
        </p15:guide>
        <p15:guide id="18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5B8F22"/>
    <a:srgbClr val="D2C295"/>
    <a:srgbClr val="FFFFFF"/>
    <a:srgbClr val="C75B12"/>
    <a:srgbClr val="E17000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3" autoAdjust="0"/>
    <p:restoredTop sz="94660"/>
  </p:normalViewPr>
  <p:slideViewPr>
    <p:cSldViewPr snapToObjects="1" showGuides="1">
      <p:cViewPr varScale="1">
        <p:scale>
          <a:sx n="111" d="100"/>
          <a:sy n="111" d="100"/>
        </p:scale>
        <p:origin x="282" y="102"/>
      </p:cViewPr>
      <p:guideLst>
        <p:guide orient="horz" pos="336"/>
        <p:guide orient="horz" pos="1776"/>
        <p:guide orient="horz" pos="4128"/>
        <p:guide orient="horz" pos="3984"/>
        <p:guide orient="horz" pos="1584"/>
        <p:guide orient="horz" pos="2688"/>
        <p:guide orient="horz" pos="4183"/>
        <p:guide orient="horz" pos="1200"/>
        <p:guide orient="horz" pos="3024"/>
        <p:guide pos="3456"/>
        <p:guide pos="5396"/>
        <p:guide pos="384"/>
        <p:guide pos="3792"/>
        <p:guide pos="3648"/>
        <p:guide pos="2880"/>
        <p:guide pos="5472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5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36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8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9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7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3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4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1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5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5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20806" y="1391443"/>
            <a:ext cx="8008937" cy="2246313"/>
          </a:xfrm>
        </p:spPr>
        <p:txBody>
          <a:bodyPr/>
          <a:lstStyle/>
          <a:p>
            <a:pPr algn="l"/>
            <a:r>
              <a:rPr lang="en-C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Extending Radiological Safety Configuration Control to Other Work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7827961" cy="1109472"/>
          </a:xfrm>
        </p:spPr>
        <p:txBody>
          <a:bodyPr/>
          <a:lstStyle/>
          <a:p>
            <a:r>
              <a:rPr lang="en-CA" sz="2000" dirty="0"/>
              <a:t>John Seabury, ESH&amp;Q Manager, Accelerator Directorate</a:t>
            </a:r>
          </a:p>
          <a:p>
            <a:r>
              <a:rPr lang="en-CA" sz="2000" dirty="0"/>
              <a:t>Keith Jobe, Safety Coordinator, AD Superconducting Linac Division</a:t>
            </a:r>
          </a:p>
          <a:p>
            <a:r>
              <a:rPr lang="en-CA" sz="2000" dirty="0"/>
              <a:t>11 September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Status as of Summer 2016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42900" y="1102296"/>
            <a:ext cx="8458200" cy="60605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Radiation Safety Work Control Form (RSWCF)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Very mature implementation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Main SLAC accelerator facility (NC LCLS, FACET-II, SC LCLS-II) uses a computerized RSWCF process, which is integrated with the computerized accelerator maintenance management system (others use paper process) for electronic review and approval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RF Safety Work Control Form (RFWCF)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Adolescent implementation based upon initial installation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Paper process at this point while bugs are worked out during system commissioning (we have some upgrading of ID labels to do)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ODH Work Control Form (ODHWCF)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Infant implementation - conceptual at this point, will follow the RFWCF process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Won’t need until we start introducing cryogens in spring 2020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i="1" dirty="0">
                <a:solidFill>
                  <a:srgbClr val="981E32"/>
                </a:solidFill>
              </a:rPr>
              <a:t>Objective is to have a single Safety Work Control Form portal that is integrated with the maintenance management system – similar to existing RSWCF</a:t>
            </a:r>
          </a:p>
        </p:txBody>
      </p:sp>
    </p:spTree>
    <p:extLst>
      <p:ext uri="{BB962C8B-B14F-4D97-AF65-F5344CB8AC3E}">
        <p14:creationId xmlns:p14="http://schemas.microsoft.com/office/powerpoint/2010/main" val="396843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42900" y="1102296"/>
            <a:ext cx="8458200" cy="60605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i="1" dirty="0">
              <a:solidFill>
                <a:srgbClr val="981E32"/>
              </a:solidFill>
            </a:endParaRPr>
          </a:p>
        </p:txBody>
      </p:sp>
      <p:pic>
        <p:nvPicPr>
          <p:cNvPr id="1026" name="Picture 2" descr="Image result for questions art">
            <a:extLst>
              <a:ext uri="{FF2B5EF4-FFF2-40B4-BE49-F238E27FC236}">
                <a16:creationId xmlns:a16="http://schemas.microsoft.com/office/drawing/2014/main" id="{5A56C0B9-49DC-8E44-9E12-43E4C897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" y="1270834"/>
            <a:ext cx="9022815" cy="48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8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42900" y="1102296"/>
            <a:ext cx="8458200" cy="5626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Established in the mid-1960’s, SLAC is a National Accelerator Laboratory that, when its latest series of upgrades are completed, will simultaneously operate six electron accelerators serving experimental areas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SLAC has a well-established process for performing work on configuration controlled radiological safety devices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Developed over 50+ years of accelerator operation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Used as a work planning tool within the WPC environment to evaluate the effects of this work on safety integrity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Called “Radiation Safety Work Control Form” process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Required of all accelerators across SLAC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67416" y="1234700"/>
            <a:ext cx="8458200" cy="5626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The LCLS-II project (superconducting Linac) currently under construction introduces new hazards at a level that also require safety configuration control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ym typeface="Wingdings" pitchFamily="2" charset="2"/>
              </a:rPr>
              <a:t>Non-ionizing radiation from </a:t>
            </a:r>
            <a:r>
              <a:rPr lang="en-US" sz="2400" dirty="0"/>
              <a:t>Solid State HPRF amplifiers</a:t>
            </a:r>
            <a:endParaRPr lang="en-US" sz="2400" dirty="0">
              <a:sym typeface="Wingdings" pitchFamily="2" charset="2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ym typeface="Wingdings" pitchFamily="2" charset="2"/>
              </a:rPr>
              <a:t>Oxygen deficiency from cryogenically cooled accelerating structures, helium production plant</a:t>
            </a:r>
            <a:endParaRPr lang="en-US" sz="32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AD ESH&amp;Q and SLAC Superconducting Linac Division determined that harmonizing safety configuration control processes across accelerators and across hazards would enhance successful operation</a:t>
            </a:r>
            <a:endParaRPr lang="en-US" sz="3200" b="1" i="1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ym typeface="Wingdings" pitchFamily="2" charset="2"/>
              </a:rPr>
              <a:t>Similar safety configuration control system in place for laser safety configuration control, but that process is not managed by Accelerator Directorate</a:t>
            </a:r>
          </a:p>
        </p:txBody>
      </p:sp>
    </p:spTree>
    <p:extLst>
      <p:ext uri="{BB962C8B-B14F-4D97-AF65-F5344CB8AC3E}">
        <p14:creationId xmlns:p14="http://schemas.microsoft.com/office/powerpoint/2010/main" val="44448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“safety configuration control”?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8918" y="1102296"/>
            <a:ext cx="8808882" cy="60605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“Configuration control” is a component of “configuration management”, which begins at design and ends at removal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“Configuration control” focuses on maintaining specific existing, identified devices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“</a:t>
            </a:r>
            <a:r>
              <a:rPr lang="en-US" u="sng" dirty="0"/>
              <a:t>Safety</a:t>
            </a:r>
            <a:r>
              <a:rPr lang="en-US" dirty="0"/>
              <a:t> configuration control” assures that devices identified as required to </a:t>
            </a:r>
            <a:r>
              <a:rPr lang="en-US" u="sng" dirty="0"/>
              <a:t>assure</a:t>
            </a:r>
            <a:r>
              <a:rPr lang="en-US" dirty="0"/>
              <a:t> </a:t>
            </a:r>
            <a:r>
              <a:rPr lang="en-US" u="sng" dirty="0"/>
              <a:t>safety</a:t>
            </a:r>
            <a:r>
              <a:rPr lang="en-US" dirty="0"/>
              <a:t> are in place and operational at any time the hazard exists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Analyzes the effect of modifying (including bypassing) these devices for any reason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If devices must be modified, determines what compensatory protective measures must be implemented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Assures adequate review of proposed work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Verifies restoration to baseline conditions after work is complete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Elements of safety configuration control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42900" y="1102296"/>
            <a:ext cx="8458200" cy="606050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Operations authorization documents identify specific safety configuration controlled devices, both Credited and Defense-in-depth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Identify in a list and in the field (signs)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Worker describes work and proposes mitigations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Independent system safety experts review description of work and mitigations for adequacy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Independent system safety experts verify that mitigations are in place before work can begin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Worker and system safety experts verify that work is complete and that safety systems have been restored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Independent authorization of restart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3CF0324-CD17-7840-AA76-E013E56A0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7" t="13159" r="15918" b="7894"/>
          <a:stretch/>
        </p:blipFill>
        <p:spPr>
          <a:xfrm>
            <a:off x="903474" y="2096875"/>
            <a:ext cx="2677927" cy="2063381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98549BB-9F75-E14D-9621-14A8CBA5A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05" t="18970" r="23020" b="18007"/>
          <a:stretch/>
        </p:blipFill>
        <p:spPr>
          <a:xfrm>
            <a:off x="5486400" y="1731992"/>
            <a:ext cx="3404422" cy="253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safety configuration control process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CA0941-E979-2444-B927-94C009CDC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463388"/>
              </p:ext>
            </p:extLst>
          </p:nvPr>
        </p:nvGraphicFramePr>
        <p:xfrm>
          <a:off x="76200" y="1090175"/>
          <a:ext cx="8991600" cy="554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40118456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89529099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7429393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38857792"/>
                    </a:ext>
                  </a:extLst>
                </a:gridCol>
              </a:tblGrid>
              <a:tr h="347738">
                <a:tc>
                  <a:txBody>
                    <a:bodyPr/>
                    <a:lstStyle/>
                    <a:p>
                      <a:r>
                        <a:rPr lang="en-US" dirty="0"/>
                        <a:t>Element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Radiological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Nonionizing 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Oxygen Deficiency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109782"/>
                  </a:ext>
                </a:extLst>
              </a:tr>
              <a:tr h="49262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Identify configuration controlled devices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Beamline Authorization Sheet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System-specific RF Safety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ODH Safety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36398"/>
                  </a:ext>
                </a:extLst>
              </a:tr>
              <a:tr h="6954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Propose work including mitigations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Worker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Accelerator Safety Officer (ASO)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Worker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 Linac Safety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 Linac Safety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906882"/>
                  </a:ext>
                </a:extLst>
              </a:tr>
              <a:tr h="72105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Review work and approve proposed mitigations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Radiation Physicist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 Linac Safety Coordinator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RF System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 Linac Safety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136968"/>
                  </a:ext>
                </a:extLst>
              </a:tr>
              <a:tr h="130401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Verify mitigations in place, authorize start of work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As assigned, usually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Chief Operator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Radiation Physicist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Person responsible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for work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 Linac Safety Coordinator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RF System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 Linac Safety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947732"/>
                  </a:ext>
                </a:extLst>
              </a:tr>
              <a:tr h="898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Verify work is complete and original conditions restored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As assigned, usually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Radiation Physicist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Worker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 Linac Safety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Worker </a:t>
                      </a:r>
                      <a:r>
                        <a:rPr lang="en-US" sz="14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 Linac Safety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809136"/>
                  </a:ext>
                </a:extLst>
              </a:tr>
              <a:tr h="92759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Approve restart of operations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Chief Operator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 Linac Safety Coordinator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RF System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 Linac Safety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58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66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Computerized Radiation Safety Work Control Form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42900" y="1102296"/>
            <a:ext cx="8458200" cy="60605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i="1" dirty="0">
              <a:solidFill>
                <a:srgbClr val="981E3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0D470-011E-2244-9A2C-5ECE4D7EF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539"/>
            <a:ext cx="9144000" cy="56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7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Computerized Radiation Safety Work Control Form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42900" y="1102296"/>
            <a:ext cx="8458200" cy="60605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i="1" dirty="0">
              <a:solidFill>
                <a:srgbClr val="981E3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D19B-2CEC-934F-A1EE-541639FC1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539"/>
            <a:ext cx="9144000" cy="56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3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Computerized Radiation Safety Work Control Form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42900" y="1102296"/>
            <a:ext cx="8458200" cy="60605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i="1" dirty="0">
              <a:solidFill>
                <a:srgbClr val="981E3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51234-D34F-4C42-9AAA-DCA235DE7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1"/>
            <a:ext cx="9144000" cy="5099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EFB6F-07D1-0041-A95A-654EEF88E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350" y="0"/>
            <a:ext cx="5145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On-screen Show (4:3)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Blank</vt:lpstr>
      <vt:lpstr>Extending Radiological Safety Configuration Control to Other Work</vt:lpstr>
      <vt:lpstr>Background</vt:lpstr>
      <vt:lpstr>Background</vt:lpstr>
      <vt:lpstr>What is “safety configuration control”?</vt:lpstr>
      <vt:lpstr>Elements of safety configuration control</vt:lpstr>
      <vt:lpstr>The safety configuration control process</vt:lpstr>
      <vt:lpstr>Computerized Radiation Safety Work Control Form</vt:lpstr>
      <vt:lpstr>Computerized Radiation Safety Work Control Form</vt:lpstr>
      <vt:lpstr>Computerized Radiation Safety Work Control Form</vt:lpstr>
      <vt:lpstr>Status as of Summer 2016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2019-04-09T19:12:08Z</dcterms:created>
  <dcterms:modified xsi:type="dcterms:W3CDTF">2019-09-12T14:12:26Z</dcterms:modified>
</cp:coreProperties>
</file>