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  <p:sldMasterId id="2147485069" r:id="rId7"/>
    <p:sldMasterId id="2147485079" r:id="rId8"/>
  </p:sldMasterIdLst>
  <p:notesMasterIdLst>
    <p:notesMasterId r:id="rId42"/>
  </p:notesMasterIdLst>
  <p:sldIdLst>
    <p:sldId id="616" r:id="rId9"/>
    <p:sldId id="635" r:id="rId10"/>
    <p:sldId id="623" r:id="rId11"/>
    <p:sldId id="599" r:id="rId12"/>
    <p:sldId id="611" r:id="rId13"/>
    <p:sldId id="600" r:id="rId14"/>
    <p:sldId id="601" r:id="rId15"/>
    <p:sldId id="602" r:id="rId16"/>
    <p:sldId id="482" r:id="rId17"/>
    <p:sldId id="633" r:id="rId18"/>
    <p:sldId id="524" r:id="rId19"/>
    <p:sldId id="549" r:id="rId20"/>
    <p:sldId id="632" r:id="rId21"/>
    <p:sldId id="543" r:id="rId22"/>
    <p:sldId id="523" r:id="rId23"/>
    <p:sldId id="625" r:id="rId24"/>
    <p:sldId id="626" r:id="rId25"/>
    <p:sldId id="608" r:id="rId26"/>
    <p:sldId id="610" r:id="rId27"/>
    <p:sldId id="581" r:id="rId28"/>
    <p:sldId id="628" r:id="rId29"/>
    <p:sldId id="603" r:id="rId30"/>
    <p:sldId id="464" r:id="rId31"/>
    <p:sldId id="546" r:id="rId32"/>
    <p:sldId id="629" r:id="rId33"/>
    <p:sldId id="630" r:id="rId34"/>
    <p:sldId id="636" r:id="rId35"/>
    <p:sldId id="638" r:id="rId36"/>
    <p:sldId id="639" r:id="rId37"/>
    <p:sldId id="640" r:id="rId38"/>
    <p:sldId id="634" r:id="rId39"/>
    <p:sldId id="550" r:id="rId40"/>
    <p:sldId id="612" r:id="rId41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7F7F"/>
    <a:srgbClr val="8B8C87"/>
    <a:srgbClr val="D0EAEC"/>
    <a:srgbClr val="D6A300"/>
    <a:srgbClr val="FFFF66"/>
    <a:srgbClr val="006600"/>
    <a:srgbClr val="E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607" autoAdjust="0"/>
  </p:normalViewPr>
  <p:slideViewPr>
    <p:cSldViewPr>
      <p:cViewPr varScale="1">
        <p:scale>
          <a:sx n="100" d="100"/>
          <a:sy n="100" d="100"/>
        </p:scale>
        <p:origin x="191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694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3A1E9-3739-4E67-825B-88DA2F824BA8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FBFB06A-D434-44BC-9EFF-1B8F497E9DDB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2012</a:t>
          </a:r>
          <a:endParaRPr lang="en-GB" dirty="0">
            <a:solidFill>
              <a:schemeClr val="bg1"/>
            </a:solidFill>
          </a:endParaRPr>
        </a:p>
      </dgm:t>
    </dgm:pt>
    <dgm:pt modelId="{710AD255-E903-4787-923E-E4A5F1673953}" type="parTrans" cxnId="{661E10E0-F8CA-4DCA-AC41-D6F5CC08216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D43D7C1-5B06-4EAF-817F-FFB504DF4205}" type="sibTrans" cxnId="{661E10E0-F8CA-4DCA-AC41-D6F5CC08216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AE65C35-E546-41AD-AB47-A47FE924D0C5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2013</a:t>
          </a:r>
          <a:endParaRPr lang="en-GB" dirty="0">
            <a:solidFill>
              <a:schemeClr val="bg1"/>
            </a:solidFill>
          </a:endParaRPr>
        </a:p>
      </dgm:t>
    </dgm:pt>
    <dgm:pt modelId="{0C9738E2-4885-4B2D-BB55-1CC1889CE831}" type="parTrans" cxnId="{E339AD8B-E37A-426B-9D0A-FCC3A2B103D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AEB2E89-1D35-4B9E-89B5-5390FA8F55C5}" type="sibTrans" cxnId="{E339AD8B-E37A-426B-9D0A-FCC3A2B103D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34CB573-7160-4B4D-B53D-663DAB44D16B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2014</a:t>
          </a:r>
          <a:endParaRPr lang="en-GB" dirty="0">
            <a:solidFill>
              <a:schemeClr val="bg1"/>
            </a:solidFill>
          </a:endParaRPr>
        </a:p>
      </dgm:t>
    </dgm:pt>
    <dgm:pt modelId="{BF676BC9-EE24-4F97-BA8F-7648916E20F0}" type="parTrans" cxnId="{98B30B54-6219-4E31-8EB3-F156F80C4A7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17796B9-7785-4E21-B0A8-86837C160E3F}" type="sibTrans" cxnId="{98B30B54-6219-4E31-8EB3-F156F80C4A7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FAD4E4C-10C2-4D8C-9C8D-6C4C44B5E0E7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2015</a:t>
          </a:r>
          <a:endParaRPr lang="en-GB" dirty="0">
            <a:solidFill>
              <a:schemeClr val="bg1"/>
            </a:solidFill>
          </a:endParaRPr>
        </a:p>
      </dgm:t>
    </dgm:pt>
    <dgm:pt modelId="{45CEEC18-9AC2-4C10-B7DD-7CE7B946FE74}" type="parTrans" cxnId="{72EEF8CE-840B-49B0-9CF0-AA479B136A6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B9DFFF2-FF33-4A1A-AF7B-B153158DC5C2}" type="sibTrans" cxnId="{72EEF8CE-840B-49B0-9CF0-AA479B136A6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6247F83-D5D0-4088-968C-0B18266E14FE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2016</a:t>
          </a:r>
          <a:endParaRPr lang="en-GB" dirty="0">
            <a:solidFill>
              <a:schemeClr val="bg1"/>
            </a:solidFill>
          </a:endParaRPr>
        </a:p>
      </dgm:t>
    </dgm:pt>
    <dgm:pt modelId="{9F3D5CD3-B81F-4D1B-A5B7-595925C15E2D}" type="parTrans" cxnId="{A4E01B0B-5B74-40E3-9DA5-27C430FA33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E9EFCAE-301F-44FE-9767-A38FE54D22E8}" type="sibTrans" cxnId="{A4E01B0B-5B74-40E3-9DA5-27C430FA33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0B0994A-CF35-438E-9C96-473390835594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2017</a:t>
          </a:r>
          <a:endParaRPr lang="en-GB" dirty="0">
            <a:solidFill>
              <a:schemeClr val="bg1"/>
            </a:solidFill>
          </a:endParaRPr>
        </a:p>
      </dgm:t>
    </dgm:pt>
    <dgm:pt modelId="{E136E189-0B35-4079-97D5-CC3852CA4B10}" type="parTrans" cxnId="{FD869B93-58EA-420C-BA2C-7FD1CB2A622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ABCED39-29D8-4AC2-92BA-7D6AA3269B23}" type="sibTrans" cxnId="{FD869B93-58EA-420C-BA2C-7FD1CB2A622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EB4FCFB-00CC-4C65-968B-2592D8DBCFE7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2018</a:t>
          </a:r>
          <a:endParaRPr lang="en-GB" dirty="0">
            <a:solidFill>
              <a:schemeClr val="bg1"/>
            </a:solidFill>
          </a:endParaRPr>
        </a:p>
      </dgm:t>
    </dgm:pt>
    <dgm:pt modelId="{F205AAB0-9DF9-442F-BDEE-CA10D8FF7040}" type="parTrans" cxnId="{2E764FA3-AEE4-4984-8C93-8D441FFF271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A90024C-91A3-4B4B-84D9-68E98943F4AB}" type="sibTrans" cxnId="{2E764FA3-AEE4-4984-8C93-8D441FFF271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5794A4E-1B70-48DC-8A5F-1117599D8450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2019</a:t>
          </a:r>
          <a:endParaRPr lang="en-GB" dirty="0">
            <a:solidFill>
              <a:schemeClr val="bg1"/>
            </a:solidFill>
          </a:endParaRPr>
        </a:p>
      </dgm:t>
    </dgm:pt>
    <dgm:pt modelId="{D1D39758-D3A3-4485-809F-12ABC4ABE487}" type="parTrans" cxnId="{8C832A33-48FF-4DFB-B3D8-4E935A331F5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CA66AF9-09F5-4F12-B7D8-C558C0674F59}" type="sibTrans" cxnId="{8C832A33-48FF-4DFB-B3D8-4E935A331F5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BBAE71C-1A83-4E53-A6F7-EB07C6312CAF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2020</a:t>
          </a:r>
          <a:endParaRPr lang="en-GB" dirty="0">
            <a:solidFill>
              <a:schemeClr val="bg1"/>
            </a:solidFill>
          </a:endParaRPr>
        </a:p>
      </dgm:t>
    </dgm:pt>
    <dgm:pt modelId="{0ED7EF9B-D726-45D7-AED8-BBDEAD553540}" type="parTrans" cxnId="{01CF2F82-7797-4569-853B-7943574AE7B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B4014BD-1EFD-43B6-8469-79A06ABDA529}" type="sibTrans" cxnId="{01CF2F82-7797-4569-853B-7943574AE7B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859AA21-3F61-4F89-9FA0-2A6261AB27D1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2021</a:t>
          </a:r>
          <a:endParaRPr lang="en-GB" dirty="0">
            <a:solidFill>
              <a:schemeClr val="bg1"/>
            </a:solidFill>
          </a:endParaRPr>
        </a:p>
      </dgm:t>
    </dgm:pt>
    <dgm:pt modelId="{89649828-1012-4129-920D-7426DB1669C7}" type="parTrans" cxnId="{89DDE867-338E-48DE-A346-1FC6EC9B906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6198B0-8CA7-4871-90F9-FAD6FEA4CB95}" type="sibTrans" cxnId="{89DDE867-338E-48DE-A346-1FC6EC9B906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F0132-103C-4135-9BC3-D2130A9CEFF0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2022</a:t>
          </a:r>
          <a:endParaRPr lang="en-GB" dirty="0">
            <a:solidFill>
              <a:schemeClr val="bg1"/>
            </a:solidFill>
          </a:endParaRPr>
        </a:p>
      </dgm:t>
    </dgm:pt>
    <dgm:pt modelId="{8F20139A-E626-408F-B6C0-20C9EE8A4F3F}" type="parTrans" cxnId="{8A4FF693-E979-4AE3-8440-E1562D03231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965C052-2E76-4696-9D27-5DAB25B8CD37}" type="sibTrans" cxnId="{8A4FF693-E979-4AE3-8440-E1562D03231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FF21555-215A-4478-BED9-590315408B89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2023</a:t>
          </a:r>
          <a:endParaRPr lang="en-GB" dirty="0">
            <a:solidFill>
              <a:schemeClr val="bg1"/>
            </a:solidFill>
          </a:endParaRPr>
        </a:p>
      </dgm:t>
    </dgm:pt>
    <dgm:pt modelId="{E524BB15-F23D-4D50-BA8C-BEC5CB74ABB2}" type="parTrans" cxnId="{3F6669AC-8005-4A33-B320-BDCF529CEA1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C2574B9-D022-4B49-A91F-F5AC6E7BD001}" type="sibTrans" cxnId="{3F6669AC-8005-4A33-B320-BDCF529CEA1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72F694F-C30E-4317-84BA-91E3A7D11F70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2024</a:t>
          </a:r>
          <a:endParaRPr lang="en-GB" dirty="0">
            <a:solidFill>
              <a:schemeClr val="bg1"/>
            </a:solidFill>
          </a:endParaRPr>
        </a:p>
      </dgm:t>
    </dgm:pt>
    <dgm:pt modelId="{3DFD2E6F-B7FC-41FA-A278-181DA0F557D8}" type="parTrans" cxnId="{A9983FEF-F332-4C41-849C-69CFFF6860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F1193EC-B5B1-44AE-9849-D39582610DB1}" type="sibTrans" cxnId="{A9983FEF-F332-4C41-849C-69CFFF6860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0317155-1DE8-44AC-96C3-7ACECE0B91F8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2025</a:t>
          </a:r>
          <a:endParaRPr lang="en-GB" dirty="0">
            <a:solidFill>
              <a:schemeClr val="bg1"/>
            </a:solidFill>
          </a:endParaRPr>
        </a:p>
      </dgm:t>
    </dgm:pt>
    <dgm:pt modelId="{F3F4284C-03B3-4C16-A1A8-ECADDBDB187F}" type="parTrans" cxnId="{D109BC7C-37C9-4DD6-839C-7622A902D6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E7CEC6-CBC1-4BF3-9FB8-E47433D9465E}" type="sibTrans" cxnId="{D109BC7C-37C9-4DD6-839C-7622A902D6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F9EFAE-F558-486A-9DE1-0EDE2CBCDC69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2026</a:t>
          </a:r>
          <a:endParaRPr lang="en-GB" dirty="0">
            <a:solidFill>
              <a:schemeClr val="bg1"/>
            </a:solidFill>
          </a:endParaRPr>
        </a:p>
      </dgm:t>
    </dgm:pt>
    <dgm:pt modelId="{2995956D-4D27-42F7-BCEF-4E4FB714167D}" type="parTrans" cxnId="{1D5BC8C1-9341-45E7-9494-47EAF255693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47F121-4CA8-42AD-ACFC-7C93DF4EA58B}" type="sibTrans" cxnId="{1D5BC8C1-9341-45E7-9494-47EAF255693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18364AB-5954-4075-AADD-8B642896AA18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2027</a:t>
          </a:r>
          <a:endParaRPr lang="en-GB" dirty="0">
            <a:solidFill>
              <a:schemeClr val="bg1"/>
            </a:solidFill>
          </a:endParaRPr>
        </a:p>
      </dgm:t>
    </dgm:pt>
    <dgm:pt modelId="{1383A6B9-367A-4724-BBFC-3E33491D7B81}" type="parTrans" cxnId="{D9BE7539-F833-4C2D-A342-88D8CCC2A6E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DCC0623-20B3-484A-851D-A8EC4A70BDE4}" type="sibTrans" cxnId="{D9BE7539-F833-4C2D-A342-88D8CCC2A6E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EBA334E-53B5-431D-96CB-8229F351C11C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2028</a:t>
          </a:r>
          <a:endParaRPr lang="en-GB" dirty="0">
            <a:solidFill>
              <a:schemeClr val="bg1"/>
            </a:solidFill>
          </a:endParaRPr>
        </a:p>
      </dgm:t>
    </dgm:pt>
    <dgm:pt modelId="{0671BA15-02D8-453F-A0A8-8BD11A883D62}" type="parTrans" cxnId="{2DB33511-AE9A-44BA-9386-0DE8DFB1F23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54A1BC1-6F05-4681-8A4D-C0AC1F61FE74}" type="sibTrans" cxnId="{2DB33511-AE9A-44BA-9386-0DE8DFB1F23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21D770E-C362-465E-B792-CE0FFC4CA686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2029</a:t>
          </a:r>
          <a:endParaRPr lang="en-GB" dirty="0">
            <a:solidFill>
              <a:schemeClr val="bg1"/>
            </a:solidFill>
          </a:endParaRPr>
        </a:p>
      </dgm:t>
    </dgm:pt>
    <dgm:pt modelId="{F72DF100-DAA5-4B82-AC4E-8B7236EA8432}" type="parTrans" cxnId="{99B1E0D8-AA23-4192-A781-251392D3BBF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6E753EC-38C4-40B5-83A3-7656B4BB4915}" type="sibTrans" cxnId="{99B1E0D8-AA23-4192-A781-251392D3BBF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34D1781-C6CC-4AFB-99C4-E033A0C54AA4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2030</a:t>
          </a:r>
          <a:endParaRPr lang="en-GB" dirty="0">
            <a:solidFill>
              <a:schemeClr val="bg1"/>
            </a:solidFill>
          </a:endParaRPr>
        </a:p>
      </dgm:t>
    </dgm:pt>
    <dgm:pt modelId="{06CD720B-CCD1-4BB7-A969-FD60A5B184AB}" type="parTrans" cxnId="{DCAC1DD1-1F88-4F66-94F1-026E896AE1F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400DA59-8482-4D97-9E7A-866662FEE51F}" type="sibTrans" cxnId="{DCAC1DD1-1F88-4F66-94F1-026E896AE1F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5F7CB07-64CC-4821-9F82-319BF76990D9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2031</a:t>
          </a:r>
          <a:endParaRPr lang="en-GB" dirty="0">
            <a:solidFill>
              <a:schemeClr val="bg1"/>
            </a:solidFill>
          </a:endParaRPr>
        </a:p>
      </dgm:t>
    </dgm:pt>
    <dgm:pt modelId="{BE430297-E755-40D5-B0B5-9C03E35523EB}" type="parTrans" cxnId="{6AF06CAA-FCB3-48AF-9D7C-2225EF89DB2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CC0C1-4755-4677-8E70-56D7B93B7E40}" type="sibTrans" cxnId="{6AF06CAA-FCB3-48AF-9D7C-2225EF89DB2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4AF2516-52E0-42C7-9EB0-0A644A236EF1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2032</a:t>
          </a:r>
          <a:endParaRPr lang="en-GB" dirty="0">
            <a:solidFill>
              <a:schemeClr val="bg1"/>
            </a:solidFill>
          </a:endParaRPr>
        </a:p>
      </dgm:t>
    </dgm:pt>
    <dgm:pt modelId="{AF097B43-7A18-43C1-9A64-56233FC91958}" type="parTrans" cxnId="{42BBD137-2C4C-40B5-945F-8FA90C8E851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00888D1-70E8-4C11-93CD-CAB4F2DE14E1}" type="sibTrans" cxnId="{42BBD137-2C4C-40B5-945F-8FA90C8E851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7685255-2326-4399-8301-A27B303B1811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2033</a:t>
          </a:r>
          <a:endParaRPr lang="en-GB" dirty="0">
            <a:solidFill>
              <a:schemeClr val="bg1"/>
            </a:solidFill>
          </a:endParaRPr>
        </a:p>
      </dgm:t>
    </dgm:pt>
    <dgm:pt modelId="{476F4576-DB92-4478-8985-F7A204C4A746}" type="parTrans" cxnId="{39977E57-4A23-4DF4-8E43-EA05F029ADE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3E314DD-777D-4F4C-BE23-A8E4B8A15E47}" type="sibTrans" cxnId="{39977E57-4A23-4DF4-8E43-EA05F029ADE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EBC89AC-9009-4C6B-9689-B3EF28049877}">
      <dgm:prSet phldrT="[Text]"/>
      <dgm:spPr>
        <a:solidFill>
          <a:srgbClr val="7F7F7F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2034</a:t>
          </a:r>
          <a:endParaRPr lang="en-GB" dirty="0">
            <a:solidFill>
              <a:schemeClr val="bg1"/>
            </a:solidFill>
          </a:endParaRPr>
        </a:p>
      </dgm:t>
    </dgm:pt>
    <dgm:pt modelId="{70F2C80C-DF47-44D6-B0A8-0334C3C46C5C}" type="parTrans" cxnId="{E26A0F24-92A0-4E01-88BD-0692D5122C2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4DB896D-AAB4-44E6-8586-0F74AA7F6A03}" type="sibTrans" cxnId="{E26A0F24-92A0-4E01-88BD-0692D5122C2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9186B0B-E40F-41FE-8B5D-3979FD2F448F}" type="pres">
      <dgm:prSet presAssocID="{1FA3A1E9-3739-4E67-825B-88DA2F824BA8}" presName="Name0" presStyleCnt="0">
        <dgm:presLayoutVars>
          <dgm:dir/>
          <dgm:resizeHandles val="exact"/>
        </dgm:presLayoutVars>
      </dgm:prSet>
      <dgm:spPr/>
    </dgm:pt>
    <dgm:pt modelId="{627783A3-FE4A-4CAC-AF8B-91C3F3817760}" type="pres">
      <dgm:prSet presAssocID="{9FBFB06A-D434-44BC-9EFF-1B8F497E9DDB}" presName="parTxOnly" presStyleLbl="node1" presStyleIdx="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CEC341-C1FE-4B3F-83FF-A6B0D5C1503F}" type="pres">
      <dgm:prSet presAssocID="{8D43D7C1-5B06-4EAF-817F-FFB504DF4205}" presName="parSpace" presStyleCnt="0"/>
      <dgm:spPr/>
    </dgm:pt>
    <dgm:pt modelId="{AFA0D6CE-CB5E-4EFC-B63D-6CE6205B0F46}" type="pres">
      <dgm:prSet presAssocID="{BAE65C35-E546-41AD-AB47-A47FE924D0C5}" presName="parTxOnly" presStyleLbl="node1" presStyleIdx="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05EB32-6D0A-41DB-ADAD-C5F67AE4A8AF}" type="pres">
      <dgm:prSet presAssocID="{7AEB2E89-1D35-4B9E-89B5-5390FA8F55C5}" presName="parSpace" presStyleCnt="0"/>
      <dgm:spPr/>
    </dgm:pt>
    <dgm:pt modelId="{0624A48B-AC05-4D6C-B473-45A0496125BA}" type="pres">
      <dgm:prSet presAssocID="{434CB573-7160-4B4D-B53D-663DAB44D16B}" presName="parTxOnly" presStyleLbl="node1" presStyleIdx="2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A0FB2D-C447-4279-B4DF-2F6EF48C7E6F}" type="pres">
      <dgm:prSet presAssocID="{817796B9-7785-4E21-B0A8-86837C160E3F}" presName="parSpace" presStyleCnt="0"/>
      <dgm:spPr/>
    </dgm:pt>
    <dgm:pt modelId="{35C23AB4-B211-4283-9D52-08EF1F0BC306}" type="pres">
      <dgm:prSet presAssocID="{CFAD4E4C-10C2-4D8C-9C8D-6C4C44B5E0E7}" presName="parTxOnly" presStyleLbl="node1" presStyleIdx="3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F82EBE-D108-4B92-81C4-81145C8B2F8E}" type="pres">
      <dgm:prSet presAssocID="{4B9DFFF2-FF33-4A1A-AF7B-B153158DC5C2}" presName="parSpace" presStyleCnt="0"/>
      <dgm:spPr/>
    </dgm:pt>
    <dgm:pt modelId="{81BA346D-5AD0-47CD-A7DF-2547CB378467}" type="pres">
      <dgm:prSet presAssocID="{D6247F83-D5D0-4088-968C-0B18266E14FE}" presName="parTxOnly" presStyleLbl="node1" presStyleIdx="4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664291-B41C-4710-A731-B3E8275E7B84}" type="pres">
      <dgm:prSet presAssocID="{FE9EFCAE-301F-44FE-9767-A38FE54D22E8}" presName="parSpace" presStyleCnt="0"/>
      <dgm:spPr/>
    </dgm:pt>
    <dgm:pt modelId="{DA88AB13-E643-4A65-804D-26A6E3370E44}" type="pres">
      <dgm:prSet presAssocID="{00B0994A-CF35-438E-9C96-473390835594}" presName="parTxOnly" presStyleLbl="node1" presStyleIdx="5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9B129D-CC03-4A9D-B98B-61E2B0A5A5C7}" type="pres">
      <dgm:prSet presAssocID="{FABCED39-29D8-4AC2-92BA-7D6AA3269B23}" presName="parSpace" presStyleCnt="0"/>
      <dgm:spPr/>
    </dgm:pt>
    <dgm:pt modelId="{CFE781A7-51C1-4DC2-B9FA-BA01094EB1D6}" type="pres">
      <dgm:prSet presAssocID="{4EB4FCFB-00CC-4C65-968B-2592D8DBCFE7}" presName="parTxOnly" presStyleLbl="node1" presStyleIdx="6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1FD513-6F83-407D-917F-8B3FCA20E18C}" type="pres">
      <dgm:prSet presAssocID="{2A90024C-91A3-4B4B-84D9-68E98943F4AB}" presName="parSpace" presStyleCnt="0"/>
      <dgm:spPr/>
    </dgm:pt>
    <dgm:pt modelId="{3400A9FA-96FA-43B6-B363-55F454B021D6}" type="pres">
      <dgm:prSet presAssocID="{C5794A4E-1B70-48DC-8A5F-1117599D8450}" presName="parTxOnly" presStyleLbl="node1" presStyleIdx="7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B66682-4F55-4D05-B551-F1427E53099B}" type="pres">
      <dgm:prSet presAssocID="{ECA66AF9-09F5-4F12-B7D8-C558C0674F59}" presName="parSpace" presStyleCnt="0"/>
      <dgm:spPr/>
    </dgm:pt>
    <dgm:pt modelId="{A75C3C99-3902-4D1C-BB8D-2AA3478863F7}" type="pres">
      <dgm:prSet presAssocID="{BBBAE71C-1A83-4E53-A6F7-EB07C6312CAF}" presName="parTxOnly" presStyleLbl="node1" presStyleIdx="8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989514-58F4-4B9C-A714-44851D6793F5}" type="pres">
      <dgm:prSet presAssocID="{AB4014BD-1EFD-43B6-8469-79A06ABDA529}" presName="parSpace" presStyleCnt="0"/>
      <dgm:spPr/>
    </dgm:pt>
    <dgm:pt modelId="{9CEBB826-9134-4BA4-9253-798044C8CC22}" type="pres">
      <dgm:prSet presAssocID="{B859AA21-3F61-4F89-9FA0-2A6261AB27D1}" presName="parTxOnly" presStyleLbl="node1" presStyleIdx="9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E8D658-CB4B-4E14-A21C-98BFD5311468}" type="pres">
      <dgm:prSet presAssocID="{9C6198B0-8CA7-4871-90F9-FAD6FEA4CB95}" presName="parSpace" presStyleCnt="0"/>
      <dgm:spPr/>
    </dgm:pt>
    <dgm:pt modelId="{E07EDA47-C3D1-44E9-943B-2C1017CED26E}" type="pres">
      <dgm:prSet presAssocID="{466F0132-103C-4135-9BC3-D2130A9CEFF0}" presName="parTxOnly" presStyleLbl="node1" presStyleIdx="1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409863-69FA-4451-85D6-A0DED65C30F2}" type="pres">
      <dgm:prSet presAssocID="{C965C052-2E76-4696-9D27-5DAB25B8CD37}" presName="parSpace" presStyleCnt="0"/>
      <dgm:spPr/>
    </dgm:pt>
    <dgm:pt modelId="{7EC18DC0-ED6A-4880-9F6B-686C2D1F903D}" type="pres">
      <dgm:prSet presAssocID="{0FF21555-215A-4478-BED9-590315408B89}" presName="parTxOnly" presStyleLbl="node1" presStyleIdx="1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EBEBE3-0176-45B9-9D54-7DD69A3760C9}" type="pres">
      <dgm:prSet presAssocID="{5C2574B9-D022-4B49-A91F-F5AC6E7BD001}" presName="parSpace" presStyleCnt="0"/>
      <dgm:spPr/>
    </dgm:pt>
    <dgm:pt modelId="{3EBAF108-4325-4673-ADE3-E8539A8C7078}" type="pres">
      <dgm:prSet presAssocID="{272F694F-C30E-4317-84BA-91E3A7D11F70}" presName="parTxOnly" presStyleLbl="node1" presStyleIdx="12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22E10C-29B8-40E2-9D33-2B67A897693E}" type="pres">
      <dgm:prSet presAssocID="{DF1193EC-B5B1-44AE-9849-D39582610DB1}" presName="parSpace" presStyleCnt="0"/>
      <dgm:spPr/>
    </dgm:pt>
    <dgm:pt modelId="{4F0B0D70-E66C-4E61-A627-68D81A5259E6}" type="pres">
      <dgm:prSet presAssocID="{00317155-1DE8-44AC-96C3-7ACECE0B91F8}" presName="parTxOnly" presStyleLbl="node1" presStyleIdx="13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90168A-3285-447E-B552-20C75B2CE18D}" type="pres">
      <dgm:prSet presAssocID="{46E7CEC6-CBC1-4BF3-9FB8-E47433D9465E}" presName="parSpace" presStyleCnt="0"/>
      <dgm:spPr/>
    </dgm:pt>
    <dgm:pt modelId="{F0D20BAF-06E2-4718-A2B0-2BA5E6B6E813}" type="pres">
      <dgm:prSet presAssocID="{B2F9EFAE-F558-486A-9DE1-0EDE2CBCDC69}" presName="parTxOnly" presStyleLbl="node1" presStyleIdx="14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8117F-FF58-430E-9344-E8B88800EBDC}" type="pres">
      <dgm:prSet presAssocID="{5747F121-4CA8-42AD-ACFC-7C93DF4EA58B}" presName="parSpace" presStyleCnt="0"/>
      <dgm:spPr/>
    </dgm:pt>
    <dgm:pt modelId="{0BBEF59D-8345-4244-B332-C6636E3A1EE5}" type="pres">
      <dgm:prSet presAssocID="{B18364AB-5954-4075-AADD-8B642896AA18}" presName="parTxOnly" presStyleLbl="node1" presStyleIdx="15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0B8DF7-C5B2-45D6-BF23-44BD804E0629}" type="pres">
      <dgm:prSet presAssocID="{3DCC0623-20B3-484A-851D-A8EC4A70BDE4}" presName="parSpace" presStyleCnt="0"/>
      <dgm:spPr/>
    </dgm:pt>
    <dgm:pt modelId="{5DB8C8CA-0461-4DDC-92AB-B5165057752A}" type="pres">
      <dgm:prSet presAssocID="{EEBA334E-53B5-431D-96CB-8229F351C11C}" presName="parTxOnly" presStyleLbl="node1" presStyleIdx="16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078CFC-51A2-48D0-A08D-F23BD4365018}" type="pres">
      <dgm:prSet presAssocID="{F54A1BC1-6F05-4681-8A4D-C0AC1F61FE74}" presName="parSpace" presStyleCnt="0"/>
      <dgm:spPr/>
    </dgm:pt>
    <dgm:pt modelId="{3CB8344C-CA37-4AE2-A78A-A25D88C22486}" type="pres">
      <dgm:prSet presAssocID="{421D770E-C362-465E-B792-CE0FFC4CA686}" presName="parTxOnly" presStyleLbl="node1" presStyleIdx="17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77CB32-76E8-438F-B31D-3A79F207DECD}" type="pres">
      <dgm:prSet presAssocID="{76E753EC-38C4-40B5-83A3-7656B4BB4915}" presName="parSpace" presStyleCnt="0"/>
      <dgm:spPr/>
    </dgm:pt>
    <dgm:pt modelId="{5C19ADEF-9A84-469A-93D7-AA9B72A6F139}" type="pres">
      <dgm:prSet presAssocID="{534D1781-C6CC-4AFB-99C4-E033A0C54AA4}" presName="parTxOnly" presStyleLbl="node1" presStyleIdx="18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F57DCC-4682-46D2-8263-8607398ACDB1}" type="pres">
      <dgm:prSet presAssocID="{B400DA59-8482-4D97-9E7A-866662FEE51F}" presName="parSpace" presStyleCnt="0"/>
      <dgm:spPr/>
    </dgm:pt>
    <dgm:pt modelId="{0B6C0BCB-4C87-4345-84E2-005AEC87CD63}" type="pres">
      <dgm:prSet presAssocID="{95F7CB07-64CC-4821-9F82-319BF76990D9}" presName="parTxOnly" presStyleLbl="node1" presStyleIdx="19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111BC05-6729-42BF-8D80-5D3A04F01061}" type="pres">
      <dgm:prSet presAssocID="{65ACC0C1-4755-4677-8E70-56D7B93B7E40}" presName="parSpace" presStyleCnt="0"/>
      <dgm:spPr/>
    </dgm:pt>
    <dgm:pt modelId="{8F42681C-0010-479E-9E71-71D1B9CC3506}" type="pres">
      <dgm:prSet presAssocID="{64AF2516-52E0-42C7-9EB0-0A644A236EF1}" presName="parTxOnly" presStyleLbl="node1" presStyleIdx="2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A1AD98-652A-4625-85FB-E28F92170760}" type="pres">
      <dgm:prSet presAssocID="{000888D1-70E8-4C11-93CD-CAB4F2DE14E1}" presName="parSpace" presStyleCnt="0"/>
      <dgm:spPr/>
    </dgm:pt>
    <dgm:pt modelId="{FE243B5B-E41F-4606-AB6C-635624A734C9}" type="pres">
      <dgm:prSet presAssocID="{67685255-2326-4399-8301-A27B303B1811}" presName="parTxOnly" presStyleLbl="node1" presStyleIdx="2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09DCE3-B059-4E37-9E0E-9F5226DB10CB}" type="pres">
      <dgm:prSet presAssocID="{83E314DD-777D-4F4C-BE23-A8E4B8A15E47}" presName="parSpace" presStyleCnt="0"/>
      <dgm:spPr/>
    </dgm:pt>
    <dgm:pt modelId="{0A7B8CCB-2C26-4021-AE86-91FE803FC40B}" type="pres">
      <dgm:prSet presAssocID="{4EBC89AC-9009-4C6B-9689-B3EF28049877}" presName="parTxOnly" presStyleLbl="node1" presStyleIdx="22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4E01B0B-5B74-40E3-9DA5-27C430FA33B3}" srcId="{1FA3A1E9-3739-4E67-825B-88DA2F824BA8}" destId="{D6247F83-D5D0-4088-968C-0B18266E14FE}" srcOrd="4" destOrd="0" parTransId="{9F3D5CD3-B81F-4D1B-A5B7-595925C15E2D}" sibTransId="{FE9EFCAE-301F-44FE-9767-A38FE54D22E8}"/>
    <dgm:cxn modelId="{C2664616-0F53-4EFD-A59E-B3F27B0000C3}" type="presOf" srcId="{421D770E-C362-465E-B792-CE0FFC4CA686}" destId="{3CB8344C-CA37-4AE2-A78A-A25D88C22486}" srcOrd="0" destOrd="0" presId="urn:microsoft.com/office/officeart/2005/8/layout/hChevron3"/>
    <dgm:cxn modelId="{D9BE7539-F833-4C2D-A342-88D8CCC2A6EB}" srcId="{1FA3A1E9-3739-4E67-825B-88DA2F824BA8}" destId="{B18364AB-5954-4075-AADD-8B642896AA18}" srcOrd="15" destOrd="0" parTransId="{1383A6B9-367A-4724-BBFC-3E33491D7B81}" sibTransId="{3DCC0623-20B3-484A-851D-A8EC4A70BDE4}"/>
    <dgm:cxn modelId="{8A4FF693-E979-4AE3-8440-E1562D032317}" srcId="{1FA3A1E9-3739-4E67-825B-88DA2F824BA8}" destId="{466F0132-103C-4135-9BC3-D2130A9CEFF0}" srcOrd="10" destOrd="0" parTransId="{8F20139A-E626-408F-B6C0-20C9EE8A4F3F}" sibTransId="{C965C052-2E76-4696-9D27-5DAB25B8CD37}"/>
    <dgm:cxn modelId="{BDDCDC0B-49F6-45B6-A068-6A0DBFBE1783}" type="presOf" srcId="{D6247F83-D5D0-4088-968C-0B18266E14FE}" destId="{81BA346D-5AD0-47CD-A7DF-2547CB378467}" srcOrd="0" destOrd="0" presId="urn:microsoft.com/office/officeart/2005/8/layout/hChevron3"/>
    <dgm:cxn modelId="{39977E57-4A23-4DF4-8E43-EA05F029ADE5}" srcId="{1FA3A1E9-3739-4E67-825B-88DA2F824BA8}" destId="{67685255-2326-4399-8301-A27B303B1811}" srcOrd="21" destOrd="0" parTransId="{476F4576-DB92-4478-8985-F7A204C4A746}" sibTransId="{83E314DD-777D-4F4C-BE23-A8E4B8A15E47}"/>
    <dgm:cxn modelId="{053C55A6-6B18-46B0-AC31-B49C3164DF42}" type="presOf" srcId="{B18364AB-5954-4075-AADD-8B642896AA18}" destId="{0BBEF59D-8345-4244-B332-C6636E3A1EE5}" srcOrd="0" destOrd="0" presId="urn:microsoft.com/office/officeart/2005/8/layout/hChevron3"/>
    <dgm:cxn modelId="{F966ED10-570E-4284-94D1-722E92E4AFA3}" type="presOf" srcId="{B859AA21-3F61-4F89-9FA0-2A6261AB27D1}" destId="{9CEBB826-9134-4BA4-9253-798044C8CC22}" srcOrd="0" destOrd="0" presId="urn:microsoft.com/office/officeart/2005/8/layout/hChevron3"/>
    <dgm:cxn modelId="{DA2A89FC-01B6-4243-8372-265994038BC1}" type="presOf" srcId="{CFAD4E4C-10C2-4D8C-9C8D-6C4C44B5E0E7}" destId="{35C23AB4-B211-4283-9D52-08EF1F0BC306}" srcOrd="0" destOrd="0" presId="urn:microsoft.com/office/officeart/2005/8/layout/hChevron3"/>
    <dgm:cxn modelId="{8C832A33-48FF-4DFB-B3D8-4E935A331F5B}" srcId="{1FA3A1E9-3739-4E67-825B-88DA2F824BA8}" destId="{C5794A4E-1B70-48DC-8A5F-1117599D8450}" srcOrd="7" destOrd="0" parTransId="{D1D39758-D3A3-4485-809F-12ABC4ABE487}" sibTransId="{ECA66AF9-09F5-4F12-B7D8-C558C0674F59}"/>
    <dgm:cxn modelId="{6AF06CAA-FCB3-48AF-9D7C-2225EF89DB22}" srcId="{1FA3A1E9-3739-4E67-825B-88DA2F824BA8}" destId="{95F7CB07-64CC-4821-9F82-319BF76990D9}" srcOrd="19" destOrd="0" parTransId="{BE430297-E755-40D5-B0B5-9C03E35523EB}" sibTransId="{65ACC0C1-4755-4677-8E70-56D7B93B7E40}"/>
    <dgm:cxn modelId="{BE9442F2-6D31-422B-AD5B-62C83B209779}" type="presOf" srcId="{4EBC89AC-9009-4C6B-9689-B3EF28049877}" destId="{0A7B8CCB-2C26-4021-AE86-91FE803FC40B}" srcOrd="0" destOrd="0" presId="urn:microsoft.com/office/officeart/2005/8/layout/hChevron3"/>
    <dgm:cxn modelId="{E339AD8B-E37A-426B-9D0A-FCC3A2B103D0}" srcId="{1FA3A1E9-3739-4E67-825B-88DA2F824BA8}" destId="{BAE65C35-E546-41AD-AB47-A47FE924D0C5}" srcOrd="1" destOrd="0" parTransId="{0C9738E2-4885-4B2D-BB55-1CC1889CE831}" sibTransId="{7AEB2E89-1D35-4B9E-89B5-5390FA8F55C5}"/>
    <dgm:cxn modelId="{D109BC7C-37C9-4DD6-839C-7622A902D679}" srcId="{1FA3A1E9-3739-4E67-825B-88DA2F824BA8}" destId="{00317155-1DE8-44AC-96C3-7ACECE0B91F8}" srcOrd="13" destOrd="0" parTransId="{F3F4284C-03B3-4C16-A1A8-ECADDBDB187F}" sibTransId="{46E7CEC6-CBC1-4BF3-9FB8-E47433D9465E}"/>
    <dgm:cxn modelId="{B359A7C9-49A0-4BCC-9329-C7913E9CF99F}" type="presOf" srcId="{B2F9EFAE-F558-486A-9DE1-0EDE2CBCDC69}" destId="{F0D20BAF-06E2-4718-A2B0-2BA5E6B6E813}" srcOrd="0" destOrd="0" presId="urn:microsoft.com/office/officeart/2005/8/layout/hChevron3"/>
    <dgm:cxn modelId="{3F6669AC-8005-4A33-B320-BDCF529CEA17}" srcId="{1FA3A1E9-3739-4E67-825B-88DA2F824BA8}" destId="{0FF21555-215A-4478-BED9-590315408B89}" srcOrd="11" destOrd="0" parTransId="{E524BB15-F23D-4D50-BA8C-BEC5CB74ABB2}" sibTransId="{5C2574B9-D022-4B49-A91F-F5AC6E7BD001}"/>
    <dgm:cxn modelId="{A9983FEF-F332-4C41-849C-69CFFF6860D4}" srcId="{1FA3A1E9-3739-4E67-825B-88DA2F824BA8}" destId="{272F694F-C30E-4317-84BA-91E3A7D11F70}" srcOrd="12" destOrd="0" parTransId="{3DFD2E6F-B7FC-41FA-A278-181DA0F557D8}" sibTransId="{DF1193EC-B5B1-44AE-9849-D39582610DB1}"/>
    <dgm:cxn modelId="{9017D525-A01A-44AF-81C9-522A5DFBC620}" type="presOf" srcId="{466F0132-103C-4135-9BC3-D2130A9CEFF0}" destId="{E07EDA47-C3D1-44E9-943B-2C1017CED26E}" srcOrd="0" destOrd="0" presId="urn:microsoft.com/office/officeart/2005/8/layout/hChevron3"/>
    <dgm:cxn modelId="{6E75787D-3691-48E1-94F4-2D0FFF3CA33A}" type="presOf" srcId="{BBBAE71C-1A83-4E53-A6F7-EB07C6312CAF}" destId="{A75C3C99-3902-4D1C-BB8D-2AA3478863F7}" srcOrd="0" destOrd="0" presId="urn:microsoft.com/office/officeart/2005/8/layout/hChevron3"/>
    <dgm:cxn modelId="{DA1699D3-3C4B-4C82-88C6-A19C1FCFA8AC}" type="presOf" srcId="{0FF21555-215A-4478-BED9-590315408B89}" destId="{7EC18DC0-ED6A-4880-9F6B-686C2D1F903D}" srcOrd="0" destOrd="0" presId="urn:microsoft.com/office/officeart/2005/8/layout/hChevron3"/>
    <dgm:cxn modelId="{FD869B93-58EA-420C-BA2C-7FD1CB2A6222}" srcId="{1FA3A1E9-3739-4E67-825B-88DA2F824BA8}" destId="{00B0994A-CF35-438E-9C96-473390835594}" srcOrd="5" destOrd="0" parTransId="{E136E189-0B35-4079-97D5-CC3852CA4B10}" sibTransId="{FABCED39-29D8-4AC2-92BA-7D6AA3269B23}"/>
    <dgm:cxn modelId="{DE4AF2E4-C821-423C-9F67-D0F2E8C5D9DC}" type="presOf" srcId="{C5794A4E-1B70-48DC-8A5F-1117599D8450}" destId="{3400A9FA-96FA-43B6-B363-55F454B021D6}" srcOrd="0" destOrd="0" presId="urn:microsoft.com/office/officeart/2005/8/layout/hChevron3"/>
    <dgm:cxn modelId="{AE9E1340-2970-4A11-9A80-498562137CB4}" type="presOf" srcId="{434CB573-7160-4B4D-B53D-663DAB44D16B}" destId="{0624A48B-AC05-4D6C-B473-45A0496125BA}" srcOrd="0" destOrd="0" presId="urn:microsoft.com/office/officeart/2005/8/layout/hChevron3"/>
    <dgm:cxn modelId="{DCAC1DD1-1F88-4F66-94F1-026E896AE1FD}" srcId="{1FA3A1E9-3739-4E67-825B-88DA2F824BA8}" destId="{534D1781-C6CC-4AFB-99C4-E033A0C54AA4}" srcOrd="18" destOrd="0" parTransId="{06CD720B-CCD1-4BB7-A969-FD60A5B184AB}" sibTransId="{B400DA59-8482-4D97-9E7A-866662FEE51F}"/>
    <dgm:cxn modelId="{C1BE2795-01BF-4A99-B6DF-894FE08C2289}" type="presOf" srcId="{00B0994A-CF35-438E-9C96-473390835594}" destId="{DA88AB13-E643-4A65-804D-26A6E3370E44}" srcOrd="0" destOrd="0" presId="urn:microsoft.com/office/officeart/2005/8/layout/hChevron3"/>
    <dgm:cxn modelId="{34E6CFD6-ACD1-45E5-9527-270E1F7D2335}" type="presOf" srcId="{BAE65C35-E546-41AD-AB47-A47FE924D0C5}" destId="{AFA0D6CE-CB5E-4EFC-B63D-6CE6205B0F46}" srcOrd="0" destOrd="0" presId="urn:microsoft.com/office/officeart/2005/8/layout/hChevron3"/>
    <dgm:cxn modelId="{FA6C1C0E-8F34-4B73-8D1A-8913857EBFEF}" type="presOf" srcId="{95F7CB07-64CC-4821-9F82-319BF76990D9}" destId="{0B6C0BCB-4C87-4345-84E2-005AEC87CD63}" srcOrd="0" destOrd="0" presId="urn:microsoft.com/office/officeart/2005/8/layout/hChevron3"/>
    <dgm:cxn modelId="{8658EE7D-7A29-450D-ABE9-3274AA4A7B9C}" type="presOf" srcId="{1FA3A1E9-3739-4E67-825B-88DA2F824BA8}" destId="{19186B0B-E40F-41FE-8B5D-3979FD2F448F}" srcOrd="0" destOrd="0" presId="urn:microsoft.com/office/officeart/2005/8/layout/hChevron3"/>
    <dgm:cxn modelId="{2DB33511-AE9A-44BA-9386-0DE8DFB1F23F}" srcId="{1FA3A1E9-3739-4E67-825B-88DA2F824BA8}" destId="{EEBA334E-53B5-431D-96CB-8229F351C11C}" srcOrd="16" destOrd="0" parTransId="{0671BA15-02D8-453F-A0A8-8BD11A883D62}" sibTransId="{F54A1BC1-6F05-4681-8A4D-C0AC1F61FE74}"/>
    <dgm:cxn modelId="{1D5BC8C1-9341-45E7-9494-47EAF255693F}" srcId="{1FA3A1E9-3739-4E67-825B-88DA2F824BA8}" destId="{B2F9EFAE-F558-486A-9DE1-0EDE2CBCDC69}" srcOrd="14" destOrd="0" parTransId="{2995956D-4D27-42F7-BCEF-4E4FB714167D}" sibTransId="{5747F121-4CA8-42AD-ACFC-7C93DF4EA58B}"/>
    <dgm:cxn modelId="{DB9BF7EC-BBC4-47AD-AB76-DD316416455D}" type="presOf" srcId="{EEBA334E-53B5-431D-96CB-8229F351C11C}" destId="{5DB8C8CA-0461-4DDC-92AB-B5165057752A}" srcOrd="0" destOrd="0" presId="urn:microsoft.com/office/officeart/2005/8/layout/hChevron3"/>
    <dgm:cxn modelId="{A15312D0-4742-4306-A6F0-9140C18C0297}" type="presOf" srcId="{272F694F-C30E-4317-84BA-91E3A7D11F70}" destId="{3EBAF108-4325-4673-ADE3-E8539A8C7078}" srcOrd="0" destOrd="0" presId="urn:microsoft.com/office/officeart/2005/8/layout/hChevron3"/>
    <dgm:cxn modelId="{206FD12E-8F18-43A9-8F39-D982CEA67A91}" type="presOf" srcId="{00317155-1DE8-44AC-96C3-7ACECE0B91F8}" destId="{4F0B0D70-E66C-4E61-A627-68D81A5259E6}" srcOrd="0" destOrd="0" presId="urn:microsoft.com/office/officeart/2005/8/layout/hChevron3"/>
    <dgm:cxn modelId="{42BBD137-2C4C-40B5-945F-8FA90C8E8518}" srcId="{1FA3A1E9-3739-4E67-825B-88DA2F824BA8}" destId="{64AF2516-52E0-42C7-9EB0-0A644A236EF1}" srcOrd="20" destOrd="0" parTransId="{AF097B43-7A18-43C1-9A64-56233FC91958}" sibTransId="{000888D1-70E8-4C11-93CD-CAB4F2DE14E1}"/>
    <dgm:cxn modelId="{98B30B54-6219-4E31-8EB3-F156F80C4A7B}" srcId="{1FA3A1E9-3739-4E67-825B-88DA2F824BA8}" destId="{434CB573-7160-4B4D-B53D-663DAB44D16B}" srcOrd="2" destOrd="0" parTransId="{BF676BC9-EE24-4F97-BA8F-7648916E20F0}" sibTransId="{817796B9-7785-4E21-B0A8-86837C160E3F}"/>
    <dgm:cxn modelId="{E26A0F24-92A0-4E01-88BD-0692D5122C2D}" srcId="{1FA3A1E9-3739-4E67-825B-88DA2F824BA8}" destId="{4EBC89AC-9009-4C6B-9689-B3EF28049877}" srcOrd="22" destOrd="0" parTransId="{70F2C80C-DF47-44D6-B0A8-0334C3C46C5C}" sibTransId="{34DB896D-AAB4-44E6-8586-0F74AA7F6A03}"/>
    <dgm:cxn modelId="{01CF2F82-7797-4569-853B-7943574AE7BC}" srcId="{1FA3A1E9-3739-4E67-825B-88DA2F824BA8}" destId="{BBBAE71C-1A83-4E53-A6F7-EB07C6312CAF}" srcOrd="8" destOrd="0" parTransId="{0ED7EF9B-D726-45D7-AED8-BBDEAD553540}" sibTransId="{AB4014BD-1EFD-43B6-8469-79A06ABDA529}"/>
    <dgm:cxn modelId="{569803FA-4C80-47A2-9E87-BDC3143C21B2}" type="presOf" srcId="{64AF2516-52E0-42C7-9EB0-0A644A236EF1}" destId="{8F42681C-0010-479E-9E71-71D1B9CC3506}" srcOrd="0" destOrd="0" presId="urn:microsoft.com/office/officeart/2005/8/layout/hChevron3"/>
    <dgm:cxn modelId="{89DDE867-338E-48DE-A346-1FC6EC9B906D}" srcId="{1FA3A1E9-3739-4E67-825B-88DA2F824BA8}" destId="{B859AA21-3F61-4F89-9FA0-2A6261AB27D1}" srcOrd="9" destOrd="0" parTransId="{89649828-1012-4129-920D-7426DB1669C7}" sibTransId="{9C6198B0-8CA7-4871-90F9-FAD6FEA4CB95}"/>
    <dgm:cxn modelId="{2E764FA3-AEE4-4984-8C93-8D441FFF271B}" srcId="{1FA3A1E9-3739-4E67-825B-88DA2F824BA8}" destId="{4EB4FCFB-00CC-4C65-968B-2592D8DBCFE7}" srcOrd="6" destOrd="0" parTransId="{F205AAB0-9DF9-442F-BDEE-CA10D8FF7040}" sibTransId="{2A90024C-91A3-4B4B-84D9-68E98943F4AB}"/>
    <dgm:cxn modelId="{72EEF8CE-840B-49B0-9CF0-AA479B136A6E}" srcId="{1FA3A1E9-3739-4E67-825B-88DA2F824BA8}" destId="{CFAD4E4C-10C2-4D8C-9C8D-6C4C44B5E0E7}" srcOrd="3" destOrd="0" parTransId="{45CEEC18-9AC2-4C10-B7DD-7CE7B946FE74}" sibTransId="{4B9DFFF2-FF33-4A1A-AF7B-B153158DC5C2}"/>
    <dgm:cxn modelId="{9823106F-D099-49B6-9B60-C8E3B548D95D}" type="presOf" srcId="{67685255-2326-4399-8301-A27B303B1811}" destId="{FE243B5B-E41F-4606-AB6C-635624A734C9}" srcOrd="0" destOrd="0" presId="urn:microsoft.com/office/officeart/2005/8/layout/hChevron3"/>
    <dgm:cxn modelId="{99B1E0D8-AA23-4192-A781-251392D3BBF4}" srcId="{1FA3A1E9-3739-4E67-825B-88DA2F824BA8}" destId="{421D770E-C362-465E-B792-CE0FFC4CA686}" srcOrd="17" destOrd="0" parTransId="{F72DF100-DAA5-4B82-AC4E-8B7236EA8432}" sibTransId="{76E753EC-38C4-40B5-83A3-7656B4BB4915}"/>
    <dgm:cxn modelId="{B599EA1B-C374-41BA-8F57-B12D63ACAC33}" type="presOf" srcId="{4EB4FCFB-00CC-4C65-968B-2592D8DBCFE7}" destId="{CFE781A7-51C1-4DC2-B9FA-BA01094EB1D6}" srcOrd="0" destOrd="0" presId="urn:microsoft.com/office/officeart/2005/8/layout/hChevron3"/>
    <dgm:cxn modelId="{661E10E0-F8CA-4DCA-AC41-D6F5CC082169}" srcId="{1FA3A1E9-3739-4E67-825B-88DA2F824BA8}" destId="{9FBFB06A-D434-44BC-9EFF-1B8F497E9DDB}" srcOrd="0" destOrd="0" parTransId="{710AD255-E903-4787-923E-E4A5F1673953}" sibTransId="{8D43D7C1-5B06-4EAF-817F-FFB504DF4205}"/>
    <dgm:cxn modelId="{54B1EC50-3C25-4CF0-96E4-4FA25737D1FF}" type="presOf" srcId="{534D1781-C6CC-4AFB-99C4-E033A0C54AA4}" destId="{5C19ADEF-9A84-469A-93D7-AA9B72A6F139}" srcOrd="0" destOrd="0" presId="urn:microsoft.com/office/officeart/2005/8/layout/hChevron3"/>
    <dgm:cxn modelId="{CE661B73-8877-4DEB-9C46-BAD034326D4C}" type="presOf" srcId="{9FBFB06A-D434-44BC-9EFF-1B8F497E9DDB}" destId="{627783A3-FE4A-4CAC-AF8B-91C3F3817760}" srcOrd="0" destOrd="0" presId="urn:microsoft.com/office/officeart/2005/8/layout/hChevron3"/>
    <dgm:cxn modelId="{5CF77CBD-6ACB-464C-999F-DB7A6AA62285}" type="presParOf" srcId="{19186B0B-E40F-41FE-8B5D-3979FD2F448F}" destId="{627783A3-FE4A-4CAC-AF8B-91C3F3817760}" srcOrd="0" destOrd="0" presId="urn:microsoft.com/office/officeart/2005/8/layout/hChevron3"/>
    <dgm:cxn modelId="{EBE17D7A-7148-417F-9D00-FD56C46FF066}" type="presParOf" srcId="{19186B0B-E40F-41FE-8B5D-3979FD2F448F}" destId="{E6CEC341-C1FE-4B3F-83FF-A6B0D5C1503F}" srcOrd="1" destOrd="0" presId="urn:microsoft.com/office/officeart/2005/8/layout/hChevron3"/>
    <dgm:cxn modelId="{66CBD14F-CD26-4CC0-BA35-1E43E5EDB3FF}" type="presParOf" srcId="{19186B0B-E40F-41FE-8B5D-3979FD2F448F}" destId="{AFA0D6CE-CB5E-4EFC-B63D-6CE6205B0F46}" srcOrd="2" destOrd="0" presId="urn:microsoft.com/office/officeart/2005/8/layout/hChevron3"/>
    <dgm:cxn modelId="{850E0057-DD94-4ECF-863B-F524308F5DD2}" type="presParOf" srcId="{19186B0B-E40F-41FE-8B5D-3979FD2F448F}" destId="{4D05EB32-6D0A-41DB-ADAD-C5F67AE4A8AF}" srcOrd="3" destOrd="0" presId="urn:microsoft.com/office/officeart/2005/8/layout/hChevron3"/>
    <dgm:cxn modelId="{C7E2F7D7-E437-4789-B4C6-8873BFA53523}" type="presParOf" srcId="{19186B0B-E40F-41FE-8B5D-3979FD2F448F}" destId="{0624A48B-AC05-4D6C-B473-45A0496125BA}" srcOrd="4" destOrd="0" presId="urn:microsoft.com/office/officeart/2005/8/layout/hChevron3"/>
    <dgm:cxn modelId="{BE24DE9D-3972-4532-96C1-A2E0F4E1F82A}" type="presParOf" srcId="{19186B0B-E40F-41FE-8B5D-3979FD2F448F}" destId="{8BA0FB2D-C447-4279-B4DF-2F6EF48C7E6F}" srcOrd="5" destOrd="0" presId="urn:microsoft.com/office/officeart/2005/8/layout/hChevron3"/>
    <dgm:cxn modelId="{C6B7B68F-68C7-4239-8169-75B4556BE79D}" type="presParOf" srcId="{19186B0B-E40F-41FE-8B5D-3979FD2F448F}" destId="{35C23AB4-B211-4283-9D52-08EF1F0BC306}" srcOrd="6" destOrd="0" presId="urn:microsoft.com/office/officeart/2005/8/layout/hChevron3"/>
    <dgm:cxn modelId="{2AC5D734-FA38-4A74-A0F2-ED6FF71E3833}" type="presParOf" srcId="{19186B0B-E40F-41FE-8B5D-3979FD2F448F}" destId="{52F82EBE-D108-4B92-81C4-81145C8B2F8E}" srcOrd="7" destOrd="0" presId="urn:microsoft.com/office/officeart/2005/8/layout/hChevron3"/>
    <dgm:cxn modelId="{B5E18F69-1C4B-4871-9C2D-31B9DC32FF56}" type="presParOf" srcId="{19186B0B-E40F-41FE-8B5D-3979FD2F448F}" destId="{81BA346D-5AD0-47CD-A7DF-2547CB378467}" srcOrd="8" destOrd="0" presId="urn:microsoft.com/office/officeart/2005/8/layout/hChevron3"/>
    <dgm:cxn modelId="{EFF0E30B-5541-4C5E-9A0C-4A8C59F9C246}" type="presParOf" srcId="{19186B0B-E40F-41FE-8B5D-3979FD2F448F}" destId="{2E664291-B41C-4710-A731-B3E8275E7B84}" srcOrd="9" destOrd="0" presId="urn:microsoft.com/office/officeart/2005/8/layout/hChevron3"/>
    <dgm:cxn modelId="{5FC5B442-9ADE-4CE0-8C3E-7EED297656A0}" type="presParOf" srcId="{19186B0B-E40F-41FE-8B5D-3979FD2F448F}" destId="{DA88AB13-E643-4A65-804D-26A6E3370E44}" srcOrd="10" destOrd="0" presId="urn:microsoft.com/office/officeart/2005/8/layout/hChevron3"/>
    <dgm:cxn modelId="{33ABF28B-3219-4AA1-8DDA-58FCA20F12D2}" type="presParOf" srcId="{19186B0B-E40F-41FE-8B5D-3979FD2F448F}" destId="{799B129D-CC03-4A9D-B98B-61E2B0A5A5C7}" srcOrd="11" destOrd="0" presId="urn:microsoft.com/office/officeart/2005/8/layout/hChevron3"/>
    <dgm:cxn modelId="{1E63F006-A4DE-4DD9-B192-A7A5DFA0421C}" type="presParOf" srcId="{19186B0B-E40F-41FE-8B5D-3979FD2F448F}" destId="{CFE781A7-51C1-4DC2-B9FA-BA01094EB1D6}" srcOrd="12" destOrd="0" presId="urn:microsoft.com/office/officeart/2005/8/layout/hChevron3"/>
    <dgm:cxn modelId="{9D41E5FA-2791-4198-81B9-3B78C5E7A81F}" type="presParOf" srcId="{19186B0B-E40F-41FE-8B5D-3979FD2F448F}" destId="{5E1FD513-6F83-407D-917F-8B3FCA20E18C}" srcOrd="13" destOrd="0" presId="urn:microsoft.com/office/officeart/2005/8/layout/hChevron3"/>
    <dgm:cxn modelId="{EED8E496-679A-4CD9-BFF7-697712A7B23B}" type="presParOf" srcId="{19186B0B-E40F-41FE-8B5D-3979FD2F448F}" destId="{3400A9FA-96FA-43B6-B363-55F454B021D6}" srcOrd="14" destOrd="0" presId="urn:microsoft.com/office/officeart/2005/8/layout/hChevron3"/>
    <dgm:cxn modelId="{AC4E3FA5-A620-4029-B1F7-FB1AF7EFDA0C}" type="presParOf" srcId="{19186B0B-E40F-41FE-8B5D-3979FD2F448F}" destId="{88B66682-4F55-4D05-B551-F1427E53099B}" srcOrd="15" destOrd="0" presId="urn:microsoft.com/office/officeart/2005/8/layout/hChevron3"/>
    <dgm:cxn modelId="{0B007E12-2EEB-4AD7-A950-384A571B4802}" type="presParOf" srcId="{19186B0B-E40F-41FE-8B5D-3979FD2F448F}" destId="{A75C3C99-3902-4D1C-BB8D-2AA3478863F7}" srcOrd="16" destOrd="0" presId="urn:microsoft.com/office/officeart/2005/8/layout/hChevron3"/>
    <dgm:cxn modelId="{70E3EBAE-B1E8-4FA2-BDD9-68E2D65366CD}" type="presParOf" srcId="{19186B0B-E40F-41FE-8B5D-3979FD2F448F}" destId="{38989514-58F4-4B9C-A714-44851D6793F5}" srcOrd="17" destOrd="0" presId="urn:microsoft.com/office/officeart/2005/8/layout/hChevron3"/>
    <dgm:cxn modelId="{BB12E81F-4034-42B5-8879-FB4BF7A06915}" type="presParOf" srcId="{19186B0B-E40F-41FE-8B5D-3979FD2F448F}" destId="{9CEBB826-9134-4BA4-9253-798044C8CC22}" srcOrd="18" destOrd="0" presId="urn:microsoft.com/office/officeart/2005/8/layout/hChevron3"/>
    <dgm:cxn modelId="{BC7B1E9D-0387-44F8-867B-DE21F35A8255}" type="presParOf" srcId="{19186B0B-E40F-41FE-8B5D-3979FD2F448F}" destId="{E9E8D658-CB4B-4E14-A21C-98BFD5311468}" srcOrd="19" destOrd="0" presId="urn:microsoft.com/office/officeart/2005/8/layout/hChevron3"/>
    <dgm:cxn modelId="{6921B063-54EB-4811-B8AD-5517EA256322}" type="presParOf" srcId="{19186B0B-E40F-41FE-8B5D-3979FD2F448F}" destId="{E07EDA47-C3D1-44E9-943B-2C1017CED26E}" srcOrd="20" destOrd="0" presId="urn:microsoft.com/office/officeart/2005/8/layout/hChevron3"/>
    <dgm:cxn modelId="{3445A5F3-EF1B-4F31-B683-EDFD7B8A4A16}" type="presParOf" srcId="{19186B0B-E40F-41FE-8B5D-3979FD2F448F}" destId="{EB409863-69FA-4451-85D6-A0DED65C30F2}" srcOrd="21" destOrd="0" presId="urn:microsoft.com/office/officeart/2005/8/layout/hChevron3"/>
    <dgm:cxn modelId="{30921872-A144-4CAF-B073-065F83342578}" type="presParOf" srcId="{19186B0B-E40F-41FE-8B5D-3979FD2F448F}" destId="{7EC18DC0-ED6A-4880-9F6B-686C2D1F903D}" srcOrd="22" destOrd="0" presId="urn:microsoft.com/office/officeart/2005/8/layout/hChevron3"/>
    <dgm:cxn modelId="{D83862F0-DBDD-464B-893C-C751F006B86C}" type="presParOf" srcId="{19186B0B-E40F-41FE-8B5D-3979FD2F448F}" destId="{0AEBEBE3-0176-45B9-9D54-7DD69A3760C9}" srcOrd="23" destOrd="0" presId="urn:microsoft.com/office/officeart/2005/8/layout/hChevron3"/>
    <dgm:cxn modelId="{0809A835-46C6-4944-BCF5-34766E035E35}" type="presParOf" srcId="{19186B0B-E40F-41FE-8B5D-3979FD2F448F}" destId="{3EBAF108-4325-4673-ADE3-E8539A8C7078}" srcOrd="24" destOrd="0" presId="urn:microsoft.com/office/officeart/2005/8/layout/hChevron3"/>
    <dgm:cxn modelId="{62A02CD4-9834-48F4-9BB2-5F7BA03CE946}" type="presParOf" srcId="{19186B0B-E40F-41FE-8B5D-3979FD2F448F}" destId="{5D22E10C-29B8-40E2-9D33-2B67A897693E}" srcOrd="25" destOrd="0" presId="urn:microsoft.com/office/officeart/2005/8/layout/hChevron3"/>
    <dgm:cxn modelId="{6B6CE704-C751-4706-A392-8575AA205628}" type="presParOf" srcId="{19186B0B-E40F-41FE-8B5D-3979FD2F448F}" destId="{4F0B0D70-E66C-4E61-A627-68D81A5259E6}" srcOrd="26" destOrd="0" presId="urn:microsoft.com/office/officeart/2005/8/layout/hChevron3"/>
    <dgm:cxn modelId="{40DCC4AD-8CE0-4354-A4F3-948D76A786C3}" type="presParOf" srcId="{19186B0B-E40F-41FE-8B5D-3979FD2F448F}" destId="{4990168A-3285-447E-B552-20C75B2CE18D}" srcOrd="27" destOrd="0" presId="urn:microsoft.com/office/officeart/2005/8/layout/hChevron3"/>
    <dgm:cxn modelId="{BF79DDA6-E9D2-40A7-BAAA-F8DC4150D893}" type="presParOf" srcId="{19186B0B-E40F-41FE-8B5D-3979FD2F448F}" destId="{F0D20BAF-06E2-4718-A2B0-2BA5E6B6E813}" srcOrd="28" destOrd="0" presId="urn:microsoft.com/office/officeart/2005/8/layout/hChevron3"/>
    <dgm:cxn modelId="{CB959D7C-75A4-4F2C-9B91-E197D2F16FA1}" type="presParOf" srcId="{19186B0B-E40F-41FE-8B5D-3979FD2F448F}" destId="{E338117F-FF58-430E-9344-E8B88800EBDC}" srcOrd="29" destOrd="0" presId="urn:microsoft.com/office/officeart/2005/8/layout/hChevron3"/>
    <dgm:cxn modelId="{E6EEA8EF-948E-4901-A639-E666810C65B1}" type="presParOf" srcId="{19186B0B-E40F-41FE-8B5D-3979FD2F448F}" destId="{0BBEF59D-8345-4244-B332-C6636E3A1EE5}" srcOrd="30" destOrd="0" presId="urn:microsoft.com/office/officeart/2005/8/layout/hChevron3"/>
    <dgm:cxn modelId="{0F6F0067-6C7B-4AD9-BD3A-53AA2695E914}" type="presParOf" srcId="{19186B0B-E40F-41FE-8B5D-3979FD2F448F}" destId="{550B8DF7-C5B2-45D6-BF23-44BD804E0629}" srcOrd="31" destOrd="0" presId="urn:microsoft.com/office/officeart/2005/8/layout/hChevron3"/>
    <dgm:cxn modelId="{5E6CCEC1-5566-41C2-BDE7-AD37F71A36D3}" type="presParOf" srcId="{19186B0B-E40F-41FE-8B5D-3979FD2F448F}" destId="{5DB8C8CA-0461-4DDC-92AB-B5165057752A}" srcOrd="32" destOrd="0" presId="urn:microsoft.com/office/officeart/2005/8/layout/hChevron3"/>
    <dgm:cxn modelId="{9EF8A23C-CD68-42A0-A246-4BA844772F9E}" type="presParOf" srcId="{19186B0B-E40F-41FE-8B5D-3979FD2F448F}" destId="{C0078CFC-51A2-48D0-A08D-F23BD4365018}" srcOrd="33" destOrd="0" presId="urn:microsoft.com/office/officeart/2005/8/layout/hChevron3"/>
    <dgm:cxn modelId="{21D54969-E599-4F51-AA2D-CAC29155E9E9}" type="presParOf" srcId="{19186B0B-E40F-41FE-8B5D-3979FD2F448F}" destId="{3CB8344C-CA37-4AE2-A78A-A25D88C22486}" srcOrd="34" destOrd="0" presId="urn:microsoft.com/office/officeart/2005/8/layout/hChevron3"/>
    <dgm:cxn modelId="{F4E2B70D-2CCF-43E3-854D-D9A604F8154A}" type="presParOf" srcId="{19186B0B-E40F-41FE-8B5D-3979FD2F448F}" destId="{F077CB32-76E8-438F-B31D-3A79F207DECD}" srcOrd="35" destOrd="0" presId="urn:microsoft.com/office/officeart/2005/8/layout/hChevron3"/>
    <dgm:cxn modelId="{25195C77-06A9-4392-9A8B-400B9FB667A3}" type="presParOf" srcId="{19186B0B-E40F-41FE-8B5D-3979FD2F448F}" destId="{5C19ADEF-9A84-469A-93D7-AA9B72A6F139}" srcOrd="36" destOrd="0" presId="urn:microsoft.com/office/officeart/2005/8/layout/hChevron3"/>
    <dgm:cxn modelId="{FEAF4A8C-C7B5-4FCF-8F79-A5BDA55E6726}" type="presParOf" srcId="{19186B0B-E40F-41FE-8B5D-3979FD2F448F}" destId="{63F57DCC-4682-46D2-8263-8607398ACDB1}" srcOrd="37" destOrd="0" presId="urn:microsoft.com/office/officeart/2005/8/layout/hChevron3"/>
    <dgm:cxn modelId="{90AE7869-4BC2-4F81-A0C3-31E36A7F1FB5}" type="presParOf" srcId="{19186B0B-E40F-41FE-8B5D-3979FD2F448F}" destId="{0B6C0BCB-4C87-4345-84E2-005AEC87CD63}" srcOrd="38" destOrd="0" presId="urn:microsoft.com/office/officeart/2005/8/layout/hChevron3"/>
    <dgm:cxn modelId="{8904CC8C-5146-457F-AB57-A795A8D3600D}" type="presParOf" srcId="{19186B0B-E40F-41FE-8B5D-3979FD2F448F}" destId="{2111BC05-6729-42BF-8D80-5D3A04F01061}" srcOrd="39" destOrd="0" presId="urn:microsoft.com/office/officeart/2005/8/layout/hChevron3"/>
    <dgm:cxn modelId="{34FF773B-2A80-4992-8E3A-1AD7333531CB}" type="presParOf" srcId="{19186B0B-E40F-41FE-8B5D-3979FD2F448F}" destId="{8F42681C-0010-479E-9E71-71D1B9CC3506}" srcOrd="40" destOrd="0" presId="urn:microsoft.com/office/officeart/2005/8/layout/hChevron3"/>
    <dgm:cxn modelId="{B1121679-C32B-4D5E-BE92-6F4F770ECC0E}" type="presParOf" srcId="{19186B0B-E40F-41FE-8B5D-3979FD2F448F}" destId="{81A1AD98-652A-4625-85FB-E28F92170760}" srcOrd="41" destOrd="0" presId="urn:microsoft.com/office/officeart/2005/8/layout/hChevron3"/>
    <dgm:cxn modelId="{16479DF2-84E0-4EBD-9205-8B4F91E65E0E}" type="presParOf" srcId="{19186B0B-E40F-41FE-8B5D-3979FD2F448F}" destId="{FE243B5B-E41F-4606-AB6C-635624A734C9}" srcOrd="42" destOrd="0" presId="urn:microsoft.com/office/officeart/2005/8/layout/hChevron3"/>
    <dgm:cxn modelId="{AE00205D-5445-4AC3-A02F-34DBD43797E6}" type="presParOf" srcId="{19186B0B-E40F-41FE-8B5D-3979FD2F448F}" destId="{8C09DCE3-B059-4E37-9E0E-9F5226DB10CB}" srcOrd="43" destOrd="0" presId="urn:microsoft.com/office/officeart/2005/8/layout/hChevron3"/>
    <dgm:cxn modelId="{4530702E-CD26-4D62-B78F-F611B1B18DC1}" type="presParOf" srcId="{19186B0B-E40F-41FE-8B5D-3979FD2F448F}" destId="{0A7B8CCB-2C26-4021-AE86-91FE803FC40B}" srcOrd="4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783A3-FE4A-4CAC-AF8B-91C3F3817760}">
      <dsp:nvSpPr>
        <dsp:cNvPr id="0" name=""/>
        <dsp:cNvSpPr/>
      </dsp:nvSpPr>
      <dsp:spPr>
        <a:xfrm>
          <a:off x="4208" y="351560"/>
          <a:ext cx="462881" cy="185152"/>
        </a:xfrm>
        <a:prstGeom prst="homePlate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2012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4208" y="351560"/>
        <a:ext cx="416593" cy="185152"/>
      </dsp:txXfrm>
    </dsp:sp>
    <dsp:sp modelId="{AFA0D6CE-CB5E-4EFC-B63D-6CE6205B0F46}">
      <dsp:nvSpPr>
        <dsp:cNvPr id="0" name=""/>
        <dsp:cNvSpPr/>
      </dsp:nvSpPr>
      <dsp:spPr>
        <a:xfrm>
          <a:off x="374512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2013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467088" y="351560"/>
        <a:ext cx="277729" cy="185152"/>
      </dsp:txXfrm>
    </dsp:sp>
    <dsp:sp modelId="{0624A48B-AC05-4D6C-B473-45A0496125BA}">
      <dsp:nvSpPr>
        <dsp:cNvPr id="0" name=""/>
        <dsp:cNvSpPr/>
      </dsp:nvSpPr>
      <dsp:spPr>
        <a:xfrm>
          <a:off x="744817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2014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837393" y="351560"/>
        <a:ext cx="277729" cy="185152"/>
      </dsp:txXfrm>
    </dsp:sp>
    <dsp:sp modelId="{35C23AB4-B211-4283-9D52-08EF1F0BC306}">
      <dsp:nvSpPr>
        <dsp:cNvPr id="0" name=""/>
        <dsp:cNvSpPr/>
      </dsp:nvSpPr>
      <dsp:spPr>
        <a:xfrm>
          <a:off x="1115122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2015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1207698" y="351560"/>
        <a:ext cx="277729" cy="185152"/>
      </dsp:txXfrm>
    </dsp:sp>
    <dsp:sp modelId="{81BA346D-5AD0-47CD-A7DF-2547CB378467}">
      <dsp:nvSpPr>
        <dsp:cNvPr id="0" name=""/>
        <dsp:cNvSpPr/>
      </dsp:nvSpPr>
      <dsp:spPr>
        <a:xfrm>
          <a:off x="1485427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2016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1578003" y="351560"/>
        <a:ext cx="277729" cy="185152"/>
      </dsp:txXfrm>
    </dsp:sp>
    <dsp:sp modelId="{DA88AB13-E643-4A65-804D-26A6E3370E44}">
      <dsp:nvSpPr>
        <dsp:cNvPr id="0" name=""/>
        <dsp:cNvSpPr/>
      </dsp:nvSpPr>
      <dsp:spPr>
        <a:xfrm>
          <a:off x="1855732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2017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1948308" y="351560"/>
        <a:ext cx="277729" cy="185152"/>
      </dsp:txXfrm>
    </dsp:sp>
    <dsp:sp modelId="{CFE781A7-51C1-4DC2-B9FA-BA01094EB1D6}">
      <dsp:nvSpPr>
        <dsp:cNvPr id="0" name=""/>
        <dsp:cNvSpPr/>
      </dsp:nvSpPr>
      <dsp:spPr>
        <a:xfrm>
          <a:off x="2226036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2018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2318612" y="351560"/>
        <a:ext cx="277729" cy="185152"/>
      </dsp:txXfrm>
    </dsp:sp>
    <dsp:sp modelId="{3400A9FA-96FA-43B6-B363-55F454B021D6}">
      <dsp:nvSpPr>
        <dsp:cNvPr id="0" name=""/>
        <dsp:cNvSpPr/>
      </dsp:nvSpPr>
      <dsp:spPr>
        <a:xfrm>
          <a:off x="2596341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2019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2688917" y="351560"/>
        <a:ext cx="277729" cy="185152"/>
      </dsp:txXfrm>
    </dsp:sp>
    <dsp:sp modelId="{A75C3C99-3902-4D1C-BB8D-2AA3478863F7}">
      <dsp:nvSpPr>
        <dsp:cNvPr id="0" name=""/>
        <dsp:cNvSpPr/>
      </dsp:nvSpPr>
      <dsp:spPr>
        <a:xfrm>
          <a:off x="2966646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2020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3059222" y="351560"/>
        <a:ext cx="277729" cy="185152"/>
      </dsp:txXfrm>
    </dsp:sp>
    <dsp:sp modelId="{9CEBB826-9134-4BA4-9253-798044C8CC22}">
      <dsp:nvSpPr>
        <dsp:cNvPr id="0" name=""/>
        <dsp:cNvSpPr/>
      </dsp:nvSpPr>
      <dsp:spPr>
        <a:xfrm>
          <a:off x="3336951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2021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3429527" y="351560"/>
        <a:ext cx="277729" cy="185152"/>
      </dsp:txXfrm>
    </dsp:sp>
    <dsp:sp modelId="{E07EDA47-C3D1-44E9-943B-2C1017CED26E}">
      <dsp:nvSpPr>
        <dsp:cNvPr id="0" name=""/>
        <dsp:cNvSpPr/>
      </dsp:nvSpPr>
      <dsp:spPr>
        <a:xfrm>
          <a:off x="3707256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2022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3799832" y="351560"/>
        <a:ext cx="277729" cy="185152"/>
      </dsp:txXfrm>
    </dsp:sp>
    <dsp:sp modelId="{7EC18DC0-ED6A-4880-9F6B-686C2D1F903D}">
      <dsp:nvSpPr>
        <dsp:cNvPr id="0" name=""/>
        <dsp:cNvSpPr/>
      </dsp:nvSpPr>
      <dsp:spPr>
        <a:xfrm>
          <a:off x="4077560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2023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4170136" y="351560"/>
        <a:ext cx="277729" cy="185152"/>
      </dsp:txXfrm>
    </dsp:sp>
    <dsp:sp modelId="{3EBAF108-4325-4673-ADE3-E8539A8C7078}">
      <dsp:nvSpPr>
        <dsp:cNvPr id="0" name=""/>
        <dsp:cNvSpPr/>
      </dsp:nvSpPr>
      <dsp:spPr>
        <a:xfrm>
          <a:off x="4447865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2024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4540441" y="351560"/>
        <a:ext cx="277729" cy="185152"/>
      </dsp:txXfrm>
    </dsp:sp>
    <dsp:sp modelId="{4F0B0D70-E66C-4E61-A627-68D81A5259E6}">
      <dsp:nvSpPr>
        <dsp:cNvPr id="0" name=""/>
        <dsp:cNvSpPr/>
      </dsp:nvSpPr>
      <dsp:spPr>
        <a:xfrm>
          <a:off x="4818170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2025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4910746" y="351560"/>
        <a:ext cx="277729" cy="185152"/>
      </dsp:txXfrm>
    </dsp:sp>
    <dsp:sp modelId="{F0D20BAF-06E2-4718-A2B0-2BA5E6B6E813}">
      <dsp:nvSpPr>
        <dsp:cNvPr id="0" name=""/>
        <dsp:cNvSpPr/>
      </dsp:nvSpPr>
      <dsp:spPr>
        <a:xfrm>
          <a:off x="5188475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2026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5281051" y="351560"/>
        <a:ext cx="277729" cy="185152"/>
      </dsp:txXfrm>
    </dsp:sp>
    <dsp:sp modelId="{0BBEF59D-8345-4244-B332-C6636E3A1EE5}">
      <dsp:nvSpPr>
        <dsp:cNvPr id="0" name=""/>
        <dsp:cNvSpPr/>
      </dsp:nvSpPr>
      <dsp:spPr>
        <a:xfrm>
          <a:off x="5558780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2027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5651356" y="351560"/>
        <a:ext cx="277729" cy="185152"/>
      </dsp:txXfrm>
    </dsp:sp>
    <dsp:sp modelId="{5DB8C8CA-0461-4DDC-92AB-B5165057752A}">
      <dsp:nvSpPr>
        <dsp:cNvPr id="0" name=""/>
        <dsp:cNvSpPr/>
      </dsp:nvSpPr>
      <dsp:spPr>
        <a:xfrm>
          <a:off x="5929085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2028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6021661" y="351560"/>
        <a:ext cx="277729" cy="185152"/>
      </dsp:txXfrm>
    </dsp:sp>
    <dsp:sp modelId="{3CB8344C-CA37-4AE2-A78A-A25D88C22486}">
      <dsp:nvSpPr>
        <dsp:cNvPr id="0" name=""/>
        <dsp:cNvSpPr/>
      </dsp:nvSpPr>
      <dsp:spPr>
        <a:xfrm>
          <a:off x="6299389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2029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6391965" y="351560"/>
        <a:ext cx="277729" cy="185152"/>
      </dsp:txXfrm>
    </dsp:sp>
    <dsp:sp modelId="{5C19ADEF-9A84-469A-93D7-AA9B72A6F139}">
      <dsp:nvSpPr>
        <dsp:cNvPr id="0" name=""/>
        <dsp:cNvSpPr/>
      </dsp:nvSpPr>
      <dsp:spPr>
        <a:xfrm>
          <a:off x="6669694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2030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6762270" y="351560"/>
        <a:ext cx="277729" cy="185152"/>
      </dsp:txXfrm>
    </dsp:sp>
    <dsp:sp modelId="{0B6C0BCB-4C87-4345-84E2-005AEC87CD63}">
      <dsp:nvSpPr>
        <dsp:cNvPr id="0" name=""/>
        <dsp:cNvSpPr/>
      </dsp:nvSpPr>
      <dsp:spPr>
        <a:xfrm>
          <a:off x="7039999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2031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7132575" y="351560"/>
        <a:ext cx="277729" cy="185152"/>
      </dsp:txXfrm>
    </dsp:sp>
    <dsp:sp modelId="{8F42681C-0010-479E-9E71-71D1B9CC3506}">
      <dsp:nvSpPr>
        <dsp:cNvPr id="0" name=""/>
        <dsp:cNvSpPr/>
      </dsp:nvSpPr>
      <dsp:spPr>
        <a:xfrm>
          <a:off x="7410304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2032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7502880" y="351560"/>
        <a:ext cx="277729" cy="185152"/>
      </dsp:txXfrm>
    </dsp:sp>
    <dsp:sp modelId="{FE243B5B-E41F-4606-AB6C-635624A734C9}">
      <dsp:nvSpPr>
        <dsp:cNvPr id="0" name=""/>
        <dsp:cNvSpPr/>
      </dsp:nvSpPr>
      <dsp:spPr>
        <a:xfrm>
          <a:off x="7780609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2033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7873185" y="351560"/>
        <a:ext cx="277729" cy="185152"/>
      </dsp:txXfrm>
    </dsp:sp>
    <dsp:sp modelId="{0A7B8CCB-2C26-4021-AE86-91FE803FC40B}">
      <dsp:nvSpPr>
        <dsp:cNvPr id="0" name=""/>
        <dsp:cNvSpPr/>
      </dsp:nvSpPr>
      <dsp:spPr>
        <a:xfrm>
          <a:off x="8150913" y="351560"/>
          <a:ext cx="462881" cy="185152"/>
        </a:xfrm>
        <a:prstGeom prst="chevron">
          <a:avLst/>
        </a:prstGeom>
        <a:solidFill>
          <a:srgbClr val="7F7F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bg1"/>
              </a:solidFill>
            </a:rPr>
            <a:t>2034</a:t>
          </a:r>
          <a:endParaRPr lang="en-GB" sz="800" kern="1200" dirty="0">
            <a:solidFill>
              <a:schemeClr val="bg1"/>
            </a:solidFill>
          </a:endParaRPr>
        </a:p>
      </dsp:txBody>
      <dsp:txXfrm>
        <a:off x="8243489" y="351560"/>
        <a:ext cx="277729" cy="185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fld id="{7FB4DE53-E918-40FE-9431-54FEC813B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953FFC2D-9A78-4989-87E9-A8BDA116B658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94343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595D76EB-0C84-450C-9709-12297AC4E3F8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3177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362FDE-9CF4-49F4-AB63-0B0DCBFD8D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70856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A931BDA3-2AE6-4E89-AA24-CB96D1046978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20447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CAE818D6-C7C3-4EC1-A6C3-6A3197A60A0E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33928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8B3712D8-2317-4326-85E0-5D1D79F2CB08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8B3712D8-2317-4326-85E0-5D1D79F2CB08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8281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943F2-A6DB-4DEB-85C3-12CFC0B4516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16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ADE0C-0E8A-4ED5-A0AF-C62EE95818C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0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ea typeface="ヒラギノ角ゴ Pro W3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fld id="{3FD90EF1-3ADE-4F69-BD7F-350ABE664050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02673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FCD6AD6B-70FF-4B30-AD57-DF0AA4B3E9C3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81563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C0721C7F-91F7-4EAC-879C-6A3FDD56AFF9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26953-6632-4E56-98A2-5ADC3F9AF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6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6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1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46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059E8-96BD-4AA5-8167-CE2E8E687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3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6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3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31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3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9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293ED-A63B-44D9-9851-2683648CA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1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795" y="6345656"/>
            <a:ext cx="11525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1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11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01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6308725"/>
            <a:ext cx="14509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89" r="51477" b="36159"/>
          <a:stretch>
            <a:fillRect/>
          </a:stretch>
        </p:blipFill>
        <p:spPr bwMode="auto">
          <a:xfrm>
            <a:off x="-36513" y="-96838"/>
            <a:ext cx="9242426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F2A955-D1B7-4CA2-A723-C5B655E5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64189"/>
          <a:stretch>
            <a:fillRect/>
          </a:stretch>
        </p:blipFill>
        <p:spPr bwMode="auto">
          <a:xfrm>
            <a:off x="1225550" y="5570538"/>
            <a:ext cx="80057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Lucida Grande" pitchFamily="84" charset="0"/>
              </a:defRPr>
            </a:lvl1pPr>
          </a:lstStyle>
          <a:p>
            <a:pPr>
              <a:defRPr/>
            </a:pPr>
            <a:fld id="{8F514889-3257-4E72-99B0-BD57824C5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6308725"/>
            <a:ext cx="14509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64189"/>
          <a:stretch>
            <a:fillRect/>
          </a:stretch>
        </p:blipFill>
        <p:spPr bwMode="auto">
          <a:xfrm>
            <a:off x="1225550" y="5570538"/>
            <a:ext cx="80057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EAC9A8-D828-45EE-AD45-50AA8112B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64189"/>
          <a:stretch>
            <a:fillRect/>
          </a:stretch>
        </p:blipFill>
        <p:spPr bwMode="auto">
          <a:xfrm>
            <a:off x="1225550" y="5570538"/>
            <a:ext cx="80057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B7BD8D06-C041-48E7-A6C7-B394D6FEC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\\majestic\rlm39$\_files\meetings\current\080521_ppd\animation%20of%20isis.avi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emf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5.png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7323"/>
            <a:ext cx="9144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Rectangle"/>
          <p:cNvSpPr/>
          <p:nvPr/>
        </p:nvSpPr>
        <p:spPr>
          <a:xfrm>
            <a:off x="0" y="401860"/>
            <a:ext cx="9144000" cy="3371850"/>
          </a:xfrm>
          <a:prstGeom prst="rect">
            <a:avLst/>
          </a:prstGeom>
          <a:gradFill>
            <a:gsLst>
              <a:gs pos="0">
                <a:schemeClr val="accent3">
                  <a:lumOff val="44000"/>
                  <a:alpha val="0"/>
                </a:schemeClr>
              </a:gs>
              <a:gs pos="77000">
                <a:schemeClr val="accent3">
                  <a:lumOff val="44000"/>
                </a:schemeClr>
              </a:gs>
              <a:gs pos="100000">
                <a:schemeClr val="accent3">
                  <a:lumOff val="44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ONTEXT"/>
          <p:cNvSpPr txBox="1">
            <a:spLocks noChangeArrowheads="1"/>
          </p:cNvSpPr>
          <p:nvPr/>
        </p:nvSpPr>
        <p:spPr bwMode="auto">
          <a:xfrm>
            <a:off x="6773333" y="1046163"/>
            <a:ext cx="197696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dirty="0">
              <a:latin typeface="Lucida Grande" pitchFamily="84" charset="0"/>
              <a:cs typeface="ヒラギノ角ゴ Pro W3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061716" y="549275"/>
            <a:ext cx="7020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7F7F7F"/>
                </a:solidFill>
              </a:rPr>
              <a:t>ISIS </a:t>
            </a:r>
            <a:r>
              <a:rPr lang="en-GB" altLang="en-US" sz="3600" dirty="0" smtClean="0">
                <a:solidFill>
                  <a:srgbClr val="7F7F7F"/>
                </a:solidFill>
              </a:rPr>
              <a:t>– from TS1 to TS2 to ISIS-II</a:t>
            </a:r>
            <a:endParaRPr lang="en-GB" altLang="en-US" sz="3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99" y="4689140"/>
            <a:ext cx="2520194" cy="16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98916"/>
            <a:ext cx="282830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56369" y="116632"/>
            <a:ext cx="88312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rgbClr val="8B8C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IMAT in the Mail Online</a:t>
            </a:r>
            <a:endParaRPr lang="en-GB" dirty="0">
              <a:solidFill>
                <a:srgbClr val="8B8C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98916"/>
            <a:ext cx="1944216" cy="145816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192" y="598916"/>
            <a:ext cx="1981906" cy="29590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3873351"/>
            <a:ext cx="1881008" cy="134497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793134" y="3873351"/>
            <a:ext cx="2681964" cy="1656000"/>
            <a:chOff x="5187769" y="3935816"/>
            <a:chExt cx="2681964" cy="16560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7769" y="3935816"/>
              <a:ext cx="1241196" cy="1656000"/>
            </a:xfrm>
            <a:prstGeom prst="rect">
              <a:avLst/>
            </a:prstGeom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895" y="3935924"/>
              <a:ext cx="1241838" cy="1655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 3"/>
          <p:cNvSpPr/>
          <p:nvPr/>
        </p:nvSpPr>
        <p:spPr>
          <a:xfrm>
            <a:off x="4248150" y="2676525"/>
            <a:ext cx="4770438" cy="2263775"/>
          </a:xfrm>
          <a:prstGeom prst="swooshArrow">
            <a:avLst>
              <a:gd name="adj1" fmla="val 24538"/>
              <a:gd name="adj2" fmla="val 25000"/>
            </a:avLst>
          </a:prstGeom>
          <a:solidFill>
            <a:srgbClr val="BBE0E3">
              <a:alpha val="30000"/>
            </a:srgbClr>
          </a:solidFill>
          <a:ln>
            <a:noFill/>
          </a:ln>
          <a:effectLst/>
        </p:spPr>
      </p:sp>
      <p:pic>
        <p:nvPicPr>
          <p:cNvPr id="11" name="Picture 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2213"/>
            <a:ext cx="23622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7"/>
          <p:cNvGrpSpPr>
            <a:grpSpLocks noChangeAspect="1"/>
          </p:cNvGrpSpPr>
          <p:nvPr/>
        </p:nvGrpSpPr>
        <p:grpSpPr bwMode="auto">
          <a:xfrm>
            <a:off x="5318742" y="3219380"/>
            <a:ext cx="3492057" cy="2040508"/>
            <a:chOff x="1788212" y="3117457"/>
            <a:chExt cx="4253720" cy="2486297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710322" y="3117457"/>
              <a:ext cx="2249076" cy="2452956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>
                <a:solidFill>
                  <a:srgbClr val="FFFFFF"/>
                </a:solidFill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543723" y="4263757"/>
              <a:ext cx="414261" cy="452488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>
                <a:solidFill>
                  <a:srgbClr val="FFFFFF"/>
                </a:solidFill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088136" y="3263523"/>
              <a:ext cx="1049146" cy="1143125"/>
            </a:xfrm>
            <a:prstGeom prst="ellipse">
              <a:avLst/>
            </a:prstGeom>
            <a:solidFill>
              <a:srgbClr val="0070C0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>
                <a:solidFill>
                  <a:srgbClr val="FFFFFF"/>
                </a:solidFill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134224" y="4822619"/>
              <a:ext cx="130151" cy="142891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>
                <a:solidFill>
                  <a:srgbClr val="FFFFFF"/>
                </a:solidFill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137281" y="4031957"/>
              <a:ext cx="1409442" cy="1538456"/>
            </a:xfrm>
            <a:prstGeom prst="ellipse">
              <a:avLst/>
            </a:prstGeom>
            <a:solidFill>
              <a:srgbClr val="DAEDEF">
                <a:lumMod val="90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>
                <a:solidFill>
                  <a:srgbClr val="FFFFFF"/>
                </a:solidFill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1878682" y="4598757"/>
              <a:ext cx="984070" cy="30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900" b="1" kern="0" dirty="0">
                  <a:solidFill>
                    <a:srgbClr val="4A7EBB"/>
                  </a:solidFill>
                  <a:ea typeface="+mn-ea"/>
                </a:rPr>
                <a:t>130</a:t>
              </a:r>
              <a:r>
                <a:rPr lang="en-GB" altLang="en-US" sz="900" kern="0" dirty="0">
                  <a:solidFill>
                    <a:srgbClr val="4A7EBB"/>
                  </a:solidFill>
                  <a:ea typeface="+mn-ea"/>
                </a:rPr>
                <a:t> </a:t>
              </a:r>
              <a:r>
                <a:rPr lang="en-GB" altLang="en-US" sz="900" kern="0" dirty="0" err="1">
                  <a:solidFill>
                    <a:srgbClr val="4A7EBB"/>
                  </a:solidFill>
                  <a:ea typeface="+mn-ea"/>
                </a:rPr>
                <a:t>exabytes</a:t>
              </a:r>
              <a:endParaRPr lang="en-GB" altLang="en-US" sz="900" kern="0" dirty="0">
                <a:solidFill>
                  <a:srgbClr val="4A7EBB"/>
                </a:solidFill>
                <a:ea typeface="+mn-ea"/>
              </a:endParaRPr>
            </a:p>
          </p:txBody>
        </p:sp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2434206" y="4071649"/>
              <a:ext cx="1039622" cy="30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900" b="1" kern="0">
                  <a:solidFill>
                    <a:srgbClr val="4A7EBB"/>
                  </a:solidFill>
                  <a:ea typeface="+mn-ea"/>
                </a:rPr>
                <a:t>1.3 </a:t>
              </a:r>
              <a:r>
                <a:rPr lang="en-GB" altLang="en-US" sz="900" kern="0">
                  <a:solidFill>
                    <a:srgbClr val="4A7EBB"/>
                  </a:solidFill>
                  <a:ea typeface="+mn-ea"/>
                </a:rPr>
                <a:t>zettabytes</a:t>
              </a:r>
            </a:p>
          </p:txBody>
        </p: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3267491" y="3623925"/>
              <a:ext cx="1038035" cy="31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900" b="1" kern="0">
                  <a:solidFill>
                    <a:srgbClr val="FFFFFF"/>
                  </a:solidFill>
                  <a:ea typeface="+mn-ea"/>
                </a:rPr>
                <a:t>8.6 </a:t>
              </a:r>
              <a:r>
                <a:rPr lang="en-GB" altLang="en-US" sz="900" kern="0">
                  <a:solidFill>
                    <a:srgbClr val="FFFFFF"/>
                  </a:solidFill>
                  <a:ea typeface="+mn-ea"/>
                </a:rPr>
                <a:t>zettabytes</a:t>
              </a:r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4469007" y="3525490"/>
              <a:ext cx="1001529" cy="31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900" b="1" kern="0" dirty="0">
                  <a:solidFill>
                    <a:srgbClr val="FFFFFF"/>
                  </a:solidFill>
                  <a:ea typeface="+mn-ea"/>
                </a:rPr>
                <a:t>40 </a:t>
              </a:r>
              <a:r>
                <a:rPr lang="en-GB" altLang="en-US" sz="900" kern="0" dirty="0">
                  <a:solidFill>
                    <a:srgbClr val="FFFFFF"/>
                  </a:solidFill>
                  <a:ea typeface="+mn-ea"/>
                </a:rPr>
                <a:t>zettabytes</a:t>
              </a:r>
            </a:p>
          </p:txBody>
        </p:sp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4332507" y="4417762"/>
              <a:ext cx="1490390" cy="31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900" b="1" kern="0" dirty="0">
                  <a:solidFill>
                    <a:srgbClr val="FFFFFF"/>
                  </a:solidFill>
                  <a:ea typeface="+mn-ea"/>
                </a:rPr>
                <a:t>14</a:t>
              </a:r>
              <a:r>
                <a:rPr lang="en-GB" altLang="en-US" sz="900" kern="0" dirty="0">
                  <a:solidFill>
                    <a:srgbClr val="FFFFFF"/>
                  </a:solidFill>
                  <a:ea typeface="+mn-ea"/>
                </a:rPr>
                <a:t> zettabytes in cloud</a:t>
              </a: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1788212" y="5233827"/>
              <a:ext cx="855505" cy="36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800" kern="0">
                  <a:solidFill>
                    <a:srgbClr val="0070C0"/>
                  </a:solidFill>
                  <a:ea typeface="+mn-ea"/>
                </a:rPr>
                <a:t>2005</a:t>
              </a:r>
            </a:p>
          </p:txBody>
        </p:sp>
        <p:sp>
          <p:nvSpPr>
            <p:cNvPr id="24" name="TextBox 14"/>
            <p:cNvSpPr txBox="1">
              <a:spLocks noChangeArrowheads="1"/>
            </p:cNvSpPr>
            <p:nvPr/>
          </p:nvSpPr>
          <p:spPr bwMode="auto">
            <a:xfrm>
              <a:off x="2411985" y="5233827"/>
              <a:ext cx="855506" cy="36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800" kern="0">
                  <a:solidFill>
                    <a:srgbClr val="0070C0"/>
                  </a:solidFill>
                  <a:ea typeface="+mn-ea"/>
                </a:rPr>
                <a:t>2005</a:t>
              </a:r>
            </a:p>
          </p:txBody>
        </p:sp>
        <p:sp>
          <p:nvSpPr>
            <p:cNvPr id="25" name="TextBox 15"/>
            <p:cNvSpPr txBox="1">
              <a:spLocks noChangeArrowheads="1"/>
            </p:cNvSpPr>
            <p:nvPr/>
          </p:nvSpPr>
          <p:spPr bwMode="auto">
            <a:xfrm>
              <a:off x="3038933" y="5233827"/>
              <a:ext cx="855505" cy="36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800" kern="0" dirty="0">
                  <a:solidFill>
                    <a:srgbClr val="0070C0"/>
                  </a:solidFill>
                  <a:ea typeface="+mn-ea"/>
                </a:rPr>
                <a:t>2015</a:t>
              </a:r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4407107" y="5233827"/>
              <a:ext cx="855505" cy="36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800" kern="0">
                  <a:solidFill>
                    <a:srgbClr val="0070C0"/>
                  </a:solidFill>
                  <a:ea typeface="+mn-ea"/>
                </a:rPr>
                <a:t>2020</a:t>
              </a:r>
            </a:p>
          </p:txBody>
        </p:sp>
        <p:cxnSp>
          <p:nvCxnSpPr>
            <p:cNvPr id="27" name="Straight Arrow Connector 72"/>
            <p:cNvCxnSpPr>
              <a:cxnSpLocks noChangeShapeType="1"/>
            </p:cNvCxnSpPr>
            <p:nvPr/>
          </p:nvCxnSpPr>
          <p:spPr bwMode="auto">
            <a:xfrm>
              <a:off x="1878252" y="5570095"/>
              <a:ext cx="4163680" cy="0"/>
            </a:xfrm>
            <a:prstGeom prst="straightConnector1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5684660" y="5355467"/>
            <a:ext cx="2263775" cy="423862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100" kern="0" dirty="0" smtClean="0">
                <a:solidFill>
                  <a:srgbClr val="7F7F7F"/>
                </a:solidFill>
                <a:ea typeface="+mn-ea"/>
                <a:cs typeface="Calibri" pitchFamily="34" charset="0"/>
              </a:rPr>
              <a:t>1 Zettabyte =</a:t>
            </a:r>
            <a:endParaRPr lang="en-GB" altLang="en-US" sz="1100" kern="0" dirty="0">
              <a:solidFill>
                <a:srgbClr val="7F7F7F"/>
              </a:solidFill>
              <a:ea typeface="+mn-ea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050" kern="0" dirty="0">
                <a:solidFill>
                  <a:srgbClr val="7F7F7F"/>
                </a:solidFill>
                <a:ea typeface="+mn-ea"/>
                <a:cs typeface="Calibri" pitchFamily="34" charset="0"/>
              </a:rPr>
              <a:t>1,000,000,000,000,000,000,000 bytes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28925" y="5326063"/>
            <a:ext cx="10223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rgbClr val="FFFFFF">
                    <a:lumMod val="85000"/>
                  </a:srgbClr>
                </a:solidFill>
                <a:latin typeface="Arial" pitchFamily="34" charset="0"/>
                <a:ea typeface="+mn-ea"/>
                <a:cs typeface="Arial" charset="0"/>
              </a:rPr>
              <a:t>Traffic</a:t>
            </a:r>
          </a:p>
        </p:txBody>
      </p:sp>
      <p:pic>
        <p:nvPicPr>
          <p:cNvPr id="30" name="Picture 4" descr="Image result for CISC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334" y="794329"/>
            <a:ext cx="12747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983163"/>
            <a:ext cx="15621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0974" y="2098591"/>
            <a:ext cx="39259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CISCO uses ChipIr right across its global business…</a:t>
            </a:r>
          </a:p>
          <a:p>
            <a:pPr eaLnBrk="1" hangingPunct="1">
              <a:defRPr/>
            </a:pPr>
            <a:endParaRPr lang="en-GB" sz="2000" dirty="0">
              <a:solidFill>
                <a:srgbClr val="7F7F7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Cosmic rays </a:t>
            </a:r>
            <a:r>
              <a:rPr lang="en-GB" sz="2000" dirty="0" smtClean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 significant </a:t>
            </a: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 for internet routers</a:t>
            </a:r>
          </a:p>
          <a:p>
            <a:pPr eaLnBrk="1" hangingPunct="1">
              <a:defRPr/>
            </a:pPr>
            <a:endParaRPr lang="en-GB" sz="2000" dirty="0">
              <a:solidFill>
                <a:srgbClr val="7F7F7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Huge growth </a:t>
            </a:r>
            <a:r>
              <a:rPr lang="en-GB" sz="2000" dirty="0" smtClean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expected - </a:t>
            </a: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traffic to reach 40 </a:t>
            </a:r>
            <a:r>
              <a:rPr lang="en-GB" sz="2000" dirty="0" err="1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Zb</a:t>
            </a:r>
            <a:r>
              <a:rPr lang="en-GB" sz="2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2020…</a:t>
            </a:r>
          </a:p>
        </p:txBody>
      </p:sp>
      <p:pic>
        <p:nvPicPr>
          <p:cNvPr id="33" name="Picture 78" descr="http://www.publicdomainpictures.net/pictures/210000/velka/sold-stamp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48605">
            <a:off x="1112115" y="1218723"/>
            <a:ext cx="1191072" cy="5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877" y="862586"/>
            <a:ext cx="4830134" cy="2906934"/>
          </a:xfrm>
          <a:prstGeom prst="rect">
            <a:avLst/>
          </a:prstGeom>
        </p:spPr>
      </p:pic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971550" y="188640"/>
            <a:ext cx="72009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GB" altLang="en-US" dirty="0" smtClean="0">
                <a:solidFill>
                  <a:srgbClr val="7F7F7F"/>
                </a:solidFill>
              </a:rPr>
              <a:t>Instrument development - </a:t>
            </a:r>
            <a:r>
              <a:rPr lang="en-GB" altLang="en-US" dirty="0" err="1" smtClean="0">
                <a:solidFill>
                  <a:srgbClr val="7F7F7F"/>
                </a:solidFill>
              </a:rPr>
              <a:t>ChipIr</a:t>
            </a:r>
            <a:endParaRPr lang="en-GB" sz="2000" dirty="0" smtClean="0">
              <a:solidFill>
                <a:srgbClr val="7F7F7F"/>
              </a:solidFill>
              <a:ea typeface="+mn-ea"/>
            </a:endParaRPr>
          </a:p>
          <a:p>
            <a:pPr algn="ctr">
              <a:buFontTx/>
              <a:buNone/>
              <a:defRPr/>
            </a:pPr>
            <a:endParaRPr lang="en-GB" altLang="en-US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037" y="1162050"/>
            <a:ext cx="2487613" cy="331628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043608" y="4991373"/>
            <a:ext cx="349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7F7F7F"/>
                </a:solidFill>
              </a:rPr>
              <a:t>Polarization analyzer based on </a:t>
            </a:r>
            <a:r>
              <a:rPr lang="en-US" altLang="en-US" sz="1600" baseline="30000" dirty="0">
                <a:solidFill>
                  <a:srgbClr val="7F7F7F"/>
                </a:solidFill>
              </a:rPr>
              <a:t>3</a:t>
            </a:r>
            <a:r>
              <a:rPr lang="en-US" altLang="en-US" sz="1600" dirty="0">
                <a:solidFill>
                  <a:srgbClr val="7F7F7F"/>
                </a:solidFill>
              </a:rPr>
              <a:t>He spin filter built and tested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012" y="3252788"/>
            <a:ext cx="1801813" cy="1600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urved Connector 6"/>
          <p:cNvCxnSpPr>
            <a:cxnSpLocks noChangeShapeType="1"/>
          </p:cNvCxnSpPr>
          <p:nvPr/>
        </p:nvCxnSpPr>
        <p:spPr bwMode="auto">
          <a:xfrm rot="16200000" flipV="1">
            <a:off x="1710532" y="2678906"/>
            <a:ext cx="693738" cy="44767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55650" y="188640"/>
            <a:ext cx="763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Instrument development – polarisation analysis on LET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41" y="1162050"/>
            <a:ext cx="28559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1210"/>
            <a:ext cx="2549525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099447" y="4991373"/>
            <a:ext cx="3492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7F7F7F"/>
                </a:solidFill>
              </a:rPr>
              <a:t>First external user experiment</a:t>
            </a:r>
            <a:endParaRPr lang="en-US" altLang="en-US" sz="1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11" y="1005671"/>
            <a:ext cx="3710857" cy="2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12"/>
          <p:cNvSpPr>
            <a:spLocks noGrp="1"/>
          </p:cNvSpPr>
          <p:nvPr>
            <p:ph idx="1"/>
          </p:nvPr>
        </p:nvSpPr>
        <p:spPr>
          <a:xfrm>
            <a:off x="392418" y="3251343"/>
            <a:ext cx="4248845" cy="5760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" dirty="0" smtClean="0">
                <a:solidFill>
                  <a:srgbClr val="7F7F7F"/>
                </a:solidFill>
                <a:latin typeface="Arial" panose="020B0604020202020204" pitchFamily="34" charset="0"/>
              </a:rPr>
              <a:t>Continued development of </a:t>
            </a:r>
            <a:r>
              <a:rPr lang="en-US" altLang="en-US" sz="2000" dirty="0" err="1" smtClean="0">
                <a:solidFill>
                  <a:srgbClr val="7F7F7F"/>
                </a:solidFill>
                <a:latin typeface="Arial" panose="020B0604020202020204" pitchFamily="34" charset="0"/>
              </a:rPr>
              <a:t>Mantid</a:t>
            </a:r>
            <a:r>
              <a:rPr lang="en-US" altLang="en-US" sz="2000" dirty="0" smtClean="0">
                <a:solidFill>
                  <a:srgbClr val="7F7F7F"/>
                </a:solidFill>
                <a:latin typeface="Arial" panose="020B0604020202020204" pitchFamily="34" charset="0"/>
              </a:rPr>
              <a:t> in collaboration with ESS, ILL, SNS …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8175"/>
          </a:xfrm>
        </p:spPr>
        <p:txBody>
          <a:bodyPr/>
          <a:lstStyle/>
          <a:p>
            <a:pPr>
              <a:defRPr/>
            </a:pPr>
            <a:r>
              <a:rPr lang="en-GB" sz="2400" b="0" dirty="0" smtClean="0">
                <a:latin typeface="Arial" panose="020B0604020202020204" pitchFamily="34" charset="0"/>
              </a:rPr>
              <a:t>Scientific software</a:t>
            </a:r>
            <a:endParaRPr lang="en-GB" sz="2400" b="0" dirty="0">
              <a:latin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269" y="1010607"/>
            <a:ext cx="2500189" cy="33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18221" y="4350853"/>
            <a:ext cx="242428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GB" sz="2000" kern="0" dirty="0" smtClean="0">
                <a:solidFill>
                  <a:srgbClr val="7F7F7F"/>
                </a:solidFill>
                <a:latin typeface="Arial" panose="020B0604020202020204" pitchFamily="34" charset="0"/>
              </a:rPr>
              <a:t>ESS data acquisition and reduction. Testing at HZB in December 2018.  </a:t>
            </a:r>
            <a:endParaRPr lang="en-GB" sz="2000" kern="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 bwMode="auto">
          <a:xfrm>
            <a:off x="388428" y="4350853"/>
            <a:ext cx="518115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000" kern="0" dirty="0" smtClean="0">
                <a:solidFill>
                  <a:srgbClr val="7F7F7F"/>
                </a:solidFill>
                <a:latin typeface="Arial" panose="020B0604020202020204" pitchFamily="34" charset="0"/>
              </a:rPr>
              <a:t>SCD-ISIS collaboration: </a:t>
            </a:r>
          </a:p>
          <a:p>
            <a:r>
              <a:rPr lang="en-US" altLang="en-US" sz="2000" kern="0" dirty="0" err="1" smtClean="0">
                <a:solidFill>
                  <a:srgbClr val="7F7F7F"/>
                </a:solidFill>
                <a:latin typeface="Arial" panose="020B0604020202020204" pitchFamily="34" charset="0"/>
              </a:rPr>
              <a:t>iDAaaS</a:t>
            </a:r>
            <a:r>
              <a:rPr lang="en-US" altLang="en-US" sz="2000" kern="0" dirty="0" smtClean="0">
                <a:solidFill>
                  <a:srgbClr val="7F7F7F"/>
                </a:solidFill>
                <a:latin typeface="Arial" panose="020B0604020202020204" pitchFamily="34" charset="0"/>
              </a:rPr>
              <a:t> (ISIS data analysis as a service. Being </a:t>
            </a:r>
            <a:r>
              <a:rPr lang="en-US" altLang="en-US" sz="2000" kern="0" dirty="0" err="1" smtClean="0">
                <a:solidFill>
                  <a:srgbClr val="7F7F7F"/>
                </a:solidFill>
                <a:latin typeface="Arial" panose="020B0604020202020204" pitchFamily="34" charset="0"/>
              </a:rPr>
              <a:t>trialled</a:t>
            </a:r>
            <a:r>
              <a:rPr lang="en-US" altLang="en-US" sz="2000" kern="0" dirty="0" smtClean="0">
                <a:solidFill>
                  <a:srgbClr val="7F7F7F"/>
                </a:solidFill>
                <a:latin typeface="Arial" panose="020B0604020202020204" pitchFamily="34" charset="0"/>
              </a:rPr>
              <a:t> by LET and WISH.</a:t>
            </a:r>
          </a:p>
          <a:p>
            <a:r>
              <a:rPr lang="en-US" altLang="en-US" sz="2000" kern="0" dirty="0" smtClean="0">
                <a:solidFill>
                  <a:srgbClr val="7F7F7F"/>
                </a:solidFill>
                <a:latin typeface="Arial" panose="020B0604020202020204" pitchFamily="34" charset="0"/>
              </a:rPr>
              <a:t>Machine learning/AI</a:t>
            </a:r>
          </a:p>
        </p:txBody>
      </p:sp>
    </p:spTree>
    <p:extLst>
      <p:ext uri="{BB962C8B-B14F-4D97-AF65-F5344CB8AC3E}">
        <p14:creationId xmlns:p14="http://schemas.microsoft.com/office/powerpoint/2010/main" val="27844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 bwMode="auto">
          <a:xfrm>
            <a:off x="107504" y="1313902"/>
            <a:ext cx="4771446" cy="42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analysis as an integral part of the instrument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Integrated visualisation, simulation and fitting environment on massively parallel computing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Seamless integration with 3</a:t>
            </a:r>
            <a:r>
              <a:rPr lang="en-GB" sz="1600" baseline="300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rd</a:t>
            </a: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party modelling codes + full resolution convolution</a:t>
            </a:r>
          </a:p>
          <a:p>
            <a:pPr eaLnBrk="1" hangingPunct="1">
              <a:lnSpc>
                <a:spcPct val="114000"/>
              </a:lnSpc>
              <a:spcAft>
                <a:spcPts val="600"/>
              </a:spcAft>
              <a:defRPr/>
            </a:pP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Highlight</a:t>
            </a: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S(Q,</a:t>
            </a: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</a:t>
            </a: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calculations from CASTEP output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Refactored various utilities in CASTEP into a unified Python library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Single command in Horace to perform calculation (</a:t>
            </a:r>
            <a:r>
              <a:rPr lang="en-GB" sz="1600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cf</a:t>
            </a: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trail of homebrew operations) 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Factor 15-20 speed improvement – and no parallelisation yet</a:t>
            </a: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885" y="6468834"/>
            <a:ext cx="2079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793" y="673100"/>
            <a:ext cx="18716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868" y="928243"/>
            <a:ext cx="903312" cy="9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-Right Arrow 11"/>
          <p:cNvSpPr/>
          <p:nvPr/>
        </p:nvSpPr>
        <p:spPr>
          <a:xfrm>
            <a:off x="5910469" y="1144614"/>
            <a:ext cx="787400" cy="360363"/>
          </a:xfrm>
          <a:prstGeom prst="leftRightArrow">
            <a:avLst/>
          </a:prstGeom>
          <a:solidFill>
            <a:srgbClr val="7F7F7F">
              <a:alpha val="50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rgbClr val="FFFFFF"/>
              </a:solidFill>
              <a:latin typeface="Lucida Sans"/>
              <a:ea typeface="+mn-ea"/>
              <a:cs typeface="+mn-cs"/>
            </a:endParaRPr>
          </a:p>
        </p:txBody>
      </p:sp>
      <p:pic>
        <p:nvPicPr>
          <p:cNvPr id="1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7" y="3934060"/>
            <a:ext cx="2699793" cy="175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271" y="2079589"/>
            <a:ext cx="2520000" cy="16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8064" y="2754785"/>
            <a:ext cx="1362294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La</a:t>
            </a:r>
            <a:r>
              <a:rPr lang="en-GB" sz="1400" baseline="-250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2</a:t>
            </a:r>
            <a:r>
              <a:rPr lang="en-GB" sz="14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Zr</a:t>
            </a:r>
            <a:r>
              <a:rPr lang="en-GB" sz="1400" baseline="-250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2</a:t>
            </a:r>
            <a:r>
              <a:rPr lang="en-GB" sz="14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O</a:t>
            </a:r>
            <a:r>
              <a:rPr lang="en-GB" sz="1400" baseline="-250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7</a:t>
            </a:r>
            <a:r>
              <a:rPr lang="en-GB" sz="14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 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2328" y="4658940"/>
            <a:ext cx="1038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Simulation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0" y="126529"/>
            <a:ext cx="9144000" cy="638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sz="2400" b="0" kern="0" dirty="0" smtClean="0"/>
              <a:t>PACE: Proper Analysis of Coherent Excitations</a:t>
            </a:r>
            <a:endParaRPr lang="en-GB" sz="2400" b="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6" y="6093296"/>
            <a:ext cx="1512168" cy="5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1" r="-12"/>
          <a:stretch/>
        </p:blipFill>
        <p:spPr bwMode="auto">
          <a:xfrm rot="16200000">
            <a:off x="-458314" y="1599296"/>
            <a:ext cx="3520802" cy="22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4910" y="206321"/>
            <a:ext cx="1371641" cy="53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50855" y="1035257"/>
            <a:ext cx="1499265" cy="134289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71933" y="961561"/>
            <a:ext cx="1477925" cy="1494774"/>
          </a:xfrm>
          <a:prstGeom prst="rect">
            <a:avLst/>
          </a:prstGeom>
        </p:spPr>
      </p:pic>
      <p:pic>
        <p:nvPicPr>
          <p:cNvPr id="16391" name="Picture 7" descr="E:\DCIM\102___11\IMG_01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4802" y="2753078"/>
            <a:ext cx="1590943" cy="17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043" y="836712"/>
            <a:ext cx="1821705" cy="12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541" y="2125641"/>
            <a:ext cx="1512168" cy="150855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301" y="2765008"/>
            <a:ext cx="1136888" cy="179246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-49936" y="577564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 low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ngle </a:t>
            </a:r>
          </a:p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refurbished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4628751"/>
            <a:ext cx="1492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 long straw tube pack in preparation - </a:t>
            </a:r>
            <a:r>
              <a:rPr lang="en-GB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LoKI</a:t>
            </a:r>
            <a:endParaRPr lang="en-GB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3791" y="4269438"/>
            <a:ext cx="2542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 Detector 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8143" y="2179336"/>
            <a:ext cx="31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mm </a:t>
            </a:r>
            <a:r>
              <a:rPr lang="en-GB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resln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detector for SEMSANS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3059" y="3663120"/>
            <a:ext cx="1619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1200" b="1" dirty="0" err="1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NitroGEM</a:t>
            </a:r>
            <a:r>
              <a:rPr lang="en-GB" sz="1200" b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 excellent n/</a:t>
            </a:r>
            <a:r>
              <a:rPr lang="ar-AE" sz="1200" b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ﻻ</a:t>
            </a:r>
            <a:r>
              <a:rPr lang="en-GB" sz="1200" b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</a:t>
            </a:r>
          </a:p>
        </p:txBody>
      </p:sp>
      <p:pic>
        <p:nvPicPr>
          <p:cNvPr id="22" name="Picture 21" descr="C:\Users\tst37619\AppData\Local\Microsoft\Windows\INetCache\Content.Word\IMG_277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59497" y="4081466"/>
            <a:ext cx="740321" cy="2131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357" y="5586074"/>
            <a:ext cx="2160379" cy="7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2"/>
          <p:cNvSpPr txBox="1">
            <a:spLocks/>
          </p:cNvSpPr>
          <p:nvPr/>
        </p:nvSpPr>
        <p:spPr>
          <a:xfrm>
            <a:off x="0" y="126529"/>
            <a:ext cx="9144000" cy="638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sz="2400" b="0" kern="0" dirty="0" smtClean="0"/>
              <a:t>Detector development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8548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657648"/>
            <a:ext cx="43084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\\MAJESTIC\rbed79$\C Drive backup\Dickie\WORK\Dilution Fridge\VeriCold\10EC1825 Vericold dilution fri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56" y="851769"/>
            <a:ext cx="25336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3765801" y="851769"/>
            <a:ext cx="49106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GB" altLang="en-US" sz="1600" dirty="0">
                <a:solidFill>
                  <a:srgbClr val="7F7F7F"/>
                </a:solidFill>
              </a:rPr>
              <a:t>Longest ever ISIS dilution fridge experiment: more than </a:t>
            </a:r>
            <a:r>
              <a:rPr lang="en-GB" altLang="en-US" sz="1600" b="1" i="1" dirty="0">
                <a:solidFill>
                  <a:srgbClr val="7F7F7F"/>
                </a:solidFill>
              </a:rPr>
              <a:t>1.5 month below 650 </a:t>
            </a:r>
            <a:r>
              <a:rPr lang="en-GB" altLang="en-US" sz="1600" b="1" i="1" dirty="0" err="1">
                <a:solidFill>
                  <a:srgbClr val="7F7F7F"/>
                </a:solidFill>
              </a:rPr>
              <a:t>mK</a:t>
            </a:r>
            <a:r>
              <a:rPr lang="en-GB" altLang="en-US" sz="1600" b="1" i="1" dirty="0">
                <a:solidFill>
                  <a:srgbClr val="7F7F7F"/>
                </a:solidFill>
              </a:rPr>
              <a:t>!</a:t>
            </a:r>
          </a:p>
          <a:p>
            <a:pPr algn="l">
              <a:spcBef>
                <a:spcPct val="0"/>
              </a:spcBef>
            </a:pPr>
            <a:endParaRPr lang="en-GB" altLang="en-US" sz="800" dirty="0">
              <a:solidFill>
                <a:srgbClr val="7F7F7F"/>
              </a:solidFill>
            </a:endParaRPr>
          </a:p>
          <a:p>
            <a:pPr algn="l">
              <a:spcBef>
                <a:spcPct val="0"/>
              </a:spcBef>
            </a:pPr>
            <a:r>
              <a:rPr lang="en-GB" altLang="en-US" sz="1600" dirty="0">
                <a:solidFill>
                  <a:srgbClr val="7F7F7F"/>
                </a:solidFill>
              </a:rPr>
              <a:t>Lowest temperature: </a:t>
            </a:r>
            <a:r>
              <a:rPr lang="en-GB" altLang="en-US" sz="1600" b="1" i="1" dirty="0">
                <a:solidFill>
                  <a:srgbClr val="7F7F7F"/>
                </a:solidFill>
              </a:rPr>
              <a:t>50 </a:t>
            </a:r>
            <a:r>
              <a:rPr lang="en-GB" altLang="en-US" sz="1600" b="1" i="1" dirty="0" err="1">
                <a:solidFill>
                  <a:srgbClr val="7F7F7F"/>
                </a:solidFill>
              </a:rPr>
              <a:t>mK</a:t>
            </a:r>
            <a:endParaRPr lang="en-GB" altLang="en-US" sz="1600" b="1" i="1" dirty="0">
              <a:solidFill>
                <a:srgbClr val="7F7F7F"/>
              </a:solidFill>
            </a:endParaRPr>
          </a:p>
          <a:p>
            <a:pPr algn="l">
              <a:spcBef>
                <a:spcPct val="0"/>
              </a:spcBef>
            </a:pPr>
            <a:endParaRPr lang="en-GB" altLang="en-US" sz="800" dirty="0">
              <a:solidFill>
                <a:srgbClr val="7F7F7F"/>
              </a:solidFill>
            </a:endParaRPr>
          </a:p>
          <a:p>
            <a:pPr algn="l">
              <a:spcBef>
                <a:spcPct val="0"/>
              </a:spcBef>
            </a:pPr>
            <a:r>
              <a:rPr lang="en-GB" altLang="en-US" sz="1600" dirty="0">
                <a:solidFill>
                  <a:srgbClr val="7F7F7F"/>
                </a:solidFill>
              </a:rPr>
              <a:t>Neutron diffraction on </a:t>
            </a:r>
            <a:r>
              <a:rPr lang="en-GB" altLang="en-US" sz="1600" b="1" i="1" dirty="0">
                <a:solidFill>
                  <a:srgbClr val="7F7F7F"/>
                </a:solidFill>
              </a:rPr>
              <a:t>WISH</a:t>
            </a:r>
            <a:r>
              <a:rPr lang="en-GB" altLang="en-US" sz="1600" dirty="0">
                <a:solidFill>
                  <a:srgbClr val="7F7F7F"/>
                </a:solidFill>
              </a:rPr>
              <a:t> simultaneously with </a:t>
            </a:r>
            <a:r>
              <a:rPr lang="en-GB" altLang="en-US" sz="1600" b="1" i="1" dirty="0">
                <a:solidFill>
                  <a:srgbClr val="7F7F7F"/>
                </a:solidFill>
              </a:rPr>
              <a:t>in situ magnetic susceptibility</a:t>
            </a:r>
            <a:r>
              <a:rPr lang="en-GB" altLang="en-US" sz="1600" dirty="0">
                <a:solidFill>
                  <a:srgbClr val="7F7F7F"/>
                </a:solidFill>
              </a:rPr>
              <a:t> measurements. </a:t>
            </a:r>
          </a:p>
        </p:txBody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3887503" y="4654463"/>
            <a:ext cx="4667250" cy="1044800"/>
            <a:chOff x="2823" y="3488"/>
            <a:chExt cx="2886" cy="646"/>
          </a:xfrm>
        </p:grpSpPr>
        <p:sp>
          <p:nvSpPr>
            <p:cNvPr id="6" name="AutoShape 9"/>
            <p:cNvSpPr>
              <a:spLocks noChangeAspect="1" noChangeArrowheads="1" noTextEdit="1"/>
            </p:cNvSpPr>
            <p:nvPr/>
          </p:nvSpPr>
          <p:spPr bwMode="auto">
            <a:xfrm>
              <a:off x="2823" y="3512"/>
              <a:ext cx="2852" cy="62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3488"/>
              <a:ext cx="2854" cy="62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5288" y="4958631"/>
            <a:ext cx="30241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 i="1" dirty="0">
                <a:solidFill>
                  <a:srgbClr val="7F7F7F"/>
                </a:solidFill>
              </a:rPr>
              <a:t>E-18</a:t>
            </a:r>
            <a:r>
              <a:rPr lang="en-GB" altLang="en-US" sz="1600" dirty="0">
                <a:solidFill>
                  <a:srgbClr val="7F7F7F"/>
                </a:solidFill>
              </a:rPr>
              <a:t> Cryogen-free Dilution Refrigerator </a:t>
            </a:r>
            <a:r>
              <a:rPr lang="en-GB" altLang="en-US" sz="1600" b="1" i="1" dirty="0">
                <a:solidFill>
                  <a:srgbClr val="7F7F7F"/>
                </a:solidFill>
              </a:rPr>
              <a:t>275</a:t>
            </a:r>
            <a:r>
              <a:rPr lang="el-GR" altLang="en-US" sz="1600" b="1" i="1" dirty="0">
                <a:solidFill>
                  <a:srgbClr val="7F7F7F"/>
                </a:solidFill>
              </a:rPr>
              <a:t>μ</a:t>
            </a:r>
            <a:r>
              <a:rPr lang="en-GB" altLang="en-US" sz="1600" b="1" i="1" dirty="0">
                <a:solidFill>
                  <a:srgbClr val="7F7F7F"/>
                </a:solidFill>
              </a:rPr>
              <a:t>W@100mK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0" y="44624"/>
            <a:ext cx="9144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sz="2400" b="0" kern="0" dirty="0" smtClean="0"/>
              <a:t>Sample environment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26353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/>
          <p:cNvSpPr>
            <a:spLocks noChangeArrowheads="1"/>
          </p:cNvSpPr>
          <p:nvPr/>
        </p:nvSpPr>
        <p:spPr bwMode="auto">
          <a:xfrm>
            <a:off x="179512" y="836712"/>
            <a:ext cx="3549737" cy="250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2" tIns="45686" rIns="91372" bIns="45686">
            <a:spAutoFit/>
          </a:bodyPr>
          <a:lstStyle>
            <a:lvl1pPr marL="711200" indent="-7112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450850" indent="-4508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00" b="1" i="1" dirty="0">
                <a:solidFill>
                  <a:srgbClr val="7F7F7F"/>
                </a:solidFill>
              </a:rPr>
              <a:t>Fast Cooling Furnace (SINE2020)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1100" dirty="0">
              <a:solidFill>
                <a:srgbClr val="7F7F7F"/>
              </a:solidFill>
            </a:endParaRP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rgbClr val="7F7F7F"/>
                </a:solidFill>
              </a:rPr>
              <a:t>Utilising flowing exchange gas to cool furnaces faster.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1200" b="1" i="1" dirty="0">
                <a:solidFill>
                  <a:srgbClr val="7F7F7F"/>
                </a:solidFill>
              </a:rPr>
              <a:t>Cooling times</a:t>
            </a:r>
            <a:r>
              <a:rPr lang="en-GB" altLang="en-US" sz="1200" dirty="0">
                <a:solidFill>
                  <a:srgbClr val="7F7F7F"/>
                </a:solidFill>
              </a:rPr>
              <a:t> from </a:t>
            </a:r>
            <a:r>
              <a:rPr lang="en-GB" altLang="en-US" sz="1200" b="1" i="1" dirty="0">
                <a:solidFill>
                  <a:srgbClr val="7F7F7F"/>
                </a:solidFill>
              </a:rPr>
              <a:t>1000⁰C to 80⁰C reduced from 4.5 hours to 45 minutes</a:t>
            </a:r>
            <a:r>
              <a:rPr lang="en-GB" altLang="en-US" sz="1200" dirty="0">
                <a:solidFill>
                  <a:srgbClr val="7F7F7F"/>
                </a:solidFill>
              </a:rPr>
              <a:t> – equivalent to </a:t>
            </a:r>
            <a:r>
              <a:rPr lang="en-GB" altLang="en-US" sz="1200" b="1" i="1" dirty="0">
                <a:solidFill>
                  <a:srgbClr val="7F7F7F"/>
                </a:solidFill>
              </a:rPr>
              <a:t>39 days</a:t>
            </a:r>
            <a:r>
              <a:rPr lang="en-GB" altLang="en-US" sz="1200" dirty="0">
                <a:solidFill>
                  <a:srgbClr val="7F7F7F"/>
                </a:solidFill>
              </a:rPr>
              <a:t> of beam time per year.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rgbClr val="7F7F7F"/>
                </a:solidFill>
              </a:rPr>
              <a:t>Modification possible for all vacuum furnaces. 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rgbClr val="7F7F7F"/>
                </a:solidFill>
              </a:rPr>
              <a:t>Fully automated system.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rgbClr val="7F7F7F"/>
                </a:solidFill>
              </a:rPr>
              <a:t>No detrimental affect to element and heatshields.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82" y="836712"/>
            <a:ext cx="4703762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1079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17950"/>
            <a:ext cx="3838635" cy="230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778430"/>
            <a:ext cx="1079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0" y="44624"/>
            <a:ext cx="9144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sz="2400" b="0" kern="0" dirty="0" smtClean="0"/>
              <a:t>Sample environment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30875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XT"/>
          <p:cNvSpPr txBox="1">
            <a:spLocks noChangeArrowheads="1"/>
          </p:cNvSpPr>
          <p:nvPr/>
        </p:nvSpPr>
        <p:spPr bwMode="auto">
          <a:xfrm>
            <a:off x="6773863" y="1046163"/>
            <a:ext cx="1976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Lucida Grande"/>
              <a:cs typeface="ヒラギノ角ゴ Pro W3"/>
            </a:endParaRPr>
          </a:p>
        </p:txBody>
      </p:sp>
      <p:pic>
        <p:nvPicPr>
          <p:cNvPr id="8" name="image5.png" descr="imag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Rectangle"/>
          <p:cNvSpPr/>
          <p:nvPr/>
        </p:nvSpPr>
        <p:spPr>
          <a:xfrm>
            <a:off x="0" y="633413"/>
            <a:ext cx="9144000" cy="3371850"/>
          </a:xfrm>
          <a:prstGeom prst="rect">
            <a:avLst/>
          </a:prstGeom>
          <a:gradFill>
            <a:gsLst>
              <a:gs pos="0">
                <a:schemeClr val="accent3">
                  <a:lumOff val="44000"/>
                  <a:alpha val="0"/>
                </a:schemeClr>
              </a:gs>
              <a:gs pos="77000">
                <a:schemeClr val="accent3">
                  <a:lumOff val="44000"/>
                </a:schemeClr>
              </a:gs>
              <a:gs pos="100000">
                <a:schemeClr val="accent3">
                  <a:lumOff val="44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>
                    <a:lumOff val="4400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FF">
                  <a:lumOff val="44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231839" y="1022878"/>
          <a:ext cx="8618003" cy="88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ight Arrow 10"/>
          <p:cNvSpPr/>
          <p:nvPr/>
        </p:nvSpPr>
        <p:spPr>
          <a:xfrm>
            <a:off x="231775" y="3614738"/>
            <a:ext cx="1379538" cy="366712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TS1 target feasibility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2890044" y="615156"/>
            <a:ext cx="1076325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Long shutdown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706438" y="615950"/>
            <a:ext cx="1076325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Long shutdown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4372769" y="615156"/>
            <a:ext cx="1076325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Long shutdown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633538" y="3602038"/>
            <a:ext cx="1778000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TS1 target implementation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801813" y="4395788"/>
            <a:ext cx="1379537" cy="366712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ISIS-II feasibility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36538" y="1622425"/>
            <a:ext cx="2114550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Larmor, IMAT, </a:t>
            </a:r>
            <a:r>
              <a:rPr lang="en-GB" sz="800" dirty="0" err="1">
                <a:solidFill>
                  <a:srgbClr val="FFFFFF"/>
                </a:solidFill>
              </a:rPr>
              <a:t>ChipIr</a:t>
            </a:r>
            <a:r>
              <a:rPr lang="en-GB" sz="800" dirty="0">
                <a:solidFill>
                  <a:srgbClr val="FFFFFF"/>
                </a:solidFill>
              </a:rPr>
              <a:t>, ZOOM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395413" y="1925638"/>
            <a:ext cx="2084387" cy="366712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TOSCA, MAPS, MARI, OSIRIS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181350" y="4394200"/>
            <a:ext cx="1628775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ISIS-II studies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68800" y="4791075"/>
            <a:ext cx="2738438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ISIS-II design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6215063" y="615950"/>
            <a:ext cx="1076325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ISIS-II decision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7161213" y="5157788"/>
            <a:ext cx="1762125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ISIS-II construction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021013" y="2228850"/>
            <a:ext cx="3332162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Instrument projects/Endeavour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1395413" y="3990975"/>
            <a:ext cx="2014537" cy="366713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 err="1">
                <a:solidFill>
                  <a:srgbClr val="FFFFFF"/>
                </a:solidFill>
              </a:rPr>
              <a:t>Linac</a:t>
            </a:r>
            <a:r>
              <a:rPr lang="en-GB" sz="800" dirty="0">
                <a:solidFill>
                  <a:srgbClr val="FFFFFF"/>
                </a:solidFill>
              </a:rPr>
              <a:t> Tank IV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3479800" y="3998913"/>
            <a:ext cx="1498600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 err="1">
                <a:solidFill>
                  <a:srgbClr val="FFFFFF"/>
                </a:solidFill>
              </a:rPr>
              <a:t>Linac</a:t>
            </a:r>
            <a:r>
              <a:rPr lang="en-GB" sz="800" dirty="0">
                <a:solidFill>
                  <a:srgbClr val="FFFFFF"/>
                </a:solidFill>
              </a:rPr>
              <a:t> Tank I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2590800" y="2835275"/>
            <a:ext cx="1778000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RIKEN-RAL refurbishment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1276350" y="3205163"/>
            <a:ext cx="1296988" cy="366712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Harwell </a:t>
            </a:r>
            <a:r>
              <a:rPr lang="en-GB" sz="800" dirty="0" err="1">
                <a:solidFill>
                  <a:srgbClr val="FFFFFF"/>
                </a:solidFill>
              </a:rPr>
              <a:t>Fac</a:t>
            </a:r>
            <a:r>
              <a:rPr lang="en-GB" sz="800" dirty="0">
                <a:solidFill>
                  <a:srgbClr val="FFFFFF"/>
                </a:solidFill>
              </a:rPr>
              <a:t> Building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2700338" y="2532063"/>
            <a:ext cx="2805112" cy="365125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dirty="0">
                <a:solidFill>
                  <a:srgbClr val="FFFFFF"/>
                </a:solidFill>
              </a:rPr>
              <a:t>ESS Instruments</a:t>
            </a:r>
          </a:p>
        </p:txBody>
      </p:sp>
    </p:spTree>
    <p:extLst>
      <p:ext uri="{BB962C8B-B14F-4D97-AF65-F5344CB8AC3E}">
        <p14:creationId xmlns:p14="http://schemas.microsoft.com/office/powerpoint/2010/main" val="4752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27" y="980728"/>
            <a:ext cx="5707946" cy="3805297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64010" y="366489"/>
            <a:ext cx="7415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Harwell Facilities Building</a:t>
            </a:r>
            <a:endParaRPr lang="en-GB" altLang="en-US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1680" y="4938599"/>
            <a:ext cx="57606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waste handling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construction projects (TS1 target/moderator, ESS instruments, MEBT …)</a:t>
            </a:r>
            <a:endParaRPr lang="en-GB" sz="18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nimation of isis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50" y="4259895"/>
            <a:ext cx="2190830" cy="14811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1" y="324189"/>
            <a:ext cx="1800000" cy="142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1" y="1896671"/>
            <a:ext cx="1800000" cy="14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partynew06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909" y="324189"/>
            <a:ext cx="1800000" cy="119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536" y="1896671"/>
            <a:ext cx="1800000" cy="12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partynew0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36" y="3512950"/>
            <a:ext cx="1800000" cy="12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0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563" y="324189"/>
            <a:ext cx="1800000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105" y="1896671"/>
            <a:ext cx="1800000" cy="13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TSII%20new%20bi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b="2544"/>
          <a:stretch/>
        </p:blipFill>
        <p:spPr bwMode="auto">
          <a:xfrm>
            <a:off x="6850674" y="1875922"/>
            <a:ext cx="1800000" cy="22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17" y="325135"/>
            <a:ext cx="1800000" cy="119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389764" y="329293"/>
            <a:ext cx="7609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926778" y="329293"/>
            <a:ext cx="7609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1964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073432" y="329293"/>
            <a:ext cx="7609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224652" y="329293"/>
            <a:ext cx="7609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1" y="3490927"/>
            <a:ext cx="1800000" cy="14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1" y="5085184"/>
            <a:ext cx="1800000" cy="14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 descr="\\Scnt02\design_groups\Target Design Group\TS1 Build\Tims photos\REFLECTO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694" y="2494967"/>
            <a:ext cx="15986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11300" y="116632"/>
            <a:ext cx="612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TS1 target/moderator replacement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(2020 </a:t>
            </a:r>
            <a:r>
              <a:rPr lang="en-GB" altLang="en-US" dirty="0">
                <a:solidFill>
                  <a:srgbClr val="7F7F7F"/>
                </a:solidFill>
              </a:rPr>
              <a:t>long </a:t>
            </a:r>
            <a:r>
              <a:rPr lang="en-GB" altLang="en-US" dirty="0" smtClean="0">
                <a:solidFill>
                  <a:srgbClr val="7F7F7F"/>
                </a:solidFill>
              </a:rPr>
              <a:t>shutdown)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7" name="Picture 3" descr="staff_neutron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8072"/>
            <a:ext cx="3227786" cy="331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argeta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3" y="2276872"/>
            <a:ext cx="3240360" cy="22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90533" y="2132856"/>
            <a:ext cx="925083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51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:\TS1 Upgrade\TS1 images\FromSte_6Dec2016\New TRAM.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273731"/>
            <a:ext cx="3473669" cy="26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:\TS1 Upgrade\TS1 images\FromSte_6Dec2016\Services trolley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87208"/>
            <a:ext cx="3704897" cy="278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271543"/>
            <a:ext cx="2474425" cy="1306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271543"/>
            <a:ext cx="4392453" cy="1482301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11300" y="116632"/>
            <a:ext cx="612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TS1 target/moderator replacement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(2020 </a:t>
            </a:r>
            <a:r>
              <a:rPr lang="en-GB" altLang="en-US" dirty="0">
                <a:solidFill>
                  <a:srgbClr val="7F7F7F"/>
                </a:solidFill>
              </a:rPr>
              <a:t>long </a:t>
            </a:r>
            <a:r>
              <a:rPr lang="en-GB" altLang="en-US" dirty="0" smtClean="0">
                <a:solidFill>
                  <a:srgbClr val="7F7F7F"/>
                </a:solidFill>
              </a:rPr>
              <a:t>shutdown)</a:t>
            </a:r>
            <a:endParaRPr lang="en-GB" alt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7" y="1342356"/>
            <a:ext cx="26701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15811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73148"/>
            <a:ext cx="2663899" cy="149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90" y="3973002"/>
            <a:ext cx="2664420" cy="149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51" y="3973529"/>
            <a:ext cx="2663286" cy="14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511300" y="116632"/>
            <a:ext cx="612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TS1 target/moderator replacement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(2020 </a:t>
            </a:r>
            <a:r>
              <a:rPr lang="en-GB" altLang="en-US" dirty="0">
                <a:solidFill>
                  <a:srgbClr val="7F7F7F"/>
                </a:solidFill>
              </a:rPr>
              <a:t>long </a:t>
            </a:r>
            <a:r>
              <a:rPr lang="en-GB" altLang="en-US" dirty="0" smtClean="0">
                <a:solidFill>
                  <a:srgbClr val="7F7F7F"/>
                </a:solidFill>
              </a:rPr>
              <a:t>shutdown)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6043711" y="1386444"/>
            <a:ext cx="2601261" cy="20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839" y="1352600"/>
            <a:ext cx="22685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27" y="1340768"/>
            <a:ext cx="39084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11300" y="116632"/>
            <a:ext cx="612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err="1" smtClean="0">
                <a:solidFill>
                  <a:srgbClr val="7F7F7F"/>
                </a:solidFill>
              </a:rPr>
              <a:t>Linac</a:t>
            </a:r>
            <a:r>
              <a:rPr lang="en-GB" altLang="en-US" dirty="0" smtClean="0">
                <a:solidFill>
                  <a:srgbClr val="7F7F7F"/>
                </a:solidFill>
              </a:rPr>
              <a:t> Tank IV replacement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(2020 </a:t>
            </a:r>
            <a:r>
              <a:rPr lang="en-GB" altLang="en-US" dirty="0">
                <a:solidFill>
                  <a:srgbClr val="7F7F7F"/>
                </a:solidFill>
              </a:rPr>
              <a:t>long </a:t>
            </a:r>
            <a:r>
              <a:rPr lang="en-GB" altLang="en-US" dirty="0" smtClean="0">
                <a:solidFill>
                  <a:srgbClr val="7F7F7F"/>
                </a:solidFill>
              </a:rPr>
              <a:t>shutdown)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40768"/>
            <a:ext cx="1945848" cy="2930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62" y="4365104"/>
            <a:ext cx="1826755" cy="179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864010" y="322503"/>
            <a:ext cx="7415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Endeavour – Instrument Development programme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27" y="844209"/>
            <a:ext cx="5400000" cy="2872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27" y="3789040"/>
            <a:ext cx="5400000" cy="2765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350" y="1307869"/>
            <a:ext cx="3196389" cy="33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317515" y="4139390"/>
            <a:ext cx="1000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v-SE" altLang="en-US" sz="1600">
                <a:solidFill>
                  <a:srgbClr val="FFFFFF"/>
                </a:solidFill>
                <a:ea typeface="ヒラギノ角ゴ Pro W3"/>
                <a:cs typeface="ヒラギノ角ゴ Pro W3"/>
              </a:rPr>
              <a:t>IKON 8</a:t>
            </a:r>
            <a:endParaRPr lang="en-GB" altLang="en-US" sz="16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7944" y="126788"/>
            <a:ext cx="7088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ISEC - ISIS </a:t>
            </a:r>
            <a:r>
              <a:rPr lang="en-GB" altLang="en-US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Engineering Centre</a:t>
            </a:r>
            <a:endParaRPr lang="en-GB" altLang="en-US" sz="28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67727"/>
            <a:ext cx="3957959" cy="271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32" y="2323192"/>
            <a:ext cx="5935376" cy="32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54678" y="169476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ISIS-II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836712"/>
            <a:ext cx="4242589" cy="29173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82891" y="4005064"/>
            <a:ext cx="6778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</a:t>
            </a:r>
            <a:r>
              <a:rPr lang="en-GB" sz="2000" i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to equate to the American and Japanese short pulse neutron sources (SNS and JPARC) by far the most cost effective solution would therefore be to build a MW-class short pulse facility at ISIS, reusing existing infrastructure and facilities as well as drawing upon on-site competences</a:t>
            </a:r>
            <a:r>
              <a:rPr lang="en-GB" sz="2000" i="1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  <a:endParaRPr lang="en-GB" sz="2000" i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4392" t="17876" r="43689" b="22000"/>
          <a:stretch/>
        </p:blipFill>
        <p:spPr>
          <a:xfrm>
            <a:off x="1043608" y="836712"/>
            <a:ext cx="2753412" cy="29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54678" y="44624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72" r="12501"/>
          <a:stretch/>
        </p:blipFill>
        <p:spPr>
          <a:xfrm>
            <a:off x="1886324" y="692696"/>
            <a:ext cx="5371352" cy="4032448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 bwMode="auto">
          <a:xfrm>
            <a:off x="179514" y="4951038"/>
            <a:ext cx="8856886" cy="350170"/>
          </a:xfrm>
          <a:prstGeom prst="downArrow">
            <a:avLst>
              <a:gd name="adj1" fmla="val 50000"/>
              <a:gd name="adj2" fmla="val 55039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1840" y="5405154"/>
            <a:ext cx="295232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Output and Impact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016760" y="4191471"/>
            <a:ext cx="111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1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54678" y="44624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712" y="3151731"/>
            <a:ext cx="86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Source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491911" y="1514520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491911" y="4346866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84274" y="692696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084274" y="1165163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274" y="1637630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4274" y="2110097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084274" y="258256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084274" y="376127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084274" y="4233741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084274" y="470620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084274" y="517867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cxnSp>
        <p:nvCxnSpPr>
          <p:cNvPr id="34" name="Straight Connector 33"/>
          <p:cNvCxnSpPr>
            <a:stCxn id="8" idx="3"/>
            <a:endCxn id="9" idx="1"/>
          </p:cNvCxnSpPr>
          <p:nvPr/>
        </p:nvCxnSpPr>
        <p:spPr bwMode="auto">
          <a:xfrm flipV="1">
            <a:off x="2199712" y="1806908"/>
            <a:ext cx="292199" cy="1514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8" idx="3"/>
            <a:endCxn id="24" idx="1"/>
          </p:cNvCxnSpPr>
          <p:nvPr/>
        </p:nvCxnSpPr>
        <p:spPr bwMode="auto">
          <a:xfrm>
            <a:off x="2199712" y="3321008"/>
            <a:ext cx="292199" cy="13182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9" idx="3"/>
            <a:endCxn id="10" idx="1"/>
          </p:cNvCxnSpPr>
          <p:nvPr/>
        </p:nvCxnSpPr>
        <p:spPr bwMode="auto">
          <a:xfrm flipV="1">
            <a:off x="3799101" y="861973"/>
            <a:ext cx="285173" cy="9449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9" idx="3"/>
            <a:endCxn id="26" idx="1"/>
          </p:cNvCxnSpPr>
          <p:nvPr/>
        </p:nvCxnSpPr>
        <p:spPr bwMode="auto">
          <a:xfrm flipV="1">
            <a:off x="3799101" y="1334440"/>
            <a:ext cx="285173" cy="4724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3"/>
            <a:endCxn id="27" idx="1"/>
          </p:cNvCxnSpPr>
          <p:nvPr/>
        </p:nvCxnSpPr>
        <p:spPr bwMode="auto">
          <a:xfrm flipV="1">
            <a:off x="3799101" y="1806907"/>
            <a:ext cx="28517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9" idx="3"/>
            <a:endCxn id="28" idx="1"/>
          </p:cNvCxnSpPr>
          <p:nvPr/>
        </p:nvCxnSpPr>
        <p:spPr bwMode="auto">
          <a:xfrm>
            <a:off x="3799101" y="1806908"/>
            <a:ext cx="285173" cy="4724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9" idx="3"/>
            <a:endCxn id="29" idx="1"/>
          </p:cNvCxnSpPr>
          <p:nvPr/>
        </p:nvCxnSpPr>
        <p:spPr bwMode="auto">
          <a:xfrm>
            <a:off x="3799101" y="1806908"/>
            <a:ext cx="285173" cy="944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-2140825" y="32657"/>
            <a:ext cx="50768" cy="2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24" idx="3"/>
            <a:endCxn id="25" idx="1"/>
          </p:cNvCxnSpPr>
          <p:nvPr/>
        </p:nvCxnSpPr>
        <p:spPr bwMode="auto">
          <a:xfrm flipV="1">
            <a:off x="3799101" y="3930551"/>
            <a:ext cx="285173" cy="7087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24" idx="3"/>
            <a:endCxn id="31" idx="1"/>
          </p:cNvCxnSpPr>
          <p:nvPr/>
        </p:nvCxnSpPr>
        <p:spPr bwMode="auto">
          <a:xfrm flipV="1">
            <a:off x="3799101" y="4403018"/>
            <a:ext cx="285173" cy="236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24" idx="3"/>
            <a:endCxn id="32" idx="1"/>
          </p:cNvCxnSpPr>
          <p:nvPr/>
        </p:nvCxnSpPr>
        <p:spPr bwMode="auto">
          <a:xfrm>
            <a:off x="3799101" y="4639254"/>
            <a:ext cx="285173" cy="2362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4" idx="3"/>
            <a:endCxn id="33" idx="1"/>
          </p:cNvCxnSpPr>
          <p:nvPr/>
        </p:nvCxnSpPr>
        <p:spPr bwMode="auto">
          <a:xfrm>
            <a:off x="3799101" y="4639254"/>
            <a:ext cx="285173" cy="708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79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54678" y="44624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712" y="3151731"/>
            <a:ext cx="86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Source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3151731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491911" y="1514520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491911" y="4346866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84274" y="692696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084274" y="1165163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274" y="1637630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4274" y="2110097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084274" y="258256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084274" y="376127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084274" y="4233741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084274" y="470620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084274" y="517867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cxnSp>
        <p:nvCxnSpPr>
          <p:cNvPr id="34" name="Straight Connector 33"/>
          <p:cNvCxnSpPr>
            <a:stCxn id="8" idx="3"/>
            <a:endCxn id="9" idx="1"/>
          </p:cNvCxnSpPr>
          <p:nvPr/>
        </p:nvCxnSpPr>
        <p:spPr bwMode="auto">
          <a:xfrm flipV="1">
            <a:off x="2199712" y="1806908"/>
            <a:ext cx="292199" cy="1514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8" idx="3"/>
            <a:endCxn id="24" idx="1"/>
          </p:cNvCxnSpPr>
          <p:nvPr/>
        </p:nvCxnSpPr>
        <p:spPr bwMode="auto">
          <a:xfrm>
            <a:off x="2199712" y="3321008"/>
            <a:ext cx="292199" cy="13182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9" idx="3"/>
            <a:endCxn id="10" idx="1"/>
          </p:cNvCxnSpPr>
          <p:nvPr/>
        </p:nvCxnSpPr>
        <p:spPr bwMode="auto">
          <a:xfrm flipV="1">
            <a:off x="3799101" y="861973"/>
            <a:ext cx="285173" cy="9449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9" idx="3"/>
            <a:endCxn id="26" idx="1"/>
          </p:cNvCxnSpPr>
          <p:nvPr/>
        </p:nvCxnSpPr>
        <p:spPr bwMode="auto">
          <a:xfrm flipV="1">
            <a:off x="3799101" y="1334440"/>
            <a:ext cx="285173" cy="4724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3"/>
            <a:endCxn id="27" idx="1"/>
          </p:cNvCxnSpPr>
          <p:nvPr/>
        </p:nvCxnSpPr>
        <p:spPr bwMode="auto">
          <a:xfrm flipV="1">
            <a:off x="3799101" y="1806907"/>
            <a:ext cx="28517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9" idx="3"/>
            <a:endCxn id="28" idx="1"/>
          </p:cNvCxnSpPr>
          <p:nvPr/>
        </p:nvCxnSpPr>
        <p:spPr bwMode="auto">
          <a:xfrm>
            <a:off x="3799101" y="1806908"/>
            <a:ext cx="285173" cy="4724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9" idx="3"/>
            <a:endCxn id="29" idx="1"/>
          </p:cNvCxnSpPr>
          <p:nvPr/>
        </p:nvCxnSpPr>
        <p:spPr bwMode="auto">
          <a:xfrm>
            <a:off x="3799101" y="1806908"/>
            <a:ext cx="285173" cy="944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0" idx="3"/>
            <a:endCxn id="11" idx="1"/>
          </p:cNvCxnSpPr>
          <p:nvPr/>
        </p:nvCxnSpPr>
        <p:spPr bwMode="auto">
          <a:xfrm>
            <a:off x="5377024" y="861973"/>
            <a:ext cx="275096" cy="24590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26" idx="3"/>
            <a:endCxn id="11" idx="1"/>
          </p:cNvCxnSpPr>
          <p:nvPr/>
        </p:nvCxnSpPr>
        <p:spPr bwMode="auto">
          <a:xfrm>
            <a:off x="5377024" y="1334440"/>
            <a:ext cx="275096" cy="1986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27" idx="3"/>
            <a:endCxn id="11" idx="1"/>
          </p:cNvCxnSpPr>
          <p:nvPr/>
        </p:nvCxnSpPr>
        <p:spPr bwMode="auto">
          <a:xfrm>
            <a:off x="5377024" y="1806907"/>
            <a:ext cx="275096" cy="1514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-2140825" y="32657"/>
            <a:ext cx="50768" cy="2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28" idx="3"/>
            <a:endCxn id="11" idx="1"/>
          </p:cNvCxnSpPr>
          <p:nvPr/>
        </p:nvCxnSpPr>
        <p:spPr bwMode="auto">
          <a:xfrm>
            <a:off x="5377024" y="2279374"/>
            <a:ext cx="275096" cy="1041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29" idx="3"/>
            <a:endCxn id="29" idx="3"/>
          </p:cNvCxnSpPr>
          <p:nvPr/>
        </p:nvCxnSpPr>
        <p:spPr bwMode="auto">
          <a:xfrm>
            <a:off x="5377024" y="2751841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29" idx="3"/>
            <a:endCxn id="11" idx="1"/>
          </p:cNvCxnSpPr>
          <p:nvPr/>
        </p:nvCxnSpPr>
        <p:spPr bwMode="auto">
          <a:xfrm>
            <a:off x="5377024" y="2751841"/>
            <a:ext cx="275096" cy="569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24" idx="3"/>
            <a:endCxn id="25" idx="1"/>
          </p:cNvCxnSpPr>
          <p:nvPr/>
        </p:nvCxnSpPr>
        <p:spPr bwMode="auto">
          <a:xfrm flipV="1">
            <a:off x="3799101" y="3930551"/>
            <a:ext cx="285173" cy="7087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24" idx="3"/>
            <a:endCxn id="31" idx="1"/>
          </p:cNvCxnSpPr>
          <p:nvPr/>
        </p:nvCxnSpPr>
        <p:spPr bwMode="auto">
          <a:xfrm flipV="1">
            <a:off x="3799101" y="4403018"/>
            <a:ext cx="285173" cy="236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24" idx="3"/>
            <a:endCxn id="32" idx="1"/>
          </p:cNvCxnSpPr>
          <p:nvPr/>
        </p:nvCxnSpPr>
        <p:spPr bwMode="auto">
          <a:xfrm>
            <a:off x="3799101" y="4639254"/>
            <a:ext cx="285173" cy="2362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4" idx="3"/>
            <a:endCxn id="33" idx="1"/>
          </p:cNvCxnSpPr>
          <p:nvPr/>
        </p:nvCxnSpPr>
        <p:spPr bwMode="auto">
          <a:xfrm>
            <a:off x="3799101" y="4639254"/>
            <a:ext cx="285173" cy="708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25" idx="3"/>
            <a:endCxn id="11" idx="1"/>
          </p:cNvCxnSpPr>
          <p:nvPr/>
        </p:nvCxnSpPr>
        <p:spPr bwMode="auto">
          <a:xfrm flipV="1">
            <a:off x="5377024" y="3321008"/>
            <a:ext cx="275096" cy="609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31" idx="3"/>
            <a:endCxn id="11" idx="1"/>
          </p:cNvCxnSpPr>
          <p:nvPr/>
        </p:nvCxnSpPr>
        <p:spPr bwMode="auto">
          <a:xfrm flipV="1">
            <a:off x="5377024" y="3321008"/>
            <a:ext cx="275096" cy="10820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2" idx="3"/>
            <a:endCxn id="11" idx="1"/>
          </p:cNvCxnSpPr>
          <p:nvPr/>
        </p:nvCxnSpPr>
        <p:spPr bwMode="auto">
          <a:xfrm flipV="1">
            <a:off x="5377024" y="3321008"/>
            <a:ext cx="275096" cy="1554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33" idx="3"/>
            <a:endCxn id="11" idx="1"/>
          </p:cNvCxnSpPr>
          <p:nvPr/>
        </p:nvCxnSpPr>
        <p:spPr bwMode="auto">
          <a:xfrm flipV="1">
            <a:off x="5377024" y="3321008"/>
            <a:ext cx="275096" cy="2026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6488778" y="620688"/>
            <a:ext cx="2399510" cy="1038999"/>
            <a:chOff x="6356053" y="828603"/>
            <a:chExt cx="2399510" cy="1038999"/>
          </a:xfrm>
        </p:grpSpPr>
        <p:grpSp>
          <p:nvGrpSpPr>
            <p:cNvPr id="30" name="Group 29"/>
            <p:cNvGrpSpPr/>
            <p:nvPr/>
          </p:nvGrpSpPr>
          <p:grpSpPr>
            <a:xfrm>
              <a:off x="6356053" y="828603"/>
              <a:ext cx="1158384" cy="1038999"/>
              <a:chOff x="6832448" y="1130474"/>
              <a:chExt cx="1158384" cy="103899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976616" y="828603"/>
              <a:ext cx="1158384" cy="1038999"/>
              <a:chOff x="6832448" y="1130474"/>
              <a:chExt cx="1158384" cy="1038999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597179" y="828603"/>
              <a:ext cx="1158384" cy="1038999"/>
              <a:chOff x="6832448" y="1130474"/>
              <a:chExt cx="1158384" cy="1038999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</p:grpSp>
      <p:cxnSp>
        <p:nvCxnSpPr>
          <p:cNvPr id="39" name="Straight Connector 38"/>
          <p:cNvCxnSpPr>
            <a:stCxn id="12" idx="1"/>
            <a:endCxn id="10" idx="3"/>
          </p:cNvCxnSpPr>
          <p:nvPr/>
        </p:nvCxnSpPr>
        <p:spPr bwMode="auto">
          <a:xfrm flipH="1">
            <a:off x="5377024" y="759188"/>
            <a:ext cx="1111754" cy="102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12" idx="1"/>
            <a:endCxn id="27" idx="3"/>
          </p:cNvCxnSpPr>
          <p:nvPr/>
        </p:nvCxnSpPr>
        <p:spPr bwMode="auto">
          <a:xfrm flipH="1">
            <a:off x="5377024" y="759188"/>
            <a:ext cx="1111754" cy="10477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55" idx="1"/>
            <a:endCxn id="26" idx="3"/>
          </p:cNvCxnSpPr>
          <p:nvPr/>
        </p:nvCxnSpPr>
        <p:spPr bwMode="auto">
          <a:xfrm flipH="1">
            <a:off x="5377024" y="911588"/>
            <a:ext cx="1264154" cy="422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59" idx="1"/>
            <a:endCxn id="26" idx="3"/>
          </p:cNvCxnSpPr>
          <p:nvPr/>
        </p:nvCxnSpPr>
        <p:spPr bwMode="auto">
          <a:xfrm flipH="1">
            <a:off x="5377024" y="1216388"/>
            <a:ext cx="1568954" cy="1180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stCxn id="61" idx="1"/>
            <a:endCxn id="29" idx="3"/>
          </p:cNvCxnSpPr>
          <p:nvPr/>
        </p:nvCxnSpPr>
        <p:spPr bwMode="auto">
          <a:xfrm flipH="1">
            <a:off x="5377024" y="1368788"/>
            <a:ext cx="1721354" cy="13830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61" idx="1"/>
            <a:endCxn id="10" idx="3"/>
          </p:cNvCxnSpPr>
          <p:nvPr/>
        </p:nvCxnSpPr>
        <p:spPr bwMode="auto">
          <a:xfrm flipH="1" flipV="1">
            <a:off x="5377024" y="861973"/>
            <a:ext cx="1721354" cy="506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3" idx="1"/>
            <a:endCxn id="28" idx="3"/>
          </p:cNvCxnSpPr>
          <p:nvPr/>
        </p:nvCxnSpPr>
        <p:spPr bwMode="auto">
          <a:xfrm flipH="1">
            <a:off x="5377024" y="1521188"/>
            <a:ext cx="1873754" cy="7581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59" idx="1"/>
          </p:cNvCxnSpPr>
          <p:nvPr/>
        </p:nvCxnSpPr>
        <p:spPr bwMode="auto">
          <a:xfrm flipH="1">
            <a:off x="5391464" y="1216388"/>
            <a:ext cx="1554514" cy="866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7083415" y="2270158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1" name="TextBox 120"/>
          <p:cNvSpPr txBox="1"/>
          <p:nvPr/>
        </p:nvSpPr>
        <p:spPr>
          <a:xfrm>
            <a:off x="7083415" y="2710944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083415" y="3151730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3" name="TextBox 122"/>
          <p:cNvSpPr txBox="1"/>
          <p:nvPr/>
        </p:nvSpPr>
        <p:spPr>
          <a:xfrm>
            <a:off x="7083415" y="3592516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7083415" y="4033303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cxnSp>
        <p:nvCxnSpPr>
          <p:cNvPr id="127" name="Straight Connector 126"/>
          <p:cNvCxnSpPr>
            <a:stCxn id="11" idx="3"/>
            <a:endCxn id="120" idx="1"/>
          </p:cNvCxnSpPr>
          <p:nvPr/>
        </p:nvCxnSpPr>
        <p:spPr bwMode="auto">
          <a:xfrm flipV="1">
            <a:off x="6808319" y="2439435"/>
            <a:ext cx="275096" cy="88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11" idx="3"/>
            <a:endCxn id="121" idx="1"/>
          </p:cNvCxnSpPr>
          <p:nvPr/>
        </p:nvCxnSpPr>
        <p:spPr bwMode="auto">
          <a:xfrm flipV="1">
            <a:off x="6808319" y="2880221"/>
            <a:ext cx="275096" cy="4407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11" idx="3"/>
            <a:endCxn id="122" idx="1"/>
          </p:cNvCxnSpPr>
          <p:nvPr/>
        </p:nvCxnSpPr>
        <p:spPr bwMode="auto">
          <a:xfrm flipV="1">
            <a:off x="6808319" y="3321007"/>
            <a:ext cx="27509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" idx="3"/>
            <a:endCxn id="123" idx="1"/>
          </p:cNvCxnSpPr>
          <p:nvPr/>
        </p:nvCxnSpPr>
        <p:spPr bwMode="auto">
          <a:xfrm>
            <a:off x="6808319" y="3321008"/>
            <a:ext cx="275096" cy="440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11" idx="3"/>
            <a:endCxn id="124" idx="1"/>
          </p:cNvCxnSpPr>
          <p:nvPr/>
        </p:nvCxnSpPr>
        <p:spPr bwMode="auto">
          <a:xfrm>
            <a:off x="6808319" y="3321008"/>
            <a:ext cx="275096" cy="8815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>
            <a:stCxn id="27" idx="3"/>
            <a:endCxn id="57" idx="1"/>
          </p:cNvCxnSpPr>
          <p:nvPr/>
        </p:nvCxnSpPr>
        <p:spPr bwMode="auto">
          <a:xfrm flipV="1">
            <a:off x="5377024" y="1063988"/>
            <a:ext cx="1416554" cy="7429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817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39552" y="2204864"/>
            <a:ext cx="4161717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2018</a:t>
            </a:r>
          </a:p>
          <a:p>
            <a:pPr algn="ctr" eaLnBrk="1" hangingPunct="1"/>
            <a:endParaRPr lang="en-GB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target stations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operational instruments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1505 proposals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1316 experiments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4370 instrument days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1771 unique users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3478 user visits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609 publications </a:t>
            </a:r>
            <a:endParaRPr lang="en-GB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:\experimental hall\TS2 Experimental Hall\10EC1106 ISIS Target Statio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2" y="185635"/>
            <a:ext cx="276889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807" y="185635"/>
            <a:ext cx="1009657" cy="1440000"/>
          </a:xfrm>
          <a:prstGeom prst="rect">
            <a:avLst/>
          </a:prstGeom>
        </p:spPr>
      </p:pic>
      <p:pic>
        <p:nvPicPr>
          <p:cNvPr id="5" name="Picture 2" descr="W:\experimental hall\TS2 Experimental Hall\10EC1760 ISIS TS2 interior 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80" y="185635"/>
            <a:ext cx="357230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22" y="1700808"/>
            <a:ext cx="316934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54678" y="44624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3" y="3141008"/>
            <a:ext cx="864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Energy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35712" y="3151731"/>
            <a:ext cx="86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Source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3151731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043513" y="3321008"/>
            <a:ext cx="2921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491911" y="1514520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491911" y="4346866"/>
            <a:ext cx="130719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</a:t>
            </a:r>
          </a:p>
          <a:p>
            <a:pPr algn="ctr"/>
            <a:r>
              <a:rPr lang="en-GB" sz="1600" dirty="0" smtClean="0"/>
              <a:t>Moderator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84274" y="692696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084274" y="1165163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274" y="1637630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4274" y="2110097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084274" y="258256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084274" y="3761274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084274" y="4233741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084274" y="470620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084274" y="5178678"/>
            <a:ext cx="12927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Instruments</a:t>
            </a:r>
            <a:endParaRPr lang="en-GB" sz="1600" dirty="0"/>
          </a:p>
        </p:txBody>
      </p:sp>
      <p:cxnSp>
        <p:nvCxnSpPr>
          <p:cNvPr id="34" name="Straight Connector 33"/>
          <p:cNvCxnSpPr>
            <a:stCxn id="8" idx="3"/>
            <a:endCxn id="9" idx="1"/>
          </p:cNvCxnSpPr>
          <p:nvPr/>
        </p:nvCxnSpPr>
        <p:spPr bwMode="auto">
          <a:xfrm flipV="1">
            <a:off x="2199712" y="1806908"/>
            <a:ext cx="292199" cy="1514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8" idx="3"/>
            <a:endCxn id="24" idx="1"/>
          </p:cNvCxnSpPr>
          <p:nvPr/>
        </p:nvCxnSpPr>
        <p:spPr bwMode="auto">
          <a:xfrm>
            <a:off x="2199712" y="3321008"/>
            <a:ext cx="292199" cy="13182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9" idx="3"/>
            <a:endCxn id="10" idx="1"/>
          </p:cNvCxnSpPr>
          <p:nvPr/>
        </p:nvCxnSpPr>
        <p:spPr bwMode="auto">
          <a:xfrm flipV="1">
            <a:off x="3799101" y="861973"/>
            <a:ext cx="285173" cy="9449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9" idx="3"/>
            <a:endCxn id="26" idx="1"/>
          </p:cNvCxnSpPr>
          <p:nvPr/>
        </p:nvCxnSpPr>
        <p:spPr bwMode="auto">
          <a:xfrm flipV="1">
            <a:off x="3799101" y="1334440"/>
            <a:ext cx="285173" cy="4724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3"/>
            <a:endCxn id="27" idx="1"/>
          </p:cNvCxnSpPr>
          <p:nvPr/>
        </p:nvCxnSpPr>
        <p:spPr bwMode="auto">
          <a:xfrm flipV="1">
            <a:off x="3799101" y="1806907"/>
            <a:ext cx="28517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9" idx="3"/>
            <a:endCxn id="28" idx="1"/>
          </p:cNvCxnSpPr>
          <p:nvPr/>
        </p:nvCxnSpPr>
        <p:spPr bwMode="auto">
          <a:xfrm>
            <a:off x="3799101" y="1806908"/>
            <a:ext cx="285173" cy="4724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9" idx="3"/>
            <a:endCxn id="29" idx="1"/>
          </p:cNvCxnSpPr>
          <p:nvPr/>
        </p:nvCxnSpPr>
        <p:spPr bwMode="auto">
          <a:xfrm>
            <a:off x="3799101" y="1806908"/>
            <a:ext cx="285173" cy="944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0" idx="3"/>
            <a:endCxn id="11" idx="1"/>
          </p:cNvCxnSpPr>
          <p:nvPr/>
        </p:nvCxnSpPr>
        <p:spPr bwMode="auto">
          <a:xfrm>
            <a:off x="5377024" y="861973"/>
            <a:ext cx="275096" cy="24590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26" idx="3"/>
            <a:endCxn id="11" idx="1"/>
          </p:cNvCxnSpPr>
          <p:nvPr/>
        </p:nvCxnSpPr>
        <p:spPr bwMode="auto">
          <a:xfrm>
            <a:off x="5377024" y="1334440"/>
            <a:ext cx="275096" cy="1986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27" idx="3"/>
            <a:endCxn id="11" idx="1"/>
          </p:cNvCxnSpPr>
          <p:nvPr/>
        </p:nvCxnSpPr>
        <p:spPr bwMode="auto">
          <a:xfrm>
            <a:off x="5377024" y="1806907"/>
            <a:ext cx="275096" cy="1514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-2140825" y="32657"/>
            <a:ext cx="50768" cy="2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28" idx="3"/>
            <a:endCxn id="11" idx="1"/>
          </p:cNvCxnSpPr>
          <p:nvPr/>
        </p:nvCxnSpPr>
        <p:spPr bwMode="auto">
          <a:xfrm>
            <a:off x="5377024" y="2279374"/>
            <a:ext cx="275096" cy="1041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29" idx="3"/>
            <a:endCxn id="29" idx="3"/>
          </p:cNvCxnSpPr>
          <p:nvPr/>
        </p:nvCxnSpPr>
        <p:spPr bwMode="auto">
          <a:xfrm>
            <a:off x="5377024" y="2751841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29" idx="3"/>
            <a:endCxn id="11" idx="1"/>
          </p:cNvCxnSpPr>
          <p:nvPr/>
        </p:nvCxnSpPr>
        <p:spPr bwMode="auto">
          <a:xfrm>
            <a:off x="5377024" y="2751841"/>
            <a:ext cx="275096" cy="569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24" idx="3"/>
            <a:endCxn id="25" idx="1"/>
          </p:cNvCxnSpPr>
          <p:nvPr/>
        </p:nvCxnSpPr>
        <p:spPr bwMode="auto">
          <a:xfrm flipV="1">
            <a:off x="3799101" y="3930551"/>
            <a:ext cx="285173" cy="7087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24" idx="3"/>
            <a:endCxn id="31" idx="1"/>
          </p:cNvCxnSpPr>
          <p:nvPr/>
        </p:nvCxnSpPr>
        <p:spPr bwMode="auto">
          <a:xfrm flipV="1">
            <a:off x="3799101" y="4403018"/>
            <a:ext cx="285173" cy="236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24" idx="3"/>
            <a:endCxn id="32" idx="1"/>
          </p:cNvCxnSpPr>
          <p:nvPr/>
        </p:nvCxnSpPr>
        <p:spPr bwMode="auto">
          <a:xfrm>
            <a:off x="3799101" y="4639254"/>
            <a:ext cx="285173" cy="2362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4" idx="3"/>
            <a:endCxn id="33" idx="1"/>
          </p:cNvCxnSpPr>
          <p:nvPr/>
        </p:nvCxnSpPr>
        <p:spPr bwMode="auto">
          <a:xfrm>
            <a:off x="3799101" y="4639254"/>
            <a:ext cx="285173" cy="708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25" idx="3"/>
            <a:endCxn id="11" idx="1"/>
          </p:cNvCxnSpPr>
          <p:nvPr/>
        </p:nvCxnSpPr>
        <p:spPr bwMode="auto">
          <a:xfrm flipV="1">
            <a:off x="5377024" y="3321008"/>
            <a:ext cx="275096" cy="609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31" idx="3"/>
            <a:endCxn id="11" idx="1"/>
          </p:cNvCxnSpPr>
          <p:nvPr/>
        </p:nvCxnSpPr>
        <p:spPr bwMode="auto">
          <a:xfrm flipV="1">
            <a:off x="5377024" y="3321008"/>
            <a:ext cx="275096" cy="10820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2" idx="3"/>
            <a:endCxn id="11" idx="1"/>
          </p:cNvCxnSpPr>
          <p:nvPr/>
        </p:nvCxnSpPr>
        <p:spPr bwMode="auto">
          <a:xfrm flipV="1">
            <a:off x="5377024" y="3321008"/>
            <a:ext cx="275096" cy="1554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33" idx="3"/>
            <a:endCxn id="11" idx="1"/>
          </p:cNvCxnSpPr>
          <p:nvPr/>
        </p:nvCxnSpPr>
        <p:spPr bwMode="auto">
          <a:xfrm flipV="1">
            <a:off x="5377024" y="3321008"/>
            <a:ext cx="275096" cy="2026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6488778" y="620688"/>
            <a:ext cx="2399510" cy="1038999"/>
            <a:chOff x="6356053" y="828603"/>
            <a:chExt cx="2399510" cy="1038999"/>
          </a:xfrm>
        </p:grpSpPr>
        <p:grpSp>
          <p:nvGrpSpPr>
            <p:cNvPr id="30" name="Group 29"/>
            <p:cNvGrpSpPr/>
            <p:nvPr/>
          </p:nvGrpSpPr>
          <p:grpSpPr>
            <a:xfrm>
              <a:off x="6356053" y="828603"/>
              <a:ext cx="1158384" cy="1038999"/>
              <a:chOff x="6832448" y="1130474"/>
              <a:chExt cx="1158384" cy="103899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976616" y="828603"/>
              <a:ext cx="1158384" cy="1038999"/>
              <a:chOff x="6832448" y="1130474"/>
              <a:chExt cx="1158384" cy="1038999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597179" y="828603"/>
              <a:ext cx="1158384" cy="1038999"/>
              <a:chOff x="6832448" y="1130474"/>
              <a:chExt cx="1158384" cy="1038999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6832448" y="1130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984848" y="12828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137248" y="14352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289648" y="15876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442048" y="17400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594448" y="1892474"/>
                <a:ext cx="396384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SE</a:t>
                </a:r>
                <a:endParaRPr lang="en-GB" sz="1200" dirty="0"/>
              </a:p>
            </p:txBody>
          </p:sp>
        </p:grpSp>
      </p:grpSp>
      <p:cxnSp>
        <p:nvCxnSpPr>
          <p:cNvPr id="39" name="Straight Connector 38"/>
          <p:cNvCxnSpPr>
            <a:stCxn id="12" idx="1"/>
            <a:endCxn id="10" idx="3"/>
          </p:cNvCxnSpPr>
          <p:nvPr/>
        </p:nvCxnSpPr>
        <p:spPr bwMode="auto">
          <a:xfrm flipH="1">
            <a:off x="5377024" y="759188"/>
            <a:ext cx="1111754" cy="102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12" idx="1"/>
            <a:endCxn id="27" idx="3"/>
          </p:cNvCxnSpPr>
          <p:nvPr/>
        </p:nvCxnSpPr>
        <p:spPr bwMode="auto">
          <a:xfrm flipH="1">
            <a:off x="5377024" y="759188"/>
            <a:ext cx="1111754" cy="10477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55" idx="1"/>
            <a:endCxn id="26" idx="3"/>
          </p:cNvCxnSpPr>
          <p:nvPr/>
        </p:nvCxnSpPr>
        <p:spPr bwMode="auto">
          <a:xfrm flipH="1">
            <a:off x="5377024" y="911588"/>
            <a:ext cx="1264154" cy="422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59" idx="1"/>
            <a:endCxn id="26" idx="3"/>
          </p:cNvCxnSpPr>
          <p:nvPr/>
        </p:nvCxnSpPr>
        <p:spPr bwMode="auto">
          <a:xfrm flipH="1">
            <a:off x="5377024" y="1216388"/>
            <a:ext cx="1568954" cy="1180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stCxn id="61" idx="1"/>
            <a:endCxn id="29" idx="3"/>
          </p:cNvCxnSpPr>
          <p:nvPr/>
        </p:nvCxnSpPr>
        <p:spPr bwMode="auto">
          <a:xfrm flipH="1">
            <a:off x="5377024" y="1368788"/>
            <a:ext cx="1721354" cy="13830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61" idx="1"/>
            <a:endCxn id="10" idx="3"/>
          </p:cNvCxnSpPr>
          <p:nvPr/>
        </p:nvCxnSpPr>
        <p:spPr bwMode="auto">
          <a:xfrm flipH="1" flipV="1">
            <a:off x="5377024" y="861973"/>
            <a:ext cx="1721354" cy="506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3" idx="1"/>
            <a:endCxn id="28" idx="3"/>
          </p:cNvCxnSpPr>
          <p:nvPr/>
        </p:nvCxnSpPr>
        <p:spPr bwMode="auto">
          <a:xfrm flipH="1">
            <a:off x="5377024" y="1521188"/>
            <a:ext cx="1873754" cy="7581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59" idx="1"/>
          </p:cNvCxnSpPr>
          <p:nvPr/>
        </p:nvCxnSpPr>
        <p:spPr bwMode="auto">
          <a:xfrm flipH="1">
            <a:off x="5391464" y="1216388"/>
            <a:ext cx="1554514" cy="866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7083415" y="2270158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1" name="TextBox 120"/>
          <p:cNvSpPr txBox="1"/>
          <p:nvPr/>
        </p:nvSpPr>
        <p:spPr>
          <a:xfrm>
            <a:off x="7083415" y="2710944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083415" y="3151730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3" name="TextBox 122"/>
          <p:cNvSpPr txBox="1"/>
          <p:nvPr/>
        </p:nvSpPr>
        <p:spPr>
          <a:xfrm>
            <a:off x="7083415" y="3592516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7083415" y="4033303"/>
            <a:ext cx="115619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Software</a:t>
            </a:r>
            <a:endParaRPr lang="en-GB" sz="1600" dirty="0"/>
          </a:p>
        </p:txBody>
      </p:sp>
      <p:cxnSp>
        <p:nvCxnSpPr>
          <p:cNvPr id="127" name="Straight Connector 126"/>
          <p:cNvCxnSpPr>
            <a:stCxn id="11" idx="3"/>
            <a:endCxn id="120" idx="1"/>
          </p:cNvCxnSpPr>
          <p:nvPr/>
        </p:nvCxnSpPr>
        <p:spPr bwMode="auto">
          <a:xfrm flipV="1">
            <a:off x="6808319" y="2439435"/>
            <a:ext cx="275096" cy="88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11" idx="3"/>
            <a:endCxn id="121" idx="1"/>
          </p:cNvCxnSpPr>
          <p:nvPr/>
        </p:nvCxnSpPr>
        <p:spPr bwMode="auto">
          <a:xfrm flipV="1">
            <a:off x="6808319" y="2880221"/>
            <a:ext cx="275096" cy="4407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11" idx="3"/>
            <a:endCxn id="122" idx="1"/>
          </p:cNvCxnSpPr>
          <p:nvPr/>
        </p:nvCxnSpPr>
        <p:spPr bwMode="auto">
          <a:xfrm flipV="1">
            <a:off x="6808319" y="3321007"/>
            <a:ext cx="27509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" idx="3"/>
            <a:endCxn id="123" idx="1"/>
          </p:cNvCxnSpPr>
          <p:nvPr/>
        </p:nvCxnSpPr>
        <p:spPr bwMode="auto">
          <a:xfrm>
            <a:off x="6808319" y="3321008"/>
            <a:ext cx="275096" cy="440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11" idx="3"/>
            <a:endCxn id="124" idx="1"/>
          </p:cNvCxnSpPr>
          <p:nvPr/>
        </p:nvCxnSpPr>
        <p:spPr bwMode="auto">
          <a:xfrm>
            <a:off x="6808319" y="3321008"/>
            <a:ext cx="275096" cy="8815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0" name="Group 139"/>
          <p:cNvGrpSpPr/>
          <p:nvPr/>
        </p:nvGrpSpPr>
        <p:grpSpPr>
          <a:xfrm>
            <a:off x="8549734" y="1935882"/>
            <a:ext cx="338554" cy="2765388"/>
            <a:chOff x="8550465" y="2423390"/>
            <a:chExt cx="338554" cy="2765388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8287742" y="2686113"/>
              <a:ext cx="8640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Data</a:t>
              </a:r>
              <a:endParaRPr lang="en-GB" sz="1600" dirty="0"/>
            </a:p>
          </p:txBody>
        </p:sp>
        <p:sp>
          <p:nvSpPr>
            <p:cNvPr id="138" name="TextBox 137"/>
            <p:cNvSpPr txBox="1"/>
            <p:nvPr/>
          </p:nvSpPr>
          <p:spPr>
            <a:xfrm rot="5400000">
              <a:off x="8287742" y="3636807"/>
              <a:ext cx="8640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Data</a:t>
              </a:r>
              <a:endParaRPr lang="en-GB" sz="1600" dirty="0"/>
            </a:p>
          </p:txBody>
        </p:sp>
        <p:sp>
          <p:nvSpPr>
            <p:cNvPr id="139" name="TextBox 138"/>
            <p:cNvSpPr txBox="1"/>
            <p:nvPr/>
          </p:nvSpPr>
          <p:spPr>
            <a:xfrm rot="5400000">
              <a:off x="8287742" y="4587501"/>
              <a:ext cx="8640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Data</a:t>
              </a:r>
              <a:endParaRPr lang="en-GB" sz="1600" dirty="0"/>
            </a:p>
          </p:txBody>
        </p:sp>
      </p:grpSp>
      <p:cxnSp>
        <p:nvCxnSpPr>
          <p:cNvPr id="142" name="Straight Connector 141"/>
          <p:cNvCxnSpPr>
            <a:stCxn id="120" idx="3"/>
            <a:endCxn id="13" idx="2"/>
          </p:cNvCxnSpPr>
          <p:nvPr/>
        </p:nvCxnSpPr>
        <p:spPr bwMode="auto">
          <a:xfrm flipV="1">
            <a:off x="8239614" y="2367882"/>
            <a:ext cx="310120" cy="71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stCxn id="120" idx="3"/>
            <a:endCxn id="138" idx="2"/>
          </p:cNvCxnSpPr>
          <p:nvPr/>
        </p:nvCxnSpPr>
        <p:spPr bwMode="auto">
          <a:xfrm>
            <a:off x="8239614" y="2439435"/>
            <a:ext cx="310120" cy="8791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stCxn id="121" idx="3"/>
            <a:endCxn id="138" idx="2"/>
          </p:cNvCxnSpPr>
          <p:nvPr/>
        </p:nvCxnSpPr>
        <p:spPr bwMode="auto">
          <a:xfrm>
            <a:off x="8239614" y="2880221"/>
            <a:ext cx="310120" cy="438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>
            <a:endCxn id="139" idx="2"/>
          </p:cNvCxnSpPr>
          <p:nvPr/>
        </p:nvCxnSpPr>
        <p:spPr bwMode="auto">
          <a:xfrm>
            <a:off x="8278688" y="4162586"/>
            <a:ext cx="271046" cy="1066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endCxn id="138" idx="2"/>
          </p:cNvCxnSpPr>
          <p:nvPr/>
        </p:nvCxnSpPr>
        <p:spPr bwMode="auto">
          <a:xfrm flipV="1">
            <a:off x="8278688" y="3318576"/>
            <a:ext cx="271046" cy="8440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>
            <a:stCxn id="123" idx="3"/>
            <a:endCxn id="139" idx="2"/>
          </p:cNvCxnSpPr>
          <p:nvPr/>
        </p:nvCxnSpPr>
        <p:spPr bwMode="auto">
          <a:xfrm>
            <a:off x="8239614" y="3761793"/>
            <a:ext cx="310120" cy="507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>
            <a:stCxn id="122" idx="3"/>
            <a:endCxn id="138" idx="2"/>
          </p:cNvCxnSpPr>
          <p:nvPr/>
        </p:nvCxnSpPr>
        <p:spPr bwMode="auto">
          <a:xfrm flipV="1">
            <a:off x="8239614" y="3318576"/>
            <a:ext cx="310120" cy="24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>
            <a:stCxn id="27" idx="3"/>
            <a:endCxn id="57" idx="1"/>
          </p:cNvCxnSpPr>
          <p:nvPr/>
        </p:nvCxnSpPr>
        <p:spPr bwMode="auto">
          <a:xfrm flipV="1">
            <a:off x="5377024" y="1063988"/>
            <a:ext cx="1416554" cy="7429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24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200" y="819973"/>
            <a:ext cx="83735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ISIS-II Working Group has been set up, and consists of experts from accelerator, target, </a:t>
            </a:r>
            <a:r>
              <a:rPr lang="en-GB" sz="1600" dirty="0" err="1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neutronics</a:t>
            </a: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instrument science, detector and engineering. Important to stress that this must be envisaged as </a:t>
            </a:r>
            <a:r>
              <a:rPr lang="en-GB" sz="1600" u="sng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facility upgrade, not simply an accelerator upgrade</a:t>
            </a:r>
          </a:p>
          <a:p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day-one target stations, variety of repetition rates, FFA options and muons all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at:</a:t>
            </a:r>
          </a:p>
          <a:p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Stand alone facility</a:t>
            </a:r>
          </a:p>
          <a:p>
            <a:pPr lvl="1"/>
            <a:endParaRPr lang="en-GB" sz="1600" dirty="0" smtClean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Reuse of ISIS infrastructure</a:t>
            </a:r>
          </a:p>
          <a:p>
            <a:pPr lvl="1"/>
            <a:endParaRPr lang="en-GB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600" dirty="0" smtClean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6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Compact neutron sources</a:t>
            </a:r>
          </a:p>
          <a:p>
            <a:pPr lvl="1"/>
            <a:endParaRPr lang="en-GB" sz="1600" dirty="0" smtClean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012" y="2529014"/>
            <a:ext cx="1539594" cy="11094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851084" y="2420888"/>
            <a:ext cx="1203394" cy="1325711"/>
            <a:chOff x="4691063" y="3425508"/>
            <a:chExt cx="2095500" cy="2223415"/>
          </a:xfrm>
        </p:grpSpPr>
        <p:grpSp>
          <p:nvGrpSpPr>
            <p:cNvPr id="5" name="Group 4"/>
            <p:cNvGrpSpPr/>
            <p:nvPr/>
          </p:nvGrpSpPr>
          <p:grpSpPr>
            <a:xfrm>
              <a:off x="4691063" y="3601968"/>
              <a:ext cx="2095500" cy="2046955"/>
              <a:chOff x="4690100" y="3481388"/>
              <a:chExt cx="2095500" cy="2046955"/>
            </a:xfrm>
          </p:grpSpPr>
          <p:pic>
            <p:nvPicPr>
              <p:cNvPr id="7" name="Picture 4" descr="pentagonal ri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0100" y="3501241"/>
                <a:ext cx="2095500" cy="2027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eform 7"/>
              <p:cNvSpPr/>
              <p:nvPr/>
            </p:nvSpPr>
            <p:spPr>
              <a:xfrm>
                <a:off x="4691063" y="3481388"/>
                <a:ext cx="448232" cy="738187"/>
              </a:xfrm>
              <a:custGeom>
                <a:avLst/>
                <a:gdLst>
                  <a:gd name="connsiteX0" fmla="*/ 433387 w 448232"/>
                  <a:gd name="connsiteY0" fmla="*/ 71437 h 738187"/>
                  <a:gd name="connsiteX1" fmla="*/ 433387 w 448232"/>
                  <a:gd name="connsiteY1" fmla="*/ 71437 h 738187"/>
                  <a:gd name="connsiteX2" fmla="*/ 423862 w 448232"/>
                  <a:gd name="connsiteY2" fmla="*/ 114300 h 738187"/>
                  <a:gd name="connsiteX3" fmla="*/ 414337 w 448232"/>
                  <a:gd name="connsiteY3" fmla="*/ 142875 h 738187"/>
                  <a:gd name="connsiteX4" fmla="*/ 400050 w 448232"/>
                  <a:gd name="connsiteY4" fmla="*/ 200025 h 738187"/>
                  <a:gd name="connsiteX5" fmla="*/ 395287 w 448232"/>
                  <a:gd name="connsiteY5" fmla="*/ 214312 h 738187"/>
                  <a:gd name="connsiteX6" fmla="*/ 381000 w 448232"/>
                  <a:gd name="connsiteY6" fmla="*/ 223837 h 738187"/>
                  <a:gd name="connsiteX7" fmla="*/ 347662 w 448232"/>
                  <a:gd name="connsiteY7" fmla="*/ 266700 h 738187"/>
                  <a:gd name="connsiteX8" fmla="*/ 333375 w 448232"/>
                  <a:gd name="connsiteY8" fmla="*/ 295275 h 738187"/>
                  <a:gd name="connsiteX9" fmla="*/ 304800 w 448232"/>
                  <a:gd name="connsiteY9" fmla="*/ 304800 h 738187"/>
                  <a:gd name="connsiteX10" fmla="*/ 280987 w 448232"/>
                  <a:gd name="connsiteY10" fmla="*/ 342900 h 738187"/>
                  <a:gd name="connsiteX11" fmla="*/ 276225 w 448232"/>
                  <a:gd name="connsiteY11" fmla="*/ 357187 h 738187"/>
                  <a:gd name="connsiteX12" fmla="*/ 266700 w 448232"/>
                  <a:gd name="connsiteY12" fmla="*/ 371475 h 738187"/>
                  <a:gd name="connsiteX13" fmla="*/ 261937 w 448232"/>
                  <a:gd name="connsiteY13" fmla="*/ 390525 h 738187"/>
                  <a:gd name="connsiteX14" fmla="*/ 252412 w 448232"/>
                  <a:gd name="connsiteY14" fmla="*/ 433387 h 738187"/>
                  <a:gd name="connsiteX15" fmla="*/ 242887 w 448232"/>
                  <a:gd name="connsiteY15" fmla="*/ 447675 h 738187"/>
                  <a:gd name="connsiteX16" fmla="*/ 233362 w 448232"/>
                  <a:gd name="connsiteY16" fmla="*/ 476250 h 738187"/>
                  <a:gd name="connsiteX17" fmla="*/ 228600 w 448232"/>
                  <a:gd name="connsiteY17" fmla="*/ 509587 h 738187"/>
                  <a:gd name="connsiteX18" fmla="*/ 214312 w 448232"/>
                  <a:gd name="connsiteY18" fmla="*/ 585787 h 738187"/>
                  <a:gd name="connsiteX19" fmla="*/ 204787 w 448232"/>
                  <a:gd name="connsiteY19" fmla="*/ 614362 h 738187"/>
                  <a:gd name="connsiteX20" fmla="*/ 209550 w 448232"/>
                  <a:gd name="connsiteY20" fmla="*/ 633412 h 738187"/>
                  <a:gd name="connsiteX21" fmla="*/ 223837 w 448232"/>
                  <a:gd name="connsiteY21" fmla="*/ 647700 h 738187"/>
                  <a:gd name="connsiteX22" fmla="*/ 233362 w 448232"/>
                  <a:gd name="connsiteY22" fmla="*/ 661987 h 738187"/>
                  <a:gd name="connsiteX23" fmla="*/ 228600 w 448232"/>
                  <a:gd name="connsiteY23" fmla="*/ 676275 h 738187"/>
                  <a:gd name="connsiteX24" fmla="*/ 219075 w 448232"/>
                  <a:gd name="connsiteY24" fmla="*/ 719137 h 738187"/>
                  <a:gd name="connsiteX25" fmla="*/ 204787 w 448232"/>
                  <a:gd name="connsiteY25" fmla="*/ 733425 h 738187"/>
                  <a:gd name="connsiteX26" fmla="*/ 190500 w 448232"/>
                  <a:gd name="connsiteY26" fmla="*/ 738187 h 738187"/>
                  <a:gd name="connsiteX27" fmla="*/ 166687 w 448232"/>
                  <a:gd name="connsiteY27" fmla="*/ 733425 h 738187"/>
                  <a:gd name="connsiteX28" fmla="*/ 147637 w 448232"/>
                  <a:gd name="connsiteY28" fmla="*/ 700087 h 738187"/>
                  <a:gd name="connsiteX29" fmla="*/ 142875 w 448232"/>
                  <a:gd name="connsiteY29" fmla="*/ 671512 h 738187"/>
                  <a:gd name="connsiteX30" fmla="*/ 128587 w 448232"/>
                  <a:gd name="connsiteY30" fmla="*/ 638175 h 738187"/>
                  <a:gd name="connsiteX31" fmla="*/ 114300 w 448232"/>
                  <a:gd name="connsiteY31" fmla="*/ 623887 h 738187"/>
                  <a:gd name="connsiteX32" fmla="*/ 109537 w 448232"/>
                  <a:gd name="connsiteY32" fmla="*/ 609600 h 738187"/>
                  <a:gd name="connsiteX33" fmla="*/ 104775 w 448232"/>
                  <a:gd name="connsiteY33" fmla="*/ 590550 h 738187"/>
                  <a:gd name="connsiteX34" fmla="*/ 85725 w 448232"/>
                  <a:gd name="connsiteY34" fmla="*/ 552450 h 738187"/>
                  <a:gd name="connsiteX35" fmla="*/ 71437 w 448232"/>
                  <a:gd name="connsiteY35" fmla="*/ 523875 h 738187"/>
                  <a:gd name="connsiteX36" fmla="*/ 61912 w 448232"/>
                  <a:gd name="connsiteY36" fmla="*/ 495300 h 738187"/>
                  <a:gd name="connsiteX37" fmla="*/ 52387 w 448232"/>
                  <a:gd name="connsiteY37" fmla="*/ 476250 h 738187"/>
                  <a:gd name="connsiteX38" fmla="*/ 33337 w 448232"/>
                  <a:gd name="connsiteY38" fmla="*/ 419100 h 738187"/>
                  <a:gd name="connsiteX39" fmla="*/ 28575 w 448232"/>
                  <a:gd name="connsiteY39" fmla="*/ 404812 h 738187"/>
                  <a:gd name="connsiteX40" fmla="*/ 23812 w 448232"/>
                  <a:gd name="connsiteY40" fmla="*/ 390525 h 738187"/>
                  <a:gd name="connsiteX41" fmla="*/ 9525 w 448232"/>
                  <a:gd name="connsiteY41" fmla="*/ 309562 h 738187"/>
                  <a:gd name="connsiteX42" fmla="*/ 4762 w 448232"/>
                  <a:gd name="connsiteY42" fmla="*/ 233362 h 738187"/>
                  <a:gd name="connsiteX43" fmla="*/ 0 w 448232"/>
                  <a:gd name="connsiteY43" fmla="*/ 200025 h 738187"/>
                  <a:gd name="connsiteX44" fmla="*/ 4762 w 448232"/>
                  <a:gd name="connsiteY44" fmla="*/ 52387 h 738187"/>
                  <a:gd name="connsiteX45" fmla="*/ 23812 w 448232"/>
                  <a:gd name="connsiteY45" fmla="*/ 19050 h 738187"/>
                  <a:gd name="connsiteX46" fmla="*/ 42862 w 448232"/>
                  <a:gd name="connsiteY46" fmla="*/ 14287 h 738187"/>
                  <a:gd name="connsiteX47" fmla="*/ 71437 w 448232"/>
                  <a:gd name="connsiteY47" fmla="*/ 9525 h 738187"/>
                  <a:gd name="connsiteX48" fmla="*/ 114300 w 448232"/>
                  <a:gd name="connsiteY48" fmla="*/ 0 h 738187"/>
                  <a:gd name="connsiteX49" fmla="*/ 266700 w 448232"/>
                  <a:gd name="connsiteY49" fmla="*/ 4762 h 738187"/>
                  <a:gd name="connsiteX50" fmla="*/ 309562 w 448232"/>
                  <a:gd name="connsiteY50" fmla="*/ 14287 h 738187"/>
                  <a:gd name="connsiteX51" fmla="*/ 328612 w 448232"/>
                  <a:gd name="connsiteY51" fmla="*/ 19050 h 738187"/>
                  <a:gd name="connsiteX52" fmla="*/ 361950 w 448232"/>
                  <a:gd name="connsiteY52" fmla="*/ 38100 h 738187"/>
                  <a:gd name="connsiteX53" fmla="*/ 385762 w 448232"/>
                  <a:gd name="connsiteY53" fmla="*/ 42862 h 738187"/>
                  <a:gd name="connsiteX54" fmla="*/ 442912 w 448232"/>
                  <a:gd name="connsiteY54" fmla="*/ 66675 h 738187"/>
                  <a:gd name="connsiteX55" fmla="*/ 433387 w 448232"/>
                  <a:gd name="connsiteY55" fmla="*/ 71437 h 73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48232" h="738187">
                    <a:moveTo>
                      <a:pt x="433387" y="71437"/>
                    </a:moveTo>
                    <a:lnTo>
                      <a:pt x="433387" y="71437"/>
                    </a:lnTo>
                    <a:cubicBezTo>
                      <a:pt x="430212" y="85725"/>
                      <a:pt x="427633" y="100158"/>
                      <a:pt x="423862" y="114300"/>
                    </a:cubicBezTo>
                    <a:cubicBezTo>
                      <a:pt x="421275" y="124001"/>
                      <a:pt x="414337" y="142875"/>
                      <a:pt x="414337" y="142875"/>
                    </a:cubicBezTo>
                    <a:cubicBezTo>
                      <a:pt x="405805" y="219669"/>
                      <a:pt x="418798" y="162530"/>
                      <a:pt x="400050" y="200025"/>
                    </a:cubicBezTo>
                    <a:cubicBezTo>
                      <a:pt x="397805" y="204515"/>
                      <a:pt x="398423" y="210392"/>
                      <a:pt x="395287" y="214312"/>
                    </a:cubicBezTo>
                    <a:cubicBezTo>
                      <a:pt x="391711" y="218781"/>
                      <a:pt x="385762" y="220662"/>
                      <a:pt x="381000" y="223837"/>
                    </a:cubicBezTo>
                    <a:cubicBezTo>
                      <a:pt x="358214" y="258016"/>
                      <a:pt x="370045" y="244317"/>
                      <a:pt x="347662" y="266700"/>
                    </a:cubicBezTo>
                    <a:cubicBezTo>
                      <a:pt x="345067" y="274485"/>
                      <a:pt x="341150" y="290416"/>
                      <a:pt x="333375" y="295275"/>
                    </a:cubicBezTo>
                    <a:cubicBezTo>
                      <a:pt x="324861" y="300596"/>
                      <a:pt x="304800" y="304800"/>
                      <a:pt x="304800" y="304800"/>
                    </a:cubicBezTo>
                    <a:cubicBezTo>
                      <a:pt x="293465" y="338805"/>
                      <a:pt x="303629" y="327806"/>
                      <a:pt x="280987" y="342900"/>
                    </a:cubicBezTo>
                    <a:cubicBezTo>
                      <a:pt x="279400" y="347662"/>
                      <a:pt x="278470" y="352697"/>
                      <a:pt x="276225" y="357187"/>
                    </a:cubicBezTo>
                    <a:cubicBezTo>
                      <a:pt x="273665" y="362307"/>
                      <a:pt x="268955" y="366214"/>
                      <a:pt x="266700" y="371475"/>
                    </a:cubicBezTo>
                    <a:cubicBezTo>
                      <a:pt x="264122" y="377491"/>
                      <a:pt x="263357" y="384135"/>
                      <a:pt x="261937" y="390525"/>
                    </a:cubicBezTo>
                    <a:cubicBezTo>
                      <a:pt x="260892" y="395226"/>
                      <a:pt x="255095" y="427128"/>
                      <a:pt x="252412" y="433387"/>
                    </a:cubicBezTo>
                    <a:cubicBezTo>
                      <a:pt x="250157" y="438648"/>
                      <a:pt x="245212" y="442444"/>
                      <a:pt x="242887" y="447675"/>
                    </a:cubicBezTo>
                    <a:cubicBezTo>
                      <a:pt x="238809" y="456850"/>
                      <a:pt x="236537" y="466725"/>
                      <a:pt x="233362" y="476250"/>
                    </a:cubicBezTo>
                    <a:cubicBezTo>
                      <a:pt x="231775" y="487362"/>
                      <a:pt x="229717" y="498418"/>
                      <a:pt x="228600" y="509587"/>
                    </a:cubicBezTo>
                    <a:cubicBezTo>
                      <a:pt x="221563" y="579960"/>
                      <a:pt x="235826" y="553517"/>
                      <a:pt x="214312" y="585787"/>
                    </a:cubicBezTo>
                    <a:cubicBezTo>
                      <a:pt x="211137" y="595312"/>
                      <a:pt x="202352" y="604622"/>
                      <a:pt x="204787" y="614362"/>
                    </a:cubicBezTo>
                    <a:cubicBezTo>
                      <a:pt x="206375" y="620712"/>
                      <a:pt x="206303" y="627729"/>
                      <a:pt x="209550" y="633412"/>
                    </a:cubicBezTo>
                    <a:cubicBezTo>
                      <a:pt x="212892" y="639260"/>
                      <a:pt x="219525" y="642526"/>
                      <a:pt x="223837" y="647700"/>
                    </a:cubicBezTo>
                    <a:cubicBezTo>
                      <a:pt x="227501" y="652097"/>
                      <a:pt x="230187" y="657225"/>
                      <a:pt x="233362" y="661987"/>
                    </a:cubicBezTo>
                    <a:cubicBezTo>
                      <a:pt x="231775" y="666750"/>
                      <a:pt x="229689" y="671374"/>
                      <a:pt x="228600" y="676275"/>
                    </a:cubicBezTo>
                    <a:cubicBezTo>
                      <a:pt x="227737" y="680160"/>
                      <a:pt x="224434" y="711098"/>
                      <a:pt x="219075" y="719137"/>
                    </a:cubicBezTo>
                    <a:cubicBezTo>
                      <a:pt x="215339" y="724741"/>
                      <a:pt x="210391" y="729689"/>
                      <a:pt x="204787" y="733425"/>
                    </a:cubicBezTo>
                    <a:cubicBezTo>
                      <a:pt x="200610" y="736210"/>
                      <a:pt x="195262" y="736600"/>
                      <a:pt x="190500" y="738187"/>
                    </a:cubicBezTo>
                    <a:cubicBezTo>
                      <a:pt x="182562" y="736600"/>
                      <a:pt x="173551" y="737715"/>
                      <a:pt x="166687" y="733425"/>
                    </a:cubicBezTo>
                    <a:cubicBezTo>
                      <a:pt x="154548" y="725838"/>
                      <a:pt x="151646" y="712114"/>
                      <a:pt x="147637" y="700087"/>
                    </a:cubicBezTo>
                    <a:cubicBezTo>
                      <a:pt x="146050" y="690562"/>
                      <a:pt x="144970" y="680938"/>
                      <a:pt x="142875" y="671512"/>
                    </a:cubicBezTo>
                    <a:cubicBezTo>
                      <a:pt x="140869" y="662487"/>
                      <a:pt x="133282" y="644748"/>
                      <a:pt x="128587" y="638175"/>
                    </a:cubicBezTo>
                    <a:cubicBezTo>
                      <a:pt x="124672" y="632694"/>
                      <a:pt x="119062" y="628650"/>
                      <a:pt x="114300" y="623887"/>
                    </a:cubicBezTo>
                    <a:cubicBezTo>
                      <a:pt x="112712" y="619125"/>
                      <a:pt x="110916" y="614427"/>
                      <a:pt x="109537" y="609600"/>
                    </a:cubicBezTo>
                    <a:cubicBezTo>
                      <a:pt x="107739" y="603306"/>
                      <a:pt x="107292" y="596592"/>
                      <a:pt x="104775" y="590550"/>
                    </a:cubicBezTo>
                    <a:cubicBezTo>
                      <a:pt x="99314" y="577443"/>
                      <a:pt x="90215" y="565920"/>
                      <a:pt x="85725" y="552450"/>
                    </a:cubicBezTo>
                    <a:cubicBezTo>
                      <a:pt x="79152" y="532732"/>
                      <a:pt x="83747" y="542339"/>
                      <a:pt x="71437" y="523875"/>
                    </a:cubicBezTo>
                    <a:cubicBezTo>
                      <a:pt x="68262" y="514350"/>
                      <a:pt x="66402" y="504280"/>
                      <a:pt x="61912" y="495300"/>
                    </a:cubicBezTo>
                    <a:cubicBezTo>
                      <a:pt x="58737" y="488950"/>
                      <a:pt x="54936" y="482876"/>
                      <a:pt x="52387" y="476250"/>
                    </a:cubicBezTo>
                    <a:cubicBezTo>
                      <a:pt x="45179" y="457508"/>
                      <a:pt x="39687" y="438150"/>
                      <a:pt x="33337" y="419100"/>
                    </a:cubicBezTo>
                    <a:lnTo>
                      <a:pt x="28575" y="404812"/>
                    </a:lnTo>
                    <a:cubicBezTo>
                      <a:pt x="26988" y="400050"/>
                      <a:pt x="24796" y="395448"/>
                      <a:pt x="23812" y="390525"/>
                    </a:cubicBezTo>
                    <a:cubicBezTo>
                      <a:pt x="15263" y="347774"/>
                      <a:pt x="20381" y="374697"/>
                      <a:pt x="9525" y="309562"/>
                    </a:cubicBezTo>
                    <a:cubicBezTo>
                      <a:pt x="7937" y="284162"/>
                      <a:pt x="6967" y="258716"/>
                      <a:pt x="4762" y="233362"/>
                    </a:cubicBezTo>
                    <a:cubicBezTo>
                      <a:pt x="3790" y="222179"/>
                      <a:pt x="0" y="211250"/>
                      <a:pt x="0" y="200025"/>
                    </a:cubicBezTo>
                    <a:cubicBezTo>
                      <a:pt x="0" y="150787"/>
                      <a:pt x="1871" y="101540"/>
                      <a:pt x="4762" y="52387"/>
                    </a:cubicBezTo>
                    <a:cubicBezTo>
                      <a:pt x="5367" y="42107"/>
                      <a:pt x="17057" y="23875"/>
                      <a:pt x="23812" y="19050"/>
                    </a:cubicBezTo>
                    <a:cubicBezTo>
                      <a:pt x="29138" y="15245"/>
                      <a:pt x="36444" y="15571"/>
                      <a:pt x="42862" y="14287"/>
                    </a:cubicBezTo>
                    <a:cubicBezTo>
                      <a:pt x="52331" y="12393"/>
                      <a:pt x="61936" y="11252"/>
                      <a:pt x="71437" y="9525"/>
                    </a:cubicBezTo>
                    <a:cubicBezTo>
                      <a:pt x="93595" y="5496"/>
                      <a:pt x="93924" y="5093"/>
                      <a:pt x="114300" y="0"/>
                    </a:cubicBezTo>
                    <a:cubicBezTo>
                      <a:pt x="165100" y="1587"/>
                      <a:pt x="215945" y="2091"/>
                      <a:pt x="266700" y="4762"/>
                    </a:cubicBezTo>
                    <a:cubicBezTo>
                      <a:pt x="293031" y="6148"/>
                      <a:pt x="289855" y="8656"/>
                      <a:pt x="309562" y="14287"/>
                    </a:cubicBezTo>
                    <a:cubicBezTo>
                      <a:pt x="315856" y="16085"/>
                      <a:pt x="322262" y="17462"/>
                      <a:pt x="328612" y="19050"/>
                    </a:cubicBezTo>
                    <a:cubicBezTo>
                      <a:pt x="339725" y="25400"/>
                      <a:pt x="350136" y="33177"/>
                      <a:pt x="361950" y="38100"/>
                    </a:cubicBezTo>
                    <a:cubicBezTo>
                      <a:pt x="369422" y="41213"/>
                      <a:pt x="377860" y="41106"/>
                      <a:pt x="385762" y="42862"/>
                    </a:cubicBezTo>
                    <a:cubicBezTo>
                      <a:pt x="408936" y="48012"/>
                      <a:pt x="419894" y="51330"/>
                      <a:pt x="442912" y="66675"/>
                    </a:cubicBezTo>
                    <a:cubicBezTo>
                      <a:pt x="458521" y="77080"/>
                      <a:pt x="434975" y="70643"/>
                      <a:pt x="433387" y="714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023344" y="3425508"/>
              <a:ext cx="1587397" cy="30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 – 3.2 GeV RCS</a:t>
              </a:r>
              <a:endParaRPr lang="en-GB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18072" y="2420888"/>
            <a:ext cx="754328" cy="981697"/>
            <a:chOff x="6949978" y="3005438"/>
            <a:chExt cx="754328" cy="9816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6384" y="3282437"/>
              <a:ext cx="707922" cy="70469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49978" y="3005438"/>
              <a:ext cx="754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 – 3.2 GeV FFAG</a:t>
              </a:r>
              <a:endParaRPr lang="en-GB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152" y="3752843"/>
            <a:ext cx="1135768" cy="12142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50104" y="3746599"/>
            <a:ext cx="758774" cy="949988"/>
            <a:chOff x="6642423" y="4198835"/>
            <a:chExt cx="758774" cy="9499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23" y="4475621"/>
              <a:ext cx="707922" cy="6732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46870" y="4198835"/>
              <a:ext cx="754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 – 1.2 GeV FFAG</a:t>
              </a:r>
              <a:endParaRPr lang="en-GB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54678" y="169476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ISIS-II feasibility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48208" y="5210036"/>
            <a:ext cx="803464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GB" sz="28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case</a:t>
            </a:r>
            <a:endParaRPr lang="en-GB" sz="2800" dirty="0" smtClean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511300" y="549275"/>
            <a:ext cx="612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 End Test Stand</a:t>
            </a: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910184"/>
            <a:ext cx="4230687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910184"/>
            <a:ext cx="3054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1260475" y="549275"/>
            <a:ext cx="6623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ICANS 2039?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772816"/>
            <a:ext cx="2475588" cy="3538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772816"/>
            <a:ext cx="4896544" cy="35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439863" y="549275"/>
            <a:ext cx="626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7F7F7F"/>
                </a:solidFill>
              </a:rPr>
              <a:t>ISIS operations status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6" y="1628800"/>
            <a:ext cx="81813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83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439863" y="549275"/>
            <a:ext cx="626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7F7F7F"/>
                </a:solidFill>
              </a:rPr>
              <a:t>ISIS operations status</a:t>
            </a:r>
          </a:p>
        </p:txBody>
      </p:sp>
      <p:pic>
        <p:nvPicPr>
          <p:cNvPr id="3" name="Picture 3" descr="\\ISIS\Shares\ISIS_Synchrotron\Group Photos\2019 January\19EC1396 ISIS Synchrotron 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663296" cy="17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23969" r="8372" b="15913"/>
          <a:stretch>
            <a:fillRect/>
          </a:stretch>
        </p:blipFill>
        <p:spPr bwMode="auto">
          <a:xfrm>
            <a:off x="1204525" y="1196752"/>
            <a:ext cx="67349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35589" y="4437112"/>
            <a:ext cx="5348561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2286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altLang="en-US" sz="2000" dirty="0" smtClean="0">
                <a:solidFill>
                  <a:srgbClr val="7F7F7F"/>
                </a:solidFill>
              </a:rPr>
              <a:t>19</a:t>
            </a:r>
            <a:r>
              <a:rPr lang="en-GB" altLang="en-US" sz="2000" baseline="30000" dirty="0" smtClean="0">
                <a:solidFill>
                  <a:srgbClr val="7F7F7F"/>
                </a:solidFill>
              </a:rPr>
              <a:t>th</a:t>
            </a:r>
            <a:r>
              <a:rPr lang="en-GB" altLang="en-US" sz="2000" dirty="0" smtClean="0">
                <a:solidFill>
                  <a:srgbClr val="7F7F7F"/>
                </a:solidFill>
              </a:rPr>
              <a:t> June 2019: 24 </a:t>
            </a:r>
            <a:r>
              <a:rPr lang="en-GB" altLang="en-US" sz="2000" dirty="0">
                <a:solidFill>
                  <a:srgbClr val="7F7F7F"/>
                </a:solidFill>
              </a:rPr>
              <a:t>hour average beam current of 236 µA  </a:t>
            </a:r>
            <a:endParaRPr lang="en-GB" altLang="en-US" sz="2000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altLang="en-US" sz="2000" dirty="0" smtClean="0">
                <a:solidFill>
                  <a:srgbClr val="7F7F7F"/>
                </a:solidFill>
              </a:rPr>
              <a:t>5.64 </a:t>
            </a:r>
            <a:r>
              <a:rPr lang="en-GB" altLang="en-US" sz="2000" dirty="0" err="1">
                <a:solidFill>
                  <a:srgbClr val="7F7F7F"/>
                </a:solidFill>
              </a:rPr>
              <a:t>mAh</a:t>
            </a:r>
            <a:r>
              <a:rPr lang="en-GB" altLang="en-US" sz="2000" dirty="0">
                <a:solidFill>
                  <a:srgbClr val="7F7F7F"/>
                </a:solidFill>
              </a:rPr>
              <a:t> delivered with 99.4 % availability. </a:t>
            </a:r>
          </a:p>
        </p:txBody>
      </p:sp>
    </p:spTree>
    <p:extLst>
      <p:ext uri="{BB962C8B-B14F-4D97-AF65-F5344CB8AC3E}">
        <p14:creationId xmlns:p14="http://schemas.microsoft.com/office/powerpoint/2010/main" val="37215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2488"/>
            <a:ext cx="2700338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125538"/>
            <a:ext cx="16922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33475"/>
            <a:ext cx="27003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3376613"/>
            <a:ext cx="27003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28713"/>
            <a:ext cx="2700337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014788"/>
            <a:ext cx="11191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4014788"/>
            <a:ext cx="9366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3"/>
          <p:cNvSpPr txBox="1">
            <a:spLocks noChangeArrowheads="1"/>
          </p:cNvSpPr>
          <p:nvPr/>
        </p:nvSpPr>
        <p:spPr bwMode="auto">
          <a:xfrm>
            <a:off x="2936875" y="488473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0730" name="TextBox 3"/>
          <p:cNvSpPr txBox="1">
            <a:spLocks noChangeArrowheads="1"/>
          </p:cNvSpPr>
          <p:nvPr/>
        </p:nvSpPr>
        <p:spPr bwMode="auto">
          <a:xfrm>
            <a:off x="190500" y="488473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0731" name="TextBox 3"/>
          <p:cNvSpPr txBox="1">
            <a:spLocks noChangeArrowheads="1"/>
          </p:cNvSpPr>
          <p:nvPr/>
        </p:nvSpPr>
        <p:spPr bwMode="auto">
          <a:xfrm>
            <a:off x="6161088" y="4884738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0732" name="TextBox 3"/>
          <p:cNvSpPr txBox="1">
            <a:spLocks noChangeArrowheads="1"/>
          </p:cNvSpPr>
          <p:nvPr/>
        </p:nvSpPr>
        <p:spPr bwMode="auto">
          <a:xfrm>
            <a:off x="8307388" y="2851150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0733" name="TextBox 3"/>
          <p:cNvSpPr txBox="1">
            <a:spLocks noChangeArrowheads="1"/>
          </p:cNvSpPr>
          <p:nvPr/>
        </p:nvSpPr>
        <p:spPr bwMode="auto">
          <a:xfrm>
            <a:off x="2289175" y="28511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0734" name="TextBox 3"/>
          <p:cNvSpPr txBox="1">
            <a:spLocks noChangeArrowheads="1"/>
          </p:cNvSpPr>
          <p:nvPr/>
        </p:nvSpPr>
        <p:spPr bwMode="auto">
          <a:xfrm>
            <a:off x="4494213" y="4884738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1964</a:t>
            </a:r>
          </a:p>
        </p:txBody>
      </p:sp>
      <p:cxnSp>
        <p:nvCxnSpPr>
          <p:cNvPr id="30735" name="Elbow Connector 15"/>
          <p:cNvCxnSpPr>
            <a:cxnSpLocks noChangeShapeType="1"/>
            <a:stCxn id="30726" idx="1"/>
            <a:endCxn id="30725" idx="1"/>
          </p:cNvCxnSpPr>
          <p:nvPr/>
        </p:nvCxnSpPr>
        <p:spPr bwMode="auto">
          <a:xfrm rot="10800000" flipV="1">
            <a:off x="6216650" y="2141538"/>
            <a:ext cx="11113" cy="2138362"/>
          </a:xfrm>
          <a:prstGeom prst="bentConnector3">
            <a:avLst>
              <a:gd name="adj1" fmla="val 204057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6" name="Freeform 27"/>
          <p:cNvSpPr>
            <a:spLocks/>
          </p:cNvSpPr>
          <p:nvPr/>
        </p:nvSpPr>
        <p:spPr bwMode="auto">
          <a:xfrm>
            <a:off x="5029200" y="2846388"/>
            <a:ext cx="965200" cy="671512"/>
          </a:xfrm>
          <a:custGeom>
            <a:avLst/>
            <a:gdLst>
              <a:gd name="T0" fmla="*/ 927831 w 971550"/>
              <a:gd name="T1" fmla="*/ 383293 h 670841"/>
              <a:gd name="T2" fmla="*/ 372951 w 971550"/>
              <a:gd name="T3" fmla="*/ 661180 h 670841"/>
              <a:gd name="T4" fmla="*/ 0 w 971550"/>
              <a:gd name="T5" fmla="*/ 0 h 6708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1550" h="670841">
                <a:moveTo>
                  <a:pt x="971550" y="381000"/>
                </a:moveTo>
                <a:cubicBezTo>
                  <a:pt x="762000" y="550862"/>
                  <a:pt x="552450" y="720725"/>
                  <a:pt x="390525" y="657225"/>
                </a:cubicBezTo>
                <a:cubicBezTo>
                  <a:pt x="228600" y="593725"/>
                  <a:pt x="114300" y="296862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7" name="Freeform 28"/>
          <p:cNvSpPr>
            <a:spLocks/>
          </p:cNvSpPr>
          <p:nvPr/>
        </p:nvSpPr>
        <p:spPr bwMode="auto">
          <a:xfrm>
            <a:off x="2916238" y="1417638"/>
            <a:ext cx="1000125" cy="228600"/>
          </a:xfrm>
          <a:custGeom>
            <a:avLst/>
            <a:gdLst>
              <a:gd name="T0" fmla="*/ 1000125 w 1000125"/>
              <a:gd name="T1" fmla="*/ 0 h 229051"/>
              <a:gd name="T2" fmla="*/ 447675 w 1000125"/>
              <a:gd name="T3" fmla="*/ 216499 h 229051"/>
              <a:gd name="T4" fmla="*/ 0 w 1000125"/>
              <a:gd name="T5" fmla="*/ 169434 h 2290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125" h="229051">
                <a:moveTo>
                  <a:pt x="1000125" y="0"/>
                </a:moveTo>
                <a:cubicBezTo>
                  <a:pt x="807243" y="95250"/>
                  <a:pt x="614362" y="190500"/>
                  <a:pt x="447675" y="219075"/>
                </a:cubicBezTo>
                <a:cubicBezTo>
                  <a:pt x="280987" y="247650"/>
                  <a:pt x="140493" y="209550"/>
                  <a:pt x="0" y="171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8" name="Freeform 30"/>
          <p:cNvSpPr>
            <a:spLocks/>
          </p:cNvSpPr>
          <p:nvPr/>
        </p:nvSpPr>
        <p:spPr bwMode="auto">
          <a:xfrm>
            <a:off x="1476375" y="2284413"/>
            <a:ext cx="2476500" cy="1984375"/>
          </a:xfrm>
          <a:custGeom>
            <a:avLst/>
            <a:gdLst>
              <a:gd name="T0" fmla="*/ 14806779 w 1838325"/>
              <a:gd name="T1" fmla="*/ 0 h 1990725"/>
              <a:gd name="T2" fmla="*/ 10970825 w 1838325"/>
              <a:gd name="T3" fmla="*/ 298115 h 1990725"/>
              <a:gd name="T4" fmla="*/ 9666605 w 1838325"/>
              <a:gd name="T5" fmla="*/ 1350830 h 1990725"/>
              <a:gd name="T6" fmla="*/ 0 w 1838325"/>
              <a:gd name="T7" fmla="*/ 1947055 h 19907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38325" h="1990725">
                <a:moveTo>
                  <a:pt x="1838325" y="0"/>
                </a:moveTo>
                <a:cubicBezTo>
                  <a:pt x="1653381" y="37306"/>
                  <a:pt x="1468437" y="74613"/>
                  <a:pt x="1362075" y="304800"/>
                </a:cubicBezTo>
                <a:cubicBezTo>
                  <a:pt x="1255712" y="534988"/>
                  <a:pt x="1427163" y="1100137"/>
                  <a:pt x="1200150" y="1381125"/>
                </a:cubicBezTo>
                <a:cubicBezTo>
                  <a:pt x="973137" y="1662113"/>
                  <a:pt x="486568" y="1826419"/>
                  <a:pt x="0" y="199072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9" name="TextBox 3"/>
          <p:cNvSpPr txBox="1">
            <a:spLocks noChangeArrowheads="1"/>
          </p:cNvSpPr>
          <p:nvPr/>
        </p:nvSpPr>
        <p:spPr bwMode="auto">
          <a:xfrm>
            <a:off x="1260475" y="92075"/>
            <a:ext cx="6623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>
                <a:solidFill>
                  <a:srgbClr val="7F7F7F"/>
                </a:solidFill>
              </a:rPr>
              <a:t>ISIS main magnet power supply</a:t>
            </a:r>
          </a:p>
          <a:p>
            <a:pPr algn="ctr">
              <a:buFontTx/>
              <a:buNone/>
            </a:pPr>
            <a:endParaRPr lang="en-GB" altLang="en-US" sz="20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5900"/>
            <a:ext cx="33639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IMG_20190416_140850550_H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5"/>
          <a:stretch>
            <a:fillRect/>
          </a:stretch>
        </p:blipFill>
        <p:spPr bwMode="auto">
          <a:xfrm>
            <a:off x="5435600" y="3117850"/>
            <a:ext cx="25923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IMG_20190416_1028036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6" b="30711"/>
          <a:stretch>
            <a:fillRect/>
          </a:stretch>
        </p:blipFill>
        <p:spPr bwMode="auto">
          <a:xfrm>
            <a:off x="747713" y="3194050"/>
            <a:ext cx="3365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15900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327025" y="5157788"/>
            <a:ext cx="4208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>
                <a:solidFill>
                  <a:srgbClr val="7F7F7F"/>
                </a:solidFill>
              </a:rPr>
              <a:t>March 2019</a:t>
            </a:r>
          </a:p>
          <a:p>
            <a:pPr algn="ctr">
              <a:buFontTx/>
              <a:buNone/>
            </a:pPr>
            <a:r>
              <a:rPr lang="en-GB" altLang="en-US">
                <a:solidFill>
                  <a:srgbClr val="7F7F7F"/>
                </a:solidFill>
              </a:rPr>
              <a:t>First ISIS cycle in operation </a:t>
            </a:r>
          </a:p>
          <a:p>
            <a:pPr algn="ctr">
              <a:buFontTx/>
              <a:buNone/>
            </a:pPr>
            <a:endParaRPr lang="en-GB" altLang="en-US" sz="20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439863" y="549275"/>
            <a:ext cx="626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ISIS User </a:t>
            </a:r>
            <a:r>
              <a:rPr lang="en-GB" altLang="en-US" dirty="0">
                <a:solidFill>
                  <a:srgbClr val="7F7F7F"/>
                </a:solidFill>
              </a:rPr>
              <a:t>programme</a:t>
            </a: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46656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25538"/>
            <a:ext cx="27876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" y="3825223"/>
            <a:ext cx="48958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89" y="3823548"/>
            <a:ext cx="2365721" cy="17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1511300" y="549275"/>
            <a:ext cx="612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rgbClr val="7F7F7F"/>
                </a:solidFill>
              </a:rPr>
              <a:t>Instrument development - ZOOM</a:t>
            </a:r>
            <a:endParaRPr lang="en-GB" altLang="en-US" dirty="0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69" y="1271769"/>
            <a:ext cx="3056307" cy="2321347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05" y="3912097"/>
            <a:ext cx="2448620" cy="18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967" y="3912097"/>
            <a:ext cx="3024336" cy="190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1471342"/>
            <a:ext cx="3023783" cy="197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098309142ee90672dd325a1bf5abdf8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42BA4417-EAE4-4F10-9DE0-06D03A995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8EA5A1-49DC-4BF7-9FC5-8EF4622FB9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ED2B68-1DA6-411B-9C85-E5EA445C7FDE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560A4A3-C5A6-4A0A-937A-5BCFBD0EF23D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35599</TotalTime>
  <Words>857</Words>
  <Application>Microsoft Office PowerPoint</Application>
  <PresentationFormat>On-screen Show (4:3)</PresentationFormat>
  <Paragraphs>279</Paragraphs>
  <Slides>33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Lucida Grande</vt:lpstr>
      <vt:lpstr>Lucida Sans</vt:lpstr>
      <vt:lpstr>Symbol</vt:lpstr>
      <vt:lpstr>Wingdings</vt:lpstr>
      <vt:lpstr>ヒラギノ角ゴ Pro W3</vt:lpstr>
      <vt:lpstr>STFC_PowerPoint_template</vt:lpstr>
      <vt:lpstr>1_Blank Presentation</vt:lpstr>
      <vt:lpstr>2_Blank Presentation</vt:lpstr>
      <vt:lpstr>3_Blank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Template: STFC UKRI Powerpoint (ppt)</dc:title>
  <dc:creator>kw77</dc:creator>
  <cp:lastModifiedBy>McGreevy, Robert (STFC,RAL,ISIS)</cp:lastModifiedBy>
  <cp:revision>379</cp:revision>
  <dcterms:created xsi:type="dcterms:W3CDTF">2012-07-12T11:46:55Z</dcterms:created>
  <dcterms:modified xsi:type="dcterms:W3CDTF">2019-10-10T11:51:00Z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</Properties>
</file>