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256" r:id="rId2"/>
    <p:sldId id="1118" r:id="rId3"/>
    <p:sldId id="1119" r:id="rId4"/>
    <p:sldId id="1120" r:id="rId5"/>
    <p:sldId id="1124" r:id="rId6"/>
    <p:sldId id="1125" r:id="rId7"/>
    <p:sldId id="1127" r:id="rId8"/>
    <p:sldId id="1128" r:id="rId9"/>
    <p:sldId id="1129" r:id="rId10"/>
    <p:sldId id="1130" r:id="rId11"/>
    <p:sldId id="1131" r:id="rId12"/>
    <p:sldId id="1132" r:id="rId13"/>
    <p:sldId id="1133" r:id="rId14"/>
    <p:sldId id="1134" r:id="rId15"/>
    <p:sldId id="1135" r:id="rId16"/>
    <p:sldId id="1145" r:id="rId17"/>
    <p:sldId id="1147" r:id="rId18"/>
    <p:sldId id="1136" r:id="rId19"/>
    <p:sldId id="984" r:id="rId20"/>
    <p:sldId id="982" r:id="rId21"/>
    <p:sldId id="952" r:id="rId22"/>
    <p:sldId id="979" r:id="rId23"/>
    <p:sldId id="986" r:id="rId24"/>
    <p:sldId id="1138" r:id="rId25"/>
    <p:sldId id="1139" r:id="rId26"/>
    <p:sldId id="1140" r:id="rId27"/>
    <p:sldId id="1141" r:id="rId28"/>
    <p:sldId id="1142" r:id="rId29"/>
    <p:sldId id="1153" r:id="rId30"/>
    <p:sldId id="1121" r:id="rId31"/>
    <p:sldId id="1154" r:id="rId32"/>
    <p:sldId id="1155" r:id="rId33"/>
    <p:sldId id="1122" r:id="rId34"/>
    <p:sldId id="1144" r:id="rId35"/>
    <p:sldId id="1162" r:id="rId36"/>
    <p:sldId id="1163" r:id="rId37"/>
    <p:sldId id="1061" r:id="rId38"/>
    <p:sldId id="1158" r:id="rId39"/>
    <p:sldId id="1172" r:id="rId40"/>
    <p:sldId id="1164" r:id="rId41"/>
    <p:sldId id="1161" r:id="rId42"/>
    <p:sldId id="1015" r:id="rId43"/>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FF"/>
    <a:srgbClr val="0432FF"/>
    <a:srgbClr val="2433F8"/>
    <a:srgbClr val="FB15D5"/>
    <a:srgbClr val="E927DB"/>
    <a:srgbClr val="FFFF00"/>
    <a:srgbClr val="FFFF99"/>
    <a:srgbClr val="F57E1B"/>
    <a:srgbClr val="FF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50" autoAdjust="0"/>
    <p:restoredTop sz="92516" autoAdjust="0"/>
  </p:normalViewPr>
  <p:slideViewPr>
    <p:cSldViewPr>
      <p:cViewPr varScale="1">
        <p:scale>
          <a:sx n="63" d="100"/>
          <a:sy n="63" d="100"/>
        </p:scale>
        <p:origin x="1152" y="48"/>
      </p:cViewPr>
      <p:guideLst>
        <p:guide orient="horz" pos="2160"/>
        <p:guide pos="2880"/>
      </p:guideLst>
    </p:cSldViewPr>
  </p:slideViewPr>
  <p:outlineViewPr>
    <p:cViewPr>
      <p:scale>
        <a:sx n="33" d="100"/>
        <a:sy n="33" d="100"/>
      </p:scale>
      <p:origin x="0" y="570"/>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29.emf"/><Relationship Id="rId4"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6634D4-6826-4280-8DB9-19D143CADB2E}" type="datetimeFigureOut">
              <a:rPr lang="zh-CN" altLang="en-US" smtClean="0"/>
              <a:pPr/>
              <a:t>2019/10/15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1C9F4-D0A3-417B-B817-AAD999A50B0B}" type="slidenum">
              <a:rPr lang="zh-CN" altLang="en-US" smtClean="0"/>
              <a:pPr/>
              <a:t>‹#›</a:t>
            </a:fld>
            <a:endParaRPr lang="zh-CN" altLang="en-US"/>
          </a:p>
        </p:txBody>
      </p:sp>
    </p:spTree>
    <p:extLst>
      <p:ext uri="{BB962C8B-B14F-4D97-AF65-F5344CB8AC3E}">
        <p14:creationId xmlns:p14="http://schemas.microsoft.com/office/powerpoint/2010/main" val="2745081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宋体" pitchFamily="2" charset="-122"/>
              </a:defRPr>
            </a:lvl1pPr>
          </a:lstStyle>
          <a:p>
            <a:pPr>
              <a:defRPr/>
            </a:pPr>
            <a:fld id="{2D2B385D-30C0-42A3-A406-FDA826925B69}" type="datetimeFigureOut">
              <a:rPr lang="zh-CN" altLang="en-US"/>
              <a:pPr>
                <a:defRPr/>
              </a:pPr>
              <a:t>2019/10/15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C994A22-7990-4147-B722-23103CA33D18}" type="slidenum">
              <a:rPr lang="zh-CN" altLang="en-US"/>
              <a:pPr>
                <a:defRPr/>
              </a:pPr>
              <a:t>‹#›</a:t>
            </a:fld>
            <a:endParaRPr lang="zh-CN" altLang="en-US"/>
          </a:p>
        </p:txBody>
      </p:sp>
    </p:spTree>
    <p:extLst>
      <p:ext uri="{BB962C8B-B14F-4D97-AF65-F5344CB8AC3E}">
        <p14:creationId xmlns:p14="http://schemas.microsoft.com/office/powerpoint/2010/main" val="2237024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p:spPr>
      </p:sp>
      <p:sp>
        <p:nvSpPr>
          <p:cNvPr id="44035"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44036" name="灯片编号占位符 3"/>
          <p:cNvSpPr>
            <a:spLocks noGrp="1"/>
          </p:cNvSpPr>
          <p:nvPr>
            <p:ph type="sldNum" sz="quarter" idx="5"/>
          </p:nvPr>
        </p:nvSpPr>
        <p:spPr bwMode="auto">
          <a:noFill/>
          <a:ln>
            <a:miter lim="800000"/>
            <a:headEnd/>
            <a:tailEnd/>
          </a:ln>
        </p:spPr>
        <p:txBody>
          <a:bodyPr/>
          <a:lstStyle/>
          <a:p>
            <a:fld id="{762903DF-7627-4477-BEC9-58DD6FA03911}" type="slidenum">
              <a:rPr lang="zh-CN" altLang="en-US"/>
              <a:pPr/>
              <a:t>1</a:t>
            </a:fld>
            <a:endParaRPr lang="en-US" altLang="zh-CN"/>
          </a:p>
        </p:txBody>
      </p:sp>
    </p:spTree>
    <p:extLst>
      <p:ext uri="{BB962C8B-B14F-4D97-AF65-F5344CB8AC3E}">
        <p14:creationId xmlns:p14="http://schemas.microsoft.com/office/powerpoint/2010/main" val="40480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6</a:t>
            </a:fld>
            <a:endParaRPr lang="zh-CN" altLang="en-US"/>
          </a:p>
        </p:txBody>
      </p:sp>
    </p:spTree>
    <p:extLst>
      <p:ext uri="{BB962C8B-B14F-4D97-AF65-F5344CB8AC3E}">
        <p14:creationId xmlns:p14="http://schemas.microsoft.com/office/powerpoint/2010/main" val="50283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dirty="0">
                <a:latin typeface="Times New Roman" panose="02020603050405020304" pitchFamily="18" charset="0"/>
                <a:cs typeface="Times New Roman" panose="02020603050405020304" pitchFamily="18" charset="0"/>
              </a:rPr>
              <a:t>1.</a:t>
            </a:r>
            <a:r>
              <a:rPr lang="zh-CN" altLang="en-US" sz="1200" dirty="0">
                <a:latin typeface="Times New Roman" panose="02020603050405020304" pitchFamily="18" charset="0"/>
                <a:cs typeface="Times New Roman" panose="02020603050405020304" pitchFamily="18" charset="0"/>
              </a:rPr>
              <a:t> </a:t>
            </a:r>
            <a:r>
              <a:rPr lang="en" altLang="zh-CN" sz="1200" dirty="0" err="1">
                <a:latin typeface="Times New Roman" panose="02020603050405020304" pitchFamily="18" charset="0"/>
                <a:cs typeface="Times New Roman" panose="02020603050405020304" pitchFamily="18" charset="0"/>
              </a:rPr>
              <a:t>Biskyrmions</a:t>
            </a:r>
            <a:r>
              <a:rPr lang="en" altLang="zh-CN" sz="1200" dirty="0">
                <a:latin typeface="Times New Roman" panose="02020603050405020304" pitchFamily="18" charset="0"/>
                <a:cs typeface="Times New Roman" panose="02020603050405020304" pitchFamily="18" charset="0"/>
              </a:rPr>
              <a:t> do not assemble into a long-range-ordered lattice. Instead, their correlation length always remains comparable to the periodicity of the stripe domains, and increases with increasing magnetic field.</a:t>
            </a:r>
          </a:p>
          <a:p>
            <a:pPr algn="just"/>
            <a:r>
              <a:rPr lang="en-US" altLang="zh-CN" sz="1200" dirty="0">
                <a:latin typeface="Times New Roman" panose="02020603050405020304" pitchFamily="18" charset="0"/>
                <a:cs typeface="Times New Roman" panose="02020603050405020304" pitchFamily="18" charset="0"/>
              </a:rPr>
              <a:t>2.</a:t>
            </a:r>
            <a:r>
              <a:rPr lang="zh-CN" altLang="en-US" sz="1200" dirty="0">
                <a:latin typeface="Times New Roman" panose="02020603050405020304" pitchFamily="18" charset="0"/>
                <a:cs typeface="Times New Roman" panose="02020603050405020304" pitchFamily="18" charset="0"/>
              </a:rPr>
              <a:t> </a:t>
            </a:r>
            <a:r>
              <a:rPr lang="en" altLang="zh-CN" sz="1200" dirty="0">
                <a:latin typeface="Times New Roman" panose="02020603050405020304" pitchFamily="18" charset="0"/>
                <a:cs typeface="Times New Roman" panose="02020603050405020304" pitchFamily="18" charset="0"/>
              </a:rPr>
              <a:t>Although </a:t>
            </a:r>
            <a:r>
              <a:rPr lang="en" altLang="zh-CN" sz="1200" dirty="0" err="1">
                <a:latin typeface="Times New Roman" panose="02020603050405020304" pitchFamily="18" charset="0"/>
                <a:cs typeface="Times New Roman" panose="02020603050405020304" pitchFamily="18" charset="0"/>
              </a:rPr>
              <a:t>biskyrmions</a:t>
            </a:r>
            <a:r>
              <a:rPr lang="en" altLang="zh-CN" sz="1200" dirty="0">
                <a:latin typeface="Times New Roman" panose="02020603050405020304" pitchFamily="18" charset="0"/>
                <a:cs typeface="Times New Roman" panose="02020603050405020304" pitchFamily="18" charset="0"/>
              </a:rPr>
              <a:t> do not order into periodic lattices on a large length scale, they are in-plane rotationally ordered, with the rotation direction being locked to certain crystallographic directions. </a:t>
            </a:r>
            <a:r>
              <a:rPr lang="zh-CN" altLang="en-US" sz="1200" dirty="0">
                <a:latin typeface="Times New Roman" panose="02020603050405020304" pitchFamily="18" charset="0"/>
                <a:cs typeface="Times New Roman" panose="02020603050405020304" pitchFamily="18" charset="0"/>
              </a:rPr>
              <a:t> </a:t>
            </a:r>
            <a:endParaRPr lang="en-US" altLang="zh-CN" sz="1200" dirty="0">
              <a:latin typeface="Times New Roman" panose="02020603050405020304" pitchFamily="18" charset="0"/>
              <a:cs typeface="Times New Roman" panose="02020603050405020304" pitchFamily="18" charset="0"/>
            </a:endParaRPr>
          </a:p>
          <a:p>
            <a:pPr algn="just"/>
            <a:endParaRPr lang="en" altLang="zh-CN" sz="1200" dirty="0">
              <a:latin typeface="Times New Roman" panose="02020603050405020304" pitchFamily="18" charset="0"/>
              <a:cs typeface="Times New Roman" panose="02020603050405020304" pitchFamily="18" charset="0"/>
            </a:endParaRPr>
          </a:p>
          <a:p>
            <a:pPr algn="just"/>
            <a:r>
              <a:rPr lang="zh-CN" altLang="en-US" sz="1200" dirty="0">
                <a:latin typeface="Times New Roman" panose="02020603050405020304" pitchFamily="18" charset="0"/>
                <a:cs typeface="Times New Roman" panose="02020603050405020304" pitchFamily="18" charset="0"/>
              </a:rPr>
              <a:t>    </a:t>
            </a:r>
            <a:r>
              <a:rPr lang="en" altLang="zh-CN" sz="1200" dirty="0">
                <a:latin typeface="Times New Roman" panose="02020603050405020304" pitchFamily="18" charset="0"/>
                <a:cs typeface="Times New Roman" panose="02020603050405020304" pitchFamily="18" charset="0"/>
              </a:rPr>
              <a:t>These polar molecular properties of the </a:t>
            </a:r>
            <a:r>
              <a:rPr lang="en" altLang="zh-CN" sz="1200" dirty="0" err="1">
                <a:latin typeface="Times New Roman" panose="02020603050405020304" pitchFamily="18" charset="0"/>
                <a:cs typeface="Times New Roman" panose="02020603050405020304" pitchFamily="18" charset="0"/>
              </a:rPr>
              <a:t>biskyrmion</a:t>
            </a:r>
            <a:r>
              <a:rPr lang="en" altLang="zh-CN" sz="1200" dirty="0">
                <a:latin typeface="Times New Roman" panose="02020603050405020304" pitchFamily="18" charset="0"/>
                <a:cs typeface="Times New Roman" panose="02020603050405020304" pitchFamily="18" charset="0"/>
              </a:rPr>
              <a:t> system suggest an intricate energy balance in </a:t>
            </a:r>
            <a:r>
              <a:rPr lang="en" altLang="zh-CN" sz="1200" dirty="0" err="1">
                <a:latin typeface="Times New Roman" panose="02020603050405020304" pitchFamily="18" charset="0"/>
                <a:cs typeface="Times New Roman" panose="02020603050405020304" pitchFamily="18" charset="0"/>
              </a:rPr>
              <a:t>MnNiGa</a:t>
            </a:r>
            <a:r>
              <a:rPr lang="en" altLang="zh-CN" sz="1200" dirty="0">
                <a:latin typeface="Times New Roman" panose="02020603050405020304" pitchFamily="18" charset="0"/>
                <a:cs typeface="Times New Roman" panose="02020603050405020304" pitchFamily="18" charset="0"/>
              </a:rPr>
              <a:t>, which is fundamentally different from chiral </a:t>
            </a:r>
            <a:r>
              <a:rPr lang="en" altLang="zh-CN" sz="1200" dirty="0" err="1">
                <a:latin typeface="Times New Roman" panose="02020603050405020304" pitchFamily="18" charset="0"/>
                <a:cs typeface="Times New Roman" panose="02020603050405020304" pitchFamily="18" charset="0"/>
              </a:rPr>
              <a:t>skyrmion</a:t>
            </a:r>
            <a:r>
              <a:rPr lang="en" altLang="zh-CN" sz="1200" dirty="0">
                <a:latin typeface="Times New Roman" panose="02020603050405020304" pitchFamily="18" charset="0"/>
                <a:cs typeface="Times New Roman" panose="02020603050405020304" pitchFamily="18" charset="0"/>
              </a:rPr>
              <a:t> systems. Such anisotropic nature, representing an extra degree of freedom for this type of </a:t>
            </a:r>
            <a:r>
              <a:rPr lang="en" altLang="zh-CN" sz="1200" dirty="0" err="1">
                <a:latin typeface="Times New Roman" panose="02020603050405020304" pitchFamily="18" charset="0"/>
                <a:cs typeface="Times New Roman" panose="02020603050405020304" pitchFamily="18" charset="0"/>
              </a:rPr>
              <a:t>skyrmions</a:t>
            </a:r>
            <a:r>
              <a:rPr lang="en" altLang="zh-CN" sz="1200" dirty="0">
                <a:latin typeface="Times New Roman" panose="02020603050405020304" pitchFamily="18" charset="0"/>
                <a:cs typeface="Times New Roman" panose="02020603050405020304" pitchFamily="18" charset="0"/>
              </a:rPr>
              <a:t>, may be exploited as information carrier. In this case, the two binary states are encoded within the same topological state, which reduces the energy consumption that is required for the state switching, demonstrating advanced device scheme for </a:t>
            </a:r>
            <a:r>
              <a:rPr lang="en" altLang="zh-CN" sz="1200" dirty="0" err="1">
                <a:latin typeface="Times New Roman" panose="02020603050405020304" pitchFamily="18" charset="0"/>
                <a:cs typeface="Times New Roman" panose="02020603050405020304" pitchFamily="18" charset="0"/>
              </a:rPr>
              <a:t>skyrmion</a:t>
            </a:r>
            <a:r>
              <a:rPr lang="en" altLang="zh-CN" sz="1200" dirty="0">
                <a:latin typeface="Times New Roman" panose="02020603050405020304" pitchFamily="18" charset="0"/>
                <a:cs typeface="Times New Roman" panose="02020603050405020304" pitchFamily="18" charset="0"/>
              </a:rPr>
              <a:t>-based memories.</a:t>
            </a:r>
            <a:r>
              <a:rPr lang="zh-CN" altLang="en-US" sz="1200" dirty="0">
                <a:latin typeface="Times New Roman" panose="02020603050405020304" pitchFamily="18" charset="0"/>
                <a:cs typeface="Times New Roman" panose="02020603050405020304" pitchFamily="18" charset="0"/>
              </a:rPr>
              <a:t> </a:t>
            </a:r>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30</a:t>
            </a:fld>
            <a:endParaRPr lang="zh-CN" altLang="en-US"/>
          </a:p>
        </p:txBody>
      </p:sp>
    </p:spTree>
    <p:extLst>
      <p:ext uri="{BB962C8B-B14F-4D97-AF65-F5344CB8AC3E}">
        <p14:creationId xmlns:p14="http://schemas.microsoft.com/office/powerpoint/2010/main" val="125907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楷体" panose="02010609060101010101" pitchFamily="49" charset="-122"/>
                <a:ea typeface="楷体" panose="02010609060101010101" pitchFamily="49" charset="-122"/>
              </a:rPr>
              <a:t>采用中子小角散射技术研究了</a:t>
            </a:r>
            <a:r>
              <a:rPr lang="en-US" altLang="zh-CN" sz="1200" dirty="0" err="1">
                <a:latin typeface="Times New Roman" panose="02020603050405020304" pitchFamily="18" charset="0"/>
                <a:ea typeface="楷体" panose="02010609060101010101" pitchFamily="49" charset="-122"/>
                <a:cs typeface="Times New Roman" panose="02020603050405020304" pitchFamily="18" charset="0"/>
              </a:rPr>
              <a:t>Zr</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基</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BMG</a:t>
            </a:r>
            <a:r>
              <a:rPr lang="zh-CN" altLang="en-US" sz="1200" dirty="0">
                <a:latin typeface="楷体" panose="02010609060101010101" pitchFamily="49" charset="-122"/>
                <a:ea typeface="楷体" panose="02010609060101010101" pitchFamily="49" charset="-122"/>
              </a:rPr>
              <a:t>由非晶到结晶的动力学问题，提出了一种基于短程原子输运的相分离机理。</a:t>
            </a:r>
            <a:endParaRPr lang="zh-CN" altLang="en-US" sz="1200" dirty="0"/>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33</a:t>
            </a:fld>
            <a:endParaRPr lang="zh-CN" altLang="en-US"/>
          </a:p>
        </p:txBody>
      </p:sp>
    </p:spTree>
    <p:extLst>
      <p:ext uri="{BB962C8B-B14F-4D97-AF65-F5344CB8AC3E}">
        <p14:creationId xmlns:p14="http://schemas.microsoft.com/office/powerpoint/2010/main" val="3696850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r>
              <a:rPr lang="en-US" altLang="zh-CN" dirty="0"/>
              <a:t>2018</a:t>
            </a:r>
            <a:r>
              <a:rPr lang="en-US" altLang="en-US" dirty="0"/>
              <a:t>/7/22</a:t>
            </a:r>
            <a:endParaRPr lang="en-US" altLang="zh-CN" dirty="0"/>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solidFill>
                <a:latin typeface="Arial" pitchFamily="34" charset="0"/>
                <a:ea typeface="宋体" pitchFamily="2" charset="-122"/>
              </a:defRPr>
            </a:lvl1pPr>
          </a:lstStyle>
          <a:p>
            <a:pPr>
              <a:defRPr/>
            </a:pPr>
            <a:r>
              <a:rPr lang="en-US" altLang="zh-CN" dirty="0"/>
              <a:t>2018</a:t>
            </a:r>
            <a:r>
              <a:rPr lang="en-US" altLang="en-US" dirty="0"/>
              <a:t>/7/22</a:t>
            </a:r>
            <a:endParaRPr lang="en-US" altLang="zh-CN"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rgbClr val="000000"/>
                </a:solidFill>
                <a:latin typeface="Arial" pitchFamily="34" charset="0"/>
                <a:ea typeface="宋体" pitchFamily="2" charset="-122"/>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4C4A90C-E326-4071-A758-2EBBA93615F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png"/><Relationship Id="rId7" Type="http://schemas.openxmlformats.org/officeDocument/2006/relationships/image" Target="../media/image30.emf"/><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2.emf"/><Relationship Id="rId5" Type="http://schemas.openxmlformats.org/officeDocument/2006/relationships/image" Target="../media/image29.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e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user.csns.ihep.ac.cn/"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ctrTitle"/>
          </p:nvPr>
        </p:nvSpPr>
        <p:spPr>
          <a:xfrm>
            <a:off x="0" y="3068960"/>
            <a:ext cx="9507247" cy="1470025"/>
          </a:xfrm>
        </p:spPr>
        <p:txBody>
          <a:bodyPr/>
          <a:lstStyle/>
          <a:p>
            <a:pPr eaLnBrk="1" hangingPunct="1">
              <a:lnSpc>
                <a:spcPct val="120000"/>
              </a:lnSpc>
              <a:spcBef>
                <a:spcPts val="3000"/>
              </a:spcBef>
              <a:defRPr/>
            </a:pPr>
            <a:br>
              <a:rPr lang="en-US" altLang="zh-CN" sz="4000" b="1" dirty="0">
                <a:solidFill>
                  <a:srgbClr val="0070C0"/>
                </a:solidFill>
                <a:latin typeface="微软雅黑" panose="020B0503020204020204" pitchFamily="34" charset="-122"/>
                <a:ea typeface="微软雅黑" panose="020B0503020204020204" pitchFamily="34" charset="-122"/>
                <a:cs typeface="+mn-cs"/>
              </a:rPr>
            </a:br>
            <a:r>
              <a:rPr lang="en-US" altLang="zh-CN" sz="3200" b="1" dirty="0">
                <a:solidFill>
                  <a:srgbClr val="0070C0"/>
                </a:solidFill>
                <a:latin typeface="微软雅黑" panose="020B0503020204020204" pitchFamily="34" charset="-122"/>
                <a:ea typeface="微软雅黑" panose="020B0503020204020204" pitchFamily="34" charset="-122"/>
                <a:cs typeface="+mn-cs"/>
              </a:rPr>
              <a:t>Status of China Spallation Neutron Source</a:t>
            </a:r>
            <a:endParaRPr lang="zh-CN" altLang="en-US" sz="3200" b="1" dirty="0">
              <a:solidFill>
                <a:srgbClr val="0070C0"/>
              </a:solidFill>
              <a:latin typeface="微软雅黑" panose="020B0503020204020204" pitchFamily="34" charset="-122"/>
              <a:ea typeface="微软雅黑" panose="020B0503020204020204" pitchFamily="34" charset="-122"/>
              <a:cs typeface="+mn-cs"/>
            </a:endParaRPr>
          </a:p>
        </p:txBody>
      </p:sp>
      <p:sp>
        <p:nvSpPr>
          <p:cNvPr id="3076" name="矩形 1"/>
          <p:cNvSpPr>
            <a:spLocks noChangeArrowheads="1"/>
          </p:cNvSpPr>
          <p:nvPr/>
        </p:nvSpPr>
        <p:spPr bwMode="auto">
          <a:xfrm>
            <a:off x="-363247" y="5036201"/>
            <a:ext cx="9870493" cy="982000"/>
          </a:xfrm>
          <a:prstGeom prst="rect">
            <a:avLst/>
          </a:prstGeom>
          <a:noFill/>
          <a:ln w="9525">
            <a:noFill/>
            <a:miter lim="800000"/>
            <a:headEnd/>
            <a:tailEnd/>
          </a:ln>
        </p:spPr>
        <p:txBody>
          <a:bodyPr wrap="square">
            <a:spAutoFit/>
          </a:bodyPr>
          <a:lstStyle/>
          <a:p>
            <a:pPr algn="ctr" eaLnBrk="1" hangingPunct="1">
              <a:lnSpc>
                <a:spcPts val="3280"/>
              </a:lnSpc>
              <a:spcBef>
                <a:spcPts val="600"/>
              </a:spcBef>
            </a:pPr>
            <a:r>
              <a:rPr lang="en-US" altLang="zh-CN" sz="3200" b="1" dirty="0">
                <a:latin typeface="Times New Roman" panose="02020603050405020304" pitchFamily="18" charset="0"/>
                <a:ea typeface="微软雅黑" pitchFamily="34" charset="-122"/>
                <a:cs typeface="Times New Roman" panose="02020603050405020304" pitchFamily="18" charset="0"/>
              </a:rPr>
              <a:t>Hesheng Chen</a:t>
            </a:r>
            <a:endParaRPr lang="en-US" altLang="zh-CN" sz="1100" b="1" dirty="0">
              <a:latin typeface="Times New Roman" panose="02020603050405020304" pitchFamily="18" charset="0"/>
              <a:ea typeface="微软雅黑" pitchFamily="34" charset="-122"/>
              <a:cs typeface="Times New Roman" panose="02020603050405020304" pitchFamily="18" charset="0"/>
            </a:endParaRPr>
          </a:p>
          <a:p>
            <a:pPr algn="ctr" eaLnBrk="1" hangingPunct="1">
              <a:lnSpc>
                <a:spcPts val="3280"/>
              </a:lnSpc>
              <a:spcBef>
                <a:spcPts val="600"/>
              </a:spcBef>
            </a:pPr>
            <a:r>
              <a:rPr lang="en-US" altLang="zh-CN" sz="2400" b="1" dirty="0">
                <a:latin typeface="Times New Roman" panose="02020603050405020304" pitchFamily="18" charset="0"/>
                <a:ea typeface="微软雅黑" pitchFamily="34" charset="-122"/>
                <a:cs typeface="Times New Roman" panose="02020603050405020304" pitchFamily="18" charset="0"/>
              </a:rPr>
              <a:t>Institute of High Energy Physics, CAS</a:t>
            </a:r>
          </a:p>
        </p:txBody>
      </p:sp>
      <p:pic>
        <p:nvPicPr>
          <p:cNvPr id="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0" y="0"/>
            <a:ext cx="1009060" cy="571504"/>
          </a:xfrm>
          <a:prstGeom prst="rect">
            <a:avLst/>
          </a:prstGeom>
          <a:noFill/>
        </p:spPr>
      </p:pic>
      <p:pic>
        <p:nvPicPr>
          <p:cNvPr id="9" name="Picture 1" descr="E:\photo\2：20170215-20171230\张玮\201708精选\航拍-201708.jpg"/>
          <p:cNvPicPr>
            <a:picLocks noChangeAspect="1" noChangeArrowheads="1"/>
          </p:cNvPicPr>
          <p:nvPr/>
        </p:nvPicPr>
        <p:blipFill>
          <a:blip r:embed="rId4" cstate="screen"/>
          <a:srcRect t="29793" b="3563"/>
          <a:stretch>
            <a:fillRect/>
          </a:stretch>
        </p:blipFill>
        <p:spPr bwMode="auto">
          <a:xfrm>
            <a:off x="-1" y="-24"/>
            <a:ext cx="9144000" cy="3285008"/>
          </a:xfrm>
          <a:prstGeom prst="rect">
            <a:avLst/>
          </a:prstGeom>
          <a:noFill/>
          <a:ln w="9525">
            <a:noFill/>
            <a:miter lim="800000"/>
            <a:headEnd/>
            <a:tailEnd/>
          </a:ln>
        </p:spPr>
      </p:pic>
      <p:pic>
        <p:nvPicPr>
          <p:cNvPr id="10"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786710" y="71414"/>
            <a:ext cx="1009060" cy="571504"/>
          </a:xfrm>
          <a:prstGeom prst="rect">
            <a:avLst/>
          </a:prstGeom>
          <a:noFill/>
        </p:spPr>
      </p:pic>
    </p:spTree>
  </p:cSld>
  <p:clrMapOvr>
    <a:masterClrMapping/>
  </p:clrMapOvr>
  <p:transition advTm="1468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10</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0000"/>
                </a:solidFill>
              </a:rPr>
              <a:t>Neutron scattering hall</a:t>
            </a:r>
          </a:p>
        </p:txBody>
      </p:sp>
      <p:pic>
        <p:nvPicPr>
          <p:cNvPr id="10" name="Picture 7">
            <a:extLst>
              <a:ext uri="{FF2B5EF4-FFF2-40B4-BE49-F238E27FC236}">
                <a16:creationId xmlns:a16="http://schemas.microsoft.com/office/drawing/2014/main" id="{CB85CE42-80FC-964D-A76F-5FA899B8C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10" y="922358"/>
            <a:ext cx="7803580" cy="551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4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11</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0000"/>
                </a:solidFill>
              </a:rPr>
              <a:t>Target station</a:t>
            </a:r>
          </a:p>
        </p:txBody>
      </p:sp>
      <p:pic>
        <p:nvPicPr>
          <p:cNvPr id="10" name="图片 1">
            <a:extLst>
              <a:ext uri="{FF2B5EF4-FFF2-40B4-BE49-F238E27FC236}">
                <a16:creationId xmlns:a16="http://schemas.microsoft.com/office/drawing/2014/main" id="{F4AA906D-235A-8A41-9F7E-FF5CBE16EA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46466"/>
            <a:ext cx="4413420" cy="28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屏幕快照 2018-09-07 上午11.41.22.png">
            <a:extLst>
              <a:ext uri="{FF2B5EF4-FFF2-40B4-BE49-F238E27FC236}">
                <a16:creationId xmlns:a16="http://schemas.microsoft.com/office/drawing/2014/main" id="{80DD74CF-A555-CD45-A79F-90E4D461E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5776" y="1203806"/>
            <a:ext cx="3731041" cy="2650873"/>
          </a:xfrm>
          <a:prstGeom prst="rect">
            <a:avLst/>
          </a:prstGeom>
        </p:spPr>
      </p:pic>
      <p:pic>
        <p:nvPicPr>
          <p:cNvPr id="12" name="Picture 2" descr="C:\Users\Administrator\Desktop\靶心-8.jpg">
            <a:extLst>
              <a:ext uri="{FF2B5EF4-FFF2-40B4-BE49-F238E27FC236}">
                <a16:creationId xmlns:a16="http://schemas.microsoft.com/office/drawing/2014/main" id="{DA4FB96B-C7A1-764E-9D81-3E4BEC1580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6218" y="3896496"/>
            <a:ext cx="4413420" cy="2836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034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656754"/>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656754"/>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44624"/>
            <a:ext cx="1009060" cy="571504"/>
          </a:xfrm>
          <a:prstGeom prst="rect">
            <a:avLst/>
          </a:prstGeom>
          <a:noFill/>
        </p:spPr>
      </p:pic>
      <p:sp>
        <p:nvSpPr>
          <p:cNvPr id="25605" name="灯片编号占位符 1"/>
          <p:cNvSpPr>
            <a:spLocks noGrp="1"/>
          </p:cNvSpPr>
          <p:nvPr>
            <p:ph type="sldNum" sz="quarter" idx="12"/>
          </p:nvPr>
        </p:nvSpPr>
        <p:spPr bwMode="auto">
          <a:xfrm>
            <a:off x="8229600" y="6569843"/>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12</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71513"/>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3200" b="1" dirty="0">
                <a:solidFill>
                  <a:srgbClr val="FF0000"/>
                </a:solidFill>
              </a:rPr>
              <a:t>Neutron instruments</a:t>
            </a:r>
            <a:r>
              <a:rPr lang="zh-CN" altLang="en-US" sz="3200" b="1" dirty="0">
                <a:solidFill>
                  <a:srgbClr val="FF0000"/>
                </a:solidFill>
              </a:rPr>
              <a:t> </a:t>
            </a:r>
            <a:r>
              <a:rPr lang="en-US" altLang="zh-CN" sz="3200" b="1" dirty="0">
                <a:solidFill>
                  <a:srgbClr val="FF0000"/>
                </a:solidFill>
              </a:rPr>
              <a:t>layout</a:t>
            </a:r>
            <a:endParaRPr lang="zh-CN" altLang="en-US" sz="3200" b="1" dirty="0">
              <a:solidFill>
                <a:srgbClr val="FF0000"/>
              </a:solidFill>
            </a:endParaRPr>
          </a:p>
        </p:txBody>
      </p:sp>
      <p:grpSp>
        <p:nvGrpSpPr>
          <p:cNvPr id="10" name="组合 6">
            <a:extLst>
              <a:ext uri="{FF2B5EF4-FFF2-40B4-BE49-F238E27FC236}">
                <a16:creationId xmlns:a16="http://schemas.microsoft.com/office/drawing/2014/main" id="{2EB36CA3-464B-1D4A-8E26-6ADA2EF73780}"/>
              </a:ext>
            </a:extLst>
          </p:cNvPr>
          <p:cNvGrpSpPr/>
          <p:nvPr/>
        </p:nvGrpSpPr>
        <p:grpSpPr>
          <a:xfrm>
            <a:off x="-252536" y="881930"/>
            <a:ext cx="11377931" cy="5365224"/>
            <a:chOff x="159526" y="1023117"/>
            <a:chExt cx="11377931" cy="5365224"/>
          </a:xfrm>
        </p:grpSpPr>
        <p:grpSp>
          <p:nvGrpSpPr>
            <p:cNvPr id="11" name="组合 97">
              <a:extLst>
                <a:ext uri="{FF2B5EF4-FFF2-40B4-BE49-F238E27FC236}">
                  <a16:creationId xmlns:a16="http://schemas.microsoft.com/office/drawing/2014/main" id="{0539CAF8-45E0-794E-AB63-B5B329EE2249}"/>
                </a:ext>
              </a:extLst>
            </p:cNvPr>
            <p:cNvGrpSpPr>
              <a:grpSpLocks/>
            </p:cNvGrpSpPr>
            <p:nvPr/>
          </p:nvGrpSpPr>
          <p:grpSpPr bwMode="auto">
            <a:xfrm>
              <a:off x="159526" y="1023117"/>
              <a:ext cx="11377931" cy="5365224"/>
              <a:chOff x="27055" y="1428750"/>
              <a:chExt cx="11002881" cy="4442296"/>
            </a:xfrm>
          </p:grpSpPr>
          <p:sp>
            <p:nvSpPr>
              <p:cNvPr id="13" name="Text Box 4">
                <a:extLst>
                  <a:ext uri="{FF2B5EF4-FFF2-40B4-BE49-F238E27FC236}">
                    <a16:creationId xmlns:a16="http://schemas.microsoft.com/office/drawing/2014/main" id="{08088824-E1B3-4948-A3BE-AFD2442C035C}"/>
                  </a:ext>
                </a:extLst>
              </p:cNvPr>
              <p:cNvSpPr txBox="1">
                <a:spLocks noChangeArrowheads="1"/>
              </p:cNvSpPr>
              <p:nvPr/>
            </p:nvSpPr>
            <p:spPr bwMode="auto">
              <a:xfrm>
                <a:off x="486164" y="3925521"/>
                <a:ext cx="2743200" cy="254833"/>
              </a:xfrm>
              <a:prstGeom prst="rect">
                <a:avLst/>
              </a:prstGeom>
              <a:noFill/>
              <a:ln w="9525">
                <a:noFill/>
                <a:miter lim="800000"/>
                <a:headEnd/>
                <a:tailEnd/>
              </a:ln>
            </p:spPr>
            <p:txBody>
              <a:bodyPr>
                <a:spAutoFit/>
              </a:bodyPr>
              <a:lstStyle/>
              <a:p>
                <a:pPr algn="r"/>
                <a:r>
                  <a:rPr lang="en-US" altLang="zh-CN" dirty="0">
                    <a:solidFill>
                      <a:schemeClr val="accent6"/>
                    </a:solidFill>
                    <a:latin typeface="Calibri" panose="020F0502020204030204" pitchFamily="34" charset="0"/>
                  </a:rPr>
                  <a:t>High pressure PND</a:t>
                </a:r>
              </a:p>
            </p:txBody>
          </p:sp>
          <p:sp>
            <p:nvSpPr>
              <p:cNvPr id="14" name="Oval 5">
                <a:extLst>
                  <a:ext uri="{FF2B5EF4-FFF2-40B4-BE49-F238E27FC236}">
                    <a16:creationId xmlns:a16="http://schemas.microsoft.com/office/drawing/2014/main" id="{6D284339-23D5-CB40-8300-D2457EB34B09}"/>
                  </a:ext>
                </a:extLst>
              </p:cNvPr>
              <p:cNvSpPr>
                <a:spLocks noChangeArrowheads="1"/>
              </p:cNvSpPr>
              <p:nvPr/>
            </p:nvSpPr>
            <p:spPr bwMode="auto">
              <a:xfrm>
                <a:off x="3795713" y="2762250"/>
                <a:ext cx="1423987" cy="1525588"/>
              </a:xfrm>
              <a:prstGeom prst="ellipse">
                <a:avLst/>
              </a:prstGeom>
              <a:solidFill>
                <a:srgbClr val="FFFFCC"/>
              </a:solidFill>
              <a:ln w="9525">
                <a:solidFill>
                  <a:srgbClr val="FFFFFF"/>
                </a:solidFill>
                <a:round/>
                <a:headEnd/>
                <a:tailEnd/>
              </a:ln>
            </p:spPr>
            <p:txBody>
              <a:bodyPr wrap="none" anchor="ctr"/>
              <a:lstStyle/>
              <a:p>
                <a:pPr eaLnBrk="1" hangingPunct="1"/>
                <a:endParaRPr lang="zh-CN" altLang="zh-CN" sz="1800">
                  <a:latin typeface="Calibri" pitchFamily="34" charset="0"/>
                </a:endParaRPr>
              </a:p>
            </p:txBody>
          </p:sp>
          <p:sp>
            <p:nvSpPr>
              <p:cNvPr id="15" name="Line 6">
                <a:extLst>
                  <a:ext uri="{FF2B5EF4-FFF2-40B4-BE49-F238E27FC236}">
                    <a16:creationId xmlns:a16="http://schemas.microsoft.com/office/drawing/2014/main" id="{1661FCA8-7AB0-1042-BC34-68AC3E8874E0}"/>
                  </a:ext>
                </a:extLst>
              </p:cNvPr>
              <p:cNvSpPr>
                <a:spLocks noChangeShapeType="1"/>
              </p:cNvSpPr>
              <p:nvPr/>
            </p:nvSpPr>
            <p:spPr bwMode="auto">
              <a:xfrm flipV="1">
                <a:off x="2428874" y="3455888"/>
                <a:ext cx="3511278" cy="401735"/>
              </a:xfrm>
              <a:prstGeom prst="line">
                <a:avLst/>
              </a:prstGeom>
              <a:noFill/>
              <a:ln w="31750">
                <a:solidFill>
                  <a:srgbClr val="FF6600"/>
                </a:solidFill>
                <a:prstDash val="dashDot"/>
                <a:round/>
                <a:headEnd/>
                <a:tailEnd/>
              </a:ln>
            </p:spPr>
            <p:txBody>
              <a:bodyPr/>
              <a:lstStyle/>
              <a:p>
                <a:endParaRPr lang="zh-CN" altLang="en-US"/>
              </a:p>
            </p:txBody>
          </p:sp>
          <p:sp>
            <p:nvSpPr>
              <p:cNvPr id="16" name="Line 7">
                <a:extLst>
                  <a:ext uri="{FF2B5EF4-FFF2-40B4-BE49-F238E27FC236}">
                    <a16:creationId xmlns:a16="http://schemas.microsoft.com/office/drawing/2014/main" id="{116403AA-614F-6544-9676-42B5D5F42974}"/>
                  </a:ext>
                </a:extLst>
              </p:cNvPr>
              <p:cNvSpPr>
                <a:spLocks noChangeShapeType="1"/>
              </p:cNvSpPr>
              <p:nvPr/>
            </p:nvSpPr>
            <p:spPr bwMode="auto">
              <a:xfrm flipV="1">
                <a:off x="3357563" y="3155353"/>
                <a:ext cx="2642120" cy="845146"/>
              </a:xfrm>
              <a:prstGeom prst="line">
                <a:avLst/>
              </a:prstGeom>
              <a:noFill/>
              <a:ln w="31750">
                <a:solidFill>
                  <a:srgbClr val="FF6600"/>
                </a:solidFill>
                <a:prstDash val="dashDot"/>
                <a:round/>
                <a:headEnd/>
                <a:tailEnd/>
              </a:ln>
            </p:spPr>
            <p:txBody>
              <a:bodyPr/>
              <a:lstStyle/>
              <a:p>
                <a:endParaRPr lang="zh-CN" altLang="en-US"/>
              </a:p>
            </p:txBody>
          </p:sp>
          <p:sp>
            <p:nvSpPr>
              <p:cNvPr id="17" name="Line 8">
                <a:extLst>
                  <a:ext uri="{FF2B5EF4-FFF2-40B4-BE49-F238E27FC236}">
                    <a16:creationId xmlns:a16="http://schemas.microsoft.com/office/drawing/2014/main" id="{77DCED79-9056-8643-A05C-B07728C05F73}"/>
                  </a:ext>
                </a:extLst>
              </p:cNvPr>
              <p:cNvSpPr>
                <a:spLocks noChangeShapeType="1"/>
              </p:cNvSpPr>
              <p:nvPr/>
            </p:nvSpPr>
            <p:spPr bwMode="auto">
              <a:xfrm>
                <a:off x="3071813" y="3500438"/>
                <a:ext cx="2928937" cy="214312"/>
              </a:xfrm>
              <a:prstGeom prst="line">
                <a:avLst/>
              </a:prstGeom>
              <a:noFill/>
              <a:ln w="31750">
                <a:solidFill>
                  <a:srgbClr val="FF6600"/>
                </a:solidFill>
                <a:prstDash val="dashDot"/>
                <a:round/>
                <a:headEnd/>
                <a:tailEnd/>
              </a:ln>
            </p:spPr>
            <p:txBody>
              <a:bodyPr/>
              <a:lstStyle/>
              <a:p>
                <a:endParaRPr lang="zh-CN" altLang="en-US"/>
              </a:p>
            </p:txBody>
          </p:sp>
          <p:sp>
            <p:nvSpPr>
              <p:cNvPr id="18" name="Line 9">
                <a:extLst>
                  <a:ext uri="{FF2B5EF4-FFF2-40B4-BE49-F238E27FC236}">
                    <a16:creationId xmlns:a16="http://schemas.microsoft.com/office/drawing/2014/main" id="{4B70FA12-9780-6045-B40E-4DB0DA38FA21}"/>
                  </a:ext>
                </a:extLst>
              </p:cNvPr>
              <p:cNvSpPr>
                <a:spLocks noChangeShapeType="1"/>
              </p:cNvSpPr>
              <p:nvPr/>
            </p:nvSpPr>
            <p:spPr bwMode="auto">
              <a:xfrm flipV="1">
                <a:off x="2928938" y="2214563"/>
                <a:ext cx="3857625" cy="2357437"/>
              </a:xfrm>
              <a:prstGeom prst="line">
                <a:avLst/>
              </a:prstGeom>
              <a:noFill/>
              <a:ln w="31750">
                <a:solidFill>
                  <a:srgbClr val="3333CC"/>
                </a:solidFill>
                <a:prstDash val="dash"/>
                <a:round/>
                <a:headEnd/>
                <a:tailEnd/>
              </a:ln>
            </p:spPr>
            <p:txBody>
              <a:bodyPr/>
              <a:lstStyle/>
              <a:p>
                <a:endParaRPr lang="zh-CN" altLang="en-US"/>
              </a:p>
            </p:txBody>
          </p:sp>
          <p:sp>
            <p:nvSpPr>
              <p:cNvPr id="19" name="Line 10">
                <a:extLst>
                  <a:ext uri="{FF2B5EF4-FFF2-40B4-BE49-F238E27FC236}">
                    <a16:creationId xmlns:a16="http://schemas.microsoft.com/office/drawing/2014/main" id="{0573ACA4-BA94-C24D-9900-67BA643EA5E9}"/>
                  </a:ext>
                </a:extLst>
              </p:cNvPr>
              <p:cNvSpPr>
                <a:spLocks noChangeShapeType="1"/>
              </p:cNvSpPr>
              <p:nvPr/>
            </p:nvSpPr>
            <p:spPr bwMode="auto">
              <a:xfrm flipV="1">
                <a:off x="3500438" y="1428750"/>
                <a:ext cx="3571875" cy="3071813"/>
              </a:xfrm>
              <a:prstGeom prst="line">
                <a:avLst/>
              </a:prstGeom>
              <a:noFill/>
              <a:ln w="31750">
                <a:solidFill>
                  <a:srgbClr val="3333CC"/>
                </a:solidFill>
                <a:prstDash val="dash"/>
                <a:round/>
                <a:headEnd/>
                <a:tailEnd/>
              </a:ln>
            </p:spPr>
            <p:txBody>
              <a:bodyPr/>
              <a:lstStyle/>
              <a:p>
                <a:endParaRPr lang="zh-CN" altLang="en-US"/>
              </a:p>
            </p:txBody>
          </p:sp>
          <p:sp>
            <p:nvSpPr>
              <p:cNvPr id="20" name="Line 11">
                <a:extLst>
                  <a:ext uri="{FF2B5EF4-FFF2-40B4-BE49-F238E27FC236}">
                    <a16:creationId xmlns:a16="http://schemas.microsoft.com/office/drawing/2014/main" id="{AB55CA99-4C4B-E34F-9546-450861834446}"/>
                  </a:ext>
                </a:extLst>
              </p:cNvPr>
              <p:cNvSpPr>
                <a:spLocks noChangeShapeType="1"/>
              </p:cNvSpPr>
              <p:nvPr/>
            </p:nvSpPr>
            <p:spPr bwMode="auto">
              <a:xfrm flipV="1">
                <a:off x="3429000" y="1671333"/>
                <a:ext cx="2883546" cy="3257853"/>
              </a:xfrm>
              <a:prstGeom prst="line">
                <a:avLst/>
              </a:prstGeom>
              <a:noFill/>
              <a:ln w="31750">
                <a:solidFill>
                  <a:srgbClr val="3333CC"/>
                </a:solidFill>
                <a:prstDash val="dash"/>
                <a:round/>
                <a:headEnd/>
                <a:tailEnd/>
              </a:ln>
            </p:spPr>
            <p:txBody>
              <a:bodyPr/>
              <a:lstStyle/>
              <a:p>
                <a:endParaRPr lang="zh-CN" altLang="en-US"/>
              </a:p>
            </p:txBody>
          </p:sp>
          <p:sp>
            <p:nvSpPr>
              <p:cNvPr id="21" name="Line 12">
                <a:extLst>
                  <a:ext uri="{FF2B5EF4-FFF2-40B4-BE49-F238E27FC236}">
                    <a16:creationId xmlns:a16="http://schemas.microsoft.com/office/drawing/2014/main" id="{BA8875CC-C394-494B-8269-499D758A6FB1}"/>
                  </a:ext>
                </a:extLst>
              </p:cNvPr>
              <p:cNvSpPr>
                <a:spLocks noChangeShapeType="1"/>
              </p:cNvSpPr>
              <p:nvPr/>
            </p:nvSpPr>
            <p:spPr bwMode="auto">
              <a:xfrm>
                <a:off x="3082925" y="2846388"/>
                <a:ext cx="2634545" cy="1341891"/>
              </a:xfrm>
              <a:prstGeom prst="line">
                <a:avLst/>
              </a:prstGeom>
              <a:noFill/>
              <a:ln w="31750">
                <a:solidFill>
                  <a:srgbClr val="00CC99"/>
                </a:solidFill>
                <a:round/>
                <a:headEnd/>
                <a:tailEnd/>
              </a:ln>
            </p:spPr>
            <p:txBody>
              <a:bodyPr/>
              <a:lstStyle/>
              <a:p>
                <a:endParaRPr lang="zh-CN" altLang="en-US"/>
              </a:p>
            </p:txBody>
          </p:sp>
          <p:sp>
            <p:nvSpPr>
              <p:cNvPr id="22" name="Line 13">
                <a:extLst>
                  <a:ext uri="{FF2B5EF4-FFF2-40B4-BE49-F238E27FC236}">
                    <a16:creationId xmlns:a16="http://schemas.microsoft.com/office/drawing/2014/main" id="{5D813DF3-8EE0-E847-9597-4ACF5019E2D5}"/>
                  </a:ext>
                </a:extLst>
              </p:cNvPr>
              <p:cNvSpPr>
                <a:spLocks noChangeShapeType="1"/>
              </p:cNvSpPr>
              <p:nvPr/>
            </p:nvSpPr>
            <p:spPr bwMode="auto">
              <a:xfrm>
                <a:off x="3429000" y="2643188"/>
                <a:ext cx="2581275" cy="2239962"/>
              </a:xfrm>
              <a:prstGeom prst="line">
                <a:avLst/>
              </a:prstGeom>
              <a:noFill/>
              <a:ln w="31750">
                <a:solidFill>
                  <a:srgbClr val="00CC99"/>
                </a:solidFill>
                <a:round/>
                <a:headEnd/>
                <a:tailEnd/>
              </a:ln>
            </p:spPr>
            <p:txBody>
              <a:bodyPr/>
              <a:lstStyle/>
              <a:p>
                <a:endParaRPr lang="zh-CN" altLang="en-US"/>
              </a:p>
            </p:txBody>
          </p:sp>
          <p:sp>
            <p:nvSpPr>
              <p:cNvPr id="23" name="Line 14">
                <a:extLst>
                  <a:ext uri="{FF2B5EF4-FFF2-40B4-BE49-F238E27FC236}">
                    <a16:creationId xmlns:a16="http://schemas.microsoft.com/office/drawing/2014/main" id="{D4C6AF39-1EB4-2A46-98EC-0B63408DD9A2}"/>
                  </a:ext>
                </a:extLst>
              </p:cNvPr>
              <p:cNvSpPr>
                <a:spLocks noChangeShapeType="1"/>
              </p:cNvSpPr>
              <p:nvPr/>
            </p:nvSpPr>
            <p:spPr bwMode="auto">
              <a:xfrm>
                <a:off x="4500563" y="3573463"/>
                <a:ext cx="1000125" cy="1212850"/>
              </a:xfrm>
              <a:prstGeom prst="line">
                <a:avLst/>
              </a:prstGeom>
              <a:noFill/>
              <a:ln w="31750">
                <a:solidFill>
                  <a:srgbClr val="00CC99"/>
                </a:solidFill>
                <a:round/>
                <a:headEnd/>
                <a:tailEnd/>
              </a:ln>
            </p:spPr>
            <p:txBody>
              <a:bodyPr/>
              <a:lstStyle/>
              <a:p>
                <a:endParaRPr lang="zh-CN" altLang="en-US"/>
              </a:p>
            </p:txBody>
          </p:sp>
          <p:sp>
            <p:nvSpPr>
              <p:cNvPr id="24" name="Text Box 15">
                <a:extLst>
                  <a:ext uri="{FF2B5EF4-FFF2-40B4-BE49-F238E27FC236}">
                    <a16:creationId xmlns:a16="http://schemas.microsoft.com/office/drawing/2014/main" id="{7ACAB42F-C12B-D347-BB0B-45A0358ED0AD}"/>
                  </a:ext>
                </a:extLst>
              </p:cNvPr>
              <p:cNvSpPr txBox="1">
                <a:spLocks noChangeArrowheads="1"/>
              </p:cNvSpPr>
              <p:nvPr/>
            </p:nvSpPr>
            <p:spPr bwMode="auto">
              <a:xfrm>
                <a:off x="1090900" y="4350182"/>
                <a:ext cx="1861419" cy="254833"/>
              </a:xfrm>
              <a:prstGeom prst="rect">
                <a:avLst/>
              </a:prstGeom>
              <a:noFill/>
              <a:ln w="9525">
                <a:noFill/>
                <a:miter lim="800000"/>
                <a:headEnd/>
                <a:tailEnd/>
              </a:ln>
            </p:spPr>
            <p:txBody>
              <a:bodyPr wrap="square">
                <a:spAutoFit/>
              </a:bodyPr>
              <a:lstStyle/>
              <a:p>
                <a:pPr algn="r"/>
                <a:r>
                  <a:rPr lang="en-US" altLang="zh-CN" b="1" dirty="0">
                    <a:solidFill>
                      <a:srgbClr val="FF0000"/>
                    </a:solidFill>
                    <a:latin typeface="Calibri" pitchFamily="34" charset="0"/>
                  </a:rPr>
                  <a:t>GPPD</a:t>
                </a:r>
                <a:endParaRPr lang="zh-CN" altLang="en-US" b="1" dirty="0">
                  <a:solidFill>
                    <a:srgbClr val="FF0000"/>
                  </a:solidFill>
                  <a:latin typeface="Calibri" pitchFamily="34" charset="0"/>
                </a:endParaRPr>
              </a:p>
            </p:txBody>
          </p:sp>
          <p:sp>
            <p:nvSpPr>
              <p:cNvPr id="25" name="Text Box 16">
                <a:extLst>
                  <a:ext uri="{FF2B5EF4-FFF2-40B4-BE49-F238E27FC236}">
                    <a16:creationId xmlns:a16="http://schemas.microsoft.com/office/drawing/2014/main" id="{F73BC830-2295-3D4F-9983-F4D5E8D11ACC}"/>
                  </a:ext>
                </a:extLst>
              </p:cNvPr>
              <p:cNvSpPr txBox="1">
                <a:spLocks noChangeArrowheads="1"/>
              </p:cNvSpPr>
              <p:nvPr/>
            </p:nvSpPr>
            <p:spPr bwMode="auto">
              <a:xfrm>
                <a:off x="27055" y="3320086"/>
                <a:ext cx="2956073"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Quasi-elastic spectrometer</a:t>
                </a:r>
                <a:endParaRPr lang="zh-CN" altLang="en-US" dirty="0">
                  <a:solidFill>
                    <a:srgbClr val="3333FF"/>
                  </a:solidFill>
                  <a:latin typeface="Calibri" pitchFamily="34" charset="0"/>
                </a:endParaRPr>
              </a:p>
            </p:txBody>
          </p:sp>
          <p:sp>
            <p:nvSpPr>
              <p:cNvPr id="26" name="Text Box 17">
                <a:extLst>
                  <a:ext uri="{FF2B5EF4-FFF2-40B4-BE49-F238E27FC236}">
                    <a16:creationId xmlns:a16="http://schemas.microsoft.com/office/drawing/2014/main" id="{F9E4D70A-3BFF-7343-8689-4D3F147F0FC1}"/>
                  </a:ext>
                </a:extLst>
              </p:cNvPr>
              <p:cNvSpPr txBox="1">
                <a:spLocks noChangeArrowheads="1"/>
              </p:cNvSpPr>
              <p:nvPr/>
            </p:nvSpPr>
            <p:spPr bwMode="auto">
              <a:xfrm>
                <a:off x="939207" y="4990399"/>
                <a:ext cx="3315888"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Polarized chopper spectrometer</a:t>
                </a:r>
                <a:endParaRPr lang="zh-CN" altLang="en-US" dirty="0">
                  <a:solidFill>
                    <a:srgbClr val="3333FF"/>
                  </a:solidFill>
                  <a:latin typeface="Calibri" pitchFamily="34" charset="0"/>
                </a:endParaRPr>
              </a:p>
            </p:txBody>
          </p:sp>
          <p:sp>
            <p:nvSpPr>
              <p:cNvPr id="27" name="Text Box 18">
                <a:extLst>
                  <a:ext uri="{FF2B5EF4-FFF2-40B4-BE49-F238E27FC236}">
                    <a16:creationId xmlns:a16="http://schemas.microsoft.com/office/drawing/2014/main" id="{AEAADE32-157A-D74D-8252-A7A023D5141A}"/>
                  </a:ext>
                </a:extLst>
              </p:cNvPr>
              <p:cNvSpPr txBox="1">
                <a:spLocks noChangeArrowheads="1"/>
              </p:cNvSpPr>
              <p:nvPr/>
            </p:nvSpPr>
            <p:spPr bwMode="auto">
              <a:xfrm>
                <a:off x="5742668" y="3980345"/>
                <a:ext cx="4456368" cy="305799"/>
              </a:xfrm>
              <a:prstGeom prst="rect">
                <a:avLst/>
              </a:prstGeom>
              <a:noFill/>
              <a:ln w="9525">
                <a:noFill/>
                <a:miter lim="800000"/>
                <a:headEnd/>
                <a:tailEnd/>
              </a:ln>
            </p:spPr>
            <p:txBody>
              <a:bodyPr wrap="square">
                <a:spAutoFit/>
              </a:bodyPr>
              <a:lstStyle/>
              <a:p>
                <a:r>
                  <a:rPr lang="en-US" altLang="zh-CN" b="1" dirty="0">
                    <a:solidFill>
                      <a:srgbClr val="00B050"/>
                    </a:solidFill>
                    <a:latin typeface="+mn-ea"/>
                    <a:cs typeface="Times New Roman" pitchFamily="18" charset="0"/>
                  </a:rPr>
                  <a:t>Low-energy chopper spectrometer</a:t>
                </a:r>
                <a:endParaRPr lang="zh-CN" altLang="en-US" b="1" dirty="0">
                  <a:solidFill>
                    <a:srgbClr val="00B050"/>
                  </a:solidFill>
                  <a:latin typeface="+mn-ea"/>
                  <a:cs typeface="Times New Roman" pitchFamily="18" charset="0"/>
                </a:endParaRPr>
              </a:p>
            </p:txBody>
          </p:sp>
          <p:sp>
            <p:nvSpPr>
              <p:cNvPr id="28" name="Text Box 19">
                <a:extLst>
                  <a:ext uri="{FF2B5EF4-FFF2-40B4-BE49-F238E27FC236}">
                    <a16:creationId xmlns:a16="http://schemas.microsoft.com/office/drawing/2014/main" id="{B9DD1FF1-99A5-F946-AA12-DBEF5D3C493B}"/>
                  </a:ext>
                </a:extLst>
              </p:cNvPr>
              <p:cNvSpPr txBox="1">
                <a:spLocks noChangeArrowheads="1"/>
              </p:cNvSpPr>
              <p:nvPr/>
            </p:nvSpPr>
            <p:spPr bwMode="auto">
              <a:xfrm>
                <a:off x="5617135" y="4707908"/>
                <a:ext cx="820545" cy="254833"/>
              </a:xfrm>
              <a:prstGeom prst="rect">
                <a:avLst/>
              </a:prstGeom>
              <a:noFill/>
              <a:ln w="9525">
                <a:noFill/>
                <a:miter lim="800000"/>
                <a:headEnd/>
                <a:tailEnd/>
              </a:ln>
            </p:spPr>
            <p:txBody>
              <a:bodyPr wrap="square">
                <a:spAutoFit/>
              </a:bodyPr>
              <a:lstStyle/>
              <a:p>
                <a:pPr algn="r"/>
                <a:r>
                  <a:rPr lang="en-US" altLang="zh-CN" b="1" dirty="0">
                    <a:solidFill>
                      <a:srgbClr val="FF0000"/>
                    </a:solidFill>
                    <a:latin typeface="Calibri" pitchFamily="34" charset="0"/>
                  </a:rPr>
                  <a:t>MR</a:t>
                </a:r>
                <a:endParaRPr lang="zh-CN" altLang="en-US" b="1" dirty="0">
                  <a:solidFill>
                    <a:srgbClr val="FF0000"/>
                  </a:solidFill>
                  <a:latin typeface="Calibri" pitchFamily="34" charset="0"/>
                </a:endParaRPr>
              </a:p>
            </p:txBody>
          </p:sp>
          <p:sp>
            <p:nvSpPr>
              <p:cNvPr id="29" name="Text Box 20">
                <a:extLst>
                  <a:ext uri="{FF2B5EF4-FFF2-40B4-BE49-F238E27FC236}">
                    <a16:creationId xmlns:a16="http://schemas.microsoft.com/office/drawing/2014/main" id="{E5758A82-BD9A-454B-8D13-6EED9D456728}"/>
                  </a:ext>
                </a:extLst>
              </p:cNvPr>
              <p:cNvSpPr txBox="1">
                <a:spLocks noChangeArrowheads="1"/>
              </p:cNvSpPr>
              <p:nvPr/>
            </p:nvSpPr>
            <p:spPr bwMode="auto">
              <a:xfrm>
                <a:off x="4851158" y="4851674"/>
                <a:ext cx="900234" cy="254833"/>
              </a:xfrm>
              <a:prstGeom prst="rect">
                <a:avLst/>
              </a:prstGeom>
              <a:noFill/>
              <a:ln w="9525">
                <a:noFill/>
                <a:miter lim="800000"/>
                <a:headEnd/>
                <a:tailEnd/>
              </a:ln>
            </p:spPr>
            <p:txBody>
              <a:bodyPr wrap="square">
                <a:spAutoFit/>
              </a:bodyPr>
              <a:lstStyle/>
              <a:p>
                <a:pPr algn="r"/>
                <a:r>
                  <a:rPr lang="en-US" altLang="zh-CN" b="1" dirty="0">
                    <a:solidFill>
                      <a:srgbClr val="FF0000"/>
                    </a:solidFill>
                    <a:latin typeface="Calibri" pitchFamily="34" charset="0"/>
                  </a:rPr>
                  <a:t>SANS</a:t>
                </a:r>
                <a:endParaRPr lang="zh-CN" altLang="en-US" b="1" dirty="0">
                  <a:solidFill>
                    <a:srgbClr val="FF0000"/>
                  </a:solidFill>
                  <a:latin typeface="Calibri" pitchFamily="34" charset="0"/>
                </a:endParaRPr>
              </a:p>
            </p:txBody>
          </p:sp>
          <p:sp>
            <p:nvSpPr>
              <p:cNvPr id="30" name="Text Box 21">
                <a:extLst>
                  <a:ext uri="{FF2B5EF4-FFF2-40B4-BE49-F238E27FC236}">
                    <a16:creationId xmlns:a16="http://schemas.microsoft.com/office/drawing/2014/main" id="{1525CF63-E1E5-3F44-B533-028029CE163A}"/>
                  </a:ext>
                </a:extLst>
              </p:cNvPr>
              <p:cNvSpPr txBox="1">
                <a:spLocks noChangeArrowheads="1"/>
              </p:cNvSpPr>
              <p:nvPr/>
            </p:nvSpPr>
            <p:spPr bwMode="auto">
              <a:xfrm>
                <a:off x="305593" y="2677280"/>
                <a:ext cx="2733676" cy="254833"/>
              </a:xfrm>
              <a:prstGeom prst="rect">
                <a:avLst/>
              </a:prstGeom>
              <a:noFill/>
              <a:ln w="9525">
                <a:noFill/>
                <a:miter lim="800000"/>
                <a:headEnd/>
                <a:tailEnd/>
              </a:ln>
            </p:spPr>
            <p:txBody>
              <a:bodyPr wrap="square">
                <a:spAutoFit/>
              </a:bodyPr>
              <a:lstStyle/>
              <a:p>
                <a:pPr algn="r"/>
                <a:r>
                  <a:rPr lang="en-US" altLang="zh-CN" dirty="0">
                    <a:solidFill>
                      <a:srgbClr val="00CC99"/>
                    </a:solidFill>
                    <a:latin typeface="Calibri" panose="020F0502020204030204" pitchFamily="34" charset="0"/>
                  </a:rPr>
                  <a:t>Cold neutron image</a:t>
                </a:r>
              </a:p>
            </p:txBody>
          </p:sp>
          <p:sp>
            <p:nvSpPr>
              <p:cNvPr id="31" name="Text Box 22">
                <a:extLst>
                  <a:ext uri="{FF2B5EF4-FFF2-40B4-BE49-F238E27FC236}">
                    <a16:creationId xmlns:a16="http://schemas.microsoft.com/office/drawing/2014/main" id="{E642C10A-8C91-6B49-AB4F-FD04DCC633BB}"/>
                  </a:ext>
                </a:extLst>
              </p:cNvPr>
              <p:cNvSpPr txBox="1">
                <a:spLocks noChangeArrowheads="1"/>
              </p:cNvSpPr>
              <p:nvPr/>
            </p:nvSpPr>
            <p:spPr bwMode="auto">
              <a:xfrm>
                <a:off x="5924274" y="3259762"/>
                <a:ext cx="5105662" cy="305799"/>
              </a:xfrm>
              <a:prstGeom prst="rect">
                <a:avLst/>
              </a:prstGeom>
              <a:noFill/>
              <a:ln w="9525">
                <a:noFill/>
                <a:miter lim="800000"/>
                <a:headEnd/>
                <a:tailEnd/>
              </a:ln>
            </p:spPr>
            <p:txBody>
              <a:bodyPr wrap="square">
                <a:spAutoFit/>
              </a:bodyPr>
              <a:lstStyle/>
              <a:p>
                <a:r>
                  <a:rPr lang="en-US" altLang="zh-CN" b="1" dirty="0">
                    <a:solidFill>
                      <a:srgbClr val="FF6600"/>
                    </a:solidFill>
                    <a:latin typeface="+mj-ea"/>
                    <a:ea typeface="+mj-ea"/>
                    <a:cs typeface="Times New Roman" pitchFamily="18" charset="0"/>
                  </a:rPr>
                  <a:t>Molecular</a:t>
                </a:r>
                <a:r>
                  <a:rPr lang="zh-CN" altLang="en-US" b="1" dirty="0">
                    <a:solidFill>
                      <a:srgbClr val="FF6600"/>
                    </a:solidFill>
                    <a:latin typeface="+mj-ea"/>
                    <a:ea typeface="+mj-ea"/>
                    <a:cs typeface="Times New Roman" pitchFamily="18" charset="0"/>
                  </a:rPr>
                  <a:t> </a:t>
                </a:r>
                <a:r>
                  <a:rPr lang="en-US" altLang="zh-CN" b="1" dirty="0">
                    <a:solidFill>
                      <a:srgbClr val="FF6600"/>
                    </a:solidFill>
                    <a:latin typeface="+mj-ea"/>
                    <a:ea typeface="+mj-ea"/>
                    <a:cs typeface="Times New Roman" pitchFamily="18" charset="0"/>
                  </a:rPr>
                  <a:t>Vibration</a:t>
                </a:r>
                <a:endParaRPr lang="zh-CN" altLang="en-US" b="1" dirty="0">
                  <a:solidFill>
                    <a:srgbClr val="FF6600"/>
                  </a:solidFill>
                  <a:latin typeface="+mj-ea"/>
                  <a:ea typeface="+mj-ea"/>
                  <a:cs typeface="Times New Roman" pitchFamily="18" charset="0"/>
                </a:endParaRPr>
              </a:p>
            </p:txBody>
          </p:sp>
          <p:sp>
            <p:nvSpPr>
              <p:cNvPr id="32" name="Text Box 23">
                <a:extLst>
                  <a:ext uri="{FF2B5EF4-FFF2-40B4-BE49-F238E27FC236}">
                    <a16:creationId xmlns:a16="http://schemas.microsoft.com/office/drawing/2014/main" id="{8661C485-B107-0542-BC10-D0EAC49A163A}"/>
                  </a:ext>
                </a:extLst>
              </p:cNvPr>
              <p:cNvSpPr txBox="1">
                <a:spLocks noChangeArrowheads="1"/>
              </p:cNvSpPr>
              <p:nvPr/>
            </p:nvSpPr>
            <p:spPr bwMode="auto">
              <a:xfrm>
                <a:off x="219254" y="3700463"/>
                <a:ext cx="2265184"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MPI total scattering</a:t>
                </a:r>
                <a:endParaRPr lang="zh-CN" altLang="en-US" dirty="0">
                  <a:solidFill>
                    <a:srgbClr val="3333FF"/>
                  </a:solidFill>
                  <a:latin typeface="Calibri" pitchFamily="34" charset="0"/>
                </a:endParaRPr>
              </a:p>
            </p:txBody>
          </p:sp>
          <p:sp>
            <p:nvSpPr>
              <p:cNvPr id="33" name="Text Box 24">
                <a:extLst>
                  <a:ext uri="{FF2B5EF4-FFF2-40B4-BE49-F238E27FC236}">
                    <a16:creationId xmlns:a16="http://schemas.microsoft.com/office/drawing/2014/main" id="{2FA94B7C-2C17-AA4D-844F-7B84ED8F6347}"/>
                  </a:ext>
                </a:extLst>
              </p:cNvPr>
              <p:cNvSpPr txBox="1">
                <a:spLocks noChangeArrowheads="1"/>
              </p:cNvSpPr>
              <p:nvPr/>
            </p:nvSpPr>
            <p:spPr bwMode="auto">
              <a:xfrm>
                <a:off x="5452852" y="3567642"/>
                <a:ext cx="4315341" cy="305799"/>
              </a:xfrm>
              <a:prstGeom prst="rect">
                <a:avLst/>
              </a:prstGeom>
              <a:noFill/>
              <a:ln w="9525">
                <a:noFill/>
                <a:miter lim="800000"/>
                <a:headEnd/>
                <a:tailEnd/>
              </a:ln>
            </p:spPr>
            <p:txBody>
              <a:bodyPr wrap="square">
                <a:spAutoFit/>
              </a:bodyPr>
              <a:lstStyle/>
              <a:p>
                <a:r>
                  <a:rPr lang="en-US" altLang="zh-CN" b="1" dirty="0">
                    <a:solidFill>
                      <a:srgbClr val="FF6600"/>
                    </a:solidFill>
                    <a:latin typeface="+mj-ea"/>
                    <a:ea typeface="+mj-ea"/>
                    <a:cs typeface="Times New Roman" pitchFamily="18" charset="0"/>
                  </a:rPr>
                  <a:t>High energy chopper spectrometer</a:t>
                </a:r>
                <a:endParaRPr lang="zh-CN" altLang="en-US" b="1" dirty="0">
                  <a:solidFill>
                    <a:srgbClr val="FF6600"/>
                  </a:solidFill>
                  <a:latin typeface="+mj-ea"/>
                  <a:ea typeface="+mj-ea"/>
                  <a:cs typeface="Times New Roman" pitchFamily="18" charset="0"/>
                </a:endParaRPr>
              </a:p>
            </p:txBody>
          </p:sp>
          <p:sp>
            <p:nvSpPr>
              <p:cNvPr id="34" name="Text Box 25">
                <a:extLst>
                  <a:ext uri="{FF2B5EF4-FFF2-40B4-BE49-F238E27FC236}">
                    <a16:creationId xmlns:a16="http://schemas.microsoft.com/office/drawing/2014/main" id="{61F23A69-24BC-9B46-8564-0A7CA03A2A03}"/>
                  </a:ext>
                </a:extLst>
              </p:cNvPr>
              <p:cNvSpPr txBox="1">
                <a:spLocks noChangeArrowheads="1"/>
              </p:cNvSpPr>
              <p:nvPr/>
            </p:nvSpPr>
            <p:spPr bwMode="auto">
              <a:xfrm>
                <a:off x="1250437" y="4588934"/>
                <a:ext cx="2289528"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Single crystal</a:t>
                </a:r>
                <a:endParaRPr lang="zh-CN" altLang="en-US" dirty="0">
                  <a:solidFill>
                    <a:srgbClr val="3333FF"/>
                  </a:solidFill>
                  <a:latin typeface="Calibri" pitchFamily="34" charset="0"/>
                </a:endParaRPr>
              </a:p>
            </p:txBody>
          </p:sp>
          <p:sp>
            <p:nvSpPr>
              <p:cNvPr id="35" name="Text Box 26">
                <a:extLst>
                  <a:ext uri="{FF2B5EF4-FFF2-40B4-BE49-F238E27FC236}">
                    <a16:creationId xmlns:a16="http://schemas.microsoft.com/office/drawing/2014/main" id="{59019AA2-27E1-D240-83BC-B83145747952}"/>
                  </a:ext>
                </a:extLst>
              </p:cNvPr>
              <p:cNvSpPr txBox="1">
                <a:spLocks noChangeArrowheads="1"/>
              </p:cNvSpPr>
              <p:nvPr/>
            </p:nvSpPr>
            <p:spPr bwMode="auto">
              <a:xfrm>
                <a:off x="1571162" y="2024657"/>
                <a:ext cx="2452688" cy="254833"/>
              </a:xfrm>
              <a:prstGeom prst="rect">
                <a:avLst/>
              </a:prstGeom>
              <a:noFill/>
              <a:ln w="9525">
                <a:noFill/>
                <a:miter lim="800000"/>
                <a:headEnd/>
                <a:tailEnd/>
              </a:ln>
            </p:spPr>
            <p:txBody>
              <a:bodyPr>
                <a:spAutoFit/>
              </a:bodyPr>
              <a:lstStyle/>
              <a:p>
                <a:pPr algn="r"/>
                <a:r>
                  <a:rPr lang="en-US" altLang="zh-CN" dirty="0">
                    <a:solidFill>
                      <a:srgbClr val="FF0066"/>
                    </a:solidFill>
                    <a:latin typeface="Calibri" panose="020F0502020204030204" pitchFamily="34" charset="0"/>
                  </a:rPr>
                  <a:t>High energy neutron SEE</a:t>
                </a:r>
              </a:p>
            </p:txBody>
          </p:sp>
          <p:sp>
            <p:nvSpPr>
              <p:cNvPr id="36" name="Text Box 27">
                <a:extLst>
                  <a:ext uri="{FF2B5EF4-FFF2-40B4-BE49-F238E27FC236}">
                    <a16:creationId xmlns:a16="http://schemas.microsoft.com/office/drawing/2014/main" id="{476E0640-496B-A34A-B461-0A781C3C4E3E}"/>
                  </a:ext>
                </a:extLst>
              </p:cNvPr>
              <p:cNvSpPr txBox="1">
                <a:spLocks noChangeArrowheads="1"/>
              </p:cNvSpPr>
              <p:nvPr/>
            </p:nvSpPr>
            <p:spPr bwMode="auto">
              <a:xfrm>
                <a:off x="1502570" y="2433734"/>
                <a:ext cx="1938337" cy="254833"/>
              </a:xfrm>
              <a:prstGeom prst="rect">
                <a:avLst/>
              </a:prstGeom>
              <a:noFill/>
              <a:ln w="9525">
                <a:noFill/>
                <a:miter lim="800000"/>
                <a:headEnd/>
                <a:tailEnd/>
              </a:ln>
            </p:spPr>
            <p:txBody>
              <a:bodyPr>
                <a:spAutoFit/>
              </a:bodyPr>
              <a:lstStyle/>
              <a:p>
                <a:pPr algn="r"/>
                <a:r>
                  <a:rPr lang="en-US" altLang="zh-CN" dirty="0">
                    <a:solidFill>
                      <a:srgbClr val="000000"/>
                    </a:solidFill>
                    <a:latin typeface="Calibri" panose="020F0502020204030204" pitchFamily="34" charset="0"/>
                  </a:rPr>
                  <a:t>Neutron physics</a:t>
                </a:r>
              </a:p>
            </p:txBody>
          </p:sp>
          <p:sp>
            <p:nvSpPr>
              <p:cNvPr id="37" name="Text Box 28">
                <a:extLst>
                  <a:ext uri="{FF2B5EF4-FFF2-40B4-BE49-F238E27FC236}">
                    <a16:creationId xmlns:a16="http://schemas.microsoft.com/office/drawing/2014/main" id="{A2BBD4CD-56C2-9A44-BFB9-06F059AAF4FF}"/>
                  </a:ext>
                </a:extLst>
              </p:cNvPr>
              <p:cNvSpPr txBox="1">
                <a:spLocks noChangeArrowheads="1"/>
              </p:cNvSpPr>
              <p:nvPr/>
            </p:nvSpPr>
            <p:spPr bwMode="auto">
              <a:xfrm>
                <a:off x="939207" y="2994717"/>
                <a:ext cx="1366712" cy="254833"/>
              </a:xfrm>
              <a:prstGeom prst="rect">
                <a:avLst/>
              </a:prstGeom>
              <a:noFill/>
              <a:ln w="9525">
                <a:noFill/>
                <a:miter lim="800000"/>
                <a:headEnd/>
                <a:tailEnd/>
              </a:ln>
            </p:spPr>
            <p:txBody>
              <a:bodyPr wrap="square">
                <a:spAutoFit/>
              </a:bodyPr>
              <a:lstStyle/>
              <a:p>
                <a:pPr algn="r"/>
                <a:r>
                  <a:rPr lang="en-US" altLang="zh-CN" b="1" dirty="0">
                    <a:solidFill>
                      <a:srgbClr val="00B050"/>
                    </a:solidFill>
                    <a:latin typeface="+mn-ea"/>
                    <a:cs typeface="Times New Roman" pitchFamily="18" charset="0"/>
                  </a:rPr>
                  <a:t>VSANS</a:t>
                </a:r>
                <a:endParaRPr lang="zh-CN" altLang="en-US" b="1" dirty="0">
                  <a:solidFill>
                    <a:srgbClr val="00B050"/>
                  </a:solidFill>
                  <a:latin typeface="+mn-ea"/>
                  <a:cs typeface="Times New Roman" pitchFamily="18" charset="0"/>
                </a:endParaRPr>
              </a:p>
            </p:txBody>
          </p:sp>
          <p:sp>
            <p:nvSpPr>
              <p:cNvPr id="38" name="Text Box 30">
                <a:extLst>
                  <a:ext uri="{FF2B5EF4-FFF2-40B4-BE49-F238E27FC236}">
                    <a16:creationId xmlns:a16="http://schemas.microsoft.com/office/drawing/2014/main" id="{44894B98-E48E-894E-A859-C8EEA981AFF9}"/>
                  </a:ext>
                </a:extLst>
              </p:cNvPr>
              <p:cNvSpPr txBox="1">
                <a:spLocks noChangeArrowheads="1"/>
              </p:cNvSpPr>
              <p:nvPr/>
            </p:nvSpPr>
            <p:spPr bwMode="auto">
              <a:xfrm>
                <a:off x="6783602" y="2068041"/>
                <a:ext cx="1839912" cy="254833"/>
              </a:xfrm>
              <a:prstGeom prst="rect">
                <a:avLst/>
              </a:prstGeom>
              <a:noFill/>
              <a:ln w="9525">
                <a:noFill/>
                <a:miter lim="800000"/>
                <a:headEnd/>
                <a:tailEnd/>
              </a:ln>
            </p:spPr>
            <p:txBody>
              <a:bodyPr>
                <a:spAutoFit/>
              </a:bodyPr>
              <a:lstStyle/>
              <a:p>
                <a:pPr algn="l"/>
                <a:r>
                  <a:rPr lang="en-US" altLang="zh-CN" dirty="0">
                    <a:solidFill>
                      <a:srgbClr val="3333CC"/>
                    </a:solidFill>
                    <a:latin typeface="Calibri" panose="020F0502020204030204" pitchFamily="34" charset="0"/>
                  </a:rPr>
                  <a:t>Engineering PND</a:t>
                </a:r>
                <a:endParaRPr lang="en-US" altLang="zh-CN" dirty="0">
                  <a:latin typeface="Calibri" panose="020F0502020204030204" pitchFamily="34" charset="0"/>
                </a:endParaRPr>
              </a:p>
            </p:txBody>
          </p:sp>
          <p:sp>
            <p:nvSpPr>
              <p:cNvPr id="39" name="Line 31">
                <a:extLst>
                  <a:ext uri="{FF2B5EF4-FFF2-40B4-BE49-F238E27FC236}">
                    <a16:creationId xmlns:a16="http://schemas.microsoft.com/office/drawing/2014/main" id="{80EE2941-57C1-CF41-A8A5-D981DA1DE26F}"/>
                  </a:ext>
                </a:extLst>
              </p:cNvPr>
              <p:cNvSpPr>
                <a:spLocks noChangeShapeType="1"/>
              </p:cNvSpPr>
              <p:nvPr/>
            </p:nvSpPr>
            <p:spPr bwMode="auto">
              <a:xfrm>
                <a:off x="650640" y="5795361"/>
                <a:ext cx="609036" cy="21437"/>
              </a:xfrm>
              <a:prstGeom prst="line">
                <a:avLst/>
              </a:prstGeom>
              <a:noFill/>
              <a:ln w="31750">
                <a:solidFill>
                  <a:srgbClr val="3333CC"/>
                </a:solidFill>
                <a:prstDash val="dash"/>
                <a:round/>
                <a:headEnd/>
                <a:tailEnd/>
              </a:ln>
            </p:spPr>
            <p:txBody>
              <a:bodyPr/>
              <a:lstStyle/>
              <a:p>
                <a:endParaRPr lang="zh-CN" altLang="en-US"/>
              </a:p>
            </p:txBody>
          </p:sp>
          <p:sp>
            <p:nvSpPr>
              <p:cNvPr id="40" name="Line 32">
                <a:extLst>
                  <a:ext uri="{FF2B5EF4-FFF2-40B4-BE49-F238E27FC236}">
                    <a16:creationId xmlns:a16="http://schemas.microsoft.com/office/drawing/2014/main" id="{104E4949-C7BA-7F46-B4CE-A441B8816049}"/>
                  </a:ext>
                </a:extLst>
              </p:cNvPr>
              <p:cNvSpPr>
                <a:spLocks noChangeShapeType="1"/>
              </p:cNvSpPr>
              <p:nvPr/>
            </p:nvSpPr>
            <p:spPr bwMode="auto">
              <a:xfrm>
                <a:off x="3533910" y="5840269"/>
                <a:ext cx="633413" cy="0"/>
              </a:xfrm>
              <a:prstGeom prst="line">
                <a:avLst/>
              </a:prstGeom>
              <a:noFill/>
              <a:ln w="31750">
                <a:solidFill>
                  <a:srgbClr val="00CC99"/>
                </a:solidFill>
                <a:round/>
                <a:headEnd/>
                <a:tailEnd/>
              </a:ln>
            </p:spPr>
            <p:txBody>
              <a:bodyPr/>
              <a:lstStyle/>
              <a:p>
                <a:endParaRPr lang="zh-CN" altLang="en-US"/>
              </a:p>
            </p:txBody>
          </p:sp>
          <p:sp>
            <p:nvSpPr>
              <p:cNvPr id="41" name="Line 33">
                <a:extLst>
                  <a:ext uri="{FF2B5EF4-FFF2-40B4-BE49-F238E27FC236}">
                    <a16:creationId xmlns:a16="http://schemas.microsoft.com/office/drawing/2014/main" id="{8DF5DC46-C5E6-4042-BA41-504F45345770}"/>
                  </a:ext>
                </a:extLst>
              </p:cNvPr>
              <p:cNvSpPr>
                <a:spLocks noChangeShapeType="1"/>
              </p:cNvSpPr>
              <p:nvPr/>
            </p:nvSpPr>
            <p:spPr bwMode="auto">
              <a:xfrm>
                <a:off x="5940152" y="5871046"/>
                <a:ext cx="554037" cy="0"/>
              </a:xfrm>
              <a:prstGeom prst="line">
                <a:avLst/>
              </a:prstGeom>
              <a:noFill/>
              <a:ln w="31750">
                <a:solidFill>
                  <a:srgbClr val="FF6600"/>
                </a:solidFill>
                <a:prstDash val="lgDashDotDot"/>
                <a:round/>
                <a:headEnd/>
                <a:tailEnd/>
              </a:ln>
            </p:spPr>
            <p:txBody>
              <a:bodyPr/>
              <a:lstStyle/>
              <a:p>
                <a:endParaRPr lang="zh-CN" altLang="en-US"/>
              </a:p>
            </p:txBody>
          </p:sp>
          <p:sp>
            <p:nvSpPr>
              <p:cNvPr id="42" name="Line 37">
                <a:extLst>
                  <a:ext uri="{FF2B5EF4-FFF2-40B4-BE49-F238E27FC236}">
                    <a16:creationId xmlns:a16="http://schemas.microsoft.com/office/drawing/2014/main" id="{1BEEB93E-5BE1-7E41-B857-F43F8747DD6A}"/>
                  </a:ext>
                </a:extLst>
              </p:cNvPr>
              <p:cNvSpPr>
                <a:spLocks noChangeShapeType="1"/>
              </p:cNvSpPr>
              <p:nvPr/>
            </p:nvSpPr>
            <p:spPr bwMode="auto">
              <a:xfrm flipH="1">
                <a:off x="4032250" y="3779838"/>
                <a:ext cx="395288" cy="508000"/>
              </a:xfrm>
              <a:prstGeom prst="line">
                <a:avLst/>
              </a:prstGeom>
              <a:noFill/>
              <a:ln w="9525">
                <a:solidFill>
                  <a:srgbClr val="000000"/>
                </a:solidFill>
                <a:round/>
                <a:headEnd/>
                <a:tailEnd/>
              </a:ln>
            </p:spPr>
            <p:txBody>
              <a:bodyPr/>
              <a:lstStyle/>
              <a:p>
                <a:endParaRPr lang="zh-CN" altLang="en-US"/>
              </a:p>
            </p:txBody>
          </p:sp>
          <p:sp>
            <p:nvSpPr>
              <p:cNvPr id="43" name="Line 38">
                <a:extLst>
                  <a:ext uri="{FF2B5EF4-FFF2-40B4-BE49-F238E27FC236}">
                    <a16:creationId xmlns:a16="http://schemas.microsoft.com/office/drawing/2014/main" id="{D215D394-A361-C942-8247-5597180DA7AB}"/>
                  </a:ext>
                </a:extLst>
              </p:cNvPr>
              <p:cNvSpPr>
                <a:spLocks noChangeShapeType="1"/>
              </p:cNvSpPr>
              <p:nvPr/>
            </p:nvSpPr>
            <p:spPr bwMode="auto">
              <a:xfrm>
                <a:off x="4586288" y="3779838"/>
                <a:ext cx="395287" cy="508000"/>
              </a:xfrm>
              <a:prstGeom prst="line">
                <a:avLst/>
              </a:prstGeom>
              <a:noFill/>
              <a:ln w="9525">
                <a:solidFill>
                  <a:srgbClr val="000000"/>
                </a:solidFill>
                <a:round/>
                <a:headEnd/>
                <a:tailEnd/>
              </a:ln>
            </p:spPr>
            <p:txBody>
              <a:bodyPr/>
              <a:lstStyle/>
              <a:p>
                <a:endParaRPr lang="zh-CN" altLang="en-US"/>
              </a:p>
            </p:txBody>
          </p:sp>
          <p:sp>
            <p:nvSpPr>
              <p:cNvPr id="44" name="Line 39">
                <a:extLst>
                  <a:ext uri="{FF2B5EF4-FFF2-40B4-BE49-F238E27FC236}">
                    <a16:creationId xmlns:a16="http://schemas.microsoft.com/office/drawing/2014/main" id="{D55D3A3B-CA5E-8948-9357-F43C6010672C}"/>
                  </a:ext>
                </a:extLst>
              </p:cNvPr>
              <p:cNvSpPr>
                <a:spLocks noChangeShapeType="1"/>
              </p:cNvSpPr>
              <p:nvPr/>
            </p:nvSpPr>
            <p:spPr bwMode="auto">
              <a:xfrm>
                <a:off x="4032250" y="4287838"/>
                <a:ext cx="0" cy="593725"/>
              </a:xfrm>
              <a:prstGeom prst="line">
                <a:avLst/>
              </a:prstGeom>
              <a:noFill/>
              <a:ln w="9525">
                <a:solidFill>
                  <a:srgbClr val="000000"/>
                </a:solidFill>
                <a:round/>
                <a:headEnd/>
                <a:tailEnd/>
              </a:ln>
            </p:spPr>
            <p:txBody>
              <a:bodyPr/>
              <a:lstStyle/>
              <a:p>
                <a:endParaRPr lang="zh-CN" altLang="en-US"/>
              </a:p>
            </p:txBody>
          </p:sp>
          <p:sp>
            <p:nvSpPr>
              <p:cNvPr id="45" name="Line 40">
                <a:extLst>
                  <a:ext uri="{FF2B5EF4-FFF2-40B4-BE49-F238E27FC236}">
                    <a16:creationId xmlns:a16="http://schemas.microsoft.com/office/drawing/2014/main" id="{6433F19B-DE24-3641-B3F1-8E50274F7573}"/>
                  </a:ext>
                </a:extLst>
              </p:cNvPr>
              <p:cNvSpPr>
                <a:spLocks noChangeShapeType="1"/>
              </p:cNvSpPr>
              <p:nvPr/>
            </p:nvSpPr>
            <p:spPr bwMode="auto">
              <a:xfrm>
                <a:off x="4981575" y="4287838"/>
                <a:ext cx="0" cy="677862"/>
              </a:xfrm>
              <a:prstGeom prst="line">
                <a:avLst/>
              </a:prstGeom>
              <a:noFill/>
              <a:ln w="9525">
                <a:solidFill>
                  <a:srgbClr val="000000"/>
                </a:solidFill>
                <a:round/>
                <a:headEnd/>
                <a:tailEnd/>
              </a:ln>
            </p:spPr>
            <p:txBody>
              <a:bodyPr/>
              <a:lstStyle/>
              <a:p>
                <a:endParaRPr lang="zh-CN" altLang="en-US"/>
              </a:p>
            </p:txBody>
          </p:sp>
          <p:sp>
            <p:nvSpPr>
              <p:cNvPr id="46" name="Line 41">
                <a:extLst>
                  <a:ext uri="{FF2B5EF4-FFF2-40B4-BE49-F238E27FC236}">
                    <a16:creationId xmlns:a16="http://schemas.microsoft.com/office/drawing/2014/main" id="{D472021D-41AE-9F49-889A-336CA55CA181}"/>
                  </a:ext>
                </a:extLst>
              </p:cNvPr>
              <p:cNvSpPr>
                <a:spLocks noChangeShapeType="1"/>
              </p:cNvSpPr>
              <p:nvPr/>
            </p:nvSpPr>
            <p:spPr bwMode="auto">
              <a:xfrm>
                <a:off x="4427538" y="3779838"/>
                <a:ext cx="0" cy="1101725"/>
              </a:xfrm>
              <a:prstGeom prst="line">
                <a:avLst/>
              </a:prstGeom>
              <a:noFill/>
              <a:ln w="9525">
                <a:solidFill>
                  <a:srgbClr val="000000"/>
                </a:solidFill>
                <a:round/>
                <a:headEnd/>
                <a:tailEnd/>
              </a:ln>
            </p:spPr>
            <p:txBody>
              <a:bodyPr/>
              <a:lstStyle/>
              <a:p>
                <a:endParaRPr lang="zh-CN" altLang="en-US"/>
              </a:p>
            </p:txBody>
          </p:sp>
          <p:sp>
            <p:nvSpPr>
              <p:cNvPr id="47" name="Line 42">
                <a:extLst>
                  <a:ext uri="{FF2B5EF4-FFF2-40B4-BE49-F238E27FC236}">
                    <a16:creationId xmlns:a16="http://schemas.microsoft.com/office/drawing/2014/main" id="{E6FADB59-DF12-314C-A5AB-61E7F1EBB225}"/>
                  </a:ext>
                </a:extLst>
              </p:cNvPr>
              <p:cNvSpPr>
                <a:spLocks noChangeShapeType="1"/>
              </p:cNvSpPr>
              <p:nvPr/>
            </p:nvSpPr>
            <p:spPr bwMode="auto">
              <a:xfrm>
                <a:off x="4586288" y="3779838"/>
                <a:ext cx="0" cy="1101725"/>
              </a:xfrm>
              <a:prstGeom prst="line">
                <a:avLst/>
              </a:prstGeom>
              <a:noFill/>
              <a:ln w="9525">
                <a:solidFill>
                  <a:srgbClr val="000000"/>
                </a:solidFill>
                <a:round/>
                <a:headEnd/>
                <a:tailEnd/>
              </a:ln>
            </p:spPr>
            <p:txBody>
              <a:bodyPr/>
              <a:lstStyle/>
              <a:p>
                <a:endParaRPr lang="zh-CN" altLang="en-US"/>
              </a:p>
            </p:txBody>
          </p:sp>
          <p:sp>
            <p:nvSpPr>
              <p:cNvPr id="48" name="Line 43">
                <a:extLst>
                  <a:ext uri="{FF2B5EF4-FFF2-40B4-BE49-F238E27FC236}">
                    <a16:creationId xmlns:a16="http://schemas.microsoft.com/office/drawing/2014/main" id="{D3A7B3E2-94BC-604D-9A91-3652D7EA839B}"/>
                  </a:ext>
                </a:extLst>
              </p:cNvPr>
              <p:cNvSpPr>
                <a:spLocks noChangeShapeType="1"/>
              </p:cNvSpPr>
              <p:nvPr/>
            </p:nvSpPr>
            <p:spPr bwMode="auto">
              <a:xfrm flipH="1">
                <a:off x="4032250" y="3863975"/>
                <a:ext cx="395288" cy="509588"/>
              </a:xfrm>
              <a:prstGeom prst="line">
                <a:avLst/>
              </a:prstGeom>
              <a:noFill/>
              <a:ln w="9525">
                <a:solidFill>
                  <a:srgbClr val="000000"/>
                </a:solidFill>
                <a:prstDash val="dash"/>
                <a:round/>
                <a:headEnd/>
                <a:tailEnd/>
              </a:ln>
            </p:spPr>
            <p:txBody>
              <a:bodyPr/>
              <a:lstStyle/>
              <a:p>
                <a:endParaRPr lang="zh-CN" altLang="en-US"/>
              </a:p>
            </p:txBody>
          </p:sp>
          <p:sp>
            <p:nvSpPr>
              <p:cNvPr id="49" name="Line 44">
                <a:extLst>
                  <a:ext uri="{FF2B5EF4-FFF2-40B4-BE49-F238E27FC236}">
                    <a16:creationId xmlns:a16="http://schemas.microsoft.com/office/drawing/2014/main" id="{9D17DEF1-F585-1C44-AF57-104D941C4CCB}"/>
                  </a:ext>
                </a:extLst>
              </p:cNvPr>
              <p:cNvSpPr>
                <a:spLocks noChangeShapeType="1"/>
              </p:cNvSpPr>
              <p:nvPr/>
            </p:nvSpPr>
            <p:spPr bwMode="auto">
              <a:xfrm flipH="1">
                <a:off x="4032250" y="4033838"/>
                <a:ext cx="395288" cy="508000"/>
              </a:xfrm>
              <a:prstGeom prst="line">
                <a:avLst/>
              </a:prstGeom>
              <a:noFill/>
              <a:ln w="9525">
                <a:solidFill>
                  <a:srgbClr val="000000"/>
                </a:solidFill>
                <a:prstDash val="dash"/>
                <a:round/>
                <a:headEnd/>
                <a:tailEnd/>
              </a:ln>
            </p:spPr>
            <p:txBody>
              <a:bodyPr/>
              <a:lstStyle/>
              <a:p>
                <a:endParaRPr lang="zh-CN" altLang="en-US"/>
              </a:p>
            </p:txBody>
          </p:sp>
          <p:sp>
            <p:nvSpPr>
              <p:cNvPr id="50" name="Line 45">
                <a:extLst>
                  <a:ext uri="{FF2B5EF4-FFF2-40B4-BE49-F238E27FC236}">
                    <a16:creationId xmlns:a16="http://schemas.microsoft.com/office/drawing/2014/main" id="{DE28B3EE-13D0-4C41-B3C0-88904A32F218}"/>
                  </a:ext>
                </a:extLst>
              </p:cNvPr>
              <p:cNvSpPr>
                <a:spLocks noChangeShapeType="1"/>
              </p:cNvSpPr>
              <p:nvPr/>
            </p:nvSpPr>
            <p:spPr bwMode="auto">
              <a:xfrm flipH="1">
                <a:off x="4032250" y="4203700"/>
                <a:ext cx="395288" cy="508000"/>
              </a:xfrm>
              <a:prstGeom prst="line">
                <a:avLst/>
              </a:prstGeom>
              <a:noFill/>
              <a:ln w="9525">
                <a:solidFill>
                  <a:srgbClr val="000000"/>
                </a:solidFill>
                <a:prstDash val="dash"/>
                <a:round/>
                <a:headEnd/>
                <a:tailEnd/>
              </a:ln>
            </p:spPr>
            <p:txBody>
              <a:bodyPr/>
              <a:lstStyle/>
              <a:p>
                <a:endParaRPr lang="zh-CN" altLang="en-US"/>
              </a:p>
            </p:txBody>
          </p:sp>
          <p:sp>
            <p:nvSpPr>
              <p:cNvPr id="51" name="Line 46">
                <a:extLst>
                  <a:ext uri="{FF2B5EF4-FFF2-40B4-BE49-F238E27FC236}">
                    <a16:creationId xmlns:a16="http://schemas.microsoft.com/office/drawing/2014/main" id="{6223AD03-4C0D-3A4C-AF2F-78879C918771}"/>
                  </a:ext>
                </a:extLst>
              </p:cNvPr>
              <p:cNvSpPr>
                <a:spLocks noChangeShapeType="1"/>
              </p:cNvSpPr>
              <p:nvPr/>
            </p:nvSpPr>
            <p:spPr bwMode="auto">
              <a:xfrm flipH="1">
                <a:off x="4032250" y="4373563"/>
                <a:ext cx="395288" cy="508000"/>
              </a:xfrm>
              <a:prstGeom prst="line">
                <a:avLst/>
              </a:prstGeom>
              <a:noFill/>
              <a:ln w="9525">
                <a:solidFill>
                  <a:srgbClr val="000000"/>
                </a:solidFill>
                <a:prstDash val="dash"/>
                <a:round/>
                <a:headEnd/>
                <a:tailEnd/>
              </a:ln>
            </p:spPr>
            <p:txBody>
              <a:bodyPr/>
              <a:lstStyle/>
              <a:p>
                <a:endParaRPr lang="zh-CN" altLang="en-US"/>
              </a:p>
            </p:txBody>
          </p:sp>
          <p:sp>
            <p:nvSpPr>
              <p:cNvPr id="52" name="Line 47">
                <a:extLst>
                  <a:ext uri="{FF2B5EF4-FFF2-40B4-BE49-F238E27FC236}">
                    <a16:creationId xmlns:a16="http://schemas.microsoft.com/office/drawing/2014/main" id="{87FA6F5A-52C4-2947-BE4D-EA598A4FC730}"/>
                  </a:ext>
                </a:extLst>
              </p:cNvPr>
              <p:cNvSpPr>
                <a:spLocks noChangeShapeType="1"/>
              </p:cNvSpPr>
              <p:nvPr/>
            </p:nvSpPr>
            <p:spPr bwMode="auto">
              <a:xfrm flipH="1">
                <a:off x="4191000" y="4541838"/>
                <a:ext cx="236538" cy="339725"/>
              </a:xfrm>
              <a:prstGeom prst="line">
                <a:avLst/>
              </a:prstGeom>
              <a:noFill/>
              <a:ln w="9525">
                <a:solidFill>
                  <a:srgbClr val="000000"/>
                </a:solidFill>
                <a:prstDash val="dash"/>
                <a:round/>
                <a:headEnd/>
                <a:tailEnd/>
              </a:ln>
            </p:spPr>
            <p:txBody>
              <a:bodyPr/>
              <a:lstStyle/>
              <a:p>
                <a:endParaRPr lang="zh-CN" altLang="en-US"/>
              </a:p>
            </p:txBody>
          </p:sp>
          <p:sp>
            <p:nvSpPr>
              <p:cNvPr id="53" name="Line 48">
                <a:extLst>
                  <a:ext uri="{FF2B5EF4-FFF2-40B4-BE49-F238E27FC236}">
                    <a16:creationId xmlns:a16="http://schemas.microsoft.com/office/drawing/2014/main" id="{A5B121E7-88ED-B346-94C1-DF70DE233049}"/>
                  </a:ext>
                </a:extLst>
              </p:cNvPr>
              <p:cNvSpPr>
                <a:spLocks noChangeShapeType="1"/>
              </p:cNvSpPr>
              <p:nvPr/>
            </p:nvSpPr>
            <p:spPr bwMode="auto">
              <a:xfrm flipH="1">
                <a:off x="4349750" y="4795838"/>
                <a:ext cx="77788" cy="85725"/>
              </a:xfrm>
              <a:prstGeom prst="line">
                <a:avLst/>
              </a:prstGeom>
              <a:noFill/>
              <a:ln w="9525">
                <a:solidFill>
                  <a:srgbClr val="000000"/>
                </a:solidFill>
                <a:prstDash val="dash"/>
                <a:round/>
                <a:headEnd/>
                <a:tailEnd/>
              </a:ln>
            </p:spPr>
            <p:txBody>
              <a:bodyPr/>
              <a:lstStyle/>
              <a:p>
                <a:endParaRPr lang="zh-CN" altLang="en-US"/>
              </a:p>
            </p:txBody>
          </p:sp>
          <p:sp>
            <p:nvSpPr>
              <p:cNvPr id="54" name="Line 49">
                <a:extLst>
                  <a:ext uri="{FF2B5EF4-FFF2-40B4-BE49-F238E27FC236}">
                    <a16:creationId xmlns:a16="http://schemas.microsoft.com/office/drawing/2014/main" id="{7BE9B0B7-5EA8-3849-B0F2-2B45457B2A60}"/>
                  </a:ext>
                </a:extLst>
              </p:cNvPr>
              <p:cNvSpPr>
                <a:spLocks noChangeShapeType="1"/>
              </p:cNvSpPr>
              <p:nvPr/>
            </p:nvSpPr>
            <p:spPr bwMode="auto">
              <a:xfrm>
                <a:off x="4586288" y="3949700"/>
                <a:ext cx="395287" cy="508000"/>
              </a:xfrm>
              <a:prstGeom prst="line">
                <a:avLst/>
              </a:prstGeom>
              <a:noFill/>
              <a:ln w="9525">
                <a:solidFill>
                  <a:srgbClr val="000000"/>
                </a:solidFill>
                <a:prstDash val="dash"/>
                <a:round/>
                <a:headEnd/>
                <a:tailEnd/>
              </a:ln>
            </p:spPr>
            <p:txBody>
              <a:bodyPr/>
              <a:lstStyle/>
              <a:p>
                <a:endParaRPr lang="zh-CN" altLang="en-US"/>
              </a:p>
            </p:txBody>
          </p:sp>
          <p:sp>
            <p:nvSpPr>
              <p:cNvPr id="55" name="Line 50">
                <a:extLst>
                  <a:ext uri="{FF2B5EF4-FFF2-40B4-BE49-F238E27FC236}">
                    <a16:creationId xmlns:a16="http://schemas.microsoft.com/office/drawing/2014/main" id="{0B2DCDAA-3DFB-2B4B-8E34-1434A98E364A}"/>
                  </a:ext>
                </a:extLst>
              </p:cNvPr>
              <p:cNvSpPr>
                <a:spLocks noChangeShapeType="1"/>
              </p:cNvSpPr>
              <p:nvPr/>
            </p:nvSpPr>
            <p:spPr bwMode="auto">
              <a:xfrm>
                <a:off x="4586288" y="4117975"/>
                <a:ext cx="395287" cy="509588"/>
              </a:xfrm>
              <a:prstGeom prst="line">
                <a:avLst/>
              </a:prstGeom>
              <a:noFill/>
              <a:ln w="9525">
                <a:solidFill>
                  <a:srgbClr val="000000"/>
                </a:solidFill>
                <a:prstDash val="dash"/>
                <a:round/>
                <a:headEnd/>
                <a:tailEnd/>
              </a:ln>
            </p:spPr>
            <p:txBody>
              <a:bodyPr/>
              <a:lstStyle/>
              <a:p>
                <a:endParaRPr lang="zh-CN" altLang="en-US"/>
              </a:p>
            </p:txBody>
          </p:sp>
          <p:sp>
            <p:nvSpPr>
              <p:cNvPr id="56" name="Line 51">
                <a:extLst>
                  <a:ext uri="{FF2B5EF4-FFF2-40B4-BE49-F238E27FC236}">
                    <a16:creationId xmlns:a16="http://schemas.microsoft.com/office/drawing/2014/main" id="{81A7EE67-6692-F741-AF5C-FA9FB290612A}"/>
                  </a:ext>
                </a:extLst>
              </p:cNvPr>
              <p:cNvSpPr>
                <a:spLocks noChangeShapeType="1"/>
              </p:cNvSpPr>
              <p:nvPr/>
            </p:nvSpPr>
            <p:spPr bwMode="auto">
              <a:xfrm>
                <a:off x="4586288" y="4287838"/>
                <a:ext cx="395287" cy="508000"/>
              </a:xfrm>
              <a:prstGeom prst="line">
                <a:avLst/>
              </a:prstGeom>
              <a:noFill/>
              <a:ln w="9525">
                <a:solidFill>
                  <a:srgbClr val="000000"/>
                </a:solidFill>
                <a:prstDash val="dash"/>
                <a:round/>
                <a:headEnd/>
                <a:tailEnd/>
              </a:ln>
            </p:spPr>
            <p:txBody>
              <a:bodyPr/>
              <a:lstStyle/>
              <a:p>
                <a:endParaRPr lang="zh-CN" altLang="en-US"/>
              </a:p>
            </p:txBody>
          </p:sp>
          <p:sp>
            <p:nvSpPr>
              <p:cNvPr id="57" name="Line 52">
                <a:extLst>
                  <a:ext uri="{FF2B5EF4-FFF2-40B4-BE49-F238E27FC236}">
                    <a16:creationId xmlns:a16="http://schemas.microsoft.com/office/drawing/2014/main" id="{772CBDBF-5DA1-A94B-848C-E5D089AC5DC3}"/>
                  </a:ext>
                </a:extLst>
              </p:cNvPr>
              <p:cNvSpPr>
                <a:spLocks noChangeShapeType="1"/>
              </p:cNvSpPr>
              <p:nvPr/>
            </p:nvSpPr>
            <p:spPr bwMode="auto">
              <a:xfrm>
                <a:off x="4586288" y="4457700"/>
                <a:ext cx="395287" cy="508000"/>
              </a:xfrm>
              <a:prstGeom prst="line">
                <a:avLst/>
              </a:prstGeom>
              <a:noFill/>
              <a:ln w="9525">
                <a:solidFill>
                  <a:srgbClr val="000000"/>
                </a:solidFill>
                <a:prstDash val="dash"/>
                <a:round/>
                <a:headEnd/>
                <a:tailEnd/>
              </a:ln>
            </p:spPr>
            <p:txBody>
              <a:bodyPr/>
              <a:lstStyle/>
              <a:p>
                <a:endParaRPr lang="zh-CN" altLang="en-US"/>
              </a:p>
            </p:txBody>
          </p:sp>
          <p:sp>
            <p:nvSpPr>
              <p:cNvPr id="58" name="Line 53">
                <a:extLst>
                  <a:ext uri="{FF2B5EF4-FFF2-40B4-BE49-F238E27FC236}">
                    <a16:creationId xmlns:a16="http://schemas.microsoft.com/office/drawing/2014/main" id="{7AC0C39A-DD96-7F4F-B0EF-D06A53D31923}"/>
                  </a:ext>
                </a:extLst>
              </p:cNvPr>
              <p:cNvSpPr>
                <a:spLocks noChangeShapeType="1"/>
              </p:cNvSpPr>
              <p:nvPr/>
            </p:nvSpPr>
            <p:spPr bwMode="auto">
              <a:xfrm>
                <a:off x="4586288" y="4627563"/>
                <a:ext cx="238125" cy="338137"/>
              </a:xfrm>
              <a:prstGeom prst="line">
                <a:avLst/>
              </a:prstGeom>
              <a:noFill/>
              <a:ln w="9525">
                <a:solidFill>
                  <a:srgbClr val="000000"/>
                </a:solidFill>
                <a:prstDash val="dash"/>
                <a:round/>
                <a:headEnd/>
                <a:tailEnd/>
              </a:ln>
            </p:spPr>
            <p:txBody>
              <a:bodyPr/>
              <a:lstStyle/>
              <a:p>
                <a:endParaRPr lang="zh-CN" altLang="en-US"/>
              </a:p>
            </p:txBody>
          </p:sp>
          <p:sp>
            <p:nvSpPr>
              <p:cNvPr id="59" name="Text Box 54">
                <a:extLst>
                  <a:ext uri="{FF2B5EF4-FFF2-40B4-BE49-F238E27FC236}">
                    <a16:creationId xmlns:a16="http://schemas.microsoft.com/office/drawing/2014/main" id="{898F5607-38C3-034B-B1E2-9CF2ED8F8B97}"/>
                  </a:ext>
                </a:extLst>
              </p:cNvPr>
              <p:cNvSpPr txBox="1">
                <a:spLocks noChangeArrowheads="1"/>
              </p:cNvSpPr>
              <p:nvPr/>
            </p:nvSpPr>
            <p:spPr bwMode="auto">
              <a:xfrm>
                <a:off x="3876275" y="5423361"/>
                <a:ext cx="1564793" cy="305799"/>
              </a:xfrm>
              <a:prstGeom prst="rect">
                <a:avLst/>
              </a:prstGeom>
              <a:noFill/>
              <a:ln w="9525">
                <a:noFill/>
                <a:miter lim="800000"/>
                <a:headEnd/>
                <a:tailEnd/>
              </a:ln>
            </p:spPr>
            <p:txBody>
              <a:bodyPr wrap="square">
                <a:spAutoFit/>
              </a:bodyPr>
              <a:lstStyle/>
              <a:p>
                <a:pPr algn="ctr"/>
                <a:r>
                  <a:rPr lang="en-US" altLang="zh-CN" b="1" dirty="0">
                    <a:solidFill>
                      <a:srgbClr val="000000"/>
                    </a:solidFill>
                    <a:latin typeface="Calibri" pitchFamily="34" charset="0"/>
                  </a:rPr>
                  <a:t>Proton</a:t>
                </a:r>
                <a:r>
                  <a:rPr lang="zh-CN" altLang="en-US" b="1" dirty="0">
                    <a:solidFill>
                      <a:srgbClr val="000000"/>
                    </a:solidFill>
                    <a:latin typeface="Calibri" pitchFamily="34" charset="0"/>
                  </a:rPr>
                  <a:t> </a:t>
                </a:r>
                <a:r>
                  <a:rPr lang="en-US" altLang="zh-CN" b="1" dirty="0">
                    <a:solidFill>
                      <a:srgbClr val="000000"/>
                    </a:solidFill>
                    <a:latin typeface="Calibri" pitchFamily="34" charset="0"/>
                  </a:rPr>
                  <a:t>Beam</a:t>
                </a:r>
                <a:endParaRPr lang="zh-CN" altLang="en-US" b="1" dirty="0">
                  <a:solidFill>
                    <a:srgbClr val="000000"/>
                  </a:solidFill>
                  <a:latin typeface="Calibri" pitchFamily="34" charset="0"/>
                </a:endParaRPr>
              </a:p>
            </p:txBody>
          </p:sp>
          <p:sp>
            <p:nvSpPr>
              <p:cNvPr id="60" name="Line 55">
                <a:extLst>
                  <a:ext uri="{FF2B5EF4-FFF2-40B4-BE49-F238E27FC236}">
                    <a16:creationId xmlns:a16="http://schemas.microsoft.com/office/drawing/2014/main" id="{425FC094-DA93-8B45-8739-96D0577A9BD1}"/>
                  </a:ext>
                </a:extLst>
              </p:cNvPr>
              <p:cNvSpPr>
                <a:spLocks noChangeShapeType="1"/>
              </p:cNvSpPr>
              <p:nvPr/>
            </p:nvSpPr>
            <p:spPr bwMode="auto">
              <a:xfrm flipV="1">
                <a:off x="4586288" y="2933700"/>
                <a:ext cx="395287" cy="508000"/>
              </a:xfrm>
              <a:prstGeom prst="line">
                <a:avLst/>
              </a:prstGeom>
              <a:noFill/>
              <a:ln w="9525">
                <a:solidFill>
                  <a:srgbClr val="000000"/>
                </a:solidFill>
                <a:round/>
                <a:headEnd/>
                <a:tailEnd/>
              </a:ln>
            </p:spPr>
            <p:txBody>
              <a:bodyPr/>
              <a:lstStyle/>
              <a:p>
                <a:endParaRPr lang="zh-CN" altLang="en-US"/>
              </a:p>
            </p:txBody>
          </p:sp>
          <p:sp>
            <p:nvSpPr>
              <p:cNvPr id="61" name="Line 56">
                <a:extLst>
                  <a:ext uri="{FF2B5EF4-FFF2-40B4-BE49-F238E27FC236}">
                    <a16:creationId xmlns:a16="http://schemas.microsoft.com/office/drawing/2014/main" id="{9E3852A8-D165-4B48-920B-608784850242}"/>
                  </a:ext>
                </a:extLst>
              </p:cNvPr>
              <p:cNvSpPr>
                <a:spLocks noChangeShapeType="1"/>
              </p:cNvSpPr>
              <p:nvPr/>
            </p:nvSpPr>
            <p:spPr bwMode="auto">
              <a:xfrm>
                <a:off x="4032250" y="2847975"/>
                <a:ext cx="395288" cy="592138"/>
              </a:xfrm>
              <a:prstGeom prst="line">
                <a:avLst/>
              </a:prstGeom>
              <a:noFill/>
              <a:ln w="9525">
                <a:solidFill>
                  <a:srgbClr val="000000"/>
                </a:solidFill>
                <a:round/>
                <a:headEnd/>
                <a:tailEnd/>
              </a:ln>
            </p:spPr>
            <p:txBody>
              <a:bodyPr/>
              <a:lstStyle/>
              <a:p>
                <a:endParaRPr lang="zh-CN" altLang="en-US"/>
              </a:p>
            </p:txBody>
          </p:sp>
          <p:sp>
            <p:nvSpPr>
              <p:cNvPr id="62" name="Line 57">
                <a:extLst>
                  <a:ext uri="{FF2B5EF4-FFF2-40B4-BE49-F238E27FC236}">
                    <a16:creationId xmlns:a16="http://schemas.microsoft.com/office/drawing/2014/main" id="{F34982BC-0395-B347-9313-FF08A59BE38D}"/>
                  </a:ext>
                </a:extLst>
              </p:cNvPr>
              <p:cNvSpPr>
                <a:spLocks noChangeShapeType="1"/>
              </p:cNvSpPr>
              <p:nvPr/>
            </p:nvSpPr>
            <p:spPr bwMode="auto">
              <a:xfrm flipV="1">
                <a:off x="4032250" y="2084388"/>
                <a:ext cx="0" cy="763587"/>
              </a:xfrm>
              <a:prstGeom prst="line">
                <a:avLst/>
              </a:prstGeom>
              <a:noFill/>
              <a:ln w="9525">
                <a:solidFill>
                  <a:srgbClr val="000000"/>
                </a:solidFill>
                <a:round/>
                <a:headEnd/>
                <a:tailEnd/>
              </a:ln>
            </p:spPr>
            <p:txBody>
              <a:bodyPr/>
              <a:lstStyle/>
              <a:p>
                <a:endParaRPr lang="zh-CN" altLang="en-US"/>
              </a:p>
            </p:txBody>
          </p:sp>
          <p:sp>
            <p:nvSpPr>
              <p:cNvPr id="63" name="Line 58">
                <a:extLst>
                  <a:ext uri="{FF2B5EF4-FFF2-40B4-BE49-F238E27FC236}">
                    <a16:creationId xmlns:a16="http://schemas.microsoft.com/office/drawing/2014/main" id="{E835F008-FDAE-024E-8895-32EA47BEBAB1}"/>
                  </a:ext>
                </a:extLst>
              </p:cNvPr>
              <p:cNvSpPr>
                <a:spLocks noChangeShapeType="1"/>
              </p:cNvSpPr>
              <p:nvPr/>
            </p:nvSpPr>
            <p:spPr bwMode="auto">
              <a:xfrm flipV="1">
                <a:off x="4981575" y="2084388"/>
                <a:ext cx="0" cy="847725"/>
              </a:xfrm>
              <a:prstGeom prst="line">
                <a:avLst/>
              </a:prstGeom>
              <a:noFill/>
              <a:ln w="9525">
                <a:solidFill>
                  <a:srgbClr val="000000"/>
                </a:solidFill>
                <a:round/>
                <a:headEnd/>
                <a:tailEnd/>
              </a:ln>
            </p:spPr>
            <p:txBody>
              <a:bodyPr/>
              <a:lstStyle/>
              <a:p>
                <a:endParaRPr lang="zh-CN" altLang="en-US"/>
              </a:p>
            </p:txBody>
          </p:sp>
          <p:sp>
            <p:nvSpPr>
              <p:cNvPr id="64" name="Line 59">
                <a:extLst>
                  <a:ext uri="{FF2B5EF4-FFF2-40B4-BE49-F238E27FC236}">
                    <a16:creationId xmlns:a16="http://schemas.microsoft.com/office/drawing/2014/main" id="{D8B4E533-BE48-EC42-9991-C7480F0254E7}"/>
                  </a:ext>
                </a:extLst>
              </p:cNvPr>
              <p:cNvSpPr>
                <a:spLocks noChangeShapeType="1"/>
              </p:cNvSpPr>
              <p:nvPr/>
            </p:nvSpPr>
            <p:spPr bwMode="auto">
              <a:xfrm>
                <a:off x="4032250" y="2084388"/>
                <a:ext cx="949325" cy="0"/>
              </a:xfrm>
              <a:prstGeom prst="line">
                <a:avLst/>
              </a:prstGeom>
              <a:noFill/>
              <a:ln w="9525">
                <a:solidFill>
                  <a:srgbClr val="000000"/>
                </a:solidFill>
                <a:round/>
                <a:headEnd/>
                <a:tailEnd/>
              </a:ln>
            </p:spPr>
            <p:txBody>
              <a:bodyPr/>
              <a:lstStyle/>
              <a:p>
                <a:endParaRPr lang="zh-CN" altLang="en-US"/>
              </a:p>
            </p:txBody>
          </p:sp>
          <p:sp>
            <p:nvSpPr>
              <p:cNvPr id="65" name="Line 60">
                <a:extLst>
                  <a:ext uri="{FF2B5EF4-FFF2-40B4-BE49-F238E27FC236}">
                    <a16:creationId xmlns:a16="http://schemas.microsoft.com/office/drawing/2014/main" id="{CBFD336B-DCFA-314B-8B60-3AACF7C8BAFD}"/>
                  </a:ext>
                </a:extLst>
              </p:cNvPr>
              <p:cNvSpPr>
                <a:spLocks noChangeShapeType="1"/>
              </p:cNvSpPr>
              <p:nvPr/>
            </p:nvSpPr>
            <p:spPr bwMode="auto">
              <a:xfrm>
                <a:off x="4427538" y="2762250"/>
                <a:ext cx="0" cy="677863"/>
              </a:xfrm>
              <a:prstGeom prst="line">
                <a:avLst/>
              </a:prstGeom>
              <a:noFill/>
              <a:ln w="9525">
                <a:solidFill>
                  <a:srgbClr val="000000"/>
                </a:solidFill>
                <a:round/>
                <a:headEnd/>
                <a:tailEnd/>
              </a:ln>
            </p:spPr>
            <p:txBody>
              <a:bodyPr/>
              <a:lstStyle/>
              <a:p>
                <a:endParaRPr lang="zh-CN" altLang="en-US"/>
              </a:p>
            </p:txBody>
          </p:sp>
          <p:sp>
            <p:nvSpPr>
              <p:cNvPr id="66" name="Line 61">
                <a:extLst>
                  <a:ext uri="{FF2B5EF4-FFF2-40B4-BE49-F238E27FC236}">
                    <a16:creationId xmlns:a16="http://schemas.microsoft.com/office/drawing/2014/main" id="{73EAC36A-0CF3-2D41-BE70-D10EFA7D71DD}"/>
                  </a:ext>
                </a:extLst>
              </p:cNvPr>
              <p:cNvSpPr>
                <a:spLocks noChangeShapeType="1"/>
              </p:cNvSpPr>
              <p:nvPr/>
            </p:nvSpPr>
            <p:spPr bwMode="auto">
              <a:xfrm flipV="1">
                <a:off x="4586288" y="2762250"/>
                <a:ext cx="395287" cy="509588"/>
              </a:xfrm>
              <a:prstGeom prst="line">
                <a:avLst/>
              </a:prstGeom>
              <a:noFill/>
              <a:ln w="9525">
                <a:solidFill>
                  <a:srgbClr val="000000"/>
                </a:solidFill>
                <a:prstDash val="dash"/>
                <a:round/>
                <a:headEnd/>
                <a:tailEnd/>
              </a:ln>
            </p:spPr>
            <p:txBody>
              <a:bodyPr/>
              <a:lstStyle/>
              <a:p>
                <a:endParaRPr lang="zh-CN" altLang="en-US"/>
              </a:p>
            </p:txBody>
          </p:sp>
          <p:sp>
            <p:nvSpPr>
              <p:cNvPr id="67" name="Line 62">
                <a:extLst>
                  <a:ext uri="{FF2B5EF4-FFF2-40B4-BE49-F238E27FC236}">
                    <a16:creationId xmlns:a16="http://schemas.microsoft.com/office/drawing/2014/main" id="{2B2893B2-7E60-494C-80AD-C7D0DCE4AAF3}"/>
                  </a:ext>
                </a:extLst>
              </p:cNvPr>
              <p:cNvSpPr>
                <a:spLocks noChangeShapeType="1"/>
              </p:cNvSpPr>
              <p:nvPr/>
            </p:nvSpPr>
            <p:spPr bwMode="auto">
              <a:xfrm flipV="1">
                <a:off x="4586288" y="2592388"/>
                <a:ext cx="395287" cy="509587"/>
              </a:xfrm>
              <a:prstGeom prst="line">
                <a:avLst/>
              </a:prstGeom>
              <a:noFill/>
              <a:ln w="9525">
                <a:solidFill>
                  <a:srgbClr val="000000"/>
                </a:solidFill>
                <a:prstDash val="dash"/>
                <a:round/>
                <a:headEnd/>
                <a:tailEnd/>
              </a:ln>
            </p:spPr>
            <p:txBody>
              <a:bodyPr/>
              <a:lstStyle/>
              <a:p>
                <a:endParaRPr lang="zh-CN" altLang="en-US"/>
              </a:p>
            </p:txBody>
          </p:sp>
          <p:sp>
            <p:nvSpPr>
              <p:cNvPr id="68" name="Line 63">
                <a:extLst>
                  <a:ext uri="{FF2B5EF4-FFF2-40B4-BE49-F238E27FC236}">
                    <a16:creationId xmlns:a16="http://schemas.microsoft.com/office/drawing/2014/main" id="{219CEF4A-C715-E040-82A3-156FD31FFEA4}"/>
                  </a:ext>
                </a:extLst>
              </p:cNvPr>
              <p:cNvSpPr>
                <a:spLocks noChangeShapeType="1"/>
              </p:cNvSpPr>
              <p:nvPr/>
            </p:nvSpPr>
            <p:spPr bwMode="auto">
              <a:xfrm flipV="1">
                <a:off x="4824413" y="2425700"/>
                <a:ext cx="157162" cy="169863"/>
              </a:xfrm>
              <a:prstGeom prst="line">
                <a:avLst/>
              </a:prstGeom>
              <a:noFill/>
              <a:ln w="9525">
                <a:solidFill>
                  <a:srgbClr val="000000"/>
                </a:solidFill>
                <a:prstDash val="dash"/>
                <a:round/>
                <a:headEnd/>
                <a:tailEnd/>
              </a:ln>
            </p:spPr>
            <p:txBody>
              <a:bodyPr/>
              <a:lstStyle/>
              <a:p>
                <a:endParaRPr lang="zh-CN" altLang="en-US"/>
              </a:p>
            </p:txBody>
          </p:sp>
          <p:sp>
            <p:nvSpPr>
              <p:cNvPr id="69" name="Line 64">
                <a:extLst>
                  <a:ext uri="{FF2B5EF4-FFF2-40B4-BE49-F238E27FC236}">
                    <a16:creationId xmlns:a16="http://schemas.microsoft.com/office/drawing/2014/main" id="{8E33EA31-1639-7C4E-805B-7A8FA1680325}"/>
                  </a:ext>
                </a:extLst>
              </p:cNvPr>
              <p:cNvSpPr>
                <a:spLocks noChangeShapeType="1"/>
              </p:cNvSpPr>
              <p:nvPr/>
            </p:nvSpPr>
            <p:spPr bwMode="auto">
              <a:xfrm flipV="1">
                <a:off x="4824413" y="2254250"/>
                <a:ext cx="157162" cy="171450"/>
              </a:xfrm>
              <a:prstGeom prst="line">
                <a:avLst/>
              </a:prstGeom>
              <a:noFill/>
              <a:ln w="9525">
                <a:solidFill>
                  <a:srgbClr val="000000"/>
                </a:solidFill>
                <a:prstDash val="dash"/>
                <a:round/>
                <a:headEnd/>
                <a:tailEnd/>
              </a:ln>
            </p:spPr>
            <p:txBody>
              <a:bodyPr/>
              <a:lstStyle/>
              <a:p>
                <a:endParaRPr lang="zh-CN" altLang="en-US"/>
              </a:p>
            </p:txBody>
          </p:sp>
          <p:sp>
            <p:nvSpPr>
              <p:cNvPr id="70" name="Line 65">
                <a:extLst>
                  <a:ext uri="{FF2B5EF4-FFF2-40B4-BE49-F238E27FC236}">
                    <a16:creationId xmlns:a16="http://schemas.microsoft.com/office/drawing/2014/main" id="{1B34E9C0-2FCE-264A-9822-95C27850D027}"/>
                  </a:ext>
                </a:extLst>
              </p:cNvPr>
              <p:cNvSpPr>
                <a:spLocks noChangeShapeType="1"/>
              </p:cNvSpPr>
              <p:nvPr/>
            </p:nvSpPr>
            <p:spPr bwMode="auto">
              <a:xfrm flipV="1">
                <a:off x="4745038" y="2084388"/>
                <a:ext cx="236537" cy="255587"/>
              </a:xfrm>
              <a:prstGeom prst="line">
                <a:avLst/>
              </a:prstGeom>
              <a:noFill/>
              <a:ln w="9525">
                <a:solidFill>
                  <a:srgbClr val="000000"/>
                </a:solidFill>
                <a:prstDash val="dash"/>
                <a:round/>
                <a:headEnd/>
                <a:tailEnd/>
              </a:ln>
            </p:spPr>
            <p:txBody>
              <a:bodyPr/>
              <a:lstStyle/>
              <a:p>
                <a:endParaRPr lang="zh-CN" altLang="en-US"/>
              </a:p>
            </p:txBody>
          </p:sp>
          <p:sp>
            <p:nvSpPr>
              <p:cNvPr id="71" name="Line 66">
                <a:extLst>
                  <a:ext uri="{FF2B5EF4-FFF2-40B4-BE49-F238E27FC236}">
                    <a16:creationId xmlns:a16="http://schemas.microsoft.com/office/drawing/2014/main" id="{785726A8-03F7-B34E-99ED-CCAA70769576}"/>
                  </a:ext>
                </a:extLst>
              </p:cNvPr>
              <p:cNvSpPr>
                <a:spLocks noChangeShapeType="1"/>
              </p:cNvSpPr>
              <p:nvPr/>
            </p:nvSpPr>
            <p:spPr bwMode="auto">
              <a:xfrm flipV="1">
                <a:off x="4349750" y="3186113"/>
                <a:ext cx="77788" cy="85725"/>
              </a:xfrm>
              <a:prstGeom prst="line">
                <a:avLst/>
              </a:prstGeom>
              <a:noFill/>
              <a:ln w="9525">
                <a:solidFill>
                  <a:srgbClr val="000000"/>
                </a:solidFill>
                <a:prstDash val="dash"/>
                <a:round/>
                <a:headEnd/>
                <a:tailEnd/>
              </a:ln>
            </p:spPr>
            <p:txBody>
              <a:bodyPr/>
              <a:lstStyle/>
              <a:p>
                <a:endParaRPr lang="zh-CN" altLang="en-US"/>
              </a:p>
            </p:txBody>
          </p:sp>
          <p:sp>
            <p:nvSpPr>
              <p:cNvPr id="72" name="Line 67">
                <a:extLst>
                  <a:ext uri="{FF2B5EF4-FFF2-40B4-BE49-F238E27FC236}">
                    <a16:creationId xmlns:a16="http://schemas.microsoft.com/office/drawing/2014/main" id="{95D558F1-C735-564D-B54F-04057AD02CC5}"/>
                  </a:ext>
                </a:extLst>
              </p:cNvPr>
              <p:cNvSpPr>
                <a:spLocks noChangeShapeType="1"/>
              </p:cNvSpPr>
              <p:nvPr/>
            </p:nvSpPr>
            <p:spPr bwMode="auto">
              <a:xfrm flipV="1">
                <a:off x="4270375" y="3016250"/>
                <a:ext cx="157163" cy="169863"/>
              </a:xfrm>
              <a:prstGeom prst="line">
                <a:avLst/>
              </a:prstGeom>
              <a:noFill/>
              <a:ln w="9525">
                <a:solidFill>
                  <a:srgbClr val="000000"/>
                </a:solidFill>
                <a:prstDash val="dash"/>
                <a:round/>
                <a:headEnd/>
                <a:tailEnd/>
              </a:ln>
            </p:spPr>
            <p:txBody>
              <a:bodyPr/>
              <a:lstStyle/>
              <a:p>
                <a:endParaRPr lang="zh-CN" altLang="en-US"/>
              </a:p>
            </p:txBody>
          </p:sp>
          <p:sp>
            <p:nvSpPr>
              <p:cNvPr id="73" name="Line 68">
                <a:extLst>
                  <a:ext uri="{FF2B5EF4-FFF2-40B4-BE49-F238E27FC236}">
                    <a16:creationId xmlns:a16="http://schemas.microsoft.com/office/drawing/2014/main" id="{527E4A30-0F4D-0949-8AF9-280217E7D015}"/>
                  </a:ext>
                </a:extLst>
              </p:cNvPr>
              <p:cNvSpPr>
                <a:spLocks noChangeShapeType="1"/>
              </p:cNvSpPr>
              <p:nvPr/>
            </p:nvSpPr>
            <p:spPr bwMode="auto">
              <a:xfrm flipV="1">
                <a:off x="4191000" y="2847975"/>
                <a:ext cx="236538" cy="254000"/>
              </a:xfrm>
              <a:prstGeom prst="line">
                <a:avLst/>
              </a:prstGeom>
              <a:noFill/>
              <a:ln w="9525">
                <a:solidFill>
                  <a:srgbClr val="000000"/>
                </a:solidFill>
                <a:prstDash val="dash"/>
                <a:round/>
                <a:headEnd/>
                <a:tailEnd/>
              </a:ln>
            </p:spPr>
            <p:txBody>
              <a:bodyPr/>
              <a:lstStyle/>
              <a:p>
                <a:endParaRPr lang="zh-CN" altLang="en-US"/>
              </a:p>
            </p:txBody>
          </p:sp>
          <p:sp>
            <p:nvSpPr>
              <p:cNvPr id="74" name="Line 69">
                <a:extLst>
                  <a:ext uri="{FF2B5EF4-FFF2-40B4-BE49-F238E27FC236}">
                    <a16:creationId xmlns:a16="http://schemas.microsoft.com/office/drawing/2014/main" id="{B5928052-7522-7A4D-8B9F-A02D887D7135}"/>
                  </a:ext>
                </a:extLst>
              </p:cNvPr>
              <p:cNvSpPr>
                <a:spLocks noChangeShapeType="1"/>
              </p:cNvSpPr>
              <p:nvPr/>
            </p:nvSpPr>
            <p:spPr bwMode="auto">
              <a:xfrm flipV="1">
                <a:off x="4111625" y="2762250"/>
                <a:ext cx="238125" cy="254000"/>
              </a:xfrm>
              <a:prstGeom prst="line">
                <a:avLst/>
              </a:prstGeom>
              <a:noFill/>
              <a:ln w="9525">
                <a:solidFill>
                  <a:srgbClr val="000000"/>
                </a:solidFill>
                <a:prstDash val="dash"/>
                <a:round/>
                <a:headEnd/>
                <a:tailEnd/>
              </a:ln>
            </p:spPr>
            <p:txBody>
              <a:bodyPr/>
              <a:lstStyle/>
              <a:p>
                <a:endParaRPr lang="zh-CN" altLang="en-US"/>
              </a:p>
            </p:txBody>
          </p:sp>
          <p:sp>
            <p:nvSpPr>
              <p:cNvPr id="75" name="Line 70">
                <a:extLst>
                  <a:ext uri="{FF2B5EF4-FFF2-40B4-BE49-F238E27FC236}">
                    <a16:creationId xmlns:a16="http://schemas.microsoft.com/office/drawing/2014/main" id="{20477383-451D-1747-B59C-8F7279F027D4}"/>
                  </a:ext>
                </a:extLst>
              </p:cNvPr>
              <p:cNvSpPr>
                <a:spLocks noChangeShapeType="1"/>
              </p:cNvSpPr>
              <p:nvPr/>
            </p:nvSpPr>
            <p:spPr bwMode="auto">
              <a:xfrm flipV="1">
                <a:off x="4032250" y="2763838"/>
                <a:ext cx="158750" cy="169862"/>
              </a:xfrm>
              <a:prstGeom prst="line">
                <a:avLst/>
              </a:prstGeom>
              <a:noFill/>
              <a:ln w="9525">
                <a:solidFill>
                  <a:srgbClr val="000000"/>
                </a:solidFill>
                <a:prstDash val="dash"/>
                <a:round/>
                <a:headEnd/>
                <a:tailEnd/>
              </a:ln>
            </p:spPr>
            <p:txBody>
              <a:bodyPr/>
              <a:lstStyle/>
              <a:p>
                <a:endParaRPr lang="zh-CN" altLang="en-US"/>
              </a:p>
            </p:txBody>
          </p:sp>
          <p:sp>
            <p:nvSpPr>
              <p:cNvPr id="76" name="Line 71">
                <a:extLst>
                  <a:ext uri="{FF2B5EF4-FFF2-40B4-BE49-F238E27FC236}">
                    <a16:creationId xmlns:a16="http://schemas.microsoft.com/office/drawing/2014/main" id="{5FF16470-FCF1-6D4B-8372-CF8F4A3E5916}"/>
                  </a:ext>
                </a:extLst>
              </p:cNvPr>
              <p:cNvSpPr>
                <a:spLocks noChangeShapeType="1"/>
              </p:cNvSpPr>
              <p:nvPr/>
            </p:nvSpPr>
            <p:spPr bwMode="auto">
              <a:xfrm flipV="1">
                <a:off x="4032250" y="2595563"/>
                <a:ext cx="158750" cy="169862"/>
              </a:xfrm>
              <a:prstGeom prst="line">
                <a:avLst/>
              </a:prstGeom>
              <a:noFill/>
              <a:ln w="9525">
                <a:solidFill>
                  <a:srgbClr val="000000"/>
                </a:solidFill>
                <a:prstDash val="dash"/>
                <a:round/>
                <a:headEnd/>
                <a:tailEnd/>
              </a:ln>
            </p:spPr>
            <p:txBody>
              <a:bodyPr/>
              <a:lstStyle/>
              <a:p>
                <a:endParaRPr lang="zh-CN" altLang="en-US"/>
              </a:p>
            </p:txBody>
          </p:sp>
          <p:sp>
            <p:nvSpPr>
              <p:cNvPr id="77" name="Line 72">
                <a:extLst>
                  <a:ext uri="{FF2B5EF4-FFF2-40B4-BE49-F238E27FC236}">
                    <a16:creationId xmlns:a16="http://schemas.microsoft.com/office/drawing/2014/main" id="{945C7A23-7FB9-6C43-9669-D5765A4467AC}"/>
                  </a:ext>
                </a:extLst>
              </p:cNvPr>
              <p:cNvSpPr>
                <a:spLocks noChangeShapeType="1"/>
              </p:cNvSpPr>
              <p:nvPr/>
            </p:nvSpPr>
            <p:spPr bwMode="auto">
              <a:xfrm flipV="1">
                <a:off x="4032250" y="2424113"/>
                <a:ext cx="158750" cy="168275"/>
              </a:xfrm>
              <a:prstGeom prst="line">
                <a:avLst/>
              </a:prstGeom>
              <a:noFill/>
              <a:ln w="9525">
                <a:solidFill>
                  <a:srgbClr val="000000"/>
                </a:solidFill>
                <a:prstDash val="dash"/>
                <a:round/>
                <a:headEnd/>
                <a:tailEnd/>
              </a:ln>
            </p:spPr>
            <p:txBody>
              <a:bodyPr/>
              <a:lstStyle/>
              <a:p>
                <a:endParaRPr lang="zh-CN" altLang="en-US"/>
              </a:p>
            </p:txBody>
          </p:sp>
          <p:sp>
            <p:nvSpPr>
              <p:cNvPr id="78" name="Line 73">
                <a:extLst>
                  <a:ext uri="{FF2B5EF4-FFF2-40B4-BE49-F238E27FC236}">
                    <a16:creationId xmlns:a16="http://schemas.microsoft.com/office/drawing/2014/main" id="{3E2EFA19-67F0-124B-98F0-5C95526415AE}"/>
                  </a:ext>
                </a:extLst>
              </p:cNvPr>
              <p:cNvSpPr>
                <a:spLocks noChangeShapeType="1"/>
              </p:cNvSpPr>
              <p:nvPr/>
            </p:nvSpPr>
            <p:spPr bwMode="auto">
              <a:xfrm flipV="1">
                <a:off x="4032250" y="2084388"/>
                <a:ext cx="317500" cy="339725"/>
              </a:xfrm>
              <a:prstGeom prst="line">
                <a:avLst/>
              </a:prstGeom>
              <a:noFill/>
              <a:ln w="9525">
                <a:solidFill>
                  <a:srgbClr val="000000"/>
                </a:solidFill>
                <a:prstDash val="dash"/>
                <a:round/>
                <a:headEnd/>
                <a:tailEnd/>
              </a:ln>
            </p:spPr>
            <p:txBody>
              <a:bodyPr/>
              <a:lstStyle/>
              <a:p>
                <a:endParaRPr lang="zh-CN" altLang="en-US"/>
              </a:p>
            </p:txBody>
          </p:sp>
          <p:sp>
            <p:nvSpPr>
              <p:cNvPr id="79" name="Line 74">
                <a:extLst>
                  <a:ext uri="{FF2B5EF4-FFF2-40B4-BE49-F238E27FC236}">
                    <a16:creationId xmlns:a16="http://schemas.microsoft.com/office/drawing/2014/main" id="{43D5DE3F-EC68-D842-9DD6-81DD42E2DD17}"/>
                  </a:ext>
                </a:extLst>
              </p:cNvPr>
              <p:cNvSpPr>
                <a:spLocks noChangeShapeType="1"/>
              </p:cNvSpPr>
              <p:nvPr/>
            </p:nvSpPr>
            <p:spPr bwMode="auto">
              <a:xfrm flipV="1">
                <a:off x="4032250" y="2084388"/>
                <a:ext cx="158750" cy="169862"/>
              </a:xfrm>
              <a:prstGeom prst="line">
                <a:avLst/>
              </a:prstGeom>
              <a:noFill/>
              <a:ln w="9525">
                <a:solidFill>
                  <a:srgbClr val="000000"/>
                </a:solidFill>
                <a:prstDash val="dash"/>
                <a:round/>
                <a:headEnd/>
                <a:tailEnd/>
              </a:ln>
            </p:spPr>
            <p:txBody>
              <a:bodyPr/>
              <a:lstStyle/>
              <a:p>
                <a:endParaRPr lang="zh-CN" altLang="en-US"/>
              </a:p>
            </p:txBody>
          </p:sp>
          <p:sp>
            <p:nvSpPr>
              <p:cNvPr id="80" name="Line 75">
                <a:extLst>
                  <a:ext uri="{FF2B5EF4-FFF2-40B4-BE49-F238E27FC236}">
                    <a16:creationId xmlns:a16="http://schemas.microsoft.com/office/drawing/2014/main" id="{08392145-81D8-384F-A63F-87E3A9D7C0E5}"/>
                  </a:ext>
                </a:extLst>
              </p:cNvPr>
              <p:cNvSpPr>
                <a:spLocks noChangeShapeType="1"/>
              </p:cNvSpPr>
              <p:nvPr/>
            </p:nvSpPr>
            <p:spPr bwMode="auto">
              <a:xfrm flipV="1">
                <a:off x="4270375" y="2084388"/>
                <a:ext cx="236538" cy="254000"/>
              </a:xfrm>
              <a:prstGeom prst="line">
                <a:avLst/>
              </a:prstGeom>
              <a:noFill/>
              <a:ln w="9525">
                <a:solidFill>
                  <a:srgbClr val="000000"/>
                </a:solidFill>
                <a:prstDash val="dash"/>
                <a:round/>
                <a:headEnd/>
                <a:tailEnd/>
              </a:ln>
            </p:spPr>
            <p:txBody>
              <a:bodyPr/>
              <a:lstStyle/>
              <a:p>
                <a:endParaRPr lang="zh-CN" altLang="en-US"/>
              </a:p>
            </p:txBody>
          </p:sp>
          <p:sp>
            <p:nvSpPr>
              <p:cNvPr id="81" name="Line 76">
                <a:extLst>
                  <a:ext uri="{FF2B5EF4-FFF2-40B4-BE49-F238E27FC236}">
                    <a16:creationId xmlns:a16="http://schemas.microsoft.com/office/drawing/2014/main" id="{BC0B2FF4-6A7C-C148-A9CB-FEE29E435418}"/>
                  </a:ext>
                </a:extLst>
              </p:cNvPr>
              <p:cNvSpPr>
                <a:spLocks noChangeShapeType="1"/>
              </p:cNvSpPr>
              <p:nvPr/>
            </p:nvSpPr>
            <p:spPr bwMode="auto">
              <a:xfrm flipV="1">
                <a:off x="4427538" y="2084388"/>
                <a:ext cx="238125" cy="254000"/>
              </a:xfrm>
              <a:prstGeom prst="line">
                <a:avLst/>
              </a:prstGeom>
              <a:noFill/>
              <a:ln w="9525">
                <a:solidFill>
                  <a:srgbClr val="000000"/>
                </a:solidFill>
                <a:prstDash val="dash"/>
                <a:round/>
                <a:headEnd/>
                <a:tailEnd/>
              </a:ln>
            </p:spPr>
            <p:txBody>
              <a:bodyPr/>
              <a:lstStyle/>
              <a:p>
                <a:endParaRPr lang="zh-CN" altLang="en-US"/>
              </a:p>
            </p:txBody>
          </p:sp>
          <p:sp>
            <p:nvSpPr>
              <p:cNvPr id="82" name="Line 77">
                <a:extLst>
                  <a:ext uri="{FF2B5EF4-FFF2-40B4-BE49-F238E27FC236}">
                    <a16:creationId xmlns:a16="http://schemas.microsoft.com/office/drawing/2014/main" id="{90E02250-5309-714F-8671-7222D27558D8}"/>
                  </a:ext>
                </a:extLst>
              </p:cNvPr>
              <p:cNvSpPr>
                <a:spLocks noChangeShapeType="1"/>
              </p:cNvSpPr>
              <p:nvPr/>
            </p:nvSpPr>
            <p:spPr bwMode="auto">
              <a:xfrm flipH="1">
                <a:off x="4586288" y="2084388"/>
                <a:ext cx="238125" cy="255587"/>
              </a:xfrm>
              <a:prstGeom prst="line">
                <a:avLst/>
              </a:prstGeom>
              <a:noFill/>
              <a:ln w="9525">
                <a:solidFill>
                  <a:srgbClr val="000000"/>
                </a:solidFill>
                <a:prstDash val="dash"/>
                <a:round/>
                <a:headEnd/>
                <a:tailEnd/>
              </a:ln>
            </p:spPr>
            <p:txBody>
              <a:bodyPr/>
              <a:lstStyle/>
              <a:p>
                <a:endParaRPr lang="zh-CN" altLang="en-US"/>
              </a:p>
            </p:txBody>
          </p:sp>
          <p:sp>
            <p:nvSpPr>
              <p:cNvPr id="83" name="Line 79">
                <a:extLst>
                  <a:ext uri="{FF2B5EF4-FFF2-40B4-BE49-F238E27FC236}">
                    <a16:creationId xmlns:a16="http://schemas.microsoft.com/office/drawing/2014/main" id="{BC82231F-85BE-8E4F-8EDF-6211C37C407E}"/>
                  </a:ext>
                </a:extLst>
              </p:cNvPr>
              <p:cNvSpPr>
                <a:spLocks noChangeShapeType="1"/>
              </p:cNvSpPr>
              <p:nvPr/>
            </p:nvSpPr>
            <p:spPr bwMode="auto">
              <a:xfrm flipV="1">
                <a:off x="4502986" y="4203699"/>
                <a:ext cx="3927" cy="1219661"/>
              </a:xfrm>
              <a:prstGeom prst="line">
                <a:avLst/>
              </a:prstGeom>
              <a:noFill/>
              <a:ln w="38100">
                <a:solidFill>
                  <a:srgbClr val="FF0000"/>
                </a:solidFill>
                <a:round/>
                <a:headEnd/>
                <a:tailEnd type="triangle" w="med" len="med"/>
              </a:ln>
            </p:spPr>
            <p:txBody>
              <a:bodyPr/>
              <a:lstStyle/>
              <a:p>
                <a:endParaRPr lang="zh-CN" altLang="en-US"/>
              </a:p>
            </p:txBody>
          </p:sp>
          <p:sp>
            <p:nvSpPr>
              <p:cNvPr id="84" name="Rectangle 80">
                <a:extLst>
                  <a:ext uri="{FF2B5EF4-FFF2-40B4-BE49-F238E27FC236}">
                    <a16:creationId xmlns:a16="http://schemas.microsoft.com/office/drawing/2014/main" id="{7C0EF1E1-4D0E-0049-9F73-AAF4E41C7636}"/>
                  </a:ext>
                </a:extLst>
              </p:cNvPr>
              <p:cNvSpPr>
                <a:spLocks noChangeArrowheads="1"/>
              </p:cNvSpPr>
              <p:nvPr/>
            </p:nvSpPr>
            <p:spPr bwMode="auto">
              <a:xfrm>
                <a:off x="4270375" y="2424113"/>
                <a:ext cx="474663" cy="254000"/>
              </a:xfrm>
              <a:prstGeom prst="rect">
                <a:avLst/>
              </a:prstGeom>
              <a:solidFill>
                <a:srgbClr val="CCCCFF"/>
              </a:solidFill>
              <a:ln w="9525">
                <a:solidFill>
                  <a:srgbClr val="000000"/>
                </a:solidFill>
                <a:miter lim="800000"/>
                <a:headEnd/>
                <a:tailEnd/>
              </a:ln>
            </p:spPr>
            <p:txBody>
              <a:bodyPr wrap="none" anchor="ctr"/>
              <a:lstStyle/>
              <a:p>
                <a:pPr eaLnBrk="1" hangingPunct="1"/>
                <a:endParaRPr lang="zh-CN" altLang="zh-CN" sz="1800">
                  <a:latin typeface="Calibri" pitchFamily="34" charset="0"/>
                </a:endParaRPr>
              </a:p>
            </p:txBody>
          </p:sp>
          <p:sp>
            <p:nvSpPr>
              <p:cNvPr id="85" name="Line 81">
                <a:extLst>
                  <a:ext uri="{FF2B5EF4-FFF2-40B4-BE49-F238E27FC236}">
                    <a16:creationId xmlns:a16="http://schemas.microsoft.com/office/drawing/2014/main" id="{F892074B-BFDF-944B-8870-F4BDC1D245C3}"/>
                  </a:ext>
                </a:extLst>
              </p:cNvPr>
              <p:cNvSpPr>
                <a:spLocks noChangeShapeType="1"/>
              </p:cNvSpPr>
              <p:nvPr/>
            </p:nvSpPr>
            <p:spPr bwMode="auto">
              <a:xfrm>
                <a:off x="4506913" y="2592388"/>
                <a:ext cx="0" cy="847725"/>
              </a:xfrm>
              <a:prstGeom prst="line">
                <a:avLst/>
              </a:prstGeom>
              <a:noFill/>
              <a:ln w="38100">
                <a:solidFill>
                  <a:srgbClr val="CCCCFF"/>
                </a:solidFill>
                <a:round/>
                <a:headEnd/>
                <a:tailEnd/>
              </a:ln>
            </p:spPr>
            <p:txBody>
              <a:bodyPr/>
              <a:lstStyle/>
              <a:p>
                <a:endParaRPr lang="zh-CN" altLang="en-US"/>
              </a:p>
            </p:txBody>
          </p:sp>
          <p:sp>
            <p:nvSpPr>
              <p:cNvPr id="86" name="Line 83">
                <a:extLst>
                  <a:ext uri="{FF2B5EF4-FFF2-40B4-BE49-F238E27FC236}">
                    <a16:creationId xmlns:a16="http://schemas.microsoft.com/office/drawing/2014/main" id="{31333E6B-6787-0C40-808E-4FC936E13B14}"/>
                  </a:ext>
                </a:extLst>
              </p:cNvPr>
              <p:cNvSpPr>
                <a:spLocks noChangeShapeType="1"/>
              </p:cNvSpPr>
              <p:nvPr/>
            </p:nvSpPr>
            <p:spPr bwMode="auto">
              <a:xfrm flipH="1">
                <a:off x="4191000" y="2763838"/>
                <a:ext cx="236538" cy="0"/>
              </a:xfrm>
              <a:prstGeom prst="line">
                <a:avLst/>
              </a:prstGeom>
              <a:noFill/>
              <a:ln w="9525">
                <a:solidFill>
                  <a:schemeClr val="tx1"/>
                </a:solidFill>
                <a:round/>
                <a:headEnd/>
                <a:tailEnd/>
              </a:ln>
            </p:spPr>
            <p:txBody>
              <a:bodyPr/>
              <a:lstStyle/>
              <a:p>
                <a:endParaRPr lang="zh-CN" altLang="en-US"/>
              </a:p>
            </p:txBody>
          </p:sp>
          <p:sp>
            <p:nvSpPr>
              <p:cNvPr id="87" name="Line 84">
                <a:extLst>
                  <a:ext uri="{FF2B5EF4-FFF2-40B4-BE49-F238E27FC236}">
                    <a16:creationId xmlns:a16="http://schemas.microsoft.com/office/drawing/2014/main" id="{4AC5EC63-592F-DC4B-95E4-4BAFE57EC2C8}"/>
                  </a:ext>
                </a:extLst>
              </p:cNvPr>
              <p:cNvSpPr>
                <a:spLocks noChangeShapeType="1"/>
              </p:cNvSpPr>
              <p:nvPr/>
            </p:nvSpPr>
            <p:spPr bwMode="auto">
              <a:xfrm flipV="1">
                <a:off x="4191000" y="2339975"/>
                <a:ext cx="0" cy="423863"/>
              </a:xfrm>
              <a:prstGeom prst="line">
                <a:avLst/>
              </a:prstGeom>
              <a:noFill/>
              <a:ln w="9525">
                <a:solidFill>
                  <a:schemeClr val="tx1"/>
                </a:solidFill>
                <a:round/>
                <a:headEnd/>
                <a:tailEnd/>
              </a:ln>
            </p:spPr>
            <p:txBody>
              <a:bodyPr/>
              <a:lstStyle/>
              <a:p>
                <a:endParaRPr lang="zh-CN" altLang="en-US"/>
              </a:p>
            </p:txBody>
          </p:sp>
          <p:sp>
            <p:nvSpPr>
              <p:cNvPr id="88" name="Line 85">
                <a:extLst>
                  <a:ext uri="{FF2B5EF4-FFF2-40B4-BE49-F238E27FC236}">
                    <a16:creationId xmlns:a16="http://schemas.microsoft.com/office/drawing/2014/main" id="{88E79919-5731-0340-BCBA-614C31CAEA02}"/>
                  </a:ext>
                </a:extLst>
              </p:cNvPr>
              <p:cNvSpPr>
                <a:spLocks noChangeShapeType="1"/>
              </p:cNvSpPr>
              <p:nvPr/>
            </p:nvSpPr>
            <p:spPr bwMode="auto">
              <a:xfrm>
                <a:off x="4191000" y="2339975"/>
                <a:ext cx="633413" cy="0"/>
              </a:xfrm>
              <a:prstGeom prst="line">
                <a:avLst/>
              </a:prstGeom>
              <a:noFill/>
              <a:ln w="9525">
                <a:solidFill>
                  <a:schemeClr val="tx1"/>
                </a:solidFill>
                <a:round/>
                <a:headEnd/>
                <a:tailEnd/>
              </a:ln>
            </p:spPr>
            <p:txBody>
              <a:bodyPr/>
              <a:lstStyle/>
              <a:p>
                <a:endParaRPr lang="zh-CN" altLang="en-US"/>
              </a:p>
            </p:txBody>
          </p:sp>
          <p:sp>
            <p:nvSpPr>
              <p:cNvPr id="89" name="Line 86">
                <a:extLst>
                  <a:ext uri="{FF2B5EF4-FFF2-40B4-BE49-F238E27FC236}">
                    <a16:creationId xmlns:a16="http://schemas.microsoft.com/office/drawing/2014/main" id="{3FD5E177-DD14-4843-BFA7-6577D692CD4A}"/>
                  </a:ext>
                </a:extLst>
              </p:cNvPr>
              <p:cNvSpPr>
                <a:spLocks noChangeShapeType="1"/>
              </p:cNvSpPr>
              <p:nvPr/>
            </p:nvSpPr>
            <p:spPr bwMode="auto">
              <a:xfrm>
                <a:off x="4824413" y="2339975"/>
                <a:ext cx="0" cy="423863"/>
              </a:xfrm>
              <a:prstGeom prst="line">
                <a:avLst/>
              </a:prstGeom>
              <a:noFill/>
              <a:ln w="9525">
                <a:solidFill>
                  <a:schemeClr val="tx1"/>
                </a:solidFill>
                <a:round/>
                <a:headEnd/>
                <a:tailEnd/>
              </a:ln>
            </p:spPr>
            <p:txBody>
              <a:bodyPr/>
              <a:lstStyle/>
              <a:p>
                <a:endParaRPr lang="zh-CN" altLang="en-US"/>
              </a:p>
            </p:txBody>
          </p:sp>
          <p:sp>
            <p:nvSpPr>
              <p:cNvPr id="90" name="Line 87">
                <a:extLst>
                  <a:ext uri="{FF2B5EF4-FFF2-40B4-BE49-F238E27FC236}">
                    <a16:creationId xmlns:a16="http://schemas.microsoft.com/office/drawing/2014/main" id="{A1D0E4BA-77DC-994D-ABB0-0F3454DB5E51}"/>
                  </a:ext>
                </a:extLst>
              </p:cNvPr>
              <p:cNvSpPr>
                <a:spLocks noChangeShapeType="1"/>
              </p:cNvSpPr>
              <p:nvPr/>
            </p:nvSpPr>
            <p:spPr bwMode="auto">
              <a:xfrm flipV="1">
                <a:off x="4586288" y="2763838"/>
                <a:ext cx="0" cy="677862"/>
              </a:xfrm>
              <a:prstGeom prst="line">
                <a:avLst/>
              </a:prstGeom>
              <a:noFill/>
              <a:ln w="9525">
                <a:solidFill>
                  <a:schemeClr val="tx1"/>
                </a:solidFill>
                <a:round/>
                <a:headEnd/>
                <a:tailEnd/>
              </a:ln>
            </p:spPr>
            <p:txBody>
              <a:bodyPr/>
              <a:lstStyle/>
              <a:p>
                <a:endParaRPr lang="zh-CN" altLang="en-US"/>
              </a:p>
            </p:txBody>
          </p:sp>
          <p:sp>
            <p:nvSpPr>
              <p:cNvPr id="91" name="Line 88">
                <a:extLst>
                  <a:ext uri="{FF2B5EF4-FFF2-40B4-BE49-F238E27FC236}">
                    <a16:creationId xmlns:a16="http://schemas.microsoft.com/office/drawing/2014/main" id="{A5289726-9F49-9C4C-80C4-B206D366C237}"/>
                  </a:ext>
                </a:extLst>
              </p:cNvPr>
              <p:cNvSpPr>
                <a:spLocks noChangeShapeType="1"/>
              </p:cNvSpPr>
              <p:nvPr/>
            </p:nvSpPr>
            <p:spPr bwMode="auto">
              <a:xfrm>
                <a:off x="4586288" y="2763838"/>
                <a:ext cx="238125" cy="0"/>
              </a:xfrm>
              <a:prstGeom prst="line">
                <a:avLst/>
              </a:prstGeom>
              <a:noFill/>
              <a:ln w="9525">
                <a:solidFill>
                  <a:schemeClr val="tx1"/>
                </a:solidFill>
                <a:round/>
                <a:headEnd/>
                <a:tailEnd/>
              </a:ln>
            </p:spPr>
            <p:txBody>
              <a:bodyPr/>
              <a:lstStyle/>
              <a:p>
                <a:endParaRPr lang="zh-CN" altLang="en-US"/>
              </a:p>
            </p:txBody>
          </p:sp>
          <p:sp>
            <p:nvSpPr>
              <p:cNvPr id="92" name="Text Box 89">
                <a:extLst>
                  <a:ext uri="{FF2B5EF4-FFF2-40B4-BE49-F238E27FC236}">
                    <a16:creationId xmlns:a16="http://schemas.microsoft.com/office/drawing/2014/main" id="{B7C0E39B-D8A8-FC4A-BDEA-BFDE40CBA515}"/>
                  </a:ext>
                </a:extLst>
              </p:cNvPr>
              <p:cNvSpPr txBox="1">
                <a:spLocks noChangeArrowheads="1"/>
              </p:cNvSpPr>
              <p:nvPr/>
            </p:nvSpPr>
            <p:spPr bwMode="auto">
              <a:xfrm>
                <a:off x="4606455" y="1558090"/>
                <a:ext cx="1980290" cy="254833"/>
              </a:xfrm>
              <a:prstGeom prst="rect">
                <a:avLst/>
              </a:prstGeom>
              <a:noFill/>
              <a:ln w="9525">
                <a:noFill/>
                <a:miter lim="800000"/>
                <a:headEnd/>
                <a:tailEnd/>
              </a:ln>
            </p:spPr>
            <p:txBody>
              <a:bodyPr wrap="square">
                <a:spAutoFit/>
              </a:bodyPr>
              <a:lstStyle/>
              <a:p>
                <a:r>
                  <a:rPr lang="en-US" altLang="zh-CN" b="1" dirty="0">
                    <a:solidFill>
                      <a:srgbClr val="3333FF"/>
                    </a:solidFill>
                    <a:latin typeface="Calibri" pitchFamily="34" charset="0"/>
                  </a:rPr>
                  <a:t>10B, reserved</a:t>
                </a:r>
                <a:endParaRPr lang="zh-CN" altLang="en-US" b="1" dirty="0">
                  <a:solidFill>
                    <a:srgbClr val="3333FF"/>
                  </a:solidFill>
                  <a:latin typeface="Calibri" pitchFamily="34" charset="0"/>
                </a:endParaRPr>
              </a:p>
            </p:txBody>
          </p:sp>
          <p:sp>
            <p:nvSpPr>
              <p:cNvPr id="93" name="Line 12">
                <a:extLst>
                  <a:ext uri="{FF2B5EF4-FFF2-40B4-BE49-F238E27FC236}">
                    <a16:creationId xmlns:a16="http://schemas.microsoft.com/office/drawing/2014/main" id="{804914B2-CE9C-744D-91D2-59FE718A27A3}"/>
                  </a:ext>
                </a:extLst>
              </p:cNvPr>
              <p:cNvSpPr>
                <a:spLocks noChangeShapeType="1"/>
              </p:cNvSpPr>
              <p:nvPr/>
            </p:nvSpPr>
            <p:spPr bwMode="auto">
              <a:xfrm>
                <a:off x="3026787" y="3122019"/>
                <a:ext cx="3756814" cy="1113467"/>
              </a:xfrm>
              <a:prstGeom prst="line">
                <a:avLst/>
              </a:prstGeom>
              <a:noFill/>
              <a:ln w="31750">
                <a:solidFill>
                  <a:srgbClr val="00CC99"/>
                </a:solidFill>
                <a:round/>
                <a:headEnd/>
                <a:tailEnd/>
              </a:ln>
            </p:spPr>
            <p:txBody>
              <a:bodyPr/>
              <a:lstStyle/>
              <a:p>
                <a:endParaRPr lang="zh-CN" altLang="en-US"/>
              </a:p>
            </p:txBody>
          </p:sp>
          <p:sp>
            <p:nvSpPr>
              <p:cNvPr id="94" name="Text Box 20">
                <a:extLst>
                  <a:ext uri="{FF2B5EF4-FFF2-40B4-BE49-F238E27FC236}">
                    <a16:creationId xmlns:a16="http://schemas.microsoft.com/office/drawing/2014/main" id="{7CEE6270-971C-9149-B17A-DE287952586B}"/>
                  </a:ext>
                </a:extLst>
              </p:cNvPr>
              <p:cNvSpPr txBox="1">
                <a:spLocks noChangeArrowheads="1"/>
              </p:cNvSpPr>
              <p:nvPr/>
            </p:nvSpPr>
            <p:spPr bwMode="auto">
              <a:xfrm>
                <a:off x="5810678" y="4338632"/>
                <a:ext cx="2680432" cy="254833"/>
              </a:xfrm>
              <a:prstGeom prst="rect">
                <a:avLst/>
              </a:prstGeom>
              <a:noFill/>
              <a:ln w="9525">
                <a:noFill/>
                <a:miter lim="800000"/>
                <a:headEnd/>
                <a:tailEnd/>
              </a:ln>
            </p:spPr>
            <p:txBody>
              <a:bodyPr wrap="square">
                <a:spAutoFit/>
              </a:bodyPr>
              <a:lstStyle/>
              <a:p>
                <a:pPr algn="l"/>
                <a:r>
                  <a:rPr lang="en-US" altLang="zh-CN" b="1" dirty="0">
                    <a:solidFill>
                      <a:srgbClr val="00B050"/>
                    </a:solidFill>
                    <a:latin typeface="+mn-ea"/>
                    <a:cs typeface="Times New Roman" pitchFamily="18" charset="0"/>
                  </a:rPr>
                  <a:t>Liquid reflectometer</a:t>
                </a:r>
                <a:endParaRPr lang="zh-CN" altLang="en-US" b="1" dirty="0">
                  <a:solidFill>
                    <a:srgbClr val="00B050"/>
                  </a:solidFill>
                  <a:latin typeface="+mn-ea"/>
                  <a:cs typeface="Times New Roman" pitchFamily="18" charset="0"/>
                </a:endParaRPr>
              </a:p>
            </p:txBody>
          </p:sp>
          <p:sp>
            <p:nvSpPr>
              <p:cNvPr id="95" name="Line 14">
                <a:extLst>
                  <a:ext uri="{FF2B5EF4-FFF2-40B4-BE49-F238E27FC236}">
                    <a16:creationId xmlns:a16="http://schemas.microsoft.com/office/drawing/2014/main" id="{3EEEAE96-3F83-F249-B712-98C7B511AEE7}"/>
                  </a:ext>
                </a:extLst>
              </p:cNvPr>
              <p:cNvSpPr>
                <a:spLocks noChangeShapeType="1"/>
              </p:cNvSpPr>
              <p:nvPr/>
            </p:nvSpPr>
            <p:spPr bwMode="auto">
              <a:xfrm>
                <a:off x="3708400" y="2565400"/>
                <a:ext cx="792163" cy="1006475"/>
              </a:xfrm>
              <a:prstGeom prst="line">
                <a:avLst/>
              </a:prstGeom>
              <a:noFill/>
              <a:ln w="31750">
                <a:solidFill>
                  <a:srgbClr val="FF0066"/>
                </a:solidFill>
                <a:round/>
                <a:headEnd/>
                <a:tailEnd/>
              </a:ln>
            </p:spPr>
            <p:txBody>
              <a:bodyPr/>
              <a:lstStyle/>
              <a:p>
                <a:endParaRPr lang="zh-CN" altLang="en-US"/>
              </a:p>
            </p:txBody>
          </p:sp>
        </p:grpSp>
        <p:sp>
          <p:nvSpPr>
            <p:cNvPr id="12" name="Text Box 29">
              <a:extLst>
                <a:ext uri="{FF2B5EF4-FFF2-40B4-BE49-F238E27FC236}">
                  <a16:creationId xmlns:a16="http://schemas.microsoft.com/office/drawing/2014/main" id="{D92B74AB-C240-5D40-A61D-FB092F8CDD54}"/>
                </a:ext>
              </a:extLst>
            </p:cNvPr>
            <p:cNvSpPr txBox="1">
              <a:spLocks noChangeArrowheads="1"/>
            </p:cNvSpPr>
            <p:nvPr/>
          </p:nvSpPr>
          <p:spPr bwMode="auto">
            <a:xfrm>
              <a:off x="7123862" y="1208859"/>
              <a:ext cx="2432200" cy="369332"/>
            </a:xfrm>
            <a:prstGeom prst="rect">
              <a:avLst/>
            </a:prstGeom>
            <a:noFill/>
            <a:ln w="9525">
              <a:noFill/>
              <a:miter lim="800000"/>
              <a:headEnd/>
              <a:tailEnd/>
            </a:ln>
          </p:spPr>
          <p:txBody>
            <a:bodyPr wrap="square">
              <a:spAutoFit/>
            </a:bodyPr>
            <a:lstStyle/>
            <a:p>
              <a:r>
                <a:rPr lang="en-US" altLang="zh-CN" dirty="0">
                  <a:solidFill>
                    <a:srgbClr val="3333CC"/>
                  </a:solidFill>
                  <a:latin typeface="Calibri" panose="020F0502020204030204" pitchFamily="34" charset="0"/>
                </a:rPr>
                <a:t>High  resolution PND</a:t>
              </a:r>
            </a:p>
          </p:txBody>
        </p:sp>
      </p:grpSp>
      <p:sp>
        <p:nvSpPr>
          <p:cNvPr id="96" name="Text Box 102">
            <a:extLst>
              <a:ext uri="{FF2B5EF4-FFF2-40B4-BE49-F238E27FC236}">
                <a16:creationId xmlns:a16="http://schemas.microsoft.com/office/drawing/2014/main" id="{ED890123-0D07-5F47-ADC3-3F7CEF9C159D}"/>
              </a:ext>
            </a:extLst>
          </p:cNvPr>
          <p:cNvSpPr txBox="1">
            <a:spLocks noChangeArrowheads="1"/>
          </p:cNvSpPr>
          <p:nvPr/>
        </p:nvSpPr>
        <p:spPr bwMode="auto">
          <a:xfrm>
            <a:off x="1364933" y="6043137"/>
            <a:ext cx="16819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just"/>
            <a:r>
              <a:rPr lang="en-US" altLang="zh-CN" sz="1200" dirty="0">
                <a:solidFill>
                  <a:srgbClr val="3333CC"/>
                </a:solidFill>
                <a:latin typeface="Calibri" panose="020F0502020204030204" pitchFamily="34" charset="0"/>
              </a:rPr>
              <a:t>D+P, LH2 (20K</a:t>
            </a:r>
            <a:r>
              <a:rPr lang="zh-CN" altLang="en-US" sz="1200" dirty="0">
                <a:solidFill>
                  <a:srgbClr val="3333CC"/>
                </a:solidFill>
                <a:latin typeface="Calibri" panose="020F0502020204030204" pitchFamily="34" charset="0"/>
              </a:rPr>
              <a:t>）</a:t>
            </a:r>
          </a:p>
        </p:txBody>
      </p:sp>
      <p:sp>
        <p:nvSpPr>
          <p:cNvPr id="97" name="Text Box 34">
            <a:extLst>
              <a:ext uri="{FF2B5EF4-FFF2-40B4-BE49-F238E27FC236}">
                <a16:creationId xmlns:a16="http://schemas.microsoft.com/office/drawing/2014/main" id="{65ED38C2-C3A5-6B44-BADC-EEDEF17AA159}"/>
              </a:ext>
            </a:extLst>
          </p:cNvPr>
          <p:cNvSpPr txBox="1">
            <a:spLocks noChangeArrowheads="1"/>
          </p:cNvSpPr>
          <p:nvPr/>
        </p:nvSpPr>
        <p:spPr bwMode="auto">
          <a:xfrm>
            <a:off x="4028435" y="6057561"/>
            <a:ext cx="1352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just"/>
            <a:r>
              <a:rPr lang="en-US" altLang="zh-CN" sz="1200" dirty="0">
                <a:solidFill>
                  <a:srgbClr val="00CC99"/>
                </a:solidFill>
                <a:latin typeface="Calibri" panose="020F0502020204030204" pitchFamily="34" charset="0"/>
              </a:rPr>
              <a:t>C,LH2 (20K)</a:t>
            </a:r>
          </a:p>
        </p:txBody>
      </p:sp>
      <p:sp>
        <p:nvSpPr>
          <p:cNvPr id="98" name="Text Box 35">
            <a:extLst>
              <a:ext uri="{FF2B5EF4-FFF2-40B4-BE49-F238E27FC236}">
                <a16:creationId xmlns:a16="http://schemas.microsoft.com/office/drawing/2014/main" id="{BE054CE0-6556-5C4D-9053-D04375D98D19}"/>
              </a:ext>
            </a:extLst>
          </p:cNvPr>
          <p:cNvSpPr txBox="1">
            <a:spLocks noChangeArrowheads="1"/>
          </p:cNvSpPr>
          <p:nvPr/>
        </p:nvSpPr>
        <p:spPr bwMode="auto">
          <a:xfrm>
            <a:off x="6548715" y="6118536"/>
            <a:ext cx="1664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r>
              <a:rPr lang="en-US" altLang="zh-CN" sz="1200" dirty="0">
                <a:solidFill>
                  <a:srgbClr val="FF6600"/>
                </a:solidFill>
                <a:latin typeface="Calibri" panose="020F0502020204030204" pitchFamily="34" charset="0"/>
              </a:rPr>
              <a:t>D, Water (300K)</a:t>
            </a:r>
          </a:p>
        </p:txBody>
      </p:sp>
      <p:sp>
        <p:nvSpPr>
          <p:cNvPr id="99" name="Line 9">
            <a:extLst>
              <a:ext uri="{FF2B5EF4-FFF2-40B4-BE49-F238E27FC236}">
                <a16:creationId xmlns:a16="http://schemas.microsoft.com/office/drawing/2014/main" id="{AFDF31B2-F705-2A4F-BD98-2407A75D8FBA}"/>
              </a:ext>
            </a:extLst>
          </p:cNvPr>
          <p:cNvSpPr>
            <a:spLocks noChangeShapeType="1"/>
          </p:cNvSpPr>
          <p:nvPr/>
        </p:nvSpPr>
        <p:spPr bwMode="auto">
          <a:xfrm flipV="1">
            <a:off x="4599332" y="2308152"/>
            <a:ext cx="2005077" cy="1095861"/>
          </a:xfrm>
          <a:prstGeom prst="line">
            <a:avLst/>
          </a:prstGeom>
          <a:noFill/>
          <a:ln w="31750">
            <a:solidFill>
              <a:srgbClr val="3333CC"/>
            </a:solidFill>
            <a:prstDash val="dash"/>
            <a:round/>
            <a:headEnd/>
            <a:tailEnd/>
          </a:ln>
        </p:spPr>
        <p:txBody>
          <a:bodyPr/>
          <a:lstStyle/>
          <a:p>
            <a:endParaRPr lang="zh-CN" altLang="en-US"/>
          </a:p>
        </p:txBody>
      </p:sp>
      <p:sp>
        <p:nvSpPr>
          <p:cNvPr id="100" name="Text Box 30">
            <a:extLst>
              <a:ext uri="{FF2B5EF4-FFF2-40B4-BE49-F238E27FC236}">
                <a16:creationId xmlns:a16="http://schemas.microsoft.com/office/drawing/2014/main" id="{DA0B45E2-A740-CD42-8D36-0765B9C757B1}"/>
              </a:ext>
            </a:extLst>
          </p:cNvPr>
          <p:cNvSpPr txBox="1">
            <a:spLocks noChangeArrowheads="1"/>
          </p:cNvSpPr>
          <p:nvPr/>
        </p:nvSpPr>
        <p:spPr bwMode="auto">
          <a:xfrm>
            <a:off x="6613439" y="2294365"/>
            <a:ext cx="1902629" cy="307777"/>
          </a:xfrm>
          <a:prstGeom prst="rect">
            <a:avLst/>
          </a:prstGeom>
          <a:noFill/>
          <a:ln w="9525">
            <a:noFill/>
            <a:miter lim="800000"/>
            <a:headEnd/>
            <a:tailEnd/>
          </a:ln>
        </p:spPr>
        <p:txBody>
          <a:bodyPr>
            <a:spAutoFit/>
          </a:bodyPr>
          <a:lstStyle/>
          <a:p>
            <a:pPr algn="l"/>
            <a:r>
              <a:rPr lang="en-US" altLang="zh-CN" b="1" dirty="0">
                <a:solidFill>
                  <a:srgbClr val="3333FF"/>
                </a:solidFill>
                <a:latin typeface="Calibri" pitchFamily="34" charset="0"/>
              </a:rPr>
              <a:t>8A, reserved</a:t>
            </a:r>
            <a:endParaRPr lang="zh-CN" altLang="en-US" b="1" dirty="0">
              <a:solidFill>
                <a:srgbClr val="3333FF"/>
              </a:solidFill>
              <a:latin typeface="Calibri" pitchFamily="34" charset="0"/>
            </a:endParaRPr>
          </a:p>
        </p:txBody>
      </p:sp>
      <p:sp>
        <p:nvSpPr>
          <p:cNvPr id="101" name="Line 8">
            <a:extLst>
              <a:ext uri="{FF2B5EF4-FFF2-40B4-BE49-F238E27FC236}">
                <a16:creationId xmlns:a16="http://schemas.microsoft.com/office/drawing/2014/main" id="{9481FB1A-24C9-DA48-89B6-36BECC0B9DAE}"/>
              </a:ext>
            </a:extLst>
          </p:cNvPr>
          <p:cNvSpPr>
            <a:spLocks noChangeShapeType="1"/>
          </p:cNvSpPr>
          <p:nvPr/>
        </p:nvSpPr>
        <p:spPr bwMode="auto">
          <a:xfrm>
            <a:off x="2877573" y="3329096"/>
            <a:ext cx="1589183" cy="179450"/>
          </a:xfrm>
          <a:prstGeom prst="line">
            <a:avLst/>
          </a:prstGeom>
          <a:noFill/>
          <a:ln w="31750">
            <a:solidFill>
              <a:srgbClr val="2433F8"/>
            </a:solidFill>
            <a:prstDash val="dashDot"/>
            <a:round/>
            <a:headEnd/>
            <a:tailEnd/>
          </a:ln>
        </p:spPr>
        <p:txBody>
          <a:bodyPr/>
          <a:lstStyle/>
          <a:p>
            <a:endParaRPr lang="zh-CN" altLang="en-US" dirty="0"/>
          </a:p>
        </p:txBody>
      </p:sp>
      <p:sp>
        <p:nvSpPr>
          <p:cNvPr id="102" name="Line 8">
            <a:extLst>
              <a:ext uri="{FF2B5EF4-FFF2-40B4-BE49-F238E27FC236}">
                <a16:creationId xmlns:a16="http://schemas.microsoft.com/office/drawing/2014/main" id="{957D4B21-63C7-3740-AD89-DE34E9FAA642}"/>
              </a:ext>
            </a:extLst>
          </p:cNvPr>
          <p:cNvSpPr>
            <a:spLocks noChangeShapeType="1"/>
          </p:cNvSpPr>
          <p:nvPr/>
        </p:nvSpPr>
        <p:spPr bwMode="auto">
          <a:xfrm flipV="1">
            <a:off x="2295178" y="3555990"/>
            <a:ext cx="1912128" cy="204914"/>
          </a:xfrm>
          <a:prstGeom prst="line">
            <a:avLst/>
          </a:prstGeom>
          <a:noFill/>
          <a:ln w="31750">
            <a:solidFill>
              <a:srgbClr val="2433F8"/>
            </a:solidFill>
            <a:prstDash val="dashDot"/>
            <a:round/>
            <a:headEnd/>
            <a:tailEnd/>
          </a:ln>
        </p:spPr>
        <p:txBody>
          <a:bodyPr/>
          <a:lstStyle/>
          <a:p>
            <a:endParaRPr lang="zh-CN" altLang="en-US" dirty="0"/>
          </a:p>
        </p:txBody>
      </p:sp>
      <p:sp>
        <p:nvSpPr>
          <p:cNvPr id="103" name="Line 8">
            <a:extLst>
              <a:ext uri="{FF2B5EF4-FFF2-40B4-BE49-F238E27FC236}">
                <a16:creationId xmlns:a16="http://schemas.microsoft.com/office/drawing/2014/main" id="{9D4090A9-2D43-604F-A647-3F2ECA586012}"/>
              </a:ext>
            </a:extLst>
          </p:cNvPr>
          <p:cNvSpPr>
            <a:spLocks noChangeShapeType="1"/>
          </p:cNvSpPr>
          <p:nvPr/>
        </p:nvSpPr>
        <p:spPr bwMode="auto">
          <a:xfrm flipV="1">
            <a:off x="3242764" y="3391577"/>
            <a:ext cx="1598336" cy="566719"/>
          </a:xfrm>
          <a:prstGeom prst="line">
            <a:avLst/>
          </a:prstGeom>
          <a:noFill/>
          <a:ln w="31750">
            <a:solidFill>
              <a:srgbClr val="2433F8"/>
            </a:solidFill>
            <a:prstDash val="dashDot"/>
            <a:round/>
            <a:headEnd/>
            <a:tailEnd/>
          </a:ln>
        </p:spPr>
        <p:txBody>
          <a:bodyPr/>
          <a:lstStyle/>
          <a:p>
            <a:endParaRPr lang="zh-CN" altLang="en-US" dirty="0"/>
          </a:p>
        </p:txBody>
      </p:sp>
      <p:sp>
        <p:nvSpPr>
          <p:cNvPr id="104" name="Line 8">
            <a:extLst>
              <a:ext uri="{FF2B5EF4-FFF2-40B4-BE49-F238E27FC236}">
                <a16:creationId xmlns:a16="http://schemas.microsoft.com/office/drawing/2014/main" id="{5C09FB64-8E80-6440-BDFA-C70CE2F916BC}"/>
              </a:ext>
            </a:extLst>
          </p:cNvPr>
          <p:cNvSpPr>
            <a:spLocks noChangeShapeType="1"/>
          </p:cNvSpPr>
          <p:nvPr/>
        </p:nvSpPr>
        <p:spPr bwMode="auto">
          <a:xfrm>
            <a:off x="5806914" y="6381843"/>
            <a:ext cx="569691" cy="13692"/>
          </a:xfrm>
          <a:prstGeom prst="line">
            <a:avLst/>
          </a:prstGeom>
          <a:noFill/>
          <a:ln w="31750">
            <a:solidFill>
              <a:srgbClr val="2433F8"/>
            </a:solidFill>
            <a:prstDash val="dashDot"/>
            <a:round/>
            <a:headEnd/>
            <a:tailEnd/>
          </a:ln>
        </p:spPr>
        <p:txBody>
          <a:bodyPr/>
          <a:lstStyle/>
          <a:p>
            <a:endParaRPr lang="zh-CN" altLang="en-US" dirty="0"/>
          </a:p>
        </p:txBody>
      </p:sp>
      <p:sp>
        <p:nvSpPr>
          <p:cNvPr id="105" name="Text Box 35">
            <a:extLst>
              <a:ext uri="{FF2B5EF4-FFF2-40B4-BE49-F238E27FC236}">
                <a16:creationId xmlns:a16="http://schemas.microsoft.com/office/drawing/2014/main" id="{1E4F7665-2ACB-1942-AE9D-A7CE483B0268}"/>
              </a:ext>
            </a:extLst>
          </p:cNvPr>
          <p:cNvSpPr txBox="1">
            <a:spLocks noChangeArrowheads="1"/>
          </p:cNvSpPr>
          <p:nvPr/>
        </p:nvSpPr>
        <p:spPr bwMode="auto">
          <a:xfrm>
            <a:off x="6548715" y="6270936"/>
            <a:ext cx="1664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accent6"/>
                </a:solidFill>
                <a:latin typeface="Calibri" panose="020F0502020204030204" pitchFamily="34" charset="0"/>
              </a:rPr>
              <a:t>D, LH2 20K)</a:t>
            </a:r>
          </a:p>
        </p:txBody>
      </p:sp>
      <p:sp>
        <p:nvSpPr>
          <p:cNvPr id="106" name="Text Box 30">
            <a:extLst>
              <a:ext uri="{FF2B5EF4-FFF2-40B4-BE49-F238E27FC236}">
                <a16:creationId xmlns:a16="http://schemas.microsoft.com/office/drawing/2014/main" id="{13D4B9EA-714B-3C4D-88E7-F316D5560355}"/>
              </a:ext>
            </a:extLst>
          </p:cNvPr>
          <p:cNvSpPr txBox="1">
            <a:spLocks noChangeArrowheads="1"/>
          </p:cNvSpPr>
          <p:nvPr/>
        </p:nvSpPr>
        <p:spPr bwMode="auto">
          <a:xfrm>
            <a:off x="6044659" y="2734160"/>
            <a:ext cx="1902629" cy="369332"/>
          </a:xfrm>
          <a:prstGeom prst="rect">
            <a:avLst/>
          </a:prstGeom>
          <a:noFill/>
          <a:ln w="9525">
            <a:noFill/>
            <a:miter lim="800000"/>
            <a:headEnd/>
            <a:tailEnd/>
          </a:ln>
        </p:spPr>
        <p:txBody>
          <a:bodyPr>
            <a:spAutoFit/>
          </a:bodyPr>
          <a:lstStyle/>
          <a:p>
            <a:pPr algn="l"/>
            <a:r>
              <a:rPr lang="en-US" altLang="zh-CN" b="1" dirty="0">
                <a:solidFill>
                  <a:srgbClr val="FF6600"/>
                </a:solidFill>
                <a:latin typeface="+mj-ea"/>
                <a:ea typeface="+mj-ea"/>
                <a:cs typeface="Times New Roman" pitchFamily="18" charset="0"/>
              </a:rPr>
              <a:t>7, reserved</a:t>
            </a:r>
            <a:endParaRPr lang="zh-CN" altLang="en-US" b="1" dirty="0">
              <a:solidFill>
                <a:srgbClr val="FF6600"/>
              </a:solidFill>
              <a:latin typeface="+mj-ea"/>
              <a:ea typeface="+mj-ea"/>
              <a:cs typeface="Times New Roman" pitchFamily="18" charset="0"/>
            </a:endParaRPr>
          </a:p>
        </p:txBody>
      </p:sp>
      <p:sp>
        <p:nvSpPr>
          <p:cNvPr id="107" name="Text Box 29">
            <a:extLst>
              <a:ext uri="{FF2B5EF4-FFF2-40B4-BE49-F238E27FC236}">
                <a16:creationId xmlns:a16="http://schemas.microsoft.com/office/drawing/2014/main" id="{10C7C6F9-F7E0-B346-B631-65E0CB50E82F}"/>
              </a:ext>
            </a:extLst>
          </p:cNvPr>
          <p:cNvSpPr txBox="1">
            <a:spLocks noChangeArrowheads="1"/>
          </p:cNvSpPr>
          <p:nvPr/>
        </p:nvSpPr>
        <p:spPr bwMode="auto">
          <a:xfrm>
            <a:off x="5160505" y="778109"/>
            <a:ext cx="2432200" cy="369332"/>
          </a:xfrm>
          <a:prstGeom prst="rect">
            <a:avLst/>
          </a:prstGeom>
          <a:noFill/>
          <a:ln w="9525">
            <a:noFill/>
            <a:miter lim="800000"/>
            <a:headEnd/>
            <a:tailEnd/>
          </a:ln>
        </p:spPr>
        <p:txBody>
          <a:bodyPr wrap="square">
            <a:spAutoFit/>
          </a:bodyPr>
          <a:lstStyle/>
          <a:p>
            <a:r>
              <a:rPr lang="en-US" altLang="zh-CN" dirty="0">
                <a:solidFill>
                  <a:srgbClr val="3333CC"/>
                </a:solidFill>
                <a:latin typeface="Calibri" panose="020F0502020204030204" pitchFamily="34" charset="0"/>
              </a:rPr>
              <a:t>Back</a:t>
            </a:r>
            <a:r>
              <a:rPr lang="zh-CN" altLang="en-US" dirty="0">
                <a:solidFill>
                  <a:srgbClr val="3333CC"/>
                </a:solidFill>
                <a:latin typeface="Calibri" panose="020F0502020204030204" pitchFamily="34" charset="0"/>
              </a:rPr>
              <a:t> </a:t>
            </a:r>
            <a:r>
              <a:rPr lang="en-US" altLang="zh-CN" dirty="0">
                <a:solidFill>
                  <a:srgbClr val="3333CC"/>
                </a:solidFill>
                <a:latin typeface="Calibri" panose="020F0502020204030204" pitchFamily="34" charset="0"/>
              </a:rPr>
              <a:t>scattering</a:t>
            </a:r>
          </a:p>
        </p:txBody>
      </p:sp>
    </p:spTree>
    <p:extLst>
      <p:ext uri="{BB962C8B-B14F-4D97-AF65-F5344CB8AC3E}">
        <p14:creationId xmlns:p14="http://schemas.microsoft.com/office/powerpoint/2010/main" val="177260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13</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0000"/>
                </a:solidFill>
              </a:rPr>
              <a:t>Neutron instrument: GPPD design</a:t>
            </a:r>
          </a:p>
        </p:txBody>
      </p:sp>
      <p:graphicFrame>
        <p:nvGraphicFramePr>
          <p:cNvPr id="10" name="表格 9">
            <a:extLst>
              <a:ext uri="{FF2B5EF4-FFF2-40B4-BE49-F238E27FC236}">
                <a16:creationId xmlns:a16="http://schemas.microsoft.com/office/drawing/2014/main" id="{0B3A7031-E6CE-0A4D-8764-E0EB318A3275}"/>
              </a:ext>
            </a:extLst>
          </p:cNvPr>
          <p:cNvGraphicFramePr>
            <a:graphicFrameLocks noGrp="1"/>
          </p:cNvGraphicFramePr>
          <p:nvPr>
            <p:extLst>
              <p:ext uri="{D42A27DB-BD31-4B8C-83A1-F6EECF244321}">
                <p14:modId xmlns:p14="http://schemas.microsoft.com/office/powerpoint/2010/main" val="1286910061"/>
              </p:ext>
            </p:extLst>
          </p:nvPr>
        </p:nvGraphicFramePr>
        <p:xfrm>
          <a:off x="3986975" y="1101477"/>
          <a:ext cx="5040312" cy="2743200"/>
        </p:xfrm>
        <a:graphic>
          <a:graphicData uri="http://schemas.openxmlformats.org/drawingml/2006/table">
            <a:tbl>
              <a:tblPr/>
              <a:tblGrid>
                <a:gridCol w="1504950">
                  <a:extLst>
                    <a:ext uri="{9D8B030D-6E8A-4147-A177-3AD203B41FA5}">
                      <a16:colId xmlns:a16="http://schemas.microsoft.com/office/drawing/2014/main" val="20000"/>
                    </a:ext>
                  </a:extLst>
                </a:gridCol>
                <a:gridCol w="1592262">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tblGrid>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DPHM</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 K</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endParaRPr kumimoji="0" lang="zh-CN" altLang="en-US"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Bandwidth(Δλ)</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4.5 Å</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Max. Beam Size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40(h)×20(w) mm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Flux at sample position</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~10</a:t>
                      </a:r>
                      <a:r>
                        <a:rPr kumimoji="0" lang="en-US" altLang="zh-CN" sz="1800" b="0" i="0" u="none" strike="noStrike" cap="none" normalizeH="0" baseline="30000">
                          <a:ln>
                            <a:noFill/>
                          </a:ln>
                          <a:solidFill>
                            <a:schemeClr val="tx1"/>
                          </a:solidFill>
                          <a:effectLst/>
                          <a:latin typeface="Times New Roman" pitchFamily="18" charset="0"/>
                          <a:ea typeface="宋体" pitchFamily="2" charset="-122"/>
                          <a:cs typeface="Times New Roman" pitchFamily="18" charset="0"/>
                        </a:rPr>
                        <a:t>7 </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n/cm</a:t>
                      </a:r>
                      <a:r>
                        <a:rPr kumimoji="0" lang="en-US" altLang="zh-CN" sz="1800" b="0" i="0" u="none" strike="noStrike" cap="none" normalizeH="0" baseline="3000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/s</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Best Resolution(</a:t>
                      </a: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d/d)</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0.2 % at 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=150</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Guide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Taper focus, m=3</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Source to sample distance L1</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30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rowSpan="3">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Sample-detector distance </a:t>
                      </a:r>
                      <a:r>
                        <a:rPr kumimoji="0" lang="en-US" altLang="zh-CN" sz="1800" b="1" i="1" u="none" strike="noStrike" cap="none" normalizeH="0" baseline="0">
                          <a:ln>
                            <a:noFill/>
                          </a:ln>
                          <a:solidFill>
                            <a:schemeClr val="tx1"/>
                          </a:solidFill>
                          <a:effectLst/>
                          <a:latin typeface="Times New Roman" pitchFamily="18" charset="0"/>
                          <a:ea typeface="宋体" pitchFamily="2" charset="-122"/>
                          <a:cs typeface="Times New Roman" pitchFamily="18" charset="0"/>
                        </a:rPr>
                        <a:t>L</a:t>
                      </a:r>
                      <a:r>
                        <a:rPr kumimoji="0" lang="en-US" altLang="zh-CN" sz="1800" b="1" i="0" u="none" strike="noStrike" cap="none" normalizeH="0" baseline="-25000">
                          <a:ln>
                            <a:noFill/>
                          </a:ln>
                          <a:solidFill>
                            <a:schemeClr val="tx1"/>
                          </a:solidFill>
                          <a:effectLst/>
                          <a:latin typeface="Times New Roman" pitchFamily="18" charset="0"/>
                          <a:ea typeface="宋体" pitchFamily="2" charset="-122"/>
                          <a:cs typeface="Times New Roman" pitchFamily="18" charset="0"/>
                        </a:rPr>
                        <a:t>2</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=150</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1.5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v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=90</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v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=15</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3.8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1" name="内容占位符 2">
            <a:extLst>
              <a:ext uri="{FF2B5EF4-FFF2-40B4-BE49-F238E27FC236}">
                <a16:creationId xmlns:a16="http://schemas.microsoft.com/office/drawing/2014/main" id="{BEA69CF9-C403-AD47-AD51-9F3E251AA97F}"/>
              </a:ext>
            </a:extLst>
          </p:cNvPr>
          <p:cNvSpPr>
            <a:spLocks noGrp="1"/>
          </p:cNvSpPr>
          <p:nvPr>
            <p:ph idx="1"/>
          </p:nvPr>
        </p:nvSpPr>
        <p:spPr>
          <a:xfrm>
            <a:off x="99187" y="1261814"/>
            <a:ext cx="3816350" cy="4953000"/>
          </a:xfrm>
        </p:spPr>
        <p:txBody>
          <a:bodyPr/>
          <a:lstStyle/>
          <a:p>
            <a:pPr marL="0" indent="0">
              <a:buNone/>
            </a:pPr>
            <a:r>
              <a:rPr lang="en-US" altLang="zh-CN" sz="2400" dirty="0">
                <a:solidFill>
                  <a:srgbClr val="0066FF"/>
                </a:solidFill>
              </a:rPr>
              <a:t>Performance:</a:t>
            </a:r>
          </a:p>
          <a:p>
            <a:pPr marL="320675" lvl="1" indent="-320675"/>
            <a:r>
              <a:rPr lang="en-US" altLang="zh-CN" sz="2000" b="1" dirty="0">
                <a:solidFill>
                  <a:schemeClr val="tx1"/>
                </a:solidFill>
              </a:rPr>
              <a:t> </a:t>
            </a:r>
            <a:r>
              <a:rPr lang="en-US" altLang="zh-CN" sz="2000" b="1" dirty="0"/>
              <a:t>D</a:t>
            </a:r>
            <a:r>
              <a:rPr lang="en-US" altLang="zh-CN" sz="2000" b="1" dirty="0">
                <a:solidFill>
                  <a:schemeClr val="tx1"/>
                </a:solidFill>
              </a:rPr>
              <a:t>etermine crystallographic and magnetic structures in general purposes</a:t>
            </a:r>
          </a:p>
          <a:p>
            <a:pPr marL="320675" lvl="1" indent="-320675"/>
            <a:r>
              <a:rPr lang="en-US" altLang="zh-CN" sz="2000" b="1" dirty="0">
                <a:solidFill>
                  <a:schemeClr val="tx1"/>
                </a:solidFill>
              </a:rPr>
              <a:t>Best resolution </a:t>
            </a:r>
            <a:r>
              <a:rPr lang="en-US" altLang="zh-CN" sz="2000" b="1" dirty="0">
                <a:solidFill>
                  <a:schemeClr val="tx1"/>
                </a:solidFill>
                <a:sym typeface="Symbol" panose="05050102010706020507" pitchFamily="18" charset="2"/>
              </a:rPr>
              <a:t></a:t>
            </a:r>
            <a:r>
              <a:rPr lang="en-US" altLang="zh-CN" sz="2000" b="1" dirty="0">
                <a:solidFill>
                  <a:schemeClr val="tx1"/>
                </a:solidFill>
              </a:rPr>
              <a:t>d/d ~ 0.2 %. </a:t>
            </a:r>
          </a:p>
          <a:p>
            <a:pPr marL="320675" lvl="1" indent="-320675"/>
            <a:r>
              <a:rPr lang="en-US" altLang="zh-CN" sz="2000" b="1" dirty="0">
                <a:solidFill>
                  <a:schemeClr val="tx1"/>
                </a:solidFill>
              </a:rPr>
              <a:t>~ </a:t>
            </a:r>
            <a:r>
              <a:rPr lang="en-US" altLang="zh-CN" sz="2000" b="1" dirty="0" err="1">
                <a:solidFill>
                  <a:schemeClr val="tx1"/>
                </a:solidFill>
              </a:rPr>
              <a:t>mimutes</a:t>
            </a:r>
            <a:r>
              <a:rPr lang="en-US" altLang="zh-CN" sz="2000" b="1" dirty="0">
                <a:solidFill>
                  <a:schemeClr val="tx1"/>
                </a:solidFill>
              </a:rPr>
              <a:t> for a diffraction histogram used by Rietveld refinement on ~ 1-g-weight sample</a:t>
            </a:r>
          </a:p>
          <a:p>
            <a:pPr marL="320675" lvl="1" indent="-320675"/>
            <a:r>
              <a:rPr lang="en-US" altLang="zh-CN" sz="2000" b="1" dirty="0">
                <a:solidFill>
                  <a:schemeClr val="tx1"/>
                </a:solidFill>
              </a:rPr>
              <a:t>Easily loading the ancillary equipment such as cryostat, furnace and pressure cell</a:t>
            </a:r>
          </a:p>
        </p:txBody>
      </p:sp>
      <p:pic>
        <p:nvPicPr>
          <p:cNvPr id="12" name="Picture 5" descr="C:\Users\Administrator-pc\Desktop\DSC_0550_副本_副本.jpg">
            <a:extLst>
              <a:ext uri="{FF2B5EF4-FFF2-40B4-BE49-F238E27FC236}">
                <a16:creationId xmlns:a16="http://schemas.microsoft.com/office/drawing/2014/main" id="{1CE26EF1-3043-C148-9DA2-21E3B27441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6975" y="4156168"/>
            <a:ext cx="5232535" cy="2166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25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14</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err="1">
                <a:solidFill>
                  <a:srgbClr val="FF0000"/>
                </a:solidFill>
              </a:rPr>
              <a:t>Neutorn</a:t>
            </a:r>
            <a:r>
              <a:rPr lang="en-US" altLang="zh-CN" sz="3200" b="1" dirty="0">
                <a:solidFill>
                  <a:srgbClr val="FF0000"/>
                </a:solidFill>
              </a:rPr>
              <a:t> instruments: MR design</a:t>
            </a:r>
          </a:p>
        </p:txBody>
      </p:sp>
      <p:sp>
        <p:nvSpPr>
          <p:cNvPr id="10" name="内容占位符 2">
            <a:extLst>
              <a:ext uri="{FF2B5EF4-FFF2-40B4-BE49-F238E27FC236}">
                <a16:creationId xmlns:a16="http://schemas.microsoft.com/office/drawing/2014/main" id="{1A099DA8-9DA7-3244-8547-ABDF65D18512}"/>
              </a:ext>
            </a:extLst>
          </p:cNvPr>
          <p:cNvSpPr>
            <a:spLocks noGrp="1"/>
          </p:cNvSpPr>
          <p:nvPr>
            <p:ph idx="1"/>
          </p:nvPr>
        </p:nvSpPr>
        <p:spPr>
          <a:xfrm>
            <a:off x="108024" y="1327926"/>
            <a:ext cx="3816350" cy="4953000"/>
          </a:xfrm>
        </p:spPr>
        <p:txBody>
          <a:bodyPr/>
          <a:lstStyle/>
          <a:p>
            <a:pPr marL="0" indent="0">
              <a:buNone/>
            </a:pPr>
            <a:r>
              <a:rPr lang="en-US" altLang="zh-CN" sz="2000" b="1" dirty="0">
                <a:solidFill>
                  <a:srgbClr val="0066FF"/>
                </a:solidFill>
              </a:rPr>
              <a:t>Performance:</a:t>
            </a:r>
          </a:p>
          <a:p>
            <a:pPr lvl="1"/>
            <a:endParaRPr lang="en-US" altLang="zh-CN" sz="1600" dirty="0"/>
          </a:p>
        </p:txBody>
      </p:sp>
      <p:sp>
        <p:nvSpPr>
          <p:cNvPr id="11" name="内容占位符 2">
            <a:extLst>
              <a:ext uri="{FF2B5EF4-FFF2-40B4-BE49-F238E27FC236}">
                <a16:creationId xmlns:a16="http://schemas.microsoft.com/office/drawing/2014/main" id="{3386C87E-CC9D-1D46-BB74-6747ACFD1738}"/>
              </a:ext>
            </a:extLst>
          </p:cNvPr>
          <p:cNvSpPr txBox="1">
            <a:spLocks/>
          </p:cNvSpPr>
          <p:nvPr/>
        </p:nvSpPr>
        <p:spPr bwMode="auto">
          <a:xfrm>
            <a:off x="-252339" y="1932384"/>
            <a:ext cx="41036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lvl="1" algn="l">
              <a:lnSpc>
                <a:spcPct val="120000"/>
              </a:lnSpc>
              <a:spcBef>
                <a:spcPct val="20000"/>
              </a:spcBef>
              <a:spcAft>
                <a:spcPct val="20000"/>
              </a:spcAft>
              <a:buClr>
                <a:schemeClr val="tx1"/>
              </a:buClr>
              <a:buFontTx/>
              <a:buChar char="–"/>
            </a:pPr>
            <a:r>
              <a:rPr lang="en-US" altLang="zh-CN" sz="1600" b="1" dirty="0"/>
              <a:t>Vertical sample geometry: solid film</a:t>
            </a:r>
          </a:p>
          <a:p>
            <a:pPr lvl="1" algn="l">
              <a:lnSpc>
                <a:spcPct val="120000"/>
              </a:lnSpc>
              <a:spcBef>
                <a:spcPct val="20000"/>
              </a:spcBef>
              <a:spcAft>
                <a:spcPct val="20000"/>
              </a:spcAft>
              <a:buClr>
                <a:schemeClr val="tx1"/>
              </a:buClr>
              <a:buFontTx/>
              <a:buChar char="–"/>
            </a:pPr>
            <a:r>
              <a:rPr lang="en-US" altLang="zh-CN" sz="1600" b="1" dirty="0"/>
              <a:t>Reflectivity/diffraction</a:t>
            </a:r>
          </a:p>
          <a:p>
            <a:pPr lvl="1" algn="l">
              <a:lnSpc>
                <a:spcPct val="120000"/>
              </a:lnSpc>
              <a:spcBef>
                <a:spcPct val="20000"/>
              </a:spcBef>
              <a:spcAft>
                <a:spcPct val="20000"/>
              </a:spcAft>
              <a:buClr>
                <a:schemeClr val="tx1"/>
              </a:buClr>
              <a:buFontTx/>
              <a:buChar char="–"/>
            </a:pPr>
            <a:r>
              <a:rPr lang="en-US" altLang="zh-CN" sz="1600" b="1" dirty="0"/>
              <a:t>Best resolution </a:t>
            </a:r>
            <a:r>
              <a:rPr lang="en-US" altLang="zh-CN" sz="1600" b="1" dirty="0">
                <a:sym typeface="Symbol" panose="05050102010706020507" pitchFamily="18" charset="2"/>
              </a:rPr>
              <a:t>Q</a:t>
            </a:r>
            <a:r>
              <a:rPr lang="en-US" altLang="zh-CN" sz="1600" b="1" dirty="0"/>
              <a:t>/Q &lt; 1% </a:t>
            </a:r>
          </a:p>
          <a:p>
            <a:pPr lvl="1" algn="l">
              <a:lnSpc>
                <a:spcPct val="120000"/>
              </a:lnSpc>
              <a:spcBef>
                <a:spcPct val="20000"/>
              </a:spcBef>
              <a:spcAft>
                <a:spcPct val="20000"/>
              </a:spcAft>
              <a:buClr>
                <a:schemeClr val="tx1"/>
              </a:buClr>
              <a:buFontTx/>
              <a:buChar char="–"/>
            </a:pPr>
            <a:r>
              <a:rPr lang="en-US" altLang="zh-CN" sz="1800" b="1" dirty="0"/>
              <a:t>Polarizing analysis for </a:t>
            </a:r>
            <a:r>
              <a:rPr lang="en-US" altLang="zh-CN" sz="1800" b="1" dirty="0" err="1"/>
              <a:t>spinoelectronics</a:t>
            </a:r>
            <a:r>
              <a:rPr lang="en-US" altLang="zh-CN" sz="1800" b="1" dirty="0"/>
              <a:t>.</a:t>
            </a:r>
          </a:p>
          <a:p>
            <a:pPr lvl="1" algn="l">
              <a:lnSpc>
                <a:spcPct val="120000"/>
              </a:lnSpc>
              <a:spcBef>
                <a:spcPct val="20000"/>
              </a:spcBef>
              <a:spcAft>
                <a:spcPct val="20000"/>
              </a:spcAft>
              <a:buClr>
                <a:schemeClr val="tx1"/>
              </a:buClr>
              <a:buFontTx/>
              <a:buChar char="–"/>
            </a:pPr>
            <a:r>
              <a:rPr lang="en-US" altLang="zh-CN" sz="1600" b="1" dirty="0"/>
              <a:t>In-suit study on growing films</a:t>
            </a:r>
          </a:p>
          <a:p>
            <a:pPr lvl="1" algn="l">
              <a:lnSpc>
                <a:spcPct val="120000"/>
              </a:lnSpc>
              <a:spcBef>
                <a:spcPct val="20000"/>
              </a:spcBef>
              <a:spcAft>
                <a:spcPct val="20000"/>
              </a:spcAft>
              <a:buClr>
                <a:schemeClr val="tx1"/>
              </a:buClr>
              <a:buFontTx/>
              <a:buChar char="–"/>
            </a:pPr>
            <a:r>
              <a:rPr lang="en-US" altLang="zh-CN" sz="1600" b="1" dirty="0"/>
              <a:t>In-suit MOKE magnetic analysis</a:t>
            </a:r>
          </a:p>
          <a:p>
            <a:pPr lvl="1" algn="l">
              <a:lnSpc>
                <a:spcPct val="120000"/>
              </a:lnSpc>
              <a:spcBef>
                <a:spcPct val="20000"/>
              </a:spcBef>
              <a:spcAft>
                <a:spcPct val="20000"/>
              </a:spcAft>
              <a:buClr>
                <a:schemeClr val="tx1"/>
              </a:buClr>
              <a:buFontTx/>
              <a:buChar char="–"/>
            </a:pPr>
            <a:r>
              <a:rPr lang="en-US" altLang="zh-CN" sz="1600" b="1" dirty="0"/>
              <a:t>Off-specular scattering</a:t>
            </a:r>
          </a:p>
          <a:p>
            <a:pPr lvl="1" algn="l">
              <a:lnSpc>
                <a:spcPct val="120000"/>
              </a:lnSpc>
              <a:spcBef>
                <a:spcPct val="20000"/>
              </a:spcBef>
              <a:spcAft>
                <a:spcPct val="20000"/>
              </a:spcAft>
              <a:buClr>
                <a:schemeClr val="tx1"/>
              </a:buClr>
              <a:buFontTx/>
              <a:buChar char="–"/>
            </a:pPr>
            <a:r>
              <a:rPr lang="en-US" altLang="zh-CN" sz="1600" b="1" dirty="0"/>
              <a:t>Grazing-incidence small-angle scattering</a:t>
            </a:r>
          </a:p>
          <a:p>
            <a:pPr lvl="1" algn="l">
              <a:lnSpc>
                <a:spcPct val="120000"/>
              </a:lnSpc>
              <a:spcBef>
                <a:spcPct val="20000"/>
              </a:spcBef>
              <a:spcAft>
                <a:spcPct val="20000"/>
              </a:spcAft>
              <a:buClr>
                <a:schemeClr val="tx1"/>
              </a:buClr>
              <a:buFontTx/>
              <a:buChar char="–"/>
            </a:pPr>
            <a:endParaRPr lang="en-US" altLang="zh-CN" sz="1600" b="1" dirty="0">
              <a:solidFill>
                <a:srgbClr val="4D5E68"/>
              </a:solidFill>
            </a:endParaRPr>
          </a:p>
        </p:txBody>
      </p:sp>
      <p:graphicFrame>
        <p:nvGraphicFramePr>
          <p:cNvPr id="12" name="表格 11">
            <a:extLst>
              <a:ext uri="{FF2B5EF4-FFF2-40B4-BE49-F238E27FC236}">
                <a16:creationId xmlns:a16="http://schemas.microsoft.com/office/drawing/2014/main" id="{7D697423-3315-B447-ACB3-8391F8CE0D77}"/>
              </a:ext>
            </a:extLst>
          </p:cNvPr>
          <p:cNvGraphicFramePr>
            <a:graphicFrameLocks noGrp="1"/>
          </p:cNvGraphicFramePr>
          <p:nvPr>
            <p:extLst>
              <p:ext uri="{D42A27DB-BD31-4B8C-83A1-F6EECF244321}">
                <p14:modId xmlns:p14="http://schemas.microsoft.com/office/powerpoint/2010/main" val="1722624643"/>
              </p:ext>
            </p:extLst>
          </p:nvPr>
        </p:nvGraphicFramePr>
        <p:xfrm>
          <a:off x="3923928" y="1052736"/>
          <a:ext cx="5040560" cy="2867026"/>
        </p:xfrm>
        <a:graphic>
          <a:graphicData uri="http://schemas.openxmlformats.org/drawingml/2006/table">
            <a:tbl>
              <a:tblPr/>
              <a:tblGrid>
                <a:gridCol w="2160588">
                  <a:extLst>
                    <a:ext uri="{9D8B030D-6E8A-4147-A177-3AD203B41FA5}">
                      <a16:colId xmlns:a16="http://schemas.microsoft.com/office/drawing/2014/main" val="20000"/>
                    </a:ext>
                  </a:extLst>
                </a:gridCol>
                <a:gridCol w="2879972">
                  <a:extLst>
                    <a:ext uri="{9D8B030D-6E8A-4147-A177-3AD203B41FA5}">
                      <a16:colId xmlns:a16="http://schemas.microsoft.com/office/drawing/2014/main" val="20001"/>
                    </a:ext>
                  </a:extLst>
                </a:gridCol>
              </a:tblGrid>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CHM </a:t>
                      </a:r>
                      <a:r>
                        <a:rPr kumimoji="0" lang="en-GB"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 K)</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Bandwidth</a:t>
                      </a:r>
                      <a:r>
                        <a:rPr kumimoji="0" lang="zh-CN" altLang="en-US" sz="1800" b="1" i="0" u="none" strike="noStrike" cap="none" normalizeH="0" baseline="0">
                          <a:ln>
                            <a:noFill/>
                          </a:ln>
                          <a:solidFill>
                            <a:schemeClr val="tx1"/>
                          </a:solidFill>
                          <a:effectLst/>
                          <a:latin typeface="Times New Roman" pitchFamily="18" charset="0"/>
                          <a:ea typeface="宋体" pitchFamily="2" charset="-122"/>
                        </a:rPr>
                        <a:t>（</a:t>
                      </a: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Δλ</a:t>
                      </a:r>
                      <a:r>
                        <a:rPr kumimoji="0" lang="zh-CN" altLang="en-US" sz="1800" b="1" i="0" u="none" strike="noStrike" cap="none" normalizeH="0" baseline="0">
                          <a:ln>
                            <a:noFill/>
                          </a:ln>
                          <a:solidFill>
                            <a:schemeClr val="tx1"/>
                          </a:solidFill>
                          <a:effectLst/>
                          <a:latin typeface="Times New Roman" pitchFamily="18" charset="0"/>
                          <a:ea typeface="宋体" pitchFamily="2" charset="-122"/>
                        </a:rPr>
                        <a:t>）</a:t>
                      </a:r>
                      <a:endParaRPr kumimoji="0" lang="zh-CN" altLang="en-US"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6 Å</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599">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Guide </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Bender+Sraight+Taper</a:t>
                      </a:r>
                    </a:p>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40 × 60 → 20 × 30 mm²</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SS distance L1</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19.5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SD distance L2</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Sample table </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6-axis movements</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Polarizer/analyzer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Supermirror type</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9599">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Detector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2D position-sensitive  resolution: 2 mm</a:t>
                      </a:r>
                      <a:endParaRPr kumimoji="0" lang="zh-CN"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13" name="Picture 2" descr="C:\Users\Administrator-pc\Desktop\临时文件\QQ图片20180820171027.jpg">
            <a:extLst>
              <a:ext uri="{FF2B5EF4-FFF2-40B4-BE49-F238E27FC236}">
                <a16:creationId xmlns:a16="http://schemas.microsoft.com/office/drawing/2014/main" id="{37E606B0-78E5-984F-83A6-B9FB0EEE7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058" y="4069565"/>
            <a:ext cx="3496120" cy="2491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585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15</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3200" b="1" dirty="0">
                <a:solidFill>
                  <a:srgbClr val="FF0000"/>
                </a:solidFill>
              </a:rPr>
              <a:t>Neutron instruments: SANS</a:t>
            </a:r>
            <a:r>
              <a:rPr lang="zh-CN" altLang="en-US" sz="3200" b="1" dirty="0">
                <a:solidFill>
                  <a:srgbClr val="FF0000"/>
                </a:solidFill>
              </a:rPr>
              <a:t> </a:t>
            </a:r>
            <a:r>
              <a:rPr lang="en-US" altLang="zh-CN" sz="3200" b="1" dirty="0">
                <a:solidFill>
                  <a:srgbClr val="FF0000"/>
                </a:solidFill>
              </a:rPr>
              <a:t>design</a:t>
            </a:r>
            <a:endParaRPr lang="zh-CN" altLang="en-US" sz="3200" b="1" dirty="0">
              <a:solidFill>
                <a:srgbClr val="FF0000"/>
              </a:solidFill>
            </a:endParaRPr>
          </a:p>
        </p:txBody>
      </p:sp>
      <p:graphicFrame>
        <p:nvGraphicFramePr>
          <p:cNvPr id="10" name="表格 9">
            <a:extLst>
              <a:ext uri="{FF2B5EF4-FFF2-40B4-BE49-F238E27FC236}">
                <a16:creationId xmlns:a16="http://schemas.microsoft.com/office/drawing/2014/main" id="{44EFE3B3-189A-3348-9841-1D0592D07675}"/>
              </a:ext>
            </a:extLst>
          </p:cNvPr>
          <p:cNvGraphicFramePr>
            <a:graphicFrameLocks noGrp="1"/>
          </p:cNvGraphicFramePr>
          <p:nvPr>
            <p:extLst>
              <p:ext uri="{D42A27DB-BD31-4B8C-83A1-F6EECF244321}">
                <p14:modId xmlns:p14="http://schemas.microsoft.com/office/powerpoint/2010/main" val="4040613973"/>
              </p:ext>
            </p:extLst>
          </p:nvPr>
        </p:nvGraphicFramePr>
        <p:xfrm>
          <a:off x="635557" y="4146695"/>
          <a:ext cx="3744913" cy="2306641"/>
        </p:xfrm>
        <a:graphic>
          <a:graphicData uri="http://schemas.openxmlformats.org/drawingml/2006/table">
            <a:tbl>
              <a:tblPr/>
              <a:tblGrid>
                <a:gridCol w="1871663">
                  <a:extLst>
                    <a:ext uri="{9D8B030D-6E8A-4147-A177-3AD203B41FA5}">
                      <a16:colId xmlns:a16="http://schemas.microsoft.com/office/drawing/2014/main" val="20000"/>
                    </a:ext>
                  </a:extLst>
                </a:gridCol>
                <a:gridCol w="1873250">
                  <a:extLst>
                    <a:ext uri="{9D8B030D-6E8A-4147-A177-3AD203B41FA5}">
                      <a16:colId xmlns:a16="http://schemas.microsoft.com/office/drawing/2014/main" val="20001"/>
                    </a:ext>
                  </a:extLst>
                </a:gridCol>
              </a:tblGrid>
              <a:tr h="384175">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CHM</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20K</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endParaRPr kumimoji="0" lang="zh-CN" altLang="en-US"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MS distance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14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SD distance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1~5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Detector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endPar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274638"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Effective area</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50×50 cm</a:t>
                      </a:r>
                      <a:r>
                        <a:rPr kumimoji="0" lang="en-US" altLang="zh-CN" sz="1800" b="0" i="0" u="none" strike="noStrike" cap="none" normalizeH="0" baseline="30000">
                          <a:ln>
                            <a:noFill/>
                          </a:ln>
                          <a:solidFill>
                            <a:schemeClr val="tx1"/>
                          </a:solidFill>
                          <a:effectLst/>
                          <a:latin typeface="Times New Roman" pitchFamily="18" charset="0"/>
                          <a:ea typeface="宋体" pitchFamily="2" charset="-122"/>
                          <a:cs typeface="Times New Roman" pitchFamily="18" charset="0"/>
                        </a:rPr>
                        <a:t>2</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274638"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Resolution</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 cm (FWHM)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0.4-8 Å</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q range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0.004-3.4 Å</a:t>
                      </a:r>
                      <a:r>
                        <a:rPr kumimoji="0" lang="en-US" altLang="zh-CN" sz="18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kumimoji="0" lang="zh-CN"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 name="矩形 7">
            <a:extLst>
              <a:ext uri="{FF2B5EF4-FFF2-40B4-BE49-F238E27FC236}">
                <a16:creationId xmlns:a16="http://schemas.microsoft.com/office/drawing/2014/main" id="{60887912-0261-AE46-A054-A53860CDB13C}"/>
              </a:ext>
            </a:extLst>
          </p:cNvPr>
          <p:cNvSpPr>
            <a:spLocks noChangeArrowheads="1"/>
          </p:cNvSpPr>
          <p:nvPr/>
        </p:nvSpPr>
        <p:spPr bwMode="auto">
          <a:xfrm>
            <a:off x="95435" y="1083743"/>
            <a:ext cx="534066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spcBef>
                <a:spcPts val="0"/>
              </a:spcBef>
              <a:spcAft>
                <a:spcPts val="0"/>
              </a:spcAft>
              <a:buClr>
                <a:schemeClr val="tx1"/>
              </a:buClr>
            </a:pPr>
            <a:r>
              <a:rPr lang="en-US" altLang="zh-CN" sz="2000" b="1" dirty="0">
                <a:solidFill>
                  <a:srgbClr val="1679BA"/>
                </a:solidFill>
              </a:rPr>
              <a:t>Performance:</a:t>
            </a:r>
          </a:p>
          <a:p>
            <a:pPr marL="533400" lvl="1" indent="-306388" algn="l">
              <a:spcBef>
                <a:spcPts val="0"/>
              </a:spcBef>
              <a:spcAft>
                <a:spcPts val="0"/>
              </a:spcAft>
              <a:buClr>
                <a:schemeClr val="tx1"/>
              </a:buClr>
              <a:buFont typeface="Arial" panose="020B0604020202020204" pitchFamily="34" charset="0"/>
              <a:buChar char="–"/>
            </a:pPr>
            <a:r>
              <a:rPr lang="en-US" altLang="zh-CN" sz="2000" b="1" dirty="0"/>
              <a:t>Reliable SANS data between 0.01 ~ 0.5 Å</a:t>
            </a:r>
            <a:r>
              <a:rPr lang="en-US" altLang="zh-CN" sz="2000" b="1" baseline="30000" dirty="0"/>
              <a:t>-1</a:t>
            </a:r>
            <a:r>
              <a:rPr lang="en-US" altLang="zh-CN" sz="2000" b="1" dirty="0"/>
              <a:t> to characterize 1-100 nm particles.</a:t>
            </a:r>
          </a:p>
          <a:p>
            <a:pPr marL="533400" lvl="1" indent="-306388" algn="l">
              <a:spcBef>
                <a:spcPts val="0"/>
              </a:spcBef>
              <a:spcAft>
                <a:spcPts val="0"/>
              </a:spcAft>
              <a:buClr>
                <a:schemeClr val="tx1"/>
              </a:buClr>
              <a:buFont typeface="Arial" panose="020B0604020202020204" pitchFamily="34" charset="0"/>
              <a:buChar char="–"/>
            </a:pPr>
            <a:r>
              <a:rPr lang="en-US" altLang="zh-CN" sz="2000" b="1" dirty="0"/>
              <a:t>Instrument resolution better than ~30% around </a:t>
            </a:r>
            <a:r>
              <a:rPr lang="en-US" altLang="zh-CN" sz="2000" b="1" dirty="0" err="1"/>
              <a:t>Q</a:t>
            </a:r>
            <a:r>
              <a:rPr lang="en-US" altLang="zh-CN" sz="2000" b="1" baseline="-25000" dirty="0" err="1"/>
              <a:t>min</a:t>
            </a:r>
            <a:endParaRPr lang="en-US" altLang="zh-CN" sz="2000" b="1" baseline="-25000" dirty="0"/>
          </a:p>
          <a:p>
            <a:pPr marL="533400" lvl="1" indent="-306388" algn="l">
              <a:spcBef>
                <a:spcPts val="0"/>
              </a:spcBef>
              <a:spcAft>
                <a:spcPts val="0"/>
              </a:spcAft>
              <a:buClr>
                <a:schemeClr val="tx1"/>
              </a:buClr>
              <a:buFont typeface="Arial" panose="020B0604020202020204" pitchFamily="34" charset="0"/>
              <a:buChar char="–"/>
            </a:pPr>
            <a:r>
              <a:rPr lang="en-US" altLang="zh-CN" sz="2000" b="1" dirty="0"/>
              <a:t>Good dynamic range,  sample space</a:t>
            </a:r>
          </a:p>
          <a:p>
            <a:pPr marL="533400" lvl="1" indent="-306388" algn="l">
              <a:spcBef>
                <a:spcPts val="0"/>
              </a:spcBef>
              <a:spcAft>
                <a:spcPts val="0"/>
              </a:spcAft>
              <a:buClr>
                <a:schemeClr val="tx1"/>
              </a:buClr>
              <a:buFont typeface="Arial" panose="020B0604020202020204" pitchFamily="34" charset="0"/>
              <a:buChar char="–"/>
            </a:pPr>
            <a:r>
              <a:rPr lang="en-US" altLang="zh-CN" sz="2000" b="1" dirty="0"/>
              <a:t>Variable sample size</a:t>
            </a:r>
          </a:p>
        </p:txBody>
      </p:sp>
      <p:pic>
        <p:nvPicPr>
          <p:cNvPr id="12" name="Picture 3" descr="C:\Users\Administrator-pc\Desktop\临时文件\QQ图片20180820171044.jpg">
            <a:extLst>
              <a:ext uri="{FF2B5EF4-FFF2-40B4-BE49-F238E27FC236}">
                <a16:creationId xmlns:a16="http://schemas.microsoft.com/office/drawing/2014/main" id="{FE88E26C-FD81-8B45-A39C-C5EB1A7F0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186" y="1368170"/>
            <a:ext cx="3343310" cy="485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844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16</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1475656" y="2276872"/>
            <a:ext cx="7272808" cy="3101875"/>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CSNS project overview</a:t>
            </a:r>
          </a:p>
          <a:p>
            <a:pPr marL="457200" lvl="0" indent="-457200" algn="just" latinLnBrk="1">
              <a:lnSpc>
                <a:spcPct val="107000"/>
              </a:lnSpc>
              <a:spcAft>
                <a:spcPts val="800"/>
              </a:spcAft>
              <a:buFont typeface="Arial" panose="020B0604020202020204" pitchFamily="34" charset="0"/>
              <a:buChar char="•"/>
            </a:pPr>
            <a:r>
              <a:rPr lang="en-US" altLang="zh-CN"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CSNS design</a:t>
            </a:r>
            <a:endPar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endParaRPr>
          </a:p>
          <a:p>
            <a:pPr marL="457200" lvl="0" indent="-457200" algn="just" latinLnBrk="1">
              <a:lnSpc>
                <a:spcPct val="107000"/>
              </a:lnSpc>
              <a:spcAft>
                <a:spcPts val="800"/>
              </a:spcAft>
              <a:buFont typeface="Arial" panose="020B0604020202020204" pitchFamily="34" charset="0"/>
              <a:buChar char="•"/>
            </a:pPr>
            <a:r>
              <a:rPr lang="en-US" sz="3200" b="1" kern="100" dirty="0">
                <a:latin typeface="Times New Roman" panose="02020603050405020304" pitchFamily="18" charset="0"/>
                <a:ea typeface="Malgun Gothic" panose="020B0503020000020004" pitchFamily="34" charset="-127"/>
                <a:cs typeface="Times New Roman" panose="02020603050405020304" pitchFamily="18" charset="0"/>
              </a:rPr>
              <a:t>Commissioning &amp; operation</a:t>
            </a: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Users and future plan</a:t>
            </a: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245358" y="922358"/>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4000" kern="0" dirty="0">
                <a:solidFill>
                  <a:srgbClr val="FF3300"/>
                </a:solidFill>
              </a:rPr>
              <a:t>Outline </a:t>
            </a:r>
          </a:p>
        </p:txBody>
      </p:sp>
    </p:spTree>
    <p:extLst>
      <p:ext uri="{BB962C8B-B14F-4D97-AF65-F5344CB8AC3E}">
        <p14:creationId xmlns:p14="http://schemas.microsoft.com/office/powerpoint/2010/main" val="887383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17</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0000"/>
                </a:solidFill>
              </a:rPr>
              <a:t>CSNS</a:t>
            </a:r>
            <a:r>
              <a:rPr lang="zh-CN" altLang="en-US" sz="3200" b="1" dirty="0">
                <a:solidFill>
                  <a:srgbClr val="FF0000"/>
                </a:solidFill>
              </a:rPr>
              <a:t> </a:t>
            </a:r>
            <a:r>
              <a:rPr lang="en-US" altLang="zh-CN" sz="3200" b="1" dirty="0">
                <a:solidFill>
                  <a:srgbClr val="FF0000"/>
                </a:solidFill>
              </a:rPr>
              <a:t>Site</a:t>
            </a:r>
          </a:p>
        </p:txBody>
      </p:sp>
      <p:pic>
        <p:nvPicPr>
          <p:cNvPr id="10" name="Picture 2" descr="E:\photo\2：20170215-20171230\张玮\201708精选\DJI_0030_副本BEST.jpg">
            <a:extLst>
              <a:ext uri="{FF2B5EF4-FFF2-40B4-BE49-F238E27FC236}">
                <a16:creationId xmlns:a16="http://schemas.microsoft.com/office/drawing/2014/main" id="{0D58B93F-ED62-FC43-B503-96B4C0B5664F}"/>
              </a:ext>
            </a:extLst>
          </p:cNvPr>
          <p:cNvPicPr>
            <a:picLocks noChangeAspect="1" noChangeArrowheads="1"/>
          </p:cNvPicPr>
          <p:nvPr/>
        </p:nvPicPr>
        <p:blipFill>
          <a:blip r:embed="rId3" cstate="print"/>
          <a:srcRect l="7812" r="14155"/>
          <a:stretch>
            <a:fillRect/>
          </a:stretch>
        </p:blipFill>
        <p:spPr bwMode="auto">
          <a:xfrm>
            <a:off x="0" y="0"/>
            <a:ext cx="9144064" cy="6858001"/>
          </a:xfrm>
          <a:prstGeom prst="rect">
            <a:avLst/>
          </a:prstGeom>
          <a:noFill/>
        </p:spPr>
      </p:pic>
      <p:sp>
        <p:nvSpPr>
          <p:cNvPr id="11" name="Rectangle 2">
            <a:extLst>
              <a:ext uri="{FF2B5EF4-FFF2-40B4-BE49-F238E27FC236}">
                <a16:creationId xmlns:a16="http://schemas.microsoft.com/office/drawing/2014/main" id="{3DC03B68-9F1E-AD4C-9D59-5FE767BD4B9F}"/>
              </a:ext>
            </a:extLst>
          </p:cNvPr>
          <p:cNvSpPr txBox="1">
            <a:spLocks noChangeArrowheads="1"/>
          </p:cNvSpPr>
          <p:nvPr/>
        </p:nvSpPr>
        <p:spPr bwMode="auto">
          <a:xfrm>
            <a:off x="-180528" y="318807"/>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黑体" pitchFamily="49" charset="-122"/>
                <a:cs typeface="Times New Roman" panose="02020603050405020304" pitchFamily="18" charset="0"/>
              </a:rPr>
              <a:t>Birds View of CSNS </a:t>
            </a:r>
            <a:endParaRPr kumimoji="0" lang="zh-CN"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黑体" pitchFamily="49" charset="-122"/>
              <a:cs typeface="Times New Roman" panose="02020603050405020304" pitchFamily="18" charset="0"/>
            </a:endParaRPr>
          </a:p>
        </p:txBody>
      </p:sp>
      <p:sp>
        <p:nvSpPr>
          <p:cNvPr id="12" name="TextBox 7">
            <a:extLst>
              <a:ext uri="{FF2B5EF4-FFF2-40B4-BE49-F238E27FC236}">
                <a16:creationId xmlns:a16="http://schemas.microsoft.com/office/drawing/2014/main" id="{49BA8304-0314-154E-A7E4-B83B36A6E516}"/>
              </a:ext>
            </a:extLst>
          </p:cNvPr>
          <p:cNvSpPr txBox="1"/>
          <p:nvPr/>
        </p:nvSpPr>
        <p:spPr>
          <a:xfrm>
            <a:off x="5329250" y="1007362"/>
            <a:ext cx="378621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pitchFamily="2" charset="-122"/>
                <a:cs typeface="+mn-cs"/>
              </a:rPr>
              <a:t>August, 2017</a:t>
            </a:r>
            <a:endParaRPr kumimoji="0" lang="zh-CN" altLang="en-US" sz="1800" b="1" i="0" u="none" strike="noStrike" kern="1200" cap="none" spc="0" normalizeH="0" baseline="0" noProof="0" dirty="0">
              <a:ln>
                <a:noFill/>
              </a:ln>
              <a:solidFill>
                <a:srgbClr val="FFFF00"/>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84617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18</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kern="0" dirty="0">
                <a:solidFill>
                  <a:srgbClr val="FF3300"/>
                </a:solidFill>
              </a:rPr>
              <a:t>First Neutron @ Aug. 28, 2017</a:t>
            </a:r>
            <a:endParaRPr lang="en-US" altLang="zh-CN" sz="3200" b="1" dirty="0">
              <a:solidFill>
                <a:srgbClr val="FF0000"/>
              </a:solidFill>
            </a:endParaRPr>
          </a:p>
        </p:txBody>
      </p:sp>
      <p:pic>
        <p:nvPicPr>
          <p:cNvPr id="10" name="Picture 6" descr="http://www.ihep.cas.cn/xwdt/gnxw/2017/201708/W020170901329757549530.jpg">
            <a:extLst>
              <a:ext uri="{FF2B5EF4-FFF2-40B4-BE49-F238E27FC236}">
                <a16:creationId xmlns:a16="http://schemas.microsoft.com/office/drawing/2014/main" id="{89EEF8C5-5675-664C-919E-D7787800D018}"/>
              </a:ext>
            </a:extLst>
          </p:cNvPr>
          <p:cNvPicPr>
            <a:picLocks noChangeAspect="1" noChangeArrowheads="1"/>
          </p:cNvPicPr>
          <p:nvPr/>
        </p:nvPicPr>
        <p:blipFill>
          <a:blip r:embed="rId3" cstate="screen"/>
          <a:srcRect/>
          <a:stretch>
            <a:fillRect/>
          </a:stretch>
        </p:blipFill>
        <p:spPr bwMode="auto">
          <a:xfrm>
            <a:off x="1216131" y="836612"/>
            <a:ext cx="5625166" cy="3034471"/>
          </a:xfrm>
          <a:prstGeom prst="rect">
            <a:avLst/>
          </a:prstGeom>
          <a:noFill/>
          <a:ln w="9525">
            <a:noFill/>
            <a:miter lim="800000"/>
            <a:headEnd/>
            <a:tailEnd/>
          </a:ln>
        </p:spPr>
      </p:pic>
      <p:pic>
        <p:nvPicPr>
          <p:cNvPr id="11" name="图片 10" descr="first day data.jpg">
            <a:extLst>
              <a:ext uri="{FF2B5EF4-FFF2-40B4-BE49-F238E27FC236}">
                <a16:creationId xmlns:a16="http://schemas.microsoft.com/office/drawing/2014/main" id="{5AEB841E-498D-AD42-BB5D-269AB1DEF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21" y="3871084"/>
            <a:ext cx="4264487" cy="3014300"/>
          </a:xfrm>
          <a:prstGeom prst="rect">
            <a:avLst/>
          </a:prstGeom>
        </p:spPr>
      </p:pic>
      <p:pic>
        <p:nvPicPr>
          <p:cNvPr id="12" name="Picture 2" descr="http://www.ihep.cas.cn/xwdt/gnxw/2017/201708/W020170901329757553965.jpg">
            <a:extLst>
              <a:ext uri="{FF2B5EF4-FFF2-40B4-BE49-F238E27FC236}">
                <a16:creationId xmlns:a16="http://schemas.microsoft.com/office/drawing/2014/main" id="{CC395096-9EC4-8B44-90EC-B0943793A058}"/>
              </a:ext>
            </a:extLst>
          </p:cNvPr>
          <p:cNvPicPr>
            <a:picLocks noChangeAspect="1" noChangeArrowheads="1"/>
          </p:cNvPicPr>
          <p:nvPr/>
        </p:nvPicPr>
        <p:blipFill>
          <a:blip r:embed="rId5" cstate="screen"/>
          <a:srcRect/>
          <a:stretch>
            <a:fillRect/>
          </a:stretch>
        </p:blipFill>
        <p:spPr bwMode="auto">
          <a:xfrm>
            <a:off x="4799290" y="4034673"/>
            <a:ext cx="4060043" cy="2706695"/>
          </a:xfrm>
          <a:prstGeom prst="rect">
            <a:avLst/>
          </a:prstGeom>
          <a:noFill/>
          <a:ln w="9525">
            <a:noFill/>
            <a:miter lim="800000"/>
            <a:headEnd/>
            <a:tailEnd/>
          </a:ln>
        </p:spPr>
      </p:pic>
    </p:spTree>
    <p:extLst>
      <p:ext uri="{BB962C8B-B14F-4D97-AF65-F5344CB8AC3E}">
        <p14:creationId xmlns:p14="http://schemas.microsoft.com/office/powerpoint/2010/main" val="884742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19</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8" name="矩形 17"/>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graphicFrame>
        <p:nvGraphicFramePr>
          <p:cNvPr id="8" name="表格 7">
            <a:extLst>
              <a:ext uri="{FF2B5EF4-FFF2-40B4-BE49-F238E27FC236}">
                <a16:creationId xmlns:a16="http://schemas.microsoft.com/office/drawing/2014/main" id="{BE7AC370-80DC-014C-A616-49CF3B98569E}"/>
              </a:ext>
            </a:extLst>
          </p:cNvPr>
          <p:cNvGraphicFramePr>
            <a:graphicFrameLocks noGrp="1"/>
          </p:cNvGraphicFramePr>
          <p:nvPr/>
        </p:nvGraphicFramePr>
        <p:xfrm>
          <a:off x="395536" y="1412776"/>
          <a:ext cx="8496942" cy="1036320"/>
        </p:xfrm>
        <a:graphic>
          <a:graphicData uri="http://schemas.openxmlformats.org/drawingml/2006/table">
            <a:tbl>
              <a:tblPr firstRow="1" bandRow="1">
                <a:tableStyleId>{5C22544A-7EE6-4342-B048-85BDC9FD1C3A}</a:tableStyleId>
              </a:tblPr>
              <a:tblGrid>
                <a:gridCol w="1416157">
                  <a:extLst>
                    <a:ext uri="{9D8B030D-6E8A-4147-A177-3AD203B41FA5}">
                      <a16:colId xmlns:a16="http://schemas.microsoft.com/office/drawing/2014/main" val="20000"/>
                    </a:ext>
                  </a:extLst>
                </a:gridCol>
                <a:gridCol w="1416157">
                  <a:extLst>
                    <a:ext uri="{9D8B030D-6E8A-4147-A177-3AD203B41FA5}">
                      <a16:colId xmlns:a16="http://schemas.microsoft.com/office/drawing/2014/main" val="20001"/>
                    </a:ext>
                  </a:extLst>
                </a:gridCol>
                <a:gridCol w="1416157">
                  <a:extLst>
                    <a:ext uri="{9D8B030D-6E8A-4147-A177-3AD203B41FA5}">
                      <a16:colId xmlns:a16="http://schemas.microsoft.com/office/drawing/2014/main" val="20002"/>
                    </a:ext>
                  </a:extLst>
                </a:gridCol>
                <a:gridCol w="1152129">
                  <a:extLst>
                    <a:ext uri="{9D8B030D-6E8A-4147-A177-3AD203B41FA5}">
                      <a16:colId xmlns:a16="http://schemas.microsoft.com/office/drawing/2014/main" val="20003"/>
                    </a:ext>
                  </a:extLst>
                </a:gridCol>
                <a:gridCol w="1680185">
                  <a:extLst>
                    <a:ext uri="{9D8B030D-6E8A-4147-A177-3AD203B41FA5}">
                      <a16:colId xmlns:a16="http://schemas.microsoft.com/office/drawing/2014/main" val="20004"/>
                    </a:ext>
                  </a:extLst>
                </a:gridCol>
                <a:gridCol w="1416157">
                  <a:extLst>
                    <a:ext uri="{9D8B030D-6E8A-4147-A177-3AD203B41FA5}">
                      <a16:colId xmlns:a16="http://schemas.microsoft.com/office/drawing/2014/main" val="20005"/>
                    </a:ext>
                  </a:extLst>
                </a:gridCol>
              </a:tblGrid>
              <a:tr h="370840">
                <a:tc>
                  <a:txBody>
                    <a:bodyPr/>
                    <a:lstStyle/>
                    <a:p>
                      <a:r>
                        <a:rPr lang="en-US" altLang="zh-CN" sz="1600" dirty="0">
                          <a:solidFill>
                            <a:schemeClr val="tx1"/>
                          </a:solidFill>
                        </a:rPr>
                        <a:t>Beam power </a:t>
                      </a:r>
                      <a:endParaRPr lang="zh-CN" altLang="en-US" sz="1600" dirty="0">
                        <a:solidFill>
                          <a:schemeClr val="tx1"/>
                        </a:solidFill>
                      </a:endParaRPr>
                    </a:p>
                  </a:txBody>
                  <a:tcPr/>
                </a:tc>
                <a:tc>
                  <a:txBody>
                    <a:bodyPr/>
                    <a:lstStyle/>
                    <a:p>
                      <a:r>
                        <a:rPr lang="en-US" altLang="zh-CN" dirty="0">
                          <a:solidFill>
                            <a:schemeClr val="tx1"/>
                          </a:solidFill>
                        </a:rPr>
                        <a:t>Rep. rate </a:t>
                      </a:r>
                      <a:endParaRPr lang="zh-CN" altLang="en-US" dirty="0">
                        <a:solidFill>
                          <a:schemeClr val="tx1"/>
                        </a:solidFill>
                      </a:endParaRPr>
                    </a:p>
                  </a:txBody>
                  <a:tcPr/>
                </a:tc>
                <a:tc>
                  <a:txBody>
                    <a:bodyPr/>
                    <a:lstStyle/>
                    <a:p>
                      <a:r>
                        <a:rPr lang="en-US" altLang="zh-CN" dirty="0">
                          <a:solidFill>
                            <a:schemeClr val="tx1"/>
                          </a:solidFill>
                        </a:rPr>
                        <a:t>Ave.</a:t>
                      </a:r>
                      <a:r>
                        <a:rPr lang="en-US" altLang="zh-CN" baseline="0" dirty="0">
                          <a:solidFill>
                            <a:schemeClr val="tx1"/>
                          </a:solidFill>
                        </a:rPr>
                        <a:t> </a:t>
                      </a:r>
                      <a:r>
                        <a:rPr lang="en-US" altLang="zh-CN" baseline="0" dirty="0" err="1">
                          <a:solidFill>
                            <a:schemeClr val="tx1"/>
                          </a:solidFill>
                        </a:rPr>
                        <a:t>Curr</a:t>
                      </a:r>
                      <a:r>
                        <a:rPr lang="en-US" altLang="zh-CN" baseline="0" dirty="0">
                          <a:solidFill>
                            <a:schemeClr val="tx1"/>
                          </a:solidFill>
                        </a:rPr>
                        <a:t>.</a:t>
                      </a:r>
                      <a:endParaRPr lang="zh-CN" altLang="en-US" dirty="0">
                        <a:solidFill>
                          <a:schemeClr val="tx1"/>
                        </a:solidFill>
                      </a:endParaRPr>
                    </a:p>
                  </a:txBody>
                  <a:tcPr/>
                </a:tc>
                <a:tc>
                  <a:txBody>
                    <a:bodyPr/>
                    <a:lstStyle/>
                    <a:p>
                      <a:r>
                        <a:rPr lang="en-US" altLang="zh-CN" dirty="0">
                          <a:solidFill>
                            <a:schemeClr val="tx1"/>
                          </a:solidFill>
                        </a:rPr>
                        <a:t>Beam Energy</a:t>
                      </a:r>
                      <a:endParaRPr lang="zh-CN" altLang="en-US" dirty="0">
                        <a:solidFill>
                          <a:schemeClr val="tx1"/>
                        </a:solidFill>
                      </a:endParaRPr>
                    </a:p>
                  </a:txBody>
                  <a:tcPr/>
                </a:tc>
                <a:tc>
                  <a:txBody>
                    <a:bodyPr/>
                    <a:lstStyle/>
                    <a:p>
                      <a:r>
                        <a:rPr lang="en-US" altLang="zh-CN" dirty="0">
                          <a:solidFill>
                            <a:schemeClr val="tx1"/>
                          </a:solidFill>
                        </a:rPr>
                        <a:t>Neutron Efficiency</a:t>
                      </a:r>
                      <a:endParaRPr lang="zh-CN" altLang="en-US" dirty="0">
                        <a:solidFill>
                          <a:schemeClr val="tx1"/>
                        </a:solidFill>
                      </a:endParaRPr>
                    </a:p>
                  </a:txBody>
                  <a:tcPr/>
                </a:tc>
                <a:tc>
                  <a:txBody>
                    <a:bodyPr/>
                    <a:lstStyle/>
                    <a:p>
                      <a:r>
                        <a:rPr lang="en-US" altLang="zh-CN" dirty="0">
                          <a:solidFill>
                            <a:schemeClr val="tx1"/>
                          </a:solidFill>
                        </a:rPr>
                        <a:t>Neutron</a:t>
                      </a:r>
                      <a:r>
                        <a:rPr lang="en-US" altLang="zh-CN" baseline="0" dirty="0">
                          <a:solidFill>
                            <a:schemeClr val="tx1"/>
                          </a:solidFill>
                        </a:rPr>
                        <a:t> Flux</a:t>
                      </a:r>
                      <a:endParaRPr lang="zh-CN" alt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altLang="zh-CN" sz="2000" dirty="0">
                          <a:solidFill>
                            <a:schemeClr val="accent2"/>
                          </a:solidFill>
                        </a:rPr>
                        <a:t>100 kW</a:t>
                      </a:r>
                      <a:endParaRPr lang="zh-CN" altLang="en-US" sz="2000" dirty="0">
                        <a:solidFill>
                          <a:schemeClr val="accent2"/>
                        </a:solidFill>
                      </a:endParaRPr>
                    </a:p>
                  </a:txBody>
                  <a:tcPr/>
                </a:tc>
                <a:tc>
                  <a:txBody>
                    <a:bodyPr/>
                    <a:lstStyle/>
                    <a:p>
                      <a:r>
                        <a:rPr lang="en-US" altLang="zh-CN" sz="2000" dirty="0">
                          <a:solidFill>
                            <a:schemeClr val="accent2"/>
                          </a:solidFill>
                        </a:rPr>
                        <a:t>  25Hz</a:t>
                      </a:r>
                      <a:endParaRPr lang="zh-CN" altLang="en-US" sz="2000" dirty="0">
                        <a:solidFill>
                          <a:schemeClr val="accent2"/>
                        </a:solidFill>
                      </a:endParaRPr>
                    </a:p>
                  </a:txBody>
                  <a:tcPr/>
                </a:tc>
                <a:tc>
                  <a:txBody>
                    <a:bodyPr/>
                    <a:lstStyle/>
                    <a:p>
                      <a:r>
                        <a:rPr lang="en-US" altLang="zh-CN" sz="2000" dirty="0">
                          <a:solidFill>
                            <a:schemeClr val="accent2"/>
                          </a:solidFill>
                        </a:rPr>
                        <a:t>63μA</a:t>
                      </a:r>
                      <a:endParaRPr lang="zh-CN" altLang="en-US" sz="2000" dirty="0">
                        <a:solidFill>
                          <a:schemeClr val="accent2"/>
                        </a:solidFill>
                      </a:endParaRPr>
                    </a:p>
                  </a:txBody>
                  <a:tcPr/>
                </a:tc>
                <a:tc>
                  <a:txBody>
                    <a:bodyPr/>
                    <a:lstStyle/>
                    <a:p>
                      <a:r>
                        <a:rPr lang="en-US" altLang="zh-CN" sz="2000" dirty="0">
                          <a:solidFill>
                            <a:schemeClr val="accent2"/>
                          </a:solidFill>
                        </a:rPr>
                        <a:t>1.6GeV</a:t>
                      </a:r>
                      <a:endParaRPr lang="zh-CN" altLang="en-US" sz="2000" dirty="0">
                        <a:solidFill>
                          <a:schemeClr val="accent2"/>
                        </a:solidFill>
                      </a:endParaRPr>
                    </a:p>
                  </a:txBody>
                  <a:tcPr/>
                </a:tc>
                <a:tc>
                  <a:txBody>
                    <a:bodyPr/>
                    <a:lstStyle/>
                    <a:p>
                      <a:r>
                        <a:rPr lang="en-US" altLang="zh-CN" sz="2000" dirty="0">
                          <a:solidFill>
                            <a:schemeClr val="accent2"/>
                          </a:solidFill>
                        </a:rPr>
                        <a:t>0.1(n/p/</a:t>
                      </a:r>
                      <a:r>
                        <a:rPr lang="en-US" altLang="zh-CN" sz="2000" dirty="0" err="1">
                          <a:solidFill>
                            <a:schemeClr val="accent2"/>
                          </a:solidFill>
                        </a:rPr>
                        <a:t>sr</a:t>
                      </a:r>
                      <a:r>
                        <a:rPr lang="en-US" altLang="zh-CN" sz="2000" dirty="0">
                          <a:solidFill>
                            <a:schemeClr val="accent2"/>
                          </a:solidFill>
                        </a:rPr>
                        <a:t>)</a:t>
                      </a:r>
                      <a:endParaRPr lang="zh-CN" altLang="en-US" sz="2000" dirty="0">
                        <a:solidFill>
                          <a:schemeClr val="accent2"/>
                        </a:solidFill>
                      </a:endParaRPr>
                    </a:p>
                  </a:txBody>
                  <a:tcPr/>
                </a:tc>
                <a:tc>
                  <a:txBody>
                    <a:bodyPr/>
                    <a:lstStyle/>
                    <a:p>
                      <a:r>
                        <a:rPr lang="en-US" altLang="zh-CN" sz="2000" dirty="0">
                          <a:solidFill>
                            <a:schemeClr val="accent2"/>
                          </a:solidFill>
                        </a:rPr>
                        <a:t>2*10</a:t>
                      </a:r>
                      <a:r>
                        <a:rPr lang="en-US" altLang="zh-CN" sz="2000" baseline="30000" dirty="0">
                          <a:solidFill>
                            <a:schemeClr val="accent2"/>
                          </a:solidFill>
                        </a:rPr>
                        <a:t>7</a:t>
                      </a:r>
                      <a:endParaRPr lang="zh-CN" altLang="en-US" sz="2000" baseline="30000" dirty="0">
                        <a:solidFill>
                          <a:schemeClr val="accent2"/>
                        </a:solidFill>
                      </a:endParaRPr>
                    </a:p>
                  </a:txBody>
                  <a:tcPr/>
                </a:tc>
                <a:extLst>
                  <a:ext uri="{0D108BD9-81ED-4DB2-BD59-A6C34878D82A}">
                    <a16:rowId xmlns:a16="http://schemas.microsoft.com/office/drawing/2014/main" val="10001"/>
                  </a:ext>
                </a:extLst>
              </a:tr>
            </a:tbl>
          </a:graphicData>
        </a:graphic>
      </p:graphicFrame>
      <p:graphicFrame>
        <p:nvGraphicFramePr>
          <p:cNvPr id="9" name="表格 8">
            <a:extLst>
              <a:ext uri="{FF2B5EF4-FFF2-40B4-BE49-F238E27FC236}">
                <a16:creationId xmlns:a16="http://schemas.microsoft.com/office/drawing/2014/main" id="{D3272ABE-36A0-754F-9734-419D2B75820E}"/>
              </a:ext>
            </a:extLst>
          </p:cNvPr>
          <p:cNvGraphicFramePr>
            <a:graphicFrameLocks noGrp="1"/>
          </p:cNvGraphicFramePr>
          <p:nvPr/>
        </p:nvGraphicFramePr>
        <p:xfrm>
          <a:off x="395536" y="3203584"/>
          <a:ext cx="8496942" cy="1036320"/>
        </p:xfrm>
        <a:graphic>
          <a:graphicData uri="http://schemas.openxmlformats.org/drawingml/2006/table">
            <a:tbl>
              <a:tblPr firstRow="1" bandRow="1">
                <a:tableStyleId>{5C22544A-7EE6-4342-B048-85BDC9FD1C3A}</a:tableStyleId>
              </a:tblPr>
              <a:tblGrid>
                <a:gridCol w="1416157">
                  <a:extLst>
                    <a:ext uri="{9D8B030D-6E8A-4147-A177-3AD203B41FA5}">
                      <a16:colId xmlns:a16="http://schemas.microsoft.com/office/drawing/2014/main" val="20000"/>
                    </a:ext>
                  </a:extLst>
                </a:gridCol>
                <a:gridCol w="1416157">
                  <a:extLst>
                    <a:ext uri="{9D8B030D-6E8A-4147-A177-3AD203B41FA5}">
                      <a16:colId xmlns:a16="http://schemas.microsoft.com/office/drawing/2014/main" val="20001"/>
                    </a:ext>
                  </a:extLst>
                </a:gridCol>
                <a:gridCol w="1416157">
                  <a:extLst>
                    <a:ext uri="{9D8B030D-6E8A-4147-A177-3AD203B41FA5}">
                      <a16:colId xmlns:a16="http://schemas.microsoft.com/office/drawing/2014/main" val="20002"/>
                    </a:ext>
                  </a:extLst>
                </a:gridCol>
                <a:gridCol w="1152129">
                  <a:extLst>
                    <a:ext uri="{9D8B030D-6E8A-4147-A177-3AD203B41FA5}">
                      <a16:colId xmlns:a16="http://schemas.microsoft.com/office/drawing/2014/main" val="20003"/>
                    </a:ext>
                  </a:extLst>
                </a:gridCol>
                <a:gridCol w="1680185">
                  <a:extLst>
                    <a:ext uri="{9D8B030D-6E8A-4147-A177-3AD203B41FA5}">
                      <a16:colId xmlns:a16="http://schemas.microsoft.com/office/drawing/2014/main" val="20004"/>
                    </a:ext>
                  </a:extLst>
                </a:gridCol>
                <a:gridCol w="1416157">
                  <a:extLst>
                    <a:ext uri="{9D8B030D-6E8A-4147-A177-3AD203B41FA5}">
                      <a16:colId xmlns:a16="http://schemas.microsoft.com/office/drawing/2014/main" val="20005"/>
                    </a:ext>
                  </a:extLst>
                </a:gridCol>
              </a:tblGrid>
              <a:tr h="370840">
                <a:tc>
                  <a:txBody>
                    <a:bodyPr/>
                    <a:lstStyle/>
                    <a:p>
                      <a:r>
                        <a:rPr lang="en-US" altLang="zh-CN" sz="1600" dirty="0">
                          <a:solidFill>
                            <a:srgbClr val="000000"/>
                          </a:solidFill>
                        </a:rPr>
                        <a:t>Beam power </a:t>
                      </a:r>
                      <a:endParaRPr lang="zh-CN" altLang="en-US" sz="1600" dirty="0">
                        <a:solidFill>
                          <a:srgbClr val="000000"/>
                        </a:solidFill>
                      </a:endParaRPr>
                    </a:p>
                  </a:txBody>
                  <a:tcPr/>
                </a:tc>
                <a:tc>
                  <a:txBody>
                    <a:bodyPr/>
                    <a:lstStyle/>
                    <a:p>
                      <a:r>
                        <a:rPr lang="en-US" altLang="zh-CN" dirty="0">
                          <a:solidFill>
                            <a:srgbClr val="000000"/>
                          </a:solidFill>
                        </a:rPr>
                        <a:t>Rep. rate </a:t>
                      </a:r>
                      <a:endParaRPr lang="zh-CN" altLang="en-US" dirty="0">
                        <a:solidFill>
                          <a:srgbClr val="000000"/>
                        </a:solidFill>
                      </a:endParaRPr>
                    </a:p>
                  </a:txBody>
                  <a:tcPr/>
                </a:tc>
                <a:tc>
                  <a:txBody>
                    <a:bodyPr/>
                    <a:lstStyle/>
                    <a:p>
                      <a:r>
                        <a:rPr lang="en-US" altLang="zh-CN" dirty="0">
                          <a:solidFill>
                            <a:srgbClr val="000000"/>
                          </a:solidFill>
                        </a:rPr>
                        <a:t>Ave.</a:t>
                      </a:r>
                      <a:r>
                        <a:rPr lang="en-US" altLang="zh-CN" baseline="0" dirty="0">
                          <a:solidFill>
                            <a:srgbClr val="000000"/>
                          </a:solidFill>
                        </a:rPr>
                        <a:t> </a:t>
                      </a:r>
                      <a:r>
                        <a:rPr lang="en-US" altLang="zh-CN" baseline="0" dirty="0" err="1">
                          <a:solidFill>
                            <a:srgbClr val="000000"/>
                          </a:solidFill>
                        </a:rPr>
                        <a:t>Curr</a:t>
                      </a:r>
                      <a:r>
                        <a:rPr lang="en-US" altLang="zh-CN" baseline="0" dirty="0">
                          <a:solidFill>
                            <a:srgbClr val="000000"/>
                          </a:solidFill>
                        </a:rPr>
                        <a:t>.</a:t>
                      </a:r>
                      <a:endParaRPr lang="zh-CN" altLang="en-US" dirty="0">
                        <a:solidFill>
                          <a:srgbClr val="000000"/>
                        </a:solidFill>
                      </a:endParaRPr>
                    </a:p>
                  </a:txBody>
                  <a:tcPr/>
                </a:tc>
                <a:tc>
                  <a:txBody>
                    <a:bodyPr/>
                    <a:lstStyle/>
                    <a:p>
                      <a:r>
                        <a:rPr lang="en-US" altLang="zh-CN" dirty="0">
                          <a:solidFill>
                            <a:srgbClr val="000000"/>
                          </a:solidFill>
                        </a:rPr>
                        <a:t>Beam Energy</a:t>
                      </a:r>
                      <a:endParaRPr lang="zh-CN" altLang="en-US" dirty="0">
                        <a:solidFill>
                          <a:srgbClr val="000000"/>
                        </a:solidFill>
                      </a:endParaRPr>
                    </a:p>
                  </a:txBody>
                  <a:tcPr/>
                </a:tc>
                <a:tc>
                  <a:txBody>
                    <a:bodyPr/>
                    <a:lstStyle/>
                    <a:p>
                      <a:r>
                        <a:rPr lang="en-US" altLang="zh-CN" dirty="0">
                          <a:solidFill>
                            <a:srgbClr val="000000"/>
                          </a:solidFill>
                        </a:rPr>
                        <a:t>Neutron Efficiency</a:t>
                      </a:r>
                      <a:endParaRPr lang="zh-CN" altLang="en-US" dirty="0">
                        <a:solidFill>
                          <a:srgbClr val="000000"/>
                        </a:solidFill>
                      </a:endParaRPr>
                    </a:p>
                  </a:txBody>
                  <a:tcPr/>
                </a:tc>
                <a:tc>
                  <a:txBody>
                    <a:bodyPr/>
                    <a:lstStyle/>
                    <a:p>
                      <a:r>
                        <a:rPr lang="en-US" altLang="zh-CN" dirty="0">
                          <a:solidFill>
                            <a:srgbClr val="000000"/>
                          </a:solidFill>
                        </a:rPr>
                        <a:t>Neutron</a:t>
                      </a:r>
                      <a:r>
                        <a:rPr lang="en-US" altLang="zh-CN" baseline="0" dirty="0">
                          <a:solidFill>
                            <a:srgbClr val="000000"/>
                          </a:solidFill>
                        </a:rPr>
                        <a:t> Flux</a:t>
                      </a:r>
                      <a:endParaRPr lang="zh-CN" altLang="en-US" dirty="0">
                        <a:solidFill>
                          <a:srgbClr val="000000"/>
                        </a:solidFill>
                      </a:endParaRPr>
                    </a:p>
                  </a:txBody>
                  <a:tcPr/>
                </a:tc>
                <a:extLst>
                  <a:ext uri="{0D108BD9-81ED-4DB2-BD59-A6C34878D82A}">
                    <a16:rowId xmlns:a16="http://schemas.microsoft.com/office/drawing/2014/main" val="10000"/>
                  </a:ext>
                </a:extLst>
              </a:tr>
              <a:tr h="370840">
                <a:tc>
                  <a:txBody>
                    <a:bodyPr/>
                    <a:lstStyle/>
                    <a:p>
                      <a:r>
                        <a:rPr lang="en-US" altLang="zh-CN" sz="2000" dirty="0">
                          <a:solidFill>
                            <a:schemeClr val="accent2"/>
                          </a:solidFill>
                        </a:rPr>
                        <a:t>10 kW</a:t>
                      </a:r>
                      <a:endParaRPr lang="zh-CN" altLang="en-US" sz="2000" dirty="0">
                        <a:solidFill>
                          <a:schemeClr val="accent2"/>
                        </a:solidFill>
                      </a:endParaRPr>
                    </a:p>
                  </a:txBody>
                  <a:tcPr/>
                </a:tc>
                <a:tc>
                  <a:txBody>
                    <a:bodyPr/>
                    <a:lstStyle/>
                    <a:p>
                      <a:r>
                        <a:rPr lang="en-US" altLang="zh-CN" sz="2000" dirty="0">
                          <a:solidFill>
                            <a:schemeClr val="accent2"/>
                          </a:solidFill>
                        </a:rPr>
                        <a:t>  25Hz</a:t>
                      </a:r>
                      <a:endParaRPr lang="zh-CN" altLang="en-US" sz="2000" dirty="0">
                        <a:solidFill>
                          <a:schemeClr val="accent2"/>
                        </a:solidFill>
                      </a:endParaRPr>
                    </a:p>
                  </a:txBody>
                  <a:tcPr/>
                </a:tc>
                <a:tc>
                  <a:txBody>
                    <a:bodyPr/>
                    <a:lstStyle/>
                    <a:p>
                      <a:r>
                        <a:rPr lang="en-US" altLang="zh-CN" sz="2000" dirty="0">
                          <a:solidFill>
                            <a:schemeClr val="accent2"/>
                          </a:solidFill>
                        </a:rPr>
                        <a:t>6.3μA</a:t>
                      </a:r>
                      <a:endParaRPr lang="zh-CN" altLang="en-US" sz="2000" dirty="0">
                        <a:solidFill>
                          <a:schemeClr val="accent2"/>
                        </a:solidFill>
                      </a:endParaRPr>
                    </a:p>
                  </a:txBody>
                  <a:tcPr/>
                </a:tc>
                <a:tc>
                  <a:txBody>
                    <a:bodyPr/>
                    <a:lstStyle/>
                    <a:p>
                      <a:r>
                        <a:rPr lang="en-US" altLang="zh-CN" sz="2000" dirty="0">
                          <a:solidFill>
                            <a:schemeClr val="accent2"/>
                          </a:solidFill>
                        </a:rPr>
                        <a:t>1.6GeV</a:t>
                      </a:r>
                      <a:endParaRPr lang="zh-CN" altLang="en-US" sz="2000" dirty="0">
                        <a:solidFill>
                          <a:schemeClr val="accent2"/>
                        </a:solidFill>
                      </a:endParaRPr>
                    </a:p>
                  </a:txBody>
                  <a:tcPr/>
                </a:tc>
                <a:tc>
                  <a:txBody>
                    <a:bodyPr/>
                    <a:lstStyle/>
                    <a:p>
                      <a:r>
                        <a:rPr lang="en-US" altLang="zh-CN" sz="2000" dirty="0">
                          <a:solidFill>
                            <a:schemeClr val="accent2"/>
                          </a:solidFill>
                        </a:rPr>
                        <a:t>0.005(n/p/</a:t>
                      </a:r>
                      <a:r>
                        <a:rPr lang="en-US" altLang="zh-CN" sz="2000" dirty="0" err="1">
                          <a:solidFill>
                            <a:schemeClr val="accent2"/>
                          </a:solidFill>
                        </a:rPr>
                        <a:t>sr</a:t>
                      </a:r>
                      <a:r>
                        <a:rPr lang="en-US" altLang="zh-CN" sz="2000" dirty="0">
                          <a:solidFill>
                            <a:schemeClr val="accent2"/>
                          </a:solidFill>
                        </a:rPr>
                        <a:t>)</a:t>
                      </a:r>
                      <a:endParaRPr lang="zh-CN" altLang="en-US" sz="2000" dirty="0">
                        <a:solidFill>
                          <a:schemeClr val="accent2"/>
                        </a:solidFill>
                      </a:endParaRPr>
                    </a:p>
                  </a:txBody>
                  <a:tcPr/>
                </a:tc>
                <a:tc>
                  <a:txBody>
                    <a:bodyPr/>
                    <a:lstStyle/>
                    <a:p>
                      <a:r>
                        <a:rPr lang="en-US" altLang="zh-CN" sz="2000" dirty="0">
                          <a:solidFill>
                            <a:schemeClr val="accent2"/>
                          </a:solidFill>
                        </a:rPr>
                        <a:t>10</a:t>
                      </a:r>
                      <a:r>
                        <a:rPr lang="en-US" altLang="zh-CN" sz="2000" baseline="30000" dirty="0">
                          <a:solidFill>
                            <a:schemeClr val="accent2"/>
                          </a:solidFill>
                        </a:rPr>
                        <a:t>5</a:t>
                      </a:r>
                      <a:endParaRPr lang="zh-CN" altLang="en-US" sz="2000" baseline="30000" dirty="0">
                        <a:solidFill>
                          <a:schemeClr val="accent2"/>
                        </a:solidFill>
                      </a:endParaRPr>
                    </a:p>
                  </a:txBody>
                  <a:tcPr/>
                </a:tc>
                <a:extLst>
                  <a:ext uri="{0D108BD9-81ED-4DB2-BD59-A6C34878D82A}">
                    <a16:rowId xmlns:a16="http://schemas.microsoft.com/office/drawing/2014/main" val="10001"/>
                  </a:ext>
                </a:extLst>
              </a:tr>
            </a:tbl>
          </a:graphicData>
        </a:graphic>
      </p:graphicFrame>
      <p:graphicFrame>
        <p:nvGraphicFramePr>
          <p:cNvPr id="10" name="表格 9">
            <a:extLst>
              <a:ext uri="{FF2B5EF4-FFF2-40B4-BE49-F238E27FC236}">
                <a16:creationId xmlns:a16="http://schemas.microsoft.com/office/drawing/2014/main" id="{941F2189-4CE4-B742-82F1-E85571CCE0C8}"/>
              </a:ext>
            </a:extLst>
          </p:cNvPr>
          <p:cNvGraphicFramePr>
            <a:graphicFrameLocks noGrp="1"/>
          </p:cNvGraphicFramePr>
          <p:nvPr/>
        </p:nvGraphicFramePr>
        <p:xfrm>
          <a:off x="395538" y="4244256"/>
          <a:ext cx="8496942" cy="396240"/>
        </p:xfrm>
        <a:graphic>
          <a:graphicData uri="http://schemas.openxmlformats.org/drawingml/2006/table">
            <a:tbl>
              <a:tblPr firstRow="1" bandRow="1">
                <a:tableStyleId>{5C22544A-7EE6-4342-B048-85BDC9FD1C3A}</a:tableStyleId>
              </a:tblPr>
              <a:tblGrid>
                <a:gridCol w="1440158">
                  <a:extLst>
                    <a:ext uri="{9D8B030D-6E8A-4147-A177-3AD203B41FA5}">
                      <a16:colId xmlns:a16="http://schemas.microsoft.com/office/drawing/2014/main" val="20000"/>
                    </a:ext>
                  </a:extLst>
                </a:gridCol>
                <a:gridCol w="1392156">
                  <a:extLst>
                    <a:ext uri="{9D8B030D-6E8A-4147-A177-3AD203B41FA5}">
                      <a16:colId xmlns:a16="http://schemas.microsoft.com/office/drawing/2014/main" val="20001"/>
                    </a:ext>
                  </a:extLst>
                </a:gridCol>
                <a:gridCol w="1416157">
                  <a:extLst>
                    <a:ext uri="{9D8B030D-6E8A-4147-A177-3AD203B41FA5}">
                      <a16:colId xmlns:a16="http://schemas.microsoft.com/office/drawing/2014/main" val="20002"/>
                    </a:ext>
                  </a:extLst>
                </a:gridCol>
                <a:gridCol w="1152127">
                  <a:extLst>
                    <a:ext uri="{9D8B030D-6E8A-4147-A177-3AD203B41FA5}">
                      <a16:colId xmlns:a16="http://schemas.microsoft.com/office/drawing/2014/main" val="20003"/>
                    </a:ext>
                  </a:extLst>
                </a:gridCol>
                <a:gridCol w="1680187">
                  <a:extLst>
                    <a:ext uri="{9D8B030D-6E8A-4147-A177-3AD203B41FA5}">
                      <a16:colId xmlns:a16="http://schemas.microsoft.com/office/drawing/2014/main" val="20004"/>
                    </a:ext>
                  </a:extLst>
                </a:gridCol>
                <a:gridCol w="1416157">
                  <a:extLst>
                    <a:ext uri="{9D8B030D-6E8A-4147-A177-3AD203B41FA5}">
                      <a16:colId xmlns:a16="http://schemas.microsoft.com/office/drawing/2014/main" val="20005"/>
                    </a:ext>
                  </a:extLst>
                </a:gridCol>
              </a:tblGrid>
              <a:tr h="370840">
                <a:tc>
                  <a:txBody>
                    <a:bodyPr/>
                    <a:lstStyle/>
                    <a:p>
                      <a:pPr algn="ctr"/>
                      <a:r>
                        <a:rPr lang="en-US" altLang="zh-CN" sz="2000" dirty="0">
                          <a:solidFill>
                            <a:srgbClr val="FF0000"/>
                          </a:solidFill>
                        </a:rPr>
                        <a:t>23 kW</a:t>
                      </a:r>
                      <a:endParaRPr lang="zh-CN" altLang="en-US" sz="2000" dirty="0">
                        <a:solidFill>
                          <a:srgbClr val="FF0000"/>
                        </a:solidFill>
                      </a:endParaRPr>
                    </a:p>
                  </a:txBody>
                  <a:tcPr/>
                </a:tc>
                <a:tc>
                  <a:txBody>
                    <a:bodyPr/>
                    <a:lstStyle/>
                    <a:p>
                      <a:pPr algn="ctr"/>
                      <a:r>
                        <a:rPr lang="en-US" altLang="zh-CN" sz="2000" dirty="0">
                          <a:solidFill>
                            <a:srgbClr val="FF0000"/>
                          </a:solidFill>
                        </a:rPr>
                        <a:t> 25Hz</a:t>
                      </a:r>
                      <a:endParaRPr lang="zh-CN" altLang="en-US" sz="2000" dirty="0">
                        <a:solidFill>
                          <a:srgbClr val="FF000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rgbClr val="FF0000"/>
                          </a:solidFill>
                        </a:rPr>
                        <a:t>14.5μA</a:t>
                      </a:r>
                      <a:endParaRPr lang="zh-CN" altLang="en-US" sz="2000" dirty="0">
                        <a:solidFill>
                          <a:srgbClr val="FF0000"/>
                        </a:solidFill>
                      </a:endParaRPr>
                    </a:p>
                  </a:txBody>
                  <a:tcPr/>
                </a:tc>
                <a:tc>
                  <a:txBody>
                    <a:bodyPr/>
                    <a:lstStyle/>
                    <a:p>
                      <a:pPr algn="ctr"/>
                      <a:r>
                        <a:rPr lang="en-US" altLang="zh-CN" sz="2000" dirty="0">
                          <a:solidFill>
                            <a:srgbClr val="FF0000"/>
                          </a:solidFill>
                        </a:rPr>
                        <a:t>1.6GeV</a:t>
                      </a:r>
                      <a:endParaRPr lang="zh-CN" altLang="en-US" sz="2000" dirty="0">
                        <a:solidFill>
                          <a:srgbClr val="FF0000"/>
                        </a:solidFill>
                      </a:endParaRPr>
                    </a:p>
                  </a:txBody>
                  <a:tcPr/>
                </a:tc>
                <a:tc>
                  <a:txBody>
                    <a:bodyPr/>
                    <a:lstStyle/>
                    <a:p>
                      <a:pPr algn="ctr"/>
                      <a:r>
                        <a:rPr lang="en-US" altLang="zh-CN" sz="2000" dirty="0">
                          <a:solidFill>
                            <a:srgbClr val="FF0000"/>
                          </a:solidFill>
                        </a:rPr>
                        <a:t>0.125</a:t>
                      </a:r>
                      <a:endParaRPr lang="zh-CN" altLang="en-US" sz="2000" dirty="0">
                        <a:solidFill>
                          <a:srgbClr val="FF0000"/>
                        </a:solidFill>
                      </a:endParaRPr>
                    </a:p>
                  </a:txBody>
                  <a:tcPr/>
                </a:tc>
                <a:tc>
                  <a:txBody>
                    <a:bodyPr/>
                    <a:lstStyle/>
                    <a:p>
                      <a:pPr algn="ctr"/>
                      <a:r>
                        <a:rPr lang="en-US" altLang="zh-CN" sz="2000" dirty="0">
                          <a:solidFill>
                            <a:srgbClr val="FF0000"/>
                          </a:solidFill>
                        </a:rPr>
                        <a:t>2.5*10</a:t>
                      </a:r>
                      <a:r>
                        <a:rPr lang="en-US" altLang="zh-CN" sz="2000" baseline="30000" dirty="0">
                          <a:solidFill>
                            <a:srgbClr val="FF0000"/>
                          </a:solidFill>
                        </a:rPr>
                        <a:t>6</a:t>
                      </a:r>
                      <a:endParaRPr lang="zh-CN" altLang="en-US" sz="2000" baseline="30000" dirty="0">
                        <a:solidFill>
                          <a:srgbClr val="FF0000"/>
                        </a:solidFill>
                      </a:endParaRPr>
                    </a:p>
                  </a:txBody>
                  <a:tcPr/>
                </a:tc>
                <a:extLst>
                  <a:ext uri="{0D108BD9-81ED-4DB2-BD59-A6C34878D82A}">
                    <a16:rowId xmlns:a16="http://schemas.microsoft.com/office/drawing/2014/main" val="10000"/>
                  </a:ext>
                </a:extLst>
              </a:tr>
            </a:tbl>
          </a:graphicData>
        </a:graphic>
      </p:graphicFrame>
      <p:sp>
        <p:nvSpPr>
          <p:cNvPr id="13" name="文本框 12">
            <a:extLst>
              <a:ext uri="{FF2B5EF4-FFF2-40B4-BE49-F238E27FC236}">
                <a16:creationId xmlns:a16="http://schemas.microsoft.com/office/drawing/2014/main" id="{45121A23-888C-4E4D-8283-28CBD80AEEC2}"/>
              </a:ext>
            </a:extLst>
          </p:cNvPr>
          <p:cNvSpPr txBox="1"/>
          <p:nvPr/>
        </p:nvSpPr>
        <p:spPr>
          <a:xfrm>
            <a:off x="251520" y="4665248"/>
            <a:ext cx="8784976" cy="1569660"/>
          </a:xfrm>
          <a:prstGeom prst="rect">
            <a:avLst/>
          </a:prstGeom>
          <a:noFill/>
        </p:spPr>
        <p:txBody>
          <a:bodyPr wrap="square" rtlCol="0">
            <a:spAutoFit/>
          </a:bodyPr>
          <a:lstStyle/>
          <a:p>
            <a:pPr marL="342900" indent="-342900" algn="l">
              <a:buFont typeface="Wingdings" charset="2"/>
              <a:buChar char="Ø"/>
            </a:pPr>
            <a:r>
              <a:rPr kumimoji="1" lang="en-US" altLang="zh-CN" sz="2400" dirty="0">
                <a:solidFill>
                  <a:srgbClr val="071F65"/>
                </a:solidFill>
              </a:rPr>
              <a:t>In the technical test for official acceptance,  all the acceptance goals have been  reached, and most of them were exceeded. </a:t>
            </a:r>
          </a:p>
          <a:p>
            <a:pPr marL="342900" indent="-342900" algn="l">
              <a:buFont typeface="Wingdings" charset="2"/>
              <a:buChar char="Ø"/>
            </a:pPr>
            <a:r>
              <a:rPr kumimoji="1" lang="en-US" altLang="zh-CN" sz="2400" dirty="0">
                <a:solidFill>
                  <a:srgbClr val="071F65"/>
                </a:solidFill>
              </a:rPr>
              <a:t>On construction schedule!  </a:t>
            </a:r>
          </a:p>
        </p:txBody>
      </p:sp>
      <p:sp>
        <p:nvSpPr>
          <p:cNvPr id="14" name="矩形 13">
            <a:extLst>
              <a:ext uri="{FF2B5EF4-FFF2-40B4-BE49-F238E27FC236}">
                <a16:creationId xmlns:a16="http://schemas.microsoft.com/office/drawing/2014/main" id="{D6F38052-3641-9E4D-9331-37C1D21014F7}"/>
              </a:ext>
            </a:extLst>
          </p:cNvPr>
          <p:cNvSpPr/>
          <p:nvPr/>
        </p:nvSpPr>
        <p:spPr>
          <a:xfrm>
            <a:off x="3237496" y="2607295"/>
            <a:ext cx="2264863" cy="461665"/>
          </a:xfrm>
          <a:prstGeom prst="rect">
            <a:avLst/>
          </a:prstGeom>
        </p:spPr>
        <p:txBody>
          <a:bodyPr wrap="none">
            <a:spAutoFit/>
          </a:bodyPr>
          <a:lstStyle/>
          <a:p>
            <a:r>
              <a:rPr lang="en-US" altLang="zh-CN" sz="2400" b="1" dirty="0">
                <a:solidFill>
                  <a:srgbClr val="071F65"/>
                </a:solidFill>
                <a:latin typeface="+mn-lt"/>
                <a:ea typeface="黑体" pitchFamily="49" charset="-122"/>
              </a:rPr>
              <a:t>Acceptance goal</a:t>
            </a:r>
            <a:endParaRPr lang="zh-CN" altLang="en-US" sz="2400" b="1" dirty="0">
              <a:solidFill>
                <a:srgbClr val="071F65"/>
              </a:solidFill>
              <a:latin typeface="+mn-lt"/>
              <a:ea typeface="黑体" pitchFamily="49" charset="-122"/>
            </a:endParaRPr>
          </a:p>
        </p:txBody>
      </p:sp>
      <p:sp>
        <p:nvSpPr>
          <p:cNvPr id="15" name="矩形 14">
            <a:extLst>
              <a:ext uri="{FF2B5EF4-FFF2-40B4-BE49-F238E27FC236}">
                <a16:creationId xmlns:a16="http://schemas.microsoft.com/office/drawing/2014/main" id="{DE239F5D-975E-9644-B0C2-573E16237D18}"/>
              </a:ext>
            </a:extLst>
          </p:cNvPr>
          <p:cNvSpPr/>
          <p:nvPr/>
        </p:nvSpPr>
        <p:spPr>
          <a:xfrm>
            <a:off x="3458862" y="764704"/>
            <a:ext cx="1896047" cy="523220"/>
          </a:xfrm>
          <a:prstGeom prst="rect">
            <a:avLst/>
          </a:prstGeom>
        </p:spPr>
        <p:txBody>
          <a:bodyPr wrap="none">
            <a:spAutoFit/>
          </a:bodyPr>
          <a:lstStyle/>
          <a:p>
            <a:r>
              <a:rPr lang="en-US" altLang="zh-CN" sz="2800" b="1" dirty="0">
                <a:solidFill>
                  <a:srgbClr val="071F65"/>
                </a:solidFill>
                <a:latin typeface="+mn-lt"/>
                <a:ea typeface="黑体" pitchFamily="49" charset="-122"/>
              </a:rPr>
              <a:t>Design goal </a:t>
            </a:r>
            <a:endParaRPr lang="zh-CN" altLang="en-US" sz="2800" b="1" dirty="0">
              <a:solidFill>
                <a:srgbClr val="071F65"/>
              </a:solidFill>
              <a:latin typeface="+mn-lt"/>
              <a:ea typeface="黑体" pitchFamily="49" charset="-122"/>
            </a:endParaRPr>
          </a:p>
        </p:txBody>
      </p:sp>
      <p:sp>
        <p:nvSpPr>
          <p:cNvPr id="16" name="标题 1">
            <a:extLst>
              <a:ext uri="{FF2B5EF4-FFF2-40B4-BE49-F238E27FC236}">
                <a16:creationId xmlns:a16="http://schemas.microsoft.com/office/drawing/2014/main" id="{25DA6562-452F-754C-A733-1B74C26D4727}"/>
              </a:ext>
            </a:extLst>
          </p:cNvPr>
          <p:cNvSpPr txBox="1">
            <a:spLocks/>
          </p:cNvSpPr>
          <p:nvPr/>
        </p:nvSpPr>
        <p:spPr>
          <a:xfrm>
            <a:off x="13399" y="72675"/>
            <a:ext cx="7859456" cy="58261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kumimoji="1" lang="en-US" altLang="zh-CN" sz="3600" dirty="0">
                <a:solidFill>
                  <a:srgbClr val="0070C0"/>
                </a:solidFill>
                <a:latin typeface="Times New Roman" panose="02020603050405020304" pitchFamily="18" charset="0"/>
                <a:cs typeface="Times New Roman" panose="02020603050405020304" pitchFamily="18" charset="0"/>
              </a:rPr>
              <a:t>Design and Acceptance Goal</a:t>
            </a:r>
            <a:endParaRPr kumimoji="1" lang="zh-CN" alt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606082"/>
      </p:ext>
    </p:extLst>
  </p:cSld>
  <p:clrMapOvr>
    <a:masterClrMapping/>
  </p:clrMapOvr>
  <p:transition advTm="52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1475656" y="2276872"/>
            <a:ext cx="7272808" cy="3101875"/>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kern="100" dirty="0">
                <a:latin typeface="Times New Roman" panose="02020603050405020304" pitchFamily="18" charset="0"/>
                <a:ea typeface="Malgun Gothic" panose="020B0503020000020004" pitchFamily="34" charset="-127"/>
                <a:cs typeface="Times New Roman" panose="02020603050405020304" pitchFamily="18" charset="0"/>
              </a:rPr>
              <a:t>CSNS project overview</a:t>
            </a:r>
          </a:p>
          <a:p>
            <a:pPr marL="457200" lvl="0" indent="-457200" algn="just" latinLnBrk="1">
              <a:lnSpc>
                <a:spcPct val="107000"/>
              </a:lnSpc>
              <a:spcAft>
                <a:spcPts val="800"/>
              </a:spcAft>
              <a:buFont typeface="Arial" panose="020B0604020202020204" pitchFamily="34" charset="0"/>
              <a:buChar char="•"/>
            </a:pPr>
            <a:r>
              <a:rPr lang="en-US" altLang="zh-CN"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CSNS design</a:t>
            </a:r>
            <a:endPar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endParaRPr>
          </a:p>
          <a:p>
            <a:pPr marL="457200" lvl="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Commissioning &amp; operation</a:t>
            </a: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Users and future plan</a:t>
            </a: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245358" y="922358"/>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4000" kern="0" dirty="0">
                <a:solidFill>
                  <a:srgbClr val="FF3300"/>
                </a:solidFill>
              </a:rPr>
              <a:t>Outline </a:t>
            </a:r>
          </a:p>
        </p:txBody>
      </p:sp>
    </p:spTree>
    <p:extLst>
      <p:ext uri="{BB962C8B-B14F-4D97-AF65-F5344CB8AC3E}">
        <p14:creationId xmlns:p14="http://schemas.microsoft.com/office/powerpoint/2010/main" val="24516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20</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7" name="Rectangle 8"/>
          <p:cNvSpPr txBox="1">
            <a:spLocks noChangeArrowheads="1"/>
          </p:cNvSpPr>
          <p:nvPr/>
        </p:nvSpPr>
        <p:spPr bwMode="auto">
          <a:xfrm>
            <a:off x="71438" y="142875"/>
            <a:ext cx="6948834"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Historical curve of beam power</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8" name="矩形 17"/>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pic>
        <p:nvPicPr>
          <p:cNvPr id="8" name="图片 7">
            <a:extLst>
              <a:ext uri="{FF2B5EF4-FFF2-40B4-BE49-F238E27FC236}">
                <a16:creationId xmlns:a16="http://schemas.microsoft.com/office/drawing/2014/main" id="{0E0CB212-EAF6-C344-B10A-FEA9F766F38F}"/>
              </a:ext>
            </a:extLst>
          </p:cNvPr>
          <p:cNvPicPr>
            <a:picLocks noChangeAspect="1"/>
          </p:cNvPicPr>
          <p:nvPr/>
        </p:nvPicPr>
        <p:blipFill>
          <a:blip r:embed="rId3"/>
          <a:stretch>
            <a:fillRect/>
          </a:stretch>
        </p:blipFill>
        <p:spPr>
          <a:xfrm>
            <a:off x="-14733" y="863338"/>
            <a:ext cx="9144000" cy="2480441"/>
          </a:xfrm>
          <a:prstGeom prst="rect">
            <a:avLst/>
          </a:prstGeom>
        </p:spPr>
      </p:pic>
      <p:sp>
        <p:nvSpPr>
          <p:cNvPr id="9" name="文本框 8">
            <a:extLst>
              <a:ext uri="{FF2B5EF4-FFF2-40B4-BE49-F238E27FC236}">
                <a16:creationId xmlns:a16="http://schemas.microsoft.com/office/drawing/2014/main" id="{012D65B1-9AC0-D84D-83CB-8AAA77AC7835}"/>
              </a:ext>
            </a:extLst>
          </p:cNvPr>
          <p:cNvSpPr txBox="1">
            <a:spLocks noChangeArrowheads="1"/>
          </p:cNvSpPr>
          <p:nvPr/>
        </p:nvSpPr>
        <p:spPr bwMode="auto">
          <a:xfrm>
            <a:off x="200782" y="3343779"/>
            <a:ext cx="8835713" cy="3313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342900" indent="-342900">
              <a:lnSpc>
                <a:spcPct val="110000"/>
              </a:lnSpc>
              <a:buFont typeface="Wingdings" charset="2"/>
              <a:buChar char="²"/>
            </a:pPr>
            <a:r>
              <a:rPr kumimoji="1" lang="en-US" altLang="zh-CN" sz="2400" dirty="0">
                <a:solidFill>
                  <a:srgbClr val="000090"/>
                </a:solidFill>
                <a:latin typeface="Times New Roman"/>
                <a:cs typeface="Times New Roman"/>
              </a:rPr>
              <a:t>Nov. 2017, First 10kW beam strike on target for a short while;</a:t>
            </a:r>
          </a:p>
          <a:p>
            <a:pPr marL="342900" indent="-342900">
              <a:lnSpc>
                <a:spcPct val="110000"/>
              </a:lnSpc>
              <a:buFont typeface="Wingdings" charset="2"/>
              <a:buChar char="²"/>
            </a:pPr>
            <a:r>
              <a:rPr kumimoji="1" lang="en-US" altLang="zh-CN" sz="2400" dirty="0">
                <a:solidFill>
                  <a:srgbClr val="000090"/>
                </a:solidFill>
                <a:latin typeface="Times New Roman"/>
                <a:cs typeface="Times New Roman"/>
              </a:rPr>
              <a:t>Mar. 2018, beam power over 20 kW in the test operation;</a:t>
            </a:r>
          </a:p>
          <a:p>
            <a:pPr marL="342900" indent="-342900">
              <a:lnSpc>
                <a:spcPct val="110000"/>
              </a:lnSpc>
              <a:buFont typeface="Wingdings" charset="2"/>
              <a:buChar char="²"/>
            </a:pPr>
            <a:r>
              <a:rPr kumimoji="1" lang="en-US" altLang="zh-CN" sz="2400" dirty="0">
                <a:solidFill>
                  <a:srgbClr val="000090"/>
                </a:solidFill>
                <a:latin typeface="Times New Roman"/>
                <a:cs typeface="Times New Roman"/>
              </a:rPr>
              <a:t>Jan. 2019, after 4 weeks beam commissioning , beam power was gradually increased to 50kW+ with well controlled beam loss. </a:t>
            </a:r>
          </a:p>
          <a:p>
            <a:pPr marL="342900" indent="-342900">
              <a:lnSpc>
                <a:spcPct val="110000"/>
              </a:lnSpc>
              <a:buFont typeface="Wingdings" charset="2"/>
              <a:buChar char="²"/>
            </a:pPr>
            <a:r>
              <a:rPr kumimoji="1" lang="en-US" altLang="zh-CN" sz="2400" dirty="0">
                <a:solidFill>
                  <a:srgbClr val="000090"/>
                </a:solidFill>
                <a:latin typeface="Times New Roman"/>
                <a:cs typeface="Times New Roman"/>
              </a:rPr>
              <a:t>Sep. 2019, based on the 6 weeks beam commissioning,  the beam power in user operation was increased to 80 kW step by step.</a:t>
            </a:r>
          </a:p>
          <a:p>
            <a:pPr marL="342900" indent="-342900">
              <a:lnSpc>
                <a:spcPct val="110000"/>
              </a:lnSpc>
              <a:buFont typeface="Wingdings" charset="2"/>
              <a:buChar char="²"/>
            </a:pPr>
            <a:r>
              <a:rPr kumimoji="1" lang="en-US" altLang="zh-CN" sz="2400" dirty="0">
                <a:solidFill>
                  <a:srgbClr val="000090"/>
                </a:solidFill>
                <a:latin typeface="Times New Roman"/>
                <a:cs typeface="Times New Roman"/>
              </a:rPr>
              <a:t>We plan to increase the beam power to 100kW by the first half of 2020.</a:t>
            </a:r>
            <a:endParaRPr kumimoji="1" lang="zh-CN" altLang="en-US" sz="2400" dirty="0">
              <a:solidFill>
                <a:srgbClr val="000090"/>
              </a:solidFill>
              <a:latin typeface="Times New Roman"/>
              <a:cs typeface="Times New Roman"/>
            </a:endParaRPr>
          </a:p>
        </p:txBody>
      </p:sp>
      <p:sp>
        <p:nvSpPr>
          <p:cNvPr id="10" name="圆角矩形标注 9">
            <a:extLst>
              <a:ext uri="{FF2B5EF4-FFF2-40B4-BE49-F238E27FC236}">
                <a16:creationId xmlns:a16="http://schemas.microsoft.com/office/drawing/2014/main" id="{5F2A199B-80AE-5D4E-82FF-93847BA4451B}"/>
              </a:ext>
            </a:extLst>
          </p:cNvPr>
          <p:cNvSpPr/>
          <p:nvPr/>
        </p:nvSpPr>
        <p:spPr>
          <a:xfrm>
            <a:off x="755576" y="1575500"/>
            <a:ext cx="787513" cy="404080"/>
          </a:xfrm>
          <a:prstGeom prst="wedgeRoundRectCallout">
            <a:avLst>
              <a:gd name="adj1" fmla="val 57003"/>
              <a:gd name="adj2" fmla="val 272371"/>
              <a:gd name="adj3" fmla="val 16667"/>
            </a:avLst>
          </a:prstGeom>
          <a:noFill/>
          <a:ln w="28575">
            <a:solidFill>
              <a:srgbClr val="1B0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10kW</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13" name="圆角矩形标注 12">
            <a:extLst>
              <a:ext uri="{FF2B5EF4-FFF2-40B4-BE49-F238E27FC236}">
                <a16:creationId xmlns:a16="http://schemas.microsoft.com/office/drawing/2014/main" id="{B97FC9C4-BA4B-424B-A6AD-98DE20065E3D}"/>
              </a:ext>
            </a:extLst>
          </p:cNvPr>
          <p:cNvSpPr/>
          <p:nvPr/>
        </p:nvSpPr>
        <p:spPr>
          <a:xfrm>
            <a:off x="1919641" y="1584247"/>
            <a:ext cx="787513" cy="404080"/>
          </a:xfrm>
          <a:prstGeom prst="wedgeRoundRectCallout">
            <a:avLst>
              <a:gd name="adj1" fmla="val 3894"/>
              <a:gd name="adj2" fmla="val 197813"/>
              <a:gd name="adj3" fmla="val 16667"/>
            </a:avLst>
          </a:prstGeom>
          <a:noFill/>
          <a:ln w="28575">
            <a:solidFill>
              <a:srgbClr val="1B0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20kW</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14" name="圆角矩形标注 13">
            <a:extLst>
              <a:ext uri="{FF2B5EF4-FFF2-40B4-BE49-F238E27FC236}">
                <a16:creationId xmlns:a16="http://schemas.microsoft.com/office/drawing/2014/main" id="{B8BFDF21-4505-FD47-85D1-A513080C0932}"/>
              </a:ext>
            </a:extLst>
          </p:cNvPr>
          <p:cNvSpPr/>
          <p:nvPr/>
        </p:nvSpPr>
        <p:spPr>
          <a:xfrm>
            <a:off x="4176654" y="1188653"/>
            <a:ext cx="787513" cy="404080"/>
          </a:xfrm>
          <a:prstGeom prst="wedgeRoundRectCallout">
            <a:avLst>
              <a:gd name="adj1" fmla="val 113852"/>
              <a:gd name="adj2" fmla="val 228873"/>
              <a:gd name="adj3" fmla="val 16667"/>
            </a:avLst>
          </a:prstGeom>
          <a:noFill/>
          <a:ln w="28575">
            <a:solidFill>
              <a:srgbClr val="1B0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30kW</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15" name="圆角矩形标注 14">
            <a:extLst>
              <a:ext uri="{FF2B5EF4-FFF2-40B4-BE49-F238E27FC236}">
                <a16:creationId xmlns:a16="http://schemas.microsoft.com/office/drawing/2014/main" id="{61E5EECB-A187-114A-AA31-0BBF7D787AAA}"/>
              </a:ext>
            </a:extLst>
          </p:cNvPr>
          <p:cNvSpPr/>
          <p:nvPr/>
        </p:nvSpPr>
        <p:spPr>
          <a:xfrm>
            <a:off x="5517641" y="1188653"/>
            <a:ext cx="787513" cy="404080"/>
          </a:xfrm>
          <a:prstGeom prst="wedgeRoundRectCallout">
            <a:avLst>
              <a:gd name="adj1" fmla="val -10472"/>
              <a:gd name="adj2" fmla="val 106147"/>
              <a:gd name="adj3" fmla="val 16667"/>
            </a:avLst>
          </a:prstGeom>
          <a:noFill/>
          <a:ln w="28575">
            <a:solidFill>
              <a:srgbClr val="1B0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cs typeface="Times New Roman" panose="02020603050405020304" pitchFamily="18" charset="0"/>
              </a:rPr>
              <a:t>50kW</a:t>
            </a:r>
            <a:endParaRPr lang="zh-CN" altLang="en-US" sz="1600" dirty="0">
              <a:solidFill>
                <a:schemeClr val="tx1"/>
              </a:solidFill>
              <a:latin typeface="Times New Roman" panose="02020603050405020304" pitchFamily="18" charset="0"/>
              <a:cs typeface="Times New Roman" panose="02020603050405020304" pitchFamily="18" charset="0"/>
            </a:endParaRPr>
          </a:p>
        </p:txBody>
      </p:sp>
      <p:sp>
        <p:nvSpPr>
          <p:cNvPr id="16" name="圆角矩形标注 15">
            <a:extLst>
              <a:ext uri="{FF2B5EF4-FFF2-40B4-BE49-F238E27FC236}">
                <a16:creationId xmlns:a16="http://schemas.microsoft.com/office/drawing/2014/main" id="{A12B1B40-8335-3047-9BE1-1A06A712418C}"/>
              </a:ext>
            </a:extLst>
          </p:cNvPr>
          <p:cNvSpPr/>
          <p:nvPr/>
        </p:nvSpPr>
        <p:spPr>
          <a:xfrm>
            <a:off x="6626515" y="752830"/>
            <a:ext cx="787513" cy="404080"/>
          </a:xfrm>
          <a:prstGeom prst="wedgeRoundRectCallout">
            <a:avLst>
              <a:gd name="adj1" fmla="val 140301"/>
              <a:gd name="adj2" fmla="val 52107"/>
              <a:gd name="adj3" fmla="val 16667"/>
            </a:avLst>
          </a:prstGeom>
          <a:noFill/>
          <a:ln w="28575">
            <a:solidFill>
              <a:srgbClr val="1B0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F0000"/>
                </a:solidFill>
                <a:latin typeface="Times New Roman" panose="02020603050405020304" pitchFamily="18" charset="0"/>
                <a:cs typeface="Times New Roman" panose="02020603050405020304" pitchFamily="18" charset="0"/>
              </a:rPr>
              <a:t>80kW</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438570"/>
      </p:ext>
    </p:extLst>
  </p:cSld>
  <p:clrMapOvr>
    <a:masterClrMapping/>
  </p:clrMapOvr>
  <p:transition advTm="528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21</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7" name="Rectangle 8"/>
          <p:cNvSpPr txBox="1">
            <a:spLocks noChangeArrowheads="1"/>
          </p:cNvSpPr>
          <p:nvPr/>
        </p:nvSpPr>
        <p:spPr bwMode="auto">
          <a:xfrm>
            <a:off x="323528" y="142875"/>
            <a:ext cx="756084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a:solidFill>
                  <a:srgbClr val="0070C0"/>
                </a:solidFill>
                <a:effectLst>
                  <a:outerShdw blurRad="38100" dist="38100" dir="2700000" algn="tl">
                    <a:srgbClr val="C0C0C0"/>
                  </a:outerShdw>
                </a:effectLst>
                <a:latin typeface="Times New Roman"/>
                <a:ea typeface="微软雅黑" pitchFamily="34" charset="-122"/>
                <a:cs typeface="Times New Roman"/>
              </a:rPr>
              <a:t>24 hours beam operation (Oct.8,2018) </a:t>
            </a:r>
            <a:endParaRPr kumimoji="1" lang="zh-CN" altLang="en-US" sz="3200" b="1" dirty="0">
              <a:solidFill>
                <a:srgbClr val="0070C0"/>
              </a:solidFill>
              <a:effectLst>
                <a:outerShdw blurRad="38100" dist="38100" dir="2700000" algn="tl">
                  <a:srgbClr val="C0C0C0"/>
                </a:outerShdw>
              </a:effectLst>
              <a:latin typeface="Times New Roman"/>
              <a:ea typeface="微软雅黑" pitchFamily="34" charset="-122"/>
              <a:cs typeface="Times New Roman"/>
            </a:endParaRPr>
          </a:p>
        </p:txBody>
      </p:sp>
      <p:sp>
        <p:nvSpPr>
          <p:cNvPr id="18" name="矩形 17"/>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pic>
        <p:nvPicPr>
          <p:cNvPr id="2" name="图片 1">
            <a:extLst>
              <a:ext uri="{FF2B5EF4-FFF2-40B4-BE49-F238E27FC236}">
                <a16:creationId xmlns:a16="http://schemas.microsoft.com/office/drawing/2014/main" id="{DA4AE574-9E4D-FF49-B7B7-BAB01DFFC3A9}"/>
              </a:ext>
            </a:extLst>
          </p:cNvPr>
          <p:cNvPicPr>
            <a:picLocks noChangeAspect="1"/>
          </p:cNvPicPr>
          <p:nvPr/>
        </p:nvPicPr>
        <p:blipFill>
          <a:blip r:embed="rId3"/>
          <a:stretch>
            <a:fillRect/>
          </a:stretch>
        </p:blipFill>
        <p:spPr>
          <a:xfrm>
            <a:off x="899592" y="908719"/>
            <a:ext cx="7398696" cy="5877853"/>
          </a:xfrm>
          <a:prstGeom prst="rect">
            <a:avLst/>
          </a:prstGeom>
        </p:spPr>
      </p:pic>
    </p:spTree>
    <p:extLst>
      <p:ext uri="{BB962C8B-B14F-4D97-AF65-F5344CB8AC3E}">
        <p14:creationId xmlns:p14="http://schemas.microsoft.com/office/powerpoint/2010/main" val="1496678611"/>
      </p:ext>
    </p:extLst>
  </p:cSld>
  <p:clrMapOvr>
    <a:masterClrMapping/>
  </p:clrMapOvr>
  <p:transition advTm="528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22</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7" name="Rectangle 8"/>
          <p:cNvSpPr txBox="1">
            <a:spLocks noChangeArrowheads="1"/>
          </p:cNvSpPr>
          <p:nvPr/>
        </p:nvSpPr>
        <p:spPr bwMode="auto">
          <a:xfrm>
            <a:off x="71438" y="142875"/>
            <a:ext cx="6000760"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Beam loss</a:t>
            </a: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and control</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8" name="矩形 17"/>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pic>
        <p:nvPicPr>
          <p:cNvPr id="9" name="图片 8">
            <a:extLst>
              <a:ext uri="{FF2B5EF4-FFF2-40B4-BE49-F238E27FC236}">
                <a16:creationId xmlns:a16="http://schemas.microsoft.com/office/drawing/2014/main" id="{61A25446-C209-8648-ADA4-94E54EFE3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990" b="4264"/>
          <a:stretch/>
        </p:blipFill>
        <p:spPr>
          <a:xfrm>
            <a:off x="392980" y="747827"/>
            <a:ext cx="3982340" cy="2455751"/>
          </a:xfrm>
          <a:prstGeom prst="rect">
            <a:avLst/>
          </a:prstGeom>
        </p:spPr>
      </p:pic>
      <p:pic>
        <p:nvPicPr>
          <p:cNvPr id="10" name="图片 9">
            <a:extLst>
              <a:ext uri="{FF2B5EF4-FFF2-40B4-BE49-F238E27FC236}">
                <a16:creationId xmlns:a16="http://schemas.microsoft.com/office/drawing/2014/main" id="{0ED37463-CF3E-A043-B0EF-259FF75FEE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168" b="496"/>
          <a:stretch/>
        </p:blipFill>
        <p:spPr>
          <a:xfrm>
            <a:off x="4247137" y="756158"/>
            <a:ext cx="4271516" cy="2514947"/>
          </a:xfrm>
          <a:prstGeom prst="rect">
            <a:avLst/>
          </a:prstGeom>
        </p:spPr>
      </p:pic>
      <p:pic>
        <p:nvPicPr>
          <p:cNvPr id="13" name="图片 12">
            <a:extLst>
              <a:ext uri="{FF2B5EF4-FFF2-40B4-BE49-F238E27FC236}">
                <a16:creationId xmlns:a16="http://schemas.microsoft.com/office/drawing/2014/main" id="{C375183D-64E7-A54D-8BF3-D7B6C095C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93" y="3203578"/>
            <a:ext cx="7152830" cy="3548045"/>
          </a:xfrm>
          <a:prstGeom prst="rect">
            <a:avLst/>
          </a:prstGeom>
        </p:spPr>
      </p:pic>
      <p:sp>
        <p:nvSpPr>
          <p:cNvPr id="14" name="Rectangle 8">
            <a:extLst>
              <a:ext uri="{FF2B5EF4-FFF2-40B4-BE49-F238E27FC236}">
                <a16:creationId xmlns:a16="http://schemas.microsoft.com/office/drawing/2014/main" id="{74CC261A-C2A2-2442-85CF-71A224D21309}"/>
              </a:ext>
            </a:extLst>
          </p:cNvPr>
          <p:cNvSpPr txBox="1">
            <a:spLocks noChangeArrowheads="1"/>
          </p:cNvSpPr>
          <p:nvPr/>
        </p:nvSpPr>
        <p:spPr bwMode="auto">
          <a:xfrm>
            <a:off x="33156" y="1575227"/>
            <a:ext cx="2810652"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err="1">
                <a:solidFill>
                  <a:srgbClr val="0070C0"/>
                </a:solidFill>
                <a:effectLst>
                  <a:outerShdw blurRad="38100" dist="38100" dir="2700000" algn="tl">
                    <a:srgbClr val="C0C0C0"/>
                  </a:outerShdw>
                </a:effectLst>
                <a:latin typeface="微软雅黑" pitchFamily="34" charset="-122"/>
                <a:ea typeface="微软雅黑" pitchFamily="34" charset="-122"/>
                <a:cs typeface="+mj-cs"/>
              </a:rPr>
              <a:t>Linac&amp;LRBT</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6" name="Rectangle 8">
            <a:extLst>
              <a:ext uri="{FF2B5EF4-FFF2-40B4-BE49-F238E27FC236}">
                <a16:creationId xmlns:a16="http://schemas.microsoft.com/office/drawing/2014/main" id="{1653DBCB-ACF7-AF4E-BD00-8ED3D0E11B1E}"/>
              </a:ext>
            </a:extLst>
          </p:cNvPr>
          <p:cNvSpPr txBox="1">
            <a:spLocks noChangeArrowheads="1"/>
          </p:cNvSpPr>
          <p:nvPr/>
        </p:nvSpPr>
        <p:spPr bwMode="auto">
          <a:xfrm>
            <a:off x="6072198" y="942955"/>
            <a:ext cx="2810652"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RTBT</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20" name="Rectangle 8">
            <a:extLst>
              <a:ext uri="{FF2B5EF4-FFF2-40B4-BE49-F238E27FC236}">
                <a16:creationId xmlns:a16="http://schemas.microsoft.com/office/drawing/2014/main" id="{A145FB19-C5BE-7447-99E7-6AACB3AED810}"/>
              </a:ext>
            </a:extLst>
          </p:cNvPr>
          <p:cNvSpPr txBox="1">
            <a:spLocks noChangeArrowheads="1"/>
          </p:cNvSpPr>
          <p:nvPr/>
        </p:nvSpPr>
        <p:spPr bwMode="auto">
          <a:xfrm>
            <a:off x="3813534" y="4347103"/>
            <a:ext cx="1018348" cy="500063"/>
          </a:xfrm>
          <a:prstGeom prst="rect">
            <a:avLst/>
          </a:prstGeom>
          <a:noFill/>
          <a:ln w="9525">
            <a:noFill/>
            <a:miter lim="800000"/>
            <a:headEnd/>
            <a:tailEnd/>
          </a:ln>
        </p:spPr>
        <p:txBody>
          <a:bodyPr anchor="ctr"/>
          <a:lstStyle/>
          <a:p>
            <a:pPr marL="342900" indent="-342900" eaLnBrk="1" fontAlgn="auto" hangingPunct="1">
              <a:lnSpc>
                <a:spcPct val="130000"/>
              </a:lnSpc>
              <a:spcAft>
                <a:spcPts val="0"/>
              </a:spcAft>
              <a:defRPr/>
            </a:pP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RCS</a:t>
            </a:r>
          </a:p>
        </p:txBody>
      </p:sp>
    </p:spTree>
    <p:extLst>
      <p:ext uri="{BB962C8B-B14F-4D97-AF65-F5344CB8AC3E}">
        <p14:creationId xmlns:p14="http://schemas.microsoft.com/office/powerpoint/2010/main" val="982672789"/>
      </p:ext>
    </p:extLst>
  </p:cSld>
  <p:clrMapOvr>
    <a:masterClrMapping/>
  </p:clrMapOvr>
  <p:transition advTm="528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23</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8" name="矩形 17"/>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9" name="TextBox 3">
            <a:extLst>
              <a:ext uri="{FF2B5EF4-FFF2-40B4-BE49-F238E27FC236}">
                <a16:creationId xmlns:a16="http://schemas.microsoft.com/office/drawing/2014/main" id="{2B1058F2-D2C1-564C-B32F-13DBC2CD4304}"/>
              </a:ext>
            </a:extLst>
          </p:cNvPr>
          <p:cNvSpPr txBox="1"/>
          <p:nvPr/>
        </p:nvSpPr>
        <p:spPr>
          <a:xfrm>
            <a:off x="392980" y="908720"/>
            <a:ext cx="8393862" cy="984885"/>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4055 hours was provided to users in the first user operation </a:t>
            </a:r>
          </a:p>
          <a:p>
            <a:pPr marL="342900" indent="-342900">
              <a:spcBef>
                <a:spcPts val="600"/>
              </a:spcBef>
              <a:spcAft>
                <a:spcPts val="600"/>
              </a:spcAft>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The availability is over 92% during the user operation</a:t>
            </a:r>
            <a:endParaRPr lang="zh-CN" altLang="en-US" sz="2400" dirty="0">
              <a:latin typeface="Times New Roman" panose="02020603050405020304" pitchFamily="18" charset="0"/>
              <a:cs typeface="Times New Roman" panose="02020603050405020304" pitchFamily="18" charset="0"/>
            </a:endParaRPr>
          </a:p>
        </p:txBody>
      </p:sp>
      <p:sp>
        <p:nvSpPr>
          <p:cNvPr id="10" name="标题 1">
            <a:extLst>
              <a:ext uri="{FF2B5EF4-FFF2-40B4-BE49-F238E27FC236}">
                <a16:creationId xmlns:a16="http://schemas.microsoft.com/office/drawing/2014/main" id="{2B7CD87A-C3BC-EC4E-B577-886118DD5863}"/>
              </a:ext>
            </a:extLst>
          </p:cNvPr>
          <p:cNvSpPr txBox="1">
            <a:spLocks/>
          </p:cNvSpPr>
          <p:nvPr/>
        </p:nvSpPr>
        <p:spPr>
          <a:xfrm>
            <a:off x="105224" y="191838"/>
            <a:ext cx="7859456" cy="582619"/>
          </a:xfrm>
          <a:prstGeom prst="rect">
            <a:avLst/>
          </a:prstGeom>
        </p:spPr>
        <p:txBody>
          <a:bodyPr>
            <a:normAutofit fontScale="8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en-US" altLang="zh-CN" dirty="0">
                <a:solidFill>
                  <a:srgbClr val="0070C0"/>
                </a:solidFill>
              </a:rPr>
              <a:t> </a:t>
            </a:r>
            <a:r>
              <a:rPr lang="en-US" altLang="zh-CN" dirty="0">
                <a:solidFill>
                  <a:srgbClr val="0070C0"/>
                </a:solidFill>
                <a:latin typeface="Times New Roman" panose="02020603050405020304" pitchFamily="18" charset="0"/>
                <a:cs typeface="Times New Roman" panose="02020603050405020304" pitchFamily="18" charset="0"/>
              </a:rPr>
              <a:t>Machine hours Statistics (18.10-19.6)</a:t>
            </a:r>
            <a:endParaRPr lang="zh-CN" altLang="en-US" dirty="0">
              <a:solidFill>
                <a:srgbClr val="0070C0"/>
              </a:solidFill>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0D49947E-1E60-4B4E-9B4E-904463CD0A36}"/>
              </a:ext>
            </a:extLst>
          </p:cNvPr>
          <p:cNvPicPr>
            <a:picLocks noChangeAspect="1"/>
          </p:cNvPicPr>
          <p:nvPr/>
        </p:nvPicPr>
        <p:blipFill>
          <a:blip r:embed="rId3"/>
          <a:stretch>
            <a:fillRect/>
          </a:stretch>
        </p:blipFill>
        <p:spPr>
          <a:xfrm>
            <a:off x="1043607" y="2135564"/>
            <a:ext cx="6735557" cy="4506880"/>
          </a:xfrm>
          <a:prstGeom prst="rect">
            <a:avLst/>
          </a:prstGeom>
        </p:spPr>
      </p:pic>
    </p:spTree>
    <p:extLst>
      <p:ext uri="{BB962C8B-B14F-4D97-AF65-F5344CB8AC3E}">
        <p14:creationId xmlns:p14="http://schemas.microsoft.com/office/powerpoint/2010/main" val="1504797723"/>
      </p:ext>
    </p:extLst>
  </p:cSld>
  <p:clrMapOvr>
    <a:masterClrMapping/>
  </p:clrMapOvr>
  <p:transition advTm="528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24</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FF0000"/>
                </a:solidFill>
                <a:ea typeface="楷体_GB2312" pitchFamily="49" charset="-122"/>
                <a:cs typeface="Arial" charset="0"/>
              </a:rPr>
              <a:t>Neutronics</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Performance</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of</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Target</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Station</a:t>
            </a:r>
          </a:p>
        </p:txBody>
      </p:sp>
      <p:graphicFrame>
        <p:nvGraphicFramePr>
          <p:cNvPr id="10" name="对象 9">
            <a:extLst>
              <a:ext uri="{FF2B5EF4-FFF2-40B4-BE49-F238E27FC236}">
                <a16:creationId xmlns:a16="http://schemas.microsoft.com/office/drawing/2014/main" id="{A70D9BFC-97C6-7447-9359-E064749025DA}"/>
              </a:ext>
            </a:extLst>
          </p:cNvPr>
          <p:cNvGraphicFramePr>
            <a:graphicFrameLocks noChangeAspect="1"/>
          </p:cNvGraphicFramePr>
          <p:nvPr>
            <p:extLst>
              <p:ext uri="{D42A27DB-BD31-4B8C-83A1-F6EECF244321}">
                <p14:modId xmlns:p14="http://schemas.microsoft.com/office/powerpoint/2010/main" val="1733374712"/>
              </p:ext>
            </p:extLst>
          </p:nvPr>
        </p:nvGraphicFramePr>
        <p:xfrm>
          <a:off x="683568" y="3645024"/>
          <a:ext cx="3477652" cy="2667854"/>
        </p:xfrm>
        <a:graphic>
          <a:graphicData uri="http://schemas.openxmlformats.org/presentationml/2006/ole">
            <mc:AlternateContent xmlns:mc="http://schemas.openxmlformats.org/markup-compatibility/2006">
              <mc:Choice xmlns:v="urn:schemas-microsoft-com:vml" Requires="v">
                <p:oleObj spid="_x0000_s108733" r:id="rId4" imgW="4516431" imgH="3464745" progId="Origin50.Graph">
                  <p:embed/>
                </p:oleObj>
              </mc:Choice>
              <mc:Fallback>
                <p:oleObj r:id="rId4" imgW="4516431" imgH="3464745" progId="Origin50.Graph">
                  <p:embed/>
                  <p:pic>
                    <p:nvPicPr>
                      <p:cNvPr id="17" name="对象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645024"/>
                        <a:ext cx="3477652" cy="26678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a:extLst>
              <a:ext uri="{FF2B5EF4-FFF2-40B4-BE49-F238E27FC236}">
                <a16:creationId xmlns:a16="http://schemas.microsoft.com/office/drawing/2014/main" id="{E1B9BDD4-801F-EF40-877E-448B7E64715B}"/>
              </a:ext>
            </a:extLst>
          </p:cNvPr>
          <p:cNvGraphicFramePr>
            <a:graphicFrameLocks noChangeAspect="1"/>
          </p:cNvGraphicFramePr>
          <p:nvPr>
            <p:extLst>
              <p:ext uri="{D42A27DB-BD31-4B8C-83A1-F6EECF244321}">
                <p14:modId xmlns:p14="http://schemas.microsoft.com/office/powerpoint/2010/main" val="425548865"/>
              </p:ext>
            </p:extLst>
          </p:nvPr>
        </p:nvGraphicFramePr>
        <p:xfrm>
          <a:off x="5076056" y="966777"/>
          <a:ext cx="3477652" cy="2667854"/>
        </p:xfrm>
        <a:graphic>
          <a:graphicData uri="http://schemas.openxmlformats.org/presentationml/2006/ole">
            <mc:AlternateContent xmlns:mc="http://schemas.openxmlformats.org/markup-compatibility/2006">
              <mc:Choice xmlns:v="urn:schemas-microsoft-com:vml" Requires="v">
                <p:oleObj spid="_x0000_s108734" r:id="rId6" imgW="4516431" imgH="3464745" progId="Origin50.Graph">
                  <p:embed/>
                </p:oleObj>
              </mc:Choice>
              <mc:Fallback>
                <p:oleObj r:id="rId6" imgW="4516431" imgH="3464745" progId="Origin50.Graph">
                  <p:embed/>
                  <p:pic>
                    <p:nvPicPr>
                      <p:cNvPr id="19" name="对象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966777"/>
                        <a:ext cx="3477652" cy="26678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对象 11">
            <a:extLst>
              <a:ext uri="{FF2B5EF4-FFF2-40B4-BE49-F238E27FC236}">
                <a16:creationId xmlns:a16="http://schemas.microsoft.com/office/drawing/2014/main" id="{ED62C603-C3A6-5347-9882-A368A91E6D7A}"/>
              </a:ext>
            </a:extLst>
          </p:cNvPr>
          <p:cNvGraphicFramePr>
            <a:graphicFrameLocks noChangeAspect="1"/>
          </p:cNvGraphicFramePr>
          <p:nvPr>
            <p:extLst>
              <p:ext uri="{D42A27DB-BD31-4B8C-83A1-F6EECF244321}">
                <p14:modId xmlns:p14="http://schemas.microsoft.com/office/powerpoint/2010/main" val="199268847"/>
              </p:ext>
            </p:extLst>
          </p:nvPr>
        </p:nvGraphicFramePr>
        <p:xfrm>
          <a:off x="683568" y="1049178"/>
          <a:ext cx="3477652" cy="2667854"/>
        </p:xfrm>
        <a:graphic>
          <a:graphicData uri="http://schemas.openxmlformats.org/presentationml/2006/ole">
            <mc:AlternateContent xmlns:mc="http://schemas.openxmlformats.org/markup-compatibility/2006">
              <mc:Choice xmlns:v="urn:schemas-microsoft-com:vml" Requires="v">
                <p:oleObj spid="_x0000_s108735" r:id="rId8" imgW="4516431" imgH="3464745" progId="Origin50.Graph">
                  <p:embed/>
                </p:oleObj>
              </mc:Choice>
              <mc:Fallback>
                <p:oleObj r:id="rId8" imgW="4516431" imgH="3464745" progId="Origin50.Graph">
                  <p:embed/>
                  <p:pic>
                    <p:nvPicPr>
                      <p:cNvPr id="21" name="对象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1049178"/>
                        <a:ext cx="3477652" cy="26678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文本框 12">
            <a:extLst>
              <a:ext uri="{FF2B5EF4-FFF2-40B4-BE49-F238E27FC236}">
                <a16:creationId xmlns:a16="http://schemas.microsoft.com/office/drawing/2014/main" id="{44992B91-5290-D849-A5BF-2A0B42E611FD}"/>
              </a:ext>
            </a:extLst>
          </p:cNvPr>
          <p:cNvSpPr txBox="1"/>
          <p:nvPr/>
        </p:nvSpPr>
        <p:spPr>
          <a:xfrm>
            <a:off x="395536" y="6269250"/>
            <a:ext cx="8096171" cy="400110"/>
          </a:xfrm>
          <a:prstGeom prst="rect">
            <a:avLst/>
          </a:prstGeom>
          <a:noFill/>
        </p:spPr>
        <p:txBody>
          <a:bodyPr wrap="square" rtlCol="0">
            <a:spAutoFit/>
          </a:bodyPr>
          <a:lstStyle/>
          <a:p>
            <a:pPr marL="230188" lvl="1" indent="-230188" algn="l" eaLnBrk="0" fontAlgn="base" hangingPunct="0">
              <a:spcBef>
                <a:spcPts val="0"/>
              </a:spcBef>
              <a:spcAft>
                <a:spcPct val="0"/>
              </a:spcAft>
              <a:buFont typeface="Arial"/>
              <a:buChar char="•"/>
            </a:pPr>
            <a:r>
              <a:rPr lang="en-US" altLang="zh-CN" sz="2000" b="1" dirty="0">
                <a:solidFill>
                  <a:prstClr val="black"/>
                </a:solidFill>
                <a:latin typeface="Arial"/>
                <a:ea typeface="黑体" panose="02010609060101010101" pitchFamily="2" charset="-122"/>
                <a:cs typeface="Arial"/>
              </a:rPr>
              <a:t>Measured</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spectra</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&amp;</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pulse</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shape</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agreed</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well</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with</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simulation.</a:t>
            </a:r>
          </a:p>
        </p:txBody>
      </p:sp>
      <p:graphicFrame>
        <p:nvGraphicFramePr>
          <p:cNvPr id="14" name="对象 4">
            <a:extLst>
              <a:ext uri="{FF2B5EF4-FFF2-40B4-BE49-F238E27FC236}">
                <a16:creationId xmlns:a16="http://schemas.microsoft.com/office/drawing/2014/main" id="{93B37D63-D86B-BD45-8472-2DAEF36C088B}"/>
              </a:ext>
            </a:extLst>
          </p:cNvPr>
          <p:cNvGraphicFramePr>
            <a:graphicFrameLocks noChangeAspect="1"/>
          </p:cNvGraphicFramePr>
          <p:nvPr>
            <p:extLst>
              <p:ext uri="{D42A27DB-BD31-4B8C-83A1-F6EECF244321}">
                <p14:modId xmlns:p14="http://schemas.microsoft.com/office/powerpoint/2010/main" val="2798452568"/>
              </p:ext>
            </p:extLst>
          </p:nvPr>
        </p:nvGraphicFramePr>
        <p:xfrm>
          <a:off x="4938846" y="3717032"/>
          <a:ext cx="3398838" cy="2600325"/>
        </p:xfrm>
        <a:graphic>
          <a:graphicData uri="http://schemas.openxmlformats.org/presentationml/2006/ole">
            <mc:AlternateContent xmlns:mc="http://schemas.openxmlformats.org/markup-compatibility/2006">
              <mc:Choice xmlns:v="urn:schemas-microsoft-com:vml" Requires="v">
                <p:oleObj spid="_x0000_s108736" name="Graph" r:id="rId10" imgW="3916496" imgH="3007605" progId="Origin50.Graph">
                  <p:embed/>
                </p:oleObj>
              </mc:Choice>
              <mc:Fallback>
                <p:oleObj name="Graph" r:id="rId10" imgW="3916496" imgH="3007605" progId="Origin50.Graph">
                  <p:embed/>
                  <p:pic>
                    <p:nvPicPr>
                      <p:cNvPr id="16" name="对象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8846" y="3717032"/>
                        <a:ext cx="3398838" cy="2600325"/>
                      </a:xfrm>
                      <a:prstGeom prst="rect">
                        <a:avLst/>
                      </a:prstGeom>
                      <a:solidFill>
                        <a:srgbClr val="FFFFFF"/>
                      </a:solidFill>
                    </p:spPr>
                  </p:pic>
                </p:oleObj>
              </mc:Fallback>
            </mc:AlternateContent>
          </a:graphicData>
        </a:graphic>
      </p:graphicFrame>
      <p:pic>
        <p:nvPicPr>
          <p:cNvPr id="15" name="Picture 8">
            <a:extLst>
              <a:ext uri="{FF2B5EF4-FFF2-40B4-BE49-F238E27FC236}">
                <a16:creationId xmlns:a16="http://schemas.microsoft.com/office/drawing/2014/main" id="{02E2F19F-D0FD-3D41-8DCE-A1892CDF8EA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6233" y="2570690"/>
            <a:ext cx="2387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25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25</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FF0000"/>
                </a:solidFill>
                <a:ea typeface="楷体_GB2312" pitchFamily="49" charset="-122"/>
                <a:cs typeface="Arial" charset="0"/>
              </a:rPr>
              <a:t>Neutronics</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Performance</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of</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Target</a:t>
            </a: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Station</a:t>
            </a:r>
          </a:p>
        </p:txBody>
      </p:sp>
      <p:pic>
        <p:nvPicPr>
          <p:cNvPr id="10" name="图片 11" descr="DWM intensity comparison.jpg">
            <a:extLst>
              <a:ext uri="{FF2B5EF4-FFF2-40B4-BE49-F238E27FC236}">
                <a16:creationId xmlns:a16="http://schemas.microsoft.com/office/drawing/2014/main" id="{99418A4B-F735-AC4F-96B8-D089F5FD2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8" y="3653187"/>
            <a:ext cx="3652837" cy="258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矩形 9">
            <a:extLst>
              <a:ext uri="{FF2B5EF4-FFF2-40B4-BE49-F238E27FC236}">
                <a16:creationId xmlns:a16="http://schemas.microsoft.com/office/drawing/2014/main" id="{620396E2-8404-FD49-A7DA-5D95182173FF}"/>
              </a:ext>
            </a:extLst>
          </p:cNvPr>
          <p:cNvSpPr>
            <a:spLocks noChangeArrowheads="1"/>
          </p:cNvSpPr>
          <p:nvPr/>
        </p:nvSpPr>
        <p:spPr bwMode="auto">
          <a:xfrm>
            <a:off x="931649" y="3542361"/>
            <a:ext cx="76617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en-US" altLang="zh-CN" dirty="0">
                <a:latin typeface="tim" charset="0"/>
                <a:cs typeface="Times New Roman" charset="0"/>
              </a:rPr>
              <a:t>Wavelength</a:t>
            </a:r>
            <a:r>
              <a:rPr lang="zh-CN" altLang="en-US" dirty="0">
                <a:latin typeface="tim" charset="0"/>
                <a:cs typeface="Times New Roman" charset="0"/>
              </a:rPr>
              <a:t> </a:t>
            </a:r>
            <a:r>
              <a:rPr lang="en-US" altLang="zh-CN" dirty="0">
                <a:latin typeface="tim" charset="0"/>
                <a:cs typeface="Times New Roman" charset="0"/>
              </a:rPr>
              <a:t>spectra (CHM)</a:t>
            </a:r>
            <a:r>
              <a:rPr lang="zh-CN" altLang="en-US" dirty="0">
                <a:latin typeface="tim" charset="0"/>
                <a:cs typeface="Times New Roman" charset="0"/>
              </a:rPr>
              <a:t> </a:t>
            </a:r>
            <a:r>
              <a:rPr lang="en-GB" altLang="zh-CN" dirty="0">
                <a:latin typeface="tim" charset="0"/>
                <a:cs typeface="Times New Roman" charset="0"/>
              </a:rPr>
              <a:t>		</a:t>
            </a:r>
            <a:r>
              <a:rPr lang="zh-CN" altLang="en-US" dirty="0">
                <a:latin typeface="tim" charset="0"/>
                <a:cs typeface="Times New Roman" charset="0"/>
              </a:rPr>
              <a:t>                 </a:t>
            </a:r>
            <a:r>
              <a:rPr lang="en-US" altLang="zh-CN" dirty="0">
                <a:latin typeface="tim" charset="0"/>
                <a:cs typeface="Times New Roman" charset="0"/>
              </a:rPr>
              <a:t>Peak</a:t>
            </a:r>
            <a:r>
              <a:rPr lang="zh-CN" altLang="en-US" dirty="0">
                <a:latin typeface="tim" charset="0"/>
                <a:cs typeface="Times New Roman" charset="0"/>
              </a:rPr>
              <a:t> </a:t>
            </a:r>
            <a:r>
              <a:rPr lang="en-US" altLang="zh-CN" dirty="0">
                <a:latin typeface="tim" charset="0"/>
                <a:cs typeface="Times New Roman" charset="0"/>
              </a:rPr>
              <a:t>brightness </a:t>
            </a:r>
            <a:r>
              <a:rPr lang="en-GB" altLang="zh-CN" dirty="0">
                <a:latin typeface="tim" charset="0"/>
                <a:cs typeface="Times New Roman" charset="0"/>
              </a:rPr>
              <a:t>(</a:t>
            </a:r>
            <a:r>
              <a:rPr lang="en-US" altLang="zh-CN" dirty="0">
                <a:latin typeface="tim" charset="0"/>
                <a:cs typeface="Times New Roman" charset="0"/>
              </a:rPr>
              <a:t>DPHM</a:t>
            </a:r>
            <a:r>
              <a:rPr lang="en-GB" altLang="zh-CN" dirty="0">
                <a:latin typeface="tim" charset="0"/>
                <a:cs typeface="Times New Roman" charset="0"/>
              </a:rPr>
              <a:t>)</a:t>
            </a:r>
            <a:endParaRPr lang="zh-CN" altLang="en-US" b="1" dirty="0">
              <a:solidFill>
                <a:srgbClr val="FF0000"/>
              </a:solidFill>
              <a:latin typeface="Times New Roman" charset="0"/>
              <a:cs typeface="Times New Roman" charset="0"/>
            </a:endParaRPr>
          </a:p>
        </p:txBody>
      </p:sp>
      <p:sp>
        <p:nvSpPr>
          <p:cNvPr id="12" name="矩形 9">
            <a:extLst>
              <a:ext uri="{FF2B5EF4-FFF2-40B4-BE49-F238E27FC236}">
                <a16:creationId xmlns:a16="http://schemas.microsoft.com/office/drawing/2014/main" id="{AF93A146-9D07-EF46-B2FA-6BFB99790E8B}"/>
              </a:ext>
            </a:extLst>
          </p:cNvPr>
          <p:cNvSpPr>
            <a:spLocks noChangeArrowheads="1"/>
          </p:cNvSpPr>
          <p:nvPr/>
        </p:nvSpPr>
        <p:spPr bwMode="auto">
          <a:xfrm>
            <a:off x="835211" y="6201331"/>
            <a:ext cx="25922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en-US" altLang="zh-CN" dirty="0">
                <a:latin typeface="tim" charset="0"/>
                <a:cs typeface="Times New Roman" charset="0"/>
              </a:rPr>
              <a:t>TAV</a:t>
            </a:r>
            <a:r>
              <a:rPr lang="zh-CN" altLang="en-US" dirty="0">
                <a:latin typeface="tim" charset="0"/>
                <a:cs typeface="Times New Roman" charset="0"/>
              </a:rPr>
              <a:t> </a:t>
            </a:r>
            <a:r>
              <a:rPr lang="en-US" altLang="zh-CN" dirty="0">
                <a:latin typeface="tim" charset="0"/>
                <a:cs typeface="Times New Roman" charset="0"/>
              </a:rPr>
              <a:t>brightness</a:t>
            </a:r>
            <a:r>
              <a:rPr lang="zh-CN" altLang="en-US" dirty="0">
                <a:latin typeface="tim" charset="0"/>
                <a:cs typeface="Times New Roman" charset="0"/>
              </a:rPr>
              <a:t> </a:t>
            </a:r>
            <a:r>
              <a:rPr lang="en-GB" altLang="zh-CN" dirty="0">
                <a:latin typeface="tim" charset="0"/>
                <a:cs typeface="Times New Roman" charset="0"/>
              </a:rPr>
              <a:t>(</a:t>
            </a:r>
            <a:r>
              <a:rPr lang="en-US" altLang="zh-CN" dirty="0">
                <a:latin typeface="tim" charset="0"/>
                <a:cs typeface="Times New Roman" charset="0"/>
              </a:rPr>
              <a:t>DWM)</a:t>
            </a:r>
            <a:endParaRPr lang="zh-CN" altLang="en-US" b="1" dirty="0">
              <a:solidFill>
                <a:srgbClr val="FF0000"/>
              </a:solidFill>
              <a:latin typeface="Times New Roman" charset="0"/>
              <a:cs typeface="Times New Roman" charset="0"/>
            </a:endParaRPr>
          </a:p>
        </p:txBody>
      </p:sp>
      <p:sp>
        <p:nvSpPr>
          <p:cNvPr id="13" name="矩形 12">
            <a:extLst>
              <a:ext uri="{FF2B5EF4-FFF2-40B4-BE49-F238E27FC236}">
                <a16:creationId xmlns:a16="http://schemas.microsoft.com/office/drawing/2014/main" id="{83C4B080-451C-8C49-96B5-4AB9A3372225}"/>
              </a:ext>
            </a:extLst>
          </p:cNvPr>
          <p:cNvSpPr>
            <a:spLocks noChangeArrowheads="1"/>
          </p:cNvSpPr>
          <p:nvPr/>
        </p:nvSpPr>
        <p:spPr bwMode="auto">
          <a:xfrm>
            <a:off x="4274805" y="4200784"/>
            <a:ext cx="434825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just"/>
            <a:r>
              <a:rPr lang="zh-CN" altLang="zh-CN" sz="2400" dirty="0"/>
              <a:t> </a:t>
            </a:r>
            <a:r>
              <a:rPr lang="en-GB" altLang="zh-CN" sz="2000" b="1" dirty="0">
                <a:solidFill>
                  <a:srgbClr val="0000FF"/>
                </a:solidFill>
                <a:latin typeface="tim" charset="0"/>
                <a:cs typeface="Times New Roman" charset="0"/>
              </a:rPr>
              <a:t>The </a:t>
            </a:r>
            <a:r>
              <a:rPr lang="en-GB" altLang="zh-CN" sz="2000" b="1" dirty="0" err="1">
                <a:solidFill>
                  <a:srgbClr val="0000FF"/>
                </a:solidFill>
                <a:latin typeface="tim" charset="0"/>
                <a:cs typeface="Times New Roman" charset="0"/>
              </a:rPr>
              <a:t>neutronic</a:t>
            </a:r>
            <a:r>
              <a:rPr lang="en-GB" altLang="zh-CN" sz="2000" b="1" dirty="0">
                <a:solidFill>
                  <a:srgbClr val="0000FF"/>
                </a:solidFill>
                <a:latin typeface="tim" charset="0"/>
                <a:cs typeface="Times New Roman" charset="0"/>
              </a:rPr>
              <a:t> performance of the source (and moderators) is excellent, and provides evidence of strong coupling between the target and the moderators. </a:t>
            </a:r>
          </a:p>
          <a:p>
            <a:pPr algn="just"/>
            <a:endParaRPr lang="en-GB" altLang="zh-CN" sz="2000" b="1" dirty="0">
              <a:solidFill>
                <a:srgbClr val="0000FF"/>
              </a:solidFill>
              <a:latin typeface="tim" charset="0"/>
              <a:cs typeface="Times New Roman" charset="0"/>
            </a:endParaRPr>
          </a:p>
          <a:p>
            <a:pPr algn="r"/>
            <a:r>
              <a:rPr lang="en-US" altLang="zh-CN" sz="2000" b="1" dirty="0">
                <a:solidFill>
                  <a:srgbClr val="0000FF"/>
                </a:solidFill>
                <a:latin typeface="tim" charset="0"/>
                <a:cs typeface="Times New Roman" charset="0"/>
              </a:rPr>
              <a:t>NTAC</a:t>
            </a:r>
            <a:r>
              <a:rPr lang="zh-CN" altLang="en-US" sz="2000" b="1" dirty="0">
                <a:solidFill>
                  <a:srgbClr val="0000FF"/>
                </a:solidFill>
                <a:latin typeface="tim" charset="0"/>
                <a:cs typeface="Times New Roman" charset="0"/>
              </a:rPr>
              <a:t>1</a:t>
            </a:r>
            <a:r>
              <a:rPr lang="en-US" altLang="zh-CN" sz="2000" b="1" dirty="0">
                <a:solidFill>
                  <a:srgbClr val="0000FF"/>
                </a:solidFill>
                <a:latin typeface="tim" charset="0"/>
                <a:cs typeface="Times New Roman" charset="0"/>
              </a:rPr>
              <a:t>0</a:t>
            </a:r>
            <a:r>
              <a:rPr lang="zh-CN" altLang="en-US" sz="2000" b="1" dirty="0">
                <a:solidFill>
                  <a:srgbClr val="0000FF"/>
                </a:solidFill>
                <a:latin typeface="tim" charset="0"/>
                <a:cs typeface="Times New Roman" charset="0"/>
              </a:rPr>
              <a:t> </a:t>
            </a:r>
            <a:r>
              <a:rPr lang="en-US" altLang="zh-CN" sz="2000" b="1" dirty="0">
                <a:solidFill>
                  <a:srgbClr val="0000FF"/>
                </a:solidFill>
                <a:latin typeface="tim" charset="0"/>
                <a:cs typeface="Times New Roman" charset="0"/>
              </a:rPr>
              <a:t>report,</a:t>
            </a:r>
            <a:r>
              <a:rPr lang="zh-CN" altLang="en-US" sz="2000" b="1" dirty="0">
                <a:solidFill>
                  <a:srgbClr val="0000FF"/>
                </a:solidFill>
                <a:latin typeface="tim" charset="0"/>
                <a:cs typeface="Times New Roman" charset="0"/>
              </a:rPr>
              <a:t>  </a:t>
            </a:r>
            <a:r>
              <a:rPr lang="en-US" altLang="zh-CN" sz="2000" b="1" dirty="0">
                <a:solidFill>
                  <a:srgbClr val="0000FF"/>
                </a:solidFill>
                <a:latin typeface="tim" charset="0"/>
                <a:cs typeface="Times New Roman" charset="0"/>
              </a:rPr>
              <a:t>Dec</a:t>
            </a:r>
            <a:r>
              <a:rPr lang="zh-CN" altLang="en-US" sz="2000" b="1" dirty="0">
                <a:solidFill>
                  <a:srgbClr val="0000FF"/>
                </a:solidFill>
                <a:latin typeface="tim" charset="0"/>
                <a:cs typeface="Times New Roman" charset="0"/>
              </a:rPr>
              <a:t>，</a:t>
            </a:r>
            <a:r>
              <a:rPr lang="en-US" altLang="zh-CN" sz="2000" b="1" dirty="0">
                <a:solidFill>
                  <a:srgbClr val="0000FF"/>
                </a:solidFill>
                <a:latin typeface="tim" charset="0"/>
                <a:cs typeface="Times New Roman" charset="0"/>
              </a:rPr>
              <a:t>2018</a:t>
            </a:r>
            <a:endParaRPr lang="zh-CN" sz="2000" b="1" dirty="0">
              <a:solidFill>
                <a:srgbClr val="0000FF"/>
              </a:solidFill>
              <a:latin typeface="Times New Roman" charset="0"/>
              <a:cs typeface="Times New Roman" charset="0"/>
            </a:endParaRPr>
          </a:p>
        </p:txBody>
      </p:sp>
      <p:pic>
        <p:nvPicPr>
          <p:cNvPr id="14" name="图片 7" descr="DPHM peak comparison.jpg">
            <a:extLst>
              <a:ext uri="{FF2B5EF4-FFF2-40B4-BE49-F238E27FC236}">
                <a16:creationId xmlns:a16="http://schemas.microsoft.com/office/drawing/2014/main" id="{0E86BD0F-89BA-CD41-AE12-C4CF50C364AB}"/>
              </a:ext>
            </a:extLst>
          </p:cNvPr>
          <p:cNvPicPr>
            <a:picLocks noChangeAspect="1"/>
          </p:cNvPicPr>
          <p:nvPr/>
        </p:nvPicPr>
        <p:blipFill rotWithShape="1">
          <a:blip r:embed="rId4">
            <a:extLst>
              <a:ext uri="{28A0092B-C50C-407E-A947-70E740481C1C}">
                <a14:useLocalDpi xmlns:a14="http://schemas.microsoft.com/office/drawing/2010/main" val="0"/>
              </a:ext>
            </a:extLst>
          </a:blip>
          <a:srcRect l="7729" t="7392" r="9532" b="4285"/>
          <a:stretch/>
        </p:blipFill>
        <p:spPr bwMode="auto">
          <a:xfrm>
            <a:off x="4762547" y="1320977"/>
            <a:ext cx="3023617" cy="2279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H:\CHM intensity comparison.jpg">
            <a:extLst>
              <a:ext uri="{FF2B5EF4-FFF2-40B4-BE49-F238E27FC236}">
                <a16:creationId xmlns:a16="http://schemas.microsoft.com/office/drawing/2014/main" id="{F822EA33-FEA0-4749-B4E0-8D31F7830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245"/>
          <a:stretch>
            <a:fillRect/>
          </a:stretch>
        </p:blipFill>
        <p:spPr bwMode="auto">
          <a:xfrm>
            <a:off x="322430" y="1191168"/>
            <a:ext cx="3393045" cy="2426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601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26</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zh-CN" altLang="en-US" sz="3200" b="1" dirty="0">
                <a:solidFill>
                  <a:srgbClr val="FF0000"/>
                </a:solidFill>
                <a:ea typeface="楷体_GB2312" pitchFamily="49" charset="-122"/>
                <a:cs typeface="Arial" charset="0"/>
              </a:rPr>
              <a:t> </a:t>
            </a:r>
            <a:r>
              <a:rPr lang="en-US" altLang="zh-CN" sz="3200" b="1" dirty="0">
                <a:solidFill>
                  <a:srgbClr val="FF0000"/>
                </a:solidFill>
                <a:ea typeface="楷体_GB2312" pitchFamily="49" charset="-122"/>
                <a:cs typeface="Arial" charset="0"/>
              </a:rPr>
              <a:t>Commissioning of GPPD</a:t>
            </a:r>
            <a:r>
              <a:rPr lang="zh-CN" altLang="en-US" sz="3200" b="1" dirty="0">
                <a:solidFill>
                  <a:srgbClr val="FF0000"/>
                </a:solidFill>
                <a:ea typeface="楷体_GB2312" pitchFamily="49" charset="-122"/>
                <a:cs typeface="Arial" charset="0"/>
              </a:rPr>
              <a:t>  </a:t>
            </a:r>
            <a:endParaRPr lang="en-US" altLang="zh-CN" sz="3200" b="1" dirty="0">
              <a:solidFill>
                <a:srgbClr val="FF0000"/>
              </a:solidFill>
              <a:ea typeface="楷体_GB2312" pitchFamily="49" charset="-122"/>
              <a:cs typeface="Arial" charset="0"/>
            </a:endParaRPr>
          </a:p>
        </p:txBody>
      </p:sp>
      <p:pic>
        <p:nvPicPr>
          <p:cNvPr id="10" name="图片 21">
            <a:extLst>
              <a:ext uri="{FF2B5EF4-FFF2-40B4-BE49-F238E27FC236}">
                <a16:creationId xmlns:a16="http://schemas.microsoft.com/office/drawing/2014/main" id="{2BDCEE23-2ADC-9849-B8E1-26E0BDFFF783}"/>
              </a:ext>
            </a:extLst>
          </p:cNvPr>
          <p:cNvPicPr>
            <a:picLocks noChangeAspect="1"/>
          </p:cNvPicPr>
          <p:nvPr/>
        </p:nvPicPr>
        <p:blipFill>
          <a:blip r:embed="rId3"/>
          <a:stretch>
            <a:fillRect/>
          </a:stretch>
        </p:blipFill>
        <p:spPr>
          <a:xfrm>
            <a:off x="4854110" y="1089068"/>
            <a:ext cx="4071938" cy="1979613"/>
          </a:xfrm>
          <a:prstGeom prst="rect">
            <a:avLst/>
          </a:prstGeom>
          <a:noFill/>
          <a:ln w="9525">
            <a:noFill/>
          </a:ln>
        </p:spPr>
      </p:pic>
      <p:pic>
        <p:nvPicPr>
          <p:cNvPr id="11" name="图片 22" descr="F:\CSNS-Works\1 GPPD project\！201710 GPPD谱仪调试\2018-03-10 专家测试Si数据分辨率\2nd高角Si ID368 分辨率module531.tif">
            <a:extLst>
              <a:ext uri="{FF2B5EF4-FFF2-40B4-BE49-F238E27FC236}">
                <a16:creationId xmlns:a16="http://schemas.microsoft.com/office/drawing/2014/main" id="{7E6CDD2F-CF70-DC47-BB4C-4F062D888C7A}"/>
              </a:ext>
            </a:extLst>
          </p:cNvPr>
          <p:cNvPicPr>
            <a:picLocks noChangeAspect="1"/>
          </p:cNvPicPr>
          <p:nvPr/>
        </p:nvPicPr>
        <p:blipFill>
          <a:blip r:embed="rId4"/>
          <a:srcRect t="10381" r="8057"/>
          <a:stretch>
            <a:fillRect/>
          </a:stretch>
        </p:blipFill>
        <p:spPr>
          <a:xfrm>
            <a:off x="23295" y="3569765"/>
            <a:ext cx="3013075" cy="2111375"/>
          </a:xfrm>
          <a:prstGeom prst="rect">
            <a:avLst/>
          </a:prstGeom>
          <a:noFill/>
          <a:ln w="9525">
            <a:noFill/>
          </a:ln>
        </p:spPr>
      </p:pic>
      <p:pic>
        <p:nvPicPr>
          <p:cNvPr id="12" name="图片 23">
            <a:extLst>
              <a:ext uri="{FF2B5EF4-FFF2-40B4-BE49-F238E27FC236}">
                <a16:creationId xmlns:a16="http://schemas.microsoft.com/office/drawing/2014/main" id="{F6A97961-63B1-8D4C-BE3B-BB1A5BE669E6}"/>
              </a:ext>
            </a:extLst>
          </p:cNvPr>
          <p:cNvPicPr>
            <a:picLocks noChangeAspect="1"/>
          </p:cNvPicPr>
          <p:nvPr/>
        </p:nvPicPr>
        <p:blipFill>
          <a:blip r:embed="rId5" cstate="print"/>
          <a:stretch>
            <a:fillRect/>
          </a:stretch>
        </p:blipFill>
        <p:spPr>
          <a:xfrm>
            <a:off x="2840168" y="3609348"/>
            <a:ext cx="2547594" cy="1944216"/>
          </a:xfrm>
          <a:prstGeom prst="rect">
            <a:avLst/>
          </a:prstGeom>
          <a:noFill/>
          <a:ln w="9525">
            <a:noFill/>
          </a:ln>
        </p:spPr>
      </p:pic>
      <p:sp>
        <p:nvSpPr>
          <p:cNvPr id="13" name="矩形 24">
            <a:extLst>
              <a:ext uri="{FF2B5EF4-FFF2-40B4-BE49-F238E27FC236}">
                <a16:creationId xmlns:a16="http://schemas.microsoft.com/office/drawing/2014/main" id="{9C387B58-2131-8A45-B836-DBEDF1568A08}"/>
              </a:ext>
            </a:extLst>
          </p:cNvPr>
          <p:cNvSpPr/>
          <p:nvPr/>
        </p:nvSpPr>
        <p:spPr>
          <a:xfrm>
            <a:off x="895952" y="3105292"/>
            <a:ext cx="7167562" cy="369887"/>
          </a:xfrm>
          <a:prstGeom prst="rect">
            <a:avLst/>
          </a:prstGeom>
          <a:noFill/>
          <a:ln w="9525">
            <a:noFill/>
          </a:ln>
        </p:spPr>
        <p:txBody>
          <a:bodyPr wrap="none" anchor="t">
            <a:spAutoFit/>
          </a:bodyPr>
          <a:lstStyle/>
          <a:p>
            <a:r>
              <a:rPr lang="en-US" altLang="zh-CN" sz="1800" b="1" dirty="0">
                <a:solidFill>
                  <a:srgbClr val="0000FF"/>
                </a:solidFill>
                <a:latin typeface="Times New Roman" panose="02020603050405020304" pitchFamily="18" charset="0"/>
                <a:ea typeface="微软雅黑" panose="020B0503020204020204" pitchFamily="34" charset="-122"/>
              </a:rPr>
              <a:t>NIST-640e</a:t>
            </a:r>
            <a:r>
              <a:rPr lang="zh-CN" altLang="en-US" sz="1800" b="1" dirty="0">
                <a:solidFill>
                  <a:srgbClr val="0000FF"/>
                </a:solidFill>
                <a:latin typeface="Times New Roman" panose="02020603050405020304" pitchFamily="18" charset="0"/>
                <a:ea typeface="微软雅黑" panose="020B0503020204020204" pitchFamily="34" charset="-122"/>
              </a:rPr>
              <a:t> </a:t>
            </a:r>
            <a:r>
              <a:rPr lang="en-US" altLang="zh-CN" sz="1800" b="1" dirty="0">
                <a:solidFill>
                  <a:srgbClr val="0000FF"/>
                </a:solidFill>
                <a:latin typeface="Times New Roman" panose="02020603050405020304" pitchFamily="18" charset="0"/>
                <a:ea typeface="微软雅黑" panose="020B0503020204020204" pitchFamily="34" charset="-122"/>
              </a:rPr>
              <a:t>standard sample Si, refinement Rp = 1.88%</a:t>
            </a:r>
            <a:r>
              <a:rPr lang="zh-CN" altLang="en-US" sz="1800" b="1" dirty="0">
                <a:solidFill>
                  <a:srgbClr val="0000FF"/>
                </a:solidFill>
                <a:latin typeface="Times New Roman" panose="02020603050405020304" pitchFamily="18" charset="0"/>
                <a:ea typeface="微软雅黑" panose="020B0503020204020204" pitchFamily="34" charset="-122"/>
              </a:rPr>
              <a:t>、</a:t>
            </a:r>
            <a:r>
              <a:rPr lang="en-US" altLang="zh-CN" sz="1800" b="1" dirty="0">
                <a:solidFill>
                  <a:srgbClr val="0000FF"/>
                </a:solidFill>
                <a:latin typeface="Times New Roman" panose="02020603050405020304" pitchFamily="18" charset="0"/>
                <a:ea typeface="微软雅黑" panose="020B0503020204020204" pitchFamily="34" charset="-122"/>
              </a:rPr>
              <a:t>Rwp= 2.89% </a:t>
            </a:r>
            <a:endParaRPr lang="zh-CN" altLang="en-US" sz="1800" b="1" dirty="0">
              <a:solidFill>
                <a:srgbClr val="0000FF"/>
              </a:solidFill>
              <a:latin typeface="Times New Roman" panose="02020603050405020304" pitchFamily="18" charset="0"/>
              <a:ea typeface="微软雅黑" panose="020B0503020204020204" pitchFamily="34" charset="-122"/>
            </a:endParaRPr>
          </a:p>
        </p:txBody>
      </p:sp>
      <p:pic>
        <p:nvPicPr>
          <p:cNvPr id="14" name="图片 5" descr="F:\CSNS-Works\1 GPPD project\！201710 GPPD谱仪调试\2018-03-10 专家测试Si数据分辨率\pics\1.jpg">
            <a:extLst>
              <a:ext uri="{FF2B5EF4-FFF2-40B4-BE49-F238E27FC236}">
                <a16:creationId xmlns:a16="http://schemas.microsoft.com/office/drawing/2014/main" id="{B7AAC1E3-9DDA-7845-A805-0A3461DE41FE}"/>
              </a:ext>
            </a:extLst>
          </p:cNvPr>
          <p:cNvPicPr>
            <a:picLocks noChangeAspect="1"/>
          </p:cNvPicPr>
          <p:nvPr/>
        </p:nvPicPr>
        <p:blipFill>
          <a:blip r:embed="rId6"/>
          <a:stretch>
            <a:fillRect/>
          </a:stretch>
        </p:blipFill>
        <p:spPr>
          <a:xfrm>
            <a:off x="282110" y="1089068"/>
            <a:ext cx="4425950" cy="1979613"/>
          </a:xfrm>
          <a:prstGeom prst="rect">
            <a:avLst/>
          </a:prstGeom>
          <a:noFill/>
          <a:ln w="9525">
            <a:noFill/>
          </a:ln>
        </p:spPr>
      </p:pic>
      <p:sp>
        <p:nvSpPr>
          <p:cNvPr id="15" name="矩形 25">
            <a:extLst>
              <a:ext uri="{FF2B5EF4-FFF2-40B4-BE49-F238E27FC236}">
                <a16:creationId xmlns:a16="http://schemas.microsoft.com/office/drawing/2014/main" id="{06E74BBB-C61E-0442-B859-B0116E1A97BE}"/>
              </a:ext>
            </a:extLst>
          </p:cNvPr>
          <p:cNvSpPr/>
          <p:nvPr/>
        </p:nvSpPr>
        <p:spPr>
          <a:xfrm>
            <a:off x="5263388" y="3537340"/>
            <a:ext cx="3888432" cy="2336537"/>
          </a:xfrm>
          <a:prstGeom prst="rect">
            <a:avLst/>
          </a:prstGeom>
          <a:noFill/>
          <a:ln w="9525">
            <a:noFill/>
          </a:ln>
        </p:spPr>
        <p:txBody>
          <a:bodyPr wrap="square" anchor="t">
            <a:spAutoFit/>
          </a:bodyPr>
          <a:lstStyle/>
          <a:p>
            <a:pPr algn="l">
              <a:lnSpc>
                <a:spcPts val="2460"/>
              </a:lnSpc>
            </a:pPr>
            <a:r>
              <a:rPr lang="en-US" altLang="zh-CN" sz="1800" dirty="0">
                <a:latin typeface="Times New Roman" panose="02020603050405020304" pitchFamily="18" charset="0"/>
                <a:cs typeface="Times New Roman" panose="02020603050405020304" pitchFamily="18" charset="0"/>
                <a:sym typeface="+mn-ea"/>
              </a:rPr>
              <a:t>GPPD can obtain </a:t>
            </a:r>
            <a:r>
              <a:rPr lang="en-US" altLang="zh-CN" sz="1800" dirty="0">
                <a:solidFill>
                  <a:srgbClr val="FF0000"/>
                </a:solidFill>
                <a:latin typeface="Times New Roman" panose="02020603050405020304" pitchFamily="18" charset="0"/>
                <a:cs typeface="Times New Roman" panose="02020603050405020304" pitchFamily="18" charset="0"/>
                <a:sym typeface="+mn-ea"/>
              </a:rPr>
              <a:t>accurate and reliable information </a:t>
            </a:r>
            <a:r>
              <a:rPr lang="en-US" altLang="zh-CN" sz="1800" dirty="0">
                <a:latin typeface="Times New Roman" panose="02020603050405020304" pitchFamily="18" charset="0"/>
                <a:cs typeface="Times New Roman" panose="02020603050405020304" pitchFamily="18" charset="0"/>
                <a:sym typeface="+mn-ea"/>
              </a:rPr>
              <a:t>on the determination of crystal structure and magnetic ordered structure, the discrimination of light elements and adjacent transition elements</a:t>
            </a:r>
            <a:r>
              <a:rPr lang="zh-CN" altLang="zh-CN" sz="1800" dirty="0">
                <a:latin typeface="Times New Roman" panose="02020603050405020304" pitchFamily="18" charset="0"/>
                <a:cs typeface="Times New Roman" panose="02020603050405020304" pitchFamily="18" charset="0"/>
                <a:sym typeface="+mn-ea"/>
              </a:rPr>
              <a:t> </a:t>
            </a:r>
            <a:r>
              <a:rPr lang="en-US" altLang="zh-CN" sz="1800" dirty="0">
                <a:latin typeface="Times New Roman" panose="02020603050405020304" pitchFamily="18" charset="0"/>
                <a:cs typeface="Times New Roman" panose="02020603050405020304" pitchFamily="18" charset="0"/>
                <a:sym typeface="+mn-ea"/>
              </a:rPr>
              <a:t>and so on. </a:t>
            </a:r>
            <a:r>
              <a:rPr lang="zh-CN" altLang="en-US" sz="1800" b="1" dirty="0">
                <a:solidFill>
                  <a:srgbClr val="FF0000"/>
                </a:solidFill>
                <a:latin typeface="Times New Roman" panose="02020603050405020304" pitchFamily="18" charset="0"/>
                <a:ea typeface="宋体" panose="02010600030101010101" pitchFamily="2" charset="-122"/>
              </a:rPr>
              <a:t> </a:t>
            </a:r>
            <a:endParaRPr lang="en-US" altLang="zh-CN" sz="1800" b="1" dirty="0">
              <a:solidFill>
                <a:srgbClr val="FF0000"/>
              </a:solidFill>
              <a:latin typeface="Times New Roman" panose="02020603050405020304" pitchFamily="18" charset="0"/>
            </a:endParaRPr>
          </a:p>
          <a:p>
            <a:pPr algn="r">
              <a:lnSpc>
                <a:spcPts val="2460"/>
              </a:lnSpc>
            </a:pPr>
            <a:r>
              <a:rPr lang="en-US" altLang="zh-CN" sz="1600" b="1" dirty="0">
                <a:solidFill>
                  <a:srgbClr val="0000FF"/>
                </a:solidFill>
                <a:latin typeface="Times New Roman" panose="02020603050405020304" pitchFamily="18" charset="0"/>
                <a:ea typeface="Times New Roman" panose="02020603050405020304" pitchFamily="18" charset="0"/>
              </a:rPr>
              <a:t>GPPD</a:t>
            </a:r>
            <a:r>
              <a:rPr lang="zh-CN" altLang="en-US" sz="1600" b="1" dirty="0">
                <a:solidFill>
                  <a:srgbClr val="0000FF"/>
                </a:solidFill>
                <a:latin typeface="Times New Roman" panose="02020603050405020304" pitchFamily="18" charset="0"/>
                <a:ea typeface="Times New Roman" panose="02020603050405020304" pitchFamily="18" charset="0"/>
              </a:rPr>
              <a:t> </a:t>
            </a:r>
            <a:r>
              <a:rPr lang="en-US" altLang="zh-CN" sz="1600" b="1" dirty="0">
                <a:solidFill>
                  <a:srgbClr val="0000FF"/>
                </a:solidFill>
                <a:latin typeface="Times New Roman" panose="02020603050405020304" pitchFamily="18" charset="0"/>
                <a:ea typeface="Times New Roman" panose="02020603050405020304" pitchFamily="18" charset="0"/>
              </a:rPr>
              <a:t>review</a:t>
            </a:r>
            <a:r>
              <a:rPr lang="zh-CN" altLang="en-US" sz="1600" b="1" dirty="0">
                <a:solidFill>
                  <a:srgbClr val="0000FF"/>
                </a:solidFill>
                <a:latin typeface="Times New Roman" panose="02020603050405020304" pitchFamily="18" charset="0"/>
                <a:ea typeface="Times New Roman" panose="02020603050405020304" pitchFamily="18" charset="0"/>
              </a:rPr>
              <a:t> </a:t>
            </a:r>
            <a:r>
              <a:rPr lang="en-US" altLang="zh-CN" sz="1600" b="1" dirty="0">
                <a:solidFill>
                  <a:srgbClr val="0000FF"/>
                </a:solidFill>
                <a:latin typeface="Times New Roman" panose="02020603050405020304" pitchFamily="18" charset="0"/>
                <a:ea typeface="Times New Roman" panose="02020603050405020304" pitchFamily="18" charset="0"/>
              </a:rPr>
              <a:t>committee</a:t>
            </a:r>
            <a:r>
              <a:rPr lang="zh-CN" altLang="en-US" sz="1600" b="1" dirty="0">
                <a:solidFill>
                  <a:srgbClr val="0000FF"/>
                </a:solidFill>
                <a:latin typeface="Times New Roman" panose="02020603050405020304" pitchFamily="18" charset="0"/>
                <a:ea typeface="Times New Roman" panose="02020603050405020304" pitchFamily="18" charset="0"/>
              </a:rPr>
              <a:t>, </a:t>
            </a:r>
            <a:r>
              <a:rPr lang="en-US" altLang="zh-CN" sz="1600" b="1" dirty="0">
                <a:solidFill>
                  <a:srgbClr val="0000FF"/>
                </a:solidFill>
                <a:latin typeface="Times New Roman" panose="02020603050405020304" pitchFamily="18" charset="0"/>
                <a:ea typeface="Times New Roman" panose="02020603050405020304" pitchFamily="18" charset="0"/>
              </a:rPr>
              <a:t>April,</a:t>
            </a:r>
            <a:r>
              <a:rPr lang="zh-CN" altLang="en-US" sz="1600" b="1" dirty="0">
                <a:solidFill>
                  <a:srgbClr val="0000FF"/>
                </a:solidFill>
                <a:latin typeface="Times New Roman" panose="02020603050405020304" pitchFamily="18" charset="0"/>
                <a:ea typeface="Times New Roman" panose="02020603050405020304" pitchFamily="18" charset="0"/>
              </a:rPr>
              <a:t> </a:t>
            </a:r>
            <a:r>
              <a:rPr lang="en-US" altLang="zh-CN" sz="1600" b="1" dirty="0">
                <a:solidFill>
                  <a:srgbClr val="0000FF"/>
                </a:solidFill>
                <a:latin typeface="Times New Roman" panose="02020603050405020304" pitchFamily="18" charset="0"/>
                <a:ea typeface="Times New Roman" panose="02020603050405020304" pitchFamily="18" charset="0"/>
              </a:rPr>
              <a:t>2018</a:t>
            </a:r>
            <a:endParaRPr lang="zh-CN" altLang="en-US" sz="1600" b="1" dirty="0">
              <a:solidFill>
                <a:srgbClr val="0000FF"/>
              </a:solidFill>
              <a:latin typeface="Times New Roman" panose="02020603050405020304" pitchFamily="18" charset="0"/>
              <a:ea typeface="Times New Roman" panose="02020603050405020304" pitchFamily="18" charset="0"/>
            </a:endParaRPr>
          </a:p>
        </p:txBody>
      </p:sp>
      <p:sp>
        <p:nvSpPr>
          <p:cNvPr id="16" name="矩形 25">
            <a:extLst>
              <a:ext uri="{FF2B5EF4-FFF2-40B4-BE49-F238E27FC236}">
                <a16:creationId xmlns:a16="http://schemas.microsoft.com/office/drawing/2014/main" id="{8DCAF40F-C31A-DB42-8D34-A8D33E975B15}"/>
              </a:ext>
            </a:extLst>
          </p:cNvPr>
          <p:cNvSpPr/>
          <p:nvPr/>
        </p:nvSpPr>
        <p:spPr>
          <a:xfrm>
            <a:off x="2578493" y="5575050"/>
            <a:ext cx="3672408" cy="338554"/>
          </a:xfrm>
          <a:prstGeom prst="rect">
            <a:avLst/>
          </a:prstGeom>
          <a:noFill/>
          <a:ln w="9525">
            <a:noFill/>
          </a:ln>
        </p:spPr>
        <p:txBody>
          <a:bodyPr wrap="square" anchor="t">
            <a:spAutoFit/>
          </a:bodyPr>
          <a:lstStyle/>
          <a:p>
            <a:pPr algn="l"/>
            <a:r>
              <a:rPr lang="en-US" altLang="zh-CN" sz="1600" b="1" dirty="0">
                <a:solidFill>
                  <a:srgbClr val="0000FF"/>
                </a:solidFill>
                <a:latin typeface="Times New Roman" panose="02020603050405020304" pitchFamily="18" charset="0"/>
                <a:ea typeface="宋体" panose="02010600030101010101" pitchFamily="2" charset="-122"/>
              </a:rPr>
              <a:t> 0.182% for  back scattering bank</a:t>
            </a:r>
            <a:endParaRPr lang="zh-CN" altLang="en-US" sz="1800" b="1" dirty="0">
              <a:solidFill>
                <a:srgbClr val="FF0000"/>
              </a:solidFill>
              <a:latin typeface="Times New Roman" panose="02020603050405020304" pitchFamily="18" charset="0"/>
              <a:ea typeface="Times New Roman" panose="02020603050405020304" pitchFamily="18" charset="0"/>
            </a:endParaRPr>
          </a:p>
        </p:txBody>
      </p:sp>
      <p:sp>
        <p:nvSpPr>
          <p:cNvPr id="17" name="矩形 25">
            <a:extLst>
              <a:ext uri="{FF2B5EF4-FFF2-40B4-BE49-F238E27FC236}">
                <a16:creationId xmlns:a16="http://schemas.microsoft.com/office/drawing/2014/main" id="{D4C3046D-F731-AD45-A0E1-C2290C43F3C8}"/>
              </a:ext>
            </a:extLst>
          </p:cNvPr>
          <p:cNvSpPr/>
          <p:nvPr/>
        </p:nvSpPr>
        <p:spPr>
          <a:xfrm>
            <a:off x="1014336" y="5946483"/>
            <a:ext cx="5904656" cy="579967"/>
          </a:xfrm>
          <a:prstGeom prst="rect">
            <a:avLst/>
          </a:prstGeom>
          <a:noFill/>
          <a:ln w="9525">
            <a:noFill/>
          </a:ln>
        </p:spPr>
        <p:txBody>
          <a:bodyPr wrap="square" anchor="t">
            <a:spAutoFit/>
          </a:bodyPr>
          <a:lstStyle/>
          <a:p>
            <a:pPr>
              <a:lnSpc>
                <a:spcPct val="150000"/>
              </a:lnSpc>
            </a:pPr>
            <a:r>
              <a:rPr lang="en-US" altLang="zh-CN" sz="2400" b="1" dirty="0">
                <a:solidFill>
                  <a:srgbClr val="FF0000"/>
                </a:solidFill>
                <a:latin typeface="Times New Roman" panose="02020603050405020304" pitchFamily="18" charset="0"/>
              </a:rPr>
              <a:t>Better than the design goal</a:t>
            </a:r>
            <a:endParaRPr lang="zh-CN" altLang="en-US" sz="2400" b="1" dirty="0">
              <a:solidFill>
                <a:srgbClr val="FF0000"/>
              </a:solidFill>
              <a:latin typeface="Times New Roman" panose="02020603050405020304" pitchFamily="18" charset="0"/>
              <a:ea typeface="Times New Roman" panose="02020603050405020304" pitchFamily="18" charset="0"/>
            </a:endParaRPr>
          </a:p>
        </p:txBody>
      </p:sp>
      <p:sp>
        <p:nvSpPr>
          <p:cNvPr id="18" name="矩形 25">
            <a:extLst>
              <a:ext uri="{FF2B5EF4-FFF2-40B4-BE49-F238E27FC236}">
                <a16:creationId xmlns:a16="http://schemas.microsoft.com/office/drawing/2014/main" id="{98D9D477-826C-234F-8D07-3E41EC262E79}"/>
              </a:ext>
            </a:extLst>
          </p:cNvPr>
          <p:cNvSpPr/>
          <p:nvPr/>
        </p:nvSpPr>
        <p:spPr>
          <a:xfrm>
            <a:off x="282110" y="5587301"/>
            <a:ext cx="2304256" cy="584776"/>
          </a:xfrm>
          <a:prstGeom prst="rect">
            <a:avLst/>
          </a:prstGeom>
          <a:noFill/>
          <a:ln w="9525">
            <a:noFill/>
          </a:ln>
        </p:spPr>
        <p:txBody>
          <a:bodyPr wrap="square" anchor="t">
            <a:spAutoFit/>
          </a:bodyPr>
          <a:lstStyle/>
          <a:p>
            <a:pPr algn="l"/>
            <a:r>
              <a:rPr lang="en-US" altLang="zh-CN" sz="1600" b="1" dirty="0">
                <a:solidFill>
                  <a:srgbClr val="0000FF"/>
                </a:solidFill>
                <a:latin typeface="Times New Roman" panose="02020603050405020304" pitchFamily="18" charset="0"/>
                <a:ea typeface="宋体" panose="02010600030101010101" pitchFamily="2" charset="-122"/>
              </a:rPr>
              <a:t>0.164%</a:t>
            </a:r>
            <a:r>
              <a:rPr lang="zh-CN" altLang="en-US" sz="1600" b="1" dirty="0">
                <a:solidFill>
                  <a:srgbClr val="0000FF"/>
                </a:solidFill>
                <a:latin typeface="Times New Roman" panose="02020603050405020304" pitchFamily="18" charset="0"/>
                <a:ea typeface="宋体" panose="02010600030101010101" pitchFamily="2" charset="-122"/>
              </a:rPr>
              <a:t> </a:t>
            </a:r>
            <a:r>
              <a:rPr lang="en-US" altLang="zh-CN" sz="1600" b="1" dirty="0">
                <a:solidFill>
                  <a:srgbClr val="0000FF"/>
                </a:solidFill>
                <a:latin typeface="Times New Roman" panose="02020603050405020304" pitchFamily="18" charset="0"/>
                <a:ea typeface="宋体" panose="02010600030101010101" pitchFamily="2" charset="-122"/>
              </a:rPr>
              <a:t>for one module</a:t>
            </a:r>
          </a:p>
          <a:p>
            <a:pPr algn="l"/>
            <a:r>
              <a:rPr lang="en-US" altLang="zh-CN" sz="1600" b="1" dirty="0">
                <a:solidFill>
                  <a:srgbClr val="0000FF"/>
                </a:solidFill>
                <a:latin typeface="Times New Roman" panose="02020603050405020304" pitchFamily="18" charset="0"/>
                <a:ea typeface="宋体" panose="02010600030101010101" pitchFamily="2" charset="-122"/>
              </a:rPr>
              <a:t> @ back scattering</a:t>
            </a:r>
            <a:r>
              <a:rPr lang="zh-CN" altLang="en-US" sz="1600" b="1" dirty="0">
                <a:solidFill>
                  <a:srgbClr val="0000FF"/>
                </a:solidFill>
                <a:latin typeface="Times New Roman" panose="02020603050405020304" pitchFamily="18" charset="0"/>
                <a:ea typeface="宋体" panose="02010600030101010101" pitchFamily="2" charset="-122"/>
              </a:rPr>
              <a:t>  </a:t>
            </a:r>
            <a:endParaRPr lang="zh-CN" altLang="en-US" sz="18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922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27</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79512" y="152400"/>
            <a:ext cx="9071992"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FF0000"/>
                </a:solidFill>
                <a:ea typeface="楷体_GB2312" pitchFamily="49" charset="-122"/>
                <a:cs typeface="Arial" charset="0"/>
              </a:rPr>
              <a:t>Commissioning of MR</a:t>
            </a:r>
            <a:r>
              <a:rPr lang="zh-CN" altLang="en-US" sz="3200" b="1" dirty="0">
                <a:solidFill>
                  <a:srgbClr val="FF0000"/>
                </a:solidFill>
                <a:ea typeface="楷体_GB2312" pitchFamily="49" charset="-122"/>
                <a:cs typeface="Arial" charset="0"/>
              </a:rPr>
              <a:t> </a:t>
            </a:r>
            <a:endParaRPr lang="en-US" altLang="zh-CN" sz="3200" b="1" dirty="0">
              <a:solidFill>
                <a:srgbClr val="FF0000"/>
              </a:solidFill>
              <a:ea typeface="楷体_GB2312" pitchFamily="49" charset="-122"/>
              <a:cs typeface="Arial" charset="0"/>
            </a:endParaRPr>
          </a:p>
        </p:txBody>
      </p:sp>
      <p:grpSp>
        <p:nvGrpSpPr>
          <p:cNvPr id="10" name="组合 5">
            <a:extLst>
              <a:ext uri="{FF2B5EF4-FFF2-40B4-BE49-F238E27FC236}">
                <a16:creationId xmlns:a16="http://schemas.microsoft.com/office/drawing/2014/main" id="{721F6B29-EA6D-6146-B7E5-6535F9B4D210}"/>
              </a:ext>
            </a:extLst>
          </p:cNvPr>
          <p:cNvGrpSpPr/>
          <p:nvPr/>
        </p:nvGrpSpPr>
        <p:grpSpPr>
          <a:xfrm>
            <a:off x="-3176" y="1676598"/>
            <a:ext cx="3279031" cy="3077347"/>
            <a:chOff x="1293367" y="1268760"/>
            <a:chExt cx="2630561" cy="2543752"/>
          </a:xfrm>
        </p:grpSpPr>
        <p:pic>
          <p:nvPicPr>
            <p:cNvPr id="11" name="Picture 2" descr="C:\Users\lenovo\Desktop\WNi.jpg">
              <a:extLst>
                <a:ext uri="{FF2B5EF4-FFF2-40B4-BE49-F238E27FC236}">
                  <a16:creationId xmlns:a16="http://schemas.microsoft.com/office/drawing/2014/main" id="{7A8F9678-575B-E348-84ED-97E3DAAC5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3367" y="1268760"/>
              <a:ext cx="2529556" cy="254375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椭圆 11">
              <a:extLst>
                <a:ext uri="{FF2B5EF4-FFF2-40B4-BE49-F238E27FC236}">
                  <a16:creationId xmlns:a16="http://schemas.microsoft.com/office/drawing/2014/main" id="{A607C996-4E14-534E-819C-C39BE92EC2C7}"/>
                </a:ext>
              </a:extLst>
            </p:cNvPr>
            <p:cNvSpPr/>
            <p:nvPr/>
          </p:nvSpPr>
          <p:spPr>
            <a:xfrm>
              <a:off x="2195736" y="2364090"/>
              <a:ext cx="1728192" cy="1136918"/>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TextBox 10">
              <a:extLst>
                <a:ext uri="{FF2B5EF4-FFF2-40B4-BE49-F238E27FC236}">
                  <a16:creationId xmlns:a16="http://schemas.microsoft.com/office/drawing/2014/main" id="{E4CE2BE5-67B1-604C-8780-E5BE1A60F960}"/>
                </a:ext>
              </a:extLst>
            </p:cNvPr>
            <p:cNvSpPr txBox="1"/>
            <p:nvPr/>
          </p:nvSpPr>
          <p:spPr>
            <a:xfrm>
              <a:off x="2718919" y="2738028"/>
              <a:ext cx="990977" cy="369332"/>
            </a:xfrm>
            <a:prstGeom prst="rect">
              <a:avLst/>
            </a:prstGeom>
            <a:noFill/>
          </p:spPr>
          <p:txBody>
            <a:bodyPr wrap="none" rtlCol="0">
              <a:spAutoFit/>
            </a:bodyPr>
            <a:lstStyle/>
            <a:p>
              <a:r>
                <a:rPr lang="en-US" altLang="zh-CN" sz="1800" b="1" dirty="0">
                  <a:solidFill>
                    <a:srgbClr val="FF0000"/>
                  </a:solidFill>
                  <a:latin typeface="Arial" panose="020B0604020202020204" pitchFamily="34" charset="0"/>
                  <a:cs typeface="Arial" panose="020B0604020202020204" pitchFamily="34" charset="0"/>
                  <a:sym typeface="Symbol" panose="05050102010706020507"/>
                </a:rPr>
                <a:t></a:t>
              </a:r>
              <a:r>
                <a:rPr lang="en-US" altLang="zh-CN" sz="1800" b="1" dirty="0">
                  <a:solidFill>
                    <a:srgbClr val="FF0000"/>
                  </a:solidFill>
                  <a:latin typeface="Arial" panose="020B0604020202020204" pitchFamily="34" charset="0"/>
                  <a:cs typeface="Arial" panose="020B0604020202020204" pitchFamily="34" charset="0"/>
                </a:rPr>
                <a:t>20 </a:t>
              </a:r>
              <a:r>
                <a:rPr lang="en-US" altLang="zh-CN" sz="1800" b="1" dirty="0" err="1">
                  <a:solidFill>
                    <a:srgbClr val="FF0000"/>
                  </a:solidFill>
                  <a:latin typeface="Arial" panose="020B0604020202020204" pitchFamily="34" charset="0"/>
                  <a:cs typeface="Arial" panose="020B0604020202020204" pitchFamily="34" charset="0"/>
                </a:rPr>
                <a:t>hrs</a:t>
              </a:r>
              <a:endParaRPr lang="zh-CN" altLang="en-US" sz="1800" b="1" dirty="0">
                <a:solidFill>
                  <a:srgbClr val="FF0000"/>
                </a:solidFill>
                <a:latin typeface="Arial" panose="020B0604020202020204" pitchFamily="34" charset="0"/>
                <a:cs typeface="Arial" panose="020B0604020202020204" pitchFamily="34" charset="0"/>
              </a:endParaRPr>
            </a:p>
          </p:txBody>
        </p:sp>
      </p:grpSp>
      <p:sp>
        <p:nvSpPr>
          <p:cNvPr id="14" name="TextBox 3">
            <a:extLst>
              <a:ext uri="{FF2B5EF4-FFF2-40B4-BE49-F238E27FC236}">
                <a16:creationId xmlns:a16="http://schemas.microsoft.com/office/drawing/2014/main" id="{2D4EEA05-47AC-D544-ADA9-86D549F74FC9}"/>
              </a:ext>
            </a:extLst>
          </p:cNvPr>
          <p:cNvSpPr txBox="1"/>
          <p:nvPr/>
        </p:nvSpPr>
        <p:spPr>
          <a:xfrm>
            <a:off x="409423" y="5579948"/>
            <a:ext cx="8540162" cy="369332"/>
          </a:xfrm>
          <a:prstGeom prst="rect">
            <a:avLst/>
          </a:prstGeom>
          <a:noFill/>
        </p:spPr>
        <p:txBody>
          <a:bodyPr wrap="square" rtlCol="0">
            <a:spAutoFit/>
          </a:bodyPr>
          <a:lstStyle/>
          <a:p>
            <a:r>
              <a:rPr lang="en-US" altLang="zh-CN" sz="1800" b="1" dirty="0">
                <a:solidFill>
                  <a:srgbClr val="0000FF"/>
                </a:solidFill>
                <a:latin typeface="+mn-lt"/>
                <a:cs typeface="Times New Roman" panose="02020603050405020304" pitchFamily="18" charset="0"/>
              </a:rPr>
              <a:t>Function</a:t>
            </a:r>
            <a:r>
              <a:rPr lang="zh-CN" altLang="en-US" sz="1800" b="1" dirty="0">
                <a:solidFill>
                  <a:srgbClr val="0000FF"/>
                </a:solidFill>
                <a:latin typeface="+mn-lt"/>
                <a:cs typeface="Times New Roman" panose="02020603050405020304" pitchFamily="18" charset="0"/>
              </a:rPr>
              <a:t> </a:t>
            </a:r>
            <a:r>
              <a:rPr lang="en-US" altLang="zh-CN" sz="1800" b="1" dirty="0">
                <a:solidFill>
                  <a:srgbClr val="0000FF"/>
                </a:solidFill>
                <a:latin typeface="+mn-lt"/>
                <a:cs typeface="Times New Roman" panose="02020603050405020304" pitchFamily="18" charset="0"/>
              </a:rPr>
              <a:t>NR</a:t>
            </a:r>
            <a:r>
              <a:rPr lang="zh-CN" altLang="en-US" sz="1800" b="1" dirty="0">
                <a:solidFill>
                  <a:srgbClr val="0000FF"/>
                </a:solidFill>
                <a:latin typeface="宋体" panose="02010600030101010101" pitchFamily="2" charset="-122"/>
              </a:rPr>
              <a:t>：</a:t>
            </a:r>
            <a:r>
              <a:rPr lang="en-US" altLang="zh-CN" sz="1800" b="1" dirty="0" err="1">
                <a:solidFill>
                  <a:srgbClr val="000000"/>
                </a:solidFill>
                <a:latin typeface="Arial" panose="020B0604020202020204" pitchFamily="34" charset="0"/>
                <a:cs typeface="Arial" panose="020B0604020202020204" pitchFamily="34" charset="0"/>
              </a:rPr>
              <a:t>R</a:t>
            </a:r>
            <a:r>
              <a:rPr lang="en-US" altLang="zh-CN" sz="1800" b="1" baseline="-25000" dirty="0" err="1">
                <a:solidFill>
                  <a:srgbClr val="000000"/>
                </a:solidFill>
                <a:latin typeface="Arial" panose="020B0604020202020204" pitchFamily="34" charset="0"/>
                <a:cs typeface="Arial" panose="020B0604020202020204" pitchFamily="34" charset="0"/>
              </a:rPr>
              <a:t>min</a:t>
            </a:r>
            <a:r>
              <a:rPr lang="en-US" altLang="zh-CN" sz="1800" b="1" dirty="0">
                <a:solidFill>
                  <a:srgbClr val="000000"/>
                </a:solidFill>
                <a:latin typeface="Arial" panose="020B0604020202020204" pitchFamily="34" charset="0"/>
                <a:cs typeface="Arial" panose="020B0604020202020204" pitchFamily="34" charset="0"/>
              </a:rPr>
              <a:t>&lt;10</a:t>
            </a:r>
            <a:r>
              <a:rPr lang="en-US" altLang="zh-CN" sz="1800" b="1" baseline="30000" dirty="0">
                <a:solidFill>
                  <a:srgbClr val="000000"/>
                </a:solidFill>
                <a:latin typeface="Arial" panose="020B0604020202020204" pitchFamily="34" charset="0"/>
                <a:cs typeface="Arial" panose="020B0604020202020204" pitchFamily="34" charset="0"/>
              </a:rPr>
              <a:t>-5</a:t>
            </a:r>
            <a:r>
              <a:rPr lang="zh-CN" altLang="en-US" sz="1800" b="1" dirty="0">
                <a:solidFill>
                  <a:srgbClr val="000000"/>
                </a:solidFill>
                <a:latin typeface="Arial" panose="020B0604020202020204" pitchFamily="34" charset="0"/>
                <a:cs typeface="Arial" panose="020B0604020202020204" pitchFamily="34" charset="0"/>
              </a:rPr>
              <a:t>          </a:t>
            </a:r>
            <a:r>
              <a:rPr lang="en-US" altLang="zh-CN" sz="1800" b="1" dirty="0">
                <a:solidFill>
                  <a:srgbClr val="0000FF"/>
                </a:solidFill>
                <a:latin typeface="Arial" panose="020B0604020202020204" pitchFamily="34" charset="0"/>
                <a:cs typeface="Arial" panose="020B0604020202020204" pitchFamily="34" charset="0"/>
              </a:rPr>
              <a:t>Diffraction:</a:t>
            </a:r>
            <a:r>
              <a:rPr lang="zh-CN" altLang="en-US" sz="1800" b="1" dirty="0">
                <a:solidFill>
                  <a:srgbClr val="0000FF"/>
                </a:solidFill>
                <a:latin typeface="宋体" panose="02010600030101010101" pitchFamily="2" charset="-122"/>
              </a:rPr>
              <a:t> </a:t>
            </a:r>
            <a:r>
              <a:rPr lang="en-US" altLang="zh-CN" sz="1800" b="1" dirty="0">
                <a:solidFill>
                  <a:srgbClr val="000000"/>
                </a:solidFill>
                <a:latin typeface="Arial" panose="020B0604020202020204" pitchFamily="34" charset="0"/>
                <a:cs typeface="Arial" panose="020B0604020202020204" pitchFamily="34" charset="0"/>
                <a:sym typeface="Symbol" panose="05050102010706020507"/>
              </a:rPr>
              <a:t>d/d = 0.6%</a:t>
            </a:r>
            <a:r>
              <a:rPr lang="zh-CN" altLang="en-US" sz="1800" b="1" dirty="0">
                <a:solidFill>
                  <a:srgbClr val="000000"/>
                </a:solidFill>
                <a:latin typeface="Arial" panose="020B0604020202020204" pitchFamily="34" charset="0"/>
                <a:cs typeface="Arial" panose="020B0604020202020204" pitchFamily="34" charset="0"/>
                <a:sym typeface="Symbol" panose="05050102010706020507"/>
              </a:rPr>
              <a:t>         </a:t>
            </a:r>
            <a:r>
              <a:rPr lang="en-US" altLang="zh-CN" sz="1800" b="1" dirty="0">
                <a:solidFill>
                  <a:srgbClr val="0000FF"/>
                </a:solidFill>
                <a:latin typeface="Arial" panose="020B0604020202020204" pitchFamily="34" charset="0"/>
                <a:cs typeface="Arial" panose="020B0604020202020204" pitchFamily="34" charset="0"/>
              </a:rPr>
              <a:t>PNR:</a:t>
            </a:r>
            <a:r>
              <a:rPr lang="zh-CN" altLang="en-US" sz="1800" b="1" dirty="0">
                <a:solidFill>
                  <a:srgbClr val="0000FF"/>
                </a:solidFill>
                <a:latin typeface="Arial" panose="020B0604020202020204" pitchFamily="34" charset="0"/>
                <a:cs typeface="Arial" panose="020B0604020202020204" pitchFamily="34" charset="0"/>
              </a:rPr>
              <a:t> </a:t>
            </a:r>
            <a:r>
              <a:rPr lang="en-US" altLang="zh-CN" sz="1800" b="1" dirty="0">
                <a:latin typeface="Arial" panose="020B0604020202020204" pitchFamily="34" charset="0"/>
                <a:cs typeface="Arial" panose="020B0604020202020204" pitchFamily="34" charset="0"/>
              </a:rPr>
              <a:t>done </a:t>
            </a:r>
            <a:endParaRPr lang="zh-CN" altLang="en-US" sz="1800" b="1" dirty="0">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7C431E5E-47D2-D440-B665-AE40B122F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344" y="1757044"/>
            <a:ext cx="3159661" cy="3040108"/>
          </a:xfrm>
          <a:prstGeom prst="rect">
            <a:avLst/>
          </a:prstGeom>
        </p:spPr>
      </p:pic>
      <p:pic>
        <p:nvPicPr>
          <p:cNvPr id="16" name="图片 15">
            <a:extLst>
              <a:ext uri="{FF2B5EF4-FFF2-40B4-BE49-F238E27FC236}">
                <a16:creationId xmlns:a16="http://schemas.microsoft.com/office/drawing/2014/main" id="{442F5A57-9540-8F46-B997-C6CE554E4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5" y="1757044"/>
            <a:ext cx="2304256" cy="2843673"/>
          </a:xfrm>
          <a:prstGeom prst="rect">
            <a:avLst/>
          </a:prstGeom>
        </p:spPr>
      </p:pic>
    </p:spTree>
    <p:extLst>
      <p:ext uri="{BB962C8B-B14F-4D97-AF65-F5344CB8AC3E}">
        <p14:creationId xmlns:p14="http://schemas.microsoft.com/office/powerpoint/2010/main" val="1744013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28</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FF0000"/>
                </a:solidFill>
                <a:ea typeface="楷体_GB2312" pitchFamily="49" charset="-122"/>
                <a:cs typeface="Arial" charset="0"/>
              </a:rPr>
              <a:t>Commissioning of SANS</a:t>
            </a:r>
            <a:r>
              <a:rPr lang="zh-CN" altLang="en-US" sz="3200" b="1" dirty="0">
                <a:solidFill>
                  <a:srgbClr val="FF0000"/>
                </a:solidFill>
                <a:ea typeface="楷体_GB2312" pitchFamily="49" charset="-122"/>
                <a:cs typeface="Arial" charset="0"/>
              </a:rPr>
              <a:t> </a:t>
            </a:r>
            <a:endParaRPr lang="en-US" altLang="zh-CN" sz="3200" b="1" dirty="0">
              <a:solidFill>
                <a:srgbClr val="FF0000"/>
              </a:solidFill>
              <a:ea typeface="楷体_GB2312" pitchFamily="49" charset="-122"/>
              <a:cs typeface="Arial" charset="0"/>
            </a:endParaRPr>
          </a:p>
        </p:txBody>
      </p:sp>
      <p:sp>
        <p:nvSpPr>
          <p:cNvPr id="10" name="标题 1">
            <a:extLst>
              <a:ext uri="{FF2B5EF4-FFF2-40B4-BE49-F238E27FC236}">
                <a16:creationId xmlns:a16="http://schemas.microsoft.com/office/drawing/2014/main" id="{84F611CF-98E4-354A-9505-5157542FAE24}"/>
              </a:ext>
            </a:extLst>
          </p:cNvPr>
          <p:cNvSpPr>
            <a:spLocks noGrp="1"/>
          </p:cNvSpPr>
          <p:nvPr>
            <p:ph type="title"/>
          </p:nvPr>
        </p:nvSpPr>
        <p:spPr>
          <a:xfrm>
            <a:off x="-30653" y="3068690"/>
            <a:ext cx="7794510" cy="617696"/>
          </a:xfrm>
        </p:spPr>
        <p:txBody>
          <a:bodyPr>
            <a:noAutofit/>
          </a:bodyPr>
          <a:lstStyle/>
          <a:p>
            <a:pPr algn="r"/>
            <a:r>
              <a:rPr lang="en-US" altLang="zh-CN" sz="1600" dirty="0">
                <a:solidFill>
                  <a:schemeClr val="tx1"/>
                </a:solidFill>
                <a:latin typeface="微软雅黑" pitchFamily="34" charset="-122"/>
              </a:rPr>
              <a:t>Glass carbon &amp; Bates-poly</a:t>
            </a:r>
            <a:r>
              <a:rPr lang="zh-CN" altLang="en-US" sz="1600" dirty="0">
                <a:solidFill>
                  <a:schemeClr val="tx1"/>
                </a:solidFill>
                <a:latin typeface="微软雅黑" pitchFamily="34" charset="-122"/>
              </a:rPr>
              <a:t>，</a:t>
            </a:r>
            <a:r>
              <a:rPr lang="en-US" altLang="zh-CN" sz="1600" dirty="0">
                <a:solidFill>
                  <a:schemeClr val="tx1"/>
                </a:solidFill>
                <a:latin typeface="微软雅黑" pitchFamily="34" charset="-122"/>
              </a:rPr>
              <a:t>molecular weight: 200 k</a:t>
            </a:r>
            <a:endParaRPr lang="zh-CN" altLang="en-US" sz="1600" dirty="0">
              <a:solidFill>
                <a:schemeClr val="tx1"/>
              </a:solidFill>
              <a:latin typeface="微软雅黑" pitchFamily="34" charset="-122"/>
            </a:endParaRPr>
          </a:p>
        </p:txBody>
      </p:sp>
      <p:pic>
        <p:nvPicPr>
          <p:cNvPr id="11" name="图片 12" descr="1465763862.jpg">
            <a:extLst>
              <a:ext uri="{FF2B5EF4-FFF2-40B4-BE49-F238E27FC236}">
                <a16:creationId xmlns:a16="http://schemas.microsoft.com/office/drawing/2014/main" id="{01DA8D0A-453F-E84E-B7AE-5ADBE71F93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3078" y="1052736"/>
            <a:ext cx="4201370" cy="2247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图片 13" descr="192426871.jpg">
            <a:extLst>
              <a:ext uri="{FF2B5EF4-FFF2-40B4-BE49-F238E27FC236}">
                <a16:creationId xmlns:a16="http://schemas.microsoft.com/office/drawing/2014/main" id="{063ECAFE-0C65-524D-AE1C-A8AF9FE061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584" y="1080058"/>
            <a:ext cx="4201370" cy="2192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图片 1">
            <a:extLst>
              <a:ext uri="{FF2B5EF4-FFF2-40B4-BE49-F238E27FC236}">
                <a16:creationId xmlns:a16="http://schemas.microsoft.com/office/drawing/2014/main" id="{FABCA32D-CD93-674D-977D-4F4ED85E2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988" y="3827288"/>
            <a:ext cx="234950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图片 2">
            <a:extLst>
              <a:ext uri="{FF2B5EF4-FFF2-40B4-BE49-F238E27FC236}">
                <a16:creationId xmlns:a16="http://schemas.microsoft.com/office/drawing/2014/main" id="{A98FBAF2-FEC3-E74A-AF82-9ED7947B18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4509913"/>
            <a:ext cx="23495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图片 4">
            <a:extLst>
              <a:ext uri="{FF2B5EF4-FFF2-40B4-BE49-F238E27FC236}">
                <a16:creationId xmlns:a16="http://schemas.microsoft.com/office/drawing/2014/main" id="{0BEC9D7B-82F8-0343-AF40-4B54B20DE5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5338" y="5311600"/>
            <a:ext cx="2347912"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内容占位符 3">
            <a:extLst>
              <a:ext uri="{FF2B5EF4-FFF2-40B4-BE49-F238E27FC236}">
                <a16:creationId xmlns:a16="http://schemas.microsoft.com/office/drawing/2014/main" id="{7F7A2BDC-41C2-B745-9B8B-3B0AE6492350}"/>
              </a:ext>
            </a:extLst>
          </p:cNvPr>
          <p:cNvPicPr>
            <a:picLocks noChangeAspect="1"/>
          </p:cNvPicPr>
          <p:nvPr/>
        </p:nvPicPr>
        <p:blipFill>
          <a:blip r:embed="rId8" cstate="print">
            <a:extLst>
              <a:ext uri="{28A0092B-C50C-407E-A947-70E740481C1C}">
                <a14:useLocalDpi xmlns:a14="http://schemas.microsoft.com/office/drawing/2010/main" val="0"/>
              </a:ext>
            </a:extLst>
          </a:blip>
          <a:srcRect l="4340" t="8514" r="6602" b="7629"/>
          <a:stretch>
            <a:fillRect/>
          </a:stretch>
        </p:blipFill>
        <p:spPr bwMode="auto">
          <a:xfrm>
            <a:off x="5036039" y="3849338"/>
            <a:ext cx="270510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文本框 8">
            <a:extLst>
              <a:ext uri="{FF2B5EF4-FFF2-40B4-BE49-F238E27FC236}">
                <a16:creationId xmlns:a16="http://schemas.microsoft.com/office/drawing/2014/main" id="{9CEBA3EB-66F4-A543-B0DA-B7868BE9129F}"/>
              </a:ext>
            </a:extLst>
          </p:cNvPr>
          <p:cNvSpPr txBox="1">
            <a:spLocks noChangeArrowheads="1"/>
          </p:cNvSpPr>
          <p:nvPr/>
        </p:nvSpPr>
        <p:spPr bwMode="auto">
          <a:xfrm>
            <a:off x="5364163" y="4116213"/>
            <a:ext cx="11588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0" hangingPunct="0"/>
            <a:r>
              <a:rPr kumimoji="0" lang="en-US" altLang="zh-CN" sz="1200" b="1">
                <a:solidFill>
                  <a:schemeClr val="bg1"/>
                </a:solidFill>
              </a:rPr>
              <a:t>Scattering from steel</a:t>
            </a:r>
            <a:r>
              <a:rPr kumimoji="0" lang="zh-CN" altLang="en-US" sz="1200" b="1">
                <a:solidFill>
                  <a:schemeClr val="bg1"/>
                </a:solidFill>
              </a:rPr>
              <a:t> </a:t>
            </a:r>
            <a:r>
              <a:rPr kumimoji="0" lang="en-US" altLang="zh-CN" sz="1200" b="1">
                <a:solidFill>
                  <a:schemeClr val="bg1"/>
                </a:solidFill>
              </a:rPr>
              <a:t>flange</a:t>
            </a:r>
            <a:endParaRPr kumimoji="0" lang="zh-CN" altLang="en-US" sz="1200" b="1">
              <a:solidFill>
                <a:schemeClr val="bg1"/>
              </a:solidFill>
            </a:endParaRPr>
          </a:p>
        </p:txBody>
      </p:sp>
      <p:sp>
        <p:nvSpPr>
          <p:cNvPr id="21" name="标题 1">
            <a:extLst>
              <a:ext uri="{FF2B5EF4-FFF2-40B4-BE49-F238E27FC236}">
                <a16:creationId xmlns:a16="http://schemas.microsoft.com/office/drawing/2014/main" id="{43DE9ECF-2BE9-F548-BBE6-6C2F64574BDF}"/>
              </a:ext>
            </a:extLst>
          </p:cNvPr>
          <p:cNvSpPr txBox="1">
            <a:spLocks/>
          </p:cNvSpPr>
          <p:nvPr/>
        </p:nvSpPr>
        <p:spPr bwMode="auto">
          <a:xfrm>
            <a:off x="-79639" y="6224413"/>
            <a:ext cx="7794510" cy="617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r"/>
            <a:r>
              <a:rPr lang="en-US" altLang="zh-CN" sz="1600" dirty="0">
                <a:latin typeface="微软雅黑" pitchFamily="34" charset="-122"/>
              </a:rPr>
              <a:t>Beam</a:t>
            </a:r>
            <a:r>
              <a:rPr lang="zh-CN" altLang="en-US" sz="1600" dirty="0">
                <a:latin typeface="微软雅黑" pitchFamily="34" charset="-122"/>
              </a:rPr>
              <a:t> </a:t>
            </a:r>
            <a:r>
              <a:rPr lang="en-US" altLang="zh-CN" sz="1600" dirty="0">
                <a:latin typeface="微软雅黑" pitchFamily="34" charset="-122"/>
              </a:rPr>
              <a:t>size</a:t>
            </a:r>
            <a:r>
              <a:rPr lang="zh-CN" altLang="en-US" sz="1600" dirty="0">
                <a:latin typeface="微软雅黑" pitchFamily="34" charset="-122"/>
              </a:rPr>
              <a:t> </a:t>
            </a:r>
            <a:r>
              <a:rPr lang="en-US" altLang="zh-CN" sz="1600" dirty="0">
                <a:latin typeface="微软雅黑" pitchFamily="34" charset="-122"/>
              </a:rPr>
              <a:t>diagnostic</a:t>
            </a:r>
            <a:r>
              <a:rPr lang="zh-CN" altLang="en-US" sz="1600" dirty="0">
                <a:latin typeface="微软雅黑" pitchFamily="34" charset="-122"/>
              </a:rPr>
              <a:t>                       </a:t>
            </a:r>
            <a:r>
              <a:rPr lang="en-US" altLang="zh-CN" sz="1600" dirty="0">
                <a:latin typeface="微软雅黑" pitchFamily="34" charset="-122"/>
              </a:rPr>
              <a:t>Background</a:t>
            </a:r>
            <a:r>
              <a:rPr lang="zh-CN" altLang="en-US" sz="1600" dirty="0">
                <a:latin typeface="微软雅黑" pitchFamily="34" charset="-122"/>
              </a:rPr>
              <a:t> </a:t>
            </a:r>
            <a:r>
              <a:rPr lang="en-US" altLang="zh-CN" sz="1600" dirty="0">
                <a:latin typeface="微软雅黑" pitchFamily="34" charset="-122"/>
              </a:rPr>
              <a:t>analysis</a:t>
            </a:r>
            <a:endParaRPr lang="zh-CN" altLang="en-US" sz="1600" dirty="0">
              <a:latin typeface="微软雅黑" pitchFamily="34" charset="-122"/>
            </a:endParaRPr>
          </a:p>
        </p:txBody>
      </p:sp>
    </p:spTree>
    <p:extLst>
      <p:ext uri="{BB962C8B-B14F-4D97-AF65-F5344CB8AC3E}">
        <p14:creationId xmlns:p14="http://schemas.microsoft.com/office/powerpoint/2010/main" val="2071978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FF0000"/>
                </a:solidFill>
                <a:latin typeface="+mj-lt"/>
                <a:ea typeface="楷体_GB2312" pitchFamily="49" charset="-122"/>
                <a:cs typeface="Arial" charset="0"/>
              </a:rPr>
              <a:t>GPPD: Li-ion batteries research</a:t>
            </a:r>
            <a:endParaRPr lang="zh-CN" altLang="zh-CN" sz="3200" b="1" dirty="0">
              <a:solidFill>
                <a:srgbClr val="FF0000"/>
              </a:solidFill>
              <a:latin typeface="+mj-lt"/>
              <a:ea typeface="楷体_GB2312" pitchFamily="49" charset="-122"/>
              <a:cs typeface="Arial" charset="0"/>
              <a:sym typeface="+mn-ea"/>
            </a:endParaRPr>
          </a:p>
        </p:txBody>
      </p:sp>
      <p:pic>
        <p:nvPicPr>
          <p:cNvPr id="2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2" name="矩形 11">
            <a:extLst>
              <a:ext uri="{FF2B5EF4-FFF2-40B4-BE49-F238E27FC236}">
                <a16:creationId xmlns:a16="http://schemas.microsoft.com/office/drawing/2014/main" id="{E35D5702-77FE-FA46-91F9-3FB440591F87}"/>
              </a:ext>
            </a:extLst>
          </p:cNvPr>
          <p:cNvSpPr/>
          <p:nvPr/>
        </p:nvSpPr>
        <p:spPr>
          <a:xfrm>
            <a:off x="-50447" y="909013"/>
            <a:ext cx="2998259" cy="1077218"/>
          </a:xfrm>
          <a:prstGeom prst="rect">
            <a:avLst/>
          </a:prstGeom>
        </p:spPr>
        <p:txBody>
          <a:bodyPr wrap="square">
            <a:spAutoFit/>
          </a:bodyPr>
          <a:lstStyle/>
          <a:p>
            <a:pPr>
              <a:spcAft>
                <a:spcPts val="0"/>
              </a:spcAft>
            </a:pPr>
            <a:r>
              <a:rPr lang="en" altLang="zh-CN" sz="1600" b="1" dirty="0">
                <a:latin typeface="Times New Roman" panose="02020603050405020304" pitchFamily="18" charset="0"/>
              </a:rPr>
              <a:t>Li/Ni exchange ratios in series of LiNi</a:t>
            </a:r>
            <a:r>
              <a:rPr lang="en" altLang="zh-CN" sz="1600" b="1" baseline="-25000" dirty="0">
                <a:latin typeface="Times New Roman" panose="02020603050405020304" pitchFamily="18" charset="0"/>
              </a:rPr>
              <a:t>x</a:t>
            </a:r>
            <a:r>
              <a:rPr lang="en" altLang="zh-CN" sz="1600" b="1" dirty="0">
                <a:latin typeface="Times New Roman" panose="02020603050405020304" pitchFamily="18" charset="0"/>
              </a:rPr>
              <a:t>Mn</a:t>
            </a:r>
            <a:r>
              <a:rPr lang="en" altLang="zh-CN" sz="1600" b="1" baseline="-25000" dirty="0">
                <a:latin typeface="Times New Roman" panose="02020603050405020304" pitchFamily="18" charset="0"/>
              </a:rPr>
              <a:t>y</a:t>
            </a:r>
            <a:r>
              <a:rPr lang="en" altLang="zh-CN" sz="1600" b="1" dirty="0">
                <a:latin typeface="Times New Roman" panose="02020603050405020304" pitchFamily="18" charset="0"/>
              </a:rPr>
              <a:t>Co</a:t>
            </a:r>
            <a:r>
              <a:rPr lang="en" altLang="zh-CN" sz="1600" b="1" baseline="-25000" dirty="0">
                <a:latin typeface="Times New Roman" panose="02020603050405020304" pitchFamily="18" charset="0"/>
              </a:rPr>
              <a:t>z</a:t>
            </a:r>
            <a:r>
              <a:rPr lang="en" altLang="zh-CN" sz="1600" b="1" dirty="0">
                <a:latin typeface="Times New Roman" panose="02020603050405020304" pitchFamily="18" charset="0"/>
              </a:rPr>
              <a:t>O2 materials are precisely determined for the first time </a:t>
            </a:r>
            <a:endParaRPr lang="zh-CN" altLang="zh-CN" sz="1600" b="1" dirty="0">
              <a:latin typeface="Times New Roman" panose="02020603050405020304" pitchFamily="18" charset="0"/>
            </a:endParaRPr>
          </a:p>
        </p:txBody>
      </p:sp>
      <p:sp>
        <p:nvSpPr>
          <p:cNvPr id="17" name="矩形 16">
            <a:extLst>
              <a:ext uri="{FF2B5EF4-FFF2-40B4-BE49-F238E27FC236}">
                <a16:creationId xmlns:a16="http://schemas.microsoft.com/office/drawing/2014/main" id="{503300CC-4399-1E47-8C1F-02DE151DB93A}"/>
              </a:ext>
            </a:extLst>
          </p:cNvPr>
          <p:cNvSpPr/>
          <p:nvPr/>
        </p:nvSpPr>
        <p:spPr>
          <a:xfrm>
            <a:off x="0" y="6280849"/>
            <a:ext cx="3121386" cy="584775"/>
          </a:xfrm>
          <a:prstGeom prst="rect">
            <a:avLst/>
          </a:prstGeom>
        </p:spPr>
        <p:txBody>
          <a:bodyPr wrap="square">
            <a:spAutoFit/>
          </a:bodyPr>
          <a:lstStyle/>
          <a:p>
            <a:r>
              <a:rPr lang="en" altLang="zh-CN" sz="1600" b="1" dirty="0">
                <a:solidFill>
                  <a:srgbClr val="0000FF"/>
                </a:solidFill>
                <a:cs typeface="Arial" panose="020B0604020202020204" pitchFamily="34" charset="0"/>
              </a:rPr>
              <a:t>Y.G. Xiao et al. </a:t>
            </a:r>
            <a:r>
              <a:rPr lang="en" altLang="zh-CN" sz="1600" b="1" i="1" dirty="0">
                <a:solidFill>
                  <a:srgbClr val="0000FF"/>
                </a:solidFill>
                <a:cs typeface="Arial" panose="020B0604020202020204" pitchFamily="34" charset="0"/>
              </a:rPr>
              <a:t>Nano Energy </a:t>
            </a:r>
            <a:r>
              <a:rPr lang="en" altLang="zh-CN" sz="1600" b="1" dirty="0">
                <a:solidFill>
                  <a:srgbClr val="0000FF"/>
                </a:solidFill>
                <a:cs typeface="Arial" panose="020B0604020202020204" pitchFamily="34" charset="0"/>
              </a:rPr>
              <a:t>2018, 49, 77–85</a:t>
            </a:r>
            <a:endParaRPr lang="zh-CN" altLang="en-US" sz="1600" b="1" dirty="0">
              <a:solidFill>
                <a:srgbClr val="0000FF"/>
              </a:solidFill>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8B553C0D-356C-CD48-95C8-55500725A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2" y="2303969"/>
            <a:ext cx="3140055" cy="2294818"/>
          </a:xfrm>
          <a:prstGeom prst="rect">
            <a:avLst/>
          </a:prstGeom>
        </p:spPr>
      </p:pic>
      <p:sp>
        <p:nvSpPr>
          <p:cNvPr id="23" name="矩形 22">
            <a:extLst>
              <a:ext uri="{FF2B5EF4-FFF2-40B4-BE49-F238E27FC236}">
                <a16:creationId xmlns:a16="http://schemas.microsoft.com/office/drawing/2014/main" id="{76750C9C-1E2A-8845-8750-CFA6AFEB91C7}"/>
              </a:ext>
            </a:extLst>
          </p:cNvPr>
          <p:cNvSpPr/>
          <p:nvPr/>
        </p:nvSpPr>
        <p:spPr>
          <a:xfrm>
            <a:off x="14327" y="4866113"/>
            <a:ext cx="2901490" cy="954107"/>
          </a:xfrm>
          <a:prstGeom prst="rect">
            <a:avLst/>
          </a:prstGeom>
        </p:spPr>
        <p:txBody>
          <a:bodyPr wrap="square">
            <a:spAutoFit/>
          </a:bodyPr>
          <a:lstStyle/>
          <a:p>
            <a:pPr algn="just"/>
            <a:r>
              <a:rPr lang="en" altLang="zh-CN" sz="1400" dirty="0">
                <a:latin typeface="Times New Roman" panose="02020603050405020304" pitchFamily="18" charset="0"/>
                <a:cs typeface="Times New Roman" panose="02020603050405020304" pitchFamily="18" charset="0"/>
              </a:rPr>
              <a:t>Illustration of a pair of Li/Ni exchange and arrangement of magnetic moments in the TM layer of triangular lattice</a:t>
            </a:r>
            <a:endParaRPr lang="en" altLang="zh-CN" sz="1400" dirty="0">
              <a:effectLst/>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C059C2D1-30D6-2A43-9ADE-AE0DEAD3D3CF}"/>
              </a:ext>
            </a:extLst>
          </p:cNvPr>
          <p:cNvPicPr>
            <a:picLocks noChangeAspect="1"/>
          </p:cNvPicPr>
          <p:nvPr/>
        </p:nvPicPr>
        <p:blipFill>
          <a:blip r:embed="rId4"/>
          <a:stretch>
            <a:fillRect/>
          </a:stretch>
        </p:blipFill>
        <p:spPr>
          <a:xfrm>
            <a:off x="3190232" y="2333073"/>
            <a:ext cx="2760360" cy="2393825"/>
          </a:xfrm>
          <a:prstGeom prst="rect">
            <a:avLst/>
          </a:prstGeom>
        </p:spPr>
      </p:pic>
      <p:pic>
        <p:nvPicPr>
          <p:cNvPr id="25" name="图片 24">
            <a:extLst>
              <a:ext uri="{FF2B5EF4-FFF2-40B4-BE49-F238E27FC236}">
                <a16:creationId xmlns:a16="http://schemas.microsoft.com/office/drawing/2014/main" id="{9F1B75F6-606F-C149-8A29-601E0AD2047C}"/>
              </a:ext>
            </a:extLst>
          </p:cNvPr>
          <p:cNvPicPr>
            <a:picLocks noChangeAspect="1"/>
          </p:cNvPicPr>
          <p:nvPr/>
        </p:nvPicPr>
        <p:blipFill>
          <a:blip r:embed="rId5"/>
          <a:stretch>
            <a:fillRect/>
          </a:stretch>
        </p:blipFill>
        <p:spPr>
          <a:xfrm>
            <a:off x="6042245" y="2232087"/>
            <a:ext cx="3124235" cy="2393825"/>
          </a:xfrm>
          <a:prstGeom prst="rect">
            <a:avLst/>
          </a:prstGeom>
        </p:spPr>
      </p:pic>
      <p:sp>
        <p:nvSpPr>
          <p:cNvPr id="26" name="矩形 25">
            <a:extLst>
              <a:ext uri="{FF2B5EF4-FFF2-40B4-BE49-F238E27FC236}">
                <a16:creationId xmlns:a16="http://schemas.microsoft.com/office/drawing/2014/main" id="{E1A1804F-ACFD-4841-A00B-5FD31B82151B}"/>
              </a:ext>
            </a:extLst>
          </p:cNvPr>
          <p:cNvSpPr/>
          <p:nvPr/>
        </p:nvSpPr>
        <p:spPr>
          <a:xfrm>
            <a:off x="2990830" y="4855010"/>
            <a:ext cx="3240359" cy="954107"/>
          </a:xfrm>
          <a:prstGeom prst="rect">
            <a:avLst/>
          </a:prstGeom>
        </p:spPr>
        <p:txBody>
          <a:bodyPr wrap="square">
            <a:spAutoFit/>
          </a:bodyPr>
          <a:lstStyle/>
          <a:p>
            <a:pPr algn="just"/>
            <a:r>
              <a:rPr lang="en" altLang="zh-CN" sz="1400" dirty="0">
                <a:latin typeface="Times New Roman" panose="02020603050405020304" pitchFamily="18" charset="0"/>
                <a:cs typeface="Times New Roman" panose="02020603050405020304" pitchFamily="18" charset="0"/>
              </a:rPr>
              <a:t>Rietveld refinement of the NPD patterns and calculated cations/anions diffraction patterns for the pristine and the corresponding schematic crystal structure.</a:t>
            </a:r>
          </a:p>
        </p:txBody>
      </p:sp>
      <p:sp>
        <p:nvSpPr>
          <p:cNvPr id="27" name="矩形 26">
            <a:extLst>
              <a:ext uri="{FF2B5EF4-FFF2-40B4-BE49-F238E27FC236}">
                <a16:creationId xmlns:a16="http://schemas.microsoft.com/office/drawing/2014/main" id="{8DFE066A-3156-E543-98F2-FDAAF664A57E}"/>
              </a:ext>
            </a:extLst>
          </p:cNvPr>
          <p:cNvSpPr/>
          <p:nvPr/>
        </p:nvSpPr>
        <p:spPr>
          <a:xfrm>
            <a:off x="6228184" y="4882135"/>
            <a:ext cx="2901490" cy="1384995"/>
          </a:xfrm>
          <a:prstGeom prst="rect">
            <a:avLst/>
          </a:prstGeom>
        </p:spPr>
        <p:txBody>
          <a:bodyPr wrap="square">
            <a:spAutoFit/>
          </a:bodyPr>
          <a:lstStyle/>
          <a:p>
            <a:pPr algn="just"/>
            <a:r>
              <a:rPr lang="zh-CN" altLang="en-US" sz="1400" dirty="0">
                <a:latin typeface="Times New Roman" panose="02020603050405020304" pitchFamily="18" charset="0"/>
                <a:cs typeface="Times New Roman" panose="02020603050405020304" pitchFamily="18" charset="0"/>
              </a:rPr>
              <a:t>a) 2D-ordered cation layer; b) 3D-disordered</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cation framework; c) Schematic representation</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of the shrinking distance between a pair of O–O ions and the</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corresponding structure distortion.</a:t>
            </a:r>
          </a:p>
        </p:txBody>
      </p:sp>
      <p:sp>
        <p:nvSpPr>
          <p:cNvPr id="28" name="矩形 27">
            <a:extLst>
              <a:ext uri="{FF2B5EF4-FFF2-40B4-BE49-F238E27FC236}">
                <a16:creationId xmlns:a16="http://schemas.microsoft.com/office/drawing/2014/main" id="{7982E97C-2176-174C-B618-E72159AEC623}"/>
              </a:ext>
            </a:extLst>
          </p:cNvPr>
          <p:cNvSpPr/>
          <p:nvPr/>
        </p:nvSpPr>
        <p:spPr>
          <a:xfrm>
            <a:off x="3016849" y="6280849"/>
            <a:ext cx="3179268" cy="584775"/>
          </a:xfrm>
          <a:prstGeom prst="rect">
            <a:avLst/>
          </a:prstGeom>
        </p:spPr>
        <p:txBody>
          <a:bodyPr wrap="square">
            <a:spAutoFit/>
          </a:bodyPr>
          <a:lstStyle/>
          <a:p>
            <a:r>
              <a:rPr lang="en" altLang="zh-CN" sz="1600" b="1" dirty="0">
                <a:solidFill>
                  <a:srgbClr val="0000FF"/>
                </a:solidFill>
                <a:cs typeface="Arial" panose="020B0604020202020204" pitchFamily="34" charset="0"/>
              </a:rPr>
              <a:t>E.Y. Zhao et al. </a:t>
            </a:r>
            <a:r>
              <a:rPr lang="en" altLang="zh-CN" sz="1600" b="1" i="1" dirty="0">
                <a:solidFill>
                  <a:srgbClr val="0000FF"/>
                </a:solidFill>
                <a:cs typeface="Arial" panose="020B0604020202020204" pitchFamily="34" charset="0"/>
              </a:rPr>
              <a:t>Energy Storage Materials</a:t>
            </a:r>
            <a:r>
              <a:rPr lang="en" altLang="zh-CN" sz="1600" b="1" dirty="0">
                <a:solidFill>
                  <a:srgbClr val="0000FF"/>
                </a:solidFill>
                <a:cs typeface="Arial" panose="020B0604020202020204" pitchFamily="34" charset="0"/>
              </a:rPr>
              <a:t> 2019, 16, 354–363</a:t>
            </a:r>
            <a:endParaRPr lang="zh-CN" altLang="en-US" sz="1600" b="1" dirty="0">
              <a:solidFill>
                <a:srgbClr val="0000FF"/>
              </a:solidFill>
              <a:cs typeface="Arial" panose="020B0604020202020204" pitchFamily="34" charset="0"/>
            </a:endParaRPr>
          </a:p>
        </p:txBody>
      </p:sp>
      <p:sp>
        <p:nvSpPr>
          <p:cNvPr id="31" name="矩形 30">
            <a:extLst>
              <a:ext uri="{FF2B5EF4-FFF2-40B4-BE49-F238E27FC236}">
                <a16:creationId xmlns:a16="http://schemas.microsoft.com/office/drawing/2014/main" id="{9ABC5113-EF50-F748-B244-F5ACCC0DF9FB}"/>
              </a:ext>
            </a:extLst>
          </p:cNvPr>
          <p:cNvSpPr/>
          <p:nvPr/>
        </p:nvSpPr>
        <p:spPr>
          <a:xfrm>
            <a:off x="6228184" y="6280849"/>
            <a:ext cx="2938296" cy="584775"/>
          </a:xfrm>
          <a:prstGeom prst="rect">
            <a:avLst/>
          </a:prstGeom>
        </p:spPr>
        <p:txBody>
          <a:bodyPr wrap="square">
            <a:spAutoFit/>
          </a:bodyPr>
          <a:lstStyle/>
          <a:p>
            <a:r>
              <a:rPr lang="en" altLang="zh-CN" sz="1600" b="1" dirty="0">
                <a:solidFill>
                  <a:srgbClr val="0000FF"/>
                </a:solidFill>
                <a:cs typeface="Arial" panose="020B0604020202020204" pitchFamily="34" charset="0"/>
              </a:rPr>
              <a:t>E.Y. Zhao et al. </a:t>
            </a:r>
            <a:r>
              <a:rPr lang="en" altLang="zh-CN" sz="1600" b="1" i="1" dirty="0" err="1">
                <a:solidFill>
                  <a:srgbClr val="0000FF"/>
                </a:solidFill>
                <a:cs typeface="Arial" panose="020B0604020202020204" pitchFamily="34" charset="0"/>
              </a:rPr>
              <a:t>Angew</a:t>
            </a:r>
            <a:r>
              <a:rPr lang="en" altLang="zh-CN" sz="1600" b="1" i="1" dirty="0">
                <a:solidFill>
                  <a:srgbClr val="0000FF"/>
                </a:solidFill>
                <a:cs typeface="Arial" panose="020B0604020202020204" pitchFamily="34" charset="0"/>
              </a:rPr>
              <a:t>. Chem. Int. Ed.</a:t>
            </a:r>
            <a:r>
              <a:rPr lang="en" altLang="zh-CN" sz="1600" b="1" dirty="0">
                <a:solidFill>
                  <a:srgbClr val="0000FF"/>
                </a:solidFill>
                <a:cs typeface="Arial" panose="020B0604020202020204" pitchFamily="34" charset="0"/>
              </a:rPr>
              <a:t> 2019, 58, 1–6</a:t>
            </a:r>
            <a:endParaRPr lang="zh-CN" altLang="en-US" sz="1600" b="1" dirty="0">
              <a:solidFill>
                <a:srgbClr val="0000FF"/>
              </a:solidFill>
              <a:cs typeface="Arial" panose="020B0604020202020204" pitchFamily="34" charset="0"/>
            </a:endParaRPr>
          </a:p>
        </p:txBody>
      </p:sp>
      <p:sp>
        <p:nvSpPr>
          <p:cNvPr id="3" name="矩形 2">
            <a:extLst>
              <a:ext uri="{FF2B5EF4-FFF2-40B4-BE49-F238E27FC236}">
                <a16:creationId xmlns:a16="http://schemas.microsoft.com/office/drawing/2014/main" id="{A4CF7A0B-11AC-B54A-ACA9-8E5D0C3EBB15}"/>
              </a:ext>
            </a:extLst>
          </p:cNvPr>
          <p:cNvSpPr/>
          <p:nvPr/>
        </p:nvSpPr>
        <p:spPr>
          <a:xfrm>
            <a:off x="2947812" y="875681"/>
            <a:ext cx="3240359" cy="1323439"/>
          </a:xfrm>
          <a:prstGeom prst="rect">
            <a:avLst/>
          </a:prstGeom>
        </p:spPr>
        <p:txBody>
          <a:bodyPr wrap="square">
            <a:spAutoFit/>
          </a:bodyPr>
          <a:lstStyle/>
          <a:p>
            <a:r>
              <a:rPr lang="en" altLang="zh-CN" sz="1600" b="1" dirty="0">
                <a:latin typeface="Times New Roman" panose="02020603050405020304" pitchFamily="18" charset="0"/>
              </a:rPr>
              <a:t>The superior structure stability and robust anions framework of </a:t>
            </a:r>
            <a:r>
              <a:rPr lang="en" altLang="zh-CN" sz="1600" b="1" dirty="0" err="1">
                <a:latin typeface="Times New Roman" panose="02020603050405020304" pitchFamily="18" charset="0"/>
              </a:rPr>
              <a:t>LTNNbOF</a:t>
            </a:r>
            <a:r>
              <a:rPr lang="en" altLang="zh-CN" sz="1600" b="1" dirty="0">
                <a:latin typeface="Times New Roman" panose="02020603050405020304" pitchFamily="18" charset="0"/>
              </a:rPr>
              <a:t> (280 </a:t>
            </a:r>
            <a:r>
              <a:rPr lang="en" altLang="zh-CN" sz="1600" b="1" dirty="0" err="1">
                <a:latin typeface="Times New Roman" panose="02020603050405020304" pitchFamily="18" charset="0"/>
              </a:rPr>
              <a:t>mAh</a:t>
            </a:r>
            <a:r>
              <a:rPr lang="en" altLang="zh-CN" sz="1600" b="1" dirty="0">
                <a:latin typeface="Times New Roman" panose="02020603050405020304" pitchFamily="18" charset="0"/>
              </a:rPr>
              <a:t>/g) upon (de)lithiation process were experimentally demonstrated. </a:t>
            </a:r>
            <a:endParaRPr lang="zh-CN" altLang="en-US" sz="1600" b="1" dirty="0">
              <a:latin typeface="Times New Roman" panose="02020603050405020304" pitchFamily="18" charset="0"/>
            </a:endParaRPr>
          </a:p>
        </p:txBody>
      </p:sp>
      <p:sp>
        <p:nvSpPr>
          <p:cNvPr id="4" name="矩形 3">
            <a:extLst>
              <a:ext uri="{FF2B5EF4-FFF2-40B4-BE49-F238E27FC236}">
                <a16:creationId xmlns:a16="http://schemas.microsoft.com/office/drawing/2014/main" id="{8C66C2FB-1FC0-104B-806F-AB207B6C0511}"/>
              </a:ext>
            </a:extLst>
          </p:cNvPr>
          <p:cNvSpPr/>
          <p:nvPr/>
        </p:nvSpPr>
        <p:spPr>
          <a:xfrm>
            <a:off x="6143396" y="872580"/>
            <a:ext cx="3124235" cy="1323439"/>
          </a:xfrm>
          <a:prstGeom prst="rect">
            <a:avLst/>
          </a:prstGeom>
        </p:spPr>
        <p:txBody>
          <a:bodyPr wrap="square">
            <a:spAutoFit/>
          </a:bodyPr>
          <a:lstStyle/>
          <a:p>
            <a:r>
              <a:rPr lang="en" altLang="zh-CN" sz="1600" b="1" dirty="0">
                <a:latin typeface="Times New Roman" panose="02020603050405020304" pitchFamily="18" charset="0"/>
              </a:rPr>
              <a:t>The structural-dimensionality effect on the l-OR and associated oxygen lattice stability in Li-rich cathodes have been characterized and clarified. </a:t>
            </a:r>
            <a:endParaRPr lang="zh-CN" altLang="en-US" sz="1600" b="1" dirty="0">
              <a:latin typeface="Times New Roman" panose="02020603050405020304" pitchFamily="18" charset="0"/>
            </a:endParaRPr>
          </a:p>
        </p:txBody>
      </p:sp>
    </p:spTree>
    <p:extLst>
      <p:ext uri="{BB962C8B-B14F-4D97-AF65-F5344CB8AC3E}">
        <p14:creationId xmlns:p14="http://schemas.microsoft.com/office/powerpoint/2010/main" val="8264475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a:t>
            </a:fld>
            <a:endParaRPr kumimoji="0" lang="en-US" altLang="zh-CN" sz="900">
              <a:solidFill>
                <a:srgbClr val="4D5E68"/>
              </a:solidFill>
              <a:latin typeface="Impact" charset="0"/>
            </a:endParaRPr>
          </a:p>
        </p:txBody>
      </p:sp>
      <p:sp>
        <p:nvSpPr>
          <p:cNvPr id="11" name="Rectangle 2">
            <a:extLst>
              <a:ext uri="{FF2B5EF4-FFF2-40B4-BE49-F238E27FC236}">
                <a16:creationId xmlns:a16="http://schemas.microsoft.com/office/drawing/2014/main" id="{FFB7990C-5833-2944-9432-6A583A5C7A02}"/>
              </a:ext>
            </a:extLst>
          </p:cNvPr>
          <p:cNvSpPr txBox="1">
            <a:spLocks noChangeArrowheads="1"/>
          </p:cNvSpPr>
          <p:nvPr/>
        </p:nvSpPr>
        <p:spPr>
          <a:xfrm>
            <a:off x="108520" y="185718"/>
            <a:ext cx="9144000" cy="457200"/>
          </a:xfrm>
          <a:prstGeom prst="rect">
            <a:avLst/>
          </a:prstGeom>
        </p:spPr>
        <p:txBody>
          <a:bodyPr tIns="0" bIns="0"/>
          <a:lstStyle/>
          <a:p>
            <a:pPr eaLnBrk="0" hangingPunct="0">
              <a:defRPr/>
            </a:pPr>
            <a:r>
              <a:rPr lang="en-US" altLang="zh-CN" sz="3200" b="1" kern="0" dirty="0">
                <a:solidFill>
                  <a:srgbClr val="FF0000"/>
                </a:solidFill>
                <a:latin typeface="+mj-lt"/>
                <a:ea typeface="+mj-ea"/>
                <a:cs typeface="+mj-cs"/>
              </a:rPr>
              <a:t>CSNS Facility Layout</a:t>
            </a:r>
          </a:p>
        </p:txBody>
      </p:sp>
      <p:pic>
        <p:nvPicPr>
          <p:cNvPr id="12" name="Picture 12">
            <a:extLst>
              <a:ext uri="{FF2B5EF4-FFF2-40B4-BE49-F238E27FC236}">
                <a16:creationId xmlns:a16="http://schemas.microsoft.com/office/drawing/2014/main" id="{2C61F851-38F3-3043-9058-3C6E3652B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580126"/>
            <a:ext cx="5758252" cy="401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3F5CE09F-EB0E-D140-BCD9-1ADF65E786D4}"/>
              </a:ext>
            </a:extLst>
          </p:cNvPr>
          <p:cNvSpPr txBox="1">
            <a:spLocks noChangeArrowheads="1"/>
          </p:cNvSpPr>
          <p:nvPr/>
        </p:nvSpPr>
        <p:spPr bwMode="auto">
          <a:xfrm>
            <a:off x="197643" y="1057960"/>
            <a:ext cx="87487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eaLnBrk="1" hangingPunct="1">
              <a:buFont typeface="Wingdings" panose="05000000000000000000" pitchFamily="2" charset="2"/>
              <a:buChar char="l"/>
            </a:pPr>
            <a:r>
              <a:rPr lang="en-US" altLang="zh-CN" sz="2000" b="1" dirty="0"/>
              <a:t>The phase-I CSNS facility consists of  80-MeV H</a:t>
            </a:r>
            <a:r>
              <a:rPr lang="en-US" altLang="zh-CN" sz="2000" b="1" baseline="30000" dirty="0">
                <a:latin typeface="宋体" panose="02010600030101010101" pitchFamily="2" charset="-122"/>
              </a:rPr>
              <a:t>-</a:t>
            </a:r>
            <a:r>
              <a:rPr lang="en-US" altLang="zh-CN" sz="2000" b="1" dirty="0"/>
              <a:t> </a:t>
            </a:r>
            <a:r>
              <a:rPr lang="en-US" altLang="zh-CN" sz="2000" b="1" dirty="0" err="1"/>
              <a:t>linac</a:t>
            </a:r>
            <a:r>
              <a:rPr lang="en-US" altLang="zh-CN" sz="2000" b="1" dirty="0"/>
              <a:t>, 1.6-GeV RCS, beam transport lines,  target station, and 3  instruments.</a:t>
            </a:r>
          </a:p>
          <a:p>
            <a:pPr algn="l" eaLnBrk="1" hangingPunct="1">
              <a:buFont typeface="Wingdings" panose="05000000000000000000" pitchFamily="2" charset="2"/>
              <a:buChar char="l"/>
            </a:pPr>
            <a:r>
              <a:rPr lang="en-US" altLang="zh-CN" sz="2000" b="1" dirty="0"/>
              <a:t>Upgradable to 500kW at 25Hz and 20 instruments</a:t>
            </a:r>
          </a:p>
          <a:p>
            <a:pPr algn="l" eaLnBrk="1" hangingPunct="1">
              <a:buFont typeface="Wingdings" panose="05000000000000000000" pitchFamily="2" charset="2"/>
              <a:buChar char="l"/>
            </a:pPr>
            <a:r>
              <a:rPr lang="en-US" altLang="zh-CN" sz="2000" b="1" dirty="0"/>
              <a:t>Conducted jointly by IHEP &amp; IOP, CAS</a:t>
            </a:r>
          </a:p>
          <a:p>
            <a:pPr algn="l" eaLnBrk="1" hangingPunct="1">
              <a:buFont typeface="Wingdings" panose="05000000000000000000" pitchFamily="2" charset="2"/>
              <a:buChar char="l"/>
            </a:pPr>
            <a:endParaRPr lang="en-US" altLang="zh-CN" sz="2000" b="1" dirty="0"/>
          </a:p>
          <a:p>
            <a:pPr algn="l" eaLnBrk="1" hangingPunct="1"/>
            <a:endParaRPr lang="en-US" altLang="zh-CN" sz="2000" b="1" dirty="0"/>
          </a:p>
        </p:txBody>
      </p:sp>
      <p:graphicFrame>
        <p:nvGraphicFramePr>
          <p:cNvPr id="14" name="Group 55">
            <a:extLst>
              <a:ext uri="{FF2B5EF4-FFF2-40B4-BE49-F238E27FC236}">
                <a16:creationId xmlns:a16="http://schemas.microsoft.com/office/drawing/2014/main" id="{4B6A4D19-F201-5A43-8768-22EE2E421DDA}"/>
              </a:ext>
            </a:extLst>
          </p:cNvPr>
          <p:cNvGraphicFramePr>
            <a:graphicFrameLocks noGrp="1"/>
          </p:cNvGraphicFramePr>
          <p:nvPr>
            <p:ph idx="1"/>
            <p:extLst>
              <p:ext uri="{D42A27DB-BD31-4B8C-83A1-F6EECF244321}">
                <p14:modId xmlns:p14="http://schemas.microsoft.com/office/powerpoint/2010/main" val="3580967021"/>
              </p:ext>
            </p:extLst>
          </p:nvPr>
        </p:nvGraphicFramePr>
        <p:xfrm>
          <a:off x="5772079" y="2201617"/>
          <a:ext cx="3264417" cy="3819671"/>
        </p:xfrm>
        <a:graphic>
          <a:graphicData uri="http://schemas.openxmlformats.org/drawingml/2006/table">
            <a:tbl>
              <a:tblPr/>
              <a:tblGrid>
                <a:gridCol w="1392209">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tblGrid>
              <a:tr h="468522">
                <a:tc>
                  <a:txBody>
                    <a:bodyPr/>
                    <a:lstStyle/>
                    <a:p>
                      <a:pPr marL="0" marR="0" lvl="0" indent="0" algn="l" defTabSz="914400" rtl="0" eaLnBrk="0" fontAlgn="base" latinLnBrk="0" hangingPunct="0">
                        <a:lnSpc>
                          <a:spcPct val="120000"/>
                        </a:lnSpc>
                        <a:spcBef>
                          <a:spcPct val="30000"/>
                        </a:spcBef>
                        <a:spcAft>
                          <a:spcPct val="20000"/>
                        </a:spcAft>
                        <a:buClr>
                          <a:schemeClr val="tx1"/>
                        </a:buClr>
                        <a:buSzTx/>
                        <a:buFontTx/>
                        <a:buNone/>
                        <a:tabLst/>
                      </a:pPr>
                      <a:endParaRPr kumimoji="0" lang="zh-CN" altLang="zh-CN" sz="2400" b="1" i="0" u="none" strike="noStrike" cap="none" normalizeH="0" baseline="0">
                        <a:ln>
                          <a:noFill/>
                        </a:ln>
                        <a:solidFill>
                          <a:srgbClr val="1679BA"/>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CSNS-I</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CSNS-II</a:t>
                      </a:r>
                      <a:endParaRPr kumimoji="0" lang="en-US" altLang="zh-CN" sz="2000" b="1" i="0" u="none" strike="noStrike" cap="none" normalizeH="0" baseline="0" dirty="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2857">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Beam power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(kW)</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100</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500</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973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Repetition</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Rate (Hz)</a:t>
                      </a:r>
                      <a:endParaRPr kumimoji="0" lang="en-US" altLang="zh-CN" sz="2000" b="1" i="0" u="none" strike="noStrike" cap="none" normalizeH="0" baseline="0" dirty="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25</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25</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416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of Target </a:t>
                      </a:r>
                      <a:endParaRPr kumimoji="0" lang="en-US" altLang="zh-CN" sz="2000" b="1" i="0" u="none" strike="noStrike" cap="none" normalizeH="0" baseline="0" dirty="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1</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1</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598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mn-ea"/>
                          <a:cs typeface="Times New Roman" pitchFamily="18" charset="0"/>
                        </a:rPr>
                        <a:t>Average cur. (</a:t>
                      </a:r>
                      <a:r>
                        <a:rPr kumimoji="0" lang="en-US" altLang="zh-CN" sz="1600" b="1" i="0" u="none" strike="noStrike" cap="none" normalizeH="0" baseline="0" dirty="0">
                          <a:ln>
                            <a:noFill/>
                          </a:ln>
                          <a:solidFill>
                            <a:schemeClr val="tx1"/>
                          </a:solidFill>
                          <a:effectLst/>
                          <a:latin typeface="Times New Roman" pitchFamily="18" charset="0"/>
                          <a:ea typeface="+mn-ea"/>
                          <a:cs typeface="Times New Roman" pitchFamily="18" charset="0"/>
                          <a:sym typeface="Symbol" pitchFamily="18" charset="2"/>
                        </a:rPr>
                        <a:t></a:t>
                      </a:r>
                      <a:r>
                        <a:rPr kumimoji="0" lang="en-US" altLang="zh-CN" sz="1600" b="1" i="0" u="none" strike="noStrike" cap="none" normalizeH="0" baseline="0" dirty="0">
                          <a:ln>
                            <a:noFill/>
                          </a:ln>
                          <a:solidFill>
                            <a:schemeClr val="tx1"/>
                          </a:solidFill>
                          <a:effectLst/>
                          <a:latin typeface="Times New Roman" pitchFamily="18" charset="0"/>
                          <a:ea typeface="+mn-ea"/>
                          <a:cs typeface="Times New Roman" pitchFamily="18" charset="0"/>
                        </a:rPr>
                        <a:t>A)</a:t>
                      </a:r>
                      <a:endPar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62.5</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312</a:t>
                      </a:r>
                      <a:endParaRPr kumimoji="0" lang="en-US" altLang="zh-CN" sz="2000" b="1" i="0" u="none" strike="noStrike" cap="none" normalizeH="0" baseline="0" dirty="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4116">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Proton</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energy(GeV)</a:t>
                      </a:r>
                      <a:endParaRPr kumimoji="0" lang="en-US" altLang="zh-CN" sz="2000" b="1" i="0" u="none" strike="noStrike" cap="none" normalizeH="0" baseline="0" dirty="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1.6</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1.6</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973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Linac energy (MeV)</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80</a:t>
                      </a:r>
                      <a:endParaRPr kumimoji="0" lang="en-US" altLang="zh-CN" sz="2000" b="1" i="0" u="none" strike="noStrike" cap="none" normalizeH="0" baseline="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250</a:t>
                      </a:r>
                      <a:endParaRPr kumimoji="0" lang="en-US" altLang="zh-CN" sz="2000" b="1" i="0" u="none" strike="noStrike" cap="none" normalizeH="0" baseline="0" dirty="0">
                        <a:ln>
                          <a:noFill/>
                        </a:ln>
                        <a:solidFill>
                          <a:schemeClr val="tx1"/>
                        </a:solidFill>
                        <a:effectLst/>
                        <a:latin typeface="Arial" pitchFamily="34" charset="0"/>
                        <a:ea typeface="宋体" pitchFamily="2" charset="-122"/>
                      </a:endParaRPr>
                    </a:p>
                  </a:txBody>
                  <a:tcPr marL="91449" marR="91449"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36844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FF0000"/>
                </a:solidFill>
                <a:latin typeface="+mj-lt"/>
                <a:ea typeface="楷体_GB2312" pitchFamily="49" charset="-122"/>
                <a:cs typeface="Arial" charset="0"/>
              </a:rPr>
              <a:t>GPPD: Magnetic </a:t>
            </a:r>
            <a:r>
              <a:rPr lang="en-US" altLang="zh-CN" sz="3200" b="1" dirty="0" err="1">
                <a:solidFill>
                  <a:srgbClr val="FF0000"/>
                </a:solidFill>
                <a:latin typeface="+mj-lt"/>
                <a:ea typeface="楷体_GB2312" pitchFamily="49" charset="-122"/>
                <a:cs typeface="Arial" charset="0"/>
              </a:rPr>
              <a:t>skyrmions</a:t>
            </a:r>
            <a:r>
              <a:rPr lang="en-US" altLang="zh-CN" sz="3200" b="1" dirty="0">
                <a:solidFill>
                  <a:srgbClr val="FF0000"/>
                </a:solidFill>
                <a:latin typeface="+mj-lt"/>
                <a:ea typeface="楷体_GB2312" pitchFamily="49" charset="-122"/>
                <a:cs typeface="Arial" charset="0"/>
              </a:rPr>
              <a:t> research</a:t>
            </a:r>
            <a:endParaRPr lang="zh-CN" altLang="zh-CN" sz="3200" b="1" dirty="0">
              <a:solidFill>
                <a:srgbClr val="FF0000"/>
              </a:solidFill>
              <a:latin typeface="+mj-lt"/>
              <a:ea typeface="楷体_GB2312" pitchFamily="49" charset="-122"/>
              <a:cs typeface="Arial" charset="0"/>
              <a:sym typeface="+mn-ea"/>
            </a:endParaRP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7" name="矩形 16">
            <a:extLst>
              <a:ext uri="{FF2B5EF4-FFF2-40B4-BE49-F238E27FC236}">
                <a16:creationId xmlns:a16="http://schemas.microsoft.com/office/drawing/2014/main" id="{503300CC-4399-1E47-8C1F-02DE151DB93A}"/>
              </a:ext>
            </a:extLst>
          </p:cNvPr>
          <p:cNvSpPr/>
          <p:nvPr/>
        </p:nvSpPr>
        <p:spPr>
          <a:xfrm>
            <a:off x="2195736" y="6468847"/>
            <a:ext cx="6516216" cy="338554"/>
          </a:xfrm>
          <a:prstGeom prst="rect">
            <a:avLst/>
          </a:prstGeom>
        </p:spPr>
        <p:txBody>
          <a:bodyPr wrap="square">
            <a:spAutoFit/>
          </a:bodyPr>
          <a:lstStyle/>
          <a:p>
            <a:r>
              <a:rPr lang="en" altLang="zh-CN" sz="1600" b="1" dirty="0">
                <a:solidFill>
                  <a:srgbClr val="0000FF"/>
                </a:solidFill>
                <a:cs typeface="Arial" panose="020B0604020202020204" pitchFamily="34" charset="0"/>
              </a:rPr>
              <a:t>X.Y. Li, et al. </a:t>
            </a:r>
            <a:r>
              <a:rPr lang="en" altLang="zh-CN" sz="1600" b="1" i="1" dirty="0">
                <a:solidFill>
                  <a:srgbClr val="0000FF"/>
                </a:solidFill>
                <a:cs typeface="Arial" panose="020B0604020202020204" pitchFamily="34" charset="0"/>
              </a:rPr>
              <a:t>Adv. Mater. </a:t>
            </a:r>
            <a:r>
              <a:rPr lang="en" altLang="zh-CN" sz="1600" b="1" dirty="0">
                <a:solidFill>
                  <a:srgbClr val="0000FF"/>
                </a:solidFill>
                <a:cs typeface="Arial" panose="020B0604020202020204" pitchFamily="34" charset="0"/>
              </a:rPr>
              <a:t>2019, 1900264</a:t>
            </a:r>
            <a:endParaRPr lang="zh-CN" altLang="en-US" sz="1600" b="1" dirty="0">
              <a:solidFill>
                <a:srgbClr val="0000FF"/>
              </a:solidFill>
              <a:cs typeface="Arial" panose="020B0604020202020204" pitchFamily="34" charset="0"/>
            </a:endParaRPr>
          </a:p>
        </p:txBody>
      </p:sp>
      <p:pic>
        <p:nvPicPr>
          <p:cNvPr id="18" name="图片 17">
            <a:extLst>
              <a:ext uri="{FF2B5EF4-FFF2-40B4-BE49-F238E27FC236}">
                <a16:creationId xmlns:a16="http://schemas.microsoft.com/office/drawing/2014/main" id="{ED1780A6-73B0-5C40-89CE-C7E3152104EF}"/>
              </a:ext>
            </a:extLst>
          </p:cNvPr>
          <p:cNvPicPr>
            <a:picLocks noChangeAspect="1"/>
          </p:cNvPicPr>
          <p:nvPr/>
        </p:nvPicPr>
        <p:blipFill>
          <a:blip r:embed="rId4"/>
          <a:stretch>
            <a:fillRect/>
          </a:stretch>
        </p:blipFill>
        <p:spPr>
          <a:xfrm>
            <a:off x="1259632" y="1388882"/>
            <a:ext cx="5810226" cy="3984334"/>
          </a:xfrm>
          <a:prstGeom prst="rect">
            <a:avLst/>
          </a:prstGeom>
        </p:spPr>
      </p:pic>
      <p:sp>
        <p:nvSpPr>
          <p:cNvPr id="19" name="矩形 18">
            <a:extLst>
              <a:ext uri="{FF2B5EF4-FFF2-40B4-BE49-F238E27FC236}">
                <a16:creationId xmlns:a16="http://schemas.microsoft.com/office/drawing/2014/main" id="{4A2C1386-F2D0-224D-AA3C-6DF2683F688D}"/>
              </a:ext>
            </a:extLst>
          </p:cNvPr>
          <p:cNvSpPr/>
          <p:nvPr/>
        </p:nvSpPr>
        <p:spPr>
          <a:xfrm>
            <a:off x="270962" y="5373216"/>
            <a:ext cx="8239056" cy="1070751"/>
          </a:xfrm>
          <a:prstGeom prst="rect">
            <a:avLst/>
          </a:prstGeom>
        </p:spPr>
        <p:txBody>
          <a:bodyPr wrap="square">
            <a:spAutoFit/>
          </a:bodyPr>
          <a:lstStyle/>
          <a:p>
            <a:pPr algn="just"/>
            <a:r>
              <a:rPr lang="en" altLang="zh-CN" sz="1600" dirty="0">
                <a:latin typeface="Times New Roman" panose="02020603050405020304" pitchFamily="18" charset="0"/>
                <a:cs typeface="Times New Roman" panose="02020603050405020304" pitchFamily="18" charset="0"/>
              </a:rPr>
              <a:t>a–c) Structural parameters describing a C2v </a:t>
            </a:r>
            <a:r>
              <a:rPr lang="en" altLang="zh-CN" sz="1600" dirty="0" err="1">
                <a:latin typeface="Times New Roman" panose="02020603050405020304" pitchFamily="18" charset="0"/>
                <a:cs typeface="Times New Roman" panose="02020603050405020304" pitchFamily="18" charset="0"/>
              </a:rPr>
              <a:t>biskyrmion</a:t>
            </a:r>
            <a:r>
              <a:rPr lang="en" altLang="zh-CN" sz="1600" dirty="0">
                <a:latin typeface="Times New Roman" panose="02020603050405020304" pitchFamily="18" charset="0"/>
                <a:cs typeface="Times New Roman" panose="02020603050405020304" pitchFamily="18" charset="0"/>
              </a:rPr>
              <a:t>; d–f) The simulated magnetic form factors corresponding to (a–c), respectively; g) An in-plane magnetization of the </a:t>
            </a:r>
            <a:r>
              <a:rPr lang="en" altLang="zh-CN" sz="1600" dirty="0" err="1">
                <a:latin typeface="Times New Roman" panose="02020603050405020304" pitchFamily="18" charset="0"/>
                <a:cs typeface="Times New Roman" panose="02020603050405020304" pitchFamily="18" charset="0"/>
              </a:rPr>
              <a:t>biskyrmion</a:t>
            </a:r>
            <a:r>
              <a:rPr lang="en" altLang="zh-CN" sz="1600" dirty="0">
                <a:latin typeface="Times New Roman" panose="02020603050405020304" pitchFamily="18" charset="0"/>
                <a:cs typeface="Times New Roman" panose="02020603050405020304" pitchFamily="18" charset="0"/>
              </a:rPr>
              <a:t> configuration. h) The </a:t>
            </a:r>
            <a:r>
              <a:rPr lang="en" altLang="zh-CN" sz="1600" dirty="0" err="1">
                <a:latin typeface="Times New Roman" panose="02020603050405020304" pitchFamily="18" charset="0"/>
                <a:cs typeface="Times New Roman" panose="02020603050405020304" pitchFamily="18" charset="0"/>
              </a:rPr>
              <a:t>MnNiGa</a:t>
            </a:r>
            <a:r>
              <a:rPr lang="en" altLang="zh-CN" sz="1600" dirty="0">
                <a:latin typeface="Times New Roman" panose="02020603050405020304" pitchFamily="18" charset="0"/>
                <a:cs typeface="Times New Roman" panose="02020603050405020304" pitchFamily="18" charset="0"/>
              </a:rPr>
              <a:t> single-crystalline sample is checked using a single-crystal X-ray diffractometer; </a:t>
            </a:r>
            <a:r>
              <a:rPr lang="en" altLang="zh-CN" sz="1600" dirty="0" err="1">
                <a:latin typeface="Times New Roman" panose="02020603050405020304" pitchFamily="18" charset="0"/>
                <a:cs typeface="Times New Roman" panose="02020603050405020304" pitchFamily="18" charset="0"/>
              </a:rPr>
              <a:t>i,j</a:t>
            </a:r>
            <a:r>
              <a:rPr lang="en" altLang="zh-CN" sz="1600" dirty="0">
                <a:latin typeface="Times New Roman" panose="02020603050405020304" pitchFamily="18" charset="0"/>
                <a:cs typeface="Times New Roman" panose="02020603050405020304" pitchFamily="18" charset="0"/>
              </a:rPr>
              <a:t>) The refinement result of high-resolution neutron powder diffraction data.</a:t>
            </a:r>
            <a:endParaRPr lang="zh-CN" altLang="en-US" sz="160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008A22D8-140F-C243-8210-51C46F7FE14E}"/>
              </a:ext>
            </a:extLst>
          </p:cNvPr>
          <p:cNvSpPr/>
          <p:nvPr/>
        </p:nvSpPr>
        <p:spPr>
          <a:xfrm>
            <a:off x="-5352" y="986187"/>
            <a:ext cx="9149352" cy="369332"/>
          </a:xfrm>
          <a:prstGeom prst="rect">
            <a:avLst/>
          </a:prstGeom>
        </p:spPr>
        <p:txBody>
          <a:bodyPr wrap="square">
            <a:spAutoFit/>
          </a:bodyPr>
          <a:lstStyle/>
          <a:p>
            <a:pPr algn="just"/>
            <a:r>
              <a:rPr lang="en" altLang="zh-CN" b="1" dirty="0">
                <a:latin typeface="Times New Roman" panose="02020603050405020304" pitchFamily="18" charset="0"/>
              </a:rPr>
              <a:t>The structural parameters of the </a:t>
            </a:r>
            <a:r>
              <a:rPr lang="en" altLang="zh-CN" b="1" dirty="0" err="1">
                <a:latin typeface="Times New Roman" panose="02020603050405020304" pitchFamily="18" charset="0"/>
              </a:rPr>
              <a:t>biskyrmion</a:t>
            </a:r>
            <a:r>
              <a:rPr lang="en" altLang="zh-CN" b="1" dirty="0">
                <a:latin typeface="Times New Roman" panose="02020603050405020304" pitchFamily="18" charset="0"/>
              </a:rPr>
              <a:t> state in </a:t>
            </a:r>
            <a:r>
              <a:rPr lang="en" altLang="zh-CN" b="1" dirty="0" err="1">
                <a:latin typeface="Times New Roman" panose="02020603050405020304" pitchFamily="18" charset="0"/>
              </a:rPr>
              <a:t>MnNiGa</a:t>
            </a:r>
            <a:r>
              <a:rPr lang="en" altLang="zh-CN" b="1" dirty="0">
                <a:latin typeface="Times New Roman" panose="02020603050405020304" pitchFamily="18" charset="0"/>
              </a:rPr>
              <a:t> bulk crystals was determined</a:t>
            </a:r>
          </a:p>
        </p:txBody>
      </p:sp>
    </p:spTree>
    <p:extLst>
      <p:ext uri="{BB962C8B-B14F-4D97-AF65-F5344CB8AC3E}">
        <p14:creationId xmlns:p14="http://schemas.microsoft.com/office/powerpoint/2010/main" val="362136657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40052" y="167942"/>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FF0000"/>
                </a:solidFill>
                <a:latin typeface="+mj-lt"/>
                <a:ea typeface="楷体_GB2312" pitchFamily="49" charset="-122"/>
                <a:cs typeface="Arial" charset="0"/>
              </a:rPr>
              <a:t>MR: Multipurpose Reflectometer</a:t>
            </a:r>
            <a:endParaRPr lang="zh-CN" altLang="zh-CN" sz="3200" b="1" dirty="0">
              <a:solidFill>
                <a:srgbClr val="FF0000"/>
              </a:solidFill>
              <a:latin typeface="+mj-lt"/>
              <a:ea typeface="楷体_GB2312" pitchFamily="49" charset="-122"/>
              <a:cs typeface="Arial" charset="0"/>
              <a:sym typeface="+mn-ea"/>
            </a:endParaRPr>
          </a:p>
        </p:txBody>
      </p:sp>
      <p:pic>
        <p:nvPicPr>
          <p:cNvPr id="2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2" name="矩形 11">
            <a:extLst>
              <a:ext uri="{FF2B5EF4-FFF2-40B4-BE49-F238E27FC236}">
                <a16:creationId xmlns:a16="http://schemas.microsoft.com/office/drawing/2014/main" id="{E35D5702-77FE-FA46-91F9-3FB440591F87}"/>
              </a:ext>
            </a:extLst>
          </p:cNvPr>
          <p:cNvSpPr/>
          <p:nvPr/>
        </p:nvSpPr>
        <p:spPr>
          <a:xfrm>
            <a:off x="3581199" y="906997"/>
            <a:ext cx="5726377" cy="646331"/>
          </a:xfrm>
          <a:prstGeom prst="rect">
            <a:avLst/>
          </a:prstGeom>
        </p:spPr>
        <p:txBody>
          <a:bodyPr wrap="square">
            <a:spAutoFit/>
          </a:bodyPr>
          <a:lstStyle/>
          <a:p>
            <a:pPr>
              <a:spcAft>
                <a:spcPts val="0"/>
              </a:spcAft>
            </a:pPr>
            <a:r>
              <a:rPr lang="en-US" altLang="zh-CN" b="1" dirty="0">
                <a:latin typeface="Times New Roman" panose="02020603050405020304" pitchFamily="18" charset="0"/>
              </a:rPr>
              <a:t>Interface Induced Enhancement of Inverse Spin Hall Voltage in </a:t>
            </a:r>
            <a:r>
              <a:rPr lang="en-US" altLang="zh-CN" b="1" dirty="0" err="1">
                <a:latin typeface="Times New Roman" panose="02020603050405020304" pitchFamily="18" charset="0"/>
              </a:rPr>
              <a:t>NiFe</a:t>
            </a:r>
            <a:r>
              <a:rPr lang="en-US" altLang="zh-CN" b="1" dirty="0">
                <a:latin typeface="Times New Roman" panose="02020603050405020304" pitchFamily="18" charset="0"/>
              </a:rPr>
              <a:t>/Pt Bilayers Capped by </a:t>
            </a:r>
            <a:r>
              <a:rPr lang="en-US" altLang="zh-CN" b="1" dirty="0" err="1">
                <a:latin typeface="Times New Roman" panose="02020603050405020304" pitchFamily="18" charset="0"/>
              </a:rPr>
              <a:t>MgO</a:t>
            </a:r>
            <a:r>
              <a:rPr lang="en-US" altLang="zh-CN" b="1" dirty="0">
                <a:latin typeface="Times New Roman" panose="02020603050405020304" pitchFamily="18" charset="0"/>
              </a:rPr>
              <a:t> layer</a:t>
            </a:r>
            <a:endParaRPr lang="zh-CN" altLang="zh-CN" dirty="0">
              <a:latin typeface="Times New Roman" panose="02020603050405020304" pitchFamily="18" charset="0"/>
            </a:endParaRPr>
          </a:p>
        </p:txBody>
      </p:sp>
      <p:pic>
        <p:nvPicPr>
          <p:cNvPr id="13" name="图片 12">
            <a:extLst>
              <a:ext uri="{FF2B5EF4-FFF2-40B4-BE49-F238E27FC236}">
                <a16:creationId xmlns:a16="http://schemas.microsoft.com/office/drawing/2014/main" id="{F75C0834-20C9-AA49-8D3E-A32371755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16832"/>
            <a:ext cx="3347864" cy="2510898"/>
          </a:xfrm>
          <a:prstGeom prst="rect">
            <a:avLst/>
          </a:prstGeom>
        </p:spPr>
      </p:pic>
      <p:sp>
        <p:nvSpPr>
          <p:cNvPr id="14" name="矩形 13">
            <a:extLst>
              <a:ext uri="{FF2B5EF4-FFF2-40B4-BE49-F238E27FC236}">
                <a16:creationId xmlns:a16="http://schemas.microsoft.com/office/drawing/2014/main" id="{F7F601C9-F149-9845-A9AB-398923D25A3A}"/>
              </a:ext>
            </a:extLst>
          </p:cNvPr>
          <p:cNvSpPr/>
          <p:nvPr/>
        </p:nvSpPr>
        <p:spPr>
          <a:xfrm>
            <a:off x="-5039" y="1444495"/>
            <a:ext cx="3586238" cy="400110"/>
          </a:xfrm>
          <a:prstGeom prst="rect">
            <a:avLst/>
          </a:prstGeom>
        </p:spPr>
        <p:txBody>
          <a:bodyPr wrap="none">
            <a:spAutoFit/>
          </a:bodyPr>
          <a:lstStyle/>
          <a:p>
            <a:r>
              <a:rPr lang="en-US" altLang="zh-CN" sz="2000" b="1" dirty="0">
                <a:solidFill>
                  <a:srgbClr val="0000FF"/>
                </a:solidFill>
                <a:latin typeface="Arial" panose="020B0604020202020204" pitchFamily="34" charset="0"/>
                <a:ea typeface="+mj-ea"/>
                <a:cs typeface="Arial" panose="020B0604020202020204" pitchFamily="34" charset="0"/>
              </a:rPr>
              <a:t>Probe the deep inside a film</a:t>
            </a:r>
            <a:endParaRPr lang="fr-FR" altLang="zh-CN" sz="2000" b="1" dirty="0">
              <a:solidFill>
                <a:srgbClr val="0000FF"/>
              </a:solidFill>
              <a:latin typeface="Arial" panose="020B0604020202020204" pitchFamily="34" charset="0"/>
              <a:ea typeface="+mj-ea"/>
              <a:cs typeface="Arial" panose="020B0604020202020204" pitchFamily="34" charset="0"/>
            </a:endParaRPr>
          </a:p>
        </p:txBody>
      </p:sp>
      <p:sp>
        <p:nvSpPr>
          <p:cNvPr id="16" name="矩形 15">
            <a:extLst>
              <a:ext uri="{FF2B5EF4-FFF2-40B4-BE49-F238E27FC236}">
                <a16:creationId xmlns:a16="http://schemas.microsoft.com/office/drawing/2014/main" id="{7273DBCE-FC06-804B-AD04-128F8A574C9F}"/>
              </a:ext>
            </a:extLst>
          </p:cNvPr>
          <p:cNvSpPr/>
          <p:nvPr/>
        </p:nvSpPr>
        <p:spPr>
          <a:xfrm>
            <a:off x="10454" y="4828729"/>
            <a:ext cx="3049377" cy="584775"/>
          </a:xfrm>
          <a:prstGeom prst="rect">
            <a:avLst/>
          </a:prstGeom>
        </p:spPr>
        <p:txBody>
          <a:bodyPr wrap="square">
            <a:spAutoFit/>
          </a:bodyPr>
          <a:lstStyle/>
          <a:p>
            <a:r>
              <a:rPr lang="fr-FR" altLang="zh-CN" sz="1600" b="1" dirty="0">
                <a:solidFill>
                  <a:srgbClr val="0000FF"/>
                </a:solidFill>
                <a:latin typeface="Arial" panose="020B0604020202020204" pitchFamily="34" charset="0"/>
                <a:cs typeface="Arial" panose="020B0604020202020204" pitchFamily="34" charset="0"/>
              </a:rPr>
              <a:t>Zhu et al 2018 </a:t>
            </a:r>
            <a:r>
              <a:rPr lang="en-US" altLang="zh-CN" sz="1600" b="1" i="1" dirty="0">
                <a:solidFill>
                  <a:srgbClr val="0000FF"/>
                </a:solidFill>
                <a:latin typeface="Arial" panose="020B0604020202020204" pitchFamily="34" charset="0"/>
                <a:ea typeface="+mj-ea"/>
                <a:cs typeface="Arial" panose="020B0604020202020204" pitchFamily="34" charset="0"/>
              </a:rPr>
              <a:t>Neutron News</a:t>
            </a:r>
            <a:r>
              <a:rPr lang="fr-FR" altLang="zh-CN" sz="1600" b="1" dirty="0">
                <a:solidFill>
                  <a:srgbClr val="0000FF"/>
                </a:solidFill>
                <a:latin typeface="Arial" panose="020B0604020202020204" pitchFamily="34" charset="0"/>
                <a:ea typeface="+mj-ea"/>
                <a:cs typeface="Arial" panose="020B0604020202020204" pitchFamily="34" charset="0"/>
              </a:rPr>
              <a:t>, 29(2), 11</a:t>
            </a:r>
          </a:p>
        </p:txBody>
      </p:sp>
      <p:sp>
        <p:nvSpPr>
          <p:cNvPr id="17" name="矩形 16">
            <a:extLst>
              <a:ext uri="{FF2B5EF4-FFF2-40B4-BE49-F238E27FC236}">
                <a16:creationId xmlns:a16="http://schemas.microsoft.com/office/drawing/2014/main" id="{503300CC-4399-1E47-8C1F-02DE151DB93A}"/>
              </a:ext>
            </a:extLst>
          </p:cNvPr>
          <p:cNvSpPr/>
          <p:nvPr/>
        </p:nvSpPr>
        <p:spPr>
          <a:xfrm>
            <a:off x="3995936" y="6056229"/>
            <a:ext cx="4177189" cy="584775"/>
          </a:xfrm>
          <a:prstGeom prst="rect">
            <a:avLst/>
          </a:prstGeom>
        </p:spPr>
        <p:txBody>
          <a:bodyPr wrap="square">
            <a:spAutoFit/>
          </a:bodyPr>
          <a:lstStyle/>
          <a:p>
            <a:r>
              <a:rPr lang="fr-FR" altLang="zh-CN" sz="1600" b="1" dirty="0">
                <a:solidFill>
                  <a:srgbClr val="0000FF"/>
                </a:solidFill>
                <a:latin typeface="Arial" panose="020B0604020202020204" pitchFamily="34" charset="0"/>
                <a:cs typeface="Arial" panose="020B0604020202020204" pitchFamily="34" charset="0"/>
              </a:rPr>
              <a:t>Zhu et al 2019 </a:t>
            </a:r>
            <a:r>
              <a:rPr lang="fr-FR" altLang="zh-CN" sz="1600" b="1" i="1" dirty="0">
                <a:solidFill>
                  <a:srgbClr val="0000FF"/>
                </a:solidFill>
                <a:latin typeface="Arial" panose="020B0604020202020204" pitchFamily="34" charset="0"/>
                <a:cs typeface="Arial" panose="020B0604020202020204" pitchFamily="34" charset="0"/>
              </a:rPr>
              <a:t>J. Phys.: Condens. Matter</a:t>
            </a:r>
            <a:r>
              <a:rPr lang="fr-FR" altLang="zh-CN" sz="1600" b="1" dirty="0">
                <a:solidFill>
                  <a:srgbClr val="0000FF"/>
                </a:solidFill>
                <a:latin typeface="Arial" panose="020B0604020202020204" pitchFamily="34" charset="0"/>
                <a:cs typeface="Arial" panose="020B0604020202020204" pitchFamily="34" charset="0"/>
              </a:rPr>
              <a:t> https://doi.org/10.1088/1361-648X/ab172a</a:t>
            </a:r>
            <a:endParaRPr lang="zh-CN" altLang="en-US" sz="1600" b="1" dirty="0">
              <a:solidFill>
                <a:srgbClr val="0000FF"/>
              </a:solidFill>
              <a:latin typeface="Arial" panose="020B0604020202020204" pitchFamily="34" charset="0"/>
              <a:cs typeface="Arial" panose="020B0604020202020204" pitchFamily="34" charset="0"/>
            </a:endParaRPr>
          </a:p>
        </p:txBody>
      </p:sp>
      <p:pic>
        <p:nvPicPr>
          <p:cNvPr id="18" name="图片 17">
            <a:extLst>
              <a:ext uri="{FF2B5EF4-FFF2-40B4-BE49-F238E27FC236}">
                <a16:creationId xmlns:a16="http://schemas.microsoft.com/office/drawing/2014/main" id="{986B2FAB-3A4B-B84F-B46F-0FCD80FC6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007" y="1988840"/>
            <a:ext cx="3099377" cy="2510898"/>
          </a:xfrm>
          <a:prstGeom prst="rect">
            <a:avLst/>
          </a:prstGeom>
        </p:spPr>
      </p:pic>
      <p:sp>
        <p:nvSpPr>
          <p:cNvPr id="19" name="矩形 18">
            <a:extLst>
              <a:ext uri="{FF2B5EF4-FFF2-40B4-BE49-F238E27FC236}">
                <a16:creationId xmlns:a16="http://schemas.microsoft.com/office/drawing/2014/main" id="{EB6345BE-E8D3-A243-AA85-F5BDC0B7172E}"/>
              </a:ext>
            </a:extLst>
          </p:cNvPr>
          <p:cNvSpPr/>
          <p:nvPr/>
        </p:nvSpPr>
        <p:spPr>
          <a:xfrm>
            <a:off x="3380008" y="5121117"/>
            <a:ext cx="6042674" cy="923330"/>
          </a:xfrm>
          <a:prstGeom prst="rect">
            <a:avLst/>
          </a:prstGeom>
        </p:spPr>
        <p:txBody>
          <a:bodyPr wrap="square">
            <a:spAutoFit/>
          </a:bodyPr>
          <a:lstStyle/>
          <a:p>
            <a:r>
              <a:rPr lang="en-US" altLang="zh-CN" dirty="0">
                <a:latin typeface="Times" panose="02020603050405020304" pitchFamily="18" charset="0"/>
                <a:cs typeface="Times New Roman" panose="02020603050405020304" pitchFamily="18" charset="0"/>
              </a:rPr>
              <a:t>The SLD profile shows an interface between </a:t>
            </a:r>
            <a:r>
              <a:rPr lang="en-US" altLang="zh-CN" b="1" dirty="0">
                <a:solidFill>
                  <a:srgbClr val="FF0000"/>
                </a:solidFill>
                <a:latin typeface="Times" panose="02020603050405020304" pitchFamily="18" charset="0"/>
                <a:cs typeface="Times New Roman" panose="02020603050405020304" pitchFamily="18" charset="0"/>
              </a:rPr>
              <a:t>pure Pt and MgO layers with their nominal SLDs</a:t>
            </a:r>
            <a:r>
              <a:rPr lang="en-US" altLang="zh-CN" dirty="0">
                <a:latin typeface="Times" panose="02020603050405020304" pitchFamily="18" charset="0"/>
                <a:cs typeface="Times New Roman" panose="02020603050405020304" pitchFamily="18" charset="0"/>
              </a:rPr>
              <a:t>, which supporting an interfacial induced ISHE enhancement.</a:t>
            </a:r>
            <a:endParaRPr lang="zh-CN" altLang="en-US" dirty="0"/>
          </a:p>
        </p:txBody>
      </p:sp>
      <p:pic>
        <p:nvPicPr>
          <p:cNvPr id="20" name="图片 19">
            <a:extLst>
              <a:ext uri="{FF2B5EF4-FFF2-40B4-BE49-F238E27FC236}">
                <a16:creationId xmlns:a16="http://schemas.microsoft.com/office/drawing/2014/main" id="{C06F425B-DCE2-2447-AB1F-960986665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1118" y="2024821"/>
            <a:ext cx="2507467" cy="2424194"/>
          </a:xfrm>
          <a:prstGeom prst="rect">
            <a:avLst/>
          </a:prstGeom>
        </p:spPr>
      </p:pic>
      <p:sp>
        <p:nvSpPr>
          <p:cNvPr id="21" name="矩形 20">
            <a:extLst>
              <a:ext uri="{FF2B5EF4-FFF2-40B4-BE49-F238E27FC236}">
                <a16:creationId xmlns:a16="http://schemas.microsoft.com/office/drawing/2014/main" id="{204DD8D7-9C0E-9E44-8769-689264EDEF80}"/>
              </a:ext>
            </a:extLst>
          </p:cNvPr>
          <p:cNvSpPr/>
          <p:nvPr/>
        </p:nvSpPr>
        <p:spPr>
          <a:xfrm>
            <a:off x="5076056" y="4485619"/>
            <a:ext cx="1656223" cy="584775"/>
          </a:xfrm>
          <a:prstGeom prst="rect">
            <a:avLst/>
          </a:prstGeom>
        </p:spPr>
        <p:txBody>
          <a:bodyPr wrap="none">
            <a:spAutoFit/>
          </a:bodyPr>
          <a:lstStyle/>
          <a:p>
            <a:r>
              <a:rPr lang="en-US" altLang="zh-CN" sz="1600" b="1" dirty="0">
                <a:solidFill>
                  <a:srgbClr val="0000FF"/>
                </a:solidFill>
                <a:latin typeface="Arial" panose="020B0604020202020204" pitchFamily="34" charset="0"/>
                <a:ea typeface="+mj-ea"/>
                <a:cs typeface="Arial" panose="020B0604020202020204" pitchFamily="34" charset="0"/>
              </a:rPr>
              <a:t>First PNR data </a:t>
            </a:r>
          </a:p>
          <a:p>
            <a:r>
              <a:rPr lang="en-US" altLang="zh-CN" sz="1600" b="1" dirty="0">
                <a:solidFill>
                  <a:srgbClr val="0000FF"/>
                </a:solidFill>
                <a:latin typeface="Arial" panose="020B0604020202020204" pitchFamily="34" charset="0"/>
                <a:ea typeface="+mj-ea"/>
                <a:cs typeface="Arial" panose="020B0604020202020204" pitchFamily="34" charset="0"/>
              </a:rPr>
              <a:t>@ CSNS</a:t>
            </a:r>
            <a:endParaRPr lang="fr-FR" altLang="zh-CN" sz="1600" b="1" dirty="0">
              <a:solidFill>
                <a:srgbClr val="0000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9948674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FF0000"/>
                </a:solidFill>
                <a:latin typeface="+mj-lt"/>
                <a:ea typeface="楷体_GB2312" pitchFamily="49" charset="-122"/>
                <a:cs typeface="Arial" charset="0"/>
              </a:rPr>
              <a:t>MR: Multipurpose Reflectometer</a:t>
            </a:r>
            <a:endParaRPr lang="zh-CN" altLang="zh-CN" sz="3200" b="1" dirty="0">
              <a:solidFill>
                <a:srgbClr val="FF0000"/>
              </a:solidFill>
              <a:latin typeface="+mj-lt"/>
              <a:ea typeface="楷体_GB2312" pitchFamily="49" charset="-122"/>
              <a:cs typeface="Arial" charset="0"/>
              <a:sym typeface="+mn-ea"/>
            </a:endParaRP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pic>
        <p:nvPicPr>
          <p:cNvPr id="5" name="图片 4">
            <a:extLst>
              <a:ext uri="{FF2B5EF4-FFF2-40B4-BE49-F238E27FC236}">
                <a16:creationId xmlns:a16="http://schemas.microsoft.com/office/drawing/2014/main" id="{9052544E-F4AE-864C-81FD-74B03CFD6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44824"/>
            <a:ext cx="4643631" cy="3672408"/>
          </a:xfrm>
          <a:prstGeom prst="rect">
            <a:avLst/>
          </a:prstGeom>
        </p:spPr>
      </p:pic>
      <p:pic>
        <p:nvPicPr>
          <p:cNvPr id="6" name="图片 5" descr="FIGURE8">
            <a:extLst>
              <a:ext uri="{FF2B5EF4-FFF2-40B4-BE49-F238E27FC236}">
                <a16:creationId xmlns:a16="http://schemas.microsoft.com/office/drawing/2014/main" id="{89F2B38C-B3A1-E048-9D5B-D63619C367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4506733"/>
            <a:ext cx="3899164" cy="1947552"/>
          </a:xfrm>
          <a:prstGeom prst="rect">
            <a:avLst/>
          </a:prstGeom>
          <a:noFill/>
          <a:ln>
            <a:noFill/>
          </a:ln>
        </p:spPr>
      </p:pic>
      <p:graphicFrame>
        <p:nvGraphicFramePr>
          <p:cNvPr id="7" name="对象 6">
            <a:extLst>
              <a:ext uri="{FF2B5EF4-FFF2-40B4-BE49-F238E27FC236}">
                <a16:creationId xmlns:a16="http://schemas.microsoft.com/office/drawing/2014/main" id="{E3848165-56EF-2841-AE5E-D78219CF0963}"/>
              </a:ext>
            </a:extLst>
          </p:cNvPr>
          <p:cNvGraphicFramePr>
            <a:graphicFrameLocks noChangeAspect="1"/>
          </p:cNvGraphicFramePr>
          <p:nvPr/>
        </p:nvGraphicFramePr>
        <p:xfrm>
          <a:off x="4649451" y="1630492"/>
          <a:ext cx="4424995" cy="3153614"/>
        </p:xfrm>
        <a:graphic>
          <a:graphicData uri="http://schemas.openxmlformats.org/presentationml/2006/ole">
            <mc:AlternateContent xmlns:mc="http://schemas.openxmlformats.org/markup-compatibility/2006">
              <mc:Choice xmlns:v="urn:schemas-microsoft-com:vml" Requires="v">
                <p:oleObj spid="_x0000_s122925" name="Graph" r:id="rId6" imgW="5624892" imgH="3995875" progId="Origin50.Graph">
                  <p:embed/>
                </p:oleObj>
              </mc:Choice>
              <mc:Fallback>
                <p:oleObj name="Graph" r:id="rId6" imgW="5624892" imgH="3995875" progId="Origin50.Graph">
                  <p:embed/>
                  <p:pic>
                    <p:nvPicPr>
                      <p:cNvPr id="7" name="对象 6">
                        <a:extLst>
                          <a:ext uri="{FF2B5EF4-FFF2-40B4-BE49-F238E27FC236}">
                            <a16:creationId xmlns:a16="http://schemas.microsoft.com/office/drawing/2014/main" id="{E3848165-56EF-2841-AE5E-D78219CF09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451" y="1630492"/>
                        <a:ext cx="4424995" cy="3153614"/>
                      </a:xfrm>
                      <a:prstGeom prst="rect">
                        <a:avLst/>
                      </a:prstGeom>
                      <a:noFill/>
                    </p:spPr>
                  </p:pic>
                </p:oleObj>
              </mc:Fallback>
            </mc:AlternateContent>
          </a:graphicData>
        </a:graphic>
      </p:graphicFrame>
      <p:sp>
        <p:nvSpPr>
          <p:cNvPr id="8" name="文本框 7">
            <a:extLst>
              <a:ext uri="{FF2B5EF4-FFF2-40B4-BE49-F238E27FC236}">
                <a16:creationId xmlns:a16="http://schemas.microsoft.com/office/drawing/2014/main" id="{8D8B5CFE-1F0C-0D48-9844-14ACBCB93480}"/>
              </a:ext>
            </a:extLst>
          </p:cNvPr>
          <p:cNvSpPr txBox="1"/>
          <p:nvPr/>
        </p:nvSpPr>
        <p:spPr>
          <a:xfrm>
            <a:off x="4823143" y="6285008"/>
            <a:ext cx="4424994" cy="338554"/>
          </a:xfrm>
          <a:prstGeom prst="rect">
            <a:avLst/>
          </a:prstGeom>
          <a:noFill/>
        </p:spPr>
        <p:txBody>
          <a:bodyPr wrap="none" rtlCol="0">
            <a:spAutoFit/>
          </a:bodyPr>
          <a:lstStyle/>
          <a:p>
            <a:r>
              <a:rPr lang="en-US" altLang="zh-CN" sz="1600" b="1" dirty="0">
                <a:solidFill>
                  <a:srgbClr val="0000FF"/>
                </a:solidFill>
                <a:latin typeface="Arial" panose="020B0604020202020204" pitchFamily="34" charset="0"/>
                <a:cs typeface="Arial" panose="020B0604020202020204" pitchFamily="34" charset="0"/>
              </a:rPr>
              <a:t>H.C. Chen et al. </a:t>
            </a:r>
            <a:r>
              <a:rPr lang="en-US" altLang="zh-CN" sz="1600" b="1" i="1" dirty="0">
                <a:solidFill>
                  <a:srgbClr val="0000FF"/>
                </a:solidFill>
                <a:latin typeface="Arial" panose="020B0604020202020204" pitchFamily="34" charset="0"/>
                <a:cs typeface="Arial" panose="020B0604020202020204" pitchFamily="34" charset="0"/>
              </a:rPr>
              <a:t>Appl. Phys. Surf. </a:t>
            </a:r>
            <a:r>
              <a:rPr lang="en-US" altLang="zh-CN" sz="1600" b="1" dirty="0">
                <a:solidFill>
                  <a:srgbClr val="0000FF"/>
                </a:solidFill>
                <a:latin typeface="Arial" panose="020B0604020202020204" pitchFamily="34" charset="0"/>
                <a:cs typeface="Arial" panose="020B0604020202020204" pitchFamily="34" charset="0"/>
              </a:rPr>
              <a:t>(in press) </a:t>
            </a:r>
            <a:endParaRPr lang="zh-CN" altLang="en-US" sz="1600" b="1" dirty="0">
              <a:solidFill>
                <a:srgbClr val="0000FF"/>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2CA3ACFD-5157-5344-BEEC-59DF124809EB}"/>
              </a:ext>
            </a:extLst>
          </p:cNvPr>
          <p:cNvSpPr txBox="1"/>
          <p:nvPr/>
        </p:nvSpPr>
        <p:spPr>
          <a:xfrm>
            <a:off x="467544" y="5573657"/>
            <a:ext cx="4767642"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Sensitivity to reveal the complicated </a:t>
            </a:r>
          </a:p>
          <a:p>
            <a:r>
              <a:rPr lang="en-US" altLang="zh-CN" dirty="0">
                <a:latin typeface="Arial" panose="020B0604020202020204" pitchFamily="34" charset="0"/>
                <a:cs typeface="Arial" panose="020B0604020202020204" pitchFamily="34" charset="0"/>
              </a:rPr>
              <a:t>magnetic structure in the film.</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E8032ED-166A-144F-A505-331E0E2D9438}"/>
              </a:ext>
            </a:extLst>
          </p:cNvPr>
          <p:cNvSpPr txBox="1"/>
          <p:nvPr/>
        </p:nvSpPr>
        <p:spPr>
          <a:xfrm>
            <a:off x="361299" y="6266507"/>
            <a:ext cx="3815468" cy="338554"/>
          </a:xfrm>
          <a:prstGeom prst="rect">
            <a:avLst/>
          </a:prstGeom>
          <a:noFill/>
        </p:spPr>
        <p:txBody>
          <a:bodyPr wrap="none" rtlCol="0">
            <a:spAutoFit/>
          </a:bodyPr>
          <a:lstStyle/>
          <a:p>
            <a:r>
              <a:rPr lang="en-US" altLang="zh-CN" sz="1600" b="1" dirty="0">
                <a:solidFill>
                  <a:srgbClr val="0000FF"/>
                </a:solidFill>
                <a:latin typeface="Arial" panose="020B0604020202020204" pitchFamily="34" charset="0"/>
                <a:cs typeface="Arial" panose="020B0604020202020204" pitchFamily="34" charset="0"/>
              </a:rPr>
              <a:t>X.Z. Zhan et al. 2019 </a:t>
            </a:r>
            <a:r>
              <a:rPr lang="en-US" altLang="zh-CN" sz="1600" b="1" i="1" dirty="0">
                <a:solidFill>
                  <a:srgbClr val="0000FF"/>
                </a:solidFill>
                <a:latin typeface="Arial" panose="020B0604020202020204" pitchFamily="34" charset="0"/>
                <a:cs typeface="Arial" panose="020B0604020202020204" pitchFamily="34" charset="0"/>
              </a:rPr>
              <a:t>Sci. Rep. </a:t>
            </a:r>
            <a:r>
              <a:rPr lang="en-US" altLang="zh-CN" sz="1600" b="1" dirty="0">
                <a:solidFill>
                  <a:srgbClr val="0000FF"/>
                </a:solidFill>
                <a:latin typeface="Arial" panose="020B0604020202020204" pitchFamily="34" charset="0"/>
                <a:cs typeface="Arial" panose="020B0604020202020204" pitchFamily="34" charset="0"/>
              </a:rPr>
              <a:t>9, 6708</a:t>
            </a:r>
            <a:endParaRPr lang="zh-CN" altLang="en-US" sz="1600" b="1" dirty="0">
              <a:solidFill>
                <a:srgbClr val="0000FF"/>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F264E685-C659-364E-AEFC-B0EE976C6B8E}"/>
              </a:ext>
            </a:extLst>
          </p:cNvPr>
          <p:cNvSpPr/>
          <p:nvPr/>
        </p:nvSpPr>
        <p:spPr>
          <a:xfrm>
            <a:off x="69554" y="961177"/>
            <a:ext cx="4643631" cy="1138773"/>
          </a:xfrm>
          <a:prstGeom prst="rect">
            <a:avLst/>
          </a:prstGeom>
        </p:spPr>
        <p:txBody>
          <a:bodyPr wrap="square">
            <a:spAutoFit/>
          </a:bodyPr>
          <a:lstStyle/>
          <a:p>
            <a:pPr>
              <a:spcAft>
                <a:spcPts val="0"/>
              </a:spcAft>
            </a:pPr>
            <a:r>
              <a:rPr lang="en-US" altLang="zh-CN" b="1" dirty="0">
                <a:latin typeface="Times New Roman" panose="02020603050405020304" pitchFamily="18" charset="0"/>
              </a:rPr>
              <a:t>Probing the Transfer of the Exchange Bias Effect by Polarized Neutron Reflectometry </a:t>
            </a:r>
          </a:p>
          <a:p>
            <a:pPr>
              <a:spcAft>
                <a:spcPts val="0"/>
              </a:spcAft>
            </a:pPr>
            <a:endParaRPr lang="zh-CN" altLang="zh-CN" sz="3200" dirty="0">
              <a:latin typeface="Times New Roman" panose="02020603050405020304" pitchFamily="18" charset="0"/>
            </a:endParaRPr>
          </a:p>
        </p:txBody>
      </p:sp>
      <p:sp>
        <p:nvSpPr>
          <p:cNvPr id="12" name="矩形 11">
            <a:extLst>
              <a:ext uri="{FF2B5EF4-FFF2-40B4-BE49-F238E27FC236}">
                <a16:creationId xmlns:a16="http://schemas.microsoft.com/office/drawing/2014/main" id="{E35D5702-77FE-FA46-91F9-3FB440591F87}"/>
              </a:ext>
            </a:extLst>
          </p:cNvPr>
          <p:cNvSpPr/>
          <p:nvPr/>
        </p:nvSpPr>
        <p:spPr>
          <a:xfrm>
            <a:off x="4781773" y="958013"/>
            <a:ext cx="4224085" cy="646331"/>
          </a:xfrm>
          <a:prstGeom prst="rect">
            <a:avLst/>
          </a:prstGeom>
        </p:spPr>
        <p:txBody>
          <a:bodyPr wrap="square">
            <a:spAutoFit/>
          </a:bodyPr>
          <a:lstStyle/>
          <a:p>
            <a:pPr>
              <a:spcAft>
                <a:spcPts val="0"/>
              </a:spcAft>
            </a:pPr>
            <a:r>
              <a:rPr lang="en-US" altLang="zh-CN" b="1" dirty="0">
                <a:latin typeface="Times New Roman" panose="02020603050405020304" pitchFamily="18" charset="0"/>
              </a:rPr>
              <a:t>The behavior of helium atoms in He+ ion implanted W/Ni bilayer nanocomposite</a:t>
            </a:r>
            <a:endParaRPr lang="zh-CN" altLang="zh-CN" dirty="0">
              <a:latin typeface="Times New Roman" panose="02020603050405020304" pitchFamily="18" charset="0"/>
            </a:endParaRPr>
          </a:p>
        </p:txBody>
      </p:sp>
    </p:spTree>
    <p:extLst>
      <p:ext uri="{BB962C8B-B14F-4D97-AF65-F5344CB8AC3E}">
        <p14:creationId xmlns:p14="http://schemas.microsoft.com/office/powerpoint/2010/main" val="135105558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FF0000"/>
                </a:solidFill>
                <a:latin typeface="+mj-lt"/>
                <a:ea typeface="楷体_GB2312" pitchFamily="49" charset="-122"/>
                <a:cs typeface="Arial" charset="0"/>
              </a:rPr>
              <a:t>SANS: Metal glass</a:t>
            </a:r>
            <a:endParaRPr lang="zh-CN" altLang="zh-CN" sz="3200" b="1" dirty="0">
              <a:solidFill>
                <a:srgbClr val="FF0000"/>
              </a:solidFill>
              <a:latin typeface="+mj-lt"/>
              <a:ea typeface="楷体_GB2312" pitchFamily="49" charset="-122"/>
              <a:cs typeface="Arial" charset="0"/>
              <a:sym typeface="+mn-ea"/>
            </a:endParaRP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7" name="矩形 16">
            <a:extLst>
              <a:ext uri="{FF2B5EF4-FFF2-40B4-BE49-F238E27FC236}">
                <a16:creationId xmlns:a16="http://schemas.microsoft.com/office/drawing/2014/main" id="{503300CC-4399-1E47-8C1F-02DE151DB93A}"/>
              </a:ext>
            </a:extLst>
          </p:cNvPr>
          <p:cNvSpPr/>
          <p:nvPr/>
        </p:nvSpPr>
        <p:spPr>
          <a:xfrm>
            <a:off x="331454" y="6380702"/>
            <a:ext cx="8717632" cy="338554"/>
          </a:xfrm>
          <a:prstGeom prst="rect">
            <a:avLst/>
          </a:prstGeom>
        </p:spPr>
        <p:txBody>
          <a:bodyPr wrap="square">
            <a:spAutoFit/>
          </a:bodyPr>
          <a:lstStyle/>
          <a:p>
            <a:r>
              <a:rPr lang="en" altLang="zh-CN" sz="1600" b="1" dirty="0">
                <a:solidFill>
                  <a:srgbClr val="0000FF"/>
                </a:solidFill>
                <a:cs typeface="Arial" panose="020B0604020202020204" pitchFamily="34" charset="0"/>
              </a:rPr>
              <a:t>W.X. Dong, et al. </a:t>
            </a:r>
            <a:r>
              <a:rPr lang="en-US" altLang="zh-CN" sz="1600" b="1" i="1" dirty="0">
                <a:solidFill>
                  <a:srgbClr val="0000FF"/>
                </a:solidFill>
                <a:cs typeface="Arial" panose="020B0604020202020204" pitchFamily="34" charset="0"/>
              </a:rPr>
              <a:t>Acta Materials (Under Review) </a:t>
            </a:r>
            <a:r>
              <a:rPr lang="en-US" altLang="zh-CN" sz="1600" b="1" i="1" dirty="0" err="1">
                <a:solidFill>
                  <a:srgbClr val="0000FF"/>
                </a:solidFill>
                <a:cs typeface="Arial" panose="020B0604020202020204" pitchFamily="34" charset="0"/>
              </a:rPr>
              <a:t>CityU</a:t>
            </a:r>
            <a:r>
              <a:rPr lang="en-US" altLang="zh-CN" sz="1600" b="1" i="1" dirty="0">
                <a:solidFill>
                  <a:srgbClr val="0000FF"/>
                </a:solidFill>
                <a:cs typeface="Arial" panose="020B0604020202020204" pitchFamily="34" charset="0"/>
              </a:rPr>
              <a:t> &amp; NUST team lead by X.L. Wang</a:t>
            </a:r>
            <a:endParaRPr lang="zh-CN" altLang="en-US" sz="1600" b="1" i="1" dirty="0">
              <a:solidFill>
                <a:srgbClr val="0000FF"/>
              </a:solidFill>
              <a:cs typeface="Arial" panose="020B0604020202020204" pitchFamily="34" charset="0"/>
            </a:endParaRPr>
          </a:p>
        </p:txBody>
      </p:sp>
      <p:sp>
        <p:nvSpPr>
          <p:cNvPr id="19" name="矩形 18">
            <a:extLst>
              <a:ext uri="{FF2B5EF4-FFF2-40B4-BE49-F238E27FC236}">
                <a16:creationId xmlns:a16="http://schemas.microsoft.com/office/drawing/2014/main" id="{4A2C1386-F2D0-224D-AA3C-6DF2683F688D}"/>
              </a:ext>
            </a:extLst>
          </p:cNvPr>
          <p:cNvSpPr/>
          <p:nvPr/>
        </p:nvSpPr>
        <p:spPr>
          <a:xfrm>
            <a:off x="450884" y="5624843"/>
            <a:ext cx="8239056" cy="707886"/>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In-situ observation of an unusual phase transformation pathway with </a:t>
            </a:r>
            <a:r>
              <a:rPr lang="en-US" altLang="zh-CN" sz="2000" dirty="0" err="1">
                <a:latin typeface="Times New Roman" panose="02020603050405020304" pitchFamily="18" charset="0"/>
                <a:cs typeface="Times New Roman" panose="02020603050405020304" pitchFamily="18" charset="0"/>
              </a:rPr>
              <a:t>Guinier</a:t>
            </a:r>
            <a:r>
              <a:rPr lang="en-US" altLang="zh-CN" sz="2000" dirty="0">
                <a:latin typeface="Times New Roman" panose="02020603050405020304" pitchFamily="18" charset="0"/>
                <a:cs typeface="Times New Roman" panose="02020603050405020304" pitchFamily="18" charset="0"/>
              </a:rPr>
              <a:t>-Preston zone-like precipitates in </a:t>
            </a:r>
            <a:r>
              <a:rPr lang="en-US" altLang="zh-CN" sz="2000" dirty="0" err="1">
                <a:latin typeface="Times New Roman" panose="02020603050405020304" pitchFamily="18" charset="0"/>
                <a:cs typeface="Times New Roman" panose="02020603050405020304" pitchFamily="18" charset="0"/>
              </a:rPr>
              <a:t>Zr</a:t>
            </a:r>
            <a:r>
              <a:rPr lang="en-US" altLang="zh-CN" sz="2000" dirty="0">
                <a:latin typeface="Times New Roman" panose="02020603050405020304" pitchFamily="18" charset="0"/>
                <a:cs typeface="Times New Roman" panose="02020603050405020304" pitchFamily="18" charset="0"/>
              </a:rPr>
              <a:t>-based bulk metallic glasses</a:t>
            </a:r>
            <a:endParaRPr lang="zh-CN" altLang="en-US" sz="200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008A22D8-140F-C243-8210-51C46F7FE14E}"/>
              </a:ext>
            </a:extLst>
          </p:cNvPr>
          <p:cNvSpPr/>
          <p:nvPr/>
        </p:nvSpPr>
        <p:spPr>
          <a:xfrm>
            <a:off x="363567" y="993368"/>
            <a:ext cx="7961728" cy="707886"/>
          </a:xfrm>
          <a:prstGeom prst="rect">
            <a:avLst/>
          </a:prstGeom>
        </p:spPr>
        <p:txBody>
          <a:bodyPr wrap="square">
            <a:spAutoFit/>
          </a:bodyPr>
          <a:lstStyle/>
          <a:p>
            <a:pPr algn="just"/>
            <a:r>
              <a:rPr lang="en-US" altLang="zh-CN" sz="2000" b="1" dirty="0">
                <a:latin typeface="Times New Roman" panose="02020603050405020304" pitchFamily="18" charset="0"/>
              </a:rPr>
              <a:t>The pathway of amorphous-to-crystalline phase transformation in </a:t>
            </a:r>
            <a:r>
              <a:rPr lang="en-US" altLang="zh-CN" sz="2000" b="1" dirty="0" err="1">
                <a:latin typeface="Times New Roman" panose="02020603050405020304" pitchFamily="18" charset="0"/>
              </a:rPr>
              <a:t>Zr</a:t>
            </a:r>
            <a:r>
              <a:rPr lang="en-US" altLang="zh-CN" sz="2000" b="1" dirty="0">
                <a:latin typeface="Times New Roman" panose="02020603050405020304" pitchFamily="18" charset="0"/>
              </a:rPr>
              <a:t>-, Fe- and </a:t>
            </a:r>
            <a:r>
              <a:rPr lang="en-US" altLang="zh-CN" sz="2000" b="1" dirty="0" err="1">
                <a:latin typeface="Times New Roman" panose="02020603050405020304" pitchFamily="18" charset="0"/>
              </a:rPr>
              <a:t>Pd</a:t>
            </a:r>
            <a:r>
              <a:rPr lang="en-US" altLang="zh-CN" sz="2000" b="1" dirty="0">
                <a:latin typeface="Times New Roman" panose="02020603050405020304" pitchFamily="18" charset="0"/>
              </a:rPr>
              <a:t>-based bulk metallic glasses</a:t>
            </a:r>
            <a:endParaRPr lang="en" altLang="zh-CN" sz="2000" b="1" dirty="0">
              <a:latin typeface="Times New Roman" panose="02020603050405020304" pitchFamily="18" charset="0"/>
            </a:endParaRPr>
          </a:p>
        </p:txBody>
      </p:sp>
      <p:pic>
        <p:nvPicPr>
          <p:cNvPr id="10" name="图片 9">
            <a:extLst>
              <a:ext uri="{FF2B5EF4-FFF2-40B4-BE49-F238E27FC236}">
                <a16:creationId xmlns:a16="http://schemas.microsoft.com/office/drawing/2014/main" id="{7FFB4EA6-64F4-C240-8842-7219C9E78D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7" t="8260" r="10422" b="1665"/>
          <a:stretch/>
        </p:blipFill>
        <p:spPr>
          <a:xfrm>
            <a:off x="6108" y="1973492"/>
            <a:ext cx="4381621" cy="3651351"/>
          </a:xfrm>
          <a:prstGeom prst="rect">
            <a:avLst/>
          </a:prstGeom>
        </p:spPr>
      </p:pic>
      <p:pic>
        <p:nvPicPr>
          <p:cNvPr id="11" name="图片 1">
            <a:extLst>
              <a:ext uri="{FF2B5EF4-FFF2-40B4-BE49-F238E27FC236}">
                <a16:creationId xmlns:a16="http://schemas.microsoft.com/office/drawing/2014/main" id="{CF4A63B7-8281-DA4C-BFB5-47A2F9B4B270}"/>
              </a:ext>
            </a:extLst>
          </p:cNvPr>
          <p:cNvPicPr>
            <a:picLocks noChangeAspect="1"/>
          </p:cNvPicPr>
          <p:nvPr/>
        </p:nvPicPr>
        <p:blipFill>
          <a:blip r:embed="rId5" cstate="print">
            <a:extLst>
              <a:ext uri="{28A0092B-C50C-407E-A947-70E740481C1C}">
                <a14:useLocalDpi xmlns:a14="http://schemas.microsoft.com/office/drawing/2010/main" val="0"/>
              </a:ext>
            </a:extLst>
          </a:blip>
          <a:srcRect l="1637" t="1276"/>
          <a:stretch>
            <a:fillRect/>
          </a:stretch>
        </p:blipFill>
        <p:spPr bwMode="auto">
          <a:xfrm>
            <a:off x="4572000" y="1989491"/>
            <a:ext cx="3753295" cy="319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7367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34</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lvl="0" algn="l">
              <a:defRPr/>
            </a:pPr>
            <a:r>
              <a:rPr lang="en-US" altLang="zh-CN" sz="3200" b="1" kern="0" dirty="0">
                <a:solidFill>
                  <a:srgbClr val="FF0000"/>
                </a:solidFill>
              </a:rPr>
              <a:t>Running Scheme in 2019</a:t>
            </a:r>
            <a:endParaRPr lang="zh-CN" altLang="en-US" sz="3200" b="1" kern="0" dirty="0">
              <a:solidFill>
                <a:srgbClr val="FF0000"/>
              </a:solidFill>
            </a:endParaRPr>
          </a:p>
        </p:txBody>
      </p:sp>
      <p:graphicFrame>
        <p:nvGraphicFramePr>
          <p:cNvPr id="10" name="表格 9">
            <a:extLst>
              <a:ext uri="{FF2B5EF4-FFF2-40B4-BE49-F238E27FC236}">
                <a16:creationId xmlns:a16="http://schemas.microsoft.com/office/drawing/2014/main" id="{2D1B2E9B-0505-804D-B54A-5B107B676DD1}"/>
              </a:ext>
            </a:extLst>
          </p:cNvPr>
          <p:cNvGraphicFramePr>
            <a:graphicFrameLocks noGrp="1"/>
          </p:cNvGraphicFramePr>
          <p:nvPr>
            <p:extLst>
              <p:ext uri="{D42A27DB-BD31-4B8C-83A1-F6EECF244321}">
                <p14:modId xmlns:p14="http://schemas.microsoft.com/office/powerpoint/2010/main" val="3636840719"/>
              </p:ext>
            </p:extLst>
          </p:nvPr>
        </p:nvGraphicFramePr>
        <p:xfrm>
          <a:off x="214282" y="1382921"/>
          <a:ext cx="8715436" cy="3989543"/>
        </p:xfrm>
        <a:graphic>
          <a:graphicData uri="http://schemas.openxmlformats.org/drawingml/2006/table">
            <a:tbl>
              <a:tblPr firstRow="1" bandRow="1">
                <a:tableStyleId>{93296810-A885-4BE3-A3E7-6D5BEEA58F35}</a:tableStyleId>
              </a:tblPr>
              <a:tblGrid>
                <a:gridCol w="1285884">
                  <a:extLst>
                    <a:ext uri="{9D8B030D-6E8A-4147-A177-3AD203B41FA5}">
                      <a16:colId xmlns:a16="http://schemas.microsoft.com/office/drawing/2014/main" val="20000"/>
                    </a:ext>
                  </a:extLst>
                </a:gridCol>
                <a:gridCol w="1069640">
                  <a:extLst>
                    <a:ext uri="{9D8B030D-6E8A-4147-A177-3AD203B41FA5}">
                      <a16:colId xmlns:a16="http://schemas.microsoft.com/office/drawing/2014/main" val="20001"/>
                    </a:ext>
                  </a:extLst>
                </a:gridCol>
                <a:gridCol w="1144938">
                  <a:extLst>
                    <a:ext uri="{9D8B030D-6E8A-4147-A177-3AD203B41FA5}">
                      <a16:colId xmlns:a16="http://schemas.microsoft.com/office/drawing/2014/main" val="20002"/>
                    </a:ext>
                  </a:extLst>
                </a:gridCol>
                <a:gridCol w="1571636">
                  <a:extLst>
                    <a:ext uri="{9D8B030D-6E8A-4147-A177-3AD203B41FA5}">
                      <a16:colId xmlns:a16="http://schemas.microsoft.com/office/drawing/2014/main" val="20003"/>
                    </a:ext>
                  </a:extLst>
                </a:gridCol>
                <a:gridCol w="1143008">
                  <a:extLst>
                    <a:ext uri="{9D8B030D-6E8A-4147-A177-3AD203B41FA5}">
                      <a16:colId xmlns:a16="http://schemas.microsoft.com/office/drawing/2014/main" val="20004"/>
                    </a:ext>
                  </a:extLst>
                </a:gridCol>
                <a:gridCol w="969240">
                  <a:extLst>
                    <a:ext uri="{9D8B030D-6E8A-4147-A177-3AD203B41FA5}">
                      <a16:colId xmlns:a16="http://schemas.microsoft.com/office/drawing/2014/main" val="20005"/>
                    </a:ext>
                  </a:extLst>
                </a:gridCol>
                <a:gridCol w="1531090">
                  <a:extLst>
                    <a:ext uri="{9D8B030D-6E8A-4147-A177-3AD203B41FA5}">
                      <a16:colId xmlns:a16="http://schemas.microsoft.com/office/drawing/2014/main" val="20006"/>
                    </a:ext>
                  </a:extLst>
                </a:gridCol>
              </a:tblGrid>
              <a:tr h="325312">
                <a:tc rowSpan="2">
                  <a:txBody>
                    <a:bodyPr/>
                    <a:lstStyle/>
                    <a:p>
                      <a:pPr algn="ctr">
                        <a:lnSpc>
                          <a:spcPct val="150000"/>
                        </a:lnSpc>
                      </a:pPr>
                      <a:r>
                        <a:rPr lang="en-US" altLang="zh-CN" sz="1400" dirty="0"/>
                        <a:t>System /Instrument</a:t>
                      </a:r>
                      <a:endParaRPr lang="zh-CN" altLang="en-US" sz="1400" dirty="0"/>
                    </a:p>
                  </a:txBody>
                  <a:tcPr/>
                </a:tc>
                <a:tc rowSpan="2">
                  <a:txBody>
                    <a:bodyPr/>
                    <a:lstStyle/>
                    <a:p>
                      <a:pPr algn="ctr"/>
                      <a:r>
                        <a:rPr lang="en-US" altLang="zh-CN" sz="1400" baseline="0" dirty="0"/>
                        <a:t>Planed Hour</a:t>
                      </a:r>
                      <a:endParaRPr lang="zh-CN" altLang="en-US" sz="1400" dirty="0"/>
                    </a:p>
                  </a:txBody>
                  <a:tcPr anchor="ctr"/>
                </a:tc>
                <a:tc gridSpan="4">
                  <a:txBody>
                    <a:bodyPr/>
                    <a:lstStyle/>
                    <a:p>
                      <a:pPr algn="ctr"/>
                      <a:r>
                        <a:rPr lang="en-US" altLang="zh-CN" sz="1400" baseline="0" dirty="0"/>
                        <a:t>Included Hour</a:t>
                      </a:r>
                      <a:endParaRPr lang="zh-CN" altLang="en-US" sz="1400" dirty="0"/>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r>
                        <a:rPr lang="en-US" altLang="zh-CN" sz="1200" dirty="0"/>
                        <a:t>Running Data of Similar International Advanced Facilities</a:t>
                      </a:r>
                      <a:endParaRPr lang="zh-CN" altLang="en-US" sz="1200" dirty="0"/>
                    </a:p>
                  </a:txBody>
                  <a:tcPr/>
                </a:tc>
                <a:extLst>
                  <a:ext uri="{0D108BD9-81ED-4DB2-BD59-A6C34878D82A}">
                    <a16:rowId xmlns:a16="http://schemas.microsoft.com/office/drawing/2014/main" val="10000"/>
                  </a:ext>
                </a:extLst>
              </a:tr>
              <a:tr h="325312">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a:t>Preparation</a:t>
                      </a:r>
                      <a:endParaRPr lang="zh-CN" altLang="en-US" sz="1200" dirty="0"/>
                    </a:p>
                  </a:txBody>
                  <a:tcPr/>
                </a:tc>
                <a:tc>
                  <a:txBody>
                    <a:bodyPr/>
                    <a:lstStyle/>
                    <a:p>
                      <a:pPr algn="ctr"/>
                      <a:r>
                        <a:rPr lang="en-US" altLang="zh-CN" sz="1200" baseline="0" dirty="0"/>
                        <a:t>Beam Time(for User Experiments)</a:t>
                      </a:r>
                      <a:endParaRPr lang="zh-CN" altLang="en-US" sz="1200" dirty="0"/>
                    </a:p>
                  </a:txBody>
                  <a:tcPr/>
                </a:tc>
                <a:tc>
                  <a:txBody>
                    <a:bodyPr/>
                    <a:lstStyle/>
                    <a:p>
                      <a:pPr algn="ctr"/>
                      <a:r>
                        <a:rPr lang="en-US" altLang="zh-CN" sz="1200" dirty="0"/>
                        <a:t>Instrument Development</a:t>
                      </a:r>
                      <a:endParaRPr lang="zh-CN" altLang="en-US" sz="1200" dirty="0"/>
                    </a:p>
                  </a:txBody>
                  <a:tcPr/>
                </a:tc>
                <a:tc>
                  <a:txBody>
                    <a:bodyPr/>
                    <a:lstStyle/>
                    <a:p>
                      <a:pPr algn="ctr"/>
                      <a:r>
                        <a:rPr lang="en-US" altLang="zh-CN" sz="1200" dirty="0"/>
                        <a:t>Downtime</a:t>
                      </a:r>
                      <a:endParaRPr lang="zh-CN" altLang="en-US" sz="1200" dirty="0"/>
                    </a:p>
                  </a:txBody>
                  <a:tcPr/>
                </a:tc>
                <a:tc vMerge="1">
                  <a:txBody>
                    <a:bodyPr/>
                    <a:lstStyle/>
                    <a:p>
                      <a:pPr algn="ctr"/>
                      <a:endParaRPr lang="zh-CN" altLang="en-US" sz="1400" dirty="0"/>
                    </a:p>
                  </a:txBody>
                  <a:tcPr/>
                </a:tc>
                <a:extLst>
                  <a:ext uri="{0D108BD9-81ED-4DB2-BD59-A6C34878D82A}">
                    <a16:rowId xmlns:a16="http://schemas.microsoft.com/office/drawing/2014/main" val="10001"/>
                  </a:ext>
                </a:extLst>
              </a:tr>
              <a:tr h="535533">
                <a:tc>
                  <a:txBody>
                    <a:bodyPr/>
                    <a:lstStyle/>
                    <a:p>
                      <a:pPr algn="l">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Accelerator</a:t>
                      </a:r>
                      <a:endParaRPr lang="zh-CN" altLang="en-US" sz="1400" dirty="0">
                        <a:solidFill>
                          <a:schemeClr val="tx1"/>
                        </a:solidFill>
                      </a:endParaRPr>
                    </a:p>
                  </a:txBody>
                  <a:tcPr/>
                </a:tc>
                <a:tc>
                  <a:txBody>
                    <a:bodyPr/>
                    <a:lstStyle/>
                    <a:p>
                      <a:pPr algn="ctr">
                        <a:lnSpc>
                          <a:spcPct val="150000"/>
                        </a:lnSpc>
                      </a:pPr>
                      <a:r>
                        <a:rPr lang="en-US" altLang="zh-CN" sz="1400" b="1" dirty="0"/>
                        <a:t>6000</a:t>
                      </a:r>
                      <a:endParaRPr lang="zh-CN" altLang="en-US" sz="1400" b="1" dirty="0"/>
                    </a:p>
                  </a:txBody>
                  <a:tcPr/>
                </a:tc>
                <a:tc>
                  <a:txBody>
                    <a:bodyPr/>
                    <a:lstStyle/>
                    <a:p>
                      <a:pPr algn="ctr">
                        <a:lnSpc>
                          <a:spcPct val="150000"/>
                        </a:lnSpc>
                      </a:pPr>
                      <a:r>
                        <a:rPr lang="en-US" altLang="zh-CN" sz="1400" b="1" dirty="0"/>
                        <a:t>1000</a:t>
                      </a:r>
                      <a:endParaRPr lang="zh-CN" altLang="en-US" sz="1400" b="1" dirty="0"/>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1000</a:t>
                      </a:r>
                      <a:endParaRPr lang="zh-CN" altLang="en-US" sz="1400" b="1" dirty="0"/>
                    </a:p>
                  </a:txBody>
                  <a:tcPr/>
                </a:tc>
                <a:tc>
                  <a:txBody>
                    <a:bodyPr/>
                    <a:lstStyle/>
                    <a:p>
                      <a:pPr algn="ctr">
                        <a:lnSpc>
                          <a:spcPct val="150000"/>
                        </a:lnSpc>
                      </a:pPr>
                      <a:r>
                        <a:rPr lang="en-US" altLang="zh-CN" sz="1400" b="1" dirty="0"/>
                        <a:t>400</a:t>
                      </a:r>
                      <a:endParaRPr lang="zh-CN" altLang="en-US" sz="1400" b="1" dirty="0"/>
                    </a:p>
                  </a:txBody>
                  <a:tcPr/>
                </a:tc>
                <a:tc>
                  <a:txBody>
                    <a:bodyPr/>
                    <a:lstStyle/>
                    <a:p>
                      <a:pPr algn="ctr">
                        <a:lnSpc>
                          <a:spcPct val="150000"/>
                        </a:lnSpc>
                      </a:pPr>
                      <a:r>
                        <a:rPr lang="en-US" altLang="zh-CN" sz="1400" b="1" dirty="0"/>
                        <a:t>5900</a:t>
                      </a:r>
                      <a:endParaRPr lang="zh-CN" altLang="en-US" sz="1400" b="1" dirty="0"/>
                    </a:p>
                  </a:txBody>
                  <a:tcPr/>
                </a:tc>
                <a:extLst>
                  <a:ext uri="{0D108BD9-81ED-4DB2-BD59-A6C34878D82A}">
                    <a16:rowId xmlns:a16="http://schemas.microsoft.com/office/drawing/2014/main" val="10002"/>
                  </a:ext>
                </a:extLst>
              </a:tr>
              <a:tr h="535533">
                <a:tc>
                  <a:txBody>
                    <a:bodyPr/>
                    <a:lstStyle/>
                    <a:p>
                      <a:pPr algn="l">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Target</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5600</a:t>
                      </a:r>
                      <a:endParaRPr lang="zh-CN" altLang="en-US" sz="1400" b="1" dirty="0"/>
                    </a:p>
                  </a:txBody>
                  <a:tcPr/>
                </a:tc>
                <a:tc>
                  <a:txBody>
                    <a:bodyPr/>
                    <a:lstStyle/>
                    <a:p>
                      <a:pPr algn="ctr">
                        <a:lnSpc>
                          <a:spcPct val="150000"/>
                        </a:lnSpc>
                      </a:pPr>
                      <a:r>
                        <a:rPr lang="en-US" altLang="zh-CN" sz="1400" b="1" dirty="0"/>
                        <a:t>1000</a:t>
                      </a:r>
                      <a:endParaRPr lang="zh-CN" altLang="en-US" sz="1400" b="1" dirty="0"/>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800</a:t>
                      </a:r>
                      <a:endParaRPr lang="zh-CN" altLang="en-US" sz="1400" b="1" dirty="0"/>
                    </a:p>
                  </a:txBody>
                  <a:tcPr/>
                </a:tc>
                <a:tc>
                  <a:txBody>
                    <a:bodyPr/>
                    <a:lstStyle/>
                    <a:p>
                      <a:pPr algn="ctr">
                        <a:lnSpc>
                          <a:spcPct val="150000"/>
                        </a:lnSpc>
                      </a:pPr>
                      <a:r>
                        <a:rPr lang="en-US" altLang="zh-CN" sz="1400" b="1" dirty="0"/>
                        <a:t>200</a:t>
                      </a:r>
                      <a:endParaRPr lang="zh-CN" altLang="en-US" sz="1400" b="1" dirty="0"/>
                    </a:p>
                  </a:txBody>
                  <a:tcPr/>
                </a:tc>
                <a:tc>
                  <a:txBody>
                    <a:bodyPr/>
                    <a:lstStyle/>
                    <a:p>
                      <a:pPr algn="ctr">
                        <a:lnSpc>
                          <a:spcPct val="150000"/>
                        </a:lnSpc>
                      </a:pPr>
                      <a:r>
                        <a:rPr lang="en-US" altLang="zh-CN" sz="1400" b="1" dirty="0"/>
                        <a:t>3980</a:t>
                      </a:r>
                      <a:endParaRPr lang="zh-CN" altLang="en-US" sz="1400" b="1" dirty="0"/>
                    </a:p>
                  </a:txBody>
                  <a:tcPr/>
                </a:tc>
                <a:extLst>
                  <a:ext uri="{0D108BD9-81ED-4DB2-BD59-A6C34878D82A}">
                    <a16:rowId xmlns:a16="http://schemas.microsoft.com/office/drawing/2014/main" val="10003"/>
                  </a:ext>
                </a:extLst>
              </a:tr>
              <a:tr h="529366">
                <a:tc>
                  <a:txBody>
                    <a:bodyPr/>
                    <a:lstStyle/>
                    <a:p>
                      <a:pPr algn="l">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Instruments</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4"/>
                  </a:ext>
                </a:extLst>
              </a:tr>
              <a:tr h="535533">
                <a:tc>
                  <a:txBody>
                    <a:bodyPr/>
                    <a:lstStyle/>
                    <a:p>
                      <a:pPr algn="r">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GPPD</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50</a:t>
                      </a:r>
                      <a:endParaRPr lang="zh-CN" altLang="en-US" sz="1400" b="1" dirty="0"/>
                    </a:p>
                  </a:txBody>
                  <a:tcPr/>
                </a:tc>
                <a:tc>
                  <a:txBody>
                    <a:bodyPr/>
                    <a:lstStyle/>
                    <a:p>
                      <a:pPr algn="ctr">
                        <a:lnSpc>
                          <a:spcPct val="150000"/>
                        </a:lnSpc>
                      </a:pPr>
                      <a:r>
                        <a:rPr lang="en-US" altLang="zh-CN" sz="1400" b="1" dirty="0"/>
                        <a:t>2800</a:t>
                      </a:r>
                      <a:endParaRPr lang="zh-CN" altLang="en-US" sz="1400" b="1" dirty="0"/>
                    </a:p>
                  </a:txBody>
                  <a:tcPr/>
                </a:tc>
                <a:tc>
                  <a:txBody>
                    <a:bodyPr/>
                    <a:lstStyle/>
                    <a:p>
                      <a:pPr algn="ctr">
                        <a:lnSpc>
                          <a:spcPct val="150000"/>
                        </a:lnSpc>
                      </a:pPr>
                      <a:r>
                        <a:rPr lang="en-US" altLang="zh-CN" sz="1400" b="1" dirty="0"/>
                        <a:t>600</a:t>
                      </a:r>
                      <a:endParaRPr lang="zh-CN" altLang="en-US" sz="1400" b="1" dirty="0"/>
                    </a:p>
                  </a:txBody>
                  <a:tcPr/>
                </a:tc>
                <a:tc>
                  <a:txBody>
                    <a:bodyPr/>
                    <a:lstStyle/>
                    <a:p>
                      <a:pPr algn="ctr">
                        <a:lnSpc>
                          <a:spcPct val="150000"/>
                        </a:lnSpc>
                      </a:pPr>
                      <a:r>
                        <a:rPr lang="en-US" altLang="zh-CN" sz="1400" b="1" dirty="0"/>
                        <a:t>150</a:t>
                      </a: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5"/>
                  </a:ext>
                </a:extLst>
              </a:tr>
              <a:tr h="535533">
                <a:tc>
                  <a:txBody>
                    <a:bodyPr/>
                    <a:lstStyle/>
                    <a:p>
                      <a:pPr algn="r">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MR</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50</a:t>
                      </a:r>
                      <a:endParaRPr lang="zh-CN" altLang="en-US" sz="1400" b="1" dirty="0"/>
                    </a:p>
                  </a:txBody>
                  <a:tcPr/>
                </a:tc>
                <a:tc>
                  <a:txBody>
                    <a:bodyPr/>
                    <a:lstStyle/>
                    <a:p>
                      <a:pPr algn="ctr">
                        <a:lnSpc>
                          <a:spcPct val="150000"/>
                        </a:lnSpc>
                      </a:pPr>
                      <a:r>
                        <a:rPr lang="en-US" altLang="zh-CN" sz="1400" b="1" dirty="0"/>
                        <a:t>2600</a:t>
                      </a:r>
                      <a:endParaRPr lang="zh-CN" altLang="en-US" sz="1400" b="1" dirty="0"/>
                    </a:p>
                  </a:txBody>
                  <a:tcPr/>
                </a:tc>
                <a:tc>
                  <a:txBody>
                    <a:bodyPr/>
                    <a:lstStyle/>
                    <a:p>
                      <a:pPr algn="ctr">
                        <a:lnSpc>
                          <a:spcPct val="150000"/>
                        </a:lnSpc>
                      </a:pPr>
                      <a:r>
                        <a:rPr lang="en-US" altLang="zh-CN" sz="1400" b="1" dirty="0"/>
                        <a:t>800</a:t>
                      </a:r>
                      <a:endParaRPr lang="zh-CN" altLang="en-US" sz="1400" b="1" dirty="0"/>
                    </a:p>
                  </a:txBody>
                  <a:tcPr/>
                </a:tc>
                <a:tc>
                  <a:txBody>
                    <a:bodyPr/>
                    <a:lstStyle/>
                    <a:p>
                      <a:pPr algn="ctr">
                        <a:lnSpc>
                          <a:spcPct val="150000"/>
                        </a:lnSpc>
                      </a:pPr>
                      <a:r>
                        <a:rPr lang="en-US" altLang="zh-CN" sz="1400" b="1" dirty="0"/>
                        <a:t>150</a:t>
                      </a: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6"/>
                  </a:ext>
                </a:extLst>
              </a:tr>
              <a:tr h="535533">
                <a:tc>
                  <a:txBody>
                    <a:bodyPr/>
                    <a:lstStyle/>
                    <a:p>
                      <a:pPr algn="r">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SANS</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50</a:t>
                      </a:r>
                      <a:endParaRPr lang="zh-CN" altLang="en-US" sz="1400" b="1" dirty="0"/>
                    </a:p>
                  </a:txBody>
                  <a:tcPr/>
                </a:tc>
                <a:tc>
                  <a:txBody>
                    <a:bodyPr/>
                    <a:lstStyle/>
                    <a:p>
                      <a:pPr algn="ctr">
                        <a:lnSpc>
                          <a:spcPct val="150000"/>
                        </a:lnSpc>
                      </a:pPr>
                      <a:r>
                        <a:rPr lang="en-US" altLang="zh-CN" sz="1400" b="1" dirty="0"/>
                        <a:t>2600</a:t>
                      </a:r>
                      <a:endParaRPr lang="zh-CN" altLang="en-US" sz="1400" b="1" dirty="0"/>
                    </a:p>
                  </a:txBody>
                  <a:tcPr/>
                </a:tc>
                <a:tc>
                  <a:txBody>
                    <a:bodyPr/>
                    <a:lstStyle/>
                    <a:p>
                      <a:pPr algn="ctr">
                        <a:lnSpc>
                          <a:spcPct val="150000"/>
                        </a:lnSpc>
                      </a:pPr>
                      <a:r>
                        <a:rPr lang="en-US" altLang="zh-CN" sz="1400" b="1" dirty="0"/>
                        <a:t>800</a:t>
                      </a:r>
                      <a:endParaRPr lang="zh-CN" altLang="en-US" sz="1400" b="1" dirty="0"/>
                    </a:p>
                  </a:txBody>
                  <a:tcPr/>
                </a:tc>
                <a:tc>
                  <a:txBody>
                    <a:bodyPr/>
                    <a:lstStyle/>
                    <a:p>
                      <a:pPr algn="ctr">
                        <a:lnSpc>
                          <a:spcPct val="150000"/>
                        </a:lnSpc>
                      </a:pPr>
                      <a:r>
                        <a:rPr lang="en-US" altLang="zh-CN" sz="1400" b="1" dirty="0"/>
                        <a:t>150</a:t>
                      </a: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56497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35</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1475656" y="2276872"/>
            <a:ext cx="7272808" cy="3101875"/>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CSNS project overview</a:t>
            </a:r>
          </a:p>
          <a:p>
            <a:pPr marL="457200" lvl="0" indent="-457200" algn="just" latinLnBrk="1">
              <a:lnSpc>
                <a:spcPct val="107000"/>
              </a:lnSpc>
              <a:spcAft>
                <a:spcPts val="800"/>
              </a:spcAft>
              <a:buFont typeface="Arial" panose="020B0604020202020204" pitchFamily="34" charset="0"/>
              <a:buChar char="•"/>
            </a:pPr>
            <a:r>
              <a:rPr lang="en-US" altLang="zh-CN"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CSNS design</a:t>
            </a:r>
            <a:endPar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endParaRP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Commissioning &amp; operation</a:t>
            </a:r>
          </a:p>
          <a:p>
            <a:pPr marL="457200" indent="-457200" algn="just" latinLnBrk="1">
              <a:lnSpc>
                <a:spcPct val="107000"/>
              </a:lnSpc>
              <a:spcAft>
                <a:spcPts val="800"/>
              </a:spcAft>
              <a:buFont typeface="Arial" panose="020B0604020202020204" pitchFamily="34" charset="0"/>
              <a:buChar char="•"/>
            </a:pPr>
            <a:r>
              <a:rPr lang="en-US" sz="3200" b="1" kern="100" dirty="0">
                <a:latin typeface="Times New Roman" panose="02020603050405020304" pitchFamily="18" charset="0"/>
                <a:ea typeface="Malgun Gothic" panose="020B0503020000020004" pitchFamily="34" charset="-127"/>
                <a:cs typeface="Times New Roman" panose="02020603050405020304" pitchFamily="18" charset="0"/>
              </a:rPr>
              <a:t>Users and future plan</a:t>
            </a: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245358" y="922358"/>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4000" kern="0" dirty="0">
                <a:solidFill>
                  <a:srgbClr val="FF3300"/>
                </a:solidFill>
              </a:rPr>
              <a:t>Outline </a:t>
            </a:r>
          </a:p>
        </p:txBody>
      </p:sp>
    </p:spTree>
    <p:extLst>
      <p:ext uri="{BB962C8B-B14F-4D97-AF65-F5344CB8AC3E}">
        <p14:creationId xmlns:p14="http://schemas.microsoft.com/office/powerpoint/2010/main" val="3762479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36</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lvl="0" algn="l">
              <a:defRPr/>
            </a:pPr>
            <a:r>
              <a:rPr lang="en-US" altLang="zh-CN" sz="3200" b="1" kern="0" dirty="0">
                <a:solidFill>
                  <a:srgbClr val="FF0000"/>
                </a:solidFill>
              </a:rPr>
              <a:t>User</a:t>
            </a:r>
            <a:r>
              <a:rPr lang="zh-CN" altLang="en-US" sz="3200" b="1" kern="0" dirty="0">
                <a:solidFill>
                  <a:srgbClr val="FF0000"/>
                </a:solidFill>
              </a:rPr>
              <a:t> </a:t>
            </a:r>
            <a:r>
              <a:rPr lang="en-US" altLang="zh-CN" sz="3200" b="1" kern="0" dirty="0">
                <a:solidFill>
                  <a:srgbClr val="FF0000"/>
                </a:solidFill>
              </a:rPr>
              <a:t>service</a:t>
            </a:r>
            <a:endParaRPr lang="en-US" altLang="zh-CN" sz="3200" b="1" kern="0" dirty="0">
              <a:solidFill>
                <a:srgbClr val="FF0000"/>
              </a:solidFill>
              <a:sym typeface="黑体" pitchFamily="49" charset="-122"/>
            </a:endParaRPr>
          </a:p>
        </p:txBody>
      </p:sp>
      <p:sp>
        <p:nvSpPr>
          <p:cNvPr id="12" name="Rectangle 8">
            <a:extLst>
              <a:ext uri="{FF2B5EF4-FFF2-40B4-BE49-F238E27FC236}">
                <a16:creationId xmlns:a16="http://schemas.microsoft.com/office/drawing/2014/main" id="{E662DD70-57B1-9B49-962C-48BBA36BA572}"/>
              </a:ext>
            </a:extLst>
          </p:cNvPr>
          <p:cNvSpPr txBox="1">
            <a:spLocks noChangeArrowheads="1"/>
          </p:cNvSpPr>
          <p:nvPr/>
        </p:nvSpPr>
        <p:spPr bwMode="auto">
          <a:xfrm>
            <a:off x="734396" y="1037869"/>
            <a:ext cx="8190397" cy="693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1"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hlinkClick r:id="rId3">
                  <a:extLst>
                    <a:ext uri="{A12FA001-AC4F-418D-AE19-62706E023703}">
                      <ahyp:hlinkClr xmlns:ahyp="http://schemas.microsoft.com/office/drawing/2018/hyperlinkcolor" xmlns="" val="tx"/>
                    </a:ext>
                  </a:extLst>
                </a:hlinkClick>
              </a:rPr>
              <a:t>https://user.csns.ihep.ac.cn</a:t>
            </a:r>
            <a:r>
              <a:rPr kumimoji="1"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(in both Chinese and English</a:t>
            </a:r>
            <a:r>
              <a:rPr kumimoji="1"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endParaRPr kumimoji="1"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spcBef>
                <a:spcPct val="0"/>
              </a:spcBef>
              <a:buFontTx/>
              <a:buNone/>
            </a:pPr>
            <a:r>
              <a:rPr kumimoji="1"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International users are welcomed </a:t>
            </a:r>
            <a:endParaRPr kumimoji="1"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
            <a:extLst>
              <a:ext uri="{FF2B5EF4-FFF2-40B4-BE49-F238E27FC236}">
                <a16:creationId xmlns:a16="http://schemas.microsoft.com/office/drawing/2014/main" id="{4BEA7D1C-BEB3-3A49-8B53-FAE697343A20}"/>
              </a:ext>
            </a:extLst>
          </p:cNvPr>
          <p:cNvSpPr txBox="1">
            <a:spLocks noChangeArrowheads="1"/>
          </p:cNvSpPr>
          <p:nvPr/>
        </p:nvSpPr>
        <p:spPr bwMode="auto">
          <a:xfrm>
            <a:off x="272731" y="1958391"/>
            <a:ext cx="461665" cy="21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Register an account </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p>
        </p:txBody>
      </p:sp>
      <p:sp>
        <p:nvSpPr>
          <p:cNvPr id="14" name="文本框 2">
            <a:extLst>
              <a:ext uri="{FF2B5EF4-FFF2-40B4-BE49-F238E27FC236}">
                <a16:creationId xmlns:a16="http://schemas.microsoft.com/office/drawing/2014/main" id="{B8790B19-147A-A94D-80C9-879119A49FA2}"/>
              </a:ext>
            </a:extLst>
          </p:cNvPr>
          <p:cNvSpPr txBox="1">
            <a:spLocks noChangeArrowheads="1"/>
          </p:cNvSpPr>
          <p:nvPr/>
        </p:nvSpPr>
        <p:spPr bwMode="auto">
          <a:xfrm>
            <a:off x="213744" y="4342686"/>
            <a:ext cx="738664" cy="1896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Submit a proposal</a:t>
            </a:r>
            <a:endPar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文本框 3">
            <a:extLst>
              <a:ext uri="{FF2B5EF4-FFF2-40B4-BE49-F238E27FC236}">
                <a16:creationId xmlns:a16="http://schemas.microsoft.com/office/drawing/2014/main" id="{F48634A4-9E16-8841-92AF-640C476A9BA9}"/>
              </a:ext>
            </a:extLst>
          </p:cNvPr>
          <p:cNvSpPr txBox="1">
            <a:spLocks noChangeArrowheads="1"/>
          </p:cNvSpPr>
          <p:nvPr/>
        </p:nvSpPr>
        <p:spPr bwMode="auto">
          <a:xfrm>
            <a:off x="6746303" y="5004041"/>
            <a:ext cx="194489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dirty="0">
                <a:solidFill>
                  <a:srgbClr val="0432FF"/>
                </a:solidFill>
                <a:latin typeface="Times New Roman" charset="0"/>
                <a:ea typeface="Times New Roman" charset="0"/>
                <a:cs typeface="Times New Roman" charset="0"/>
              </a:rPr>
              <a:t>Proposal type</a:t>
            </a:r>
            <a:r>
              <a:rPr lang="zh-CN" altLang="en-US" sz="2000" b="1" dirty="0">
                <a:solidFill>
                  <a:srgbClr val="0432FF"/>
                </a:solidFill>
                <a:latin typeface="Times New Roman" charset="0"/>
                <a:ea typeface="Times New Roman" charset="0"/>
                <a:cs typeface="Times New Roman" charset="0"/>
              </a:rPr>
              <a:t>：</a:t>
            </a:r>
            <a:endParaRPr lang="en-US" altLang="zh-CN" sz="2000" b="1" dirty="0">
              <a:solidFill>
                <a:srgbClr val="0432FF"/>
              </a:solidFill>
              <a:latin typeface="Times New Roman" charset="0"/>
              <a:ea typeface="Times New Roman" charset="0"/>
              <a:cs typeface="Times New Roman" charset="0"/>
            </a:endParaRPr>
          </a:p>
          <a:p>
            <a:pPr>
              <a:spcBef>
                <a:spcPct val="0"/>
              </a:spcBef>
              <a:buFontTx/>
              <a:buNone/>
            </a:pPr>
            <a:r>
              <a:rPr lang="en-US" altLang="zh-CN" sz="2000" b="1" dirty="0">
                <a:solidFill>
                  <a:srgbClr val="0432FF"/>
                </a:solidFill>
                <a:latin typeface="Times New Roman" charset="0"/>
                <a:ea typeface="Times New Roman" charset="0"/>
                <a:cs typeface="Times New Roman" charset="0"/>
              </a:rPr>
              <a:t>1.Direct</a:t>
            </a:r>
            <a:r>
              <a:rPr lang="zh-CN" altLang="en-US" sz="2000" b="1" dirty="0">
                <a:solidFill>
                  <a:srgbClr val="0432FF"/>
                </a:solidFill>
                <a:latin typeface="Times New Roman" charset="0"/>
                <a:ea typeface="Times New Roman" charset="0"/>
                <a:cs typeface="Times New Roman" charset="0"/>
              </a:rPr>
              <a:t> </a:t>
            </a:r>
            <a:r>
              <a:rPr lang="en-US" altLang="zh-CN" sz="2000" b="1" dirty="0">
                <a:solidFill>
                  <a:srgbClr val="0432FF"/>
                </a:solidFill>
                <a:latin typeface="Times New Roman" charset="0"/>
                <a:ea typeface="Times New Roman" charset="0"/>
                <a:cs typeface="Times New Roman" charset="0"/>
              </a:rPr>
              <a:t>access</a:t>
            </a:r>
          </a:p>
          <a:p>
            <a:pPr>
              <a:spcBef>
                <a:spcPct val="0"/>
              </a:spcBef>
              <a:buFontTx/>
              <a:buNone/>
            </a:pPr>
            <a:r>
              <a:rPr lang="en-US" altLang="zh-CN" sz="2000" b="1" dirty="0">
                <a:solidFill>
                  <a:srgbClr val="0432FF"/>
                </a:solidFill>
                <a:latin typeface="Times New Roman" charset="0"/>
                <a:ea typeface="Times New Roman" charset="0"/>
                <a:cs typeface="Times New Roman" charset="0"/>
              </a:rPr>
              <a:t>2.Rapid</a:t>
            </a:r>
            <a:r>
              <a:rPr lang="zh-CN" altLang="en-US" sz="2000" b="1" dirty="0">
                <a:solidFill>
                  <a:srgbClr val="0432FF"/>
                </a:solidFill>
                <a:latin typeface="Times New Roman" charset="0"/>
                <a:ea typeface="Times New Roman" charset="0"/>
                <a:cs typeface="Times New Roman" charset="0"/>
              </a:rPr>
              <a:t> </a:t>
            </a:r>
            <a:r>
              <a:rPr lang="en-US" altLang="zh-CN" sz="2000" b="1" dirty="0">
                <a:solidFill>
                  <a:srgbClr val="0432FF"/>
                </a:solidFill>
                <a:latin typeface="Times New Roman" charset="0"/>
                <a:ea typeface="Times New Roman" charset="0"/>
                <a:cs typeface="Times New Roman" charset="0"/>
              </a:rPr>
              <a:t>access</a:t>
            </a:r>
            <a:r>
              <a:rPr lang="zh-CN" altLang="en-US" sz="2000" b="1" dirty="0">
                <a:solidFill>
                  <a:srgbClr val="0432FF"/>
                </a:solidFill>
                <a:latin typeface="Times New Roman" charset="0"/>
                <a:ea typeface="Times New Roman" charset="0"/>
                <a:cs typeface="Times New Roman" charset="0"/>
              </a:rPr>
              <a:t> </a:t>
            </a:r>
          </a:p>
        </p:txBody>
      </p:sp>
      <p:sp>
        <p:nvSpPr>
          <p:cNvPr id="16" name="文本框 4">
            <a:extLst>
              <a:ext uri="{FF2B5EF4-FFF2-40B4-BE49-F238E27FC236}">
                <a16:creationId xmlns:a16="http://schemas.microsoft.com/office/drawing/2014/main" id="{63B9C2C4-0A9A-494F-9C9B-9A4C9E4D6CB4}"/>
              </a:ext>
            </a:extLst>
          </p:cNvPr>
          <p:cNvSpPr txBox="1">
            <a:spLocks noChangeArrowheads="1"/>
          </p:cNvSpPr>
          <p:nvPr/>
        </p:nvSpPr>
        <p:spPr bwMode="auto">
          <a:xfrm>
            <a:off x="6389530" y="2176495"/>
            <a:ext cx="2862963"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Third</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call for proposal:</a:t>
            </a:r>
          </a:p>
          <a:p>
            <a:pPr>
              <a:spcBef>
                <a:spcPct val="0"/>
              </a:spcBef>
              <a:buFontTx/>
              <a:buNone/>
            </a:pP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2019.06</a:t>
            </a:r>
          </a:p>
          <a:p>
            <a:pPr>
              <a:spcBef>
                <a:spcPct val="0"/>
              </a:spcBef>
              <a:buFontTx/>
              <a:buNone/>
            </a:pP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spcBef>
                <a:spcPct val="0"/>
              </a:spcBef>
              <a:buFontTx/>
              <a:buNone/>
            </a:pP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For</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third</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round</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operation</a:t>
            </a:r>
          </a:p>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2019.09-2020.</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01</a:t>
            </a:r>
            <a:endPar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7" name="图片 16">
            <a:extLst>
              <a:ext uri="{FF2B5EF4-FFF2-40B4-BE49-F238E27FC236}">
                <a16:creationId xmlns:a16="http://schemas.microsoft.com/office/drawing/2014/main" id="{FF515C64-57CB-9D4F-B378-9B67934A21F3}"/>
              </a:ext>
            </a:extLst>
          </p:cNvPr>
          <p:cNvPicPr>
            <a:picLocks noChangeAspect="1"/>
          </p:cNvPicPr>
          <p:nvPr/>
        </p:nvPicPr>
        <p:blipFill rotWithShape="1">
          <a:blip r:embed="rId4"/>
          <a:srcRect l="4564" t="29296" r="5436" b="12639"/>
          <a:stretch/>
        </p:blipFill>
        <p:spPr>
          <a:xfrm>
            <a:off x="1076511" y="1810729"/>
            <a:ext cx="5046089" cy="1830389"/>
          </a:xfrm>
          <a:prstGeom prst="rect">
            <a:avLst/>
          </a:prstGeom>
        </p:spPr>
      </p:pic>
      <p:pic>
        <p:nvPicPr>
          <p:cNvPr id="18" name="图片 17">
            <a:extLst>
              <a:ext uri="{FF2B5EF4-FFF2-40B4-BE49-F238E27FC236}">
                <a16:creationId xmlns:a16="http://schemas.microsoft.com/office/drawing/2014/main" id="{888E6378-F437-6944-96DE-8FB180EA473C}"/>
              </a:ext>
            </a:extLst>
          </p:cNvPr>
          <p:cNvPicPr>
            <a:picLocks noChangeAspect="1"/>
          </p:cNvPicPr>
          <p:nvPr/>
        </p:nvPicPr>
        <p:blipFill rotWithShape="1">
          <a:blip r:embed="rId5"/>
          <a:srcRect l="27206" t="43394" r="27026" b="20287"/>
          <a:stretch/>
        </p:blipFill>
        <p:spPr>
          <a:xfrm>
            <a:off x="809583" y="4132076"/>
            <a:ext cx="5579947" cy="2489556"/>
          </a:xfrm>
          <a:prstGeom prst="rect">
            <a:avLst/>
          </a:prstGeom>
        </p:spPr>
      </p:pic>
    </p:spTree>
    <p:extLst>
      <p:ext uri="{BB962C8B-B14F-4D97-AF65-F5344CB8AC3E}">
        <p14:creationId xmlns:p14="http://schemas.microsoft.com/office/powerpoint/2010/main" val="1309524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11" name="Rectangle 5"/>
          <p:cNvSpPr>
            <a:spLocks noChangeArrowheads="1"/>
          </p:cNvSpPr>
          <p:nvPr/>
        </p:nvSpPr>
        <p:spPr bwMode="auto">
          <a:xfrm>
            <a:off x="107504" y="908720"/>
            <a:ext cx="5472608" cy="5400600"/>
          </a:xfrm>
          <a:prstGeom prst="rect">
            <a:avLst/>
          </a:prstGeom>
          <a:noFill/>
          <a:ln w="9525">
            <a:noFill/>
            <a:miter lim="800000"/>
            <a:headEnd/>
            <a:tailEnd/>
          </a:ln>
        </p:spPr>
        <p:txBody>
          <a:bodyPr/>
          <a:lstStyle/>
          <a:p>
            <a:pPr marL="273050" indent="-273050" algn="just">
              <a:spcBef>
                <a:spcPts val="600"/>
              </a:spcBef>
              <a:spcAft>
                <a:spcPts val="0"/>
              </a:spcAft>
              <a:buClr>
                <a:schemeClr val="tx1"/>
              </a:buClr>
              <a:buFont typeface="Wingdings" pitchFamily="2" charset="2"/>
              <a:buChar char="l"/>
              <a:defRPr/>
            </a:pPr>
            <a:r>
              <a:rPr lang="en-US" altLang="zh-CN" sz="2400" b="1" dirty="0"/>
              <a:t>First</a:t>
            </a:r>
            <a:r>
              <a:rPr lang="zh-CN" altLang="en-US" sz="2400" b="1" dirty="0"/>
              <a:t> </a:t>
            </a:r>
            <a:r>
              <a:rPr lang="en-US" altLang="zh-CN" sz="2400" b="1" dirty="0"/>
              <a:t>operation year</a:t>
            </a:r>
            <a:r>
              <a:rPr lang="zh-CN" altLang="en-US" sz="2400" b="1" dirty="0"/>
              <a:t>（</a:t>
            </a:r>
            <a:r>
              <a:rPr lang="en-US" altLang="zh-CN" sz="2400" b="1" dirty="0"/>
              <a:t>Sept. 2018-June. 2019</a:t>
            </a:r>
            <a:r>
              <a:rPr lang="zh-CN" altLang="en-US" sz="2400" b="1" dirty="0"/>
              <a:t>）</a:t>
            </a:r>
            <a:r>
              <a:rPr lang="en-US" altLang="zh-CN" sz="2400" b="1" dirty="0"/>
              <a:t>:</a:t>
            </a:r>
            <a:r>
              <a:rPr lang="zh-CN" altLang="en-US" sz="2400" b="1" dirty="0"/>
              <a:t> </a:t>
            </a:r>
            <a:endParaRPr lang="en-US" altLang="zh-CN" sz="2400" b="1" dirty="0"/>
          </a:p>
          <a:p>
            <a:pPr marL="533400" lvl="2" indent="-212725" algn="just">
              <a:spcBef>
                <a:spcPts val="600"/>
              </a:spcBef>
              <a:spcAft>
                <a:spcPts val="0"/>
              </a:spcAft>
              <a:buClr>
                <a:schemeClr val="tx1"/>
              </a:buClr>
              <a:buFont typeface="Arial" panose="020B0604020202020204" pitchFamily="34" charset="0"/>
              <a:buChar char="•"/>
              <a:defRPr/>
            </a:pPr>
            <a:r>
              <a:rPr lang="en-US" altLang="zh-CN" sz="2000" b="1" dirty="0"/>
              <a:t>performed</a:t>
            </a:r>
            <a:r>
              <a:rPr lang="zh-CN" altLang="en-US" sz="2000" b="1" dirty="0"/>
              <a:t> </a:t>
            </a:r>
            <a:r>
              <a:rPr lang="en-US" altLang="zh-CN" sz="2000" b="1" dirty="0"/>
              <a:t>101</a:t>
            </a:r>
            <a:r>
              <a:rPr lang="zh-CN" altLang="en-US" sz="2000" b="1" dirty="0"/>
              <a:t> </a:t>
            </a:r>
            <a:r>
              <a:rPr lang="en-US" altLang="zh-CN" sz="2000" b="1" dirty="0"/>
              <a:t>(included</a:t>
            </a:r>
            <a:r>
              <a:rPr lang="zh-CN" altLang="en-US" sz="2000" b="1" dirty="0"/>
              <a:t> </a:t>
            </a:r>
            <a:r>
              <a:rPr lang="en-US" altLang="zh-CN" sz="2000" b="1" dirty="0"/>
              <a:t>11</a:t>
            </a:r>
            <a:r>
              <a:rPr lang="zh-CN" altLang="en-US" sz="2000" b="1" dirty="0"/>
              <a:t> </a:t>
            </a:r>
            <a:r>
              <a:rPr lang="en-US" altLang="zh-CN" sz="2000" b="1" dirty="0"/>
              <a:t>from</a:t>
            </a:r>
            <a:r>
              <a:rPr lang="zh-CN" altLang="en-US" sz="2000" b="1" dirty="0"/>
              <a:t> </a:t>
            </a:r>
            <a:r>
              <a:rPr lang="en-US" altLang="zh-CN" sz="2000" b="1" dirty="0"/>
              <a:t>oversea</a:t>
            </a:r>
            <a:r>
              <a:rPr lang="zh-CN" altLang="en-US" sz="2000" b="1" dirty="0"/>
              <a:t> </a:t>
            </a:r>
            <a:r>
              <a:rPr lang="en-US" altLang="zh-CN" sz="2000" b="1" dirty="0"/>
              <a:t>and</a:t>
            </a:r>
            <a:r>
              <a:rPr lang="zh-CN" altLang="en-US" sz="2000" b="1" dirty="0"/>
              <a:t> </a:t>
            </a:r>
            <a:r>
              <a:rPr lang="en-US" altLang="zh-CN" sz="2000" b="1" dirty="0"/>
              <a:t>HK)  (acceptance 50%)</a:t>
            </a:r>
          </a:p>
          <a:p>
            <a:pPr marL="533400" lvl="2" indent="-212725" algn="just">
              <a:spcBef>
                <a:spcPts val="600"/>
              </a:spcBef>
              <a:spcAft>
                <a:spcPts val="0"/>
              </a:spcAft>
              <a:buClr>
                <a:schemeClr val="tx1"/>
              </a:buClr>
              <a:buFont typeface="Arial" panose="020B0604020202020204" pitchFamily="34" charset="0"/>
              <a:buChar char="•"/>
              <a:defRPr/>
            </a:pPr>
            <a:r>
              <a:rPr lang="en-US" altLang="zh-CN" sz="2000" b="1" dirty="0"/>
              <a:t>Research</a:t>
            </a:r>
            <a:r>
              <a:rPr lang="zh-CN" altLang="en-US" sz="2000" b="1" dirty="0"/>
              <a:t> </a:t>
            </a:r>
            <a:r>
              <a:rPr lang="en-US" altLang="zh-CN" sz="2000" b="1" dirty="0"/>
              <a:t>fields:</a:t>
            </a:r>
            <a:r>
              <a:rPr lang="zh-CN" altLang="en-US" sz="2000" b="1" dirty="0"/>
              <a:t> </a:t>
            </a:r>
            <a:r>
              <a:rPr lang="en-US" altLang="zh-CN" sz="2000" b="1" dirty="0"/>
              <a:t>energy material, structural</a:t>
            </a:r>
            <a:r>
              <a:rPr lang="zh-CN" altLang="en-US" sz="2000" b="1" dirty="0"/>
              <a:t> </a:t>
            </a:r>
            <a:r>
              <a:rPr lang="en-US" altLang="zh-CN" sz="2000" b="1" dirty="0"/>
              <a:t>material</a:t>
            </a:r>
            <a:r>
              <a:rPr lang="zh-CN" altLang="en-US" sz="2000" b="1" dirty="0"/>
              <a:t>， </a:t>
            </a:r>
            <a:r>
              <a:rPr lang="en-US" altLang="zh-CN" sz="2000" b="1" dirty="0"/>
              <a:t>magnetic, film,</a:t>
            </a:r>
            <a:r>
              <a:rPr lang="zh-CN" altLang="en-US" sz="2000" b="1" dirty="0"/>
              <a:t> </a:t>
            </a:r>
            <a:r>
              <a:rPr lang="en-US" altLang="zh-CN" sz="2000" b="1" dirty="0"/>
              <a:t>alloy, polymer, </a:t>
            </a:r>
            <a:r>
              <a:rPr lang="en-US" altLang="zh-CN" sz="2000" b="1" dirty="0" err="1"/>
              <a:t>nano</a:t>
            </a:r>
            <a:r>
              <a:rPr lang="en-US" altLang="zh-CN" sz="2000" b="1" dirty="0"/>
              <a:t>, biology material,</a:t>
            </a:r>
            <a:r>
              <a:rPr lang="zh-CN" altLang="en-US" sz="2000" b="1" dirty="0"/>
              <a:t> </a:t>
            </a:r>
            <a:r>
              <a:rPr lang="en-US" altLang="zh-CN" sz="2000" b="1" dirty="0"/>
              <a:t>hydrogen storage, drug et. al.</a:t>
            </a:r>
          </a:p>
          <a:p>
            <a:pPr marL="400050" indent="-347663" algn="just">
              <a:spcBef>
                <a:spcPts val="600"/>
              </a:spcBef>
              <a:spcAft>
                <a:spcPts val="0"/>
              </a:spcAft>
              <a:buClr>
                <a:schemeClr val="tx1"/>
              </a:buClr>
              <a:buFont typeface="Wingdings" pitchFamily="2" charset="2"/>
              <a:buChar char="l"/>
              <a:defRPr/>
            </a:pPr>
            <a:r>
              <a:rPr lang="en-US" altLang="zh-CN" sz="2400" b="1" dirty="0"/>
              <a:t>Next operation</a:t>
            </a:r>
            <a:r>
              <a:rPr lang="zh-CN" altLang="en-US" sz="2400" b="1" dirty="0"/>
              <a:t> </a:t>
            </a:r>
            <a:r>
              <a:rPr lang="en-US" altLang="zh-CN" sz="2400" b="1" dirty="0"/>
              <a:t>period</a:t>
            </a:r>
            <a:r>
              <a:rPr lang="zh-CN" altLang="en-US" sz="2400" b="1" dirty="0"/>
              <a:t>（</a:t>
            </a:r>
            <a:r>
              <a:rPr lang="en-US" altLang="zh-CN" sz="2400" b="1" dirty="0"/>
              <a:t>Sept. 2019 -  Jan. 2020</a:t>
            </a:r>
            <a:r>
              <a:rPr lang="zh-CN" altLang="en-US" sz="2400" b="1" dirty="0"/>
              <a:t>）</a:t>
            </a:r>
            <a:r>
              <a:rPr lang="en-US" altLang="zh-CN" sz="2400" b="1" dirty="0"/>
              <a:t>:</a:t>
            </a:r>
            <a:r>
              <a:rPr lang="zh-CN" altLang="en-US" sz="2400" b="1" dirty="0"/>
              <a:t> </a:t>
            </a:r>
            <a:endParaRPr lang="en-US" altLang="zh-CN" sz="2400" b="1" dirty="0"/>
          </a:p>
          <a:p>
            <a:pPr marL="400050" lvl="1" indent="-133350" algn="just">
              <a:spcBef>
                <a:spcPts val="600"/>
              </a:spcBef>
              <a:spcAft>
                <a:spcPts val="0"/>
              </a:spcAft>
              <a:buClr>
                <a:schemeClr val="tx1"/>
              </a:buClr>
              <a:buFont typeface="Arial" panose="020B0604020202020204" pitchFamily="34" charset="0"/>
              <a:buChar char="•"/>
              <a:defRPr/>
            </a:pPr>
            <a:r>
              <a:rPr lang="en-US" altLang="zh-CN" sz="2000" b="1" dirty="0"/>
              <a:t>regular</a:t>
            </a:r>
            <a:r>
              <a:rPr lang="zh-CN" altLang="en-US" sz="2000" b="1" dirty="0"/>
              <a:t> </a:t>
            </a:r>
            <a:r>
              <a:rPr lang="en-US" altLang="zh-CN" sz="2000" b="1" dirty="0"/>
              <a:t>application</a:t>
            </a:r>
            <a:r>
              <a:rPr lang="zh-CN" altLang="en-US" sz="2000" b="1" dirty="0"/>
              <a:t> </a:t>
            </a:r>
            <a:r>
              <a:rPr lang="en-US" altLang="zh-CN" sz="2000" b="1" dirty="0"/>
              <a:t>164,  35% accepted</a:t>
            </a:r>
          </a:p>
          <a:p>
            <a:pPr marL="400050" lvl="1" indent="-133350" algn="just">
              <a:spcBef>
                <a:spcPts val="600"/>
              </a:spcBef>
              <a:spcAft>
                <a:spcPts val="0"/>
              </a:spcAft>
              <a:buClr>
                <a:schemeClr val="tx1"/>
              </a:buClr>
              <a:buFont typeface="Arial" panose="020B0604020202020204" pitchFamily="34" charset="0"/>
              <a:buChar char="•"/>
              <a:defRPr/>
            </a:pPr>
            <a:r>
              <a:rPr lang="en-US" altLang="zh-CN" sz="2000" b="1" dirty="0"/>
              <a:t>approved</a:t>
            </a:r>
            <a:r>
              <a:rPr lang="zh-CN" altLang="en-US" sz="2000" b="1" dirty="0"/>
              <a:t> </a:t>
            </a:r>
            <a:r>
              <a:rPr lang="en-US" altLang="zh-CN" sz="2000" b="1" dirty="0"/>
              <a:t>57</a:t>
            </a:r>
            <a:r>
              <a:rPr lang="zh-CN" altLang="en-US" sz="2000" b="1" dirty="0"/>
              <a:t> </a:t>
            </a:r>
            <a:r>
              <a:rPr lang="en-US" altLang="zh-CN" sz="2000" b="1" dirty="0"/>
              <a:t>proposals (included</a:t>
            </a:r>
            <a:r>
              <a:rPr lang="zh-CN" altLang="en-US" sz="2000" b="1" dirty="0"/>
              <a:t> </a:t>
            </a:r>
            <a:r>
              <a:rPr lang="en-US" altLang="zh-CN" sz="2000" b="1" dirty="0"/>
              <a:t>7</a:t>
            </a:r>
            <a:r>
              <a:rPr lang="zh-CN" altLang="en-US" sz="2000" b="1" dirty="0"/>
              <a:t> </a:t>
            </a:r>
            <a:r>
              <a:rPr lang="en-US" altLang="zh-CN" sz="2000" b="1" dirty="0"/>
              <a:t>from</a:t>
            </a:r>
            <a:r>
              <a:rPr lang="zh-CN" altLang="en-US" sz="2000" b="1" dirty="0"/>
              <a:t> </a:t>
            </a:r>
            <a:r>
              <a:rPr lang="en-US" altLang="zh-CN" sz="2000" b="1" dirty="0"/>
              <a:t>oversea,</a:t>
            </a:r>
            <a:r>
              <a:rPr lang="zh-CN" altLang="en-US" sz="2000" b="1" dirty="0"/>
              <a:t> </a:t>
            </a:r>
            <a:r>
              <a:rPr lang="en-US" altLang="zh-CN" sz="2000" b="1" dirty="0"/>
              <a:t>HK</a:t>
            </a:r>
            <a:r>
              <a:rPr lang="zh-CN" altLang="en-US" sz="2000" b="1" dirty="0"/>
              <a:t> </a:t>
            </a:r>
            <a:r>
              <a:rPr lang="en-US" altLang="zh-CN" sz="2000" b="1" dirty="0"/>
              <a:t>and</a:t>
            </a:r>
            <a:r>
              <a:rPr lang="zh-CN" altLang="en-US" sz="2000" b="1" dirty="0"/>
              <a:t> </a:t>
            </a:r>
            <a:r>
              <a:rPr lang="en-US" altLang="zh-CN" sz="2000" b="1" dirty="0"/>
              <a:t>Macao)</a:t>
            </a:r>
            <a:endParaRPr lang="en-US" altLang="zh-CN" b="1" dirty="0"/>
          </a:p>
        </p:txBody>
      </p:sp>
      <p:pic>
        <p:nvPicPr>
          <p:cNvPr id="12"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6"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37</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7" name="Rectangle 8">
            <a:extLst>
              <a:ext uri="{FF2B5EF4-FFF2-40B4-BE49-F238E27FC236}">
                <a16:creationId xmlns:a16="http://schemas.microsoft.com/office/drawing/2014/main" id="{40E8B90D-46DC-8543-8995-814200ED8FCC}"/>
              </a:ext>
            </a:extLst>
          </p:cNvPr>
          <p:cNvSpPr txBox="1">
            <a:spLocks noChangeArrowheads="1"/>
          </p:cNvSpPr>
          <p:nvPr/>
        </p:nvSpPr>
        <p:spPr bwMode="auto">
          <a:xfrm>
            <a:off x="107504" y="136525"/>
            <a:ext cx="7200800"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User</a:t>
            </a: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Proposals</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8" name="图片 5">
            <a:extLst>
              <a:ext uri="{FF2B5EF4-FFF2-40B4-BE49-F238E27FC236}">
                <a16:creationId xmlns:a16="http://schemas.microsoft.com/office/drawing/2014/main" id="{9A4749F7-C199-1D48-ADAA-F2187F12AAE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412776"/>
            <a:ext cx="3275857"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CE2D7F51-DFE8-2C40-B527-594BFEF52B58}"/>
              </a:ext>
            </a:extLst>
          </p:cNvPr>
          <p:cNvSpPr txBox="1"/>
          <p:nvPr/>
        </p:nvSpPr>
        <p:spPr>
          <a:xfrm>
            <a:off x="5868144" y="5301208"/>
            <a:ext cx="3131840" cy="1008112"/>
          </a:xfrm>
          <a:prstGeom prst="rect">
            <a:avLst/>
          </a:prstGeom>
          <a:solidFill>
            <a:schemeClr val="bg1"/>
          </a:solid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FF0000"/>
                </a:solidFill>
                <a:latin typeface="Times New Roman" pitchFamily="18" charset="0"/>
                <a:ea typeface="微软雅黑" panose="020B0503020204020204" pitchFamily="34" charset="-122"/>
                <a:cs typeface="Times New Roman" pitchFamily="18" charset="0"/>
              </a:rPr>
              <a:t>Chinese publications in  neutron scattering  </a:t>
            </a:r>
            <a:endParaRPr kumimoji="1" lang="zh-CN" altLang="en-US" sz="2000" b="1" dirty="0">
              <a:solidFill>
                <a:srgbClr val="FF000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519753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38</a:t>
            </a:fld>
            <a:endParaRPr kumimoji="0" lang="en-US" altLang="zh-CN" sz="900">
              <a:solidFill>
                <a:srgbClr val="4D5E68"/>
              </a:solidFill>
              <a:latin typeface="Impact" charset="0"/>
            </a:endParaRPr>
          </a:p>
        </p:txBody>
      </p:sp>
      <p:sp>
        <p:nvSpPr>
          <p:cNvPr id="10" name="标题 1">
            <a:extLst>
              <a:ext uri="{FF2B5EF4-FFF2-40B4-BE49-F238E27FC236}">
                <a16:creationId xmlns:a16="http://schemas.microsoft.com/office/drawing/2014/main" id="{C6BEE1CE-4423-1149-BD37-47A993C055AA}"/>
              </a:ext>
            </a:extLst>
          </p:cNvPr>
          <p:cNvSpPr txBox="1">
            <a:spLocks noChangeArrowheads="1"/>
          </p:cNvSpPr>
          <p:nvPr/>
        </p:nvSpPr>
        <p:spPr bwMode="auto">
          <a:xfrm>
            <a:off x="467544" y="188640"/>
            <a:ext cx="8229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defRPr/>
            </a:pPr>
            <a:r>
              <a:rPr lang="en-US" altLang="zh-CN" sz="3600" b="1" kern="0" dirty="0">
                <a:solidFill>
                  <a:srgbClr val="FF0000"/>
                </a:solidFill>
                <a:latin typeface="Arial"/>
                <a:ea typeface="宋体"/>
              </a:rPr>
              <a:t> User Instruments </a:t>
            </a:r>
            <a:endParaRPr lang="en-US" altLang="zh-CN" sz="3600" b="1" kern="0" dirty="0">
              <a:solidFill>
                <a:srgbClr val="FF0000"/>
              </a:solidFill>
              <a:latin typeface="Arial"/>
              <a:ea typeface="宋体"/>
              <a:sym typeface="黑体" pitchFamily="49" charset="-122"/>
            </a:endParaRPr>
          </a:p>
        </p:txBody>
      </p:sp>
      <p:sp>
        <p:nvSpPr>
          <p:cNvPr id="11" name="内容占位符 2">
            <a:extLst>
              <a:ext uri="{FF2B5EF4-FFF2-40B4-BE49-F238E27FC236}">
                <a16:creationId xmlns:a16="http://schemas.microsoft.com/office/drawing/2014/main" id="{71CDE1D5-594C-7240-AAD7-3E50DE013D41}"/>
              </a:ext>
            </a:extLst>
          </p:cNvPr>
          <p:cNvSpPr txBox="1">
            <a:spLocks noChangeArrowheads="1"/>
          </p:cNvSpPr>
          <p:nvPr/>
        </p:nvSpPr>
        <p:spPr bwMode="auto">
          <a:xfrm>
            <a:off x="255227" y="1124744"/>
            <a:ext cx="8781269" cy="445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25462" indent="-342900">
              <a:buClr>
                <a:srgbClr val="000000"/>
              </a:buClr>
              <a:buFont typeface="Wingdings" pitchFamily="2" charset="2"/>
              <a:buChar char="l"/>
              <a:defRPr/>
            </a:pPr>
            <a:r>
              <a:rPr lang="en-US" altLang="zh-CN" sz="2400" b="1" kern="0" dirty="0">
                <a:solidFill>
                  <a:srgbClr val="FF0000"/>
                </a:solidFill>
                <a:latin typeface="Arial"/>
                <a:ea typeface="宋体"/>
              </a:rPr>
              <a:t>Multiple Physics Instrument </a:t>
            </a:r>
            <a:r>
              <a:rPr lang="en-US" altLang="zh-CN" sz="2400" b="1" kern="0" dirty="0">
                <a:solidFill>
                  <a:srgbClr val="000000"/>
                </a:solidFill>
                <a:latin typeface="Arial"/>
                <a:ea typeface="宋体"/>
              </a:rPr>
              <a:t>by Dongguan Institute of Technology,  and </a:t>
            </a:r>
            <a:r>
              <a:rPr lang="en-US" altLang="zh-CN" sz="2400" b="1" kern="0" dirty="0" err="1">
                <a:solidFill>
                  <a:srgbClr val="000000"/>
                </a:solidFill>
                <a:latin typeface="Arial"/>
                <a:ea typeface="宋体"/>
              </a:rPr>
              <a:t>CityU</a:t>
            </a:r>
            <a:r>
              <a:rPr lang="en-US" altLang="zh-CN" sz="2400" b="1" kern="0" dirty="0">
                <a:solidFill>
                  <a:srgbClr val="000000"/>
                </a:solidFill>
                <a:latin typeface="Arial"/>
                <a:ea typeface="宋体"/>
              </a:rPr>
              <a:t> (HK) </a:t>
            </a:r>
            <a:r>
              <a:rPr lang="zh-CN" altLang="en-US" sz="2400" b="1" kern="0" dirty="0">
                <a:solidFill>
                  <a:srgbClr val="000000"/>
                </a:solidFill>
                <a:latin typeface="Arial"/>
                <a:ea typeface="宋体"/>
              </a:rPr>
              <a:t> </a:t>
            </a:r>
            <a:r>
              <a:rPr lang="en-US" altLang="zh-CN" sz="2400" b="1" kern="0" dirty="0">
                <a:solidFill>
                  <a:srgbClr val="005CE7"/>
                </a:solidFill>
                <a:latin typeface="Arial"/>
                <a:ea typeface="宋体"/>
              </a:rPr>
              <a:t>under</a:t>
            </a:r>
            <a:r>
              <a:rPr lang="zh-CN" altLang="en-US" sz="2400" b="1" kern="0" dirty="0">
                <a:solidFill>
                  <a:srgbClr val="005CE7"/>
                </a:solidFill>
                <a:latin typeface="Arial"/>
                <a:ea typeface="宋体"/>
              </a:rPr>
              <a:t> </a:t>
            </a:r>
            <a:r>
              <a:rPr lang="en-US" altLang="zh-CN" sz="2400" b="1" kern="0" dirty="0">
                <a:solidFill>
                  <a:srgbClr val="005CE7"/>
                </a:solidFill>
                <a:latin typeface="Arial"/>
                <a:ea typeface="宋体"/>
              </a:rPr>
              <a:t>construction</a:t>
            </a:r>
          </a:p>
          <a:p>
            <a:pPr marL="525462" indent="-342900">
              <a:buClr>
                <a:srgbClr val="000000"/>
              </a:buClr>
              <a:buFont typeface="Wingdings" pitchFamily="2" charset="2"/>
              <a:buChar char="l"/>
              <a:defRPr/>
            </a:pPr>
            <a:r>
              <a:rPr lang="en-US" altLang="zh-CN" sz="2400" b="1" kern="0" dirty="0">
                <a:solidFill>
                  <a:srgbClr val="FF0000"/>
                </a:solidFill>
                <a:latin typeface="Arial"/>
                <a:ea typeface="宋体"/>
              </a:rPr>
              <a:t>Engineering Diffractometer </a:t>
            </a:r>
            <a:r>
              <a:rPr lang="en-US" altLang="zh-CN" sz="2400" b="1" kern="0" dirty="0">
                <a:solidFill>
                  <a:srgbClr val="000000"/>
                </a:solidFill>
                <a:latin typeface="Arial"/>
                <a:ea typeface="宋体"/>
              </a:rPr>
              <a:t>by Center for Excellent Advanced Materials (Dongguan)</a:t>
            </a:r>
            <a:r>
              <a:rPr lang="zh-CN" altLang="en-US" sz="2400" b="1" kern="0" dirty="0">
                <a:solidFill>
                  <a:srgbClr val="000000"/>
                </a:solidFill>
                <a:latin typeface="Arial"/>
                <a:ea typeface="宋体"/>
              </a:rPr>
              <a:t> </a:t>
            </a:r>
            <a:r>
              <a:rPr lang="en-US" altLang="zh-CN" sz="2400" b="1" kern="0" dirty="0">
                <a:solidFill>
                  <a:srgbClr val="005CE7"/>
                </a:solidFill>
                <a:latin typeface="Arial"/>
                <a:ea typeface="宋体"/>
              </a:rPr>
              <a:t>under</a:t>
            </a:r>
            <a:r>
              <a:rPr lang="zh-CN" altLang="en-US" sz="2400" b="1" kern="0" dirty="0">
                <a:solidFill>
                  <a:srgbClr val="005CE7"/>
                </a:solidFill>
                <a:latin typeface="Arial"/>
                <a:ea typeface="宋体"/>
              </a:rPr>
              <a:t> </a:t>
            </a:r>
            <a:r>
              <a:rPr lang="en-US" altLang="zh-CN" sz="2400" b="1" kern="0" dirty="0">
                <a:solidFill>
                  <a:srgbClr val="005CE7"/>
                </a:solidFill>
                <a:latin typeface="Arial"/>
                <a:ea typeface="宋体"/>
              </a:rPr>
              <a:t>construction</a:t>
            </a:r>
            <a:endParaRPr lang="en-US" altLang="zh-CN" sz="2400" b="1" kern="0" dirty="0">
              <a:solidFill>
                <a:srgbClr val="000000"/>
              </a:solidFill>
              <a:latin typeface="Arial"/>
              <a:ea typeface="宋体"/>
            </a:endParaRPr>
          </a:p>
          <a:p>
            <a:pPr marL="525462" indent="-342900" algn="l" eaLnBrk="0" hangingPunct="0">
              <a:buClr>
                <a:srgbClr val="000000"/>
              </a:buClr>
              <a:buFont typeface="Wingdings" pitchFamily="2" charset="2"/>
              <a:buChar char="l"/>
              <a:defRPr/>
            </a:pPr>
            <a:r>
              <a:rPr lang="en-US" altLang="zh-CN" sz="2400" b="1" kern="0" dirty="0">
                <a:solidFill>
                  <a:srgbClr val="FF0000"/>
                </a:solidFill>
                <a:latin typeface="Arial"/>
                <a:ea typeface="宋体"/>
              </a:rPr>
              <a:t>High Pressure Diffractometer </a:t>
            </a:r>
            <a:r>
              <a:rPr lang="en-US" altLang="zh-CN" sz="2400" b="1" kern="0" dirty="0">
                <a:solidFill>
                  <a:srgbClr val="000000"/>
                </a:solidFill>
                <a:latin typeface="Arial"/>
                <a:ea typeface="宋体"/>
              </a:rPr>
              <a:t>by South China Univ. of Sciences and Technology (Shenzhen), </a:t>
            </a:r>
          </a:p>
          <a:p>
            <a:pPr marL="525462" indent="-342900">
              <a:buClr>
                <a:srgbClr val="000000"/>
              </a:buClr>
              <a:buFont typeface="Wingdings" pitchFamily="2" charset="2"/>
              <a:buChar char="l"/>
              <a:defRPr/>
            </a:pPr>
            <a:r>
              <a:rPr lang="en-US" altLang="zh-CN" sz="2400" b="1" kern="0" dirty="0">
                <a:solidFill>
                  <a:srgbClr val="FF0000"/>
                </a:solidFill>
                <a:latin typeface="Arial"/>
                <a:ea typeface="宋体"/>
              </a:rPr>
              <a:t>Atmosphere Neutron Irradiation </a:t>
            </a:r>
            <a:r>
              <a:rPr lang="en-US" altLang="zh-CN" sz="2400" b="1" kern="0" dirty="0">
                <a:solidFill>
                  <a:srgbClr val="000000"/>
                </a:solidFill>
                <a:latin typeface="Arial"/>
                <a:ea typeface="宋体"/>
              </a:rPr>
              <a:t>by </a:t>
            </a:r>
            <a:r>
              <a:rPr lang="en-US" altLang="zh-CN" sz="2400" b="1" dirty="0">
                <a:solidFill>
                  <a:srgbClr val="333333"/>
                </a:solidFill>
                <a:latin typeface="Arial"/>
                <a:ea typeface="宋体"/>
              </a:rPr>
              <a:t>China Electronic Product Reliability and Testing Inst.</a:t>
            </a:r>
            <a:r>
              <a:rPr lang="en-US" altLang="zh-CN" sz="2400" dirty="0">
                <a:solidFill>
                  <a:srgbClr val="333333"/>
                </a:solidFill>
                <a:latin typeface="Arial"/>
                <a:ea typeface="宋体"/>
              </a:rPr>
              <a:t> </a:t>
            </a:r>
            <a:r>
              <a:rPr lang="en-US" altLang="zh-CN" sz="2400" b="1" kern="0" dirty="0">
                <a:solidFill>
                  <a:srgbClr val="005CE7"/>
                </a:solidFill>
                <a:latin typeface="Arial"/>
                <a:ea typeface="宋体"/>
              </a:rPr>
              <a:t>under</a:t>
            </a:r>
            <a:r>
              <a:rPr lang="zh-CN" altLang="en-US" sz="2400" b="1" kern="0" dirty="0">
                <a:solidFill>
                  <a:srgbClr val="005CE7"/>
                </a:solidFill>
                <a:latin typeface="Arial"/>
                <a:ea typeface="宋体"/>
              </a:rPr>
              <a:t> </a:t>
            </a:r>
            <a:r>
              <a:rPr lang="en-US" altLang="zh-CN" sz="2400" b="1" kern="0" dirty="0">
                <a:solidFill>
                  <a:srgbClr val="005CE7"/>
                </a:solidFill>
                <a:latin typeface="Arial"/>
                <a:ea typeface="宋体"/>
              </a:rPr>
              <a:t>construction</a:t>
            </a:r>
            <a:endParaRPr lang="en-US" altLang="zh-CN" sz="2400" dirty="0">
              <a:solidFill>
                <a:srgbClr val="333333"/>
              </a:solidFill>
              <a:latin typeface="Arial"/>
              <a:ea typeface="宋体"/>
            </a:endParaRPr>
          </a:p>
          <a:p>
            <a:pPr marL="525462" indent="-342900">
              <a:buClr>
                <a:srgbClr val="000000"/>
              </a:buClr>
              <a:buFont typeface="Wingdings" pitchFamily="2" charset="2"/>
              <a:buChar char="l"/>
              <a:defRPr/>
            </a:pPr>
            <a:r>
              <a:rPr lang="en-US" altLang="zh-CN" sz="2400" b="1" kern="0" dirty="0">
                <a:solidFill>
                  <a:srgbClr val="FF0000"/>
                </a:solidFill>
                <a:latin typeface="Arial"/>
                <a:ea typeface="宋体"/>
              </a:rPr>
              <a:t>High</a:t>
            </a:r>
            <a:r>
              <a:rPr lang="zh-CN" altLang="en-US" sz="2400" b="1" kern="0" dirty="0">
                <a:solidFill>
                  <a:srgbClr val="FF0000"/>
                </a:solidFill>
                <a:latin typeface="Arial"/>
                <a:ea typeface="宋体"/>
              </a:rPr>
              <a:t> </a:t>
            </a:r>
            <a:r>
              <a:rPr lang="en-US" altLang="zh-CN" sz="2400" b="1" kern="0" dirty="0">
                <a:solidFill>
                  <a:srgbClr val="FF0000"/>
                </a:solidFill>
                <a:latin typeface="Arial"/>
                <a:ea typeface="宋体"/>
              </a:rPr>
              <a:t>energy</a:t>
            </a:r>
            <a:r>
              <a:rPr lang="zh-CN" altLang="en-US" sz="2400" b="1" kern="0" dirty="0">
                <a:solidFill>
                  <a:srgbClr val="FF0000"/>
                </a:solidFill>
                <a:latin typeface="Arial"/>
                <a:ea typeface="宋体"/>
              </a:rPr>
              <a:t> </a:t>
            </a:r>
            <a:r>
              <a:rPr lang="en-US" altLang="zh-CN" sz="2400" b="1" kern="0" dirty="0">
                <a:solidFill>
                  <a:srgbClr val="FF0000"/>
                </a:solidFill>
                <a:latin typeface="Arial"/>
                <a:ea typeface="宋体"/>
              </a:rPr>
              <a:t>chopper</a:t>
            </a:r>
            <a:r>
              <a:rPr lang="zh-CN" altLang="en-US" sz="2400" b="1" kern="0" dirty="0">
                <a:solidFill>
                  <a:srgbClr val="FF0000"/>
                </a:solidFill>
                <a:latin typeface="Arial"/>
                <a:ea typeface="宋体"/>
              </a:rPr>
              <a:t> </a:t>
            </a:r>
            <a:r>
              <a:rPr lang="en-US" altLang="zh-CN" sz="2400" b="1" kern="0" dirty="0">
                <a:solidFill>
                  <a:srgbClr val="FF0000"/>
                </a:solidFill>
                <a:latin typeface="Arial"/>
                <a:ea typeface="宋体"/>
              </a:rPr>
              <a:t>spectrometer</a:t>
            </a:r>
            <a:r>
              <a:rPr lang="zh-CN" altLang="en-US" sz="2400" b="1" kern="0" dirty="0">
                <a:solidFill>
                  <a:srgbClr val="000000"/>
                </a:solidFill>
                <a:latin typeface="Arial"/>
                <a:ea typeface="宋体"/>
              </a:rPr>
              <a:t> </a:t>
            </a:r>
            <a:r>
              <a:rPr lang="en-US" altLang="zh-CN" sz="2400" b="1" kern="0" dirty="0">
                <a:solidFill>
                  <a:srgbClr val="000000"/>
                </a:solidFill>
                <a:latin typeface="Arial"/>
                <a:ea typeface="宋体"/>
              </a:rPr>
              <a:t>by</a:t>
            </a:r>
            <a:r>
              <a:rPr lang="zh-CN" altLang="en-US" sz="2400" b="1" kern="0" dirty="0">
                <a:solidFill>
                  <a:srgbClr val="000000"/>
                </a:solidFill>
                <a:latin typeface="Arial"/>
                <a:ea typeface="宋体"/>
              </a:rPr>
              <a:t> </a:t>
            </a:r>
            <a:r>
              <a:rPr lang="en-US" altLang="zh-CN" sz="2400" b="1" kern="0" dirty="0">
                <a:solidFill>
                  <a:srgbClr val="000000"/>
                </a:solidFill>
                <a:latin typeface="Arial"/>
                <a:ea typeface="宋体"/>
              </a:rPr>
              <a:t>SUN</a:t>
            </a:r>
            <a:r>
              <a:rPr lang="zh-CN" altLang="en-US" sz="2400" b="1" kern="0" dirty="0">
                <a:solidFill>
                  <a:srgbClr val="000000"/>
                </a:solidFill>
                <a:latin typeface="Arial"/>
                <a:ea typeface="宋体"/>
              </a:rPr>
              <a:t> </a:t>
            </a:r>
            <a:r>
              <a:rPr lang="en-US" altLang="zh-CN" sz="2400" b="1" kern="0" dirty="0">
                <a:solidFill>
                  <a:srgbClr val="000000"/>
                </a:solidFill>
                <a:latin typeface="Arial"/>
                <a:ea typeface="宋体"/>
              </a:rPr>
              <a:t>YAT-SEN</a:t>
            </a:r>
            <a:r>
              <a:rPr lang="zh-CN" altLang="en-US" sz="2400" b="1" kern="0" dirty="0">
                <a:solidFill>
                  <a:srgbClr val="000000"/>
                </a:solidFill>
                <a:latin typeface="Arial"/>
                <a:ea typeface="宋体"/>
              </a:rPr>
              <a:t> </a:t>
            </a:r>
            <a:r>
              <a:rPr lang="en-US" altLang="zh-CN" sz="2400" b="1" kern="0" dirty="0">
                <a:solidFill>
                  <a:srgbClr val="000000"/>
                </a:solidFill>
                <a:latin typeface="Arial"/>
                <a:ea typeface="宋体"/>
              </a:rPr>
              <a:t>Univ.</a:t>
            </a:r>
            <a:r>
              <a:rPr lang="zh-CN" altLang="en-US" sz="2400" b="1" kern="0" dirty="0">
                <a:solidFill>
                  <a:srgbClr val="000000"/>
                </a:solidFill>
                <a:latin typeface="Arial"/>
                <a:ea typeface="宋体"/>
              </a:rPr>
              <a:t> </a:t>
            </a:r>
            <a:endParaRPr lang="en-US" altLang="zh-CN" sz="2400" b="1" kern="0" dirty="0">
              <a:solidFill>
                <a:srgbClr val="000000"/>
              </a:solidFill>
              <a:latin typeface="Arial"/>
              <a:ea typeface="宋体"/>
            </a:endParaRPr>
          </a:p>
          <a:p>
            <a:pPr marL="182562">
              <a:buClr>
                <a:srgbClr val="000000"/>
              </a:buClr>
              <a:defRPr/>
            </a:pPr>
            <a:r>
              <a:rPr lang="en-US" altLang="zh-CN" sz="1100" b="1" kern="0" dirty="0">
                <a:solidFill>
                  <a:srgbClr val="000000"/>
                </a:solidFill>
                <a:latin typeface="Arial"/>
                <a:ea typeface="宋体"/>
              </a:rPr>
              <a:t> </a:t>
            </a:r>
            <a:endParaRPr lang="en-US" altLang="zh-CN" sz="1050" b="1" kern="0" dirty="0">
              <a:solidFill>
                <a:srgbClr val="000000"/>
              </a:solidFill>
              <a:latin typeface="Arial"/>
              <a:ea typeface="宋体"/>
            </a:endParaRPr>
          </a:p>
          <a:p>
            <a:pPr marL="182562" algn="l" eaLnBrk="0" hangingPunct="0">
              <a:buClr>
                <a:srgbClr val="000000"/>
              </a:buClr>
              <a:defRPr/>
            </a:pPr>
            <a:r>
              <a:rPr lang="en-US" altLang="zh-CN" sz="2800" b="1" kern="0" dirty="0">
                <a:solidFill>
                  <a:srgbClr val="FF0000"/>
                </a:solidFill>
                <a:latin typeface="Arial"/>
                <a:ea typeface="宋体"/>
              </a:rPr>
              <a:t>Guangdong Province Government Donation: </a:t>
            </a:r>
          </a:p>
          <a:p>
            <a:pPr marL="525462" indent="-342900" algn="l" eaLnBrk="0" hangingPunct="0">
              <a:buClr>
                <a:srgbClr val="000000"/>
              </a:buClr>
              <a:buFont typeface="Wingdings" pitchFamily="2" charset="2"/>
              <a:buChar char="l"/>
              <a:defRPr/>
            </a:pPr>
            <a:r>
              <a:rPr kumimoji="1" lang="en-US" altLang="zh-CN" sz="2400" b="1" dirty="0">
                <a:solidFill>
                  <a:srgbClr val="2433F8"/>
                </a:solidFill>
                <a:effectLst>
                  <a:outerShdw blurRad="38100" dist="38100" dir="2700000" algn="tl">
                    <a:srgbClr val="C0C0C0"/>
                  </a:outerShdw>
                </a:effectLst>
                <a:latin typeface="微软雅黑" pitchFamily="34" charset="-122"/>
                <a:ea typeface="微软雅黑" pitchFamily="34" charset="-122"/>
              </a:rPr>
              <a:t>Very small angle neutron scattering</a:t>
            </a:r>
          </a:p>
          <a:p>
            <a:pPr marL="525462" indent="-342900">
              <a:buClr>
                <a:srgbClr val="000000"/>
              </a:buClr>
              <a:buFont typeface="Wingdings" pitchFamily="2" charset="2"/>
              <a:buChar char="l"/>
              <a:defRPr/>
            </a:pPr>
            <a:r>
              <a:rPr kumimoji="1" lang="en-US" altLang="zh-CN" sz="2400" b="1" dirty="0">
                <a:solidFill>
                  <a:srgbClr val="2433F8"/>
                </a:solidFill>
                <a:effectLst>
                  <a:outerShdw blurRad="38100" dist="38100" dir="2700000" algn="tl">
                    <a:srgbClr val="C0C0C0"/>
                  </a:outerShdw>
                </a:effectLst>
                <a:latin typeface="微软雅黑" pitchFamily="34" charset="-122"/>
                <a:ea typeface="微软雅黑" pitchFamily="34" charset="-122"/>
              </a:rPr>
              <a:t>Energy resolved neutron imaging</a:t>
            </a:r>
            <a:r>
              <a:rPr kumimoji="1" lang="zh-CN" altLang="en-US" sz="2400" b="1" dirty="0">
                <a:solidFill>
                  <a:srgbClr val="2433F8"/>
                </a:solidFill>
                <a:effectLst>
                  <a:outerShdw blurRad="38100" dist="38100" dir="2700000" algn="tl">
                    <a:srgbClr val="C0C0C0"/>
                  </a:outerShdw>
                </a:effectLst>
                <a:latin typeface="微软雅黑" pitchFamily="34" charset="-122"/>
                <a:ea typeface="微软雅黑" pitchFamily="34" charset="-122"/>
              </a:rPr>
              <a:t> </a:t>
            </a:r>
            <a:r>
              <a:rPr kumimoji="1" lang="zh-CN" altLang="en-US" sz="2400" b="1" kern="0" dirty="0">
                <a:solidFill>
                  <a:srgbClr val="000000"/>
                </a:solidFill>
                <a:effectLst>
                  <a:outerShdw blurRad="38100" dist="38100" dir="2700000" algn="tl">
                    <a:srgbClr val="C0C0C0"/>
                  </a:outerShdw>
                </a:effectLst>
                <a:latin typeface="Arial"/>
                <a:ea typeface="宋体"/>
              </a:rPr>
              <a:t> </a:t>
            </a:r>
            <a:r>
              <a:rPr lang="zh-CN" altLang="en-US" sz="2400" b="1" kern="0" dirty="0">
                <a:solidFill>
                  <a:srgbClr val="000000"/>
                </a:solidFill>
                <a:latin typeface="Arial"/>
                <a:ea typeface="宋体"/>
              </a:rPr>
              <a:t> </a:t>
            </a:r>
            <a:endParaRPr lang="en-US" altLang="zh-CN" sz="2400" b="1" kern="0" dirty="0">
              <a:solidFill>
                <a:srgbClr val="000000"/>
              </a:solidFill>
              <a:latin typeface="Arial"/>
              <a:ea typeface="宋体"/>
            </a:endParaRPr>
          </a:p>
          <a:p>
            <a:pPr marL="525462" indent="-342900" algn="l" eaLnBrk="0" hangingPunct="0">
              <a:buClr>
                <a:srgbClr val="000000"/>
              </a:buClr>
              <a:buFont typeface="Wingdings" pitchFamily="2" charset="2"/>
              <a:buChar char="l"/>
              <a:defRPr/>
            </a:pPr>
            <a:endParaRPr kumimoji="1" lang="zh-CN" altLang="en-US" sz="2000" b="1" dirty="0">
              <a:solidFill>
                <a:srgbClr val="2433F8"/>
              </a:solidFill>
              <a:effectLst>
                <a:outerShdw blurRad="38100" dist="38100" dir="2700000" algn="tl">
                  <a:srgbClr val="C0C0C0"/>
                </a:outerShdw>
              </a:effectLst>
              <a:latin typeface="微软雅黑" pitchFamily="34" charset="-122"/>
              <a:ea typeface="微软雅黑" pitchFamily="34" charset="-122"/>
            </a:endParaRPr>
          </a:p>
          <a:p>
            <a:pPr marL="639762" indent="-457200" algn="l" eaLnBrk="0" hangingPunct="0">
              <a:buClr>
                <a:srgbClr val="000000"/>
              </a:buClr>
              <a:buFont typeface="+mj-lt"/>
              <a:buAutoNum type="arabicPeriod"/>
              <a:defRPr/>
            </a:pPr>
            <a:endParaRPr lang="zh-CN" altLang="en-US" sz="2000" b="1" kern="0" dirty="0">
              <a:solidFill>
                <a:srgbClr val="4D5E68"/>
              </a:solidFill>
              <a:latin typeface="Arial"/>
              <a:ea typeface="宋体"/>
            </a:endParaRPr>
          </a:p>
          <a:p>
            <a:pPr marL="914400" lvl="1" indent="-457200" algn="l" eaLnBrk="0" hangingPunct="0">
              <a:buClr>
                <a:srgbClr val="000000"/>
              </a:buClr>
              <a:buFont typeface="+mj-lt"/>
              <a:buAutoNum type="arabicPeriod"/>
              <a:defRPr/>
            </a:pPr>
            <a:endParaRPr lang="en-US" altLang="zh-CN" sz="2000" kern="0" dirty="0">
              <a:solidFill>
                <a:srgbClr val="4D5E68"/>
              </a:solidFill>
              <a:latin typeface="Arial"/>
              <a:ea typeface="宋体"/>
            </a:endParaRPr>
          </a:p>
        </p:txBody>
      </p:sp>
    </p:spTree>
    <p:extLst>
      <p:ext uri="{BB962C8B-B14F-4D97-AF65-F5344CB8AC3E}">
        <p14:creationId xmlns:p14="http://schemas.microsoft.com/office/powerpoint/2010/main" val="3831302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6490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6490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44624"/>
            <a:ext cx="1009060" cy="571504"/>
          </a:xfrm>
          <a:prstGeom prst="rect">
            <a:avLst/>
          </a:prstGeom>
          <a:noFill/>
        </p:spPr>
      </p:pic>
      <p:sp>
        <p:nvSpPr>
          <p:cNvPr id="25605" name="灯片编号占位符 1"/>
          <p:cNvSpPr>
            <a:spLocks noGrp="1"/>
          </p:cNvSpPr>
          <p:nvPr>
            <p:ph type="sldNum" sz="quarter" idx="12"/>
          </p:nvPr>
        </p:nvSpPr>
        <p:spPr bwMode="auto">
          <a:xfrm>
            <a:off x="8229600" y="6704409"/>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39</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8864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3200" b="1" dirty="0">
                <a:solidFill>
                  <a:srgbClr val="FF0000"/>
                </a:solidFill>
              </a:rPr>
              <a:t>Neutron instruments</a:t>
            </a:r>
            <a:r>
              <a:rPr lang="zh-CN" altLang="en-US" sz="3200" b="1" dirty="0">
                <a:solidFill>
                  <a:srgbClr val="FF0000"/>
                </a:solidFill>
              </a:rPr>
              <a:t> </a:t>
            </a:r>
            <a:r>
              <a:rPr lang="en-US" altLang="zh-CN" sz="3200" b="1" dirty="0">
                <a:solidFill>
                  <a:srgbClr val="FF0000"/>
                </a:solidFill>
              </a:rPr>
              <a:t>layout</a:t>
            </a:r>
            <a:endParaRPr lang="zh-CN" altLang="en-US" sz="3200" b="1" dirty="0">
              <a:solidFill>
                <a:srgbClr val="FF0000"/>
              </a:solidFill>
            </a:endParaRPr>
          </a:p>
        </p:txBody>
      </p:sp>
      <p:grpSp>
        <p:nvGrpSpPr>
          <p:cNvPr id="10" name="组合 6">
            <a:extLst>
              <a:ext uri="{FF2B5EF4-FFF2-40B4-BE49-F238E27FC236}">
                <a16:creationId xmlns:a16="http://schemas.microsoft.com/office/drawing/2014/main" id="{2EB36CA3-464B-1D4A-8E26-6ADA2EF73780}"/>
              </a:ext>
            </a:extLst>
          </p:cNvPr>
          <p:cNvGrpSpPr/>
          <p:nvPr/>
        </p:nvGrpSpPr>
        <p:grpSpPr>
          <a:xfrm>
            <a:off x="-252536" y="1016496"/>
            <a:ext cx="11377931" cy="5365224"/>
            <a:chOff x="159526" y="1023117"/>
            <a:chExt cx="11377931" cy="5365224"/>
          </a:xfrm>
        </p:grpSpPr>
        <p:grpSp>
          <p:nvGrpSpPr>
            <p:cNvPr id="11" name="组合 97">
              <a:extLst>
                <a:ext uri="{FF2B5EF4-FFF2-40B4-BE49-F238E27FC236}">
                  <a16:creationId xmlns:a16="http://schemas.microsoft.com/office/drawing/2014/main" id="{0539CAF8-45E0-794E-AB63-B5B329EE2249}"/>
                </a:ext>
              </a:extLst>
            </p:cNvPr>
            <p:cNvGrpSpPr>
              <a:grpSpLocks/>
            </p:cNvGrpSpPr>
            <p:nvPr/>
          </p:nvGrpSpPr>
          <p:grpSpPr bwMode="auto">
            <a:xfrm>
              <a:off x="159526" y="1023117"/>
              <a:ext cx="11377931" cy="5365224"/>
              <a:chOff x="27055" y="1428750"/>
              <a:chExt cx="11002881" cy="4442296"/>
            </a:xfrm>
          </p:grpSpPr>
          <p:sp>
            <p:nvSpPr>
              <p:cNvPr id="13" name="Text Box 4">
                <a:extLst>
                  <a:ext uri="{FF2B5EF4-FFF2-40B4-BE49-F238E27FC236}">
                    <a16:creationId xmlns:a16="http://schemas.microsoft.com/office/drawing/2014/main" id="{08088824-E1B3-4948-A3BE-AFD2442C035C}"/>
                  </a:ext>
                </a:extLst>
              </p:cNvPr>
              <p:cNvSpPr txBox="1">
                <a:spLocks noChangeArrowheads="1"/>
              </p:cNvSpPr>
              <p:nvPr/>
            </p:nvSpPr>
            <p:spPr bwMode="auto">
              <a:xfrm>
                <a:off x="486164" y="3925521"/>
                <a:ext cx="2743200" cy="254833"/>
              </a:xfrm>
              <a:prstGeom prst="rect">
                <a:avLst/>
              </a:prstGeom>
              <a:noFill/>
              <a:ln w="9525">
                <a:noFill/>
                <a:miter lim="800000"/>
                <a:headEnd/>
                <a:tailEnd/>
              </a:ln>
            </p:spPr>
            <p:txBody>
              <a:bodyPr>
                <a:spAutoFit/>
              </a:bodyPr>
              <a:lstStyle/>
              <a:p>
                <a:pPr algn="r"/>
                <a:r>
                  <a:rPr lang="en-US" altLang="zh-CN" dirty="0">
                    <a:solidFill>
                      <a:schemeClr val="accent6"/>
                    </a:solidFill>
                    <a:latin typeface="Calibri" panose="020F0502020204030204" pitchFamily="34" charset="0"/>
                  </a:rPr>
                  <a:t>High pressure PND</a:t>
                </a:r>
              </a:p>
            </p:txBody>
          </p:sp>
          <p:sp>
            <p:nvSpPr>
              <p:cNvPr id="14" name="Oval 5">
                <a:extLst>
                  <a:ext uri="{FF2B5EF4-FFF2-40B4-BE49-F238E27FC236}">
                    <a16:creationId xmlns:a16="http://schemas.microsoft.com/office/drawing/2014/main" id="{6D284339-23D5-CB40-8300-D2457EB34B09}"/>
                  </a:ext>
                </a:extLst>
              </p:cNvPr>
              <p:cNvSpPr>
                <a:spLocks noChangeArrowheads="1"/>
              </p:cNvSpPr>
              <p:nvPr/>
            </p:nvSpPr>
            <p:spPr bwMode="auto">
              <a:xfrm>
                <a:off x="3795713" y="2762250"/>
                <a:ext cx="1423987" cy="1525588"/>
              </a:xfrm>
              <a:prstGeom prst="ellipse">
                <a:avLst/>
              </a:prstGeom>
              <a:solidFill>
                <a:srgbClr val="FFFFCC"/>
              </a:solidFill>
              <a:ln w="9525">
                <a:solidFill>
                  <a:srgbClr val="FFFFFF"/>
                </a:solidFill>
                <a:round/>
                <a:headEnd/>
                <a:tailEnd/>
              </a:ln>
            </p:spPr>
            <p:txBody>
              <a:bodyPr wrap="none" anchor="ctr"/>
              <a:lstStyle/>
              <a:p>
                <a:pPr eaLnBrk="1" hangingPunct="1"/>
                <a:endParaRPr lang="zh-CN" altLang="zh-CN" sz="1800">
                  <a:latin typeface="Calibri" pitchFamily="34" charset="0"/>
                </a:endParaRPr>
              </a:p>
            </p:txBody>
          </p:sp>
          <p:sp>
            <p:nvSpPr>
              <p:cNvPr id="15" name="Line 6">
                <a:extLst>
                  <a:ext uri="{FF2B5EF4-FFF2-40B4-BE49-F238E27FC236}">
                    <a16:creationId xmlns:a16="http://schemas.microsoft.com/office/drawing/2014/main" id="{1661FCA8-7AB0-1042-BC34-68AC3E8874E0}"/>
                  </a:ext>
                </a:extLst>
              </p:cNvPr>
              <p:cNvSpPr>
                <a:spLocks noChangeShapeType="1"/>
              </p:cNvSpPr>
              <p:nvPr/>
            </p:nvSpPr>
            <p:spPr bwMode="auto">
              <a:xfrm flipV="1">
                <a:off x="2428874" y="3455888"/>
                <a:ext cx="3511278" cy="401735"/>
              </a:xfrm>
              <a:prstGeom prst="line">
                <a:avLst/>
              </a:prstGeom>
              <a:noFill/>
              <a:ln w="31750">
                <a:solidFill>
                  <a:srgbClr val="FF6600"/>
                </a:solidFill>
                <a:prstDash val="dashDot"/>
                <a:round/>
                <a:headEnd/>
                <a:tailEnd/>
              </a:ln>
            </p:spPr>
            <p:txBody>
              <a:bodyPr/>
              <a:lstStyle/>
              <a:p>
                <a:endParaRPr lang="zh-CN" altLang="en-US"/>
              </a:p>
            </p:txBody>
          </p:sp>
          <p:sp>
            <p:nvSpPr>
              <p:cNvPr id="16" name="Line 7">
                <a:extLst>
                  <a:ext uri="{FF2B5EF4-FFF2-40B4-BE49-F238E27FC236}">
                    <a16:creationId xmlns:a16="http://schemas.microsoft.com/office/drawing/2014/main" id="{116403AA-614F-6544-9676-42B5D5F42974}"/>
                  </a:ext>
                </a:extLst>
              </p:cNvPr>
              <p:cNvSpPr>
                <a:spLocks noChangeShapeType="1"/>
              </p:cNvSpPr>
              <p:nvPr/>
            </p:nvSpPr>
            <p:spPr bwMode="auto">
              <a:xfrm flipV="1">
                <a:off x="3357563" y="3155353"/>
                <a:ext cx="2642120" cy="845146"/>
              </a:xfrm>
              <a:prstGeom prst="line">
                <a:avLst/>
              </a:prstGeom>
              <a:noFill/>
              <a:ln w="31750">
                <a:solidFill>
                  <a:srgbClr val="FF6600"/>
                </a:solidFill>
                <a:prstDash val="dashDot"/>
                <a:round/>
                <a:headEnd/>
                <a:tailEnd/>
              </a:ln>
            </p:spPr>
            <p:txBody>
              <a:bodyPr/>
              <a:lstStyle/>
              <a:p>
                <a:endParaRPr lang="zh-CN" altLang="en-US"/>
              </a:p>
            </p:txBody>
          </p:sp>
          <p:sp>
            <p:nvSpPr>
              <p:cNvPr id="17" name="Line 8">
                <a:extLst>
                  <a:ext uri="{FF2B5EF4-FFF2-40B4-BE49-F238E27FC236}">
                    <a16:creationId xmlns:a16="http://schemas.microsoft.com/office/drawing/2014/main" id="{77DCED79-9056-8643-A05C-B07728C05F73}"/>
                  </a:ext>
                </a:extLst>
              </p:cNvPr>
              <p:cNvSpPr>
                <a:spLocks noChangeShapeType="1"/>
              </p:cNvSpPr>
              <p:nvPr/>
            </p:nvSpPr>
            <p:spPr bwMode="auto">
              <a:xfrm>
                <a:off x="3071813" y="3500438"/>
                <a:ext cx="2928937" cy="214312"/>
              </a:xfrm>
              <a:prstGeom prst="line">
                <a:avLst/>
              </a:prstGeom>
              <a:noFill/>
              <a:ln w="31750">
                <a:solidFill>
                  <a:srgbClr val="FF6600"/>
                </a:solidFill>
                <a:prstDash val="dashDot"/>
                <a:round/>
                <a:headEnd/>
                <a:tailEnd/>
              </a:ln>
            </p:spPr>
            <p:txBody>
              <a:bodyPr/>
              <a:lstStyle/>
              <a:p>
                <a:endParaRPr lang="zh-CN" altLang="en-US"/>
              </a:p>
            </p:txBody>
          </p:sp>
          <p:sp>
            <p:nvSpPr>
              <p:cNvPr id="18" name="Line 9">
                <a:extLst>
                  <a:ext uri="{FF2B5EF4-FFF2-40B4-BE49-F238E27FC236}">
                    <a16:creationId xmlns:a16="http://schemas.microsoft.com/office/drawing/2014/main" id="{4B70FA12-9780-6045-B40E-4DB0DA38FA21}"/>
                  </a:ext>
                </a:extLst>
              </p:cNvPr>
              <p:cNvSpPr>
                <a:spLocks noChangeShapeType="1"/>
              </p:cNvSpPr>
              <p:nvPr/>
            </p:nvSpPr>
            <p:spPr bwMode="auto">
              <a:xfrm flipV="1">
                <a:off x="2928938" y="2214563"/>
                <a:ext cx="3857625" cy="2357437"/>
              </a:xfrm>
              <a:prstGeom prst="line">
                <a:avLst/>
              </a:prstGeom>
              <a:noFill/>
              <a:ln w="31750">
                <a:solidFill>
                  <a:srgbClr val="3333CC"/>
                </a:solidFill>
                <a:prstDash val="dash"/>
                <a:round/>
                <a:headEnd/>
                <a:tailEnd/>
              </a:ln>
            </p:spPr>
            <p:txBody>
              <a:bodyPr/>
              <a:lstStyle/>
              <a:p>
                <a:endParaRPr lang="zh-CN" altLang="en-US"/>
              </a:p>
            </p:txBody>
          </p:sp>
          <p:sp>
            <p:nvSpPr>
              <p:cNvPr id="19" name="Line 10">
                <a:extLst>
                  <a:ext uri="{FF2B5EF4-FFF2-40B4-BE49-F238E27FC236}">
                    <a16:creationId xmlns:a16="http://schemas.microsoft.com/office/drawing/2014/main" id="{0573ACA4-BA94-C24D-9900-67BA643EA5E9}"/>
                  </a:ext>
                </a:extLst>
              </p:cNvPr>
              <p:cNvSpPr>
                <a:spLocks noChangeShapeType="1"/>
              </p:cNvSpPr>
              <p:nvPr/>
            </p:nvSpPr>
            <p:spPr bwMode="auto">
              <a:xfrm flipV="1">
                <a:off x="3500438" y="1428750"/>
                <a:ext cx="3571875" cy="3071813"/>
              </a:xfrm>
              <a:prstGeom prst="line">
                <a:avLst/>
              </a:prstGeom>
              <a:noFill/>
              <a:ln w="31750">
                <a:solidFill>
                  <a:srgbClr val="3333CC"/>
                </a:solidFill>
                <a:prstDash val="dash"/>
                <a:round/>
                <a:headEnd/>
                <a:tailEnd/>
              </a:ln>
            </p:spPr>
            <p:txBody>
              <a:bodyPr/>
              <a:lstStyle/>
              <a:p>
                <a:endParaRPr lang="zh-CN" altLang="en-US"/>
              </a:p>
            </p:txBody>
          </p:sp>
          <p:sp>
            <p:nvSpPr>
              <p:cNvPr id="20" name="Line 11">
                <a:extLst>
                  <a:ext uri="{FF2B5EF4-FFF2-40B4-BE49-F238E27FC236}">
                    <a16:creationId xmlns:a16="http://schemas.microsoft.com/office/drawing/2014/main" id="{AB55CA99-4C4B-E34F-9546-450861834446}"/>
                  </a:ext>
                </a:extLst>
              </p:cNvPr>
              <p:cNvSpPr>
                <a:spLocks noChangeShapeType="1"/>
              </p:cNvSpPr>
              <p:nvPr/>
            </p:nvSpPr>
            <p:spPr bwMode="auto">
              <a:xfrm flipV="1">
                <a:off x="3429000" y="1671333"/>
                <a:ext cx="2883546" cy="3257853"/>
              </a:xfrm>
              <a:prstGeom prst="line">
                <a:avLst/>
              </a:prstGeom>
              <a:noFill/>
              <a:ln w="31750">
                <a:solidFill>
                  <a:srgbClr val="3333CC"/>
                </a:solidFill>
                <a:prstDash val="dash"/>
                <a:round/>
                <a:headEnd/>
                <a:tailEnd/>
              </a:ln>
            </p:spPr>
            <p:txBody>
              <a:bodyPr/>
              <a:lstStyle/>
              <a:p>
                <a:endParaRPr lang="zh-CN" altLang="en-US"/>
              </a:p>
            </p:txBody>
          </p:sp>
          <p:sp>
            <p:nvSpPr>
              <p:cNvPr id="21" name="Line 12">
                <a:extLst>
                  <a:ext uri="{FF2B5EF4-FFF2-40B4-BE49-F238E27FC236}">
                    <a16:creationId xmlns:a16="http://schemas.microsoft.com/office/drawing/2014/main" id="{BA8875CC-C394-494B-8269-499D758A6FB1}"/>
                  </a:ext>
                </a:extLst>
              </p:cNvPr>
              <p:cNvSpPr>
                <a:spLocks noChangeShapeType="1"/>
              </p:cNvSpPr>
              <p:nvPr/>
            </p:nvSpPr>
            <p:spPr bwMode="auto">
              <a:xfrm>
                <a:off x="3082925" y="2846388"/>
                <a:ext cx="2634545" cy="1341891"/>
              </a:xfrm>
              <a:prstGeom prst="line">
                <a:avLst/>
              </a:prstGeom>
              <a:noFill/>
              <a:ln w="31750">
                <a:solidFill>
                  <a:srgbClr val="00CC99"/>
                </a:solidFill>
                <a:round/>
                <a:headEnd/>
                <a:tailEnd/>
              </a:ln>
            </p:spPr>
            <p:txBody>
              <a:bodyPr/>
              <a:lstStyle/>
              <a:p>
                <a:endParaRPr lang="zh-CN" altLang="en-US"/>
              </a:p>
            </p:txBody>
          </p:sp>
          <p:sp>
            <p:nvSpPr>
              <p:cNvPr id="22" name="Line 13">
                <a:extLst>
                  <a:ext uri="{FF2B5EF4-FFF2-40B4-BE49-F238E27FC236}">
                    <a16:creationId xmlns:a16="http://schemas.microsoft.com/office/drawing/2014/main" id="{5D813DF3-8EE0-E847-9597-4ACF5019E2D5}"/>
                  </a:ext>
                </a:extLst>
              </p:cNvPr>
              <p:cNvSpPr>
                <a:spLocks noChangeShapeType="1"/>
              </p:cNvSpPr>
              <p:nvPr/>
            </p:nvSpPr>
            <p:spPr bwMode="auto">
              <a:xfrm>
                <a:off x="3429000" y="2643188"/>
                <a:ext cx="2581275" cy="2239962"/>
              </a:xfrm>
              <a:prstGeom prst="line">
                <a:avLst/>
              </a:prstGeom>
              <a:noFill/>
              <a:ln w="31750">
                <a:solidFill>
                  <a:srgbClr val="00CC99"/>
                </a:solidFill>
                <a:round/>
                <a:headEnd/>
                <a:tailEnd/>
              </a:ln>
            </p:spPr>
            <p:txBody>
              <a:bodyPr/>
              <a:lstStyle/>
              <a:p>
                <a:endParaRPr lang="zh-CN" altLang="en-US"/>
              </a:p>
            </p:txBody>
          </p:sp>
          <p:sp>
            <p:nvSpPr>
              <p:cNvPr id="23" name="Line 14">
                <a:extLst>
                  <a:ext uri="{FF2B5EF4-FFF2-40B4-BE49-F238E27FC236}">
                    <a16:creationId xmlns:a16="http://schemas.microsoft.com/office/drawing/2014/main" id="{D4C6AF39-1EB4-2A46-98EC-0B63408DD9A2}"/>
                  </a:ext>
                </a:extLst>
              </p:cNvPr>
              <p:cNvSpPr>
                <a:spLocks noChangeShapeType="1"/>
              </p:cNvSpPr>
              <p:nvPr/>
            </p:nvSpPr>
            <p:spPr bwMode="auto">
              <a:xfrm>
                <a:off x="4500563" y="3573463"/>
                <a:ext cx="1000125" cy="1212850"/>
              </a:xfrm>
              <a:prstGeom prst="line">
                <a:avLst/>
              </a:prstGeom>
              <a:noFill/>
              <a:ln w="31750">
                <a:solidFill>
                  <a:srgbClr val="00CC99"/>
                </a:solidFill>
                <a:round/>
                <a:headEnd/>
                <a:tailEnd/>
              </a:ln>
            </p:spPr>
            <p:txBody>
              <a:bodyPr/>
              <a:lstStyle/>
              <a:p>
                <a:endParaRPr lang="zh-CN" altLang="en-US"/>
              </a:p>
            </p:txBody>
          </p:sp>
          <p:sp>
            <p:nvSpPr>
              <p:cNvPr id="24" name="Text Box 15">
                <a:extLst>
                  <a:ext uri="{FF2B5EF4-FFF2-40B4-BE49-F238E27FC236}">
                    <a16:creationId xmlns:a16="http://schemas.microsoft.com/office/drawing/2014/main" id="{7ACAB42F-C12B-D347-BB0B-45A0358ED0AD}"/>
                  </a:ext>
                </a:extLst>
              </p:cNvPr>
              <p:cNvSpPr txBox="1">
                <a:spLocks noChangeArrowheads="1"/>
              </p:cNvSpPr>
              <p:nvPr/>
            </p:nvSpPr>
            <p:spPr bwMode="auto">
              <a:xfrm>
                <a:off x="1090900" y="4350182"/>
                <a:ext cx="1861419" cy="254833"/>
              </a:xfrm>
              <a:prstGeom prst="rect">
                <a:avLst/>
              </a:prstGeom>
              <a:noFill/>
              <a:ln w="9525">
                <a:noFill/>
                <a:miter lim="800000"/>
                <a:headEnd/>
                <a:tailEnd/>
              </a:ln>
            </p:spPr>
            <p:txBody>
              <a:bodyPr wrap="square">
                <a:spAutoFit/>
              </a:bodyPr>
              <a:lstStyle/>
              <a:p>
                <a:pPr algn="r"/>
                <a:r>
                  <a:rPr lang="en-US" altLang="zh-CN" b="1" dirty="0">
                    <a:solidFill>
                      <a:srgbClr val="FF0000"/>
                    </a:solidFill>
                    <a:latin typeface="Calibri" pitchFamily="34" charset="0"/>
                  </a:rPr>
                  <a:t>GPPD</a:t>
                </a:r>
                <a:endParaRPr lang="zh-CN" altLang="en-US" b="1" dirty="0">
                  <a:solidFill>
                    <a:srgbClr val="FF0000"/>
                  </a:solidFill>
                  <a:latin typeface="Calibri" pitchFamily="34" charset="0"/>
                </a:endParaRPr>
              </a:p>
            </p:txBody>
          </p:sp>
          <p:sp>
            <p:nvSpPr>
              <p:cNvPr id="25" name="Text Box 16">
                <a:extLst>
                  <a:ext uri="{FF2B5EF4-FFF2-40B4-BE49-F238E27FC236}">
                    <a16:creationId xmlns:a16="http://schemas.microsoft.com/office/drawing/2014/main" id="{F73BC830-2295-3D4F-9983-F4D5E8D11ACC}"/>
                  </a:ext>
                </a:extLst>
              </p:cNvPr>
              <p:cNvSpPr txBox="1">
                <a:spLocks noChangeArrowheads="1"/>
              </p:cNvSpPr>
              <p:nvPr/>
            </p:nvSpPr>
            <p:spPr bwMode="auto">
              <a:xfrm>
                <a:off x="27055" y="3320086"/>
                <a:ext cx="2956073"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Quasi-elastic spectrometer</a:t>
                </a:r>
                <a:endParaRPr lang="zh-CN" altLang="en-US" dirty="0">
                  <a:solidFill>
                    <a:srgbClr val="3333FF"/>
                  </a:solidFill>
                  <a:latin typeface="Calibri" pitchFamily="34" charset="0"/>
                </a:endParaRPr>
              </a:p>
            </p:txBody>
          </p:sp>
          <p:sp>
            <p:nvSpPr>
              <p:cNvPr id="26" name="Text Box 17">
                <a:extLst>
                  <a:ext uri="{FF2B5EF4-FFF2-40B4-BE49-F238E27FC236}">
                    <a16:creationId xmlns:a16="http://schemas.microsoft.com/office/drawing/2014/main" id="{F9E4D70A-3BFF-7343-8689-4D3F147F0FC1}"/>
                  </a:ext>
                </a:extLst>
              </p:cNvPr>
              <p:cNvSpPr txBox="1">
                <a:spLocks noChangeArrowheads="1"/>
              </p:cNvSpPr>
              <p:nvPr/>
            </p:nvSpPr>
            <p:spPr bwMode="auto">
              <a:xfrm>
                <a:off x="939207" y="4990399"/>
                <a:ext cx="3315888"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Polarized chopper spectrometer</a:t>
                </a:r>
                <a:endParaRPr lang="zh-CN" altLang="en-US" dirty="0">
                  <a:solidFill>
                    <a:srgbClr val="3333FF"/>
                  </a:solidFill>
                  <a:latin typeface="Calibri" pitchFamily="34" charset="0"/>
                </a:endParaRPr>
              </a:p>
            </p:txBody>
          </p:sp>
          <p:sp>
            <p:nvSpPr>
              <p:cNvPr id="27" name="Text Box 18">
                <a:extLst>
                  <a:ext uri="{FF2B5EF4-FFF2-40B4-BE49-F238E27FC236}">
                    <a16:creationId xmlns:a16="http://schemas.microsoft.com/office/drawing/2014/main" id="{AEAADE32-157A-D74D-8252-A7A023D5141A}"/>
                  </a:ext>
                </a:extLst>
              </p:cNvPr>
              <p:cNvSpPr txBox="1">
                <a:spLocks noChangeArrowheads="1"/>
              </p:cNvSpPr>
              <p:nvPr/>
            </p:nvSpPr>
            <p:spPr bwMode="auto">
              <a:xfrm>
                <a:off x="5742668" y="3980345"/>
                <a:ext cx="4456368" cy="305799"/>
              </a:xfrm>
              <a:prstGeom prst="rect">
                <a:avLst/>
              </a:prstGeom>
              <a:noFill/>
              <a:ln w="9525">
                <a:noFill/>
                <a:miter lim="800000"/>
                <a:headEnd/>
                <a:tailEnd/>
              </a:ln>
            </p:spPr>
            <p:txBody>
              <a:bodyPr wrap="square">
                <a:spAutoFit/>
              </a:bodyPr>
              <a:lstStyle/>
              <a:p>
                <a:r>
                  <a:rPr lang="en-US" altLang="zh-CN" b="1" dirty="0">
                    <a:solidFill>
                      <a:srgbClr val="00B050"/>
                    </a:solidFill>
                    <a:latin typeface="+mn-ea"/>
                    <a:cs typeface="Times New Roman" pitchFamily="18" charset="0"/>
                  </a:rPr>
                  <a:t>Low-energy chopper spectrometer</a:t>
                </a:r>
                <a:endParaRPr lang="zh-CN" altLang="en-US" b="1" dirty="0">
                  <a:solidFill>
                    <a:srgbClr val="00B050"/>
                  </a:solidFill>
                  <a:latin typeface="+mn-ea"/>
                  <a:cs typeface="Times New Roman" pitchFamily="18" charset="0"/>
                </a:endParaRPr>
              </a:p>
            </p:txBody>
          </p:sp>
          <p:sp>
            <p:nvSpPr>
              <p:cNvPr id="28" name="Text Box 19">
                <a:extLst>
                  <a:ext uri="{FF2B5EF4-FFF2-40B4-BE49-F238E27FC236}">
                    <a16:creationId xmlns:a16="http://schemas.microsoft.com/office/drawing/2014/main" id="{B9DD1FF1-99A5-F946-AA12-DBEF5D3C493B}"/>
                  </a:ext>
                </a:extLst>
              </p:cNvPr>
              <p:cNvSpPr txBox="1">
                <a:spLocks noChangeArrowheads="1"/>
              </p:cNvSpPr>
              <p:nvPr/>
            </p:nvSpPr>
            <p:spPr bwMode="auto">
              <a:xfrm>
                <a:off x="5617135" y="4707908"/>
                <a:ext cx="820545" cy="254833"/>
              </a:xfrm>
              <a:prstGeom prst="rect">
                <a:avLst/>
              </a:prstGeom>
              <a:noFill/>
              <a:ln w="9525">
                <a:noFill/>
                <a:miter lim="800000"/>
                <a:headEnd/>
                <a:tailEnd/>
              </a:ln>
            </p:spPr>
            <p:txBody>
              <a:bodyPr wrap="square">
                <a:spAutoFit/>
              </a:bodyPr>
              <a:lstStyle/>
              <a:p>
                <a:pPr algn="r"/>
                <a:r>
                  <a:rPr lang="en-US" altLang="zh-CN" b="1" dirty="0">
                    <a:solidFill>
                      <a:srgbClr val="FF0000"/>
                    </a:solidFill>
                    <a:latin typeface="Calibri" pitchFamily="34" charset="0"/>
                  </a:rPr>
                  <a:t>MR</a:t>
                </a:r>
                <a:endParaRPr lang="zh-CN" altLang="en-US" b="1" dirty="0">
                  <a:solidFill>
                    <a:srgbClr val="FF0000"/>
                  </a:solidFill>
                  <a:latin typeface="Calibri" pitchFamily="34" charset="0"/>
                </a:endParaRPr>
              </a:p>
            </p:txBody>
          </p:sp>
          <p:sp>
            <p:nvSpPr>
              <p:cNvPr id="29" name="Text Box 20">
                <a:extLst>
                  <a:ext uri="{FF2B5EF4-FFF2-40B4-BE49-F238E27FC236}">
                    <a16:creationId xmlns:a16="http://schemas.microsoft.com/office/drawing/2014/main" id="{E5758A82-BD9A-454B-8D13-6EED9D456728}"/>
                  </a:ext>
                </a:extLst>
              </p:cNvPr>
              <p:cNvSpPr txBox="1">
                <a:spLocks noChangeArrowheads="1"/>
              </p:cNvSpPr>
              <p:nvPr/>
            </p:nvSpPr>
            <p:spPr bwMode="auto">
              <a:xfrm>
                <a:off x="4851158" y="4851674"/>
                <a:ext cx="900234" cy="254833"/>
              </a:xfrm>
              <a:prstGeom prst="rect">
                <a:avLst/>
              </a:prstGeom>
              <a:noFill/>
              <a:ln w="9525">
                <a:noFill/>
                <a:miter lim="800000"/>
                <a:headEnd/>
                <a:tailEnd/>
              </a:ln>
            </p:spPr>
            <p:txBody>
              <a:bodyPr wrap="square">
                <a:spAutoFit/>
              </a:bodyPr>
              <a:lstStyle/>
              <a:p>
                <a:pPr algn="r"/>
                <a:r>
                  <a:rPr lang="en-US" altLang="zh-CN" b="1" dirty="0">
                    <a:solidFill>
                      <a:srgbClr val="FF0000"/>
                    </a:solidFill>
                    <a:latin typeface="Calibri" pitchFamily="34" charset="0"/>
                  </a:rPr>
                  <a:t>SANS</a:t>
                </a:r>
                <a:endParaRPr lang="zh-CN" altLang="en-US" b="1" dirty="0">
                  <a:solidFill>
                    <a:srgbClr val="FF0000"/>
                  </a:solidFill>
                  <a:latin typeface="Calibri" pitchFamily="34" charset="0"/>
                </a:endParaRPr>
              </a:p>
            </p:txBody>
          </p:sp>
          <p:sp>
            <p:nvSpPr>
              <p:cNvPr id="30" name="Text Box 21">
                <a:extLst>
                  <a:ext uri="{FF2B5EF4-FFF2-40B4-BE49-F238E27FC236}">
                    <a16:creationId xmlns:a16="http://schemas.microsoft.com/office/drawing/2014/main" id="{1525CF63-E1E5-3F44-B533-028029CE163A}"/>
                  </a:ext>
                </a:extLst>
              </p:cNvPr>
              <p:cNvSpPr txBox="1">
                <a:spLocks noChangeArrowheads="1"/>
              </p:cNvSpPr>
              <p:nvPr/>
            </p:nvSpPr>
            <p:spPr bwMode="auto">
              <a:xfrm>
                <a:off x="305593" y="2677280"/>
                <a:ext cx="2733676" cy="254833"/>
              </a:xfrm>
              <a:prstGeom prst="rect">
                <a:avLst/>
              </a:prstGeom>
              <a:noFill/>
              <a:ln w="9525">
                <a:noFill/>
                <a:miter lim="800000"/>
                <a:headEnd/>
                <a:tailEnd/>
              </a:ln>
            </p:spPr>
            <p:txBody>
              <a:bodyPr wrap="square">
                <a:spAutoFit/>
              </a:bodyPr>
              <a:lstStyle/>
              <a:p>
                <a:pPr algn="r"/>
                <a:r>
                  <a:rPr lang="en-US" altLang="zh-CN" dirty="0">
                    <a:solidFill>
                      <a:srgbClr val="00CC99"/>
                    </a:solidFill>
                    <a:latin typeface="Calibri" panose="020F0502020204030204" pitchFamily="34" charset="0"/>
                  </a:rPr>
                  <a:t>Cold neutron image</a:t>
                </a:r>
              </a:p>
            </p:txBody>
          </p:sp>
          <p:sp>
            <p:nvSpPr>
              <p:cNvPr id="31" name="Text Box 22">
                <a:extLst>
                  <a:ext uri="{FF2B5EF4-FFF2-40B4-BE49-F238E27FC236}">
                    <a16:creationId xmlns:a16="http://schemas.microsoft.com/office/drawing/2014/main" id="{E642C10A-8C91-6B49-AB4F-FD04DCC633BB}"/>
                  </a:ext>
                </a:extLst>
              </p:cNvPr>
              <p:cNvSpPr txBox="1">
                <a:spLocks noChangeArrowheads="1"/>
              </p:cNvSpPr>
              <p:nvPr/>
            </p:nvSpPr>
            <p:spPr bwMode="auto">
              <a:xfrm>
                <a:off x="5924274" y="3259762"/>
                <a:ext cx="5105662" cy="305799"/>
              </a:xfrm>
              <a:prstGeom prst="rect">
                <a:avLst/>
              </a:prstGeom>
              <a:noFill/>
              <a:ln w="9525">
                <a:noFill/>
                <a:miter lim="800000"/>
                <a:headEnd/>
                <a:tailEnd/>
              </a:ln>
            </p:spPr>
            <p:txBody>
              <a:bodyPr wrap="square">
                <a:spAutoFit/>
              </a:bodyPr>
              <a:lstStyle/>
              <a:p>
                <a:r>
                  <a:rPr lang="en-US" altLang="zh-CN" b="1" dirty="0">
                    <a:solidFill>
                      <a:srgbClr val="FF6600"/>
                    </a:solidFill>
                    <a:latin typeface="+mj-ea"/>
                    <a:ea typeface="+mj-ea"/>
                    <a:cs typeface="Times New Roman" pitchFamily="18" charset="0"/>
                  </a:rPr>
                  <a:t>Molecular</a:t>
                </a:r>
                <a:r>
                  <a:rPr lang="zh-CN" altLang="en-US" b="1" dirty="0">
                    <a:solidFill>
                      <a:srgbClr val="FF6600"/>
                    </a:solidFill>
                    <a:latin typeface="+mj-ea"/>
                    <a:ea typeface="+mj-ea"/>
                    <a:cs typeface="Times New Roman" pitchFamily="18" charset="0"/>
                  </a:rPr>
                  <a:t> </a:t>
                </a:r>
                <a:r>
                  <a:rPr lang="en-US" altLang="zh-CN" b="1" dirty="0">
                    <a:solidFill>
                      <a:srgbClr val="FF6600"/>
                    </a:solidFill>
                    <a:latin typeface="+mj-ea"/>
                    <a:ea typeface="+mj-ea"/>
                    <a:cs typeface="Times New Roman" pitchFamily="18" charset="0"/>
                  </a:rPr>
                  <a:t>Vibration</a:t>
                </a:r>
                <a:endParaRPr lang="zh-CN" altLang="en-US" b="1" dirty="0">
                  <a:solidFill>
                    <a:srgbClr val="FF6600"/>
                  </a:solidFill>
                  <a:latin typeface="+mj-ea"/>
                  <a:ea typeface="+mj-ea"/>
                  <a:cs typeface="Times New Roman" pitchFamily="18" charset="0"/>
                </a:endParaRPr>
              </a:p>
            </p:txBody>
          </p:sp>
          <p:sp>
            <p:nvSpPr>
              <p:cNvPr id="32" name="Text Box 23">
                <a:extLst>
                  <a:ext uri="{FF2B5EF4-FFF2-40B4-BE49-F238E27FC236}">
                    <a16:creationId xmlns:a16="http://schemas.microsoft.com/office/drawing/2014/main" id="{8661C485-B107-0542-BC10-D0EAC49A163A}"/>
                  </a:ext>
                </a:extLst>
              </p:cNvPr>
              <p:cNvSpPr txBox="1">
                <a:spLocks noChangeArrowheads="1"/>
              </p:cNvSpPr>
              <p:nvPr/>
            </p:nvSpPr>
            <p:spPr bwMode="auto">
              <a:xfrm>
                <a:off x="219254" y="3700463"/>
                <a:ext cx="2265184"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MPI total scattering</a:t>
                </a:r>
                <a:endParaRPr lang="zh-CN" altLang="en-US" dirty="0">
                  <a:solidFill>
                    <a:srgbClr val="3333FF"/>
                  </a:solidFill>
                  <a:latin typeface="Calibri" pitchFamily="34" charset="0"/>
                </a:endParaRPr>
              </a:p>
            </p:txBody>
          </p:sp>
          <p:sp>
            <p:nvSpPr>
              <p:cNvPr id="33" name="Text Box 24">
                <a:extLst>
                  <a:ext uri="{FF2B5EF4-FFF2-40B4-BE49-F238E27FC236}">
                    <a16:creationId xmlns:a16="http://schemas.microsoft.com/office/drawing/2014/main" id="{2FA94B7C-2C17-AA4D-844F-7B84ED8F6347}"/>
                  </a:ext>
                </a:extLst>
              </p:cNvPr>
              <p:cNvSpPr txBox="1">
                <a:spLocks noChangeArrowheads="1"/>
              </p:cNvSpPr>
              <p:nvPr/>
            </p:nvSpPr>
            <p:spPr bwMode="auto">
              <a:xfrm>
                <a:off x="5452852" y="3567642"/>
                <a:ext cx="4315341" cy="305799"/>
              </a:xfrm>
              <a:prstGeom prst="rect">
                <a:avLst/>
              </a:prstGeom>
              <a:noFill/>
              <a:ln w="9525">
                <a:noFill/>
                <a:miter lim="800000"/>
                <a:headEnd/>
                <a:tailEnd/>
              </a:ln>
            </p:spPr>
            <p:txBody>
              <a:bodyPr wrap="square">
                <a:spAutoFit/>
              </a:bodyPr>
              <a:lstStyle/>
              <a:p>
                <a:r>
                  <a:rPr lang="en-US" altLang="zh-CN" b="1" dirty="0">
                    <a:solidFill>
                      <a:srgbClr val="FF6600"/>
                    </a:solidFill>
                    <a:latin typeface="+mj-ea"/>
                    <a:ea typeface="+mj-ea"/>
                    <a:cs typeface="Times New Roman" pitchFamily="18" charset="0"/>
                  </a:rPr>
                  <a:t>High energy chopper spectrometer</a:t>
                </a:r>
                <a:endParaRPr lang="zh-CN" altLang="en-US" b="1" dirty="0">
                  <a:solidFill>
                    <a:srgbClr val="FF6600"/>
                  </a:solidFill>
                  <a:latin typeface="+mj-ea"/>
                  <a:ea typeface="+mj-ea"/>
                  <a:cs typeface="Times New Roman" pitchFamily="18" charset="0"/>
                </a:endParaRPr>
              </a:p>
            </p:txBody>
          </p:sp>
          <p:sp>
            <p:nvSpPr>
              <p:cNvPr id="34" name="Text Box 25">
                <a:extLst>
                  <a:ext uri="{FF2B5EF4-FFF2-40B4-BE49-F238E27FC236}">
                    <a16:creationId xmlns:a16="http://schemas.microsoft.com/office/drawing/2014/main" id="{61F23A69-24BC-9B46-8564-0A7CA03A2A03}"/>
                  </a:ext>
                </a:extLst>
              </p:cNvPr>
              <p:cNvSpPr txBox="1">
                <a:spLocks noChangeArrowheads="1"/>
              </p:cNvSpPr>
              <p:nvPr/>
            </p:nvSpPr>
            <p:spPr bwMode="auto">
              <a:xfrm>
                <a:off x="1250437" y="4588934"/>
                <a:ext cx="2289528" cy="305799"/>
              </a:xfrm>
              <a:prstGeom prst="rect">
                <a:avLst/>
              </a:prstGeom>
              <a:noFill/>
              <a:ln w="9525">
                <a:noFill/>
                <a:miter lim="800000"/>
                <a:headEnd/>
                <a:tailEnd/>
              </a:ln>
            </p:spPr>
            <p:txBody>
              <a:bodyPr wrap="square">
                <a:spAutoFit/>
              </a:bodyPr>
              <a:lstStyle/>
              <a:p>
                <a:pPr algn="r"/>
                <a:r>
                  <a:rPr lang="en-US" altLang="zh-CN" dirty="0">
                    <a:solidFill>
                      <a:srgbClr val="3333FF"/>
                    </a:solidFill>
                    <a:latin typeface="Calibri" pitchFamily="34" charset="0"/>
                  </a:rPr>
                  <a:t>Single crystal</a:t>
                </a:r>
                <a:endParaRPr lang="zh-CN" altLang="en-US" dirty="0">
                  <a:solidFill>
                    <a:srgbClr val="3333FF"/>
                  </a:solidFill>
                  <a:latin typeface="Calibri" pitchFamily="34" charset="0"/>
                </a:endParaRPr>
              </a:p>
            </p:txBody>
          </p:sp>
          <p:sp>
            <p:nvSpPr>
              <p:cNvPr id="35" name="Text Box 26">
                <a:extLst>
                  <a:ext uri="{FF2B5EF4-FFF2-40B4-BE49-F238E27FC236}">
                    <a16:creationId xmlns:a16="http://schemas.microsoft.com/office/drawing/2014/main" id="{59019AA2-27E1-D240-83BC-B83145747952}"/>
                  </a:ext>
                </a:extLst>
              </p:cNvPr>
              <p:cNvSpPr txBox="1">
                <a:spLocks noChangeArrowheads="1"/>
              </p:cNvSpPr>
              <p:nvPr/>
            </p:nvSpPr>
            <p:spPr bwMode="auto">
              <a:xfrm>
                <a:off x="1571162" y="2024657"/>
                <a:ext cx="2452688" cy="254833"/>
              </a:xfrm>
              <a:prstGeom prst="rect">
                <a:avLst/>
              </a:prstGeom>
              <a:noFill/>
              <a:ln w="9525">
                <a:noFill/>
                <a:miter lim="800000"/>
                <a:headEnd/>
                <a:tailEnd/>
              </a:ln>
            </p:spPr>
            <p:txBody>
              <a:bodyPr>
                <a:spAutoFit/>
              </a:bodyPr>
              <a:lstStyle/>
              <a:p>
                <a:pPr algn="r"/>
                <a:r>
                  <a:rPr lang="en-US" altLang="zh-CN" dirty="0">
                    <a:solidFill>
                      <a:srgbClr val="FF0066"/>
                    </a:solidFill>
                    <a:latin typeface="Calibri" panose="020F0502020204030204" pitchFamily="34" charset="0"/>
                  </a:rPr>
                  <a:t>High energy neutron SEE</a:t>
                </a:r>
              </a:p>
            </p:txBody>
          </p:sp>
          <p:sp>
            <p:nvSpPr>
              <p:cNvPr id="36" name="Text Box 27">
                <a:extLst>
                  <a:ext uri="{FF2B5EF4-FFF2-40B4-BE49-F238E27FC236}">
                    <a16:creationId xmlns:a16="http://schemas.microsoft.com/office/drawing/2014/main" id="{476E0640-496B-A34A-B461-0A781C3C4E3E}"/>
                  </a:ext>
                </a:extLst>
              </p:cNvPr>
              <p:cNvSpPr txBox="1">
                <a:spLocks noChangeArrowheads="1"/>
              </p:cNvSpPr>
              <p:nvPr/>
            </p:nvSpPr>
            <p:spPr bwMode="auto">
              <a:xfrm>
                <a:off x="1502570" y="2433734"/>
                <a:ext cx="1938337" cy="254833"/>
              </a:xfrm>
              <a:prstGeom prst="rect">
                <a:avLst/>
              </a:prstGeom>
              <a:noFill/>
              <a:ln w="9525">
                <a:noFill/>
                <a:miter lim="800000"/>
                <a:headEnd/>
                <a:tailEnd/>
              </a:ln>
            </p:spPr>
            <p:txBody>
              <a:bodyPr>
                <a:spAutoFit/>
              </a:bodyPr>
              <a:lstStyle/>
              <a:p>
                <a:pPr algn="r"/>
                <a:r>
                  <a:rPr lang="en-US" altLang="zh-CN" dirty="0">
                    <a:solidFill>
                      <a:srgbClr val="000000"/>
                    </a:solidFill>
                    <a:latin typeface="Calibri" panose="020F0502020204030204" pitchFamily="34" charset="0"/>
                  </a:rPr>
                  <a:t>Neutron physics</a:t>
                </a:r>
              </a:p>
            </p:txBody>
          </p:sp>
          <p:sp>
            <p:nvSpPr>
              <p:cNvPr id="37" name="Text Box 28">
                <a:extLst>
                  <a:ext uri="{FF2B5EF4-FFF2-40B4-BE49-F238E27FC236}">
                    <a16:creationId xmlns:a16="http://schemas.microsoft.com/office/drawing/2014/main" id="{A2BBD4CD-56C2-9A44-BFB9-06F059AAF4FF}"/>
                  </a:ext>
                </a:extLst>
              </p:cNvPr>
              <p:cNvSpPr txBox="1">
                <a:spLocks noChangeArrowheads="1"/>
              </p:cNvSpPr>
              <p:nvPr/>
            </p:nvSpPr>
            <p:spPr bwMode="auto">
              <a:xfrm>
                <a:off x="939207" y="2994717"/>
                <a:ext cx="1366712" cy="254833"/>
              </a:xfrm>
              <a:prstGeom prst="rect">
                <a:avLst/>
              </a:prstGeom>
              <a:noFill/>
              <a:ln w="9525">
                <a:noFill/>
                <a:miter lim="800000"/>
                <a:headEnd/>
                <a:tailEnd/>
              </a:ln>
            </p:spPr>
            <p:txBody>
              <a:bodyPr wrap="square">
                <a:spAutoFit/>
              </a:bodyPr>
              <a:lstStyle/>
              <a:p>
                <a:pPr algn="r"/>
                <a:r>
                  <a:rPr lang="en-US" altLang="zh-CN" b="1" dirty="0">
                    <a:solidFill>
                      <a:srgbClr val="00B050"/>
                    </a:solidFill>
                    <a:latin typeface="+mn-ea"/>
                    <a:cs typeface="Times New Roman" pitchFamily="18" charset="0"/>
                  </a:rPr>
                  <a:t>VSANS</a:t>
                </a:r>
                <a:endParaRPr lang="zh-CN" altLang="en-US" b="1" dirty="0">
                  <a:solidFill>
                    <a:srgbClr val="00B050"/>
                  </a:solidFill>
                  <a:latin typeface="+mn-ea"/>
                  <a:cs typeface="Times New Roman" pitchFamily="18" charset="0"/>
                </a:endParaRPr>
              </a:p>
            </p:txBody>
          </p:sp>
          <p:sp>
            <p:nvSpPr>
              <p:cNvPr id="38" name="Text Box 30">
                <a:extLst>
                  <a:ext uri="{FF2B5EF4-FFF2-40B4-BE49-F238E27FC236}">
                    <a16:creationId xmlns:a16="http://schemas.microsoft.com/office/drawing/2014/main" id="{44894B98-E48E-894E-A859-C8EEA981AFF9}"/>
                  </a:ext>
                </a:extLst>
              </p:cNvPr>
              <p:cNvSpPr txBox="1">
                <a:spLocks noChangeArrowheads="1"/>
              </p:cNvSpPr>
              <p:nvPr/>
            </p:nvSpPr>
            <p:spPr bwMode="auto">
              <a:xfrm>
                <a:off x="6783602" y="2068041"/>
                <a:ext cx="1839912" cy="254833"/>
              </a:xfrm>
              <a:prstGeom prst="rect">
                <a:avLst/>
              </a:prstGeom>
              <a:noFill/>
              <a:ln w="9525">
                <a:noFill/>
                <a:miter lim="800000"/>
                <a:headEnd/>
                <a:tailEnd/>
              </a:ln>
            </p:spPr>
            <p:txBody>
              <a:bodyPr>
                <a:spAutoFit/>
              </a:bodyPr>
              <a:lstStyle/>
              <a:p>
                <a:pPr algn="l"/>
                <a:r>
                  <a:rPr lang="en-US" altLang="zh-CN" dirty="0">
                    <a:solidFill>
                      <a:srgbClr val="3333CC"/>
                    </a:solidFill>
                    <a:latin typeface="Calibri" panose="020F0502020204030204" pitchFamily="34" charset="0"/>
                  </a:rPr>
                  <a:t>Engineering PND</a:t>
                </a:r>
                <a:endParaRPr lang="en-US" altLang="zh-CN" dirty="0">
                  <a:latin typeface="Calibri" panose="020F0502020204030204" pitchFamily="34" charset="0"/>
                </a:endParaRPr>
              </a:p>
            </p:txBody>
          </p:sp>
          <p:sp>
            <p:nvSpPr>
              <p:cNvPr id="39" name="Line 31">
                <a:extLst>
                  <a:ext uri="{FF2B5EF4-FFF2-40B4-BE49-F238E27FC236}">
                    <a16:creationId xmlns:a16="http://schemas.microsoft.com/office/drawing/2014/main" id="{80EE2941-57C1-CF41-A8A5-D981DA1DE26F}"/>
                  </a:ext>
                </a:extLst>
              </p:cNvPr>
              <p:cNvSpPr>
                <a:spLocks noChangeShapeType="1"/>
              </p:cNvSpPr>
              <p:nvPr/>
            </p:nvSpPr>
            <p:spPr bwMode="auto">
              <a:xfrm>
                <a:off x="650640" y="5795361"/>
                <a:ext cx="609036" cy="21437"/>
              </a:xfrm>
              <a:prstGeom prst="line">
                <a:avLst/>
              </a:prstGeom>
              <a:noFill/>
              <a:ln w="31750">
                <a:solidFill>
                  <a:srgbClr val="3333CC"/>
                </a:solidFill>
                <a:prstDash val="dash"/>
                <a:round/>
                <a:headEnd/>
                <a:tailEnd/>
              </a:ln>
            </p:spPr>
            <p:txBody>
              <a:bodyPr/>
              <a:lstStyle/>
              <a:p>
                <a:endParaRPr lang="zh-CN" altLang="en-US"/>
              </a:p>
            </p:txBody>
          </p:sp>
          <p:sp>
            <p:nvSpPr>
              <p:cNvPr id="40" name="Line 32">
                <a:extLst>
                  <a:ext uri="{FF2B5EF4-FFF2-40B4-BE49-F238E27FC236}">
                    <a16:creationId xmlns:a16="http://schemas.microsoft.com/office/drawing/2014/main" id="{104E4949-C7BA-7F46-B4CE-A441B8816049}"/>
                  </a:ext>
                </a:extLst>
              </p:cNvPr>
              <p:cNvSpPr>
                <a:spLocks noChangeShapeType="1"/>
              </p:cNvSpPr>
              <p:nvPr/>
            </p:nvSpPr>
            <p:spPr bwMode="auto">
              <a:xfrm>
                <a:off x="3533910" y="5840269"/>
                <a:ext cx="633413" cy="0"/>
              </a:xfrm>
              <a:prstGeom prst="line">
                <a:avLst/>
              </a:prstGeom>
              <a:noFill/>
              <a:ln w="31750">
                <a:solidFill>
                  <a:srgbClr val="00CC99"/>
                </a:solidFill>
                <a:round/>
                <a:headEnd/>
                <a:tailEnd/>
              </a:ln>
            </p:spPr>
            <p:txBody>
              <a:bodyPr/>
              <a:lstStyle/>
              <a:p>
                <a:endParaRPr lang="zh-CN" altLang="en-US"/>
              </a:p>
            </p:txBody>
          </p:sp>
          <p:sp>
            <p:nvSpPr>
              <p:cNvPr id="41" name="Line 33">
                <a:extLst>
                  <a:ext uri="{FF2B5EF4-FFF2-40B4-BE49-F238E27FC236}">
                    <a16:creationId xmlns:a16="http://schemas.microsoft.com/office/drawing/2014/main" id="{8DF5DC46-C5E6-4042-BA41-504F45345770}"/>
                  </a:ext>
                </a:extLst>
              </p:cNvPr>
              <p:cNvSpPr>
                <a:spLocks noChangeShapeType="1"/>
              </p:cNvSpPr>
              <p:nvPr/>
            </p:nvSpPr>
            <p:spPr bwMode="auto">
              <a:xfrm>
                <a:off x="5940152" y="5871046"/>
                <a:ext cx="554037" cy="0"/>
              </a:xfrm>
              <a:prstGeom prst="line">
                <a:avLst/>
              </a:prstGeom>
              <a:noFill/>
              <a:ln w="31750">
                <a:solidFill>
                  <a:srgbClr val="FF6600"/>
                </a:solidFill>
                <a:prstDash val="lgDashDotDot"/>
                <a:round/>
                <a:headEnd/>
                <a:tailEnd/>
              </a:ln>
            </p:spPr>
            <p:txBody>
              <a:bodyPr/>
              <a:lstStyle/>
              <a:p>
                <a:endParaRPr lang="zh-CN" altLang="en-US"/>
              </a:p>
            </p:txBody>
          </p:sp>
          <p:sp>
            <p:nvSpPr>
              <p:cNvPr id="42" name="Line 37">
                <a:extLst>
                  <a:ext uri="{FF2B5EF4-FFF2-40B4-BE49-F238E27FC236}">
                    <a16:creationId xmlns:a16="http://schemas.microsoft.com/office/drawing/2014/main" id="{1BEEB93E-5BE1-7E41-B857-F43F8747DD6A}"/>
                  </a:ext>
                </a:extLst>
              </p:cNvPr>
              <p:cNvSpPr>
                <a:spLocks noChangeShapeType="1"/>
              </p:cNvSpPr>
              <p:nvPr/>
            </p:nvSpPr>
            <p:spPr bwMode="auto">
              <a:xfrm flipH="1">
                <a:off x="4032250" y="3779838"/>
                <a:ext cx="395288" cy="508000"/>
              </a:xfrm>
              <a:prstGeom prst="line">
                <a:avLst/>
              </a:prstGeom>
              <a:noFill/>
              <a:ln w="9525">
                <a:solidFill>
                  <a:srgbClr val="000000"/>
                </a:solidFill>
                <a:round/>
                <a:headEnd/>
                <a:tailEnd/>
              </a:ln>
            </p:spPr>
            <p:txBody>
              <a:bodyPr/>
              <a:lstStyle/>
              <a:p>
                <a:endParaRPr lang="zh-CN" altLang="en-US"/>
              </a:p>
            </p:txBody>
          </p:sp>
          <p:sp>
            <p:nvSpPr>
              <p:cNvPr id="43" name="Line 38">
                <a:extLst>
                  <a:ext uri="{FF2B5EF4-FFF2-40B4-BE49-F238E27FC236}">
                    <a16:creationId xmlns:a16="http://schemas.microsoft.com/office/drawing/2014/main" id="{D215D394-A361-C942-8247-5597180DA7AB}"/>
                  </a:ext>
                </a:extLst>
              </p:cNvPr>
              <p:cNvSpPr>
                <a:spLocks noChangeShapeType="1"/>
              </p:cNvSpPr>
              <p:nvPr/>
            </p:nvSpPr>
            <p:spPr bwMode="auto">
              <a:xfrm>
                <a:off x="4586288" y="3779838"/>
                <a:ext cx="395287" cy="508000"/>
              </a:xfrm>
              <a:prstGeom prst="line">
                <a:avLst/>
              </a:prstGeom>
              <a:noFill/>
              <a:ln w="9525">
                <a:solidFill>
                  <a:srgbClr val="000000"/>
                </a:solidFill>
                <a:round/>
                <a:headEnd/>
                <a:tailEnd/>
              </a:ln>
            </p:spPr>
            <p:txBody>
              <a:bodyPr/>
              <a:lstStyle/>
              <a:p>
                <a:endParaRPr lang="zh-CN" altLang="en-US"/>
              </a:p>
            </p:txBody>
          </p:sp>
          <p:sp>
            <p:nvSpPr>
              <p:cNvPr id="44" name="Line 39">
                <a:extLst>
                  <a:ext uri="{FF2B5EF4-FFF2-40B4-BE49-F238E27FC236}">
                    <a16:creationId xmlns:a16="http://schemas.microsoft.com/office/drawing/2014/main" id="{D55D3A3B-CA5E-8948-9357-F43C6010672C}"/>
                  </a:ext>
                </a:extLst>
              </p:cNvPr>
              <p:cNvSpPr>
                <a:spLocks noChangeShapeType="1"/>
              </p:cNvSpPr>
              <p:nvPr/>
            </p:nvSpPr>
            <p:spPr bwMode="auto">
              <a:xfrm>
                <a:off x="4032250" y="4287838"/>
                <a:ext cx="0" cy="593725"/>
              </a:xfrm>
              <a:prstGeom prst="line">
                <a:avLst/>
              </a:prstGeom>
              <a:noFill/>
              <a:ln w="9525">
                <a:solidFill>
                  <a:srgbClr val="000000"/>
                </a:solidFill>
                <a:round/>
                <a:headEnd/>
                <a:tailEnd/>
              </a:ln>
            </p:spPr>
            <p:txBody>
              <a:bodyPr/>
              <a:lstStyle/>
              <a:p>
                <a:endParaRPr lang="zh-CN" altLang="en-US"/>
              </a:p>
            </p:txBody>
          </p:sp>
          <p:sp>
            <p:nvSpPr>
              <p:cNvPr id="45" name="Line 40">
                <a:extLst>
                  <a:ext uri="{FF2B5EF4-FFF2-40B4-BE49-F238E27FC236}">
                    <a16:creationId xmlns:a16="http://schemas.microsoft.com/office/drawing/2014/main" id="{6433F19B-DE24-3641-B3F1-8E50274F7573}"/>
                  </a:ext>
                </a:extLst>
              </p:cNvPr>
              <p:cNvSpPr>
                <a:spLocks noChangeShapeType="1"/>
              </p:cNvSpPr>
              <p:nvPr/>
            </p:nvSpPr>
            <p:spPr bwMode="auto">
              <a:xfrm>
                <a:off x="4981575" y="4287838"/>
                <a:ext cx="0" cy="677862"/>
              </a:xfrm>
              <a:prstGeom prst="line">
                <a:avLst/>
              </a:prstGeom>
              <a:noFill/>
              <a:ln w="9525">
                <a:solidFill>
                  <a:srgbClr val="000000"/>
                </a:solidFill>
                <a:round/>
                <a:headEnd/>
                <a:tailEnd/>
              </a:ln>
            </p:spPr>
            <p:txBody>
              <a:bodyPr/>
              <a:lstStyle/>
              <a:p>
                <a:endParaRPr lang="zh-CN" altLang="en-US"/>
              </a:p>
            </p:txBody>
          </p:sp>
          <p:sp>
            <p:nvSpPr>
              <p:cNvPr id="46" name="Line 41">
                <a:extLst>
                  <a:ext uri="{FF2B5EF4-FFF2-40B4-BE49-F238E27FC236}">
                    <a16:creationId xmlns:a16="http://schemas.microsoft.com/office/drawing/2014/main" id="{D472021D-41AE-9F49-889A-336CA55CA181}"/>
                  </a:ext>
                </a:extLst>
              </p:cNvPr>
              <p:cNvSpPr>
                <a:spLocks noChangeShapeType="1"/>
              </p:cNvSpPr>
              <p:nvPr/>
            </p:nvSpPr>
            <p:spPr bwMode="auto">
              <a:xfrm>
                <a:off x="4427538" y="3779838"/>
                <a:ext cx="0" cy="1101725"/>
              </a:xfrm>
              <a:prstGeom prst="line">
                <a:avLst/>
              </a:prstGeom>
              <a:noFill/>
              <a:ln w="9525">
                <a:solidFill>
                  <a:srgbClr val="000000"/>
                </a:solidFill>
                <a:round/>
                <a:headEnd/>
                <a:tailEnd/>
              </a:ln>
            </p:spPr>
            <p:txBody>
              <a:bodyPr/>
              <a:lstStyle/>
              <a:p>
                <a:endParaRPr lang="zh-CN" altLang="en-US"/>
              </a:p>
            </p:txBody>
          </p:sp>
          <p:sp>
            <p:nvSpPr>
              <p:cNvPr id="47" name="Line 42">
                <a:extLst>
                  <a:ext uri="{FF2B5EF4-FFF2-40B4-BE49-F238E27FC236}">
                    <a16:creationId xmlns:a16="http://schemas.microsoft.com/office/drawing/2014/main" id="{E6FADB59-DF12-314C-A5AB-61E7F1EBB225}"/>
                  </a:ext>
                </a:extLst>
              </p:cNvPr>
              <p:cNvSpPr>
                <a:spLocks noChangeShapeType="1"/>
              </p:cNvSpPr>
              <p:nvPr/>
            </p:nvSpPr>
            <p:spPr bwMode="auto">
              <a:xfrm>
                <a:off x="4586288" y="3779838"/>
                <a:ext cx="0" cy="1101725"/>
              </a:xfrm>
              <a:prstGeom prst="line">
                <a:avLst/>
              </a:prstGeom>
              <a:noFill/>
              <a:ln w="9525">
                <a:solidFill>
                  <a:srgbClr val="000000"/>
                </a:solidFill>
                <a:round/>
                <a:headEnd/>
                <a:tailEnd/>
              </a:ln>
            </p:spPr>
            <p:txBody>
              <a:bodyPr/>
              <a:lstStyle/>
              <a:p>
                <a:endParaRPr lang="zh-CN" altLang="en-US"/>
              </a:p>
            </p:txBody>
          </p:sp>
          <p:sp>
            <p:nvSpPr>
              <p:cNvPr id="48" name="Line 43">
                <a:extLst>
                  <a:ext uri="{FF2B5EF4-FFF2-40B4-BE49-F238E27FC236}">
                    <a16:creationId xmlns:a16="http://schemas.microsoft.com/office/drawing/2014/main" id="{D3A7B3E2-94BC-604D-9A91-3652D7EA839B}"/>
                  </a:ext>
                </a:extLst>
              </p:cNvPr>
              <p:cNvSpPr>
                <a:spLocks noChangeShapeType="1"/>
              </p:cNvSpPr>
              <p:nvPr/>
            </p:nvSpPr>
            <p:spPr bwMode="auto">
              <a:xfrm flipH="1">
                <a:off x="4032250" y="3863975"/>
                <a:ext cx="395288" cy="509588"/>
              </a:xfrm>
              <a:prstGeom prst="line">
                <a:avLst/>
              </a:prstGeom>
              <a:noFill/>
              <a:ln w="9525">
                <a:solidFill>
                  <a:srgbClr val="000000"/>
                </a:solidFill>
                <a:prstDash val="dash"/>
                <a:round/>
                <a:headEnd/>
                <a:tailEnd/>
              </a:ln>
            </p:spPr>
            <p:txBody>
              <a:bodyPr/>
              <a:lstStyle/>
              <a:p>
                <a:endParaRPr lang="zh-CN" altLang="en-US"/>
              </a:p>
            </p:txBody>
          </p:sp>
          <p:sp>
            <p:nvSpPr>
              <p:cNvPr id="49" name="Line 44">
                <a:extLst>
                  <a:ext uri="{FF2B5EF4-FFF2-40B4-BE49-F238E27FC236}">
                    <a16:creationId xmlns:a16="http://schemas.microsoft.com/office/drawing/2014/main" id="{9D17DEF1-F585-1C44-AF57-104D941C4CCB}"/>
                  </a:ext>
                </a:extLst>
              </p:cNvPr>
              <p:cNvSpPr>
                <a:spLocks noChangeShapeType="1"/>
              </p:cNvSpPr>
              <p:nvPr/>
            </p:nvSpPr>
            <p:spPr bwMode="auto">
              <a:xfrm flipH="1">
                <a:off x="4032250" y="4033838"/>
                <a:ext cx="395288" cy="508000"/>
              </a:xfrm>
              <a:prstGeom prst="line">
                <a:avLst/>
              </a:prstGeom>
              <a:noFill/>
              <a:ln w="9525">
                <a:solidFill>
                  <a:srgbClr val="000000"/>
                </a:solidFill>
                <a:prstDash val="dash"/>
                <a:round/>
                <a:headEnd/>
                <a:tailEnd/>
              </a:ln>
            </p:spPr>
            <p:txBody>
              <a:bodyPr/>
              <a:lstStyle/>
              <a:p>
                <a:endParaRPr lang="zh-CN" altLang="en-US"/>
              </a:p>
            </p:txBody>
          </p:sp>
          <p:sp>
            <p:nvSpPr>
              <p:cNvPr id="50" name="Line 45">
                <a:extLst>
                  <a:ext uri="{FF2B5EF4-FFF2-40B4-BE49-F238E27FC236}">
                    <a16:creationId xmlns:a16="http://schemas.microsoft.com/office/drawing/2014/main" id="{DE28B3EE-13D0-4C41-B3C0-88904A32F218}"/>
                  </a:ext>
                </a:extLst>
              </p:cNvPr>
              <p:cNvSpPr>
                <a:spLocks noChangeShapeType="1"/>
              </p:cNvSpPr>
              <p:nvPr/>
            </p:nvSpPr>
            <p:spPr bwMode="auto">
              <a:xfrm flipH="1">
                <a:off x="4032250" y="4203700"/>
                <a:ext cx="395288" cy="508000"/>
              </a:xfrm>
              <a:prstGeom prst="line">
                <a:avLst/>
              </a:prstGeom>
              <a:noFill/>
              <a:ln w="9525">
                <a:solidFill>
                  <a:srgbClr val="000000"/>
                </a:solidFill>
                <a:prstDash val="dash"/>
                <a:round/>
                <a:headEnd/>
                <a:tailEnd/>
              </a:ln>
            </p:spPr>
            <p:txBody>
              <a:bodyPr/>
              <a:lstStyle/>
              <a:p>
                <a:endParaRPr lang="zh-CN" altLang="en-US"/>
              </a:p>
            </p:txBody>
          </p:sp>
          <p:sp>
            <p:nvSpPr>
              <p:cNvPr id="51" name="Line 46">
                <a:extLst>
                  <a:ext uri="{FF2B5EF4-FFF2-40B4-BE49-F238E27FC236}">
                    <a16:creationId xmlns:a16="http://schemas.microsoft.com/office/drawing/2014/main" id="{6223AD03-4C0D-3A4C-AF2F-78879C918771}"/>
                  </a:ext>
                </a:extLst>
              </p:cNvPr>
              <p:cNvSpPr>
                <a:spLocks noChangeShapeType="1"/>
              </p:cNvSpPr>
              <p:nvPr/>
            </p:nvSpPr>
            <p:spPr bwMode="auto">
              <a:xfrm flipH="1">
                <a:off x="4032250" y="4373563"/>
                <a:ext cx="395288" cy="508000"/>
              </a:xfrm>
              <a:prstGeom prst="line">
                <a:avLst/>
              </a:prstGeom>
              <a:noFill/>
              <a:ln w="9525">
                <a:solidFill>
                  <a:srgbClr val="000000"/>
                </a:solidFill>
                <a:prstDash val="dash"/>
                <a:round/>
                <a:headEnd/>
                <a:tailEnd/>
              </a:ln>
            </p:spPr>
            <p:txBody>
              <a:bodyPr/>
              <a:lstStyle/>
              <a:p>
                <a:endParaRPr lang="zh-CN" altLang="en-US"/>
              </a:p>
            </p:txBody>
          </p:sp>
          <p:sp>
            <p:nvSpPr>
              <p:cNvPr id="52" name="Line 47">
                <a:extLst>
                  <a:ext uri="{FF2B5EF4-FFF2-40B4-BE49-F238E27FC236}">
                    <a16:creationId xmlns:a16="http://schemas.microsoft.com/office/drawing/2014/main" id="{87FA6F5A-52C4-2947-BE4D-EA598A4FC730}"/>
                  </a:ext>
                </a:extLst>
              </p:cNvPr>
              <p:cNvSpPr>
                <a:spLocks noChangeShapeType="1"/>
              </p:cNvSpPr>
              <p:nvPr/>
            </p:nvSpPr>
            <p:spPr bwMode="auto">
              <a:xfrm flipH="1">
                <a:off x="4191000" y="4541838"/>
                <a:ext cx="236538" cy="339725"/>
              </a:xfrm>
              <a:prstGeom prst="line">
                <a:avLst/>
              </a:prstGeom>
              <a:noFill/>
              <a:ln w="9525">
                <a:solidFill>
                  <a:srgbClr val="000000"/>
                </a:solidFill>
                <a:prstDash val="dash"/>
                <a:round/>
                <a:headEnd/>
                <a:tailEnd/>
              </a:ln>
            </p:spPr>
            <p:txBody>
              <a:bodyPr/>
              <a:lstStyle/>
              <a:p>
                <a:endParaRPr lang="zh-CN" altLang="en-US"/>
              </a:p>
            </p:txBody>
          </p:sp>
          <p:sp>
            <p:nvSpPr>
              <p:cNvPr id="53" name="Line 48">
                <a:extLst>
                  <a:ext uri="{FF2B5EF4-FFF2-40B4-BE49-F238E27FC236}">
                    <a16:creationId xmlns:a16="http://schemas.microsoft.com/office/drawing/2014/main" id="{A5B121E7-88ED-B346-94C1-DF70DE233049}"/>
                  </a:ext>
                </a:extLst>
              </p:cNvPr>
              <p:cNvSpPr>
                <a:spLocks noChangeShapeType="1"/>
              </p:cNvSpPr>
              <p:nvPr/>
            </p:nvSpPr>
            <p:spPr bwMode="auto">
              <a:xfrm flipH="1">
                <a:off x="4349750" y="4795838"/>
                <a:ext cx="77788" cy="85725"/>
              </a:xfrm>
              <a:prstGeom prst="line">
                <a:avLst/>
              </a:prstGeom>
              <a:noFill/>
              <a:ln w="9525">
                <a:solidFill>
                  <a:srgbClr val="000000"/>
                </a:solidFill>
                <a:prstDash val="dash"/>
                <a:round/>
                <a:headEnd/>
                <a:tailEnd/>
              </a:ln>
            </p:spPr>
            <p:txBody>
              <a:bodyPr/>
              <a:lstStyle/>
              <a:p>
                <a:endParaRPr lang="zh-CN" altLang="en-US"/>
              </a:p>
            </p:txBody>
          </p:sp>
          <p:sp>
            <p:nvSpPr>
              <p:cNvPr id="54" name="Line 49">
                <a:extLst>
                  <a:ext uri="{FF2B5EF4-FFF2-40B4-BE49-F238E27FC236}">
                    <a16:creationId xmlns:a16="http://schemas.microsoft.com/office/drawing/2014/main" id="{7BE9B0B7-5EA8-3849-B0F2-2B45457B2A60}"/>
                  </a:ext>
                </a:extLst>
              </p:cNvPr>
              <p:cNvSpPr>
                <a:spLocks noChangeShapeType="1"/>
              </p:cNvSpPr>
              <p:nvPr/>
            </p:nvSpPr>
            <p:spPr bwMode="auto">
              <a:xfrm>
                <a:off x="4586288" y="3949700"/>
                <a:ext cx="395287" cy="508000"/>
              </a:xfrm>
              <a:prstGeom prst="line">
                <a:avLst/>
              </a:prstGeom>
              <a:noFill/>
              <a:ln w="9525">
                <a:solidFill>
                  <a:srgbClr val="000000"/>
                </a:solidFill>
                <a:prstDash val="dash"/>
                <a:round/>
                <a:headEnd/>
                <a:tailEnd/>
              </a:ln>
            </p:spPr>
            <p:txBody>
              <a:bodyPr/>
              <a:lstStyle/>
              <a:p>
                <a:endParaRPr lang="zh-CN" altLang="en-US"/>
              </a:p>
            </p:txBody>
          </p:sp>
          <p:sp>
            <p:nvSpPr>
              <p:cNvPr id="55" name="Line 50">
                <a:extLst>
                  <a:ext uri="{FF2B5EF4-FFF2-40B4-BE49-F238E27FC236}">
                    <a16:creationId xmlns:a16="http://schemas.microsoft.com/office/drawing/2014/main" id="{0B2DCDAA-3DFB-2B4B-8E34-1434A98E364A}"/>
                  </a:ext>
                </a:extLst>
              </p:cNvPr>
              <p:cNvSpPr>
                <a:spLocks noChangeShapeType="1"/>
              </p:cNvSpPr>
              <p:nvPr/>
            </p:nvSpPr>
            <p:spPr bwMode="auto">
              <a:xfrm>
                <a:off x="4586288" y="4117975"/>
                <a:ext cx="395287" cy="509588"/>
              </a:xfrm>
              <a:prstGeom prst="line">
                <a:avLst/>
              </a:prstGeom>
              <a:noFill/>
              <a:ln w="9525">
                <a:solidFill>
                  <a:srgbClr val="000000"/>
                </a:solidFill>
                <a:prstDash val="dash"/>
                <a:round/>
                <a:headEnd/>
                <a:tailEnd/>
              </a:ln>
            </p:spPr>
            <p:txBody>
              <a:bodyPr/>
              <a:lstStyle/>
              <a:p>
                <a:endParaRPr lang="zh-CN" altLang="en-US"/>
              </a:p>
            </p:txBody>
          </p:sp>
          <p:sp>
            <p:nvSpPr>
              <p:cNvPr id="56" name="Line 51">
                <a:extLst>
                  <a:ext uri="{FF2B5EF4-FFF2-40B4-BE49-F238E27FC236}">
                    <a16:creationId xmlns:a16="http://schemas.microsoft.com/office/drawing/2014/main" id="{81A7EE67-6692-F741-AF5C-FA9FB290612A}"/>
                  </a:ext>
                </a:extLst>
              </p:cNvPr>
              <p:cNvSpPr>
                <a:spLocks noChangeShapeType="1"/>
              </p:cNvSpPr>
              <p:nvPr/>
            </p:nvSpPr>
            <p:spPr bwMode="auto">
              <a:xfrm>
                <a:off x="4586288" y="4287838"/>
                <a:ext cx="395287" cy="508000"/>
              </a:xfrm>
              <a:prstGeom prst="line">
                <a:avLst/>
              </a:prstGeom>
              <a:noFill/>
              <a:ln w="9525">
                <a:solidFill>
                  <a:srgbClr val="000000"/>
                </a:solidFill>
                <a:prstDash val="dash"/>
                <a:round/>
                <a:headEnd/>
                <a:tailEnd/>
              </a:ln>
            </p:spPr>
            <p:txBody>
              <a:bodyPr/>
              <a:lstStyle/>
              <a:p>
                <a:endParaRPr lang="zh-CN" altLang="en-US"/>
              </a:p>
            </p:txBody>
          </p:sp>
          <p:sp>
            <p:nvSpPr>
              <p:cNvPr id="57" name="Line 52">
                <a:extLst>
                  <a:ext uri="{FF2B5EF4-FFF2-40B4-BE49-F238E27FC236}">
                    <a16:creationId xmlns:a16="http://schemas.microsoft.com/office/drawing/2014/main" id="{772CBDBF-5DA1-A94B-848C-E5D089AC5DC3}"/>
                  </a:ext>
                </a:extLst>
              </p:cNvPr>
              <p:cNvSpPr>
                <a:spLocks noChangeShapeType="1"/>
              </p:cNvSpPr>
              <p:nvPr/>
            </p:nvSpPr>
            <p:spPr bwMode="auto">
              <a:xfrm>
                <a:off x="4586288" y="4457700"/>
                <a:ext cx="395287" cy="508000"/>
              </a:xfrm>
              <a:prstGeom prst="line">
                <a:avLst/>
              </a:prstGeom>
              <a:noFill/>
              <a:ln w="9525">
                <a:solidFill>
                  <a:srgbClr val="000000"/>
                </a:solidFill>
                <a:prstDash val="dash"/>
                <a:round/>
                <a:headEnd/>
                <a:tailEnd/>
              </a:ln>
            </p:spPr>
            <p:txBody>
              <a:bodyPr/>
              <a:lstStyle/>
              <a:p>
                <a:endParaRPr lang="zh-CN" altLang="en-US"/>
              </a:p>
            </p:txBody>
          </p:sp>
          <p:sp>
            <p:nvSpPr>
              <p:cNvPr id="58" name="Line 53">
                <a:extLst>
                  <a:ext uri="{FF2B5EF4-FFF2-40B4-BE49-F238E27FC236}">
                    <a16:creationId xmlns:a16="http://schemas.microsoft.com/office/drawing/2014/main" id="{7AC0C39A-DD96-7F4F-B0EF-D06A53D31923}"/>
                  </a:ext>
                </a:extLst>
              </p:cNvPr>
              <p:cNvSpPr>
                <a:spLocks noChangeShapeType="1"/>
              </p:cNvSpPr>
              <p:nvPr/>
            </p:nvSpPr>
            <p:spPr bwMode="auto">
              <a:xfrm>
                <a:off x="4586288" y="4627563"/>
                <a:ext cx="238125" cy="338137"/>
              </a:xfrm>
              <a:prstGeom prst="line">
                <a:avLst/>
              </a:prstGeom>
              <a:noFill/>
              <a:ln w="9525">
                <a:solidFill>
                  <a:srgbClr val="000000"/>
                </a:solidFill>
                <a:prstDash val="dash"/>
                <a:round/>
                <a:headEnd/>
                <a:tailEnd/>
              </a:ln>
            </p:spPr>
            <p:txBody>
              <a:bodyPr/>
              <a:lstStyle/>
              <a:p>
                <a:endParaRPr lang="zh-CN" altLang="en-US"/>
              </a:p>
            </p:txBody>
          </p:sp>
          <p:sp>
            <p:nvSpPr>
              <p:cNvPr id="59" name="Text Box 54">
                <a:extLst>
                  <a:ext uri="{FF2B5EF4-FFF2-40B4-BE49-F238E27FC236}">
                    <a16:creationId xmlns:a16="http://schemas.microsoft.com/office/drawing/2014/main" id="{898F5607-38C3-034B-B1E2-9CF2ED8F8B97}"/>
                  </a:ext>
                </a:extLst>
              </p:cNvPr>
              <p:cNvSpPr txBox="1">
                <a:spLocks noChangeArrowheads="1"/>
              </p:cNvSpPr>
              <p:nvPr/>
            </p:nvSpPr>
            <p:spPr bwMode="auto">
              <a:xfrm>
                <a:off x="3876275" y="5423361"/>
                <a:ext cx="1564793" cy="305799"/>
              </a:xfrm>
              <a:prstGeom prst="rect">
                <a:avLst/>
              </a:prstGeom>
              <a:noFill/>
              <a:ln w="9525">
                <a:noFill/>
                <a:miter lim="800000"/>
                <a:headEnd/>
                <a:tailEnd/>
              </a:ln>
            </p:spPr>
            <p:txBody>
              <a:bodyPr wrap="square">
                <a:spAutoFit/>
              </a:bodyPr>
              <a:lstStyle/>
              <a:p>
                <a:pPr algn="ctr"/>
                <a:r>
                  <a:rPr lang="en-US" altLang="zh-CN" b="1" dirty="0">
                    <a:solidFill>
                      <a:srgbClr val="000000"/>
                    </a:solidFill>
                    <a:latin typeface="Calibri" pitchFamily="34" charset="0"/>
                  </a:rPr>
                  <a:t>Proton</a:t>
                </a:r>
                <a:r>
                  <a:rPr lang="zh-CN" altLang="en-US" b="1" dirty="0">
                    <a:solidFill>
                      <a:srgbClr val="000000"/>
                    </a:solidFill>
                    <a:latin typeface="Calibri" pitchFamily="34" charset="0"/>
                  </a:rPr>
                  <a:t> </a:t>
                </a:r>
                <a:r>
                  <a:rPr lang="en-US" altLang="zh-CN" b="1" dirty="0">
                    <a:solidFill>
                      <a:srgbClr val="000000"/>
                    </a:solidFill>
                    <a:latin typeface="Calibri" pitchFamily="34" charset="0"/>
                  </a:rPr>
                  <a:t>Beam</a:t>
                </a:r>
                <a:endParaRPr lang="zh-CN" altLang="en-US" b="1" dirty="0">
                  <a:solidFill>
                    <a:srgbClr val="000000"/>
                  </a:solidFill>
                  <a:latin typeface="Calibri" pitchFamily="34" charset="0"/>
                </a:endParaRPr>
              </a:p>
            </p:txBody>
          </p:sp>
          <p:sp>
            <p:nvSpPr>
              <p:cNvPr id="60" name="Line 55">
                <a:extLst>
                  <a:ext uri="{FF2B5EF4-FFF2-40B4-BE49-F238E27FC236}">
                    <a16:creationId xmlns:a16="http://schemas.microsoft.com/office/drawing/2014/main" id="{425FC094-DA93-8B45-8739-96D0577A9BD1}"/>
                  </a:ext>
                </a:extLst>
              </p:cNvPr>
              <p:cNvSpPr>
                <a:spLocks noChangeShapeType="1"/>
              </p:cNvSpPr>
              <p:nvPr/>
            </p:nvSpPr>
            <p:spPr bwMode="auto">
              <a:xfrm flipV="1">
                <a:off x="4586288" y="2933700"/>
                <a:ext cx="395287" cy="508000"/>
              </a:xfrm>
              <a:prstGeom prst="line">
                <a:avLst/>
              </a:prstGeom>
              <a:noFill/>
              <a:ln w="9525">
                <a:solidFill>
                  <a:srgbClr val="000000"/>
                </a:solidFill>
                <a:round/>
                <a:headEnd/>
                <a:tailEnd/>
              </a:ln>
            </p:spPr>
            <p:txBody>
              <a:bodyPr/>
              <a:lstStyle/>
              <a:p>
                <a:endParaRPr lang="zh-CN" altLang="en-US"/>
              </a:p>
            </p:txBody>
          </p:sp>
          <p:sp>
            <p:nvSpPr>
              <p:cNvPr id="61" name="Line 56">
                <a:extLst>
                  <a:ext uri="{FF2B5EF4-FFF2-40B4-BE49-F238E27FC236}">
                    <a16:creationId xmlns:a16="http://schemas.microsoft.com/office/drawing/2014/main" id="{9E3852A8-D165-4B48-920B-608784850242}"/>
                  </a:ext>
                </a:extLst>
              </p:cNvPr>
              <p:cNvSpPr>
                <a:spLocks noChangeShapeType="1"/>
              </p:cNvSpPr>
              <p:nvPr/>
            </p:nvSpPr>
            <p:spPr bwMode="auto">
              <a:xfrm>
                <a:off x="4032250" y="2847975"/>
                <a:ext cx="395288" cy="592138"/>
              </a:xfrm>
              <a:prstGeom prst="line">
                <a:avLst/>
              </a:prstGeom>
              <a:noFill/>
              <a:ln w="9525">
                <a:solidFill>
                  <a:srgbClr val="000000"/>
                </a:solidFill>
                <a:round/>
                <a:headEnd/>
                <a:tailEnd/>
              </a:ln>
            </p:spPr>
            <p:txBody>
              <a:bodyPr/>
              <a:lstStyle/>
              <a:p>
                <a:endParaRPr lang="zh-CN" altLang="en-US"/>
              </a:p>
            </p:txBody>
          </p:sp>
          <p:sp>
            <p:nvSpPr>
              <p:cNvPr id="62" name="Line 57">
                <a:extLst>
                  <a:ext uri="{FF2B5EF4-FFF2-40B4-BE49-F238E27FC236}">
                    <a16:creationId xmlns:a16="http://schemas.microsoft.com/office/drawing/2014/main" id="{F34982BC-0395-B347-9313-FF08A59BE38D}"/>
                  </a:ext>
                </a:extLst>
              </p:cNvPr>
              <p:cNvSpPr>
                <a:spLocks noChangeShapeType="1"/>
              </p:cNvSpPr>
              <p:nvPr/>
            </p:nvSpPr>
            <p:spPr bwMode="auto">
              <a:xfrm flipV="1">
                <a:off x="4032250" y="2084388"/>
                <a:ext cx="0" cy="763587"/>
              </a:xfrm>
              <a:prstGeom prst="line">
                <a:avLst/>
              </a:prstGeom>
              <a:noFill/>
              <a:ln w="9525">
                <a:solidFill>
                  <a:srgbClr val="000000"/>
                </a:solidFill>
                <a:round/>
                <a:headEnd/>
                <a:tailEnd/>
              </a:ln>
            </p:spPr>
            <p:txBody>
              <a:bodyPr/>
              <a:lstStyle/>
              <a:p>
                <a:endParaRPr lang="zh-CN" altLang="en-US"/>
              </a:p>
            </p:txBody>
          </p:sp>
          <p:sp>
            <p:nvSpPr>
              <p:cNvPr id="63" name="Line 58">
                <a:extLst>
                  <a:ext uri="{FF2B5EF4-FFF2-40B4-BE49-F238E27FC236}">
                    <a16:creationId xmlns:a16="http://schemas.microsoft.com/office/drawing/2014/main" id="{E835F008-FDAE-024E-8895-32EA47BEBAB1}"/>
                  </a:ext>
                </a:extLst>
              </p:cNvPr>
              <p:cNvSpPr>
                <a:spLocks noChangeShapeType="1"/>
              </p:cNvSpPr>
              <p:nvPr/>
            </p:nvSpPr>
            <p:spPr bwMode="auto">
              <a:xfrm flipV="1">
                <a:off x="4981575" y="2084388"/>
                <a:ext cx="0" cy="847725"/>
              </a:xfrm>
              <a:prstGeom prst="line">
                <a:avLst/>
              </a:prstGeom>
              <a:noFill/>
              <a:ln w="9525">
                <a:solidFill>
                  <a:srgbClr val="000000"/>
                </a:solidFill>
                <a:round/>
                <a:headEnd/>
                <a:tailEnd/>
              </a:ln>
            </p:spPr>
            <p:txBody>
              <a:bodyPr/>
              <a:lstStyle/>
              <a:p>
                <a:endParaRPr lang="zh-CN" altLang="en-US"/>
              </a:p>
            </p:txBody>
          </p:sp>
          <p:sp>
            <p:nvSpPr>
              <p:cNvPr id="64" name="Line 59">
                <a:extLst>
                  <a:ext uri="{FF2B5EF4-FFF2-40B4-BE49-F238E27FC236}">
                    <a16:creationId xmlns:a16="http://schemas.microsoft.com/office/drawing/2014/main" id="{D8B4E533-BE48-EC42-9991-C7480F0254E7}"/>
                  </a:ext>
                </a:extLst>
              </p:cNvPr>
              <p:cNvSpPr>
                <a:spLocks noChangeShapeType="1"/>
              </p:cNvSpPr>
              <p:nvPr/>
            </p:nvSpPr>
            <p:spPr bwMode="auto">
              <a:xfrm>
                <a:off x="4032250" y="2084388"/>
                <a:ext cx="949325" cy="0"/>
              </a:xfrm>
              <a:prstGeom prst="line">
                <a:avLst/>
              </a:prstGeom>
              <a:noFill/>
              <a:ln w="9525">
                <a:solidFill>
                  <a:srgbClr val="000000"/>
                </a:solidFill>
                <a:round/>
                <a:headEnd/>
                <a:tailEnd/>
              </a:ln>
            </p:spPr>
            <p:txBody>
              <a:bodyPr/>
              <a:lstStyle/>
              <a:p>
                <a:endParaRPr lang="zh-CN" altLang="en-US"/>
              </a:p>
            </p:txBody>
          </p:sp>
          <p:sp>
            <p:nvSpPr>
              <p:cNvPr id="65" name="Line 60">
                <a:extLst>
                  <a:ext uri="{FF2B5EF4-FFF2-40B4-BE49-F238E27FC236}">
                    <a16:creationId xmlns:a16="http://schemas.microsoft.com/office/drawing/2014/main" id="{CBFD336B-DCFA-314B-8B60-3AACF7C8BAFD}"/>
                  </a:ext>
                </a:extLst>
              </p:cNvPr>
              <p:cNvSpPr>
                <a:spLocks noChangeShapeType="1"/>
              </p:cNvSpPr>
              <p:nvPr/>
            </p:nvSpPr>
            <p:spPr bwMode="auto">
              <a:xfrm>
                <a:off x="4427538" y="2762250"/>
                <a:ext cx="0" cy="677863"/>
              </a:xfrm>
              <a:prstGeom prst="line">
                <a:avLst/>
              </a:prstGeom>
              <a:noFill/>
              <a:ln w="9525">
                <a:solidFill>
                  <a:srgbClr val="000000"/>
                </a:solidFill>
                <a:round/>
                <a:headEnd/>
                <a:tailEnd/>
              </a:ln>
            </p:spPr>
            <p:txBody>
              <a:bodyPr/>
              <a:lstStyle/>
              <a:p>
                <a:endParaRPr lang="zh-CN" altLang="en-US"/>
              </a:p>
            </p:txBody>
          </p:sp>
          <p:sp>
            <p:nvSpPr>
              <p:cNvPr id="66" name="Line 61">
                <a:extLst>
                  <a:ext uri="{FF2B5EF4-FFF2-40B4-BE49-F238E27FC236}">
                    <a16:creationId xmlns:a16="http://schemas.microsoft.com/office/drawing/2014/main" id="{73EAC36A-0CF3-2D41-BE70-D10EFA7D71DD}"/>
                  </a:ext>
                </a:extLst>
              </p:cNvPr>
              <p:cNvSpPr>
                <a:spLocks noChangeShapeType="1"/>
              </p:cNvSpPr>
              <p:nvPr/>
            </p:nvSpPr>
            <p:spPr bwMode="auto">
              <a:xfrm flipV="1">
                <a:off x="4586288" y="2762250"/>
                <a:ext cx="395287" cy="509588"/>
              </a:xfrm>
              <a:prstGeom prst="line">
                <a:avLst/>
              </a:prstGeom>
              <a:noFill/>
              <a:ln w="9525">
                <a:solidFill>
                  <a:srgbClr val="000000"/>
                </a:solidFill>
                <a:prstDash val="dash"/>
                <a:round/>
                <a:headEnd/>
                <a:tailEnd/>
              </a:ln>
            </p:spPr>
            <p:txBody>
              <a:bodyPr/>
              <a:lstStyle/>
              <a:p>
                <a:endParaRPr lang="zh-CN" altLang="en-US"/>
              </a:p>
            </p:txBody>
          </p:sp>
          <p:sp>
            <p:nvSpPr>
              <p:cNvPr id="67" name="Line 62">
                <a:extLst>
                  <a:ext uri="{FF2B5EF4-FFF2-40B4-BE49-F238E27FC236}">
                    <a16:creationId xmlns:a16="http://schemas.microsoft.com/office/drawing/2014/main" id="{2B2893B2-7E60-494C-80AD-C7D0DCE4AAF3}"/>
                  </a:ext>
                </a:extLst>
              </p:cNvPr>
              <p:cNvSpPr>
                <a:spLocks noChangeShapeType="1"/>
              </p:cNvSpPr>
              <p:nvPr/>
            </p:nvSpPr>
            <p:spPr bwMode="auto">
              <a:xfrm flipV="1">
                <a:off x="4586288" y="2592388"/>
                <a:ext cx="395287" cy="509587"/>
              </a:xfrm>
              <a:prstGeom prst="line">
                <a:avLst/>
              </a:prstGeom>
              <a:noFill/>
              <a:ln w="9525">
                <a:solidFill>
                  <a:srgbClr val="000000"/>
                </a:solidFill>
                <a:prstDash val="dash"/>
                <a:round/>
                <a:headEnd/>
                <a:tailEnd/>
              </a:ln>
            </p:spPr>
            <p:txBody>
              <a:bodyPr/>
              <a:lstStyle/>
              <a:p>
                <a:endParaRPr lang="zh-CN" altLang="en-US"/>
              </a:p>
            </p:txBody>
          </p:sp>
          <p:sp>
            <p:nvSpPr>
              <p:cNvPr id="68" name="Line 63">
                <a:extLst>
                  <a:ext uri="{FF2B5EF4-FFF2-40B4-BE49-F238E27FC236}">
                    <a16:creationId xmlns:a16="http://schemas.microsoft.com/office/drawing/2014/main" id="{219CEF4A-C715-E040-82A3-156FD31FFEA4}"/>
                  </a:ext>
                </a:extLst>
              </p:cNvPr>
              <p:cNvSpPr>
                <a:spLocks noChangeShapeType="1"/>
              </p:cNvSpPr>
              <p:nvPr/>
            </p:nvSpPr>
            <p:spPr bwMode="auto">
              <a:xfrm flipV="1">
                <a:off x="4824413" y="2425700"/>
                <a:ext cx="157162" cy="169863"/>
              </a:xfrm>
              <a:prstGeom prst="line">
                <a:avLst/>
              </a:prstGeom>
              <a:noFill/>
              <a:ln w="9525">
                <a:solidFill>
                  <a:srgbClr val="000000"/>
                </a:solidFill>
                <a:prstDash val="dash"/>
                <a:round/>
                <a:headEnd/>
                <a:tailEnd/>
              </a:ln>
            </p:spPr>
            <p:txBody>
              <a:bodyPr/>
              <a:lstStyle/>
              <a:p>
                <a:endParaRPr lang="zh-CN" altLang="en-US"/>
              </a:p>
            </p:txBody>
          </p:sp>
          <p:sp>
            <p:nvSpPr>
              <p:cNvPr id="69" name="Line 64">
                <a:extLst>
                  <a:ext uri="{FF2B5EF4-FFF2-40B4-BE49-F238E27FC236}">
                    <a16:creationId xmlns:a16="http://schemas.microsoft.com/office/drawing/2014/main" id="{8E33EA31-1639-7C4E-805B-7A8FA1680325}"/>
                  </a:ext>
                </a:extLst>
              </p:cNvPr>
              <p:cNvSpPr>
                <a:spLocks noChangeShapeType="1"/>
              </p:cNvSpPr>
              <p:nvPr/>
            </p:nvSpPr>
            <p:spPr bwMode="auto">
              <a:xfrm flipV="1">
                <a:off x="4824413" y="2254250"/>
                <a:ext cx="157162" cy="171450"/>
              </a:xfrm>
              <a:prstGeom prst="line">
                <a:avLst/>
              </a:prstGeom>
              <a:noFill/>
              <a:ln w="9525">
                <a:solidFill>
                  <a:srgbClr val="000000"/>
                </a:solidFill>
                <a:prstDash val="dash"/>
                <a:round/>
                <a:headEnd/>
                <a:tailEnd/>
              </a:ln>
            </p:spPr>
            <p:txBody>
              <a:bodyPr/>
              <a:lstStyle/>
              <a:p>
                <a:endParaRPr lang="zh-CN" altLang="en-US"/>
              </a:p>
            </p:txBody>
          </p:sp>
          <p:sp>
            <p:nvSpPr>
              <p:cNvPr id="70" name="Line 65">
                <a:extLst>
                  <a:ext uri="{FF2B5EF4-FFF2-40B4-BE49-F238E27FC236}">
                    <a16:creationId xmlns:a16="http://schemas.microsoft.com/office/drawing/2014/main" id="{1B34E9C0-2FCE-264A-9822-95C27850D027}"/>
                  </a:ext>
                </a:extLst>
              </p:cNvPr>
              <p:cNvSpPr>
                <a:spLocks noChangeShapeType="1"/>
              </p:cNvSpPr>
              <p:nvPr/>
            </p:nvSpPr>
            <p:spPr bwMode="auto">
              <a:xfrm flipV="1">
                <a:off x="4745038" y="2084388"/>
                <a:ext cx="236537" cy="255587"/>
              </a:xfrm>
              <a:prstGeom prst="line">
                <a:avLst/>
              </a:prstGeom>
              <a:noFill/>
              <a:ln w="9525">
                <a:solidFill>
                  <a:srgbClr val="000000"/>
                </a:solidFill>
                <a:prstDash val="dash"/>
                <a:round/>
                <a:headEnd/>
                <a:tailEnd/>
              </a:ln>
            </p:spPr>
            <p:txBody>
              <a:bodyPr/>
              <a:lstStyle/>
              <a:p>
                <a:endParaRPr lang="zh-CN" altLang="en-US"/>
              </a:p>
            </p:txBody>
          </p:sp>
          <p:sp>
            <p:nvSpPr>
              <p:cNvPr id="71" name="Line 66">
                <a:extLst>
                  <a:ext uri="{FF2B5EF4-FFF2-40B4-BE49-F238E27FC236}">
                    <a16:creationId xmlns:a16="http://schemas.microsoft.com/office/drawing/2014/main" id="{785726A8-03F7-B34E-99ED-CCAA70769576}"/>
                  </a:ext>
                </a:extLst>
              </p:cNvPr>
              <p:cNvSpPr>
                <a:spLocks noChangeShapeType="1"/>
              </p:cNvSpPr>
              <p:nvPr/>
            </p:nvSpPr>
            <p:spPr bwMode="auto">
              <a:xfrm flipV="1">
                <a:off x="4349750" y="3186113"/>
                <a:ext cx="77788" cy="85725"/>
              </a:xfrm>
              <a:prstGeom prst="line">
                <a:avLst/>
              </a:prstGeom>
              <a:noFill/>
              <a:ln w="9525">
                <a:solidFill>
                  <a:srgbClr val="000000"/>
                </a:solidFill>
                <a:prstDash val="dash"/>
                <a:round/>
                <a:headEnd/>
                <a:tailEnd/>
              </a:ln>
            </p:spPr>
            <p:txBody>
              <a:bodyPr/>
              <a:lstStyle/>
              <a:p>
                <a:endParaRPr lang="zh-CN" altLang="en-US"/>
              </a:p>
            </p:txBody>
          </p:sp>
          <p:sp>
            <p:nvSpPr>
              <p:cNvPr id="72" name="Line 67">
                <a:extLst>
                  <a:ext uri="{FF2B5EF4-FFF2-40B4-BE49-F238E27FC236}">
                    <a16:creationId xmlns:a16="http://schemas.microsoft.com/office/drawing/2014/main" id="{95D558F1-C735-564D-B54F-04057AD02CC5}"/>
                  </a:ext>
                </a:extLst>
              </p:cNvPr>
              <p:cNvSpPr>
                <a:spLocks noChangeShapeType="1"/>
              </p:cNvSpPr>
              <p:nvPr/>
            </p:nvSpPr>
            <p:spPr bwMode="auto">
              <a:xfrm flipV="1">
                <a:off x="4270375" y="3016250"/>
                <a:ext cx="157163" cy="169863"/>
              </a:xfrm>
              <a:prstGeom prst="line">
                <a:avLst/>
              </a:prstGeom>
              <a:noFill/>
              <a:ln w="9525">
                <a:solidFill>
                  <a:srgbClr val="000000"/>
                </a:solidFill>
                <a:prstDash val="dash"/>
                <a:round/>
                <a:headEnd/>
                <a:tailEnd/>
              </a:ln>
            </p:spPr>
            <p:txBody>
              <a:bodyPr/>
              <a:lstStyle/>
              <a:p>
                <a:endParaRPr lang="zh-CN" altLang="en-US"/>
              </a:p>
            </p:txBody>
          </p:sp>
          <p:sp>
            <p:nvSpPr>
              <p:cNvPr id="73" name="Line 68">
                <a:extLst>
                  <a:ext uri="{FF2B5EF4-FFF2-40B4-BE49-F238E27FC236}">
                    <a16:creationId xmlns:a16="http://schemas.microsoft.com/office/drawing/2014/main" id="{527E4A30-0F4D-0949-8AF9-280217E7D015}"/>
                  </a:ext>
                </a:extLst>
              </p:cNvPr>
              <p:cNvSpPr>
                <a:spLocks noChangeShapeType="1"/>
              </p:cNvSpPr>
              <p:nvPr/>
            </p:nvSpPr>
            <p:spPr bwMode="auto">
              <a:xfrm flipV="1">
                <a:off x="4191000" y="2847975"/>
                <a:ext cx="236538" cy="254000"/>
              </a:xfrm>
              <a:prstGeom prst="line">
                <a:avLst/>
              </a:prstGeom>
              <a:noFill/>
              <a:ln w="9525">
                <a:solidFill>
                  <a:srgbClr val="000000"/>
                </a:solidFill>
                <a:prstDash val="dash"/>
                <a:round/>
                <a:headEnd/>
                <a:tailEnd/>
              </a:ln>
            </p:spPr>
            <p:txBody>
              <a:bodyPr/>
              <a:lstStyle/>
              <a:p>
                <a:endParaRPr lang="zh-CN" altLang="en-US"/>
              </a:p>
            </p:txBody>
          </p:sp>
          <p:sp>
            <p:nvSpPr>
              <p:cNvPr id="74" name="Line 69">
                <a:extLst>
                  <a:ext uri="{FF2B5EF4-FFF2-40B4-BE49-F238E27FC236}">
                    <a16:creationId xmlns:a16="http://schemas.microsoft.com/office/drawing/2014/main" id="{B5928052-7522-7A4D-8B9F-A02D887D7135}"/>
                  </a:ext>
                </a:extLst>
              </p:cNvPr>
              <p:cNvSpPr>
                <a:spLocks noChangeShapeType="1"/>
              </p:cNvSpPr>
              <p:nvPr/>
            </p:nvSpPr>
            <p:spPr bwMode="auto">
              <a:xfrm flipV="1">
                <a:off x="4111625" y="2762250"/>
                <a:ext cx="238125" cy="254000"/>
              </a:xfrm>
              <a:prstGeom prst="line">
                <a:avLst/>
              </a:prstGeom>
              <a:noFill/>
              <a:ln w="9525">
                <a:solidFill>
                  <a:srgbClr val="000000"/>
                </a:solidFill>
                <a:prstDash val="dash"/>
                <a:round/>
                <a:headEnd/>
                <a:tailEnd/>
              </a:ln>
            </p:spPr>
            <p:txBody>
              <a:bodyPr/>
              <a:lstStyle/>
              <a:p>
                <a:endParaRPr lang="zh-CN" altLang="en-US"/>
              </a:p>
            </p:txBody>
          </p:sp>
          <p:sp>
            <p:nvSpPr>
              <p:cNvPr id="75" name="Line 70">
                <a:extLst>
                  <a:ext uri="{FF2B5EF4-FFF2-40B4-BE49-F238E27FC236}">
                    <a16:creationId xmlns:a16="http://schemas.microsoft.com/office/drawing/2014/main" id="{20477383-451D-1747-B59C-8F7279F027D4}"/>
                  </a:ext>
                </a:extLst>
              </p:cNvPr>
              <p:cNvSpPr>
                <a:spLocks noChangeShapeType="1"/>
              </p:cNvSpPr>
              <p:nvPr/>
            </p:nvSpPr>
            <p:spPr bwMode="auto">
              <a:xfrm flipV="1">
                <a:off x="4032250" y="2763838"/>
                <a:ext cx="158750" cy="169862"/>
              </a:xfrm>
              <a:prstGeom prst="line">
                <a:avLst/>
              </a:prstGeom>
              <a:noFill/>
              <a:ln w="9525">
                <a:solidFill>
                  <a:srgbClr val="000000"/>
                </a:solidFill>
                <a:prstDash val="dash"/>
                <a:round/>
                <a:headEnd/>
                <a:tailEnd/>
              </a:ln>
            </p:spPr>
            <p:txBody>
              <a:bodyPr/>
              <a:lstStyle/>
              <a:p>
                <a:endParaRPr lang="zh-CN" altLang="en-US"/>
              </a:p>
            </p:txBody>
          </p:sp>
          <p:sp>
            <p:nvSpPr>
              <p:cNvPr id="76" name="Line 71">
                <a:extLst>
                  <a:ext uri="{FF2B5EF4-FFF2-40B4-BE49-F238E27FC236}">
                    <a16:creationId xmlns:a16="http://schemas.microsoft.com/office/drawing/2014/main" id="{5FF16470-FCF1-6D4B-8372-CF8F4A3E5916}"/>
                  </a:ext>
                </a:extLst>
              </p:cNvPr>
              <p:cNvSpPr>
                <a:spLocks noChangeShapeType="1"/>
              </p:cNvSpPr>
              <p:nvPr/>
            </p:nvSpPr>
            <p:spPr bwMode="auto">
              <a:xfrm flipV="1">
                <a:off x="4032250" y="2595563"/>
                <a:ext cx="158750" cy="169862"/>
              </a:xfrm>
              <a:prstGeom prst="line">
                <a:avLst/>
              </a:prstGeom>
              <a:noFill/>
              <a:ln w="9525">
                <a:solidFill>
                  <a:srgbClr val="000000"/>
                </a:solidFill>
                <a:prstDash val="dash"/>
                <a:round/>
                <a:headEnd/>
                <a:tailEnd/>
              </a:ln>
            </p:spPr>
            <p:txBody>
              <a:bodyPr/>
              <a:lstStyle/>
              <a:p>
                <a:endParaRPr lang="zh-CN" altLang="en-US"/>
              </a:p>
            </p:txBody>
          </p:sp>
          <p:sp>
            <p:nvSpPr>
              <p:cNvPr id="77" name="Line 72">
                <a:extLst>
                  <a:ext uri="{FF2B5EF4-FFF2-40B4-BE49-F238E27FC236}">
                    <a16:creationId xmlns:a16="http://schemas.microsoft.com/office/drawing/2014/main" id="{945C7A23-7FB9-6C43-9669-D5765A4467AC}"/>
                  </a:ext>
                </a:extLst>
              </p:cNvPr>
              <p:cNvSpPr>
                <a:spLocks noChangeShapeType="1"/>
              </p:cNvSpPr>
              <p:nvPr/>
            </p:nvSpPr>
            <p:spPr bwMode="auto">
              <a:xfrm flipV="1">
                <a:off x="4032250" y="2424113"/>
                <a:ext cx="158750" cy="168275"/>
              </a:xfrm>
              <a:prstGeom prst="line">
                <a:avLst/>
              </a:prstGeom>
              <a:noFill/>
              <a:ln w="9525">
                <a:solidFill>
                  <a:srgbClr val="000000"/>
                </a:solidFill>
                <a:prstDash val="dash"/>
                <a:round/>
                <a:headEnd/>
                <a:tailEnd/>
              </a:ln>
            </p:spPr>
            <p:txBody>
              <a:bodyPr/>
              <a:lstStyle/>
              <a:p>
                <a:endParaRPr lang="zh-CN" altLang="en-US"/>
              </a:p>
            </p:txBody>
          </p:sp>
          <p:sp>
            <p:nvSpPr>
              <p:cNvPr id="78" name="Line 73">
                <a:extLst>
                  <a:ext uri="{FF2B5EF4-FFF2-40B4-BE49-F238E27FC236}">
                    <a16:creationId xmlns:a16="http://schemas.microsoft.com/office/drawing/2014/main" id="{3E2EFA19-67F0-124B-98F0-5C95526415AE}"/>
                  </a:ext>
                </a:extLst>
              </p:cNvPr>
              <p:cNvSpPr>
                <a:spLocks noChangeShapeType="1"/>
              </p:cNvSpPr>
              <p:nvPr/>
            </p:nvSpPr>
            <p:spPr bwMode="auto">
              <a:xfrm flipV="1">
                <a:off x="4032250" y="2084388"/>
                <a:ext cx="317500" cy="339725"/>
              </a:xfrm>
              <a:prstGeom prst="line">
                <a:avLst/>
              </a:prstGeom>
              <a:noFill/>
              <a:ln w="9525">
                <a:solidFill>
                  <a:srgbClr val="000000"/>
                </a:solidFill>
                <a:prstDash val="dash"/>
                <a:round/>
                <a:headEnd/>
                <a:tailEnd/>
              </a:ln>
            </p:spPr>
            <p:txBody>
              <a:bodyPr/>
              <a:lstStyle/>
              <a:p>
                <a:endParaRPr lang="zh-CN" altLang="en-US"/>
              </a:p>
            </p:txBody>
          </p:sp>
          <p:sp>
            <p:nvSpPr>
              <p:cNvPr id="79" name="Line 74">
                <a:extLst>
                  <a:ext uri="{FF2B5EF4-FFF2-40B4-BE49-F238E27FC236}">
                    <a16:creationId xmlns:a16="http://schemas.microsoft.com/office/drawing/2014/main" id="{43D5DE3F-EC68-D842-9DD6-81DD42E2DD17}"/>
                  </a:ext>
                </a:extLst>
              </p:cNvPr>
              <p:cNvSpPr>
                <a:spLocks noChangeShapeType="1"/>
              </p:cNvSpPr>
              <p:nvPr/>
            </p:nvSpPr>
            <p:spPr bwMode="auto">
              <a:xfrm flipV="1">
                <a:off x="4032250" y="2084388"/>
                <a:ext cx="158750" cy="169862"/>
              </a:xfrm>
              <a:prstGeom prst="line">
                <a:avLst/>
              </a:prstGeom>
              <a:noFill/>
              <a:ln w="9525">
                <a:solidFill>
                  <a:srgbClr val="000000"/>
                </a:solidFill>
                <a:prstDash val="dash"/>
                <a:round/>
                <a:headEnd/>
                <a:tailEnd/>
              </a:ln>
            </p:spPr>
            <p:txBody>
              <a:bodyPr/>
              <a:lstStyle/>
              <a:p>
                <a:endParaRPr lang="zh-CN" altLang="en-US"/>
              </a:p>
            </p:txBody>
          </p:sp>
          <p:sp>
            <p:nvSpPr>
              <p:cNvPr id="80" name="Line 75">
                <a:extLst>
                  <a:ext uri="{FF2B5EF4-FFF2-40B4-BE49-F238E27FC236}">
                    <a16:creationId xmlns:a16="http://schemas.microsoft.com/office/drawing/2014/main" id="{08392145-81D8-384F-A63F-87E3A9D7C0E5}"/>
                  </a:ext>
                </a:extLst>
              </p:cNvPr>
              <p:cNvSpPr>
                <a:spLocks noChangeShapeType="1"/>
              </p:cNvSpPr>
              <p:nvPr/>
            </p:nvSpPr>
            <p:spPr bwMode="auto">
              <a:xfrm flipV="1">
                <a:off x="4270375" y="2084388"/>
                <a:ext cx="236538" cy="254000"/>
              </a:xfrm>
              <a:prstGeom prst="line">
                <a:avLst/>
              </a:prstGeom>
              <a:noFill/>
              <a:ln w="9525">
                <a:solidFill>
                  <a:srgbClr val="000000"/>
                </a:solidFill>
                <a:prstDash val="dash"/>
                <a:round/>
                <a:headEnd/>
                <a:tailEnd/>
              </a:ln>
            </p:spPr>
            <p:txBody>
              <a:bodyPr/>
              <a:lstStyle/>
              <a:p>
                <a:endParaRPr lang="zh-CN" altLang="en-US"/>
              </a:p>
            </p:txBody>
          </p:sp>
          <p:sp>
            <p:nvSpPr>
              <p:cNvPr id="81" name="Line 76">
                <a:extLst>
                  <a:ext uri="{FF2B5EF4-FFF2-40B4-BE49-F238E27FC236}">
                    <a16:creationId xmlns:a16="http://schemas.microsoft.com/office/drawing/2014/main" id="{BC0B2FF4-6A7C-C148-A9CB-FEE29E435418}"/>
                  </a:ext>
                </a:extLst>
              </p:cNvPr>
              <p:cNvSpPr>
                <a:spLocks noChangeShapeType="1"/>
              </p:cNvSpPr>
              <p:nvPr/>
            </p:nvSpPr>
            <p:spPr bwMode="auto">
              <a:xfrm flipV="1">
                <a:off x="4427538" y="2084388"/>
                <a:ext cx="238125" cy="254000"/>
              </a:xfrm>
              <a:prstGeom prst="line">
                <a:avLst/>
              </a:prstGeom>
              <a:noFill/>
              <a:ln w="9525">
                <a:solidFill>
                  <a:srgbClr val="000000"/>
                </a:solidFill>
                <a:prstDash val="dash"/>
                <a:round/>
                <a:headEnd/>
                <a:tailEnd/>
              </a:ln>
            </p:spPr>
            <p:txBody>
              <a:bodyPr/>
              <a:lstStyle/>
              <a:p>
                <a:endParaRPr lang="zh-CN" altLang="en-US"/>
              </a:p>
            </p:txBody>
          </p:sp>
          <p:sp>
            <p:nvSpPr>
              <p:cNvPr id="82" name="Line 77">
                <a:extLst>
                  <a:ext uri="{FF2B5EF4-FFF2-40B4-BE49-F238E27FC236}">
                    <a16:creationId xmlns:a16="http://schemas.microsoft.com/office/drawing/2014/main" id="{90E02250-5309-714F-8671-7222D27558D8}"/>
                  </a:ext>
                </a:extLst>
              </p:cNvPr>
              <p:cNvSpPr>
                <a:spLocks noChangeShapeType="1"/>
              </p:cNvSpPr>
              <p:nvPr/>
            </p:nvSpPr>
            <p:spPr bwMode="auto">
              <a:xfrm flipH="1">
                <a:off x="4586288" y="2084388"/>
                <a:ext cx="238125" cy="255587"/>
              </a:xfrm>
              <a:prstGeom prst="line">
                <a:avLst/>
              </a:prstGeom>
              <a:noFill/>
              <a:ln w="9525">
                <a:solidFill>
                  <a:srgbClr val="000000"/>
                </a:solidFill>
                <a:prstDash val="dash"/>
                <a:round/>
                <a:headEnd/>
                <a:tailEnd/>
              </a:ln>
            </p:spPr>
            <p:txBody>
              <a:bodyPr/>
              <a:lstStyle/>
              <a:p>
                <a:endParaRPr lang="zh-CN" altLang="en-US"/>
              </a:p>
            </p:txBody>
          </p:sp>
          <p:sp>
            <p:nvSpPr>
              <p:cNvPr id="83" name="Line 79">
                <a:extLst>
                  <a:ext uri="{FF2B5EF4-FFF2-40B4-BE49-F238E27FC236}">
                    <a16:creationId xmlns:a16="http://schemas.microsoft.com/office/drawing/2014/main" id="{BC82231F-85BE-8E4F-8EDF-6211C37C407E}"/>
                  </a:ext>
                </a:extLst>
              </p:cNvPr>
              <p:cNvSpPr>
                <a:spLocks noChangeShapeType="1"/>
              </p:cNvSpPr>
              <p:nvPr/>
            </p:nvSpPr>
            <p:spPr bwMode="auto">
              <a:xfrm flipV="1">
                <a:off x="4502986" y="4203699"/>
                <a:ext cx="3927" cy="1219661"/>
              </a:xfrm>
              <a:prstGeom prst="line">
                <a:avLst/>
              </a:prstGeom>
              <a:noFill/>
              <a:ln w="38100">
                <a:solidFill>
                  <a:srgbClr val="FF0000"/>
                </a:solidFill>
                <a:round/>
                <a:headEnd/>
                <a:tailEnd type="triangle" w="med" len="med"/>
              </a:ln>
            </p:spPr>
            <p:txBody>
              <a:bodyPr/>
              <a:lstStyle/>
              <a:p>
                <a:endParaRPr lang="zh-CN" altLang="en-US"/>
              </a:p>
            </p:txBody>
          </p:sp>
          <p:sp>
            <p:nvSpPr>
              <p:cNvPr id="84" name="Rectangle 80">
                <a:extLst>
                  <a:ext uri="{FF2B5EF4-FFF2-40B4-BE49-F238E27FC236}">
                    <a16:creationId xmlns:a16="http://schemas.microsoft.com/office/drawing/2014/main" id="{7C0EF1E1-4D0E-0049-9F73-AAF4E41C7636}"/>
                  </a:ext>
                </a:extLst>
              </p:cNvPr>
              <p:cNvSpPr>
                <a:spLocks noChangeArrowheads="1"/>
              </p:cNvSpPr>
              <p:nvPr/>
            </p:nvSpPr>
            <p:spPr bwMode="auto">
              <a:xfrm>
                <a:off x="4270375" y="2424113"/>
                <a:ext cx="474663" cy="254000"/>
              </a:xfrm>
              <a:prstGeom prst="rect">
                <a:avLst/>
              </a:prstGeom>
              <a:solidFill>
                <a:srgbClr val="CCCCFF"/>
              </a:solidFill>
              <a:ln w="9525">
                <a:solidFill>
                  <a:srgbClr val="000000"/>
                </a:solidFill>
                <a:miter lim="800000"/>
                <a:headEnd/>
                <a:tailEnd/>
              </a:ln>
            </p:spPr>
            <p:txBody>
              <a:bodyPr wrap="none" anchor="ctr"/>
              <a:lstStyle/>
              <a:p>
                <a:pPr eaLnBrk="1" hangingPunct="1"/>
                <a:endParaRPr lang="zh-CN" altLang="zh-CN" sz="1800">
                  <a:latin typeface="Calibri" pitchFamily="34" charset="0"/>
                </a:endParaRPr>
              </a:p>
            </p:txBody>
          </p:sp>
          <p:sp>
            <p:nvSpPr>
              <p:cNvPr id="85" name="Line 81">
                <a:extLst>
                  <a:ext uri="{FF2B5EF4-FFF2-40B4-BE49-F238E27FC236}">
                    <a16:creationId xmlns:a16="http://schemas.microsoft.com/office/drawing/2014/main" id="{F892074B-BFDF-944B-8870-F4BDC1D245C3}"/>
                  </a:ext>
                </a:extLst>
              </p:cNvPr>
              <p:cNvSpPr>
                <a:spLocks noChangeShapeType="1"/>
              </p:cNvSpPr>
              <p:nvPr/>
            </p:nvSpPr>
            <p:spPr bwMode="auto">
              <a:xfrm>
                <a:off x="4506913" y="2592388"/>
                <a:ext cx="0" cy="847725"/>
              </a:xfrm>
              <a:prstGeom prst="line">
                <a:avLst/>
              </a:prstGeom>
              <a:noFill/>
              <a:ln w="38100">
                <a:solidFill>
                  <a:srgbClr val="CCCCFF"/>
                </a:solidFill>
                <a:round/>
                <a:headEnd/>
                <a:tailEnd/>
              </a:ln>
            </p:spPr>
            <p:txBody>
              <a:bodyPr/>
              <a:lstStyle/>
              <a:p>
                <a:endParaRPr lang="zh-CN" altLang="en-US"/>
              </a:p>
            </p:txBody>
          </p:sp>
          <p:sp>
            <p:nvSpPr>
              <p:cNvPr id="86" name="Line 83">
                <a:extLst>
                  <a:ext uri="{FF2B5EF4-FFF2-40B4-BE49-F238E27FC236}">
                    <a16:creationId xmlns:a16="http://schemas.microsoft.com/office/drawing/2014/main" id="{31333E6B-6787-0C40-808E-4FC936E13B14}"/>
                  </a:ext>
                </a:extLst>
              </p:cNvPr>
              <p:cNvSpPr>
                <a:spLocks noChangeShapeType="1"/>
              </p:cNvSpPr>
              <p:nvPr/>
            </p:nvSpPr>
            <p:spPr bwMode="auto">
              <a:xfrm flipH="1">
                <a:off x="4191000" y="2763838"/>
                <a:ext cx="236538" cy="0"/>
              </a:xfrm>
              <a:prstGeom prst="line">
                <a:avLst/>
              </a:prstGeom>
              <a:noFill/>
              <a:ln w="9525">
                <a:solidFill>
                  <a:schemeClr val="tx1"/>
                </a:solidFill>
                <a:round/>
                <a:headEnd/>
                <a:tailEnd/>
              </a:ln>
            </p:spPr>
            <p:txBody>
              <a:bodyPr/>
              <a:lstStyle/>
              <a:p>
                <a:endParaRPr lang="zh-CN" altLang="en-US"/>
              </a:p>
            </p:txBody>
          </p:sp>
          <p:sp>
            <p:nvSpPr>
              <p:cNvPr id="87" name="Line 84">
                <a:extLst>
                  <a:ext uri="{FF2B5EF4-FFF2-40B4-BE49-F238E27FC236}">
                    <a16:creationId xmlns:a16="http://schemas.microsoft.com/office/drawing/2014/main" id="{4AC5EC63-592F-DC4B-95E4-4BAFE57EC2C8}"/>
                  </a:ext>
                </a:extLst>
              </p:cNvPr>
              <p:cNvSpPr>
                <a:spLocks noChangeShapeType="1"/>
              </p:cNvSpPr>
              <p:nvPr/>
            </p:nvSpPr>
            <p:spPr bwMode="auto">
              <a:xfrm flipV="1">
                <a:off x="4191000" y="2339975"/>
                <a:ext cx="0" cy="423863"/>
              </a:xfrm>
              <a:prstGeom prst="line">
                <a:avLst/>
              </a:prstGeom>
              <a:noFill/>
              <a:ln w="9525">
                <a:solidFill>
                  <a:schemeClr val="tx1"/>
                </a:solidFill>
                <a:round/>
                <a:headEnd/>
                <a:tailEnd/>
              </a:ln>
            </p:spPr>
            <p:txBody>
              <a:bodyPr/>
              <a:lstStyle/>
              <a:p>
                <a:endParaRPr lang="zh-CN" altLang="en-US"/>
              </a:p>
            </p:txBody>
          </p:sp>
          <p:sp>
            <p:nvSpPr>
              <p:cNvPr id="88" name="Line 85">
                <a:extLst>
                  <a:ext uri="{FF2B5EF4-FFF2-40B4-BE49-F238E27FC236}">
                    <a16:creationId xmlns:a16="http://schemas.microsoft.com/office/drawing/2014/main" id="{88E79919-5731-0340-BCBA-614C31CAEA02}"/>
                  </a:ext>
                </a:extLst>
              </p:cNvPr>
              <p:cNvSpPr>
                <a:spLocks noChangeShapeType="1"/>
              </p:cNvSpPr>
              <p:nvPr/>
            </p:nvSpPr>
            <p:spPr bwMode="auto">
              <a:xfrm>
                <a:off x="4191000" y="2339975"/>
                <a:ext cx="633413" cy="0"/>
              </a:xfrm>
              <a:prstGeom prst="line">
                <a:avLst/>
              </a:prstGeom>
              <a:noFill/>
              <a:ln w="9525">
                <a:solidFill>
                  <a:schemeClr val="tx1"/>
                </a:solidFill>
                <a:round/>
                <a:headEnd/>
                <a:tailEnd/>
              </a:ln>
            </p:spPr>
            <p:txBody>
              <a:bodyPr/>
              <a:lstStyle/>
              <a:p>
                <a:endParaRPr lang="zh-CN" altLang="en-US"/>
              </a:p>
            </p:txBody>
          </p:sp>
          <p:sp>
            <p:nvSpPr>
              <p:cNvPr id="89" name="Line 86">
                <a:extLst>
                  <a:ext uri="{FF2B5EF4-FFF2-40B4-BE49-F238E27FC236}">
                    <a16:creationId xmlns:a16="http://schemas.microsoft.com/office/drawing/2014/main" id="{3FD5E177-DD14-4843-BFA7-6577D692CD4A}"/>
                  </a:ext>
                </a:extLst>
              </p:cNvPr>
              <p:cNvSpPr>
                <a:spLocks noChangeShapeType="1"/>
              </p:cNvSpPr>
              <p:nvPr/>
            </p:nvSpPr>
            <p:spPr bwMode="auto">
              <a:xfrm>
                <a:off x="4824413" y="2339975"/>
                <a:ext cx="0" cy="423863"/>
              </a:xfrm>
              <a:prstGeom prst="line">
                <a:avLst/>
              </a:prstGeom>
              <a:noFill/>
              <a:ln w="9525">
                <a:solidFill>
                  <a:schemeClr val="tx1"/>
                </a:solidFill>
                <a:round/>
                <a:headEnd/>
                <a:tailEnd/>
              </a:ln>
            </p:spPr>
            <p:txBody>
              <a:bodyPr/>
              <a:lstStyle/>
              <a:p>
                <a:endParaRPr lang="zh-CN" altLang="en-US"/>
              </a:p>
            </p:txBody>
          </p:sp>
          <p:sp>
            <p:nvSpPr>
              <p:cNvPr id="90" name="Line 87">
                <a:extLst>
                  <a:ext uri="{FF2B5EF4-FFF2-40B4-BE49-F238E27FC236}">
                    <a16:creationId xmlns:a16="http://schemas.microsoft.com/office/drawing/2014/main" id="{A1D0E4BA-77DC-994D-ABB0-0F3454DB5E51}"/>
                  </a:ext>
                </a:extLst>
              </p:cNvPr>
              <p:cNvSpPr>
                <a:spLocks noChangeShapeType="1"/>
              </p:cNvSpPr>
              <p:nvPr/>
            </p:nvSpPr>
            <p:spPr bwMode="auto">
              <a:xfrm flipV="1">
                <a:off x="4586288" y="2763838"/>
                <a:ext cx="0" cy="677862"/>
              </a:xfrm>
              <a:prstGeom prst="line">
                <a:avLst/>
              </a:prstGeom>
              <a:noFill/>
              <a:ln w="9525">
                <a:solidFill>
                  <a:schemeClr val="tx1"/>
                </a:solidFill>
                <a:round/>
                <a:headEnd/>
                <a:tailEnd/>
              </a:ln>
            </p:spPr>
            <p:txBody>
              <a:bodyPr/>
              <a:lstStyle/>
              <a:p>
                <a:endParaRPr lang="zh-CN" altLang="en-US"/>
              </a:p>
            </p:txBody>
          </p:sp>
          <p:sp>
            <p:nvSpPr>
              <p:cNvPr id="91" name="Line 88">
                <a:extLst>
                  <a:ext uri="{FF2B5EF4-FFF2-40B4-BE49-F238E27FC236}">
                    <a16:creationId xmlns:a16="http://schemas.microsoft.com/office/drawing/2014/main" id="{A5289726-9F49-9C4C-80C4-B206D366C237}"/>
                  </a:ext>
                </a:extLst>
              </p:cNvPr>
              <p:cNvSpPr>
                <a:spLocks noChangeShapeType="1"/>
              </p:cNvSpPr>
              <p:nvPr/>
            </p:nvSpPr>
            <p:spPr bwMode="auto">
              <a:xfrm>
                <a:off x="4586288" y="2763838"/>
                <a:ext cx="238125" cy="0"/>
              </a:xfrm>
              <a:prstGeom prst="line">
                <a:avLst/>
              </a:prstGeom>
              <a:noFill/>
              <a:ln w="9525">
                <a:solidFill>
                  <a:schemeClr val="tx1"/>
                </a:solidFill>
                <a:round/>
                <a:headEnd/>
                <a:tailEnd/>
              </a:ln>
            </p:spPr>
            <p:txBody>
              <a:bodyPr/>
              <a:lstStyle/>
              <a:p>
                <a:endParaRPr lang="zh-CN" altLang="en-US"/>
              </a:p>
            </p:txBody>
          </p:sp>
          <p:sp>
            <p:nvSpPr>
              <p:cNvPr id="92" name="Text Box 89">
                <a:extLst>
                  <a:ext uri="{FF2B5EF4-FFF2-40B4-BE49-F238E27FC236}">
                    <a16:creationId xmlns:a16="http://schemas.microsoft.com/office/drawing/2014/main" id="{B7C0E39B-D8A8-FC4A-BDEA-BFDE40CBA515}"/>
                  </a:ext>
                </a:extLst>
              </p:cNvPr>
              <p:cNvSpPr txBox="1">
                <a:spLocks noChangeArrowheads="1"/>
              </p:cNvSpPr>
              <p:nvPr/>
            </p:nvSpPr>
            <p:spPr bwMode="auto">
              <a:xfrm>
                <a:off x="4606455" y="1558090"/>
                <a:ext cx="1980290" cy="254833"/>
              </a:xfrm>
              <a:prstGeom prst="rect">
                <a:avLst/>
              </a:prstGeom>
              <a:noFill/>
              <a:ln w="9525">
                <a:noFill/>
                <a:miter lim="800000"/>
                <a:headEnd/>
                <a:tailEnd/>
              </a:ln>
            </p:spPr>
            <p:txBody>
              <a:bodyPr wrap="square">
                <a:spAutoFit/>
              </a:bodyPr>
              <a:lstStyle/>
              <a:p>
                <a:r>
                  <a:rPr lang="en-US" altLang="zh-CN" b="1" dirty="0">
                    <a:solidFill>
                      <a:srgbClr val="3333FF"/>
                    </a:solidFill>
                    <a:latin typeface="Calibri" pitchFamily="34" charset="0"/>
                  </a:rPr>
                  <a:t>10B, reserved</a:t>
                </a:r>
                <a:endParaRPr lang="zh-CN" altLang="en-US" b="1" dirty="0">
                  <a:solidFill>
                    <a:srgbClr val="3333FF"/>
                  </a:solidFill>
                  <a:latin typeface="Calibri" pitchFamily="34" charset="0"/>
                </a:endParaRPr>
              </a:p>
            </p:txBody>
          </p:sp>
          <p:sp>
            <p:nvSpPr>
              <p:cNvPr id="93" name="Line 12">
                <a:extLst>
                  <a:ext uri="{FF2B5EF4-FFF2-40B4-BE49-F238E27FC236}">
                    <a16:creationId xmlns:a16="http://schemas.microsoft.com/office/drawing/2014/main" id="{804914B2-CE9C-744D-91D2-59FE718A27A3}"/>
                  </a:ext>
                </a:extLst>
              </p:cNvPr>
              <p:cNvSpPr>
                <a:spLocks noChangeShapeType="1"/>
              </p:cNvSpPr>
              <p:nvPr/>
            </p:nvSpPr>
            <p:spPr bwMode="auto">
              <a:xfrm>
                <a:off x="3026787" y="3122019"/>
                <a:ext cx="3756814" cy="1113467"/>
              </a:xfrm>
              <a:prstGeom prst="line">
                <a:avLst/>
              </a:prstGeom>
              <a:noFill/>
              <a:ln w="31750">
                <a:solidFill>
                  <a:srgbClr val="00CC99"/>
                </a:solidFill>
                <a:round/>
                <a:headEnd/>
                <a:tailEnd/>
              </a:ln>
            </p:spPr>
            <p:txBody>
              <a:bodyPr/>
              <a:lstStyle/>
              <a:p>
                <a:endParaRPr lang="zh-CN" altLang="en-US"/>
              </a:p>
            </p:txBody>
          </p:sp>
          <p:sp>
            <p:nvSpPr>
              <p:cNvPr id="94" name="Text Box 20">
                <a:extLst>
                  <a:ext uri="{FF2B5EF4-FFF2-40B4-BE49-F238E27FC236}">
                    <a16:creationId xmlns:a16="http://schemas.microsoft.com/office/drawing/2014/main" id="{7CEE6270-971C-9149-B17A-DE287952586B}"/>
                  </a:ext>
                </a:extLst>
              </p:cNvPr>
              <p:cNvSpPr txBox="1">
                <a:spLocks noChangeArrowheads="1"/>
              </p:cNvSpPr>
              <p:nvPr/>
            </p:nvSpPr>
            <p:spPr bwMode="auto">
              <a:xfrm>
                <a:off x="5810678" y="4338632"/>
                <a:ext cx="2680432" cy="254833"/>
              </a:xfrm>
              <a:prstGeom prst="rect">
                <a:avLst/>
              </a:prstGeom>
              <a:noFill/>
              <a:ln w="9525">
                <a:noFill/>
                <a:miter lim="800000"/>
                <a:headEnd/>
                <a:tailEnd/>
              </a:ln>
            </p:spPr>
            <p:txBody>
              <a:bodyPr wrap="square">
                <a:spAutoFit/>
              </a:bodyPr>
              <a:lstStyle/>
              <a:p>
                <a:pPr algn="l"/>
                <a:r>
                  <a:rPr lang="en-US" altLang="zh-CN" b="1" dirty="0">
                    <a:solidFill>
                      <a:srgbClr val="00B050"/>
                    </a:solidFill>
                    <a:latin typeface="+mn-ea"/>
                    <a:cs typeface="Times New Roman" pitchFamily="18" charset="0"/>
                  </a:rPr>
                  <a:t>Liquid reflectometer</a:t>
                </a:r>
                <a:endParaRPr lang="zh-CN" altLang="en-US" b="1" dirty="0">
                  <a:solidFill>
                    <a:srgbClr val="00B050"/>
                  </a:solidFill>
                  <a:latin typeface="+mn-ea"/>
                  <a:cs typeface="Times New Roman" pitchFamily="18" charset="0"/>
                </a:endParaRPr>
              </a:p>
            </p:txBody>
          </p:sp>
          <p:sp>
            <p:nvSpPr>
              <p:cNvPr id="95" name="Line 14">
                <a:extLst>
                  <a:ext uri="{FF2B5EF4-FFF2-40B4-BE49-F238E27FC236}">
                    <a16:creationId xmlns:a16="http://schemas.microsoft.com/office/drawing/2014/main" id="{3EEEAE96-3F83-F249-B712-98C7B511AEE7}"/>
                  </a:ext>
                </a:extLst>
              </p:cNvPr>
              <p:cNvSpPr>
                <a:spLocks noChangeShapeType="1"/>
              </p:cNvSpPr>
              <p:nvPr/>
            </p:nvSpPr>
            <p:spPr bwMode="auto">
              <a:xfrm>
                <a:off x="3708400" y="2565400"/>
                <a:ext cx="792163" cy="1006475"/>
              </a:xfrm>
              <a:prstGeom prst="line">
                <a:avLst/>
              </a:prstGeom>
              <a:noFill/>
              <a:ln w="31750">
                <a:solidFill>
                  <a:srgbClr val="FF0066"/>
                </a:solidFill>
                <a:round/>
                <a:headEnd/>
                <a:tailEnd/>
              </a:ln>
            </p:spPr>
            <p:txBody>
              <a:bodyPr/>
              <a:lstStyle/>
              <a:p>
                <a:endParaRPr lang="zh-CN" altLang="en-US"/>
              </a:p>
            </p:txBody>
          </p:sp>
        </p:grpSp>
        <p:sp>
          <p:nvSpPr>
            <p:cNvPr id="12" name="Text Box 29">
              <a:extLst>
                <a:ext uri="{FF2B5EF4-FFF2-40B4-BE49-F238E27FC236}">
                  <a16:creationId xmlns:a16="http://schemas.microsoft.com/office/drawing/2014/main" id="{D92B74AB-C240-5D40-A61D-FB092F8CDD54}"/>
                </a:ext>
              </a:extLst>
            </p:cNvPr>
            <p:cNvSpPr txBox="1">
              <a:spLocks noChangeArrowheads="1"/>
            </p:cNvSpPr>
            <p:nvPr/>
          </p:nvSpPr>
          <p:spPr bwMode="auto">
            <a:xfrm>
              <a:off x="7123862" y="1208859"/>
              <a:ext cx="2432200" cy="369332"/>
            </a:xfrm>
            <a:prstGeom prst="rect">
              <a:avLst/>
            </a:prstGeom>
            <a:noFill/>
            <a:ln w="9525">
              <a:noFill/>
              <a:miter lim="800000"/>
              <a:headEnd/>
              <a:tailEnd/>
            </a:ln>
          </p:spPr>
          <p:txBody>
            <a:bodyPr wrap="square">
              <a:spAutoFit/>
            </a:bodyPr>
            <a:lstStyle/>
            <a:p>
              <a:r>
                <a:rPr lang="en-US" altLang="zh-CN" dirty="0">
                  <a:solidFill>
                    <a:srgbClr val="3333CC"/>
                  </a:solidFill>
                  <a:latin typeface="Calibri" panose="020F0502020204030204" pitchFamily="34" charset="0"/>
                </a:rPr>
                <a:t>High  resolution PND</a:t>
              </a:r>
            </a:p>
          </p:txBody>
        </p:sp>
      </p:grpSp>
      <p:sp>
        <p:nvSpPr>
          <p:cNvPr id="96" name="Text Box 102">
            <a:extLst>
              <a:ext uri="{FF2B5EF4-FFF2-40B4-BE49-F238E27FC236}">
                <a16:creationId xmlns:a16="http://schemas.microsoft.com/office/drawing/2014/main" id="{ED890123-0D07-5F47-ADC3-3F7CEF9C159D}"/>
              </a:ext>
            </a:extLst>
          </p:cNvPr>
          <p:cNvSpPr txBox="1">
            <a:spLocks noChangeArrowheads="1"/>
          </p:cNvSpPr>
          <p:nvPr/>
        </p:nvSpPr>
        <p:spPr bwMode="auto">
          <a:xfrm>
            <a:off x="1364933" y="6177703"/>
            <a:ext cx="16819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just"/>
            <a:r>
              <a:rPr lang="en-US" altLang="zh-CN" sz="1200" dirty="0">
                <a:solidFill>
                  <a:srgbClr val="3333CC"/>
                </a:solidFill>
                <a:latin typeface="Calibri" panose="020F0502020204030204" pitchFamily="34" charset="0"/>
              </a:rPr>
              <a:t>D+P, LH2 (20K</a:t>
            </a:r>
            <a:r>
              <a:rPr lang="zh-CN" altLang="en-US" sz="1200" dirty="0">
                <a:solidFill>
                  <a:srgbClr val="3333CC"/>
                </a:solidFill>
                <a:latin typeface="Calibri" panose="020F0502020204030204" pitchFamily="34" charset="0"/>
              </a:rPr>
              <a:t>）</a:t>
            </a:r>
          </a:p>
        </p:txBody>
      </p:sp>
      <p:sp>
        <p:nvSpPr>
          <p:cNvPr id="97" name="Text Box 34">
            <a:extLst>
              <a:ext uri="{FF2B5EF4-FFF2-40B4-BE49-F238E27FC236}">
                <a16:creationId xmlns:a16="http://schemas.microsoft.com/office/drawing/2014/main" id="{65ED38C2-C3A5-6B44-BADC-EEDEF17AA159}"/>
              </a:ext>
            </a:extLst>
          </p:cNvPr>
          <p:cNvSpPr txBox="1">
            <a:spLocks noChangeArrowheads="1"/>
          </p:cNvSpPr>
          <p:nvPr/>
        </p:nvSpPr>
        <p:spPr bwMode="auto">
          <a:xfrm>
            <a:off x="4028435" y="6192127"/>
            <a:ext cx="1352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just"/>
            <a:r>
              <a:rPr lang="en-US" altLang="zh-CN" sz="1200" dirty="0">
                <a:solidFill>
                  <a:srgbClr val="00CC99"/>
                </a:solidFill>
                <a:latin typeface="Calibri" panose="020F0502020204030204" pitchFamily="34" charset="0"/>
              </a:rPr>
              <a:t>C,LH2 (20K)</a:t>
            </a:r>
          </a:p>
        </p:txBody>
      </p:sp>
      <p:sp>
        <p:nvSpPr>
          <p:cNvPr id="98" name="Text Box 35">
            <a:extLst>
              <a:ext uri="{FF2B5EF4-FFF2-40B4-BE49-F238E27FC236}">
                <a16:creationId xmlns:a16="http://schemas.microsoft.com/office/drawing/2014/main" id="{BE054CE0-6556-5C4D-9053-D04375D98D19}"/>
              </a:ext>
            </a:extLst>
          </p:cNvPr>
          <p:cNvSpPr txBox="1">
            <a:spLocks noChangeArrowheads="1"/>
          </p:cNvSpPr>
          <p:nvPr/>
        </p:nvSpPr>
        <p:spPr bwMode="auto">
          <a:xfrm>
            <a:off x="6548715" y="6253102"/>
            <a:ext cx="1664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r>
              <a:rPr lang="en-US" altLang="zh-CN" sz="1200" dirty="0">
                <a:solidFill>
                  <a:srgbClr val="FF6600"/>
                </a:solidFill>
                <a:latin typeface="Calibri" panose="020F0502020204030204" pitchFamily="34" charset="0"/>
              </a:rPr>
              <a:t>D, Water (300K)</a:t>
            </a:r>
          </a:p>
        </p:txBody>
      </p:sp>
      <p:sp>
        <p:nvSpPr>
          <p:cNvPr id="99" name="Line 9">
            <a:extLst>
              <a:ext uri="{FF2B5EF4-FFF2-40B4-BE49-F238E27FC236}">
                <a16:creationId xmlns:a16="http://schemas.microsoft.com/office/drawing/2014/main" id="{AFDF31B2-F705-2A4F-BD98-2407A75D8FBA}"/>
              </a:ext>
            </a:extLst>
          </p:cNvPr>
          <p:cNvSpPr>
            <a:spLocks noChangeShapeType="1"/>
          </p:cNvSpPr>
          <p:nvPr/>
        </p:nvSpPr>
        <p:spPr bwMode="auto">
          <a:xfrm flipV="1">
            <a:off x="4599332" y="2442718"/>
            <a:ext cx="2005077" cy="1095861"/>
          </a:xfrm>
          <a:prstGeom prst="line">
            <a:avLst/>
          </a:prstGeom>
          <a:noFill/>
          <a:ln w="31750">
            <a:solidFill>
              <a:srgbClr val="3333CC"/>
            </a:solidFill>
            <a:prstDash val="dash"/>
            <a:round/>
            <a:headEnd/>
            <a:tailEnd/>
          </a:ln>
        </p:spPr>
        <p:txBody>
          <a:bodyPr/>
          <a:lstStyle/>
          <a:p>
            <a:endParaRPr lang="zh-CN" altLang="en-US"/>
          </a:p>
        </p:txBody>
      </p:sp>
      <p:sp>
        <p:nvSpPr>
          <p:cNvPr id="100" name="Text Box 30">
            <a:extLst>
              <a:ext uri="{FF2B5EF4-FFF2-40B4-BE49-F238E27FC236}">
                <a16:creationId xmlns:a16="http://schemas.microsoft.com/office/drawing/2014/main" id="{DA0B45E2-A740-CD42-8D36-0765B9C757B1}"/>
              </a:ext>
            </a:extLst>
          </p:cNvPr>
          <p:cNvSpPr txBox="1">
            <a:spLocks noChangeArrowheads="1"/>
          </p:cNvSpPr>
          <p:nvPr/>
        </p:nvSpPr>
        <p:spPr bwMode="auto">
          <a:xfrm>
            <a:off x="6613439" y="2428931"/>
            <a:ext cx="1902629" cy="307777"/>
          </a:xfrm>
          <a:prstGeom prst="rect">
            <a:avLst/>
          </a:prstGeom>
          <a:noFill/>
          <a:ln w="9525">
            <a:noFill/>
            <a:miter lim="800000"/>
            <a:headEnd/>
            <a:tailEnd/>
          </a:ln>
        </p:spPr>
        <p:txBody>
          <a:bodyPr>
            <a:spAutoFit/>
          </a:bodyPr>
          <a:lstStyle/>
          <a:p>
            <a:pPr algn="l"/>
            <a:r>
              <a:rPr lang="en-US" altLang="zh-CN" b="1" dirty="0">
                <a:solidFill>
                  <a:srgbClr val="3333FF"/>
                </a:solidFill>
                <a:latin typeface="Calibri" pitchFamily="34" charset="0"/>
              </a:rPr>
              <a:t>8A, reserved</a:t>
            </a:r>
            <a:endParaRPr lang="zh-CN" altLang="en-US" b="1" dirty="0">
              <a:solidFill>
                <a:srgbClr val="3333FF"/>
              </a:solidFill>
              <a:latin typeface="Calibri" pitchFamily="34" charset="0"/>
            </a:endParaRPr>
          </a:p>
        </p:txBody>
      </p:sp>
      <p:sp>
        <p:nvSpPr>
          <p:cNvPr id="101" name="Line 8">
            <a:extLst>
              <a:ext uri="{FF2B5EF4-FFF2-40B4-BE49-F238E27FC236}">
                <a16:creationId xmlns:a16="http://schemas.microsoft.com/office/drawing/2014/main" id="{9481FB1A-24C9-DA48-89B6-36BECC0B9DAE}"/>
              </a:ext>
            </a:extLst>
          </p:cNvPr>
          <p:cNvSpPr>
            <a:spLocks noChangeShapeType="1"/>
          </p:cNvSpPr>
          <p:nvPr/>
        </p:nvSpPr>
        <p:spPr bwMode="auto">
          <a:xfrm>
            <a:off x="2877573" y="3463662"/>
            <a:ext cx="1589183" cy="179450"/>
          </a:xfrm>
          <a:prstGeom prst="line">
            <a:avLst/>
          </a:prstGeom>
          <a:noFill/>
          <a:ln w="31750">
            <a:solidFill>
              <a:srgbClr val="2433F8"/>
            </a:solidFill>
            <a:prstDash val="dashDot"/>
            <a:round/>
            <a:headEnd/>
            <a:tailEnd/>
          </a:ln>
        </p:spPr>
        <p:txBody>
          <a:bodyPr/>
          <a:lstStyle/>
          <a:p>
            <a:endParaRPr lang="zh-CN" altLang="en-US" dirty="0"/>
          </a:p>
        </p:txBody>
      </p:sp>
      <p:sp>
        <p:nvSpPr>
          <p:cNvPr id="102" name="Line 8">
            <a:extLst>
              <a:ext uri="{FF2B5EF4-FFF2-40B4-BE49-F238E27FC236}">
                <a16:creationId xmlns:a16="http://schemas.microsoft.com/office/drawing/2014/main" id="{957D4B21-63C7-3740-AD89-DE34E9FAA642}"/>
              </a:ext>
            </a:extLst>
          </p:cNvPr>
          <p:cNvSpPr>
            <a:spLocks noChangeShapeType="1"/>
          </p:cNvSpPr>
          <p:nvPr/>
        </p:nvSpPr>
        <p:spPr bwMode="auto">
          <a:xfrm flipV="1">
            <a:off x="2295178" y="3690556"/>
            <a:ext cx="1912128" cy="204914"/>
          </a:xfrm>
          <a:prstGeom prst="line">
            <a:avLst/>
          </a:prstGeom>
          <a:noFill/>
          <a:ln w="31750">
            <a:solidFill>
              <a:srgbClr val="2433F8"/>
            </a:solidFill>
            <a:prstDash val="dashDot"/>
            <a:round/>
            <a:headEnd/>
            <a:tailEnd/>
          </a:ln>
        </p:spPr>
        <p:txBody>
          <a:bodyPr/>
          <a:lstStyle/>
          <a:p>
            <a:endParaRPr lang="zh-CN" altLang="en-US" dirty="0"/>
          </a:p>
        </p:txBody>
      </p:sp>
      <p:sp>
        <p:nvSpPr>
          <p:cNvPr id="103" name="Line 8">
            <a:extLst>
              <a:ext uri="{FF2B5EF4-FFF2-40B4-BE49-F238E27FC236}">
                <a16:creationId xmlns:a16="http://schemas.microsoft.com/office/drawing/2014/main" id="{9D4090A9-2D43-604F-A647-3F2ECA586012}"/>
              </a:ext>
            </a:extLst>
          </p:cNvPr>
          <p:cNvSpPr>
            <a:spLocks noChangeShapeType="1"/>
          </p:cNvSpPr>
          <p:nvPr/>
        </p:nvSpPr>
        <p:spPr bwMode="auto">
          <a:xfrm flipV="1">
            <a:off x="3242764" y="3526143"/>
            <a:ext cx="1598336" cy="566719"/>
          </a:xfrm>
          <a:prstGeom prst="line">
            <a:avLst/>
          </a:prstGeom>
          <a:noFill/>
          <a:ln w="31750">
            <a:solidFill>
              <a:srgbClr val="2433F8"/>
            </a:solidFill>
            <a:prstDash val="dashDot"/>
            <a:round/>
            <a:headEnd/>
            <a:tailEnd/>
          </a:ln>
        </p:spPr>
        <p:txBody>
          <a:bodyPr/>
          <a:lstStyle/>
          <a:p>
            <a:endParaRPr lang="zh-CN" altLang="en-US" dirty="0"/>
          </a:p>
        </p:txBody>
      </p:sp>
      <p:sp>
        <p:nvSpPr>
          <p:cNvPr id="104" name="Line 8">
            <a:extLst>
              <a:ext uri="{FF2B5EF4-FFF2-40B4-BE49-F238E27FC236}">
                <a16:creationId xmlns:a16="http://schemas.microsoft.com/office/drawing/2014/main" id="{5C09FB64-8E80-6440-BDFA-C70CE2F916BC}"/>
              </a:ext>
            </a:extLst>
          </p:cNvPr>
          <p:cNvSpPr>
            <a:spLocks noChangeShapeType="1"/>
          </p:cNvSpPr>
          <p:nvPr/>
        </p:nvSpPr>
        <p:spPr bwMode="auto">
          <a:xfrm>
            <a:off x="5806914" y="6516409"/>
            <a:ext cx="569691" cy="13692"/>
          </a:xfrm>
          <a:prstGeom prst="line">
            <a:avLst/>
          </a:prstGeom>
          <a:noFill/>
          <a:ln w="31750">
            <a:solidFill>
              <a:srgbClr val="2433F8"/>
            </a:solidFill>
            <a:prstDash val="dashDot"/>
            <a:round/>
            <a:headEnd/>
            <a:tailEnd/>
          </a:ln>
        </p:spPr>
        <p:txBody>
          <a:bodyPr/>
          <a:lstStyle/>
          <a:p>
            <a:endParaRPr lang="zh-CN" altLang="en-US" dirty="0"/>
          </a:p>
        </p:txBody>
      </p:sp>
      <p:sp>
        <p:nvSpPr>
          <p:cNvPr id="105" name="Text Box 35">
            <a:extLst>
              <a:ext uri="{FF2B5EF4-FFF2-40B4-BE49-F238E27FC236}">
                <a16:creationId xmlns:a16="http://schemas.microsoft.com/office/drawing/2014/main" id="{1E4F7665-2ACB-1942-AE9D-A7CE483B0268}"/>
              </a:ext>
            </a:extLst>
          </p:cNvPr>
          <p:cNvSpPr txBox="1">
            <a:spLocks noChangeArrowheads="1"/>
          </p:cNvSpPr>
          <p:nvPr/>
        </p:nvSpPr>
        <p:spPr bwMode="auto">
          <a:xfrm>
            <a:off x="6548715" y="6405502"/>
            <a:ext cx="16643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accent6"/>
                </a:solidFill>
                <a:latin typeface="Calibri" panose="020F0502020204030204" pitchFamily="34" charset="0"/>
              </a:rPr>
              <a:t>D, LH2 20K)</a:t>
            </a:r>
          </a:p>
        </p:txBody>
      </p:sp>
      <p:sp>
        <p:nvSpPr>
          <p:cNvPr id="106" name="Text Box 30">
            <a:extLst>
              <a:ext uri="{FF2B5EF4-FFF2-40B4-BE49-F238E27FC236}">
                <a16:creationId xmlns:a16="http://schemas.microsoft.com/office/drawing/2014/main" id="{13D4B9EA-714B-3C4D-88E7-F316D5560355}"/>
              </a:ext>
            </a:extLst>
          </p:cNvPr>
          <p:cNvSpPr txBox="1">
            <a:spLocks noChangeArrowheads="1"/>
          </p:cNvSpPr>
          <p:nvPr/>
        </p:nvSpPr>
        <p:spPr bwMode="auto">
          <a:xfrm>
            <a:off x="6044659" y="2868726"/>
            <a:ext cx="1902629" cy="369332"/>
          </a:xfrm>
          <a:prstGeom prst="rect">
            <a:avLst/>
          </a:prstGeom>
          <a:noFill/>
          <a:ln w="9525">
            <a:noFill/>
            <a:miter lim="800000"/>
            <a:headEnd/>
            <a:tailEnd/>
          </a:ln>
        </p:spPr>
        <p:txBody>
          <a:bodyPr>
            <a:spAutoFit/>
          </a:bodyPr>
          <a:lstStyle/>
          <a:p>
            <a:pPr algn="l"/>
            <a:r>
              <a:rPr lang="en-US" altLang="zh-CN" b="1" dirty="0">
                <a:solidFill>
                  <a:srgbClr val="FF6600"/>
                </a:solidFill>
                <a:latin typeface="+mj-ea"/>
                <a:ea typeface="+mj-ea"/>
                <a:cs typeface="Times New Roman" pitchFamily="18" charset="0"/>
              </a:rPr>
              <a:t>7, reserved</a:t>
            </a:r>
            <a:endParaRPr lang="zh-CN" altLang="en-US" b="1" dirty="0">
              <a:solidFill>
                <a:srgbClr val="FF6600"/>
              </a:solidFill>
              <a:latin typeface="+mj-ea"/>
              <a:ea typeface="+mj-ea"/>
              <a:cs typeface="Times New Roman" pitchFamily="18" charset="0"/>
            </a:endParaRPr>
          </a:p>
        </p:txBody>
      </p:sp>
      <p:sp>
        <p:nvSpPr>
          <p:cNvPr id="107" name="Text Box 29">
            <a:extLst>
              <a:ext uri="{FF2B5EF4-FFF2-40B4-BE49-F238E27FC236}">
                <a16:creationId xmlns:a16="http://schemas.microsoft.com/office/drawing/2014/main" id="{10C7C6F9-F7E0-B346-B631-65E0CB50E82F}"/>
              </a:ext>
            </a:extLst>
          </p:cNvPr>
          <p:cNvSpPr txBox="1">
            <a:spLocks noChangeArrowheads="1"/>
          </p:cNvSpPr>
          <p:nvPr/>
        </p:nvSpPr>
        <p:spPr bwMode="auto">
          <a:xfrm>
            <a:off x="5160505" y="912675"/>
            <a:ext cx="2432200" cy="369332"/>
          </a:xfrm>
          <a:prstGeom prst="rect">
            <a:avLst/>
          </a:prstGeom>
          <a:noFill/>
          <a:ln w="9525">
            <a:noFill/>
            <a:miter lim="800000"/>
            <a:headEnd/>
            <a:tailEnd/>
          </a:ln>
        </p:spPr>
        <p:txBody>
          <a:bodyPr wrap="square">
            <a:spAutoFit/>
          </a:bodyPr>
          <a:lstStyle/>
          <a:p>
            <a:r>
              <a:rPr lang="en-US" altLang="zh-CN" dirty="0">
                <a:solidFill>
                  <a:srgbClr val="3333CC"/>
                </a:solidFill>
                <a:latin typeface="Calibri" panose="020F0502020204030204" pitchFamily="34" charset="0"/>
              </a:rPr>
              <a:t>Back</a:t>
            </a:r>
            <a:r>
              <a:rPr lang="zh-CN" altLang="en-US" dirty="0">
                <a:solidFill>
                  <a:srgbClr val="3333CC"/>
                </a:solidFill>
                <a:latin typeface="Calibri" panose="020F0502020204030204" pitchFamily="34" charset="0"/>
              </a:rPr>
              <a:t> </a:t>
            </a:r>
            <a:r>
              <a:rPr lang="en-US" altLang="zh-CN" dirty="0">
                <a:solidFill>
                  <a:srgbClr val="3333CC"/>
                </a:solidFill>
                <a:latin typeface="Calibri" panose="020F0502020204030204" pitchFamily="34" charset="0"/>
              </a:rPr>
              <a:t>scattering</a:t>
            </a:r>
          </a:p>
        </p:txBody>
      </p:sp>
    </p:spTree>
    <p:extLst>
      <p:ext uri="{BB962C8B-B14F-4D97-AF65-F5344CB8AC3E}">
        <p14:creationId xmlns:p14="http://schemas.microsoft.com/office/powerpoint/2010/main" val="392414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0000"/>
                </a:solidFill>
              </a:rPr>
              <a:t>Key Milestones</a:t>
            </a:r>
          </a:p>
        </p:txBody>
      </p:sp>
      <p:sp>
        <p:nvSpPr>
          <p:cNvPr id="10" name="Rectangle 5">
            <a:extLst>
              <a:ext uri="{FF2B5EF4-FFF2-40B4-BE49-F238E27FC236}">
                <a16:creationId xmlns:a16="http://schemas.microsoft.com/office/drawing/2014/main" id="{E4EFE95A-E7C8-5142-8298-2AC5AAD595E9}"/>
              </a:ext>
            </a:extLst>
          </p:cNvPr>
          <p:cNvSpPr>
            <a:spLocks noChangeArrowheads="1"/>
          </p:cNvSpPr>
          <p:nvPr/>
        </p:nvSpPr>
        <p:spPr bwMode="auto">
          <a:xfrm>
            <a:off x="144016" y="1124744"/>
            <a:ext cx="9108504" cy="5303515"/>
          </a:xfrm>
          <a:prstGeom prst="rect">
            <a:avLst/>
          </a:prstGeom>
          <a:noFill/>
          <a:ln w="9525">
            <a:noFill/>
            <a:miter lim="800000"/>
            <a:headEnd/>
            <a:tailEnd/>
          </a:ln>
        </p:spPr>
        <p:txBody>
          <a:bodyPr/>
          <a:lstStyle/>
          <a:p>
            <a:pPr marL="342900" indent="381000" algn="l">
              <a:spcAft>
                <a:spcPts val="0"/>
              </a:spcAft>
              <a:buClr>
                <a:schemeClr val="tx1"/>
              </a:buClr>
              <a:defRPr/>
            </a:pPr>
            <a:r>
              <a:rPr lang="en-US" altLang="zh-CN" sz="2200" b="1" dirty="0">
                <a:solidFill>
                  <a:srgbClr val="005CE7"/>
                </a:solidFill>
              </a:rPr>
              <a:t>           July 1999       </a:t>
            </a:r>
            <a:r>
              <a:rPr lang="en-US" altLang="zh-CN" sz="2200" b="1" dirty="0"/>
              <a:t>CSNS proposed</a:t>
            </a:r>
          </a:p>
          <a:p>
            <a:pPr marL="342900" indent="381000" algn="l">
              <a:spcAft>
                <a:spcPts val="0"/>
              </a:spcAft>
              <a:buClr>
                <a:schemeClr val="tx1"/>
              </a:buClr>
              <a:defRPr/>
            </a:pPr>
            <a:r>
              <a:rPr lang="en-US" altLang="zh-CN" sz="2200" b="1" dirty="0">
                <a:solidFill>
                  <a:srgbClr val="005CE7"/>
                </a:solidFill>
              </a:rPr>
              <a:t>          June 2005       </a:t>
            </a:r>
            <a:r>
              <a:rPr lang="en-US" altLang="zh-CN" sz="2200" b="1" dirty="0"/>
              <a:t>proposal approved in principle (CD-0)</a:t>
            </a:r>
          </a:p>
          <a:p>
            <a:pPr marL="342900" indent="-250825" algn="l">
              <a:spcAft>
                <a:spcPts val="0"/>
              </a:spcAft>
              <a:buClr>
                <a:schemeClr val="tx1"/>
              </a:buClr>
              <a:defRPr/>
            </a:pPr>
            <a:r>
              <a:rPr lang="en-US" altLang="zh-CN" sz="2200" b="1" dirty="0">
                <a:solidFill>
                  <a:srgbClr val="005CE7"/>
                </a:solidFill>
              </a:rPr>
              <a:t>  Jan. 2006-Dec. 2013       </a:t>
            </a:r>
            <a:r>
              <a:rPr lang="en-US" altLang="zh-CN" sz="2200" b="1" dirty="0"/>
              <a:t>Prototyping  R&amp;D       </a:t>
            </a:r>
          </a:p>
          <a:p>
            <a:pPr marL="342900" indent="381000" algn="l">
              <a:spcAft>
                <a:spcPts val="0"/>
              </a:spcAft>
              <a:buClr>
                <a:schemeClr val="tx1"/>
              </a:buClr>
              <a:defRPr/>
            </a:pPr>
            <a:r>
              <a:rPr lang="en-US" altLang="zh-CN" sz="2200" b="1" dirty="0">
                <a:solidFill>
                  <a:srgbClr val="005CE7"/>
                </a:solidFill>
              </a:rPr>
              <a:t>          Sept. 2008       </a:t>
            </a:r>
            <a:r>
              <a:rPr lang="en-US" altLang="zh-CN" sz="2200" b="1" dirty="0"/>
              <a:t>proposal approved</a:t>
            </a:r>
          </a:p>
          <a:p>
            <a:pPr marL="342900" indent="381000" algn="l">
              <a:spcAft>
                <a:spcPts val="0"/>
              </a:spcAft>
              <a:buClr>
                <a:schemeClr val="tx1"/>
              </a:buClr>
              <a:defRPr/>
            </a:pPr>
            <a:r>
              <a:rPr lang="en-US" altLang="zh-CN" sz="2200" b="1" dirty="0">
                <a:solidFill>
                  <a:srgbClr val="005CE7"/>
                </a:solidFill>
              </a:rPr>
              <a:t>    February 2011      </a:t>
            </a:r>
            <a:r>
              <a:rPr lang="en-US" altLang="zh-CN" sz="2200" b="1" dirty="0"/>
              <a:t>Feasibility study approved (CD-1)</a:t>
            </a:r>
          </a:p>
          <a:p>
            <a:pPr marL="342900" indent="381000" algn="l">
              <a:spcAft>
                <a:spcPts val="0"/>
              </a:spcAft>
              <a:buClr>
                <a:schemeClr val="tx1"/>
              </a:buClr>
              <a:defRPr/>
            </a:pPr>
            <a:r>
              <a:rPr lang="en-US" altLang="zh-CN" sz="2200" b="1" dirty="0">
                <a:solidFill>
                  <a:srgbClr val="005CE7"/>
                </a:solidFill>
              </a:rPr>
              <a:t>            May 2011      </a:t>
            </a:r>
            <a:r>
              <a:rPr lang="en-US" altLang="zh-CN" sz="2200" b="1" dirty="0"/>
              <a:t>preliminary design approved (CD-2)</a:t>
            </a:r>
          </a:p>
          <a:p>
            <a:pPr marL="342900" indent="-342900" algn="l">
              <a:spcAft>
                <a:spcPts val="0"/>
              </a:spcAft>
              <a:buClr>
                <a:schemeClr val="tx1"/>
              </a:buClr>
              <a:defRPr/>
            </a:pPr>
            <a:r>
              <a:rPr lang="en-US" altLang="zh-CN" sz="2200" b="1" dirty="0">
                <a:solidFill>
                  <a:srgbClr val="005CE7"/>
                </a:solidFill>
              </a:rPr>
              <a:t>                   Sept.  2011      </a:t>
            </a:r>
            <a:r>
              <a:rPr lang="en-US" altLang="zh-CN" sz="2200" b="1" dirty="0"/>
              <a:t>construction start  (CD-3)</a:t>
            </a:r>
          </a:p>
          <a:p>
            <a:pPr marL="342900" indent="-342900" algn="l" eaLnBrk="0" hangingPunct="0">
              <a:spcAft>
                <a:spcPts val="0"/>
              </a:spcAft>
              <a:buClr>
                <a:schemeClr val="tx1"/>
              </a:buClr>
            </a:pPr>
            <a:r>
              <a:rPr lang="en-US" altLang="zh-CN" sz="2200" b="1" dirty="0">
                <a:solidFill>
                  <a:srgbClr val="005CE7"/>
                </a:solidFill>
              </a:rPr>
              <a:t>  May 2012 – Jan 2016      </a:t>
            </a:r>
            <a:r>
              <a:rPr lang="en-US" altLang="zh-CN" sz="2200" b="1" dirty="0"/>
              <a:t>civil construction </a:t>
            </a:r>
          </a:p>
          <a:p>
            <a:pPr marL="342900" indent="-342900" algn="l" eaLnBrk="0" hangingPunct="0">
              <a:spcAft>
                <a:spcPts val="0"/>
              </a:spcAft>
              <a:buClr>
                <a:schemeClr val="tx1"/>
              </a:buClr>
            </a:pPr>
            <a:r>
              <a:rPr lang="en-US" altLang="zh-CN" sz="2200" b="1" dirty="0"/>
              <a:t>  </a:t>
            </a:r>
            <a:r>
              <a:rPr lang="en-US" altLang="zh-CN" sz="2200" b="1" dirty="0">
                <a:solidFill>
                  <a:srgbClr val="FF0000"/>
                </a:solidFill>
              </a:rPr>
              <a:t>Sept. 2011–Mar. 2016     component fabrication </a:t>
            </a:r>
          </a:p>
          <a:p>
            <a:pPr marL="342900" indent="-342900" algn="l" eaLnBrk="0" hangingPunct="0">
              <a:spcAft>
                <a:spcPts val="0"/>
              </a:spcAft>
              <a:buClr>
                <a:schemeClr val="tx1"/>
              </a:buClr>
            </a:pPr>
            <a:r>
              <a:rPr lang="en-US" altLang="zh-CN" sz="2200" b="1" dirty="0">
                <a:solidFill>
                  <a:srgbClr val="FF0000"/>
                </a:solidFill>
              </a:rPr>
              <a:t>  Oct. 2014-  June 2017     installation &amp; tests                          </a:t>
            </a:r>
          </a:p>
          <a:p>
            <a:pPr marL="342900" indent="-342900" algn="l" eaLnBrk="0" hangingPunct="0">
              <a:spcAft>
                <a:spcPts val="0"/>
              </a:spcAft>
              <a:buClr>
                <a:schemeClr val="tx1"/>
              </a:buClr>
            </a:pPr>
            <a:r>
              <a:rPr lang="en-US" altLang="zh-CN" sz="2200" b="1" dirty="0">
                <a:solidFill>
                  <a:srgbClr val="FF0000"/>
                </a:solidFill>
              </a:rPr>
              <a:t>                     Dec.  2016     RCS commissioning start </a:t>
            </a:r>
          </a:p>
          <a:p>
            <a:pPr marL="342900" indent="-342900" algn="l" eaLnBrk="0" hangingPunct="0">
              <a:spcAft>
                <a:spcPts val="0"/>
              </a:spcAft>
              <a:buClr>
                <a:schemeClr val="tx1"/>
              </a:buClr>
            </a:pPr>
            <a:r>
              <a:rPr lang="en-US" altLang="zh-CN" sz="2200" b="1" dirty="0">
                <a:solidFill>
                  <a:srgbClr val="FF0000"/>
                </a:solidFill>
              </a:rPr>
              <a:t>                     Nov.  2017     First beam on target                        </a:t>
            </a:r>
          </a:p>
          <a:p>
            <a:pPr marL="342900" indent="-342900" algn="l" eaLnBrk="0" hangingPunct="0">
              <a:spcAft>
                <a:spcPts val="0"/>
              </a:spcAft>
              <a:buClr>
                <a:schemeClr val="tx1"/>
              </a:buClr>
            </a:pPr>
            <a:r>
              <a:rPr lang="en-US" altLang="zh-CN" sz="2200" b="1" dirty="0">
                <a:solidFill>
                  <a:srgbClr val="FF0000"/>
                </a:solidFill>
              </a:rPr>
              <a:t>                  March  2018     project complete/operation start </a:t>
            </a:r>
            <a:r>
              <a:rPr lang="en-US" altLang="zh-CN" sz="2200" b="1" dirty="0">
                <a:solidFill>
                  <a:srgbClr val="005CE7"/>
                </a:solidFill>
              </a:rPr>
              <a:t>(6.5Y)</a:t>
            </a:r>
          </a:p>
          <a:p>
            <a:pPr marL="342900" indent="-342900" algn="l" eaLnBrk="0" hangingPunct="0">
              <a:spcAft>
                <a:spcPts val="0"/>
              </a:spcAft>
              <a:buClr>
                <a:schemeClr val="tx1"/>
              </a:buClr>
            </a:pPr>
            <a:r>
              <a:rPr lang="en-US" altLang="zh-CN" sz="2200" b="1" dirty="0">
                <a:solidFill>
                  <a:srgbClr val="005CE7"/>
                </a:solidFill>
              </a:rPr>
              <a:t>                   April   2018      First user exp. result paper  published </a:t>
            </a:r>
          </a:p>
          <a:p>
            <a:pPr marL="342900" indent="-342900" algn="l">
              <a:spcAft>
                <a:spcPts val="0"/>
              </a:spcAft>
              <a:buClr>
                <a:schemeClr val="tx1"/>
              </a:buClr>
              <a:defRPr/>
            </a:pPr>
            <a:r>
              <a:rPr lang="en-US" altLang="zh-CN" sz="2200" b="1" dirty="0"/>
              <a:t> </a:t>
            </a:r>
          </a:p>
        </p:txBody>
      </p:sp>
    </p:spTree>
    <p:extLst>
      <p:ext uri="{BB962C8B-B14F-4D97-AF65-F5344CB8AC3E}">
        <p14:creationId xmlns:p14="http://schemas.microsoft.com/office/powerpoint/2010/main" val="476319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40</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kern="0" dirty="0">
                <a:solidFill>
                  <a:srgbClr val="FF0000"/>
                </a:solidFill>
                <a:cs typeface="Arial" pitchFamily="34" charset="0"/>
              </a:rPr>
              <a:t>Future</a:t>
            </a:r>
            <a:r>
              <a:rPr lang="zh-CN" altLang="en-US" sz="3200" b="1" kern="0" dirty="0">
                <a:solidFill>
                  <a:srgbClr val="FF0000"/>
                </a:solidFill>
                <a:cs typeface="Arial" pitchFamily="34" charset="0"/>
              </a:rPr>
              <a:t> </a:t>
            </a:r>
            <a:r>
              <a:rPr lang="en-US" altLang="zh-CN" sz="3200" b="1" kern="0" dirty="0">
                <a:solidFill>
                  <a:srgbClr val="FF0000"/>
                </a:solidFill>
                <a:cs typeface="Arial" pitchFamily="34" charset="0"/>
              </a:rPr>
              <a:t>Plan</a:t>
            </a:r>
            <a:endParaRPr lang="en-US" altLang="zh-CN" sz="3200" b="1" dirty="0">
              <a:solidFill>
                <a:srgbClr val="FF0000"/>
              </a:solidFill>
            </a:endParaRPr>
          </a:p>
        </p:txBody>
      </p:sp>
      <p:sp>
        <p:nvSpPr>
          <p:cNvPr id="12" name="矩形 11">
            <a:extLst>
              <a:ext uri="{FF2B5EF4-FFF2-40B4-BE49-F238E27FC236}">
                <a16:creationId xmlns:a16="http://schemas.microsoft.com/office/drawing/2014/main" id="{AC81F6C0-E319-6345-83A0-8AFBDCC6E931}"/>
              </a:ext>
            </a:extLst>
          </p:cNvPr>
          <p:cNvSpPr/>
          <p:nvPr/>
        </p:nvSpPr>
        <p:spPr>
          <a:xfrm>
            <a:off x="412128" y="1203017"/>
            <a:ext cx="8534752" cy="5324535"/>
          </a:xfrm>
          <a:prstGeom prst="rect">
            <a:avLst/>
          </a:prstGeom>
        </p:spPr>
        <p:txBody>
          <a:bodyPr wrap="square">
            <a:spAutoFit/>
          </a:bodyPr>
          <a:lstStyle/>
          <a:p>
            <a:pPr marL="0" marR="0" lvl="1" indent="0" algn="just" defTabSz="914400" rtl="0" eaLnBrk="1" fontAlgn="base" latinLnBrk="0" hangingPunct="1">
              <a:lnSpc>
                <a:spcPct val="100000"/>
              </a:lnSpc>
              <a:spcBef>
                <a:spcPct val="0"/>
              </a:spcBef>
              <a:spcAft>
                <a:spcPts val="0"/>
              </a:spcAft>
              <a:buClrTx/>
              <a:buSzTx/>
              <a:buFontTx/>
              <a:buNone/>
              <a:tabLst/>
              <a:defRPr/>
            </a:pPr>
            <a:r>
              <a:rPr kumimoji="1" lang="en-US" altLang="zh-CN"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微软雅黑" pitchFamily="34" charset="-122"/>
                <a:ea typeface="微软雅黑" pitchFamily="34" charset="-122"/>
                <a:cs typeface="+mn-cs"/>
              </a:rPr>
              <a:t>CSNS Phase II  (14th</a:t>
            </a:r>
            <a:r>
              <a:rPr kumimoji="1" lang="en-US" altLang="zh-CN" sz="2400" b="1" dirty="0">
                <a:solidFill>
                  <a:srgbClr val="FF0000"/>
                </a:solidFill>
                <a:effectLst>
                  <a:outerShdw blurRad="38100" dist="38100" dir="2700000" algn="tl">
                    <a:srgbClr val="C0C0C0"/>
                  </a:outerShdw>
                </a:effectLst>
                <a:latin typeface="微软雅黑" pitchFamily="34" charset="-122"/>
                <a:ea typeface="微软雅黑" pitchFamily="34" charset="-122"/>
              </a:rPr>
              <a:t> 5 year plan from 2021</a:t>
            </a:r>
            <a:r>
              <a:rPr kumimoji="1" lang="en-US" altLang="zh-CN"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微软雅黑" pitchFamily="34" charset="-122"/>
                <a:ea typeface="微软雅黑" pitchFamily="34" charset="-122"/>
                <a:cs typeface="+mn-cs"/>
              </a:rPr>
              <a:t>  ) :  </a:t>
            </a:r>
            <a:endParaRPr kumimoji="1" lang="zh-CN" altLang="en-US" sz="2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微软雅黑" pitchFamily="34" charset="-122"/>
              <a:ea typeface="微软雅黑" pitchFamily="34" charset="-122"/>
              <a:cs typeface="+mn-cs"/>
            </a:endParaRPr>
          </a:p>
          <a:p>
            <a:pPr marL="660400" marR="0" lvl="1" indent="-444500" algn="just" defTabSz="914400" rtl="0" eaLnBrk="1" fontAlgn="base" latinLnBrk="0" hangingPunct="1">
              <a:lnSpc>
                <a:spcPct val="100000"/>
              </a:lnSpc>
              <a:spcBef>
                <a:spcPct val="0"/>
              </a:spcBef>
              <a:spcAft>
                <a:spcPts val="0"/>
              </a:spcAft>
              <a:buClrTx/>
              <a:buSzTx/>
              <a:buFont typeface="Wingdings" pitchFamily="2" charset="2"/>
              <a:buChar char="l"/>
              <a:tabLst/>
              <a:defRPr/>
            </a:pPr>
            <a:r>
              <a:rPr kumimoji="0" lang="en-US" altLang="zh-CN" sz="2400" b="1" i="0" u="none" strike="noStrike" kern="1200" cap="none" spc="0" normalizeH="0" baseline="0" noProof="0" dirty="0">
                <a:ln>
                  <a:noFill/>
                </a:ln>
                <a:solidFill>
                  <a:srgbClr val="0000FF"/>
                </a:solidFill>
                <a:effectLst/>
                <a:uLnTx/>
                <a:uFillTx/>
                <a:latin typeface="Arial"/>
                <a:ea typeface="宋体"/>
                <a:cs typeface="Arial" pitchFamily="34" charset="0"/>
              </a:rPr>
              <a:t>More neutron Instruments </a:t>
            </a:r>
            <a:r>
              <a:rPr kumimoji="0" lang="zh-CN" altLang="en-US" sz="2400" b="1" i="0" u="none" strike="noStrike" kern="1200" cap="none" spc="0" normalizeH="0" baseline="0" noProof="0" dirty="0">
                <a:ln>
                  <a:noFill/>
                </a:ln>
                <a:solidFill>
                  <a:srgbClr val="0000FF"/>
                </a:solidFill>
                <a:effectLst/>
                <a:uLnTx/>
                <a:uFillTx/>
                <a:latin typeface="Arial"/>
                <a:ea typeface="宋体"/>
                <a:cs typeface="Arial" pitchFamily="34" charset="0"/>
              </a:rPr>
              <a:t> </a:t>
            </a:r>
            <a:r>
              <a:rPr lang="en-US" altLang="zh-CN" sz="2400" b="1" dirty="0">
                <a:solidFill>
                  <a:srgbClr val="0000FF"/>
                </a:solidFill>
                <a:latin typeface="Arial"/>
                <a:ea typeface="宋体"/>
                <a:cs typeface="Arial" pitchFamily="34" charset="0"/>
              </a:rPr>
              <a:t>(10</a:t>
            </a:r>
            <a:r>
              <a:rPr kumimoji="0" lang="zh-CN" altLang="en-US" sz="2400" b="1" i="0" u="none" strike="noStrike" kern="1200" cap="none" spc="0" normalizeH="0" baseline="0" noProof="0" dirty="0">
                <a:ln>
                  <a:noFill/>
                </a:ln>
                <a:solidFill>
                  <a:srgbClr val="0000FF"/>
                </a:solidFill>
                <a:effectLst/>
                <a:uLnTx/>
                <a:uFillTx/>
                <a:latin typeface="Arial"/>
                <a:ea typeface="宋体"/>
                <a:cs typeface="Arial" pitchFamily="34" charset="0"/>
              </a:rPr>
              <a:t> </a:t>
            </a:r>
            <a:r>
              <a:rPr kumimoji="0" lang="en-US" altLang="zh-CN" sz="2400" b="1" i="0" u="none" strike="noStrike" kern="1200" cap="none" spc="0" normalizeH="0" baseline="0" noProof="0" dirty="0">
                <a:ln>
                  <a:noFill/>
                </a:ln>
                <a:solidFill>
                  <a:srgbClr val="0000FF"/>
                </a:solidFill>
                <a:effectLst/>
                <a:uLnTx/>
                <a:uFillTx/>
                <a:latin typeface="Arial"/>
                <a:ea typeface="宋体"/>
                <a:cs typeface="Arial" pitchFamily="34" charset="0"/>
              </a:rPr>
              <a:t>instruments)</a:t>
            </a:r>
          </a:p>
          <a:p>
            <a:pPr marL="660400" marR="0" lvl="1" indent="-444500" algn="just" defTabSz="914400" rtl="0" eaLnBrk="1" fontAlgn="base" latinLnBrk="0" hangingPunct="1">
              <a:lnSpc>
                <a:spcPct val="100000"/>
              </a:lnSpc>
              <a:spcBef>
                <a:spcPct val="0"/>
              </a:spcBef>
              <a:spcAft>
                <a:spcPts val="0"/>
              </a:spcAft>
              <a:buClrTx/>
              <a:buSzTx/>
              <a:buFont typeface="Wingdings" pitchFamily="2" charset="2"/>
              <a:buChar char="l"/>
              <a:tabLst/>
              <a:defRPr/>
            </a:pPr>
            <a:r>
              <a:rPr kumimoji="0" lang="en-US" altLang="zh-CN" sz="2400" b="1" i="0" u="none" strike="noStrike" kern="1200" cap="none" spc="0" normalizeH="0" baseline="0" noProof="0" dirty="0">
                <a:ln>
                  <a:noFill/>
                </a:ln>
                <a:solidFill>
                  <a:srgbClr val="0000FF"/>
                </a:solidFill>
                <a:effectLst/>
                <a:uLnTx/>
                <a:uFillTx/>
                <a:latin typeface="Arial"/>
                <a:ea typeface="宋体"/>
                <a:cs typeface="Arial" pitchFamily="34" charset="0"/>
              </a:rPr>
              <a:t>More sample environment and user lab.</a:t>
            </a:r>
            <a:endParaRPr kumimoji="0" lang="en-US" altLang="zh-CN" sz="2400" b="1" i="0" u="none" strike="noStrike" kern="1200" cap="none" spc="0" normalizeH="0" baseline="0" noProof="0" dirty="0">
              <a:ln>
                <a:noFill/>
              </a:ln>
              <a:solidFill>
                <a:srgbClr val="000000"/>
              </a:solidFill>
              <a:effectLst/>
              <a:uLnTx/>
              <a:uFillTx/>
              <a:latin typeface="Arial"/>
              <a:ea typeface="宋体"/>
              <a:cs typeface="Arial" pitchFamily="34" charset="0"/>
            </a:endParaRPr>
          </a:p>
          <a:p>
            <a:pPr marL="660400" marR="0" lvl="1" indent="-444500" algn="just" defTabSz="914400" rtl="0" eaLnBrk="1" fontAlgn="base" latinLnBrk="0" hangingPunct="1">
              <a:lnSpc>
                <a:spcPct val="100000"/>
              </a:lnSpc>
              <a:spcBef>
                <a:spcPct val="0"/>
              </a:spcBef>
              <a:spcAft>
                <a:spcPts val="0"/>
              </a:spcAft>
              <a:buClrTx/>
              <a:buSzTx/>
              <a:buFont typeface="Wingdings" pitchFamily="2" charset="2"/>
              <a:buChar char="l"/>
              <a:tabLst/>
              <a:defRPr/>
            </a:pPr>
            <a:r>
              <a:rPr kumimoji="0" lang="en-US" altLang="zh-CN" sz="2400" b="1" i="0" u="none" strike="noStrike" kern="1200" cap="none" spc="0" normalizeH="0" baseline="0" noProof="0" dirty="0">
                <a:ln>
                  <a:noFill/>
                </a:ln>
                <a:solidFill>
                  <a:srgbClr val="0000FF"/>
                </a:solidFill>
                <a:effectLst/>
                <a:uLnTx/>
                <a:uFillTx/>
                <a:latin typeface="Arial"/>
                <a:ea typeface="宋体"/>
                <a:cs typeface="Arial" pitchFamily="34" charset="0"/>
              </a:rPr>
              <a:t>Beam power upgrade to 500kW </a:t>
            </a:r>
            <a:r>
              <a:rPr kumimoji="0" lang="zh-CN" altLang="en-US" sz="2400" b="1" i="0" u="none" strike="noStrike" kern="1200" cap="none" spc="0" normalizeH="0" baseline="0" noProof="0" dirty="0">
                <a:ln>
                  <a:noFill/>
                </a:ln>
                <a:solidFill>
                  <a:srgbClr val="000000"/>
                </a:solidFill>
                <a:effectLst/>
                <a:uLnTx/>
                <a:uFillTx/>
                <a:latin typeface="Arial"/>
                <a:ea typeface="宋体"/>
                <a:cs typeface="Arial" pitchFamily="34" charset="0"/>
              </a:rPr>
              <a:t>：</a:t>
            </a:r>
            <a:endParaRPr kumimoji="0" lang="en-US" altLang="zh-CN" sz="2400" b="1" i="0" u="none" strike="noStrike" kern="1200" cap="none" spc="0" normalizeH="0" baseline="0" noProof="0" dirty="0">
              <a:ln>
                <a:noFill/>
              </a:ln>
              <a:solidFill>
                <a:srgbClr val="000000"/>
              </a:solidFill>
              <a:effectLst/>
              <a:uLnTx/>
              <a:uFillTx/>
              <a:latin typeface="Arial"/>
              <a:ea typeface="宋体"/>
              <a:cs typeface="Arial" pitchFamily="34" charset="0"/>
            </a:endParaRPr>
          </a:p>
          <a:p>
            <a:pPr marL="668338" marR="0" lvl="2" indent="-347663" algn="just" defTabSz="914400" rtl="0" eaLnBrk="1" fontAlgn="base" latinLnBrk="0" hangingPunct="1">
              <a:lnSpc>
                <a:spcPct val="100000"/>
              </a:lnSpc>
              <a:spcBef>
                <a:spcPct val="0"/>
              </a:spcBef>
              <a:spcAft>
                <a:spcPts val="0"/>
              </a:spcAft>
              <a:buClrTx/>
              <a:buSzTx/>
              <a:buFont typeface="Wingdings" charset="2"/>
              <a:buChar char="Ø"/>
              <a:defRPr/>
            </a:pPr>
            <a:r>
              <a:rPr kumimoji="0" lang="en-US" altLang="zh-CN" sz="2400" b="1" i="0" u="none" strike="noStrike" kern="1200" cap="none" spc="0" normalizeH="0" baseline="0" noProof="0" dirty="0">
                <a:ln>
                  <a:noFill/>
                </a:ln>
                <a:solidFill>
                  <a:srgbClr val="000000"/>
                </a:solidFill>
                <a:effectLst/>
                <a:uLnTx/>
                <a:uFillTx/>
                <a:latin typeface="Arial"/>
                <a:ea typeface="宋体"/>
                <a:cs typeface="Arial" pitchFamily="34" charset="0"/>
              </a:rPr>
              <a:t>LINAC beam energy upgrading to 300MeV</a:t>
            </a:r>
            <a:r>
              <a:rPr kumimoji="0" lang="zh-CN" altLang="en-US" sz="2400" b="1" i="0" u="none" strike="noStrike" kern="1200" cap="none" spc="0" normalizeH="0" baseline="0" noProof="0" dirty="0">
                <a:ln>
                  <a:noFill/>
                </a:ln>
                <a:solidFill>
                  <a:srgbClr val="000000"/>
                </a:solidFill>
                <a:effectLst/>
                <a:uLnTx/>
                <a:uFillTx/>
                <a:latin typeface="Arial"/>
                <a:ea typeface="宋体"/>
                <a:cs typeface="Arial" pitchFamily="34" charset="0"/>
              </a:rPr>
              <a:t> </a:t>
            </a:r>
            <a:r>
              <a:rPr kumimoji="0" lang="en-US" altLang="zh-CN" sz="2400" b="1" i="0" u="none" strike="noStrike" kern="1200" cap="none" spc="0" normalizeH="0" baseline="0" noProof="0" dirty="0">
                <a:ln>
                  <a:noFill/>
                </a:ln>
                <a:solidFill>
                  <a:srgbClr val="000000"/>
                </a:solidFill>
                <a:effectLst/>
                <a:uLnTx/>
                <a:uFillTx/>
                <a:latin typeface="Arial"/>
                <a:ea typeface="宋体"/>
                <a:cs typeface="Arial" pitchFamily="34" charset="0"/>
              </a:rPr>
              <a:t>by superconducting  cavities. The  tunnel is available. </a:t>
            </a:r>
          </a:p>
          <a:p>
            <a:pPr marL="668338" marR="0" lvl="2" indent="-347663" algn="just" defTabSz="914400" rtl="0" eaLnBrk="1" fontAlgn="base" latinLnBrk="0" hangingPunct="1">
              <a:lnSpc>
                <a:spcPct val="100000"/>
              </a:lnSpc>
              <a:spcBef>
                <a:spcPct val="0"/>
              </a:spcBef>
              <a:spcAft>
                <a:spcPts val="0"/>
              </a:spcAft>
              <a:buClrTx/>
              <a:buSzTx/>
              <a:buFont typeface="Wingdings" charset="2"/>
              <a:buChar char="Ø"/>
              <a:defRPr/>
            </a:pPr>
            <a:r>
              <a:rPr kumimoji="0" lang="en-US" altLang="zh-CN" sz="2400" b="1" i="0" u="none" strike="noStrike" kern="1200" cap="none" spc="0" normalizeH="0" baseline="0" noProof="0" dirty="0">
                <a:ln>
                  <a:noFill/>
                </a:ln>
                <a:solidFill>
                  <a:srgbClr val="000000"/>
                </a:solidFill>
                <a:effectLst/>
                <a:uLnTx/>
                <a:uFillTx/>
                <a:latin typeface="Arial"/>
                <a:ea typeface="宋体"/>
                <a:cs typeface="Arial" pitchFamily="34" charset="0"/>
              </a:rPr>
              <a:t>RCS works for 500kW with minor upgrade</a:t>
            </a:r>
          </a:p>
          <a:p>
            <a:pPr marL="668338" marR="0" lvl="2" indent="-347663" algn="just" defTabSz="914400" rtl="0" eaLnBrk="1" fontAlgn="base" latinLnBrk="0" hangingPunct="1">
              <a:lnSpc>
                <a:spcPct val="100000"/>
              </a:lnSpc>
              <a:spcBef>
                <a:spcPct val="0"/>
              </a:spcBef>
              <a:spcAft>
                <a:spcPts val="0"/>
              </a:spcAft>
              <a:buClrTx/>
              <a:buSzTx/>
              <a:buFont typeface="Wingdings" charset="2"/>
              <a:buChar char="Ø"/>
              <a:defRPr/>
            </a:pPr>
            <a:r>
              <a:rPr kumimoji="0" lang="en-US" altLang="zh-CN" sz="2400" b="1" i="0" u="none" strike="noStrike" kern="1200" cap="none" spc="0" normalizeH="0" baseline="0" noProof="0" dirty="0">
                <a:ln>
                  <a:noFill/>
                </a:ln>
                <a:solidFill>
                  <a:srgbClr val="000000"/>
                </a:solidFill>
                <a:effectLst/>
                <a:uLnTx/>
                <a:uFillTx/>
                <a:latin typeface="Arial"/>
                <a:ea typeface="宋体"/>
                <a:cs typeface="Arial" pitchFamily="34" charset="0"/>
              </a:rPr>
              <a:t>Target upgrading to 500kW: new target and modulators.  (shielding and utility fulfill 500kW)</a:t>
            </a:r>
          </a:p>
          <a:p>
            <a:pPr marL="0" marR="0" lvl="2" indent="0" algn="just" defTabSz="914400" rtl="0" eaLnBrk="1" fontAlgn="base"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Arial"/>
                <a:ea typeface="宋体"/>
                <a:cs typeface="Arial" pitchFamily="34" charset="0"/>
              </a:rPr>
              <a:t>Long term</a:t>
            </a:r>
          </a:p>
          <a:p>
            <a:pPr marL="215900" marR="0" lvl="2" indent="406400" algn="just" defTabSz="914400" rtl="0" eaLnBrk="1" fontAlgn="base" latinLnBrk="0" hangingPunct="1">
              <a:lnSpc>
                <a:spcPct val="100000"/>
              </a:lnSpc>
              <a:spcBef>
                <a:spcPct val="0"/>
              </a:spcBef>
              <a:spcAft>
                <a:spcPts val="0"/>
              </a:spcAft>
              <a:buClrTx/>
              <a:buSzTx/>
              <a:buFont typeface="Wingdings" charset="2"/>
              <a:buChar char="l"/>
              <a:tabLst/>
              <a:defRPr/>
            </a:pPr>
            <a:r>
              <a:rPr kumimoji="0" lang="en-US" altLang="zh-CN" sz="2400" b="1" i="0" u="none" strike="noStrike" kern="1200" cap="none" spc="0" normalizeH="0" baseline="0" noProof="0" dirty="0">
                <a:ln>
                  <a:noFill/>
                </a:ln>
                <a:solidFill>
                  <a:srgbClr val="3333FF"/>
                </a:solidFill>
                <a:effectLst/>
                <a:uLnTx/>
                <a:uFillTx/>
                <a:latin typeface="Arial"/>
                <a:ea typeface="宋体"/>
                <a:cs typeface="Arial" pitchFamily="34" charset="0"/>
              </a:rPr>
              <a:t>Second target stations</a:t>
            </a:r>
          </a:p>
          <a:p>
            <a:pPr marL="215900" marR="0" lvl="2" indent="406400" algn="just" defTabSz="914400" rtl="0" eaLnBrk="1" fontAlgn="base" latinLnBrk="0" hangingPunct="1">
              <a:lnSpc>
                <a:spcPct val="100000"/>
              </a:lnSpc>
              <a:spcBef>
                <a:spcPct val="0"/>
              </a:spcBef>
              <a:spcAft>
                <a:spcPts val="0"/>
              </a:spcAft>
              <a:buClrTx/>
              <a:buSzTx/>
              <a:buFont typeface="Wingdings" charset="2"/>
              <a:buChar char="l"/>
              <a:tabLst/>
              <a:defRPr/>
            </a:pPr>
            <a:r>
              <a:rPr kumimoji="0" lang="en-US" altLang="zh-CN" sz="2400" b="1" i="0" u="none" strike="noStrike" kern="1200" cap="none" spc="0" normalizeH="0" baseline="0" noProof="0" dirty="0">
                <a:ln>
                  <a:noFill/>
                </a:ln>
                <a:solidFill>
                  <a:srgbClr val="3333FF"/>
                </a:solidFill>
                <a:effectLst/>
                <a:uLnTx/>
                <a:uFillTx/>
                <a:latin typeface="Arial"/>
                <a:ea typeface="宋体"/>
                <a:cs typeface="Arial" pitchFamily="34" charset="0"/>
              </a:rPr>
              <a:t>Muon beams </a:t>
            </a:r>
          </a:p>
          <a:p>
            <a:pPr marL="215900" marR="0" lvl="1" indent="406400" algn="just" defTabSz="914400" rtl="0" eaLnBrk="1" fontAlgn="base" latinLnBrk="0" hangingPunct="1">
              <a:lnSpc>
                <a:spcPct val="100000"/>
              </a:lnSpc>
              <a:spcBef>
                <a:spcPct val="0"/>
              </a:spcBef>
              <a:spcAft>
                <a:spcPts val="0"/>
              </a:spcAft>
              <a:buClrTx/>
              <a:buSzTx/>
              <a:buFont typeface="Wingdings" charset="2"/>
              <a:buChar char="l"/>
              <a:tabLst/>
              <a:defRPr/>
            </a:pPr>
            <a:r>
              <a:rPr kumimoji="0" lang="zh-CN" altLang="en-US" sz="2400" b="1" i="0" u="none" strike="noStrike" kern="1200" cap="none" spc="0" normalizeH="0" baseline="0" noProof="0" dirty="0">
                <a:ln>
                  <a:noFill/>
                </a:ln>
                <a:solidFill>
                  <a:srgbClr val="3333FF"/>
                </a:solidFill>
                <a:effectLst/>
                <a:uLnTx/>
                <a:uFillTx/>
                <a:latin typeface="Arial"/>
                <a:ea typeface="宋体"/>
                <a:cs typeface="Arial" pitchFamily="34" charset="0"/>
              </a:rPr>
              <a:t>  </a:t>
            </a:r>
            <a:r>
              <a:rPr kumimoji="0" lang="mr-IN" altLang="zh-CN" sz="2400" b="1" i="0" u="none" strike="noStrike" kern="1200" cap="none" spc="0" normalizeH="0" baseline="0" noProof="0" dirty="0">
                <a:ln>
                  <a:noFill/>
                </a:ln>
                <a:solidFill>
                  <a:srgbClr val="3333FF"/>
                </a:solidFill>
                <a:effectLst/>
                <a:uLnTx/>
                <a:uFillTx/>
                <a:latin typeface="Arial"/>
                <a:ea typeface="宋体"/>
                <a:cs typeface="Arial" pitchFamily="34" charset="0"/>
              </a:rPr>
              <a:t>…</a:t>
            </a:r>
            <a:r>
              <a:rPr lang="en-US" altLang="zh-CN" sz="2400" b="1" dirty="0">
                <a:solidFill>
                  <a:srgbClr val="3333FF"/>
                </a:solidFill>
                <a:latin typeface="Arial"/>
                <a:ea typeface="宋体"/>
                <a:cs typeface="Arial" pitchFamily="34" charset="0"/>
              </a:rPr>
              <a:t>…</a:t>
            </a:r>
          </a:p>
          <a:p>
            <a:pPr marL="215900" marR="0" lvl="1" algn="just" defTabSz="914400" rtl="0" eaLnBrk="1" fontAlgn="base" latinLnBrk="0" hangingPunct="1">
              <a:lnSpc>
                <a:spcPct val="100000"/>
              </a:lnSpc>
              <a:spcBef>
                <a:spcPct val="0"/>
              </a:spcBef>
              <a:spcAft>
                <a:spcPts val="0"/>
              </a:spcAft>
              <a:buClrTx/>
              <a:buSzTx/>
              <a:tabLst/>
              <a:defRPr/>
            </a:pPr>
            <a:endParaRPr kumimoji="0" lang="en-US" altLang="zh-CN" sz="2400" b="1" i="0" u="none" strike="noStrike" kern="1200" cap="none" spc="0" normalizeH="0" baseline="0" noProof="0" dirty="0">
              <a:ln>
                <a:noFill/>
              </a:ln>
              <a:solidFill>
                <a:srgbClr val="3333FF"/>
              </a:solidFill>
              <a:effectLst/>
              <a:uLnTx/>
              <a:uFillTx/>
              <a:latin typeface="Arial"/>
              <a:ea typeface="宋体"/>
              <a:cs typeface="Arial" pitchFamily="34" charset="0"/>
            </a:endParaRPr>
          </a:p>
        </p:txBody>
      </p:sp>
    </p:spTree>
    <p:extLst>
      <p:ext uri="{BB962C8B-B14F-4D97-AF65-F5344CB8AC3E}">
        <p14:creationId xmlns:p14="http://schemas.microsoft.com/office/powerpoint/2010/main" val="2692034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41</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lvl="0" eaLnBrk="1" hangingPunct="1">
              <a:defRPr/>
            </a:pPr>
            <a:r>
              <a:rPr lang="en-US" altLang="zh-CN" sz="3200" b="1" kern="0" dirty="0">
                <a:solidFill>
                  <a:srgbClr val="FF0000"/>
                </a:solidFill>
                <a:cs typeface="Arial" pitchFamily="34" charset="0"/>
              </a:rPr>
              <a:t>Summary</a:t>
            </a:r>
            <a:endParaRPr lang="zh-CN" altLang="en-US" sz="3200" b="1" kern="0" dirty="0">
              <a:solidFill>
                <a:srgbClr val="FF0000"/>
              </a:solidFill>
              <a:cs typeface="Arial" pitchFamily="34" charset="0"/>
            </a:endParaRPr>
          </a:p>
        </p:txBody>
      </p:sp>
      <p:sp>
        <p:nvSpPr>
          <p:cNvPr id="10" name="内容占位符 2">
            <a:extLst>
              <a:ext uri="{FF2B5EF4-FFF2-40B4-BE49-F238E27FC236}">
                <a16:creationId xmlns:a16="http://schemas.microsoft.com/office/drawing/2014/main" id="{E0AE451B-A5A6-4443-AB6A-E24B2DDDE83E}"/>
              </a:ext>
            </a:extLst>
          </p:cNvPr>
          <p:cNvSpPr txBox="1">
            <a:spLocks/>
          </p:cNvSpPr>
          <p:nvPr/>
        </p:nvSpPr>
        <p:spPr bwMode="auto">
          <a:xfrm>
            <a:off x="251520" y="1052736"/>
            <a:ext cx="8712968" cy="5652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spcBef>
                <a:spcPts val="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CSNS finished construction and reached the specifications </a:t>
            </a:r>
            <a:r>
              <a:rPr lang="en-US" altLang="zh-CN" sz="2400" b="1" kern="0" dirty="0">
                <a:solidFill>
                  <a:srgbClr val="3333FF"/>
                </a:solidFill>
                <a:latin typeface="Times New Roman" panose="02020603050405020304" pitchFamily="18" charset="0"/>
                <a:ea typeface="+mn-ea"/>
                <a:cs typeface="Times New Roman" panose="02020603050405020304" pitchFamily="18" charset="0"/>
              </a:rPr>
              <a:t>o</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n schedule, and passed </a:t>
            </a:r>
            <a:r>
              <a:rPr lang="en-US" altLang="zh-CN" sz="2400" b="1" kern="0" dirty="0">
                <a:solidFill>
                  <a:srgbClr val="3333FF"/>
                </a:solidFill>
                <a:latin typeface="Times New Roman" panose="02020603050405020304" pitchFamily="18" charset="0"/>
                <a:ea typeface="+mn-ea"/>
                <a:cs typeface="Times New Roman" panose="02020603050405020304" pitchFamily="18" charset="0"/>
              </a:rPr>
              <a:t>the </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national acceptance on Aug. 2018 and was opened to users.</a:t>
            </a:r>
          </a:p>
          <a:p>
            <a:pPr marL="342900" marR="0" lvl="0" indent="-342900" algn="l" defTabSz="914400" rtl="0" eaLnBrk="0" fontAlgn="base" latinLnBrk="0" hangingPunct="0">
              <a:spcBef>
                <a:spcPts val="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CSNS is</a:t>
            </a:r>
            <a:r>
              <a:rPr lang="en-US" altLang="zh-CN" sz="2400" b="1" kern="0" dirty="0">
                <a:solidFill>
                  <a:srgbClr val="3333FF"/>
                </a:solidFill>
                <a:latin typeface="Times New Roman" panose="02020603050405020304" pitchFamily="18" charset="0"/>
                <a:ea typeface="+mn-ea"/>
                <a:cs typeface="Times New Roman" panose="02020603050405020304" pitchFamily="18" charset="0"/>
              </a:rPr>
              <a:t> the operation: stable running with high efficiency, improving performance. </a:t>
            </a:r>
          </a:p>
          <a:p>
            <a:pPr marL="342900" marR="0" lvl="0" indent="-342900" algn="l" defTabSz="914400" rtl="0" eaLnBrk="0" fontAlgn="base" latinLnBrk="0" hangingPunct="0">
              <a:spcBef>
                <a:spcPts val="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The design and construction of user instruments are underway. </a:t>
            </a:r>
          </a:p>
          <a:p>
            <a:pPr marL="342900" marR="0" lvl="0" indent="-342900" algn="l" defTabSz="914400" rtl="0" eaLnBrk="0" fontAlgn="base" latinLnBrk="0" hangingPunct="0">
              <a:spcBef>
                <a:spcPts val="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The phase-II instrument construction and the power upgrade will be started rather soon.</a:t>
            </a:r>
            <a:r>
              <a:rPr lang="en-US" altLang="zh-CN" sz="2400" b="1" i="1" kern="0" dirty="0">
                <a:solidFill>
                  <a:srgbClr val="FF0000"/>
                </a:solidFill>
                <a:latin typeface="Times New Roman" panose="02020603050405020304" pitchFamily="18" charset="0"/>
                <a:ea typeface="+mn-ea"/>
                <a:cs typeface="Times New Roman" panose="02020603050405020304" pitchFamily="18" charset="0"/>
              </a:rPr>
              <a:t> </a:t>
            </a:r>
          </a:p>
          <a:p>
            <a:pPr marL="342900" marR="0" lvl="0" indent="-342900" algn="l" defTabSz="914400" rtl="0" eaLnBrk="0" fontAlgn="base" latinLnBrk="0" hangingPunct="0">
              <a:spcBef>
                <a:spcPts val="0"/>
              </a:spcBef>
              <a:spcAft>
                <a:spcPts val="0"/>
              </a:spcAft>
              <a:buClr>
                <a:schemeClr val="tx1"/>
              </a:buClr>
              <a:buSzTx/>
              <a:buFontTx/>
              <a:buChar char="•"/>
              <a:tabLst/>
              <a:defRPr/>
            </a:pPr>
            <a:r>
              <a:rPr lang="en-US" altLang="zh-CN" sz="2400" b="1" kern="0" dirty="0">
                <a:solidFill>
                  <a:srgbClr val="0000FF"/>
                </a:solidFill>
                <a:latin typeface="Times New Roman" panose="02020603050405020304" pitchFamily="18" charset="0"/>
                <a:ea typeface="+mn-ea"/>
                <a:cs typeface="Times New Roman" panose="02020603050405020304" pitchFamily="18" charset="0"/>
              </a:rPr>
              <a:t>Thanks advices and helps from Foreign Lab.’s and  scientists during the design, construction and commissioning of CSNS</a:t>
            </a:r>
          </a:p>
          <a:p>
            <a:pPr marL="342900" marR="0" lvl="0" indent="-342900" algn="l" defTabSz="914400" rtl="0" eaLnBrk="0" fontAlgn="base" latinLnBrk="0" hangingPunct="0">
              <a:spcBef>
                <a:spcPts val="0"/>
              </a:spcBef>
              <a:spcAft>
                <a:spcPts val="0"/>
              </a:spcAft>
              <a:buClr>
                <a:schemeClr val="tx1"/>
              </a:buClr>
              <a:buSzTx/>
              <a:buFontTx/>
              <a:buChar char="•"/>
              <a:tabLst/>
              <a:defRPr/>
            </a:pPr>
            <a:r>
              <a:rPr lang="en-US" altLang="zh-CN" sz="2400" b="1" kern="0" dirty="0">
                <a:solidFill>
                  <a:srgbClr val="0000FF"/>
                </a:solidFill>
                <a:latin typeface="Times New Roman" panose="02020603050405020304" pitchFamily="18" charset="0"/>
                <a:ea typeface="+mn-ea"/>
                <a:cs typeface="Times New Roman" panose="02020603050405020304" pitchFamily="18" charset="0"/>
              </a:rPr>
              <a:t>CSNS welcomes intl. users and looks forwarded for cooperation in the neutron scattering and applications..</a:t>
            </a:r>
          </a:p>
          <a:p>
            <a:pPr marL="342900" marR="0" lvl="0" indent="-342900" algn="l" defTabSz="914400" rtl="0" eaLnBrk="0" fontAlgn="base" latinLnBrk="0" hangingPunct="0">
              <a:spcBef>
                <a:spcPts val="0"/>
              </a:spcBef>
              <a:spcAft>
                <a:spcPts val="0"/>
              </a:spcAft>
              <a:buClr>
                <a:schemeClr val="tx1"/>
              </a:buClr>
              <a:buSzTx/>
              <a:buFontTx/>
              <a:buChar char="•"/>
              <a:tabLst/>
              <a:defRPr/>
            </a:pPr>
            <a:endPar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8684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8"/>
          <p:cNvSpPr>
            <a:spLocks noChangeArrowheads="1"/>
          </p:cNvSpPr>
          <p:nvPr/>
        </p:nvSpPr>
        <p:spPr bwMode="auto">
          <a:xfrm>
            <a:off x="0" y="5037138"/>
            <a:ext cx="9144000" cy="106984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lgn="ctr" eaLnBrk="1" hangingPunct="1">
              <a:lnSpc>
                <a:spcPct val="150000"/>
              </a:lnSpc>
              <a:spcAft>
                <a:spcPts val="300"/>
              </a:spcAft>
            </a:pPr>
            <a:r>
              <a:rPr lang="zh-CN" altLang="en-US" sz="4800" b="1" dirty="0">
                <a:solidFill>
                  <a:srgbClr val="FF0000"/>
                </a:solidFill>
                <a:latin typeface="微软雅黑" charset="0"/>
                <a:ea typeface="微软雅黑" charset="0"/>
                <a:cs typeface="微软雅黑" charset="0"/>
              </a:rPr>
              <a:t>  </a:t>
            </a:r>
            <a:r>
              <a:rPr lang="en-US" altLang="zh-CN" sz="4800" b="1" dirty="0">
                <a:solidFill>
                  <a:srgbClr val="FF0000"/>
                </a:solidFill>
                <a:latin typeface="微软雅黑" charset="0"/>
                <a:ea typeface="微软雅黑" charset="0"/>
                <a:cs typeface="微软雅黑" charset="0"/>
              </a:rPr>
              <a:t>Thank</a:t>
            </a:r>
            <a:r>
              <a:rPr lang="zh-CN" altLang="en-US" sz="4800" b="1" dirty="0">
                <a:solidFill>
                  <a:srgbClr val="FF0000"/>
                </a:solidFill>
                <a:latin typeface="微软雅黑" charset="0"/>
                <a:ea typeface="微软雅黑" charset="0"/>
                <a:cs typeface="微软雅黑" charset="0"/>
              </a:rPr>
              <a:t> </a:t>
            </a:r>
            <a:r>
              <a:rPr lang="en-US" altLang="zh-CN" sz="4800" b="1" dirty="0">
                <a:solidFill>
                  <a:srgbClr val="FF0000"/>
                </a:solidFill>
                <a:latin typeface="微软雅黑" charset="0"/>
                <a:ea typeface="微软雅黑" charset="0"/>
                <a:cs typeface="微软雅黑" charset="0"/>
              </a:rPr>
              <a:t>you</a:t>
            </a:r>
            <a:r>
              <a:rPr lang="zh-CN" altLang="en-US" sz="4800" b="1" dirty="0">
                <a:solidFill>
                  <a:srgbClr val="FF0000"/>
                </a:solidFill>
                <a:latin typeface="微软雅黑" charset="0"/>
                <a:ea typeface="微软雅黑" charset="0"/>
                <a:cs typeface="微软雅黑" charset="0"/>
              </a:rPr>
              <a:t> ！</a:t>
            </a:r>
            <a:endParaRPr lang="en-US" altLang="zh-CN" sz="4800" b="1" dirty="0">
              <a:solidFill>
                <a:srgbClr val="FF0000"/>
              </a:solidFill>
              <a:latin typeface="微软雅黑" charset="0"/>
              <a:ea typeface="微软雅黑" charset="0"/>
              <a:cs typeface="微软雅黑" charset="0"/>
            </a:endParaRPr>
          </a:p>
        </p:txBody>
      </p:sp>
      <p:pic>
        <p:nvPicPr>
          <p:cNvPr id="68611" name="Picture 2" descr="C:\Users\Administrator-pc\Desktop\20180824-中国散裂中子源集体照-(高清原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333375"/>
            <a:ext cx="9798050" cy="491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886129"/>
      </p:ext>
    </p:extLst>
  </p:cSld>
  <p:clrMapOvr>
    <a:masterClrMapping/>
  </p:clrMapOvr>
  <p:transition advTm="528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5</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0000"/>
                </a:solidFill>
              </a:rPr>
              <a:t>CSNS</a:t>
            </a:r>
            <a:r>
              <a:rPr lang="zh-CN" altLang="en-US" sz="3200" b="1" dirty="0">
                <a:solidFill>
                  <a:srgbClr val="FF0000"/>
                </a:solidFill>
              </a:rPr>
              <a:t> </a:t>
            </a:r>
            <a:r>
              <a:rPr lang="en-US" altLang="zh-CN" sz="3200" b="1" dirty="0">
                <a:solidFill>
                  <a:srgbClr val="FF0000"/>
                </a:solidFill>
              </a:rPr>
              <a:t>Site</a:t>
            </a:r>
          </a:p>
        </p:txBody>
      </p:sp>
      <p:pic>
        <p:nvPicPr>
          <p:cNvPr id="10" name="Picture 5">
            <a:extLst>
              <a:ext uri="{FF2B5EF4-FFF2-40B4-BE49-F238E27FC236}">
                <a16:creationId xmlns:a16="http://schemas.microsoft.com/office/drawing/2014/main" id="{005E28CE-8AAB-6D42-B760-05346CCDA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5" y="1054281"/>
            <a:ext cx="3510439"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8A0FC802-BEE5-2C4D-AD1E-5F5132D08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1088700"/>
            <a:ext cx="4578482" cy="3600450"/>
          </a:xfrm>
          <a:prstGeom prst="rect">
            <a:avLst/>
          </a:prstGeom>
        </p:spPr>
      </p:pic>
      <p:sp>
        <p:nvSpPr>
          <p:cNvPr id="14" name="Rectangle 3">
            <a:extLst>
              <a:ext uri="{FF2B5EF4-FFF2-40B4-BE49-F238E27FC236}">
                <a16:creationId xmlns:a16="http://schemas.microsoft.com/office/drawing/2014/main" id="{566370F7-4967-5D4E-9A94-0921FCA534B7}"/>
              </a:ext>
            </a:extLst>
          </p:cNvPr>
          <p:cNvSpPr>
            <a:spLocks noGrp="1" noChangeArrowheads="1"/>
          </p:cNvSpPr>
          <p:nvPr>
            <p:ph idx="1"/>
          </p:nvPr>
        </p:nvSpPr>
        <p:spPr>
          <a:xfrm>
            <a:off x="107504" y="4941465"/>
            <a:ext cx="8929687" cy="1439863"/>
          </a:xfrm>
        </p:spPr>
        <p:txBody>
          <a:bodyPr/>
          <a:lstStyle/>
          <a:p>
            <a:pPr marL="363538" indent="-363538">
              <a:spcBef>
                <a:spcPct val="0"/>
              </a:spcBef>
              <a:spcAft>
                <a:spcPts val="600"/>
              </a:spcAft>
              <a:buFont typeface="Wingdings" pitchFamily="2" charset="2"/>
              <a:buChar char="l"/>
            </a:pPr>
            <a:r>
              <a:rPr lang="en-US" altLang="zh-CN" sz="2000" dirty="0"/>
              <a:t>The site of CSNS locates at Dongguan, Guangdong Province.</a:t>
            </a:r>
          </a:p>
          <a:p>
            <a:pPr marL="363538" indent="-363538">
              <a:spcBef>
                <a:spcPct val="0"/>
              </a:spcBef>
              <a:spcAft>
                <a:spcPts val="600"/>
              </a:spcAft>
              <a:buFont typeface="Wingdings" pitchFamily="2" charset="2"/>
              <a:buChar char="l"/>
            </a:pPr>
            <a:r>
              <a:rPr lang="en-US" altLang="zh-CN" sz="2000" dirty="0"/>
              <a:t>The</a:t>
            </a:r>
            <a:r>
              <a:rPr lang="zh-CN" altLang="en-US" sz="2000" dirty="0"/>
              <a:t> </a:t>
            </a:r>
            <a:r>
              <a:rPr lang="en-US" altLang="zh-CN" sz="2000" dirty="0"/>
              <a:t>Dongguan local government provided a land of about</a:t>
            </a:r>
            <a:r>
              <a:rPr lang="en-US" altLang="zh-CN" sz="2000" dirty="0">
                <a:solidFill>
                  <a:srgbClr val="005CE7"/>
                </a:solidFill>
              </a:rPr>
              <a:t> </a:t>
            </a:r>
            <a:r>
              <a:rPr lang="en-US" altLang="zh-CN" sz="2000" dirty="0">
                <a:solidFill>
                  <a:schemeClr val="accent2"/>
                </a:solidFill>
              </a:rPr>
              <a:t>0.67km</a:t>
            </a:r>
            <a:r>
              <a:rPr lang="en-US" altLang="zh-CN" sz="2000" baseline="30000" dirty="0">
                <a:solidFill>
                  <a:schemeClr val="accent2"/>
                </a:solidFill>
              </a:rPr>
              <a:t>2</a:t>
            </a:r>
            <a:r>
              <a:rPr lang="en-US" altLang="zh-CN" sz="2000" dirty="0">
                <a:solidFill>
                  <a:srgbClr val="005CE7"/>
                </a:solidFill>
              </a:rPr>
              <a:t> </a:t>
            </a:r>
            <a:r>
              <a:rPr lang="en-US" altLang="zh-CN" sz="2000" dirty="0"/>
              <a:t>for CSNS campus.</a:t>
            </a:r>
            <a:r>
              <a:rPr lang="en-US" altLang="zh-CN" sz="2000" dirty="0">
                <a:solidFill>
                  <a:srgbClr val="005CE7"/>
                </a:solidFill>
              </a:rPr>
              <a:t> </a:t>
            </a:r>
            <a:r>
              <a:rPr lang="en-US" altLang="zh-CN" sz="2000" dirty="0">
                <a:solidFill>
                  <a:schemeClr val="accent2"/>
                </a:solidFill>
              </a:rPr>
              <a:t>0.27-km</a:t>
            </a:r>
            <a:r>
              <a:rPr lang="en-US" altLang="zh-CN" sz="2000" baseline="30000" dirty="0">
                <a:solidFill>
                  <a:schemeClr val="accent2"/>
                </a:solidFill>
              </a:rPr>
              <a:t>2</a:t>
            </a:r>
            <a:r>
              <a:rPr lang="en-US" altLang="zh-CN" sz="2000" dirty="0">
                <a:solidFill>
                  <a:srgbClr val="005CE7"/>
                </a:solidFill>
              </a:rPr>
              <a:t> </a:t>
            </a:r>
            <a:r>
              <a:rPr lang="en-US" altLang="zh-CN" sz="2000" dirty="0"/>
              <a:t>is used for the phase-I construction.</a:t>
            </a:r>
          </a:p>
          <a:p>
            <a:pPr marL="363538" indent="-363538">
              <a:spcBef>
                <a:spcPct val="0"/>
              </a:spcBef>
              <a:spcAft>
                <a:spcPts val="600"/>
              </a:spcAft>
              <a:buFont typeface="Wingdings" pitchFamily="2" charset="2"/>
              <a:buChar char="l"/>
            </a:pPr>
            <a:r>
              <a:rPr lang="en-US" altLang="zh-CN" sz="2000" dirty="0"/>
              <a:t>50 min. by car from the Shenzhen Airport; 2</a:t>
            </a:r>
            <a:r>
              <a:rPr lang="zh-CN" altLang="en-US" sz="2000" dirty="0"/>
              <a:t> </a:t>
            </a:r>
            <a:r>
              <a:rPr lang="en-US" altLang="zh-CN" sz="2000" dirty="0"/>
              <a:t>hours by train &amp;</a:t>
            </a:r>
            <a:r>
              <a:rPr lang="zh-CN" altLang="en-US" sz="2000" dirty="0"/>
              <a:t> </a:t>
            </a:r>
            <a:r>
              <a:rPr lang="en-US" altLang="zh-CN" sz="2000" dirty="0"/>
              <a:t>car</a:t>
            </a:r>
            <a:r>
              <a:rPr lang="zh-CN" altLang="en-US" sz="2000" dirty="0"/>
              <a:t> </a:t>
            </a:r>
            <a:r>
              <a:rPr lang="en-US" altLang="zh-CN" sz="2000" dirty="0"/>
              <a:t>from</a:t>
            </a:r>
            <a:r>
              <a:rPr lang="zh-CN" altLang="en-US" sz="2000" dirty="0"/>
              <a:t> </a:t>
            </a:r>
            <a:r>
              <a:rPr lang="en-US" altLang="zh-CN" sz="2000" dirty="0"/>
              <a:t>Hongkong</a:t>
            </a:r>
          </a:p>
          <a:p>
            <a:pPr marL="363538" indent="-363538">
              <a:spcBef>
                <a:spcPct val="0"/>
              </a:spcBef>
              <a:spcAft>
                <a:spcPts val="600"/>
              </a:spcAft>
              <a:buFont typeface="Wingdings" pitchFamily="2" charset="2"/>
              <a:buChar char="l"/>
            </a:pPr>
            <a:endParaRPr lang="en-US" altLang="zh-CN" sz="2000" dirty="0"/>
          </a:p>
        </p:txBody>
      </p:sp>
    </p:spTree>
    <p:extLst>
      <p:ext uri="{BB962C8B-B14F-4D97-AF65-F5344CB8AC3E}">
        <p14:creationId xmlns:p14="http://schemas.microsoft.com/office/powerpoint/2010/main" val="856089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6</a:t>
            </a:fld>
            <a:endParaRPr kumimoji="0" lang="en-US" altLang="zh-CN" sz="900">
              <a:solidFill>
                <a:srgbClr val="4D5E68"/>
              </a:solidFill>
              <a:latin typeface="Impact" charset="0"/>
            </a:endParaRPr>
          </a:p>
        </p:txBody>
      </p:sp>
      <p:pic>
        <p:nvPicPr>
          <p:cNvPr id="12" name="Picture 2" descr="C:\Users\Administrator-pc\Desktop\2017.12 全景.jpg">
            <a:extLst>
              <a:ext uri="{FF2B5EF4-FFF2-40B4-BE49-F238E27FC236}">
                <a16:creationId xmlns:a16="http://schemas.microsoft.com/office/drawing/2014/main" id="{CB3709FA-3F7F-D34D-9814-2BEBE7253A8B}"/>
              </a:ext>
            </a:extLst>
          </p:cNvPr>
          <p:cNvPicPr>
            <a:picLocks noChangeAspect="1" noChangeArrowheads="1"/>
          </p:cNvPicPr>
          <p:nvPr/>
        </p:nvPicPr>
        <p:blipFill>
          <a:blip r:embed="rId4" cstate="print"/>
          <a:srcRect l="2591" t="2937" r="14513"/>
          <a:stretch>
            <a:fillRect/>
          </a:stretch>
        </p:blipFill>
        <p:spPr bwMode="auto">
          <a:xfrm>
            <a:off x="0" y="3284984"/>
            <a:ext cx="9144000" cy="3573016"/>
          </a:xfrm>
          <a:prstGeom prst="rect">
            <a:avLst/>
          </a:prstGeom>
          <a:noFill/>
        </p:spPr>
      </p:pic>
      <p:pic>
        <p:nvPicPr>
          <p:cNvPr id="15" name="图片 12" descr="qqqq.jpg">
            <a:extLst>
              <a:ext uri="{FF2B5EF4-FFF2-40B4-BE49-F238E27FC236}">
                <a16:creationId xmlns:a16="http://schemas.microsoft.com/office/drawing/2014/main" id="{C33DFCCE-FEAA-4249-B6AB-5EC7CB933A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 y="1"/>
            <a:ext cx="9144000" cy="328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6852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7</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1475656" y="2276872"/>
            <a:ext cx="7272808" cy="3101875"/>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CSNS project overview</a:t>
            </a:r>
          </a:p>
          <a:p>
            <a:pPr marL="457200" lvl="0" indent="-457200" algn="just" latinLnBrk="1">
              <a:lnSpc>
                <a:spcPct val="107000"/>
              </a:lnSpc>
              <a:spcAft>
                <a:spcPts val="800"/>
              </a:spcAft>
              <a:buFont typeface="Arial" panose="020B0604020202020204" pitchFamily="34" charset="0"/>
              <a:buChar char="•"/>
            </a:pPr>
            <a:r>
              <a:rPr lang="en-US" altLang="zh-CN" sz="3200" b="1" kern="100" dirty="0">
                <a:latin typeface="Times New Roman" panose="02020603050405020304" pitchFamily="18" charset="0"/>
                <a:ea typeface="Malgun Gothic" panose="020B0503020000020004" pitchFamily="34" charset="-127"/>
                <a:cs typeface="Times New Roman" panose="02020603050405020304" pitchFamily="18" charset="0"/>
              </a:rPr>
              <a:t>CSNS design</a:t>
            </a:r>
            <a:endParaRPr lang="en-US" sz="3200" b="1" kern="100" dirty="0">
              <a:latin typeface="Times New Roman" panose="02020603050405020304" pitchFamily="18" charset="0"/>
              <a:ea typeface="Malgun Gothic" panose="020B0503020000020004" pitchFamily="34" charset="-127"/>
              <a:cs typeface="Times New Roman" panose="02020603050405020304" pitchFamily="18" charset="0"/>
            </a:endParaRPr>
          </a:p>
          <a:p>
            <a:pPr marL="457200" lvl="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Commissioning &amp; operation</a:t>
            </a: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Users and future plan</a:t>
            </a:r>
          </a:p>
          <a:p>
            <a:pPr marL="457200" indent="-457200" algn="just" latinLnBrk="1">
              <a:lnSpc>
                <a:spcPct val="107000"/>
              </a:lnSpc>
              <a:spcAft>
                <a:spcPts val="800"/>
              </a:spcAft>
              <a:buFont typeface="Arial" panose="020B0604020202020204" pitchFamily="34" charset="0"/>
              <a:buChar char="•"/>
            </a:pPr>
            <a:r>
              <a:rPr lang="en-US" sz="3200" b="1" kern="100" dirty="0">
                <a:solidFill>
                  <a:schemeClr val="bg1">
                    <a:lumMod val="65000"/>
                  </a:schemeClr>
                </a:solidFill>
                <a:latin typeface="Times New Roman" panose="02020603050405020304" pitchFamily="18" charset="0"/>
                <a:ea typeface="Malgun Gothic" panose="020B0503020000020004" pitchFamily="34" charset="-127"/>
                <a:cs typeface="Times New Roman" panose="02020603050405020304" pitchFamily="18" charset="0"/>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245358" y="922358"/>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4000" kern="0" dirty="0">
                <a:solidFill>
                  <a:srgbClr val="FF3300"/>
                </a:solidFill>
              </a:rPr>
              <a:t>Outline </a:t>
            </a:r>
          </a:p>
        </p:txBody>
      </p:sp>
    </p:spTree>
    <p:extLst>
      <p:ext uri="{BB962C8B-B14F-4D97-AF65-F5344CB8AC3E}">
        <p14:creationId xmlns:p14="http://schemas.microsoft.com/office/powerpoint/2010/main" val="2577228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8</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err="1">
                <a:solidFill>
                  <a:srgbClr val="FF3300"/>
                </a:solidFill>
                <a:ea typeface="黑体" panose="02010609060101010101" pitchFamily="49" charset="-122"/>
              </a:rPr>
              <a:t>Linac</a:t>
            </a:r>
            <a:r>
              <a:rPr lang="en-US" altLang="zh-CN" sz="3200" b="1" dirty="0">
                <a:solidFill>
                  <a:srgbClr val="FF3300"/>
                </a:solidFill>
                <a:ea typeface="黑体" panose="02010609060101010101" pitchFamily="49" charset="-122"/>
              </a:rPr>
              <a:t> Design</a:t>
            </a:r>
            <a:endParaRPr lang="en-US" altLang="zh-CN" sz="3200" b="1" dirty="0">
              <a:solidFill>
                <a:srgbClr val="FF0000"/>
              </a:solidFill>
            </a:endParaRPr>
          </a:p>
        </p:txBody>
      </p:sp>
      <p:pic>
        <p:nvPicPr>
          <p:cNvPr id="12" name="Picture 3" descr="D:\文件\PPT\2017-7在建项目的进展汇报（院里组织，国家发改委监管）\照片\直线隧道_副本2.jpg">
            <a:extLst>
              <a:ext uri="{FF2B5EF4-FFF2-40B4-BE49-F238E27FC236}">
                <a16:creationId xmlns:a16="http://schemas.microsoft.com/office/drawing/2014/main" id="{CEF487C3-168D-3E4C-9B87-223BF8631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11" y="3429000"/>
            <a:ext cx="7810708" cy="311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 name="Object 2">
            <a:extLst>
              <a:ext uri="{FF2B5EF4-FFF2-40B4-BE49-F238E27FC236}">
                <a16:creationId xmlns:a16="http://schemas.microsoft.com/office/drawing/2014/main" id="{0FCDFD7F-A94C-5641-9167-C1DB7DBA933E}"/>
              </a:ext>
            </a:extLst>
          </p:cNvPr>
          <p:cNvGraphicFramePr>
            <a:graphicFrameLocks noChangeAspect="1"/>
          </p:cNvGraphicFramePr>
          <p:nvPr>
            <p:extLst>
              <p:ext uri="{D42A27DB-BD31-4B8C-83A1-F6EECF244321}">
                <p14:modId xmlns:p14="http://schemas.microsoft.com/office/powerpoint/2010/main" val="34924766"/>
              </p:ext>
            </p:extLst>
          </p:nvPr>
        </p:nvGraphicFramePr>
        <p:xfrm>
          <a:off x="467916" y="980728"/>
          <a:ext cx="8064897" cy="2448272"/>
        </p:xfrm>
        <a:graphic>
          <a:graphicData uri="http://schemas.openxmlformats.org/presentationml/2006/ole">
            <mc:AlternateContent xmlns:mc="http://schemas.openxmlformats.org/markup-compatibility/2006">
              <mc:Choice xmlns:v="urn:schemas-microsoft-com:vml" Requires="v">
                <p:oleObj spid="_x0000_s98355" name="Visio" r:id="rId5" imgW="7466025" imgH="3286981" progId="">
                  <p:embed/>
                </p:oleObj>
              </mc:Choice>
              <mc:Fallback>
                <p:oleObj name="Visio" r:id="rId5" imgW="7466025" imgH="3286981" progId="">
                  <p:embed/>
                  <p:pic>
                    <p:nvPicPr>
                      <p:cNvPr id="11" name="Object 2">
                        <a:extLst>
                          <a:ext uri="{FF2B5EF4-FFF2-40B4-BE49-F238E27FC236}">
                            <a16:creationId xmlns:a16="http://schemas.microsoft.com/office/drawing/2014/main" id="{2E66C728-5ABF-7D42-A71C-74EE2D2EC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16" y="980728"/>
                        <a:ext cx="8064897" cy="244827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22570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9</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3300"/>
                </a:solidFill>
              </a:rPr>
              <a:t>RCS Design</a:t>
            </a:r>
            <a:endParaRPr lang="en-US" altLang="zh-CN" sz="3200" b="1" dirty="0">
              <a:solidFill>
                <a:srgbClr val="FF0000"/>
              </a:solidFill>
            </a:endParaRPr>
          </a:p>
        </p:txBody>
      </p:sp>
      <p:pic>
        <p:nvPicPr>
          <p:cNvPr id="10" name="Picture 3">
            <a:extLst>
              <a:ext uri="{FF2B5EF4-FFF2-40B4-BE49-F238E27FC236}">
                <a16:creationId xmlns:a16="http://schemas.microsoft.com/office/drawing/2014/main" id="{401F95BE-008A-4641-B365-BA48C9EA01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505437" y="723397"/>
            <a:ext cx="2882987" cy="2956452"/>
          </a:xfrm>
        </p:spPr>
      </p:pic>
      <p:sp>
        <p:nvSpPr>
          <p:cNvPr id="11" name="矩形 8">
            <a:extLst>
              <a:ext uri="{FF2B5EF4-FFF2-40B4-BE49-F238E27FC236}">
                <a16:creationId xmlns:a16="http://schemas.microsoft.com/office/drawing/2014/main" id="{E9EB7857-51F2-7748-8D19-883A39BF7E6A}"/>
              </a:ext>
            </a:extLst>
          </p:cNvPr>
          <p:cNvSpPr>
            <a:spLocks noChangeArrowheads="1"/>
          </p:cNvSpPr>
          <p:nvPr/>
        </p:nvSpPr>
        <p:spPr bwMode="auto">
          <a:xfrm>
            <a:off x="179512" y="955676"/>
            <a:ext cx="5112568"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spcAft>
                <a:spcPts val="600"/>
              </a:spcAft>
              <a:buClr>
                <a:srgbClr val="000000"/>
              </a:buClr>
              <a:buFont typeface="Wingdings" panose="05000000000000000000" pitchFamily="2" charset="2"/>
              <a:buChar char="l"/>
            </a:pPr>
            <a:r>
              <a:rPr lang="en-US" altLang="zh-CN" sz="2400" b="1" dirty="0">
                <a:solidFill>
                  <a:srgbClr val="005CE7"/>
                </a:solidFill>
              </a:rPr>
              <a:t>Lattice of 4-fold symmetry, triplet.</a:t>
            </a:r>
          </a:p>
          <a:p>
            <a:pPr algn="l">
              <a:spcAft>
                <a:spcPts val="600"/>
              </a:spcAft>
              <a:buClr>
                <a:srgbClr val="000000"/>
              </a:buClr>
              <a:buFont typeface="Wingdings" panose="05000000000000000000" pitchFamily="2" charset="2"/>
              <a:buChar char="l"/>
            </a:pPr>
            <a:r>
              <a:rPr lang="en-US" altLang="zh-CN" sz="2400" b="1" dirty="0">
                <a:solidFill>
                  <a:srgbClr val="005CE7"/>
                </a:solidFill>
              </a:rPr>
              <a:t>227.92m circumference.</a:t>
            </a:r>
          </a:p>
          <a:p>
            <a:pPr algn="l">
              <a:spcAft>
                <a:spcPts val="600"/>
              </a:spcAft>
              <a:buClr>
                <a:srgbClr val="000000"/>
              </a:buClr>
              <a:buFont typeface="Wingdings" panose="05000000000000000000" pitchFamily="2" charset="2"/>
              <a:buChar char="l"/>
            </a:pPr>
            <a:r>
              <a:rPr lang="en-US" altLang="zh-CN" sz="2400" b="1" dirty="0">
                <a:solidFill>
                  <a:srgbClr val="005CE7"/>
                </a:solidFill>
              </a:rPr>
              <a:t>Four </a:t>
            </a:r>
            <a:r>
              <a:rPr lang="en-US" altLang="zh-CN" sz="2400" b="1" dirty="0">
                <a:solidFill>
                  <a:srgbClr val="005CE7"/>
                </a:solidFill>
                <a:cs typeface="Times New Roman" panose="02020603050405020304" pitchFamily="18" charset="0"/>
              </a:rPr>
              <a:t>long straight sections</a:t>
            </a:r>
            <a:r>
              <a:rPr lang="en-US" altLang="zh-CN" sz="2400" b="1" dirty="0">
                <a:solidFill>
                  <a:srgbClr val="005CE7"/>
                </a:solidFill>
              </a:rPr>
              <a:t> for injection, acceleration, collimation and extraction.</a:t>
            </a:r>
          </a:p>
          <a:p>
            <a:pPr algn="l">
              <a:spcAft>
                <a:spcPts val="600"/>
              </a:spcAft>
              <a:buClr>
                <a:srgbClr val="000000"/>
              </a:buClr>
              <a:buFont typeface="Wingdings" panose="05000000000000000000" pitchFamily="2" charset="2"/>
              <a:buChar char="l"/>
            </a:pPr>
            <a:r>
              <a:rPr lang="en-US" altLang="zh-CN" sz="2400" b="1" dirty="0">
                <a:solidFill>
                  <a:srgbClr val="005CE7"/>
                </a:solidFill>
              </a:rPr>
              <a:t>25Hz, 80~1600MeV</a:t>
            </a:r>
          </a:p>
        </p:txBody>
      </p:sp>
      <p:pic>
        <p:nvPicPr>
          <p:cNvPr id="12" name="Picture 6" descr="D:\文件\PPT\2017-7在建项目的进展汇报（院里组织，国家发改委监管）\照片\环隧道2_副本.jpg">
            <a:extLst>
              <a:ext uri="{FF2B5EF4-FFF2-40B4-BE49-F238E27FC236}">
                <a16:creationId xmlns:a16="http://schemas.microsoft.com/office/drawing/2014/main" id="{1399E0FB-41FB-7F46-AC85-88D94F227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853116"/>
            <a:ext cx="8496944" cy="2672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8699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prstDash val="dash"/>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tx2">
            <a:lumMod val="60000"/>
            <a:lumOff val="40000"/>
          </a:schemeClr>
        </a:solidFill>
      </a:spPr>
      <a:bodyPr wrap="square">
        <a:noAutofit/>
      </a:bodyPr>
      <a:lstStyle>
        <a:defPPr algn="just">
          <a:lnSpc>
            <a:spcPct val="110000"/>
          </a:lnSpc>
          <a:spcBef>
            <a:spcPts val="0"/>
          </a:spcBef>
          <a:spcAft>
            <a:spcPts val="600"/>
          </a:spcAft>
          <a:buClr>
            <a:schemeClr val="tx1"/>
          </a:buClr>
          <a:defRPr sz="2000" b="1" dirty="0">
            <a:solidFill>
              <a:schemeClr val="bg1"/>
            </a:solidFill>
            <a:latin typeface="Times New Roman" pitchFamily="18" charset="0"/>
            <a:ea typeface="微软雅黑" panose="020B0503020204020204" pitchFamily="34" charset="-122"/>
            <a:cs typeface="Times New Roman" pitchFamily="18" charset="0"/>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55977</TotalTime>
  <Words>2680</Words>
  <Application>Microsoft Office PowerPoint</Application>
  <PresentationFormat>On-screen Show (4:3)</PresentationFormat>
  <Paragraphs>467</Paragraphs>
  <Slides>42</Slides>
  <Notes>4</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3</vt:i4>
      </vt:variant>
      <vt:variant>
        <vt:lpstr>Slide Titles</vt:lpstr>
      </vt:variant>
      <vt:variant>
        <vt:i4>42</vt:i4>
      </vt:variant>
    </vt:vector>
  </HeadingPairs>
  <TitlesOfParts>
    <vt:vector size="61" baseType="lpstr">
      <vt:lpstr>Arial Unicode MS</vt:lpstr>
      <vt:lpstr>Malgun Gothic</vt:lpstr>
      <vt:lpstr>微软雅黑</vt:lpstr>
      <vt:lpstr>黑体</vt:lpstr>
      <vt:lpstr>宋体</vt:lpstr>
      <vt:lpstr>Arial</vt:lpstr>
      <vt:lpstr>Calibri</vt:lpstr>
      <vt:lpstr>Impact</vt:lpstr>
      <vt:lpstr>楷体_GB2312</vt:lpstr>
      <vt:lpstr>Symbol</vt:lpstr>
      <vt:lpstr>tim</vt:lpstr>
      <vt:lpstr>Times</vt:lpstr>
      <vt:lpstr>Times New Roman</vt:lpstr>
      <vt:lpstr>Wingdings</vt:lpstr>
      <vt:lpstr>楷体</vt:lpstr>
      <vt:lpstr>Office 主题</vt:lpstr>
      <vt:lpstr>Visio</vt:lpstr>
      <vt:lpstr>Origin50.Graph</vt:lpstr>
      <vt:lpstr>Graph</vt:lpstr>
      <vt:lpstr> Status of China Spallation Neutron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Glass carbon &amp; Bates-poly，molecular weight: 200 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Holder, Talia</cp:lastModifiedBy>
  <cp:revision>2449</cp:revision>
  <dcterms:created xsi:type="dcterms:W3CDTF">2011-02-21T08:42:51Z</dcterms:created>
  <dcterms:modified xsi:type="dcterms:W3CDTF">2019-10-15T12:51:44Z</dcterms:modified>
</cp:coreProperties>
</file>