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jpeg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60" r:id="rId4"/>
  </p:sldMasterIdLst>
  <p:notesMasterIdLst>
    <p:notesMasterId r:id="rId35"/>
  </p:notesMasterIdLst>
  <p:handoutMasterIdLst>
    <p:handoutMasterId r:id="rId36"/>
  </p:handoutMasterIdLst>
  <p:sldIdLst>
    <p:sldId id="256" r:id="rId5"/>
    <p:sldId id="257" r:id="rId6"/>
    <p:sldId id="261" r:id="rId7"/>
    <p:sldId id="262" r:id="rId8"/>
    <p:sldId id="264" r:id="rId9"/>
    <p:sldId id="364" r:id="rId10"/>
    <p:sldId id="265" r:id="rId11"/>
    <p:sldId id="266" r:id="rId12"/>
    <p:sldId id="384" r:id="rId13"/>
    <p:sldId id="386" r:id="rId14"/>
    <p:sldId id="387" r:id="rId15"/>
    <p:sldId id="388" r:id="rId16"/>
    <p:sldId id="300" r:id="rId17"/>
    <p:sldId id="312" r:id="rId18"/>
    <p:sldId id="313" r:id="rId19"/>
    <p:sldId id="314" r:id="rId20"/>
    <p:sldId id="315" r:id="rId21"/>
    <p:sldId id="286" r:id="rId22"/>
    <p:sldId id="381" r:id="rId23"/>
    <p:sldId id="316" r:id="rId24"/>
    <p:sldId id="317" r:id="rId25"/>
    <p:sldId id="318" r:id="rId26"/>
    <p:sldId id="276" r:id="rId27"/>
    <p:sldId id="278" r:id="rId28"/>
    <p:sldId id="319" r:id="rId29"/>
    <p:sldId id="320" r:id="rId30"/>
    <p:sldId id="389" r:id="rId31"/>
    <p:sldId id="267" r:id="rId32"/>
    <p:sldId id="268" r:id="rId33"/>
    <p:sldId id="258" r:id="rId34"/>
  </p:sldIdLst>
  <p:sldSz cx="12192000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9B9D"/>
    <a:srgbClr val="AEB0AF"/>
    <a:srgbClr val="CEC7C1"/>
    <a:srgbClr val="8C8D90"/>
    <a:srgbClr val="D25350"/>
    <a:srgbClr val="808184"/>
    <a:srgbClr val="75767A"/>
    <a:srgbClr val="4E4F54"/>
    <a:srgbClr val="84888B"/>
    <a:srgbClr val="A049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3166" autoAdjust="0"/>
    <p:restoredTop sz="95161" autoAdjust="0"/>
  </p:normalViewPr>
  <p:slideViewPr>
    <p:cSldViewPr snapToGrid="0" showGuides="1">
      <p:cViewPr varScale="1">
        <p:scale>
          <a:sx n="97" d="100"/>
          <a:sy n="97" d="100"/>
        </p:scale>
        <p:origin x="89" y="60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30" d="100"/>
        <a:sy n="130" d="100"/>
      </p:scale>
      <p:origin x="0" y="-11938"/>
    </p:cViewPr>
  </p:sorterViewPr>
  <p:notesViewPr>
    <p:cSldViewPr snapToGrid="0" showGuides="1">
      <p:cViewPr>
        <p:scale>
          <a:sx n="50" d="100"/>
          <a:sy n="50" d="100"/>
        </p:scale>
        <p:origin x="5664" y="167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533024-10F1-4BC3-BAA5-CB28D8F9B61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8810624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74A39D-78C5-4FF5-94A2-BCBFAF602A34}" type="datetimeFigureOut">
              <a:rPr lang="en-US" smtClean="0">
                <a:latin typeface="+mn-lt"/>
              </a:rPr>
              <a:t>10/11/2019</a:t>
            </a:fld>
            <a:endParaRPr lang="en-US" dirty="0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D2005F-34EB-4228-A469-9DA7EF685E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0" y="8810626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algn="l"/>
            <a:fld id="{C75DCF9F-B5D2-4E17-BF72-5579017E6EA3}" type="slidenum">
              <a:rPr lang="en-US" smtClean="0">
                <a:latin typeface="+mn-lt"/>
              </a:rPr>
              <a:pPr algn="l"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5757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4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+mn-lt"/>
              </a:defRPr>
            </a:lvl1pPr>
          </a:lstStyle>
          <a:p>
            <a:fld id="{D7992059-949A-4D84-A84D-82EB5F97947B}" type="datetimeFigureOut">
              <a:rPr lang="en-US" smtClean="0"/>
              <a:pPr/>
              <a:t>10/11/2019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7"/>
            <a:ext cx="5607050" cy="36607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+mn-lt"/>
              </a:defRPr>
            </a:lvl1pPr>
          </a:lstStyle>
          <a:p>
            <a:fld id="{DBFF095A-F86B-4B29-8A9F-DF3D3D1F3E2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089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BAA5A-EBA8-43FC-A55E-47642B82A59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6146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Compute and Data Environment for Science (CADES) at ORNL is providing a compute and data infrastructure coupled with experts in data science to create a new environment for scientific discovery.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BAA5A-EBA8-43FC-A55E-47642B82A59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1989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337BA4A-B024-42C0-AEE3-721B228F8259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9E6EA7-E7F1-42F0-95B8-1B1A5A465AF6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A5D040-4FD6-4BA1-AC81-B5CFF26CC6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321" y="1074420"/>
            <a:ext cx="11334582" cy="4233245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267160" y="5343835"/>
            <a:ext cx="53848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>
                <a:solidFill>
                  <a:schemeClr val="tx1"/>
                </a:solidFill>
                <a:latin typeface="Century Gothic" panose="020B0502020202020204" pitchFamily="34" charset="0"/>
              </a:rPr>
              <a:t>ORNL is managed by UT-Battelle, LLC 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28736" y="1388962"/>
            <a:ext cx="8678194" cy="978729"/>
          </a:xfrm>
        </p:spPr>
        <p:txBody>
          <a:bodyPr/>
          <a:lstStyle>
            <a:lvl1pPr algn="l">
              <a:defRPr sz="3200" b="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447481" y="3013455"/>
            <a:ext cx="5440514" cy="2028101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E99884-2636-4794-A093-0F9256951E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5" name="Freeform 7">
            <a:extLst>
              <a:ext uri="{FF2B5EF4-FFF2-40B4-BE49-F238E27FC236}">
                <a16:creationId xmlns:a16="http://schemas.microsoft.com/office/drawing/2014/main" id="{454A96CC-B6D3-471D-892D-1DBFEFBD0D12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latin typeface="+mn-lt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27030A5-C7D7-48D4-B261-45DC936EE5D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76" y="5409488"/>
            <a:ext cx="1603756" cy="38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0824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7" y="1083755"/>
            <a:ext cx="5486764" cy="421929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4221671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3439C5-4231-ED43-91B8-86779195C116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C7DBBE-95AC-E843-979A-A1A45836011E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29C1BABE-6AB9-4F04-A1D6-C28E4287362E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D325F85-B4F1-4C5D-855D-1BE9D9C179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1F888CF4-3F65-4925-A47B-614AFCDC0550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Line 6">
            <a:extLst>
              <a:ext uri="{FF2B5EF4-FFF2-40B4-BE49-F238E27FC236}">
                <a16:creationId xmlns:a16="http://schemas.microsoft.com/office/drawing/2014/main" id="{4CFFE01C-81C8-4437-B6F5-7BAAEE5FC29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1B955FFA-B6F5-4CDD-940A-DB05FD68B7CA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CA5F7EA9-E5C6-4376-AC5D-CA0B1DA0A2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8079" y="2453317"/>
            <a:ext cx="5512904" cy="2690184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688975" lvl="1" indent="-2857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41499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6" y="1078992"/>
            <a:ext cx="5487073" cy="4224052"/>
          </a:xfrm>
          <a:noFill/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5779008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453316"/>
            <a:ext cx="5512904" cy="4163291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688975" lvl="1" indent="-2857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6" name="Freeform 7">
            <a:extLst>
              <a:ext uri="{FF2B5EF4-FFF2-40B4-BE49-F238E27FC236}">
                <a16:creationId xmlns:a16="http://schemas.microsoft.com/office/drawing/2014/main" id="{2A500EEB-73EC-4C16-8273-4ED5425DD64C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3024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k green picture layout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20595" y="1078989"/>
            <a:ext cx="7464186" cy="422600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1" y="1078991"/>
            <a:ext cx="3846274" cy="5779007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079" y="1275788"/>
            <a:ext cx="3576228" cy="97969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800350"/>
            <a:ext cx="3541945" cy="3816258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688975" lvl="1" indent="-2857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8" name="Freeform 5">
            <a:extLst>
              <a:ext uri="{FF2B5EF4-FFF2-40B4-BE49-F238E27FC236}">
                <a16:creationId xmlns:a16="http://schemas.microsoft.com/office/drawing/2014/main" id="{E0FFF716-AFC7-4054-A1F8-2C39C30731D0}"/>
              </a:ext>
            </a:extLst>
          </p:cNvPr>
          <p:cNvSpPr>
            <a:spLocks/>
          </p:cNvSpPr>
          <p:nvPr userDrawn="1"/>
        </p:nvSpPr>
        <p:spPr bwMode="auto">
          <a:xfrm>
            <a:off x="4120595" y="1"/>
            <a:ext cx="8071405" cy="6857998"/>
          </a:xfrm>
          <a:custGeom>
            <a:avLst/>
            <a:gdLst>
              <a:gd name="T0" fmla="*/ 4151 w 4490"/>
              <a:gd name="T1" fmla="*/ 0 h 3815"/>
              <a:gd name="T2" fmla="*/ 4151 w 4490"/>
              <a:gd name="T3" fmla="*/ 2951 h 3815"/>
              <a:gd name="T4" fmla="*/ 0 w 4490"/>
              <a:gd name="T5" fmla="*/ 2951 h 3815"/>
              <a:gd name="T6" fmla="*/ 0 w 4490"/>
              <a:gd name="T7" fmla="*/ 3815 h 3815"/>
              <a:gd name="T8" fmla="*/ 4490 w 4490"/>
              <a:gd name="T9" fmla="*/ 3815 h 3815"/>
              <a:gd name="T10" fmla="*/ 4490 w 4490"/>
              <a:gd name="T11" fmla="*/ 2969 h 3815"/>
              <a:gd name="T12" fmla="*/ 4490 w 4490"/>
              <a:gd name="T13" fmla="*/ 2951 h 3815"/>
              <a:gd name="T14" fmla="*/ 4490 w 4490"/>
              <a:gd name="T15" fmla="*/ 0 h 3815"/>
              <a:gd name="T16" fmla="*/ 4151 w 4490"/>
              <a:gd name="T17" fmla="*/ 0 h 3815"/>
              <a:gd name="T18" fmla="*/ 4151 w 4490"/>
              <a:gd name="T19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90" h="3815">
                <a:moveTo>
                  <a:pt x="4151" y="0"/>
                </a:moveTo>
                <a:lnTo>
                  <a:pt x="4151" y="2951"/>
                </a:lnTo>
                <a:lnTo>
                  <a:pt x="0" y="2951"/>
                </a:lnTo>
                <a:lnTo>
                  <a:pt x="0" y="3815"/>
                </a:lnTo>
                <a:lnTo>
                  <a:pt x="4490" y="3815"/>
                </a:lnTo>
                <a:lnTo>
                  <a:pt x="4490" y="2969"/>
                </a:lnTo>
                <a:lnTo>
                  <a:pt x="4490" y="2951"/>
                </a:lnTo>
                <a:lnTo>
                  <a:pt x="4490" y="0"/>
                </a:lnTo>
                <a:lnTo>
                  <a:pt x="4151" y="0"/>
                </a:lnTo>
                <a:lnTo>
                  <a:pt x="4151" y="0"/>
                </a:lnTo>
                <a:close/>
              </a:path>
            </a:pathLst>
          </a:custGeom>
          <a:solidFill>
            <a:srgbClr val="4C88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220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icture layou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4320" y="2381"/>
            <a:ext cx="11312843" cy="6342021"/>
          </a:xfrm>
          <a:noFill/>
          <a:ln>
            <a:noFill/>
          </a:ln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9" y="274320"/>
            <a:ext cx="11000232" cy="53553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effectLst/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Rectangle 256">
            <a:extLst>
              <a:ext uri="{FF2B5EF4-FFF2-40B4-BE49-F238E27FC236}">
                <a16:creationId xmlns:a16="http://schemas.microsoft.com/office/drawing/2014/main" id="{50787286-CD5D-43D9-B8DA-70C3358DC82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3" y="647700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 </a:t>
            </a:r>
          </a:p>
        </p:txBody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D938724D-E109-43B4-9560-1552E26DB04A}"/>
              </a:ext>
            </a:extLst>
          </p:cNvPr>
          <p:cNvSpPr>
            <a:spLocks/>
          </p:cNvSpPr>
          <p:nvPr userDrawn="1"/>
        </p:nvSpPr>
        <p:spPr bwMode="auto">
          <a:xfrm>
            <a:off x="6026150" y="0"/>
            <a:ext cx="6165850" cy="6858000"/>
          </a:xfrm>
          <a:custGeom>
            <a:avLst/>
            <a:gdLst>
              <a:gd name="T0" fmla="*/ 3502 w 3884"/>
              <a:gd name="T1" fmla="*/ 0 h 4320"/>
              <a:gd name="T2" fmla="*/ 3502 w 3884"/>
              <a:gd name="T3" fmla="*/ 3998 h 4320"/>
              <a:gd name="T4" fmla="*/ 0 w 3884"/>
              <a:gd name="T5" fmla="*/ 3998 h 4320"/>
              <a:gd name="T6" fmla="*/ 0 w 3884"/>
              <a:gd name="T7" fmla="*/ 4320 h 4320"/>
              <a:gd name="T8" fmla="*/ 3502 w 3884"/>
              <a:gd name="T9" fmla="*/ 4320 h 4320"/>
              <a:gd name="T10" fmla="*/ 3884 w 3884"/>
              <a:gd name="T11" fmla="*/ 4320 h 4320"/>
              <a:gd name="T12" fmla="*/ 3884 w 3884"/>
              <a:gd name="T13" fmla="*/ 3998 h 4320"/>
              <a:gd name="T14" fmla="*/ 3884 w 3884"/>
              <a:gd name="T15" fmla="*/ 0 h 4320"/>
              <a:gd name="T16" fmla="*/ 3502 w 3884"/>
              <a:gd name="T17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884" h="4320">
                <a:moveTo>
                  <a:pt x="3502" y="0"/>
                </a:moveTo>
                <a:lnTo>
                  <a:pt x="3502" y="3998"/>
                </a:lnTo>
                <a:lnTo>
                  <a:pt x="0" y="3998"/>
                </a:lnTo>
                <a:lnTo>
                  <a:pt x="0" y="4320"/>
                </a:lnTo>
                <a:lnTo>
                  <a:pt x="3502" y="4320"/>
                </a:lnTo>
                <a:lnTo>
                  <a:pt x="3884" y="4320"/>
                </a:lnTo>
                <a:lnTo>
                  <a:pt x="3884" y="3998"/>
                </a:lnTo>
                <a:lnTo>
                  <a:pt x="3884" y="0"/>
                </a:lnTo>
                <a:lnTo>
                  <a:pt x="3502" y="0"/>
                </a:lnTo>
                <a:close/>
              </a:path>
            </a:pathLst>
          </a:custGeom>
          <a:solidFill>
            <a:srgbClr val="40875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00E375-D0D6-466C-A383-E914B5C8AE5A}"/>
              </a:ext>
            </a:extLst>
          </p:cNvPr>
          <p:cNvSpPr/>
          <p:nvPr userDrawn="1"/>
        </p:nvSpPr>
        <p:spPr>
          <a:xfrm>
            <a:off x="0" y="6344402"/>
            <a:ext cx="274320" cy="510909"/>
          </a:xfrm>
          <a:prstGeom prst="rect">
            <a:avLst/>
          </a:prstGeom>
          <a:solidFill>
            <a:srgbClr val="397D5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D090841D-81E2-4E83-8067-E18C5C3AF8FF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4031D8B-25E9-D440-A0B7-53853A82E6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644" y="6452482"/>
            <a:ext cx="2112264" cy="30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6074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5911" y="236982"/>
            <a:ext cx="11515053" cy="507831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224" y="1508760"/>
            <a:ext cx="11523520" cy="4195415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00354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A793DD-CC76-5F43-B066-A945E5595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22F79-C76F-3B4E-8042-E7E8D92F6193}" type="datetimeFigureOut">
              <a:rPr lang="en-US" smtClean="0"/>
              <a:t>10/11/2019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17C4CD-AFCF-3F43-9C14-DC086F4D3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390D22-777B-2A49-BF92-947802DB2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C5B1A-DEAB-7C47-B9C5-EBF5B379C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592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9496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1653735"/>
            <a:ext cx="11430000" cy="4047778"/>
          </a:xfrm>
        </p:spPr>
        <p:txBody>
          <a:bodyPr/>
          <a:lstStyle>
            <a:lvl1pPr marL="288925" indent="-288925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+mn-lt"/>
                <a:cs typeface="Arial" panose="020B0604020202020204" pitchFamily="34" charset="0"/>
              </a:defRPr>
            </a:lvl2pPr>
            <a:lvl3pPr marL="1031875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885FFDA-509C-4548-B17D-5409853CA42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D9F2534-297B-446C-B822-74E3C23864F7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8" name="Rectangle 256">
            <a:extLst>
              <a:ext uri="{FF2B5EF4-FFF2-40B4-BE49-F238E27FC236}">
                <a16:creationId xmlns:a16="http://schemas.microsoft.com/office/drawing/2014/main" id="{6349825E-C749-4CDB-BDE4-DDAFE00D2BF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5298622-4D3C-4849-B0FA-4101271A78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644" y="6452482"/>
            <a:ext cx="2112264" cy="30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458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7DAB3A-4154-42CC-B73A-07DD412DD1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01" b="-1"/>
          <a:stretch/>
        </p:blipFill>
        <p:spPr>
          <a:xfrm>
            <a:off x="6095998" y="1078992"/>
            <a:ext cx="5535025" cy="42286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79D6E9-7CB6-4816-BA71-A98C108727C8}"/>
              </a:ext>
            </a:extLst>
          </p:cNvPr>
          <p:cNvSpPr/>
          <p:nvPr userDrawn="1"/>
        </p:nvSpPr>
        <p:spPr>
          <a:xfrm>
            <a:off x="274320" y="1078992"/>
            <a:ext cx="5821680" cy="4228673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352479"/>
            <a:ext cx="5413469" cy="110078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068FB31-3CF5-496E-BC0D-61D682234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12217" y="2891883"/>
            <a:ext cx="5431021" cy="2252546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buClr>
                <a:schemeClr val="tx1"/>
              </a:buClr>
              <a:buFont typeface="Century Gothic" panose="020B0502020202020204" pitchFamily="34" charset="0"/>
              <a:buChar char="–"/>
              <a:defRPr sz="1800">
                <a:latin typeface="Century Gothic" panose="020B0502020202020204" pitchFamily="34" charset="0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ACC93F-6123-3F49-8C15-4A811AF8B7BB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756F41-5AD0-C346-AE90-A0206E07D1B9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E79036-1F33-40EB-AB47-F9529E5C3C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2" name="Freeform 7">
            <a:extLst>
              <a:ext uri="{FF2B5EF4-FFF2-40B4-BE49-F238E27FC236}">
                <a16:creationId xmlns:a16="http://schemas.microsoft.com/office/drawing/2014/main" id="{3E861E90-11A2-4A0B-85EB-1A2865C9A48F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CBCBC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671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885FFDA-509C-4548-B17D-5409853CA42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425236" cy="535531"/>
          </a:xfrm>
        </p:spPr>
        <p:txBody>
          <a:bodyPr/>
          <a:lstStyle>
            <a:lvl1pPr>
              <a:lnSpc>
                <a:spcPct val="90000"/>
              </a:lnSpc>
              <a:defRPr sz="32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D9F2534-297B-446C-B822-74E3C23864F7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256">
            <a:extLst>
              <a:ext uri="{FF2B5EF4-FFF2-40B4-BE49-F238E27FC236}">
                <a16:creationId xmlns:a16="http://schemas.microsoft.com/office/drawing/2014/main" id="{BF6A1C92-1EE6-4390-85D8-ACD208CF9DB8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0DD0A2A-0355-AA49-9A3F-AB977E14FC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644" y="6452482"/>
            <a:ext cx="2112264" cy="30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582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D6DB211-F94D-644A-8C58-020193A03AAA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7010" y="1444752"/>
            <a:ext cx="5507832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7010" y="2275467"/>
            <a:ext cx="5507832" cy="3373229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444752"/>
            <a:ext cx="5504688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275467"/>
            <a:ext cx="5504688" cy="3373229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Century Gothic" panose="020B0502020202020204" pitchFamily="34" charset="0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C0632-ACDA-4D24-A2CC-14539B91BC55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DF833AF-F2DD-B245-B5D3-AAD481D065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644" y="6452482"/>
            <a:ext cx="2112264" cy="30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578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3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7FC5867-1737-E84C-B42D-608A49EBBAA6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696" y="1387602"/>
            <a:ext cx="361047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696" y="2208792"/>
            <a:ext cx="361047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3659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3659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14350" lvl="1" indent="-2254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9D91D4C-0C90-4594-94C2-E939B6EF57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48562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1A87D9D-30BD-4BC1-AB79-1F900F87185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48562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14350" lvl="1" indent="-2254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4B83B09-CF3A-4A36-84C0-D32086A13DE2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0BAAAD4-FBA9-4334-AA6C-9B74AC2A83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644" y="6452482"/>
            <a:ext cx="2112264" cy="30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005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35551"/>
            <a:ext cx="5840756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6351585" y="1435551"/>
            <a:ext cx="5840415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5838672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6351584" y="948037"/>
            <a:ext cx="5840415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80804" y="966165"/>
            <a:ext cx="5815195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80804" y="1517523"/>
            <a:ext cx="5815195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6357344" y="966165"/>
            <a:ext cx="5811876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6357344" y="1517523"/>
            <a:ext cx="5811876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9" y="342737"/>
            <a:ext cx="10332720" cy="457200"/>
          </a:xfrm>
        </p:spPr>
        <p:txBody>
          <a:bodyPr anchor="ctr"/>
          <a:lstStyle>
            <a:lvl1pPr>
              <a:lnSpc>
                <a:spcPct val="90000"/>
              </a:lnSpc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6" name="Rectangle 256">
            <a:extLst>
              <a:ext uri="{FF2B5EF4-FFF2-40B4-BE49-F238E27FC236}">
                <a16:creationId xmlns:a16="http://schemas.microsoft.com/office/drawing/2014/main" id="{7312AC61-61BF-4F96-99DC-555BD73A05FA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1069" y="65460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31714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35551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4299090" y="1435551"/>
            <a:ext cx="3867912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8323860" y="1435551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3866758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4299089" y="948037"/>
            <a:ext cx="3867912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8323860" y="948037"/>
            <a:ext cx="3885931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8000" y="966165"/>
            <a:ext cx="3833880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83464" y="1517904"/>
            <a:ext cx="3833880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4312016" y="966165"/>
            <a:ext cx="3831692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4319831" y="1517904"/>
            <a:ext cx="3831692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8337939" y="966165"/>
            <a:ext cx="3797323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8345754" y="1517904"/>
            <a:ext cx="3797323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936" y="347472"/>
            <a:ext cx="10332720" cy="457200"/>
          </a:xfrm>
        </p:spPr>
        <p:txBody>
          <a:bodyPr anchor="ctr"/>
          <a:lstStyle>
            <a:lvl1pPr>
              <a:lnSpc>
                <a:spcPct val="90000"/>
              </a:lnSpc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6" name="Rectangle 256">
            <a:extLst>
              <a:ext uri="{FF2B5EF4-FFF2-40B4-BE49-F238E27FC236}">
                <a16:creationId xmlns:a16="http://schemas.microsoft.com/office/drawing/2014/main" id="{7312AC61-61BF-4F96-99DC-555BD73A05FA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1069" y="65460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85213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8816" y="966459"/>
            <a:ext cx="2881524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19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328861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3288610" y="948037"/>
            <a:ext cx="2874805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630290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6302901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25F09E4-91A6-437A-BED4-ED7995D473E7}"/>
              </a:ext>
            </a:extLst>
          </p:cNvPr>
          <p:cNvSpPr/>
          <p:nvPr userDrawn="1"/>
        </p:nvSpPr>
        <p:spPr>
          <a:xfrm>
            <a:off x="9317192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192D3D3-2A2D-4482-B3F5-B0CBCD39D93A}"/>
              </a:ext>
            </a:extLst>
          </p:cNvPr>
          <p:cNvSpPr/>
          <p:nvPr userDrawn="1"/>
        </p:nvSpPr>
        <p:spPr>
          <a:xfrm>
            <a:off x="9317193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83464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914400" indent="-227013">
              <a:lnSpc>
                <a:spcPct val="90000"/>
              </a:lnSpc>
              <a:buFont typeface="Century Gothic" panose="020B0502020202020204" pitchFamily="34" charset="0"/>
              <a:buChar char="•"/>
              <a:tabLst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3283916" y="969264"/>
            <a:ext cx="2881524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3305378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630238" indent="-285750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lang="en-US" sz="16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73137" indent="-285750">
              <a:lnSpc>
                <a:spcPct val="90000"/>
              </a:lnSpc>
              <a:buFont typeface="Century Gothic" panose="020B0502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>
              <a:lnSpc>
                <a:spcPct val="90000"/>
              </a:lnSpc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69913" lvl="1" indent="-2254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marL="914400" lvl="2" indent="-227013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tabLst/>
            </a:pPr>
            <a:r>
              <a:rPr lang="en-US" dirty="0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6304922" y="969264"/>
            <a:ext cx="2868091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6312952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630238" indent="-285750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lang="en-US" sz="16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73137" indent="-285750">
              <a:lnSpc>
                <a:spcPct val="90000"/>
              </a:lnSpc>
              <a:buFont typeface="Century Gothic" panose="020B0502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69913" lvl="1" indent="-2254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marL="914400" lvl="2" indent="-227013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tabLst/>
            </a:pPr>
            <a:r>
              <a:rPr lang="en-US" dirty="0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9" y="347472"/>
            <a:ext cx="10332720" cy="457200"/>
          </a:xfrm>
        </p:spPr>
        <p:txBody>
          <a:bodyPr anchor="ctr"/>
          <a:lstStyle>
            <a:lvl1pPr>
              <a:lnSpc>
                <a:spcPct val="90000"/>
              </a:lnSpc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757D323C-D2DD-42C4-81D6-6224EE035EE4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9312498" y="969264"/>
            <a:ext cx="2879502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6D6262AB-5413-4C3B-B769-39B07A6E5626}"/>
              </a:ext>
            </a:extLst>
          </p:cNvPr>
          <p:cNvSpPr>
            <a:spLocks noGrp="1"/>
          </p:cNvSpPr>
          <p:nvPr userDrawn="1">
            <p:ph sz="quarter" idx="13"/>
          </p:nvPr>
        </p:nvSpPr>
        <p:spPr>
          <a:xfrm>
            <a:off x="9331938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630238" indent="-285750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lang="en-US" sz="16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73137" indent="-285750">
              <a:lnSpc>
                <a:spcPct val="90000"/>
              </a:lnSpc>
              <a:buFont typeface="Century Gothic" panose="020B0502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69913" lvl="1" indent="-2254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marL="914400" lvl="2" indent="-227013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tabLst/>
            </a:pPr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46977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F862842F-612F-3641-9908-4224FD3698B3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405644" y="6452482"/>
            <a:ext cx="2112264" cy="301752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29768" y="274320"/>
            <a:ext cx="1143000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1614" y="1650029"/>
            <a:ext cx="11419468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3B0D07-6BED-A646-84B4-4749F06D657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5832D77F-AA48-5846-ACCE-C0EB6A92350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16607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" name="Rectangle 256">
            <a:extLst>
              <a:ext uri="{FF2B5EF4-FFF2-40B4-BE49-F238E27FC236}">
                <a16:creationId xmlns:a16="http://schemas.microsoft.com/office/drawing/2014/main" id="{323F2AC7-81B7-4181-8965-07F2D3F8B684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25756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732" r:id="rId2"/>
    <p:sldLayoutId id="2147483716" r:id="rId3"/>
    <p:sldLayoutId id="2147483736" r:id="rId4"/>
    <p:sldLayoutId id="2147483663" r:id="rId5"/>
    <p:sldLayoutId id="2147483685" r:id="rId6"/>
    <p:sldLayoutId id="2147483750" r:id="rId7"/>
    <p:sldLayoutId id="2147483755" r:id="rId8"/>
    <p:sldLayoutId id="2147483754" r:id="rId9"/>
    <p:sldLayoutId id="2147483667" r:id="rId10"/>
    <p:sldLayoutId id="2147483725" r:id="rId11"/>
    <p:sldLayoutId id="2147483756" r:id="rId12"/>
    <p:sldLayoutId id="2147483678" r:id="rId13"/>
    <p:sldLayoutId id="2147483757" r:id="rId14"/>
    <p:sldLayoutId id="2147483758" r:id="rId15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87338" indent="-28733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8975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030288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1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1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png"/><Relationship Id="rId7" Type="http://schemas.openxmlformats.org/officeDocument/2006/relationships/image" Target="../media/image1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www.txcorp.com/" TargetMode="Externa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3.png"/><Relationship Id="rId7" Type="http://schemas.openxmlformats.org/officeDocument/2006/relationships/image" Target="../media/image47.e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13.png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tiff"/><Relationship Id="rId3" Type="http://schemas.openxmlformats.org/officeDocument/2006/relationships/image" Target="../media/image55.tiff"/><Relationship Id="rId7" Type="http://schemas.openxmlformats.org/officeDocument/2006/relationships/image" Target="../media/image59.tiff"/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8.tiff"/><Relationship Id="rId5" Type="http://schemas.openxmlformats.org/officeDocument/2006/relationships/image" Target="../media/image57.tiff"/><Relationship Id="rId4" Type="http://schemas.openxmlformats.org/officeDocument/2006/relationships/image" Target="../media/image56.tiff"/><Relationship Id="rId9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g"/><Relationship Id="rId10" Type="http://schemas.openxmlformats.org/officeDocument/2006/relationships/image" Target="../media/image14.jpg"/><Relationship Id="rId4" Type="http://schemas.openxmlformats.org/officeDocument/2006/relationships/image" Target="../media/image8.jp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emf"/><Relationship Id="rId3" Type="http://schemas.openxmlformats.org/officeDocument/2006/relationships/image" Target="../media/image58.tiff"/><Relationship Id="rId7" Type="http://schemas.openxmlformats.org/officeDocument/2006/relationships/image" Target="../media/image65.tiff"/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4.tiff"/><Relationship Id="rId5" Type="http://schemas.openxmlformats.org/officeDocument/2006/relationships/image" Target="../media/image63.tiff"/><Relationship Id="rId4" Type="http://schemas.openxmlformats.org/officeDocument/2006/relationships/image" Target="../media/image62.tiff"/><Relationship Id="rId9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tiff"/><Relationship Id="rId7" Type="http://schemas.openxmlformats.org/officeDocument/2006/relationships/image" Target="../media/image13.png"/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0.emf"/><Relationship Id="rId5" Type="http://schemas.openxmlformats.org/officeDocument/2006/relationships/image" Target="../media/image69.tiff"/><Relationship Id="rId4" Type="http://schemas.openxmlformats.org/officeDocument/2006/relationships/image" Target="../media/image68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5.png"/><Relationship Id="rId5" Type="http://schemas.openxmlformats.org/officeDocument/2006/relationships/image" Target="../media/image74.emf"/><Relationship Id="rId4" Type="http://schemas.openxmlformats.org/officeDocument/2006/relationships/image" Target="../media/image7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3.png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tiff"/><Relationship Id="rId3" Type="http://schemas.openxmlformats.org/officeDocument/2006/relationships/image" Target="../media/image80.tiff"/><Relationship Id="rId7" Type="http://schemas.openxmlformats.org/officeDocument/2006/relationships/image" Target="../media/image84.tiff"/><Relationship Id="rId12" Type="http://schemas.openxmlformats.org/officeDocument/2006/relationships/image" Target="../media/image89.tiff"/><Relationship Id="rId2" Type="http://schemas.openxmlformats.org/officeDocument/2006/relationships/image" Target="../media/image7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tiff"/><Relationship Id="rId11" Type="http://schemas.openxmlformats.org/officeDocument/2006/relationships/image" Target="../media/image88.tiff"/><Relationship Id="rId5" Type="http://schemas.openxmlformats.org/officeDocument/2006/relationships/image" Target="../media/image82.tiff"/><Relationship Id="rId10" Type="http://schemas.openxmlformats.org/officeDocument/2006/relationships/image" Target="../media/image87.tiff"/><Relationship Id="rId4" Type="http://schemas.openxmlformats.org/officeDocument/2006/relationships/image" Target="../media/image81.tiff"/><Relationship Id="rId9" Type="http://schemas.openxmlformats.org/officeDocument/2006/relationships/image" Target="../media/image86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17.jpg"/><Relationship Id="rId9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gif"/><Relationship Id="rId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8.t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3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3C663EE-9B75-4E55-B71E-5DC62202D1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8625" y="1389063"/>
            <a:ext cx="10871835" cy="1421928"/>
          </a:xfrm>
        </p:spPr>
        <p:txBody>
          <a:bodyPr/>
          <a:lstStyle/>
          <a:p>
            <a:r>
              <a:rPr lang="en-US" b="1" dirty="0"/>
              <a:t>Challenges for Grazing Incidence Neutron Scattering at Pulsed Sources: Beyond basic experiments and data analysis</a:t>
            </a:r>
            <a:endParaRPr lang="en-US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409228FD-E66D-44E5-A3FF-91C5982DA6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7675" y="3013075"/>
            <a:ext cx="5440363" cy="2028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dirty="0">
                <a:latin typeface="Arial" panose="020B0604020202020204" pitchFamily="34" charset="0"/>
                <a:ea typeface="Times New Roman" panose="02020603050405020304" pitchFamily="18" charset="0"/>
              </a:rPr>
              <a:t>V. Lauter</a:t>
            </a:r>
          </a:p>
          <a:p>
            <a:r>
              <a:rPr lang="de-DE" sz="2000" dirty="0">
                <a:latin typeface="Arial" panose="020B0604020202020204" pitchFamily="34" charset="0"/>
                <a:ea typeface="Times New Roman" panose="02020603050405020304" pitchFamily="18" charset="0"/>
              </a:rPr>
              <a:t>Neutron Scattering Division </a:t>
            </a:r>
          </a:p>
          <a:p>
            <a:r>
              <a:rPr lang="de-DE" sz="2000" dirty="0">
                <a:latin typeface="Arial" panose="020B0604020202020204" pitchFamily="34" charset="0"/>
                <a:ea typeface="Times New Roman" panose="02020603050405020304" pitchFamily="18" charset="0"/>
              </a:rPr>
              <a:t>Oak Ridge National Laboratory, USA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de-DE" sz="24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131821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8092FF9-EAA8-4223-8944-0FB5D978F4EA}"/>
              </a:ext>
            </a:extLst>
          </p:cNvPr>
          <p:cNvSpPr/>
          <p:nvPr/>
        </p:nvSpPr>
        <p:spPr>
          <a:xfrm>
            <a:off x="354806" y="1224822"/>
            <a:ext cx="113969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b="1" dirty="0">
                <a:latin typeface="+mj-lt"/>
              </a:rPr>
              <a:t>The implementation of a computational workflow integrating high performance computing (HPC) with experiment via an intuitive, cross-platform user interface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147F15C-9927-4581-8700-4A89A30559F5}"/>
              </a:ext>
            </a:extLst>
          </p:cNvPr>
          <p:cNvCxnSpPr>
            <a:cxnSpLocks/>
          </p:cNvCxnSpPr>
          <p:nvPr/>
        </p:nvCxnSpPr>
        <p:spPr>
          <a:xfrm>
            <a:off x="417689" y="1915978"/>
            <a:ext cx="11334044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6E61C473-7A0B-4548-BB38-F11A8C012B8D}"/>
              </a:ext>
            </a:extLst>
          </p:cNvPr>
          <p:cNvGrpSpPr/>
          <p:nvPr/>
        </p:nvGrpSpPr>
        <p:grpSpPr>
          <a:xfrm>
            <a:off x="842398" y="2088668"/>
            <a:ext cx="4791114" cy="4648155"/>
            <a:chOff x="3034616" y="1087655"/>
            <a:chExt cx="3241138" cy="390948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E99BF8A-37A6-473F-9613-B8F11CE0901E}"/>
                </a:ext>
              </a:extLst>
            </p:cNvPr>
            <p:cNvSpPr/>
            <p:nvPr/>
          </p:nvSpPr>
          <p:spPr>
            <a:xfrm flipH="1" flipV="1">
              <a:off x="3963300" y="1453943"/>
              <a:ext cx="127114" cy="141251"/>
            </a:xfrm>
            <a:prstGeom prst="rect">
              <a:avLst/>
            </a:prstGeom>
            <a:gradFill rotWithShape="1">
              <a:gsLst>
                <a:gs pos="0">
                  <a:srgbClr val="002060"/>
                </a:gs>
                <a:gs pos="100000">
                  <a:srgbClr val="336600"/>
                </a:gs>
              </a:gsLst>
              <a:lin ang="16200000" scaled="0"/>
            </a:gra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Calibri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B879758-8918-41A9-AC33-8F09E968E94B}"/>
                </a:ext>
              </a:extLst>
            </p:cNvPr>
            <p:cNvSpPr/>
            <p:nvPr/>
          </p:nvSpPr>
          <p:spPr>
            <a:xfrm flipH="1" flipV="1">
              <a:off x="5186915" y="1453942"/>
              <a:ext cx="127114" cy="141251"/>
            </a:xfrm>
            <a:prstGeom prst="rect">
              <a:avLst/>
            </a:prstGeom>
            <a:gradFill rotWithShape="1">
              <a:gsLst>
                <a:gs pos="0">
                  <a:srgbClr val="002060"/>
                </a:gs>
                <a:gs pos="100000">
                  <a:srgbClr val="336600"/>
                </a:gs>
              </a:gsLst>
              <a:lin ang="16200000" scaled="0"/>
            </a:gra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Calibri"/>
                <a:cs typeface="+mn-cs"/>
              </a:endParaRPr>
            </a:p>
          </p:txBody>
        </p:sp>
        <p:sp>
          <p:nvSpPr>
            <p:cNvPr id="13" name="Rounded Rectangle 29">
              <a:extLst>
                <a:ext uri="{FF2B5EF4-FFF2-40B4-BE49-F238E27FC236}">
                  <a16:creationId xmlns:a16="http://schemas.microsoft.com/office/drawing/2014/main" id="{3851B004-976D-44D5-9AFD-90028BAD5727}"/>
                </a:ext>
              </a:extLst>
            </p:cNvPr>
            <p:cNvSpPr/>
            <p:nvPr/>
          </p:nvSpPr>
          <p:spPr bwMode="auto">
            <a:xfrm>
              <a:off x="3273687" y="3468323"/>
              <a:ext cx="2713074" cy="1459937"/>
            </a:xfrm>
            <a:prstGeom prst="roundRect">
              <a:avLst>
                <a:gd name="adj" fmla="val 7445"/>
              </a:avLst>
            </a:prstGeom>
            <a:noFill/>
            <a:ln w="28575" cap="flat" cmpd="sng" algn="ctr">
              <a:solidFill>
                <a:srgbClr val="9BBB59">
                  <a:lumMod val="75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kern="0">
                <a:solidFill>
                  <a:srgbClr val="4F81BD"/>
                </a:solidFill>
                <a:latin typeface="Calibri"/>
                <a:cs typeface="Arial"/>
              </a:endParaRPr>
            </a:p>
          </p:txBody>
        </p:sp>
        <p:sp>
          <p:nvSpPr>
            <p:cNvPr id="14" name="Rounded Rectangle 3">
              <a:extLst>
                <a:ext uri="{FF2B5EF4-FFF2-40B4-BE49-F238E27FC236}">
                  <a16:creationId xmlns:a16="http://schemas.microsoft.com/office/drawing/2014/main" id="{71E254F7-FD9E-4548-A47B-AA9D7DBC200A}"/>
                </a:ext>
              </a:extLst>
            </p:cNvPr>
            <p:cNvSpPr/>
            <p:nvPr/>
          </p:nvSpPr>
          <p:spPr bwMode="auto">
            <a:xfrm>
              <a:off x="3331472" y="1935685"/>
              <a:ext cx="1142071" cy="688800"/>
            </a:xfrm>
            <a:prstGeom prst="roundRect">
              <a:avLst>
                <a:gd name="adj" fmla="val 8739"/>
              </a:avLst>
            </a:prstGeom>
            <a:noFill/>
            <a:ln w="28575" cap="flat" cmpd="sng" algn="ctr">
              <a:solidFill>
                <a:srgbClr val="9BBB59">
                  <a:lumMod val="75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kern="0">
                <a:solidFill>
                  <a:srgbClr val="4F81BD"/>
                </a:solidFill>
                <a:latin typeface="Calibri"/>
                <a:cs typeface="Arial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FFD97EE-3CA7-48C1-B332-C8D3D5ADFD9B}"/>
                </a:ext>
              </a:extLst>
            </p:cNvPr>
            <p:cNvSpPr txBox="1"/>
            <p:nvPr/>
          </p:nvSpPr>
          <p:spPr>
            <a:xfrm>
              <a:off x="3116058" y="2017754"/>
              <a:ext cx="1580018" cy="5738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fontAlgn="auto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b="1" kern="0" dirty="0">
                  <a:solidFill>
                    <a:prstClr val="black"/>
                  </a:solidFill>
                  <a:latin typeface="Calibri"/>
                  <a:cs typeface="+mn-cs"/>
                </a:rPr>
                <a:t>TITAN</a:t>
              </a:r>
              <a:endParaRPr lang="en-US" kern="0" dirty="0">
                <a:solidFill>
                  <a:prstClr val="black"/>
                </a:solidFill>
                <a:latin typeface="Calibri"/>
                <a:cs typeface="+mn-cs"/>
              </a:endParaRPr>
            </a:p>
            <a:p>
              <a:pPr algn="ctr" defTabSz="457200" fontAlgn="auto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kern="0" dirty="0">
                  <a:solidFill>
                    <a:prstClr val="black"/>
                  </a:solidFill>
                  <a:latin typeface="Calibri"/>
                  <a:cs typeface="+mn-cs"/>
                </a:rPr>
                <a:t>SCFT</a:t>
              </a:r>
            </a:p>
            <a:p>
              <a:pPr algn="ctr" defTabSz="457200" fontAlgn="auto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prstClr val="black"/>
                  </a:solidFill>
                  <a:latin typeface="Calibri"/>
                  <a:cs typeface="+mn-cs"/>
                </a:rPr>
                <a:t>simulations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DE96B60-5137-4A41-B43B-7A6CB6719D54}"/>
                </a:ext>
              </a:extLst>
            </p:cNvPr>
            <p:cNvGrpSpPr/>
            <p:nvPr/>
          </p:nvGrpSpPr>
          <p:grpSpPr>
            <a:xfrm>
              <a:off x="3034616" y="2830296"/>
              <a:ext cx="1867927" cy="433953"/>
              <a:chOff x="2975172" y="2830296"/>
              <a:chExt cx="1867927" cy="433953"/>
            </a:xfrm>
          </p:grpSpPr>
          <p:sp>
            <p:nvSpPr>
              <p:cNvPr id="48" name="Rounded Rectangle 13">
                <a:extLst>
                  <a:ext uri="{FF2B5EF4-FFF2-40B4-BE49-F238E27FC236}">
                    <a16:creationId xmlns:a16="http://schemas.microsoft.com/office/drawing/2014/main" id="{94A54A91-A564-4A64-99E3-F8E0101F3F96}"/>
                  </a:ext>
                </a:extLst>
              </p:cNvPr>
              <p:cNvSpPr/>
              <p:nvPr/>
            </p:nvSpPr>
            <p:spPr bwMode="auto">
              <a:xfrm>
                <a:off x="3266385" y="2830296"/>
                <a:ext cx="1275248" cy="424601"/>
              </a:xfrm>
              <a:prstGeom prst="roundRect">
                <a:avLst>
                  <a:gd name="adj" fmla="val 8739"/>
                </a:avLst>
              </a:prstGeom>
              <a:noFill/>
              <a:ln w="28575" cap="flat" cmpd="sng" algn="ctr">
                <a:solidFill>
                  <a:srgbClr val="9BBB59">
                    <a:lumMod val="75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100" kern="0">
                  <a:solidFill>
                    <a:srgbClr val="4F81BD"/>
                  </a:solidFill>
                  <a:latin typeface="Calibri"/>
                  <a:cs typeface="Arial"/>
                </a:endParaRP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8C7F7BC2-C38D-444B-8B6D-B654BB073CE0}"/>
                  </a:ext>
                </a:extLst>
              </p:cNvPr>
              <p:cNvSpPr txBox="1"/>
              <p:nvPr/>
            </p:nvSpPr>
            <p:spPr>
              <a:xfrm>
                <a:off x="2975172" y="2852221"/>
                <a:ext cx="1867927" cy="4120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200" fontAlgn="auto">
                  <a:lnSpc>
                    <a:spcPts val="15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kern="0" dirty="0">
                    <a:solidFill>
                      <a:prstClr val="black"/>
                    </a:solidFill>
                    <a:latin typeface="Calibri"/>
                    <a:cs typeface="+mn-cs"/>
                  </a:rPr>
                  <a:t>cost-function</a:t>
                </a:r>
              </a:p>
              <a:p>
                <a:pPr algn="ctr" defTabSz="457200" fontAlgn="auto">
                  <a:lnSpc>
                    <a:spcPts val="15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kern="0" dirty="0">
                    <a:solidFill>
                      <a:prstClr val="black"/>
                    </a:solidFill>
                    <a:latin typeface="Calibri"/>
                    <a:cs typeface="+mn-cs"/>
                  </a:rPr>
                  <a:t>Minimizer</a:t>
                </a:r>
              </a:p>
            </p:txBody>
          </p:sp>
        </p:grpSp>
        <p:pic>
          <p:nvPicPr>
            <p:cNvPr id="17" name="Picture 16" descr="C:\MY SPACE\articles\2015\Polymer chapter\03_23_2015\gisans_3d_qscale_combined_highres.png">
              <a:extLst>
                <a:ext uri="{FF2B5EF4-FFF2-40B4-BE49-F238E27FC236}">
                  <a16:creationId xmlns:a16="http://schemas.microsoft.com/office/drawing/2014/main" id="{F2BE2846-EC69-4AF0-ADBA-38A3948C8FAF}"/>
                </a:ext>
              </a:extLst>
            </p:cNvPr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6044" y="3942346"/>
              <a:ext cx="1210271" cy="92307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FBF6C6E-731B-4FBB-9806-36220D8B231E}"/>
                </a:ext>
              </a:extLst>
            </p:cNvPr>
            <p:cNvSpPr/>
            <p:nvPr/>
          </p:nvSpPr>
          <p:spPr>
            <a:xfrm>
              <a:off x="3383669" y="3674568"/>
              <a:ext cx="851955" cy="29769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700" kern="0" dirty="0">
                  <a:solidFill>
                    <a:prstClr val="black"/>
                  </a:solidFill>
                  <a:latin typeface="Calibri"/>
                  <a:cs typeface="+mn-cs"/>
                </a:rPr>
                <a:t>Experiment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08CC63D-5411-4643-87F4-492620768AA5}"/>
                </a:ext>
              </a:extLst>
            </p:cNvPr>
            <p:cNvSpPr txBox="1"/>
            <p:nvPr/>
          </p:nvSpPr>
          <p:spPr>
            <a:xfrm>
              <a:off x="4695736" y="2053666"/>
              <a:ext cx="1580018" cy="3106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kern="0" dirty="0">
                  <a:solidFill>
                    <a:prstClr val="black"/>
                  </a:solidFill>
                  <a:latin typeface="Calibri"/>
                  <a:cs typeface="+mn-cs"/>
                </a:rPr>
                <a:t>Model</a:t>
              </a: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E86017FA-8D10-48E0-96DD-1FEFFB570E42}"/>
                </a:ext>
              </a:extLst>
            </p:cNvPr>
            <p:cNvGrpSpPr/>
            <p:nvPr/>
          </p:nvGrpSpPr>
          <p:grpSpPr>
            <a:xfrm>
              <a:off x="5022814" y="2089192"/>
              <a:ext cx="930930" cy="1347827"/>
              <a:chOff x="5022814" y="2107122"/>
              <a:chExt cx="930930" cy="1347827"/>
            </a:xfrm>
          </p:grpSpPr>
          <p:sp>
            <p:nvSpPr>
              <p:cNvPr id="45" name="Rounded Rectangle 32">
                <a:extLst>
                  <a:ext uri="{FF2B5EF4-FFF2-40B4-BE49-F238E27FC236}">
                    <a16:creationId xmlns:a16="http://schemas.microsoft.com/office/drawing/2014/main" id="{79E6455C-8942-4FCC-A645-E9C6457FABF5}"/>
                  </a:ext>
                </a:extLst>
              </p:cNvPr>
              <p:cNvSpPr/>
              <p:nvPr/>
            </p:nvSpPr>
            <p:spPr bwMode="auto">
              <a:xfrm>
                <a:off x="5022814" y="2107122"/>
                <a:ext cx="930930" cy="1162732"/>
              </a:xfrm>
              <a:prstGeom prst="roundRect">
                <a:avLst>
                  <a:gd name="adj" fmla="val 8739"/>
                </a:avLst>
              </a:prstGeom>
              <a:noFill/>
              <a:ln w="28575" cap="flat" cmpd="sng" algn="ctr">
                <a:solidFill>
                  <a:srgbClr val="9BBB59">
                    <a:lumMod val="75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100" kern="0">
                  <a:solidFill>
                    <a:srgbClr val="4F81BD"/>
                  </a:solidFill>
                  <a:latin typeface="Calibri"/>
                  <a:cs typeface="Arial"/>
                </a:endParaRPr>
              </a:p>
            </p:txBody>
          </p:sp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31E1C27C-79EC-448E-A706-9AA32EBA6E9F}"/>
                  </a:ext>
                </a:extLst>
              </p:cNvPr>
              <p:cNvPicPr>
                <a:picLocks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47142" y="2351156"/>
                <a:ext cx="886036" cy="886968"/>
              </a:xfrm>
              <a:prstGeom prst="rect">
                <a:avLst/>
              </a:prstGeom>
            </p:spPr>
          </p:pic>
          <p:sp>
            <p:nvSpPr>
              <p:cNvPr id="47" name="Right Arrow 62">
                <a:extLst>
                  <a:ext uri="{FF2B5EF4-FFF2-40B4-BE49-F238E27FC236}">
                    <a16:creationId xmlns:a16="http://schemas.microsoft.com/office/drawing/2014/main" id="{49976BF8-7380-4E20-AEA1-4664EF07F147}"/>
                  </a:ext>
                </a:extLst>
              </p:cNvPr>
              <p:cNvSpPr/>
              <p:nvPr/>
            </p:nvSpPr>
            <p:spPr>
              <a:xfrm rot="16200000" flipV="1">
                <a:off x="5398317" y="3141258"/>
                <a:ext cx="165846" cy="461535"/>
              </a:xfrm>
              <a:prstGeom prst="rightArrow">
                <a:avLst>
                  <a:gd name="adj1" fmla="val 50000"/>
                  <a:gd name="adj2" fmla="val 58937"/>
                </a:avLst>
              </a:prstGeom>
              <a:solidFill>
                <a:sysClr val="window" lastClr="FFFFFF">
                  <a:lumMod val="50000"/>
                </a:sysClr>
              </a:solidFill>
              <a:ln w="9525" cap="flat" cmpd="sng" algn="ctr">
                <a:noFill/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  <a:cs typeface="+mn-cs"/>
                </a:endParaRPr>
              </a:p>
            </p:txBody>
          </p:sp>
        </p:grpSp>
        <p:sp>
          <p:nvSpPr>
            <p:cNvPr id="21" name="Right Arrow 68">
              <a:extLst>
                <a:ext uri="{FF2B5EF4-FFF2-40B4-BE49-F238E27FC236}">
                  <a16:creationId xmlns:a16="http://schemas.microsoft.com/office/drawing/2014/main" id="{1A93FFE2-21E4-4572-A2D8-657673B72C08}"/>
                </a:ext>
              </a:extLst>
            </p:cNvPr>
            <p:cNvSpPr/>
            <p:nvPr/>
          </p:nvSpPr>
          <p:spPr>
            <a:xfrm rot="5400000" flipV="1">
              <a:off x="3821086" y="3123351"/>
              <a:ext cx="165846" cy="461535"/>
            </a:xfrm>
            <a:prstGeom prst="rightArrow">
              <a:avLst>
                <a:gd name="adj1" fmla="val 50000"/>
                <a:gd name="adj2" fmla="val 58937"/>
              </a:avLst>
            </a:prstGeom>
            <a:solidFill>
              <a:sysClr val="window" lastClr="FFFFFF">
                <a:lumMod val="50000"/>
              </a:sysClr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Calibri"/>
                <a:cs typeface="+mn-cs"/>
              </a:endParaRPr>
            </a:p>
          </p:txBody>
        </p:sp>
        <p:sp>
          <p:nvSpPr>
            <p:cNvPr id="22" name="Right Arrow 69">
              <a:extLst>
                <a:ext uri="{FF2B5EF4-FFF2-40B4-BE49-F238E27FC236}">
                  <a16:creationId xmlns:a16="http://schemas.microsoft.com/office/drawing/2014/main" id="{C54A5CC9-42E2-452A-853F-6EF508014DBA}"/>
                </a:ext>
              </a:extLst>
            </p:cNvPr>
            <p:cNvSpPr/>
            <p:nvPr/>
          </p:nvSpPr>
          <p:spPr>
            <a:xfrm rot="5400000" flipV="1">
              <a:off x="3821086" y="2495923"/>
              <a:ext cx="165846" cy="461535"/>
            </a:xfrm>
            <a:prstGeom prst="rightArrow">
              <a:avLst>
                <a:gd name="adj1" fmla="val 50000"/>
                <a:gd name="adj2" fmla="val 58937"/>
              </a:avLst>
            </a:prstGeom>
            <a:solidFill>
              <a:sysClr val="window" lastClr="FFFFFF">
                <a:lumMod val="50000"/>
              </a:sysClr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Calibri"/>
                <a:cs typeface="+mn-cs"/>
              </a:endParaRPr>
            </a:p>
          </p:txBody>
        </p:sp>
        <p:sp>
          <p:nvSpPr>
            <p:cNvPr id="23" name="Right Arrow 71">
              <a:extLst>
                <a:ext uri="{FF2B5EF4-FFF2-40B4-BE49-F238E27FC236}">
                  <a16:creationId xmlns:a16="http://schemas.microsoft.com/office/drawing/2014/main" id="{7E2CC91E-1564-44AB-8B91-64EA81F7AEE8}"/>
                </a:ext>
              </a:extLst>
            </p:cNvPr>
            <p:cNvSpPr/>
            <p:nvPr/>
          </p:nvSpPr>
          <p:spPr>
            <a:xfrm flipH="1">
              <a:off x="4492572" y="2073900"/>
              <a:ext cx="508515" cy="461535"/>
            </a:xfrm>
            <a:prstGeom prst="rightArrow">
              <a:avLst>
                <a:gd name="adj1" fmla="val 50000"/>
                <a:gd name="adj2" fmla="val 29801"/>
              </a:avLst>
            </a:prstGeom>
            <a:solidFill>
              <a:sysClr val="window" lastClr="FFFFFF">
                <a:lumMod val="50000"/>
              </a:sysClr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Calibri"/>
                <a:cs typeface="+mn-cs"/>
              </a:endParaRP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E0D8B002-7446-4AB5-8886-8880C1754387}"/>
                </a:ext>
              </a:extLst>
            </p:cNvPr>
            <p:cNvGrpSpPr/>
            <p:nvPr/>
          </p:nvGrpSpPr>
          <p:grpSpPr>
            <a:xfrm>
              <a:off x="4826936" y="3743119"/>
              <a:ext cx="1222558" cy="1122297"/>
              <a:chOff x="4447907" y="3743119"/>
              <a:chExt cx="1222558" cy="1122297"/>
            </a:xfrm>
          </p:grpSpPr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B7798D74-A174-4A17-A3C7-096E9E29BFEC}"/>
                  </a:ext>
                </a:extLst>
              </p:cNvPr>
              <p:cNvSpPr/>
              <p:nvPr/>
            </p:nvSpPr>
            <p:spPr>
              <a:xfrm>
                <a:off x="4447907" y="3766871"/>
                <a:ext cx="1222558" cy="9060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kern="0" dirty="0">
                    <a:solidFill>
                      <a:prstClr val="black"/>
                    </a:solidFill>
                    <a:latin typeface="Calibri"/>
                    <a:cs typeface="+mn-cs"/>
                  </a:rPr>
                  <a:t>Theoretical</a:t>
                </a:r>
              </a:p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b="1" kern="0" dirty="0">
                    <a:solidFill>
                      <a:prstClr val="black"/>
                    </a:solidFill>
                    <a:latin typeface="Calibri"/>
                    <a:cs typeface="+mn-cs"/>
                  </a:rPr>
                  <a:t>DWBA </a:t>
                </a:r>
                <a:r>
                  <a:rPr lang="en-US" sz="1600" kern="0" dirty="0">
                    <a:solidFill>
                      <a:prstClr val="black"/>
                    </a:solidFill>
                    <a:latin typeface="Calibri"/>
                    <a:cs typeface="+mn-cs"/>
                  </a:rPr>
                  <a:t>calculations</a:t>
                </a:r>
              </a:p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kern="0" dirty="0">
                    <a:solidFill>
                      <a:prstClr val="black"/>
                    </a:solidFill>
                    <a:latin typeface="Calibri"/>
                    <a:cs typeface="+mn-cs"/>
                  </a:rPr>
                  <a:t>of </a:t>
                </a:r>
                <a:r>
                  <a:rPr lang="en-US" sz="1600" b="1" kern="0" dirty="0">
                    <a:solidFill>
                      <a:prstClr val="black"/>
                    </a:solidFill>
                    <a:latin typeface="Calibri"/>
                    <a:cs typeface="+mn-cs"/>
                  </a:rPr>
                  <a:t>GINS</a:t>
                </a:r>
                <a:endParaRPr lang="en-US" b="1" kern="0" dirty="0">
                  <a:solidFill>
                    <a:prstClr val="black"/>
                  </a:solidFill>
                  <a:latin typeface="Arial Narrow" panose="020B0606020202030204" pitchFamily="34" charset="0"/>
                  <a:cs typeface="+mn-cs"/>
                </a:endParaRP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F121F3E6-D909-441C-8B57-3BDD30393994}"/>
                  </a:ext>
                </a:extLst>
              </p:cNvPr>
              <p:cNvSpPr/>
              <p:nvPr/>
            </p:nvSpPr>
            <p:spPr>
              <a:xfrm>
                <a:off x="4527709" y="3743119"/>
                <a:ext cx="1035826" cy="1122297"/>
              </a:xfrm>
              <a:prstGeom prst="rect">
                <a:avLst/>
              </a:prstGeom>
              <a:noFill/>
              <a:ln w="19050" cap="flat" cmpd="sng" algn="ctr">
                <a:solidFill>
                  <a:srgbClr val="9BBB59">
                    <a:lumMod val="7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  <a:cs typeface="+mn-cs"/>
                </a:endParaRPr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FA3150E1-B82A-44A9-AFC3-E0A06023AB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77166" y="3488492"/>
              <a:ext cx="920628" cy="182880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A70EAC4-CB44-491A-92BC-8C09A7AD6A96}"/>
                </a:ext>
              </a:extLst>
            </p:cNvPr>
            <p:cNvSpPr/>
            <p:nvPr/>
          </p:nvSpPr>
          <p:spPr>
            <a:xfrm>
              <a:off x="3361611" y="3739623"/>
              <a:ext cx="1162983" cy="1125793"/>
            </a:xfrm>
            <a:prstGeom prst="rect">
              <a:avLst/>
            </a:prstGeom>
            <a:noFill/>
            <a:ln w="19050" cap="flat" cmpd="sng" algn="ctr">
              <a:solidFill>
                <a:srgbClr val="9BBB59">
                  <a:lumMod val="7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Calibri"/>
                <a:cs typeface="+mn-cs"/>
              </a:endParaRPr>
            </a:p>
          </p:txBody>
        </p:sp>
        <p:sp>
          <p:nvSpPr>
            <p:cNvPr id="27" name="Circular Arrow 6">
              <a:extLst>
                <a:ext uri="{FF2B5EF4-FFF2-40B4-BE49-F238E27FC236}">
                  <a16:creationId xmlns:a16="http://schemas.microsoft.com/office/drawing/2014/main" id="{A41EF305-B51F-460C-BB60-F3F8D0BE9961}"/>
                </a:ext>
              </a:extLst>
            </p:cNvPr>
            <p:cNvSpPr/>
            <p:nvPr/>
          </p:nvSpPr>
          <p:spPr>
            <a:xfrm rot="17829404">
              <a:off x="4233012" y="3836692"/>
              <a:ext cx="1090855" cy="1230039"/>
            </a:xfrm>
            <a:prstGeom prst="circularArrow">
              <a:avLst>
                <a:gd name="adj1" fmla="val 15923"/>
                <a:gd name="adj2" fmla="val 1152606"/>
                <a:gd name="adj3" fmla="val 19840308"/>
                <a:gd name="adj4" fmla="val 18339506"/>
                <a:gd name="adj5" fmla="val 15613"/>
              </a:avLst>
            </a:prstGeom>
            <a:solidFill>
              <a:srgbClr val="EEECE1">
                <a:lumMod val="75000"/>
              </a:srgbClr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8" name="Circular Arrow 24">
              <a:extLst>
                <a:ext uri="{FF2B5EF4-FFF2-40B4-BE49-F238E27FC236}">
                  <a16:creationId xmlns:a16="http://schemas.microsoft.com/office/drawing/2014/main" id="{3DD8CC7E-FA62-455C-B305-8795E1C31278}"/>
                </a:ext>
              </a:extLst>
            </p:cNvPr>
            <p:cNvSpPr/>
            <p:nvPr/>
          </p:nvSpPr>
          <p:spPr>
            <a:xfrm rot="7029404">
              <a:off x="4123218" y="3458343"/>
              <a:ext cx="1090855" cy="1230039"/>
            </a:xfrm>
            <a:prstGeom prst="circularArrow">
              <a:avLst>
                <a:gd name="adj1" fmla="val 15923"/>
                <a:gd name="adj2" fmla="val 1152606"/>
                <a:gd name="adj3" fmla="val 19840308"/>
                <a:gd name="adj4" fmla="val 18339506"/>
                <a:gd name="adj5" fmla="val 15613"/>
              </a:avLst>
            </a:prstGeom>
            <a:solidFill>
              <a:srgbClr val="EEECE1">
                <a:lumMod val="75000"/>
              </a:srgbClr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9" name="Rounded Rectangle 27">
              <a:extLst>
                <a:ext uri="{FF2B5EF4-FFF2-40B4-BE49-F238E27FC236}">
                  <a16:creationId xmlns:a16="http://schemas.microsoft.com/office/drawing/2014/main" id="{EA4CEFDE-C67E-4FB6-9AF8-33737802C393}"/>
                </a:ext>
              </a:extLst>
            </p:cNvPr>
            <p:cNvSpPr/>
            <p:nvPr/>
          </p:nvSpPr>
          <p:spPr bwMode="auto">
            <a:xfrm>
              <a:off x="3235440" y="1143950"/>
              <a:ext cx="2788136" cy="315604"/>
            </a:xfrm>
            <a:prstGeom prst="roundRect">
              <a:avLst>
                <a:gd name="adj" fmla="val 8739"/>
              </a:avLst>
            </a:prstGeom>
            <a:noFill/>
            <a:ln w="28575" cap="flat" cmpd="sng" algn="ctr">
              <a:solidFill>
                <a:srgbClr val="002060"/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kern="0">
                <a:solidFill>
                  <a:srgbClr val="4F81BD"/>
                </a:solidFill>
                <a:latin typeface="Calibri"/>
                <a:cs typeface="Arial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54036E0-E47D-494D-A373-8568C8FA598D}"/>
                </a:ext>
              </a:extLst>
            </p:cNvPr>
            <p:cNvSpPr txBox="1"/>
            <p:nvPr/>
          </p:nvSpPr>
          <p:spPr>
            <a:xfrm>
              <a:off x="3239041" y="1087655"/>
              <a:ext cx="2784535" cy="3365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i="1" kern="0" dirty="0">
                  <a:solidFill>
                    <a:prstClr val="black"/>
                  </a:solidFill>
                  <a:latin typeface="Calibri"/>
                  <a:cs typeface="+mn-cs"/>
                </a:rPr>
                <a:t>User-friendly Interface</a:t>
              </a:r>
            </a:p>
          </p:txBody>
        </p:sp>
        <p:sp>
          <p:nvSpPr>
            <p:cNvPr id="31" name="Rounded Rectangle 35">
              <a:extLst>
                <a:ext uri="{FF2B5EF4-FFF2-40B4-BE49-F238E27FC236}">
                  <a16:creationId xmlns:a16="http://schemas.microsoft.com/office/drawing/2014/main" id="{75C19653-01F7-47E1-9C45-847F86571C91}"/>
                </a:ext>
              </a:extLst>
            </p:cNvPr>
            <p:cNvSpPr/>
            <p:nvPr/>
          </p:nvSpPr>
          <p:spPr bwMode="auto">
            <a:xfrm>
              <a:off x="3235441" y="1595193"/>
              <a:ext cx="2788136" cy="3371785"/>
            </a:xfrm>
            <a:prstGeom prst="roundRect">
              <a:avLst>
                <a:gd name="adj" fmla="val 2187"/>
              </a:avLst>
            </a:prstGeom>
            <a:noFill/>
            <a:ln w="28575" cap="flat" cmpd="sng" algn="ctr">
              <a:solidFill>
                <a:srgbClr val="336600"/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kern="0">
                <a:solidFill>
                  <a:srgbClr val="4F81BD"/>
                </a:solidFill>
                <a:latin typeface="Calibri"/>
                <a:cs typeface="Arial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D3C1323-8FC4-4636-BF0F-A5351570C1DF}"/>
                </a:ext>
              </a:extLst>
            </p:cNvPr>
            <p:cNvSpPr txBox="1"/>
            <p:nvPr/>
          </p:nvSpPr>
          <p:spPr>
            <a:xfrm>
              <a:off x="3193643" y="1564219"/>
              <a:ext cx="2875461" cy="3365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i="1" kern="0" dirty="0">
                  <a:solidFill>
                    <a:prstClr val="black"/>
                  </a:solidFill>
                  <a:latin typeface="Calibri"/>
                  <a:cs typeface="+mn-cs"/>
                </a:rPr>
                <a:t>Computational Workflow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565A9DEB-1C50-47C6-8C3B-DB5564FBF850}"/>
                </a:ext>
              </a:extLst>
            </p:cNvPr>
            <p:cNvSpPr/>
            <p:nvPr/>
          </p:nvSpPr>
          <p:spPr>
            <a:xfrm>
              <a:off x="3269025" y="1863818"/>
              <a:ext cx="168675" cy="195274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Calibri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004C318-C4B3-4EB7-A08F-35E88BD3840E}"/>
                </a:ext>
              </a:extLst>
            </p:cNvPr>
            <p:cNvSpPr txBox="1"/>
            <p:nvPr/>
          </p:nvSpPr>
          <p:spPr>
            <a:xfrm>
              <a:off x="3208438" y="1778577"/>
              <a:ext cx="213443" cy="3106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kern="0" dirty="0">
                  <a:solidFill>
                    <a:srgbClr val="9BBB59">
                      <a:lumMod val="75000"/>
                    </a:srgbClr>
                  </a:solidFill>
                  <a:latin typeface="Calibri"/>
                  <a:cs typeface="+mn-cs"/>
                </a:rPr>
                <a:t>4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905F56C-3237-4219-92C6-CE54D4D199F5}"/>
                </a:ext>
              </a:extLst>
            </p:cNvPr>
            <p:cNvSpPr/>
            <p:nvPr/>
          </p:nvSpPr>
          <p:spPr>
            <a:xfrm>
              <a:off x="4949348" y="1999522"/>
              <a:ext cx="168675" cy="195274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Calibri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9320924-1F6D-4B3A-B666-3B925463D236}"/>
                </a:ext>
              </a:extLst>
            </p:cNvPr>
            <p:cNvSpPr txBox="1"/>
            <p:nvPr/>
          </p:nvSpPr>
          <p:spPr>
            <a:xfrm>
              <a:off x="4888761" y="1914454"/>
              <a:ext cx="213443" cy="3106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kern="0" dirty="0">
                  <a:solidFill>
                    <a:srgbClr val="9BBB59">
                      <a:lumMod val="75000"/>
                    </a:srgbClr>
                  </a:solidFill>
                  <a:latin typeface="Calibri"/>
                  <a:cs typeface="+mn-cs"/>
                </a:rPr>
                <a:t>3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593EC826-23C3-4459-90DF-BD57E2F2A45F}"/>
                </a:ext>
              </a:extLst>
            </p:cNvPr>
            <p:cNvSpPr/>
            <p:nvPr/>
          </p:nvSpPr>
          <p:spPr>
            <a:xfrm>
              <a:off x="4836375" y="3690595"/>
              <a:ext cx="168675" cy="195274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Calibri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13CA3E3-69C0-48A2-B4EF-61491AB7AD45}"/>
                </a:ext>
              </a:extLst>
            </p:cNvPr>
            <p:cNvSpPr txBox="1"/>
            <p:nvPr/>
          </p:nvSpPr>
          <p:spPr>
            <a:xfrm>
              <a:off x="4775788" y="3597666"/>
              <a:ext cx="213443" cy="3106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kern="0" dirty="0">
                  <a:solidFill>
                    <a:srgbClr val="9BBB59">
                      <a:lumMod val="75000"/>
                    </a:srgbClr>
                  </a:solidFill>
                  <a:latin typeface="Calibri"/>
                  <a:cs typeface="+mn-cs"/>
                </a:rPr>
                <a:t>2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ABFCA9A-15D1-45D6-AFB6-D1BA370F3705}"/>
                </a:ext>
              </a:extLst>
            </p:cNvPr>
            <p:cNvSpPr/>
            <p:nvPr/>
          </p:nvSpPr>
          <p:spPr>
            <a:xfrm>
              <a:off x="3297152" y="3643948"/>
              <a:ext cx="168675" cy="195274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Calibri"/>
                <a:cs typeface="+mn-cs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29E1AB6-F2D3-4DFF-B115-2ADD53F88F1C}"/>
                </a:ext>
              </a:extLst>
            </p:cNvPr>
            <p:cNvSpPr txBox="1"/>
            <p:nvPr/>
          </p:nvSpPr>
          <p:spPr>
            <a:xfrm>
              <a:off x="3228450" y="3555748"/>
              <a:ext cx="213443" cy="3106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kern="0" dirty="0">
                  <a:solidFill>
                    <a:srgbClr val="9BBB59">
                      <a:lumMod val="75000"/>
                    </a:srgbClr>
                  </a:solidFill>
                  <a:latin typeface="Calibri"/>
                  <a:cs typeface="+mn-cs"/>
                </a:rPr>
                <a:t>1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0EB65639-A269-40CA-BEC3-F2557128EB03}"/>
                </a:ext>
              </a:extLst>
            </p:cNvPr>
            <p:cNvSpPr/>
            <p:nvPr/>
          </p:nvSpPr>
          <p:spPr>
            <a:xfrm>
              <a:off x="3263240" y="2719820"/>
              <a:ext cx="168675" cy="195274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Calibri"/>
                <a:cs typeface="+mn-cs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126D8A8-732E-469C-975D-44D3948CE9EE}"/>
                </a:ext>
              </a:extLst>
            </p:cNvPr>
            <p:cNvSpPr txBox="1"/>
            <p:nvPr/>
          </p:nvSpPr>
          <p:spPr>
            <a:xfrm>
              <a:off x="3199948" y="2626210"/>
              <a:ext cx="213443" cy="3106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kern="0" dirty="0">
                  <a:solidFill>
                    <a:srgbClr val="9BBB59">
                      <a:lumMod val="75000"/>
                    </a:srgbClr>
                  </a:solidFill>
                  <a:latin typeface="Calibri"/>
                  <a:cs typeface="+mn-cs"/>
                </a:rPr>
                <a:t>5</a:t>
              </a: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25E95669-30BA-428C-9DFC-7666D397E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276" y="526226"/>
            <a:ext cx="11717384" cy="590931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800" b="1" dirty="0">
                <a:latin typeface="+mj-lt"/>
              </a:rPr>
              <a:t>Development of computational workflow capable of generating theoretical models in quantitative agreement with Grazing Incidence Neutron Scattering data (GINS)</a:t>
            </a:r>
          </a:p>
        </p:txBody>
      </p:sp>
      <p:sp>
        <p:nvSpPr>
          <p:cNvPr id="110" name="Text Box 1030">
            <a:extLst>
              <a:ext uri="{FF2B5EF4-FFF2-40B4-BE49-F238E27FC236}">
                <a16:creationId xmlns:a16="http://schemas.microsoft.com/office/drawing/2014/main" id="{890FFA11-926A-4735-8D64-B66B251E68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4022" y="4586299"/>
            <a:ext cx="187262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b="1" dirty="0">
                <a:solidFill>
                  <a:srgbClr val="000000"/>
                </a:solidFill>
                <a:latin typeface="+mj-lt"/>
                <a:cs typeface="+mn-cs"/>
              </a:rPr>
              <a:t>Phase diagram</a:t>
            </a: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5E7FB325-FACE-4977-9D3B-626D67C6A419}"/>
              </a:ext>
            </a:extLst>
          </p:cNvPr>
          <p:cNvGrpSpPr/>
          <p:nvPr/>
        </p:nvGrpSpPr>
        <p:grpSpPr>
          <a:xfrm>
            <a:off x="6148584" y="2238002"/>
            <a:ext cx="4791114" cy="4295355"/>
            <a:chOff x="4415201" y="1871709"/>
            <a:chExt cx="4791114" cy="4295355"/>
          </a:xfrm>
        </p:grpSpPr>
        <p:grpSp>
          <p:nvGrpSpPr>
            <p:cNvPr id="112" name="Group 1031">
              <a:extLst>
                <a:ext uri="{FF2B5EF4-FFF2-40B4-BE49-F238E27FC236}">
                  <a16:creationId xmlns:a16="http://schemas.microsoft.com/office/drawing/2014/main" id="{0B021C95-67F4-419C-8ADA-259F6367D60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63211" y="2520618"/>
              <a:ext cx="2335096" cy="525579"/>
              <a:chOff x="336" y="945"/>
              <a:chExt cx="2009" cy="432"/>
            </a:xfrm>
          </p:grpSpPr>
          <p:sp>
            <p:nvSpPr>
              <p:cNvPr id="169" name="Freeform 1032">
                <a:extLst>
                  <a:ext uri="{FF2B5EF4-FFF2-40B4-BE49-F238E27FC236}">
                    <a16:creationId xmlns:a16="http://schemas.microsoft.com/office/drawing/2014/main" id="{3FA937C8-65FE-4F2E-8D62-975C8B2C90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" y="1185"/>
                <a:ext cx="960" cy="192"/>
              </a:xfrm>
              <a:custGeom>
                <a:avLst/>
                <a:gdLst>
                  <a:gd name="T0" fmla="*/ 0 w 880"/>
                  <a:gd name="T1" fmla="*/ 75 h 76"/>
                  <a:gd name="T2" fmla="*/ 53 w 880"/>
                  <a:gd name="T3" fmla="*/ 22 h 76"/>
                  <a:gd name="T4" fmla="*/ 85 w 880"/>
                  <a:gd name="T5" fmla="*/ 0 h 76"/>
                  <a:gd name="T6" fmla="*/ 299 w 880"/>
                  <a:gd name="T7" fmla="*/ 64 h 76"/>
                  <a:gd name="T8" fmla="*/ 459 w 880"/>
                  <a:gd name="T9" fmla="*/ 48 h 76"/>
                  <a:gd name="T10" fmla="*/ 507 w 880"/>
                  <a:gd name="T11" fmla="*/ 32 h 76"/>
                  <a:gd name="T12" fmla="*/ 539 w 880"/>
                  <a:gd name="T13" fmla="*/ 22 h 76"/>
                  <a:gd name="T14" fmla="*/ 608 w 880"/>
                  <a:gd name="T15" fmla="*/ 32 h 76"/>
                  <a:gd name="T16" fmla="*/ 651 w 880"/>
                  <a:gd name="T17" fmla="*/ 48 h 76"/>
                  <a:gd name="T18" fmla="*/ 880 w 880"/>
                  <a:gd name="T19" fmla="*/ 22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80" h="76">
                    <a:moveTo>
                      <a:pt x="0" y="75"/>
                    </a:moveTo>
                    <a:cubicBezTo>
                      <a:pt x="19" y="56"/>
                      <a:pt x="31" y="39"/>
                      <a:pt x="53" y="22"/>
                    </a:cubicBezTo>
                    <a:cubicBezTo>
                      <a:pt x="63" y="14"/>
                      <a:pt x="85" y="0"/>
                      <a:pt x="85" y="0"/>
                    </a:cubicBezTo>
                    <a:cubicBezTo>
                      <a:pt x="161" y="13"/>
                      <a:pt x="225" y="47"/>
                      <a:pt x="299" y="64"/>
                    </a:cubicBezTo>
                    <a:cubicBezTo>
                      <a:pt x="360" y="61"/>
                      <a:pt x="405" y="64"/>
                      <a:pt x="459" y="48"/>
                    </a:cubicBezTo>
                    <a:cubicBezTo>
                      <a:pt x="538" y="24"/>
                      <a:pt x="459" y="48"/>
                      <a:pt x="507" y="32"/>
                    </a:cubicBezTo>
                    <a:cubicBezTo>
                      <a:pt x="518" y="28"/>
                      <a:pt x="539" y="22"/>
                      <a:pt x="539" y="22"/>
                    </a:cubicBezTo>
                    <a:cubicBezTo>
                      <a:pt x="546" y="23"/>
                      <a:pt x="593" y="26"/>
                      <a:pt x="608" y="32"/>
                    </a:cubicBezTo>
                    <a:cubicBezTo>
                      <a:pt x="656" y="53"/>
                      <a:pt x="583" y="35"/>
                      <a:pt x="651" y="48"/>
                    </a:cubicBezTo>
                    <a:cubicBezTo>
                      <a:pt x="724" y="76"/>
                      <a:pt x="806" y="22"/>
                      <a:pt x="880" y="22"/>
                    </a:cubicBezTo>
                  </a:path>
                </a:pathLst>
              </a:custGeom>
              <a:noFill/>
              <a:ln w="76200" cmpd="sng">
                <a:solidFill>
                  <a:srgbClr val="3333CC"/>
                </a:solidFill>
                <a:round/>
                <a:headEnd/>
                <a:tailEnd/>
              </a:ln>
              <a:effectLst>
                <a:prstShdw prst="shdw18" dist="17961" dir="13500000">
                  <a:srgbClr val="3333CC">
                    <a:gamma/>
                    <a:shade val="60000"/>
                    <a:invGamma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i="1" kern="0">
                  <a:solidFill>
                    <a:srgbClr val="000000"/>
                  </a:solidFill>
                  <a:latin typeface="Comic Sans MS" panose="030F0702030302020204" pitchFamily="66" charset="0"/>
                  <a:cs typeface="+mn-cs"/>
                </a:endParaRPr>
              </a:p>
            </p:txBody>
          </p:sp>
          <p:sp>
            <p:nvSpPr>
              <p:cNvPr id="170" name="Freeform 1033">
                <a:extLst>
                  <a:ext uri="{FF2B5EF4-FFF2-40B4-BE49-F238E27FC236}">
                    <a16:creationId xmlns:a16="http://schemas.microsoft.com/office/drawing/2014/main" id="{C324311F-A7C5-4C45-A50F-95B7B754E8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44" y="1233"/>
                <a:ext cx="1001" cy="123"/>
              </a:xfrm>
              <a:custGeom>
                <a:avLst/>
                <a:gdLst>
                  <a:gd name="T0" fmla="*/ 0 w 1001"/>
                  <a:gd name="T1" fmla="*/ 0 h 123"/>
                  <a:gd name="T2" fmla="*/ 77 w 1001"/>
                  <a:gd name="T3" fmla="*/ 46 h 123"/>
                  <a:gd name="T4" fmla="*/ 165 w 1001"/>
                  <a:gd name="T5" fmla="*/ 20 h 123"/>
                  <a:gd name="T6" fmla="*/ 217 w 1001"/>
                  <a:gd name="T7" fmla="*/ 36 h 123"/>
                  <a:gd name="T8" fmla="*/ 248 w 1001"/>
                  <a:gd name="T9" fmla="*/ 46 h 123"/>
                  <a:gd name="T10" fmla="*/ 294 w 1001"/>
                  <a:gd name="T11" fmla="*/ 67 h 123"/>
                  <a:gd name="T12" fmla="*/ 325 w 1001"/>
                  <a:gd name="T13" fmla="*/ 56 h 123"/>
                  <a:gd name="T14" fmla="*/ 382 w 1001"/>
                  <a:gd name="T15" fmla="*/ 15 h 123"/>
                  <a:gd name="T16" fmla="*/ 459 w 1001"/>
                  <a:gd name="T17" fmla="*/ 41 h 123"/>
                  <a:gd name="T18" fmla="*/ 542 w 1001"/>
                  <a:gd name="T19" fmla="*/ 103 h 123"/>
                  <a:gd name="T20" fmla="*/ 588 w 1001"/>
                  <a:gd name="T21" fmla="*/ 98 h 123"/>
                  <a:gd name="T22" fmla="*/ 629 w 1001"/>
                  <a:gd name="T23" fmla="*/ 41 h 123"/>
                  <a:gd name="T24" fmla="*/ 650 w 1001"/>
                  <a:gd name="T25" fmla="*/ 20 h 123"/>
                  <a:gd name="T26" fmla="*/ 697 w 1001"/>
                  <a:gd name="T27" fmla="*/ 25 h 123"/>
                  <a:gd name="T28" fmla="*/ 691 w 1001"/>
                  <a:gd name="T29" fmla="*/ 46 h 123"/>
                  <a:gd name="T30" fmla="*/ 697 w 1001"/>
                  <a:gd name="T31" fmla="*/ 61 h 123"/>
                  <a:gd name="T32" fmla="*/ 738 w 1001"/>
                  <a:gd name="T33" fmla="*/ 98 h 123"/>
                  <a:gd name="T34" fmla="*/ 784 w 1001"/>
                  <a:gd name="T35" fmla="*/ 113 h 123"/>
                  <a:gd name="T36" fmla="*/ 826 w 1001"/>
                  <a:gd name="T37" fmla="*/ 123 h 123"/>
                  <a:gd name="T38" fmla="*/ 903 w 1001"/>
                  <a:gd name="T39" fmla="*/ 72 h 123"/>
                  <a:gd name="T40" fmla="*/ 913 w 1001"/>
                  <a:gd name="T41" fmla="*/ 41 h 123"/>
                  <a:gd name="T42" fmla="*/ 918 w 1001"/>
                  <a:gd name="T43" fmla="*/ 15 h 123"/>
                  <a:gd name="T44" fmla="*/ 934 w 1001"/>
                  <a:gd name="T45" fmla="*/ 10 h 123"/>
                  <a:gd name="T46" fmla="*/ 1001 w 1001"/>
                  <a:gd name="T47" fmla="*/ 87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001" h="123">
                    <a:moveTo>
                      <a:pt x="0" y="0"/>
                    </a:moveTo>
                    <a:cubicBezTo>
                      <a:pt x="14" y="43"/>
                      <a:pt x="38" y="40"/>
                      <a:pt x="77" y="46"/>
                    </a:cubicBezTo>
                    <a:cubicBezTo>
                      <a:pt x="107" y="39"/>
                      <a:pt x="136" y="29"/>
                      <a:pt x="165" y="20"/>
                    </a:cubicBezTo>
                    <a:cubicBezTo>
                      <a:pt x="245" y="31"/>
                      <a:pt x="171" y="15"/>
                      <a:pt x="217" y="36"/>
                    </a:cubicBezTo>
                    <a:cubicBezTo>
                      <a:pt x="227" y="40"/>
                      <a:pt x="248" y="46"/>
                      <a:pt x="248" y="46"/>
                    </a:cubicBezTo>
                    <a:cubicBezTo>
                      <a:pt x="263" y="56"/>
                      <a:pt x="277" y="61"/>
                      <a:pt x="294" y="67"/>
                    </a:cubicBezTo>
                    <a:cubicBezTo>
                      <a:pt x="304" y="63"/>
                      <a:pt x="316" y="62"/>
                      <a:pt x="325" y="56"/>
                    </a:cubicBezTo>
                    <a:cubicBezTo>
                      <a:pt x="346" y="43"/>
                      <a:pt x="358" y="23"/>
                      <a:pt x="382" y="15"/>
                    </a:cubicBezTo>
                    <a:cubicBezTo>
                      <a:pt x="440" y="21"/>
                      <a:pt x="424" y="17"/>
                      <a:pt x="459" y="41"/>
                    </a:cubicBezTo>
                    <a:cubicBezTo>
                      <a:pt x="470" y="73"/>
                      <a:pt x="510" y="93"/>
                      <a:pt x="542" y="103"/>
                    </a:cubicBezTo>
                    <a:cubicBezTo>
                      <a:pt x="557" y="101"/>
                      <a:pt x="573" y="102"/>
                      <a:pt x="588" y="98"/>
                    </a:cubicBezTo>
                    <a:cubicBezTo>
                      <a:pt x="615" y="91"/>
                      <a:pt x="617" y="60"/>
                      <a:pt x="629" y="41"/>
                    </a:cubicBezTo>
                    <a:cubicBezTo>
                      <a:pt x="634" y="33"/>
                      <a:pt x="643" y="27"/>
                      <a:pt x="650" y="20"/>
                    </a:cubicBezTo>
                    <a:cubicBezTo>
                      <a:pt x="666" y="22"/>
                      <a:pt x="684" y="17"/>
                      <a:pt x="697" y="25"/>
                    </a:cubicBezTo>
                    <a:cubicBezTo>
                      <a:pt x="703" y="29"/>
                      <a:pt x="691" y="39"/>
                      <a:pt x="691" y="46"/>
                    </a:cubicBezTo>
                    <a:cubicBezTo>
                      <a:pt x="691" y="51"/>
                      <a:pt x="695" y="56"/>
                      <a:pt x="697" y="61"/>
                    </a:cubicBezTo>
                    <a:cubicBezTo>
                      <a:pt x="709" y="85"/>
                      <a:pt x="711" y="79"/>
                      <a:pt x="738" y="98"/>
                    </a:cubicBezTo>
                    <a:cubicBezTo>
                      <a:pt x="751" y="107"/>
                      <a:pt x="769" y="108"/>
                      <a:pt x="784" y="113"/>
                    </a:cubicBezTo>
                    <a:cubicBezTo>
                      <a:pt x="798" y="117"/>
                      <a:pt x="826" y="123"/>
                      <a:pt x="826" y="123"/>
                    </a:cubicBezTo>
                    <a:cubicBezTo>
                      <a:pt x="871" y="117"/>
                      <a:pt x="879" y="108"/>
                      <a:pt x="903" y="72"/>
                    </a:cubicBezTo>
                    <a:cubicBezTo>
                      <a:pt x="906" y="62"/>
                      <a:pt x="910" y="51"/>
                      <a:pt x="913" y="41"/>
                    </a:cubicBezTo>
                    <a:cubicBezTo>
                      <a:pt x="916" y="33"/>
                      <a:pt x="913" y="22"/>
                      <a:pt x="918" y="15"/>
                    </a:cubicBezTo>
                    <a:cubicBezTo>
                      <a:pt x="921" y="10"/>
                      <a:pt x="929" y="12"/>
                      <a:pt x="934" y="10"/>
                    </a:cubicBezTo>
                    <a:cubicBezTo>
                      <a:pt x="985" y="20"/>
                      <a:pt x="1001" y="32"/>
                      <a:pt x="1001" y="87"/>
                    </a:cubicBezTo>
                  </a:path>
                </a:pathLst>
              </a:custGeom>
              <a:noFill/>
              <a:ln w="76200" cap="flat" cmpd="sng">
                <a:solidFill>
                  <a:srgbClr val="00FF00"/>
                </a:solidFill>
                <a:prstDash val="solid"/>
                <a:round/>
                <a:headEnd/>
                <a:tailEnd/>
              </a:ln>
              <a:effectLst>
                <a:prstShdw prst="shdw18" dist="17961" dir="13500000">
                  <a:srgbClr val="00FF00">
                    <a:gamma/>
                    <a:shade val="60000"/>
                    <a:invGamma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i="1" kern="0">
                  <a:solidFill>
                    <a:srgbClr val="000000"/>
                  </a:solidFill>
                  <a:latin typeface="Comic Sans MS" panose="030F0702030302020204" pitchFamily="66" charset="0"/>
                  <a:cs typeface="+mn-cs"/>
                </a:endParaRPr>
              </a:p>
            </p:txBody>
          </p:sp>
          <p:sp>
            <p:nvSpPr>
              <p:cNvPr id="171" name="Text Box 1034">
                <a:extLst>
                  <a:ext uri="{FF2B5EF4-FFF2-40B4-BE49-F238E27FC236}">
                    <a16:creationId xmlns:a16="http://schemas.microsoft.com/office/drawing/2014/main" id="{895F83E7-54A9-45CA-92BA-7D26CA79AFF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62" y="945"/>
                <a:ext cx="352" cy="37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en-US" sz="2400" kern="0" dirty="0">
                    <a:solidFill>
                      <a:srgbClr val="000000"/>
                    </a:solidFill>
                    <a:latin typeface="Comic Sans MS" panose="030F0702030302020204" pitchFamily="66" charset="0"/>
                    <a:cs typeface="+mn-cs"/>
                  </a:rPr>
                  <a:t>A</a:t>
                </a:r>
                <a:endParaRPr lang="en-US" altLang="en-US" sz="24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+mn-cs"/>
                </a:endParaRPr>
              </a:p>
            </p:txBody>
          </p:sp>
          <p:sp>
            <p:nvSpPr>
              <p:cNvPr id="172" name="Text Box 1035">
                <a:extLst>
                  <a:ext uri="{FF2B5EF4-FFF2-40B4-BE49-F238E27FC236}">
                    <a16:creationId xmlns:a16="http://schemas.microsoft.com/office/drawing/2014/main" id="{6CFB9DA3-55A7-46F6-9474-CD016817994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68" y="945"/>
                <a:ext cx="326" cy="37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en-US" sz="2400" kern="0">
                    <a:solidFill>
                      <a:srgbClr val="000000"/>
                    </a:solidFill>
                    <a:latin typeface="Comic Sans MS" panose="030F0702030302020204" pitchFamily="66" charset="0"/>
                    <a:cs typeface="+mn-cs"/>
                  </a:rPr>
                  <a:t>B</a:t>
                </a:r>
                <a:endParaRPr lang="en-US" altLang="en-US" sz="2400" kern="0">
                  <a:solidFill>
                    <a:srgbClr val="000000"/>
                  </a:solidFill>
                  <a:latin typeface="Times New Roman" panose="02020603050405020304" pitchFamily="18" charset="0"/>
                  <a:cs typeface="+mn-cs"/>
                </a:endParaRPr>
              </a:p>
            </p:txBody>
          </p:sp>
        </p:grpSp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E2AB89B3-CDAC-4B29-B6D6-CE45C51409A7}"/>
                </a:ext>
              </a:extLst>
            </p:cNvPr>
            <p:cNvGrpSpPr/>
            <p:nvPr/>
          </p:nvGrpSpPr>
          <p:grpSpPr>
            <a:xfrm>
              <a:off x="5017468" y="3152238"/>
              <a:ext cx="3291683" cy="1419794"/>
              <a:chOff x="5017468" y="3272819"/>
              <a:chExt cx="3291683" cy="1419794"/>
            </a:xfrm>
          </p:grpSpPr>
          <p:grpSp>
            <p:nvGrpSpPr>
              <p:cNvPr id="120" name="Group 1036">
                <a:extLst>
                  <a:ext uri="{FF2B5EF4-FFF2-40B4-BE49-F238E27FC236}">
                    <a16:creationId xmlns:a16="http://schemas.microsoft.com/office/drawing/2014/main" id="{07689ED2-91E7-47E1-89E1-55E7F197B0F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17468" y="3641454"/>
                <a:ext cx="1004242" cy="1051159"/>
                <a:chOff x="432" y="2832"/>
                <a:chExt cx="864" cy="864"/>
              </a:xfrm>
            </p:grpSpPr>
            <p:sp>
              <p:nvSpPr>
                <p:cNvPr id="141" name="Rectangle 1037">
                  <a:extLst>
                    <a:ext uri="{FF2B5EF4-FFF2-40B4-BE49-F238E27FC236}">
                      <a16:creationId xmlns:a16="http://schemas.microsoft.com/office/drawing/2014/main" id="{529EAE50-0D87-4CFE-92DF-0E388D59A99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2" y="3009"/>
                  <a:ext cx="672" cy="672"/>
                </a:xfrm>
                <a:prstGeom prst="rect">
                  <a:avLst/>
                </a:prstGeom>
                <a:solidFill>
                  <a:srgbClr val="0099FF"/>
                </a:solidFill>
                <a:ln w="9525">
                  <a:miter lim="800000"/>
                  <a:headEnd/>
                  <a:tailEnd/>
                </a:ln>
                <a:effectLst/>
                <a:scene3d>
                  <a:camera prst="legacyObliqueTopRight"/>
                  <a:lightRig rig="legacyFlat3" dir="b"/>
                </a:scene3d>
                <a:sp3d extrusionH="887400" prstMaterial="legacyMatte">
                  <a:bevelT w="13500" h="13500" prst="angle"/>
                  <a:bevelB w="13500" h="13500" prst="angle"/>
                  <a:extrusionClr>
                    <a:srgbClr val="0099FF"/>
                  </a:extrusionClr>
                  <a:contourClr>
                    <a:srgbClr val="0099FF"/>
                  </a:contourClr>
                </a:sp3d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flatTx/>
                </a:bodyPr>
                <a:lstStyle/>
                <a:p>
                  <a:pPr algn="ctr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i="1" kern="0">
                    <a:solidFill>
                      <a:srgbClr val="000000"/>
                    </a:solidFill>
                    <a:latin typeface="Comic Sans MS" panose="030F0702030302020204" pitchFamily="66" charset="0"/>
                    <a:cs typeface="+mn-cs"/>
                  </a:endParaRPr>
                </a:p>
              </p:txBody>
            </p:sp>
            <p:sp>
              <p:nvSpPr>
                <p:cNvPr id="142" name="AutoShape 1038">
                  <a:extLst>
                    <a:ext uri="{FF2B5EF4-FFF2-40B4-BE49-F238E27FC236}">
                      <a16:creationId xmlns:a16="http://schemas.microsoft.com/office/drawing/2014/main" id="{A9B8FFAA-60EB-42F4-B648-EF7EA3F27DF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80" y="3072"/>
                  <a:ext cx="48" cy="48"/>
                </a:xfrm>
                <a:prstGeom prst="flowChartConnector">
                  <a:avLst/>
                </a:prstGeom>
                <a:solidFill>
                  <a:srgbClr val="00CC99"/>
                </a:solidFill>
                <a:ln w="9525">
                  <a:solidFill>
                    <a:srgbClr val="00CC99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i="1" kern="0">
                    <a:solidFill>
                      <a:srgbClr val="000000"/>
                    </a:solidFill>
                    <a:latin typeface="Comic Sans MS" panose="030F0702030302020204" pitchFamily="66" charset="0"/>
                    <a:cs typeface="+mn-cs"/>
                  </a:endParaRPr>
                </a:p>
              </p:txBody>
            </p:sp>
            <p:sp>
              <p:nvSpPr>
                <p:cNvPr id="143" name="AutoShape 1039">
                  <a:extLst>
                    <a:ext uri="{FF2B5EF4-FFF2-40B4-BE49-F238E27FC236}">
                      <a16:creationId xmlns:a16="http://schemas.microsoft.com/office/drawing/2014/main" id="{3139221B-EFAB-4C3A-827F-009D15E55E4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76" y="3312"/>
                  <a:ext cx="48" cy="48"/>
                </a:xfrm>
                <a:prstGeom prst="flowChartConnector">
                  <a:avLst/>
                </a:prstGeom>
                <a:solidFill>
                  <a:srgbClr val="00CC99"/>
                </a:solidFill>
                <a:ln w="9525">
                  <a:solidFill>
                    <a:srgbClr val="00CC99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i="1" kern="0">
                    <a:solidFill>
                      <a:srgbClr val="000000"/>
                    </a:solidFill>
                    <a:latin typeface="Comic Sans MS" panose="030F0702030302020204" pitchFamily="66" charset="0"/>
                    <a:cs typeface="+mn-cs"/>
                  </a:endParaRPr>
                </a:p>
              </p:txBody>
            </p:sp>
            <p:sp>
              <p:nvSpPr>
                <p:cNvPr id="144" name="AutoShape 1040">
                  <a:extLst>
                    <a:ext uri="{FF2B5EF4-FFF2-40B4-BE49-F238E27FC236}">
                      <a16:creationId xmlns:a16="http://schemas.microsoft.com/office/drawing/2014/main" id="{EAFFEBC4-7C26-472F-8B57-0CDF3927FB9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20" y="3120"/>
                  <a:ext cx="48" cy="48"/>
                </a:xfrm>
                <a:prstGeom prst="flowChartConnector">
                  <a:avLst/>
                </a:prstGeom>
                <a:solidFill>
                  <a:srgbClr val="00CC99"/>
                </a:solidFill>
                <a:ln w="9525">
                  <a:solidFill>
                    <a:srgbClr val="00CC99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i="1" kern="0">
                    <a:solidFill>
                      <a:srgbClr val="000000"/>
                    </a:solidFill>
                    <a:latin typeface="Comic Sans MS" panose="030F0702030302020204" pitchFamily="66" charset="0"/>
                    <a:cs typeface="+mn-cs"/>
                  </a:endParaRPr>
                </a:p>
              </p:txBody>
            </p:sp>
            <p:sp>
              <p:nvSpPr>
                <p:cNvPr id="145" name="AutoShape 1041">
                  <a:extLst>
                    <a:ext uri="{FF2B5EF4-FFF2-40B4-BE49-F238E27FC236}">
                      <a16:creationId xmlns:a16="http://schemas.microsoft.com/office/drawing/2014/main" id="{818E41FF-CFD2-490B-995B-A1628923936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12" y="3120"/>
                  <a:ext cx="48" cy="48"/>
                </a:xfrm>
                <a:prstGeom prst="flowChartConnector">
                  <a:avLst/>
                </a:prstGeom>
                <a:solidFill>
                  <a:srgbClr val="00CC99"/>
                </a:solidFill>
                <a:ln w="9525">
                  <a:solidFill>
                    <a:srgbClr val="00CC99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i="1" kern="0">
                    <a:solidFill>
                      <a:srgbClr val="000000"/>
                    </a:solidFill>
                    <a:latin typeface="Comic Sans MS" panose="030F0702030302020204" pitchFamily="66" charset="0"/>
                    <a:cs typeface="+mn-cs"/>
                  </a:endParaRPr>
                </a:p>
              </p:txBody>
            </p:sp>
            <p:sp>
              <p:nvSpPr>
                <p:cNvPr id="146" name="AutoShape 1042">
                  <a:extLst>
                    <a:ext uri="{FF2B5EF4-FFF2-40B4-BE49-F238E27FC236}">
                      <a16:creationId xmlns:a16="http://schemas.microsoft.com/office/drawing/2014/main" id="{4664FFAD-8D31-4778-82C6-104414A2A30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20" y="3312"/>
                  <a:ext cx="48" cy="48"/>
                </a:xfrm>
                <a:prstGeom prst="flowChartConnector">
                  <a:avLst/>
                </a:prstGeom>
                <a:solidFill>
                  <a:srgbClr val="00CC99"/>
                </a:solidFill>
                <a:ln w="9525">
                  <a:solidFill>
                    <a:srgbClr val="00CC99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i="1" kern="0">
                    <a:solidFill>
                      <a:srgbClr val="000000"/>
                    </a:solidFill>
                    <a:latin typeface="Comic Sans MS" panose="030F0702030302020204" pitchFamily="66" charset="0"/>
                    <a:cs typeface="+mn-cs"/>
                  </a:endParaRPr>
                </a:p>
              </p:txBody>
            </p:sp>
            <p:sp>
              <p:nvSpPr>
                <p:cNvPr id="147" name="Line 1043">
                  <a:extLst>
                    <a:ext uri="{FF2B5EF4-FFF2-40B4-BE49-F238E27FC236}">
                      <a16:creationId xmlns:a16="http://schemas.microsoft.com/office/drawing/2014/main" id="{43600712-CAFF-40A0-B47F-4325A988487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24" y="2832"/>
                  <a:ext cx="0" cy="67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i="1" kern="0">
                    <a:solidFill>
                      <a:srgbClr val="000000"/>
                    </a:solidFill>
                    <a:latin typeface="Comic Sans MS" panose="030F0702030302020204" pitchFamily="66" charset="0"/>
                    <a:cs typeface="+mn-cs"/>
                  </a:endParaRPr>
                </a:p>
              </p:txBody>
            </p:sp>
            <p:sp>
              <p:nvSpPr>
                <p:cNvPr id="148" name="Line 1044">
                  <a:extLst>
                    <a:ext uri="{FF2B5EF4-FFF2-40B4-BE49-F238E27FC236}">
                      <a16:creationId xmlns:a16="http://schemas.microsoft.com/office/drawing/2014/main" id="{F9B53AE4-413B-47CA-9644-A08CCA4C7A3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32" y="3504"/>
                  <a:ext cx="192" cy="19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i="1" kern="0">
                    <a:solidFill>
                      <a:srgbClr val="000000"/>
                    </a:solidFill>
                    <a:latin typeface="Comic Sans MS" panose="030F0702030302020204" pitchFamily="66" charset="0"/>
                    <a:cs typeface="+mn-cs"/>
                  </a:endParaRPr>
                </a:p>
              </p:txBody>
            </p:sp>
            <p:sp>
              <p:nvSpPr>
                <p:cNvPr id="149" name="Line 1045">
                  <a:extLst>
                    <a:ext uri="{FF2B5EF4-FFF2-40B4-BE49-F238E27FC236}">
                      <a16:creationId xmlns:a16="http://schemas.microsoft.com/office/drawing/2014/main" id="{153A9BB2-E05A-430E-B5CD-00547DFCD5B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24" y="3504"/>
                  <a:ext cx="672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i="1" kern="0">
                    <a:solidFill>
                      <a:srgbClr val="000000"/>
                    </a:solidFill>
                    <a:latin typeface="Comic Sans MS" panose="030F0702030302020204" pitchFamily="66" charset="0"/>
                    <a:cs typeface="+mn-cs"/>
                  </a:endParaRPr>
                </a:p>
              </p:txBody>
            </p:sp>
            <p:sp>
              <p:nvSpPr>
                <p:cNvPr id="150" name="AutoShape 1046">
                  <a:extLst>
                    <a:ext uri="{FF2B5EF4-FFF2-40B4-BE49-F238E27FC236}">
                      <a16:creationId xmlns:a16="http://schemas.microsoft.com/office/drawing/2014/main" id="{B500E9CF-2CCA-4941-B70C-A3CA4EB6C9C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76" y="3504"/>
                  <a:ext cx="48" cy="48"/>
                </a:xfrm>
                <a:prstGeom prst="flowChartConnector">
                  <a:avLst/>
                </a:prstGeom>
                <a:solidFill>
                  <a:srgbClr val="00CC99"/>
                </a:solidFill>
                <a:ln w="9525">
                  <a:solidFill>
                    <a:srgbClr val="00CC99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i="1" kern="0">
                    <a:solidFill>
                      <a:srgbClr val="000000"/>
                    </a:solidFill>
                    <a:latin typeface="Comic Sans MS" panose="030F0702030302020204" pitchFamily="66" charset="0"/>
                    <a:cs typeface="+mn-cs"/>
                  </a:endParaRPr>
                </a:p>
              </p:txBody>
            </p:sp>
            <p:sp>
              <p:nvSpPr>
                <p:cNvPr id="151" name="AutoShape 1047">
                  <a:extLst>
                    <a:ext uri="{FF2B5EF4-FFF2-40B4-BE49-F238E27FC236}">
                      <a16:creationId xmlns:a16="http://schemas.microsoft.com/office/drawing/2014/main" id="{957FA5A3-80B5-43C2-BCAC-68324EED675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72" y="3600"/>
                  <a:ext cx="48" cy="48"/>
                </a:xfrm>
                <a:prstGeom prst="flowChartConnector">
                  <a:avLst/>
                </a:prstGeom>
                <a:solidFill>
                  <a:srgbClr val="00CC99"/>
                </a:solidFill>
                <a:ln w="9525">
                  <a:solidFill>
                    <a:srgbClr val="00CC99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i="1" kern="0">
                    <a:solidFill>
                      <a:srgbClr val="000000"/>
                    </a:solidFill>
                    <a:latin typeface="Comic Sans MS" panose="030F0702030302020204" pitchFamily="66" charset="0"/>
                    <a:cs typeface="+mn-cs"/>
                  </a:endParaRPr>
                </a:p>
              </p:txBody>
            </p:sp>
            <p:sp>
              <p:nvSpPr>
                <p:cNvPr id="152" name="AutoShape 1048">
                  <a:extLst>
                    <a:ext uri="{FF2B5EF4-FFF2-40B4-BE49-F238E27FC236}">
                      <a16:creationId xmlns:a16="http://schemas.microsoft.com/office/drawing/2014/main" id="{6A2F5BC4-F94D-40FB-BBB6-C1016A9928A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80" y="3600"/>
                  <a:ext cx="48" cy="48"/>
                </a:xfrm>
                <a:prstGeom prst="flowChartConnector">
                  <a:avLst/>
                </a:prstGeom>
                <a:solidFill>
                  <a:srgbClr val="00CC99"/>
                </a:solidFill>
                <a:ln w="9525">
                  <a:solidFill>
                    <a:srgbClr val="00CC99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i="1" kern="0">
                    <a:solidFill>
                      <a:srgbClr val="000000"/>
                    </a:solidFill>
                    <a:latin typeface="Comic Sans MS" panose="030F0702030302020204" pitchFamily="66" charset="0"/>
                    <a:cs typeface="+mn-cs"/>
                  </a:endParaRPr>
                </a:p>
              </p:txBody>
            </p:sp>
            <p:sp>
              <p:nvSpPr>
                <p:cNvPr id="153" name="AutoShape 1049">
                  <a:extLst>
                    <a:ext uri="{FF2B5EF4-FFF2-40B4-BE49-F238E27FC236}">
                      <a16:creationId xmlns:a16="http://schemas.microsoft.com/office/drawing/2014/main" id="{460501A5-7743-435A-BEB6-D5973DFCF28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8" y="3408"/>
                  <a:ext cx="48" cy="48"/>
                </a:xfrm>
                <a:prstGeom prst="flowChartConnector">
                  <a:avLst/>
                </a:prstGeom>
                <a:solidFill>
                  <a:srgbClr val="00CC99"/>
                </a:solidFill>
                <a:ln w="9525">
                  <a:solidFill>
                    <a:srgbClr val="00CC99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i="1" kern="0">
                    <a:solidFill>
                      <a:srgbClr val="000000"/>
                    </a:solidFill>
                    <a:latin typeface="Comic Sans MS" panose="030F0702030302020204" pitchFamily="66" charset="0"/>
                    <a:cs typeface="+mn-cs"/>
                  </a:endParaRPr>
                </a:p>
              </p:txBody>
            </p:sp>
            <p:sp>
              <p:nvSpPr>
                <p:cNvPr id="154" name="AutoShape 1050">
                  <a:extLst>
                    <a:ext uri="{FF2B5EF4-FFF2-40B4-BE49-F238E27FC236}">
                      <a16:creationId xmlns:a16="http://schemas.microsoft.com/office/drawing/2014/main" id="{F941634F-C073-4827-A5A8-DAE313D98B2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12" y="3312"/>
                  <a:ext cx="48" cy="48"/>
                </a:xfrm>
                <a:prstGeom prst="flowChartConnector">
                  <a:avLst/>
                </a:prstGeom>
                <a:solidFill>
                  <a:srgbClr val="00CC99"/>
                </a:solidFill>
                <a:ln w="9525">
                  <a:solidFill>
                    <a:srgbClr val="00CC99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i="1" kern="0">
                    <a:solidFill>
                      <a:srgbClr val="000000"/>
                    </a:solidFill>
                    <a:latin typeface="Comic Sans MS" panose="030F0702030302020204" pitchFamily="66" charset="0"/>
                    <a:cs typeface="+mn-cs"/>
                  </a:endParaRPr>
                </a:p>
              </p:txBody>
            </p:sp>
            <p:sp>
              <p:nvSpPr>
                <p:cNvPr id="155" name="AutoShape 1051">
                  <a:extLst>
                    <a:ext uri="{FF2B5EF4-FFF2-40B4-BE49-F238E27FC236}">
                      <a16:creationId xmlns:a16="http://schemas.microsoft.com/office/drawing/2014/main" id="{318A123F-D637-4FB6-9748-CBF9BA4CB36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72" y="2880"/>
                  <a:ext cx="48" cy="48"/>
                </a:xfrm>
                <a:prstGeom prst="flowChartConnector">
                  <a:avLst/>
                </a:prstGeom>
                <a:solidFill>
                  <a:srgbClr val="00CC99"/>
                </a:solidFill>
                <a:ln w="9525">
                  <a:solidFill>
                    <a:srgbClr val="00CC99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i="1" kern="0">
                    <a:solidFill>
                      <a:srgbClr val="000000"/>
                    </a:solidFill>
                    <a:latin typeface="Comic Sans MS" panose="030F0702030302020204" pitchFamily="66" charset="0"/>
                    <a:cs typeface="+mn-cs"/>
                  </a:endParaRPr>
                </a:p>
              </p:txBody>
            </p:sp>
            <p:sp>
              <p:nvSpPr>
                <p:cNvPr id="156" name="AutoShape 1052">
                  <a:extLst>
                    <a:ext uri="{FF2B5EF4-FFF2-40B4-BE49-F238E27FC236}">
                      <a16:creationId xmlns:a16="http://schemas.microsoft.com/office/drawing/2014/main" id="{45590B3E-0E15-47E9-95E4-BE0CD6967DE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76" y="2976"/>
                  <a:ext cx="48" cy="48"/>
                </a:xfrm>
                <a:prstGeom prst="flowChartConnector">
                  <a:avLst/>
                </a:prstGeom>
                <a:solidFill>
                  <a:srgbClr val="00CC99"/>
                </a:solidFill>
                <a:ln w="9525">
                  <a:solidFill>
                    <a:srgbClr val="00CC99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i="1" kern="0">
                    <a:solidFill>
                      <a:srgbClr val="000000"/>
                    </a:solidFill>
                    <a:latin typeface="Comic Sans MS" panose="030F0702030302020204" pitchFamily="66" charset="0"/>
                    <a:cs typeface="+mn-cs"/>
                  </a:endParaRPr>
                </a:p>
              </p:txBody>
            </p:sp>
            <p:sp>
              <p:nvSpPr>
                <p:cNvPr id="157" name="AutoShape 1053">
                  <a:extLst>
                    <a:ext uri="{FF2B5EF4-FFF2-40B4-BE49-F238E27FC236}">
                      <a16:creationId xmlns:a16="http://schemas.microsoft.com/office/drawing/2014/main" id="{39330650-6177-42E7-BDF5-611E53E97FD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12" y="3504"/>
                  <a:ext cx="48" cy="48"/>
                </a:xfrm>
                <a:prstGeom prst="flowChartConnector">
                  <a:avLst/>
                </a:prstGeom>
                <a:solidFill>
                  <a:srgbClr val="00CC99"/>
                </a:solidFill>
                <a:ln w="9525">
                  <a:solidFill>
                    <a:srgbClr val="00CC99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i="1" kern="0">
                    <a:solidFill>
                      <a:srgbClr val="000000"/>
                    </a:solidFill>
                    <a:latin typeface="Comic Sans MS" panose="030F0702030302020204" pitchFamily="66" charset="0"/>
                    <a:cs typeface="+mn-cs"/>
                  </a:endParaRPr>
                </a:p>
              </p:txBody>
            </p:sp>
            <p:sp>
              <p:nvSpPr>
                <p:cNvPr id="158" name="AutoShape 1054">
                  <a:extLst>
                    <a:ext uri="{FF2B5EF4-FFF2-40B4-BE49-F238E27FC236}">
                      <a16:creationId xmlns:a16="http://schemas.microsoft.com/office/drawing/2014/main" id="{0A31B13B-2D55-4E62-82F6-6A35B28D01C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56" y="2928"/>
                  <a:ext cx="48" cy="48"/>
                </a:xfrm>
                <a:prstGeom prst="flowChartConnector">
                  <a:avLst/>
                </a:prstGeom>
                <a:solidFill>
                  <a:srgbClr val="00CC99"/>
                </a:solidFill>
                <a:ln w="9525">
                  <a:solidFill>
                    <a:srgbClr val="00CC99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i="1" kern="0">
                    <a:solidFill>
                      <a:srgbClr val="000000"/>
                    </a:solidFill>
                    <a:latin typeface="Comic Sans MS" panose="030F0702030302020204" pitchFamily="66" charset="0"/>
                    <a:cs typeface="+mn-cs"/>
                  </a:endParaRPr>
                </a:p>
              </p:txBody>
            </p:sp>
            <p:sp>
              <p:nvSpPr>
                <p:cNvPr id="159" name="AutoShape 1055">
                  <a:extLst>
                    <a:ext uri="{FF2B5EF4-FFF2-40B4-BE49-F238E27FC236}">
                      <a16:creationId xmlns:a16="http://schemas.microsoft.com/office/drawing/2014/main" id="{415EB29F-B755-4984-8E0C-A55679E216F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52" y="2832"/>
                  <a:ext cx="48" cy="48"/>
                </a:xfrm>
                <a:prstGeom prst="flowChartConnector">
                  <a:avLst/>
                </a:prstGeom>
                <a:solidFill>
                  <a:srgbClr val="00CC99"/>
                </a:solidFill>
                <a:ln w="9525">
                  <a:solidFill>
                    <a:srgbClr val="00CC99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i="1" kern="0">
                    <a:solidFill>
                      <a:srgbClr val="000000"/>
                    </a:solidFill>
                    <a:latin typeface="Comic Sans MS" panose="030F0702030302020204" pitchFamily="66" charset="0"/>
                    <a:cs typeface="+mn-cs"/>
                  </a:endParaRPr>
                </a:p>
              </p:txBody>
            </p:sp>
            <p:sp>
              <p:nvSpPr>
                <p:cNvPr id="160" name="AutoShape 1056">
                  <a:extLst>
                    <a:ext uri="{FF2B5EF4-FFF2-40B4-BE49-F238E27FC236}">
                      <a16:creationId xmlns:a16="http://schemas.microsoft.com/office/drawing/2014/main" id="{34E3CDB5-8236-449D-BC35-F028F5D5225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64" y="3600"/>
                  <a:ext cx="48" cy="48"/>
                </a:xfrm>
                <a:prstGeom prst="flowChartConnector">
                  <a:avLst/>
                </a:prstGeom>
                <a:solidFill>
                  <a:srgbClr val="00CC99"/>
                </a:solidFill>
                <a:ln w="9525">
                  <a:solidFill>
                    <a:srgbClr val="00CC99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i="1" kern="0">
                    <a:solidFill>
                      <a:srgbClr val="000000"/>
                    </a:solidFill>
                    <a:latin typeface="Comic Sans MS" panose="030F0702030302020204" pitchFamily="66" charset="0"/>
                    <a:cs typeface="+mn-cs"/>
                  </a:endParaRPr>
                </a:p>
              </p:txBody>
            </p:sp>
            <p:sp>
              <p:nvSpPr>
                <p:cNvPr id="161" name="AutoShape 1057">
                  <a:extLst>
                    <a:ext uri="{FF2B5EF4-FFF2-40B4-BE49-F238E27FC236}">
                      <a16:creationId xmlns:a16="http://schemas.microsoft.com/office/drawing/2014/main" id="{37F6AA06-6FD3-4E1D-8062-0EC80BDC2D8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8" y="3600"/>
                  <a:ext cx="48" cy="48"/>
                </a:xfrm>
                <a:prstGeom prst="flowChartConnector">
                  <a:avLst/>
                </a:prstGeom>
                <a:solidFill>
                  <a:srgbClr val="00CC99"/>
                </a:solidFill>
                <a:ln w="9525">
                  <a:solidFill>
                    <a:srgbClr val="00CC99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i="1" kern="0">
                    <a:solidFill>
                      <a:srgbClr val="000000"/>
                    </a:solidFill>
                    <a:latin typeface="Comic Sans MS" panose="030F0702030302020204" pitchFamily="66" charset="0"/>
                    <a:cs typeface="+mn-cs"/>
                  </a:endParaRPr>
                </a:p>
              </p:txBody>
            </p:sp>
            <p:sp>
              <p:nvSpPr>
                <p:cNvPr id="162" name="AutoShape 1058">
                  <a:extLst>
                    <a:ext uri="{FF2B5EF4-FFF2-40B4-BE49-F238E27FC236}">
                      <a16:creationId xmlns:a16="http://schemas.microsoft.com/office/drawing/2014/main" id="{07954360-FB3D-489A-8818-2781E79D2F5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20" y="3504"/>
                  <a:ext cx="48" cy="48"/>
                </a:xfrm>
                <a:prstGeom prst="flowChartConnector">
                  <a:avLst/>
                </a:prstGeom>
                <a:solidFill>
                  <a:srgbClr val="00CC99"/>
                </a:solidFill>
                <a:ln w="9525">
                  <a:solidFill>
                    <a:srgbClr val="00CC99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i="1" kern="0">
                    <a:solidFill>
                      <a:srgbClr val="000000"/>
                    </a:solidFill>
                    <a:latin typeface="Comic Sans MS" panose="030F0702030302020204" pitchFamily="66" charset="0"/>
                    <a:cs typeface="+mn-cs"/>
                  </a:endParaRPr>
                </a:p>
              </p:txBody>
            </p:sp>
            <p:sp>
              <p:nvSpPr>
                <p:cNvPr id="163" name="AutoShape 1059">
                  <a:extLst>
                    <a:ext uri="{FF2B5EF4-FFF2-40B4-BE49-F238E27FC236}">
                      <a16:creationId xmlns:a16="http://schemas.microsoft.com/office/drawing/2014/main" id="{E0342E93-65B5-4569-B279-70F3224C9CB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64" y="2976"/>
                  <a:ext cx="48" cy="48"/>
                </a:xfrm>
                <a:prstGeom prst="flowChartConnector">
                  <a:avLst/>
                </a:prstGeom>
                <a:solidFill>
                  <a:srgbClr val="00CC99"/>
                </a:solidFill>
                <a:ln w="9525">
                  <a:solidFill>
                    <a:srgbClr val="00CC99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i="1" kern="0">
                    <a:solidFill>
                      <a:srgbClr val="000000"/>
                    </a:solidFill>
                    <a:latin typeface="Comic Sans MS" panose="030F0702030302020204" pitchFamily="66" charset="0"/>
                    <a:cs typeface="+mn-cs"/>
                  </a:endParaRPr>
                </a:p>
              </p:txBody>
            </p:sp>
            <p:sp>
              <p:nvSpPr>
                <p:cNvPr id="164" name="AutoShape 1060">
                  <a:extLst>
                    <a:ext uri="{FF2B5EF4-FFF2-40B4-BE49-F238E27FC236}">
                      <a16:creationId xmlns:a16="http://schemas.microsoft.com/office/drawing/2014/main" id="{4C19020D-43DF-43F8-A88A-AD79D4BB03A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3120"/>
                  <a:ext cx="48" cy="48"/>
                </a:xfrm>
                <a:prstGeom prst="flowChartConnector">
                  <a:avLst/>
                </a:prstGeom>
                <a:solidFill>
                  <a:srgbClr val="00CC99"/>
                </a:solidFill>
                <a:ln w="9525">
                  <a:solidFill>
                    <a:srgbClr val="00CC99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i="1" kern="0">
                    <a:solidFill>
                      <a:srgbClr val="000000"/>
                    </a:solidFill>
                    <a:latin typeface="Comic Sans MS" panose="030F0702030302020204" pitchFamily="66" charset="0"/>
                    <a:cs typeface="+mn-cs"/>
                  </a:endParaRPr>
                </a:p>
              </p:txBody>
            </p:sp>
            <p:sp>
              <p:nvSpPr>
                <p:cNvPr id="165" name="AutoShape 1061">
                  <a:extLst>
                    <a:ext uri="{FF2B5EF4-FFF2-40B4-BE49-F238E27FC236}">
                      <a16:creationId xmlns:a16="http://schemas.microsoft.com/office/drawing/2014/main" id="{3E7BA3D7-EC3D-4CE8-A2F4-632FDE9B3DD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80" y="3408"/>
                  <a:ext cx="48" cy="48"/>
                </a:xfrm>
                <a:prstGeom prst="flowChartConnector">
                  <a:avLst/>
                </a:prstGeom>
                <a:solidFill>
                  <a:srgbClr val="00CC99"/>
                </a:solidFill>
                <a:ln w="9525">
                  <a:solidFill>
                    <a:srgbClr val="00CC99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i="1" kern="0">
                    <a:solidFill>
                      <a:srgbClr val="000000"/>
                    </a:solidFill>
                    <a:latin typeface="Comic Sans MS" panose="030F0702030302020204" pitchFamily="66" charset="0"/>
                    <a:cs typeface="+mn-cs"/>
                  </a:endParaRPr>
                </a:p>
              </p:txBody>
            </p:sp>
            <p:sp>
              <p:nvSpPr>
                <p:cNvPr id="166" name="AutoShape 1062">
                  <a:extLst>
                    <a:ext uri="{FF2B5EF4-FFF2-40B4-BE49-F238E27FC236}">
                      <a16:creationId xmlns:a16="http://schemas.microsoft.com/office/drawing/2014/main" id="{0248456C-D941-4C1E-85E0-4837B9952F0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12" y="2832"/>
                  <a:ext cx="48" cy="48"/>
                </a:xfrm>
                <a:prstGeom prst="flowChartConnector">
                  <a:avLst/>
                </a:prstGeom>
                <a:solidFill>
                  <a:srgbClr val="00CC99"/>
                </a:solidFill>
                <a:ln w="9525">
                  <a:solidFill>
                    <a:srgbClr val="00CC99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i="1" kern="0">
                    <a:solidFill>
                      <a:srgbClr val="000000"/>
                    </a:solidFill>
                    <a:latin typeface="Comic Sans MS" panose="030F0702030302020204" pitchFamily="66" charset="0"/>
                    <a:cs typeface="+mn-cs"/>
                  </a:endParaRPr>
                </a:p>
              </p:txBody>
            </p:sp>
            <p:sp>
              <p:nvSpPr>
                <p:cNvPr id="167" name="AutoShape 1063">
                  <a:extLst>
                    <a:ext uri="{FF2B5EF4-FFF2-40B4-BE49-F238E27FC236}">
                      <a16:creationId xmlns:a16="http://schemas.microsoft.com/office/drawing/2014/main" id="{E3429FF4-79EB-4218-9271-F558764ECFC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3456"/>
                  <a:ext cx="48" cy="48"/>
                </a:xfrm>
                <a:prstGeom prst="flowChartConnector">
                  <a:avLst/>
                </a:prstGeom>
                <a:solidFill>
                  <a:srgbClr val="00CC99"/>
                </a:solidFill>
                <a:ln w="9525">
                  <a:solidFill>
                    <a:srgbClr val="00CC99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i="1" kern="0">
                    <a:solidFill>
                      <a:srgbClr val="000000"/>
                    </a:solidFill>
                    <a:latin typeface="Comic Sans MS" panose="030F0702030302020204" pitchFamily="66" charset="0"/>
                    <a:cs typeface="+mn-cs"/>
                  </a:endParaRPr>
                </a:p>
              </p:txBody>
            </p:sp>
            <p:sp>
              <p:nvSpPr>
                <p:cNvPr id="168" name="AutoShape 1064">
                  <a:extLst>
                    <a:ext uri="{FF2B5EF4-FFF2-40B4-BE49-F238E27FC236}">
                      <a16:creationId xmlns:a16="http://schemas.microsoft.com/office/drawing/2014/main" id="{4100C861-E2E4-424B-974D-BDB7ACFD9D6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3312"/>
                  <a:ext cx="48" cy="48"/>
                </a:xfrm>
                <a:prstGeom prst="flowChartConnector">
                  <a:avLst/>
                </a:prstGeom>
                <a:solidFill>
                  <a:srgbClr val="00CC99"/>
                </a:solidFill>
                <a:ln w="9525">
                  <a:solidFill>
                    <a:srgbClr val="00CC99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i="1" kern="0">
                    <a:solidFill>
                      <a:srgbClr val="000000"/>
                    </a:solidFill>
                    <a:latin typeface="Comic Sans MS" panose="030F0702030302020204" pitchFamily="66" charset="0"/>
                    <a:cs typeface="+mn-cs"/>
                  </a:endParaRPr>
                </a:p>
              </p:txBody>
            </p:sp>
          </p:grpSp>
          <p:grpSp>
            <p:nvGrpSpPr>
              <p:cNvPr id="121" name="Group 1065">
                <a:extLst>
                  <a:ext uri="{FF2B5EF4-FFF2-40B4-BE49-F238E27FC236}">
                    <a16:creationId xmlns:a16="http://schemas.microsoft.com/office/drawing/2014/main" id="{3C1ED929-23E8-4EED-AEE6-FDDAD6285D8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583865" y="3272819"/>
                <a:ext cx="725286" cy="817568"/>
                <a:chOff x="2544" y="2769"/>
                <a:chExt cx="624" cy="672"/>
              </a:xfrm>
            </p:grpSpPr>
            <p:sp>
              <p:nvSpPr>
                <p:cNvPr id="135" name="Rectangle 1066">
                  <a:extLst>
                    <a:ext uri="{FF2B5EF4-FFF2-40B4-BE49-F238E27FC236}">
                      <a16:creationId xmlns:a16="http://schemas.microsoft.com/office/drawing/2014/main" id="{A0BB0E30-ACE4-4B5C-9C01-FED5E09E27D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44" y="2769"/>
                  <a:ext cx="624" cy="672"/>
                </a:xfrm>
                <a:prstGeom prst="rect">
                  <a:avLst/>
                </a:prstGeom>
                <a:solidFill>
                  <a:srgbClr val="0099FF"/>
                </a:solidFill>
                <a:ln w="9525">
                  <a:miter lim="800000"/>
                  <a:headEnd/>
                  <a:tailEnd/>
                </a:ln>
                <a:effectLst/>
                <a:scene3d>
                  <a:camera prst="legacyObliqueTopRight"/>
                  <a:lightRig rig="legacyFlat3" dir="b"/>
                </a:scene3d>
                <a:sp3d extrusionH="887400" prstMaterial="legacyMatte">
                  <a:bevelT w="13500" h="13500" prst="angle"/>
                  <a:bevelB w="13500" h="13500" prst="angle"/>
                  <a:extrusionClr>
                    <a:srgbClr val="0099FF"/>
                  </a:extrusionClr>
                  <a:contourClr>
                    <a:srgbClr val="0099FF"/>
                  </a:contourClr>
                </a:sp3d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flatTx/>
                </a:bodyPr>
                <a:lstStyle/>
                <a:p>
                  <a:pPr algn="ctr" eaLnBrk="0" hangingPunct="0"/>
                  <a:endParaRPr lang="en-US" sz="1400" i="1">
                    <a:solidFill>
                      <a:srgbClr val="000000"/>
                    </a:solidFill>
                    <a:latin typeface="Comic Sans MS" panose="030F0702030302020204" pitchFamily="66" charset="0"/>
                    <a:cs typeface="+mn-cs"/>
                  </a:endParaRPr>
                </a:p>
              </p:txBody>
            </p:sp>
            <p:sp>
              <p:nvSpPr>
                <p:cNvPr id="136" name="Rectangle 1067">
                  <a:extLst>
                    <a:ext uri="{FF2B5EF4-FFF2-40B4-BE49-F238E27FC236}">
                      <a16:creationId xmlns:a16="http://schemas.microsoft.com/office/drawing/2014/main" id="{C5211C53-822C-4571-984F-9345BAD41F8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44" y="3249"/>
                  <a:ext cx="624" cy="96"/>
                </a:xfrm>
                <a:prstGeom prst="rect">
                  <a:avLst/>
                </a:prstGeom>
                <a:solidFill>
                  <a:srgbClr val="66FF99"/>
                </a:solidFill>
                <a:ln>
                  <a:noFill/>
                </a:ln>
                <a:effectLst/>
                <a:scene3d>
                  <a:camera prst="legacyObliqueTopRight"/>
                  <a:lightRig rig="legacyFlat3" dir="b"/>
                </a:scene3d>
                <a:sp3d extrusionH="887400" prstMaterial="legacyMatte">
                  <a:bevelT w="13500" h="13500" prst="angle"/>
                  <a:bevelB w="13500" h="13500" prst="angle"/>
                  <a:extrusionClr>
                    <a:srgbClr val="66FF99"/>
                  </a:extrusionClr>
                  <a:contourClr>
                    <a:srgbClr val="66FF99"/>
                  </a:contourClr>
                </a:sp3d>
                <a:extLs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flatTx/>
                </a:bodyPr>
                <a:lstStyle/>
                <a:p>
                  <a:pPr algn="ctr" eaLnBrk="0" hangingPunct="0"/>
                  <a:endParaRPr lang="en-US" sz="1400" i="1">
                    <a:solidFill>
                      <a:srgbClr val="000000"/>
                    </a:solidFill>
                    <a:latin typeface="Comic Sans MS" panose="030F0702030302020204" pitchFamily="66" charset="0"/>
                    <a:cs typeface="+mn-cs"/>
                  </a:endParaRPr>
                </a:p>
              </p:txBody>
            </p:sp>
            <p:sp>
              <p:nvSpPr>
                <p:cNvPr id="137" name="Rectangle 1068">
                  <a:extLst>
                    <a:ext uri="{FF2B5EF4-FFF2-40B4-BE49-F238E27FC236}">
                      <a16:creationId xmlns:a16="http://schemas.microsoft.com/office/drawing/2014/main" id="{9B0D6306-C453-4CC3-B84D-045EC997381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44" y="3113"/>
                  <a:ext cx="624" cy="136"/>
                </a:xfrm>
                <a:prstGeom prst="rect">
                  <a:avLst/>
                </a:prstGeom>
                <a:solidFill>
                  <a:srgbClr val="0099FF"/>
                </a:solidFill>
                <a:ln>
                  <a:noFill/>
                </a:ln>
                <a:effectLst/>
                <a:scene3d>
                  <a:camera prst="legacyObliqueTopRight"/>
                  <a:lightRig rig="legacyFlat3" dir="b"/>
                </a:scene3d>
                <a:sp3d extrusionH="887400" prstMaterial="legacyMatte">
                  <a:bevelT w="13500" h="13500" prst="angle"/>
                  <a:bevelB w="13500" h="13500" prst="angle"/>
                  <a:extrusionClr>
                    <a:srgbClr val="0099FF"/>
                  </a:extrusionClr>
                  <a:contourClr>
                    <a:srgbClr val="0099FF"/>
                  </a:contourClr>
                </a:sp3d>
                <a:extLs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flatTx/>
                </a:bodyPr>
                <a:lstStyle/>
                <a:p>
                  <a:pPr algn="ctr" eaLnBrk="0" hangingPunct="0"/>
                  <a:endParaRPr lang="en-US" sz="1400" i="1">
                    <a:solidFill>
                      <a:srgbClr val="000000"/>
                    </a:solidFill>
                    <a:latin typeface="Comic Sans MS" panose="030F0702030302020204" pitchFamily="66" charset="0"/>
                    <a:cs typeface="+mn-cs"/>
                  </a:endParaRPr>
                </a:p>
              </p:txBody>
            </p:sp>
            <p:sp>
              <p:nvSpPr>
                <p:cNvPr id="138" name="Rectangle 1069">
                  <a:extLst>
                    <a:ext uri="{FF2B5EF4-FFF2-40B4-BE49-F238E27FC236}">
                      <a16:creationId xmlns:a16="http://schemas.microsoft.com/office/drawing/2014/main" id="{6F023FFD-46DA-4A40-A24F-3282AE060A7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44" y="3024"/>
                  <a:ext cx="624" cy="96"/>
                </a:xfrm>
                <a:prstGeom prst="rect">
                  <a:avLst/>
                </a:prstGeom>
                <a:solidFill>
                  <a:srgbClr val="66FF99"/>
                </a:solidFill>
                <a:ln>
                  <a:noFill/>
                </a:ln>
                <a:effectLst/>
                <a:scene3d>
                  <a:camera prst="legacyObliqueTopRight"/>
                  <a:lightRig rig="legacyFlat3" dir="b"/>
                </a:scene3d>
                <a:sp3d extrusionH="887400" prstMaterial="legacyMatte">
                  <a:bevelT w="13500" h="13500" prst="angle"/>
                  <a:bevelB w="13500" h="13500" prst="angle"/>
                  <a:extrusionClr>
                    <a:srgbClr val="66FF99"/>
                  </a:extrusionClr>
                  <a:contourClr>
                    <a:srgbClr val="66FF99"/>
                  </a:contourClr>
                </a:sp3d>
                <a:extLs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flatTx/>
                </a:bodyPr>
                <a:lstStyle/>
                <a:p>
                  <a:pPr algn="ctr" eaLnBrk="0" hangingPunct="0"/>
                  <a:endParaRPr lang="en-US" sz="1400" i="1">
                    <a:solidFill>
                      <a:srgbClr val="000000"/>
                    </a:solidFill>
                    <a:latin typeface="Comic Sans MS" panose="030F0702030302020204" pitchFamily="66" charset="0"/>
                    <a:cs typeface="+mn-cs"/>
                  </a:endParaRPr>
                </a:p>
              </p:txBody>
            </p:sp>
            <p:sp>
              <p:nvSpPr>
                <p:cNvPr id="139" name="Rectangle 1070">
                  <a:extLst>
                    <a:ext uri="{FF2B5EF4-FFF2-40B4-BE49-F238E27FC236}">
                      <a16:creationId xmlns:a16="http://schemas.microsoft.com/office/drawing/2014/main" id="{E6D74D3E-5D75-47BA-B508-F7FC6A5A46A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44" y="2875"/>
                  <a:ext cx="624" cy="136"/>
                </a:xfrm>
                <a:prstGeom prst="rect">
                  <a:avLst/>
                </a:prstGeom>
                <a:solidFill>
                  <a:srgbClr val="0099FF"/>
                </a:solidFill>
                <a:ln>
                  <a:noFill/>
                </a:ln>
                <a:effectLst/>
                <a:scene3d>
                  <a:camera prst="legacyObliqueTopRight"/>
                  <a:lightRig rig="legacyFlat3" dir="b"/>
                </a:scene3d>
                <a:sp3d extrusionH="887400" prstMaterial="legacyMatte">
                  <a:bevelT w="13500" h="13500" prst="angle"/>
                  <a:bevelB w="13500" h="13500" prst="angle"/>
                  <a:extrusionClr>
                    <a:srgbClr val="0099FF"/>
                  </a:extrusionClr>
                  <a:contourClr>
                    <a:srgbClr val="0099FF"/>
                  </a:contourClr>
                </a:sp3d>
                <a:extLs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flatTx/>
                </a:bodyPr>
                <a:lstStyle/>
                <a:p>
                  <a:pPr algn="ctr" eaLnBrk="0" hangingPunct="0"/>
                  <a:endParaRPr lang="en-US" sz="1400" i="1">
                    <a:solidFill>
                      <a:srgbClr val="000000"/>
                    </a:solidFill>
                    <a:latin typeface="Comic Sans MS" panose="030F0702030302020204" pitchFamily="66" charset="0"/>
                    <a:cs typeface="+mn-cs"/>
                  </a:endParaRPr>
                </a:p>
              </p:txBody>
            </p:sp>
            <p:sp>
              <p:nvSpPr>
                <p:cNvPr id="140" name="Rectangle 1071">
                  <a:extLst>
                    <a:ext uri="{FF2B5EF4-FFF2-40B4-BE49-F238E27FC236}">
                      <a16:creationId xmlns:a16="http://schemas.microsoft.com/office/drawing/2014/main" id="{F7776C4A-6130-4342-809A-C59196BB0AC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44" y="2769"/>
                  <a:ext cx="624" cy="96"/>
                </a:xfrm>
                <a:prstGeom prst="rect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  <a:effectLst/>
                <a:scene3d>
                  <a:camera prst="legacyObliqueTopRight"/>
                  <a:lightRig rig="legacyFlat3" dir="b"/>
                </a:scene3d>
                <a:sp3d extrusionH="887400" prstMaterial="legacyMatte">
                  <a:bevelT w="13500" h="13500" prst="angle"/>
                  <a:bevelB w="13500" h="13500" prst="angle"/>
                  <a:extrusionClr>
                    <a:srgbClr val="66FF99"/>
                  </a:extrusionClr>
                  <a:contourClr>
                    <a:srgbClr val="66FF99"/>
                  </a:contourClr>
                </a:sp3d>
                <a:extLs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flatTx/>
                </a:bodyPr>
                <a:lstStyle/>
                <a:p>
                  <a:pPr algn="ctr" eaLnBrk="0" hangingPunct="0"/>
                  <a:endParaRPr lang="en-US" sz="1400" i="1" dirty="0">
                    <a:solidFill>
                      <a:srgbClr val="000000"/>
                    </a:solidFill>
                    <a:latin typeface="Comic Sans MS" panose="030F0702030302020204" pitchFamily="66" charset="0"/>
                    <a:cs typeface="+mn-cs"/>
                  </a:endParaRPr>
                </a:p>
              </p:txBody>
            </p:sp>
          </p:grpSp>
          <p:sp>
            <p:nvSpPr>
              <p:cNvPr id="122" name="Rectangle 1073">
                <a:extLst>
                  <a:ext uri="{FF2B5EF4-FFF2-40B4-BE49-F238E27FC236}">
                    <a16:creationId xmlns:a16="http://schemas.microsoft.com/office/drawing/2014/main" id="{08252175-EB4E-469F-8CEA-1ECA1FDD3F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72772" y="3603193"/>
                <a:ext cx="781077" cy="817568"/>
              </a:xfrm>
              <a:prstGeom prst="rect">
                <a:avLst/>
              </a:prstGeom>
              <a:solidFill>
                <a:srgbClr val="0099FF"/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887400" prstMaterial="legacyMatte">
                <a:bevelT w="13500" h="13500" prst="angle"/>
                <a:bevelB w="13500" h="13500" prst="angle"/>
                <a:extrusionClr>
                  <a:srgbClr val="0099FF"/>
                </a:extrusionClr>
                <a:contourClr>
                  <a:srgbClr val="0099FF"/>
                </a:contour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i="1" kern="0">
                  <a:solidFill>
                    <a:srgbClr val="000000"/>
                  </a:solidFill>
                  <a:latin typeface="Comic Sans MS" panose="030F0702030302020204" pitchFamily="66" charset="0"/>
                  <a:cs typeface="+mn-cs"/>
                </a:endParaRPr>
              </a:p>
            </p:txBody>
          </p:sp>
          <p:sp>
            <p:nvSpPr>
              <p:cNvPr id="123" name="Line 1074">
                <a:extLst>
                  <a:ext uri="{FF2B5EF4-FFF2-40B4-BE49-F238E27FC236}">
                    <a16:creationId xmlns:a16="http://schemas.microsoft.com/office/drawing/2014/main" id="{E6F583AC-5F84-4983-896A-7805CA453C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300666" y="4167034"/>
                <a:ext cx="223165" cy="2335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i="1" kern="0">
                  <a:solidFill>
                    <a:srgbClr val="000000"/>
                  </a:solidFill>
                  <a:latin typeface="Comic Sans MS" panose="030F0702030302020204" pitchFamily="66" charset="0"/>
                  <a:cs typeface="+mn-cs"/>
                </a:endParaRPr>
              </a:p>
            </p:txBody>
          </p:sp>
          <p:sp>
            <p:nvSpPr>
              <p:cNvPr id="124" name="Line 1075">
                <a:extLst>
                  <a:ext uri="{FF2B5EF4-FFF2-40B4-BE49-F238E27FC236}">
                    <a16:creationId xmlns:a16="http://schemas.microsoft.com/office/drawing/2014/main" id="{228EC3AD-E6B5-4601-8D8B-6C053EA138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23831" y="4167034"/>
                <a:ext cx="78107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i="1" kern="0">
                  <a:solidFill>
                    <a:srgbClr val="000000"/>
                  </a:solidFill>
                  <a:latin typeface="Comic Sans MS" panose="030F0702030302020204" pitchFamily="66" charset="0"/>
                  <a:cs typeface="+mn-cs"/>
                </a:endParaRPr>
              </a:p>
            </p:txBody>
          </p:sp>
          <p:sp>
            <p:nvSpPr>
              <p:cNvPr id="125" name="AutoShape 1076">
                <a:extLst>
                  <a:ext uri="{FF2B5EF4-FFF2-40B4-BE49-F238E27FC236}">
                    <a16:creationId xmlns:a16="http://schemas.microsoft.com/office/drawing/2014/main" id="{641C6379-4A1B-4085-8AB7-D108823397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91205" y="4225431"/>
                <a:ext cx="55791" cy="58398"/>
              </a:xfrm>
              <a:prstGeom prst="flowChartConnector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9525">
                <a:solidFill>
                  <a:schemeClr val="tx2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887400" prstMaterial="legacyMatte">
                <a:bevelT w="13500" h="13500" prst="angle"/>
                <a:bevelB w="13500" h="13500" prst="angle"/>
                <a:extrusionClr>
                  <a:srgbClr val="66FF99"/>
                </a:extrusionClr>
                <a:contourClr>
                  <a:srgbClr val="66FF99"/>
                </a:contourClr>
              </a:sp3d>
            </p:spPr>
            <p:txBody>
              <a:bodyPr wrap="none" anchor="ctr">
                <a:flatTx/>
              </a:bodyPr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i="1" kern="0">
                  <a:solidFill>
                    <a:srgbClr val="000000"/>
                  </a:solidFill>
                  <a:latin typeface="Comic Sans MS" panose="030F0702030302020204" pitchFamily="66" charset="0"/>
                  <a:cs typeface="+mn-cs"/>
                </a:endParaRPr>
              </a:p>
            </p:txBody>
          </p:sp>
          <p:sp>
            <p:nvSpPr>
              <p:cNvPr id="126" name="AutoShape 1077">
                <a:extLst>
                  <a:ext uri="{FF2B5EF4-FFF2-40B4-BE49-F238E27FC236}">
                    <a16:creationId xmlns:a16="http://schemas.microsoft.com/office/drawing/2014/main" id="{C4E465AE-14A3-4F38-95DC-C69ED6F268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0161" y="4225431"/>
                <a:ext cx="55791" cy="58398"/>
              </a:xfrm>
              <a:prstGeom prst="flowChartConnector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9525">
                <a:solidFill>
                  <a:schemeClr val="tx2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887400" prstMaterial="legacyMatte">
                <a:bevelT w="13500" h="13500" prst="angle"/>
                <a:bevelB w="13500" h="13500" prst="angle"/>
                <a:extrusionClr>
                  <a:srgbClr val="66FF99"/>
                </a:extrusionClr>
                <a:contourClr>
                  <a:srgbClr val="66FF99"/>
                </a:contourClr>
              </a:sp3d>
            </p:spPr>
            <p:txBody>
              <a:bodyPr wrap="none" anchor="ctr">
                <a:flatTx/>
              </a:bodyPr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i="1" kern="0">
                  <a:solidFill>
                    <a:srgbClr val="000000"/>
                  </a:solidFill>
                  <a:latin typeface="Comic Sans MS" panose="030F0702030302020204" pitchFamily="66" charset="0"/>
                  <a:cs typeface="+mn-cs"/>
                </a:endParaRPr>
              </a:p>
            </p:txBody>
          </p:sp>
          <p:sp>
            <p:nvSpPr>
              <p:cNvPr id="127" name="AutoShape 1078">
                <a:extLst>
                  <a:ext uri="{FF2B5EF4-FFF2-40B4-BE49-F238E27FC236}">
                    <a16:creationId xmlns:a16="http://schemas.microsoft.com/office/drawing/2014/main" id="{AABBFC5F-EC06-4979-A412-E750EBECAD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91205" y="3991841"/>
                <a:ext cx="55791" cy="58398"/>
              </a:xfrm>
              <a:prstGeom prst="flowChartConnector">
                <a:avLst/>
              </a:prstGeom>
              <a:solidFill>
                <a:srgbClr val="66FF99"/>
              </a:solidFill>
              <a:ln w="9525">
                <a:round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887400" prstMaterial="legacyMatte">
                <a:bevelT w="13500" h="13500" prst="angle"/>
                <a:bevelB w="13500" h="13500" prst="angle"/>
                <a:extrusionClr>
                  <a:srgbClr val="66FF99"/>
                </a:extrusionClr>
                <a:contourClr>
                  <a:srgbClr val="66FF99"/>
                </a:contour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i="1" kern="0">
                  <a:solidFill>
                    <a:srgbClr val="000000"/>
                  </a:solidFill>
                  <a:latin typeface="Comic Sans MS" panose="030F0702030302020204" pitchFamily="66" charset="0"/>
                  <a:cs typeface="+mn-cs"/>
                </a:endParaRPr>
              </a:p>
            </p:txBody>
          </p:sp>
          <p:sp>
            <p:nvSpPr>
              <p:cNvPr id="128" name="AutoShape 1079">
                <a:extLst>
                  <a:ext uri="{FF2B5EF4-FFF2-40B4-BE49-F238E27FC236}">
                    <a16:creationId xmlns:a16="http://schemas.microsoft.com/office/drawing/2014/main" id="{E78E0591-C734-4349-92FC-C0B80DE41D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0161" y="3991841"/>
                <a:ext cx="55791" cy="58398"/>
              </a:xfrm>
              <a:prstGeom prst="flowChartConnector">
                <a:avLst/>
              </a:prstGeom>
              <a:solidFill>
                <a:srgbClr val="66FF99"/>
              </a:solidFill>
              <a:ln w="9525">
                <a:round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887400" prstMaterial="legacyMatte">
                <a:bevelT w="13500" h="13500" prst="angle"/>
                <a:bevelB w="13500" h="13500" prst="angle"/>
                <a:extrusionClr>
                  <a:srgbClr val="66FF99"/>
                </a:extrusionClr>
                <a:contourClr>
                  <a:srgbClr val="66FF99"/>
                </a:contour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i="1" kern="0">
                  <a:solidFill>
                    <a:srgbClr val="000000"/>
                  </a:solidFill>
                  <a:latin typeface="Comic Sans MS" panose="030F0702030302020204" pitchFamily="66" charset="0"/>
                  <a:cs typeface="+mn-cs"/>
                </a:endParaRPr>
              </a:p>
            </p:txBody>
          </p:sp>
          <p:sp>
            <p:nvSpPr>
              <p:cNvPr id="129" name="AutoShape 1080">
                <a:extLst>
                  <a:ext uri="{FF2B5EF4-FFF2-40B4-BE49-F238E27FC236}">
                    <a16:creationId xmlns:a16="http://schemas.microsoft.com/office/drawing/2014/main" id="{9210954D-12FE-4320-9745-7CCB2CE40E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46996" y="3681266"/>
                <a:ext cx="55791" cy="58398"/>
              </a:xfrm>
              <a:prstGeom prst="flowChartConnector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9525">
                <a:solidFill>
                  <a:schemeClr val="tx2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887400" prstMaterial="legacyMatte">
                <a:bevelT w="13500" h="13500" prst="angle"/>
                <a:bevelB w="13500" h="13500" prst="angle"/>
                <a:extrusionClr>
                  <a:srgbClr val="66FF99"/>
                </a:extrusionClr>
                <a:contourClr>
                  <a:srgbClr val="66FF99"/>
                </a:contourClr>
              </a:sp3d>
            </p:spPr>
            <p:txBody>
              <a:bodyPr wrap="none" anchor="ctr">
                <a:flatTx/>
              </a:bodyPr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i="1" kern="0">
                  <a:solidFill>
                    <a:srgbClr val="000000"/>
                  </a:solidFill>
                  <a:latin typeface="Comic Sans MS" panose="030F0702030302020204" pitchFamily="66" charset="0"/>
                  <a:cs typeface="+mn-cs"/>
                </a:endParaRPr>
              </a:p>
            </p:txBody>
          </p:sp>
          <p:sp>
            <p:nvSpPr>
              <p:cNvPr id="130" name="AutoShape 1081">
                <a:extLst>
                  <a:ext uri="{FF2B5EF4-FFF2-40B4-BE49-F238E27FC236}">
                    <a16:creationId xmlns:a16="http://schemas.microsoft.com/office/drawing/2014/main" id="{DED8B3AF-4EAC-4CC7-93A6-951C5BFCED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25953" y="3622868"/>
                <a:ext cx="55791" cy="58398"/>
              </a:xfrm>
              <a:prstGeom prst="flowChartConnector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9525">
                <a:solidFill>
                  <a:schemeClr val="tx2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887400" prstMaterial="legacyMatte">
                <a:bevelT w="13500" h="13500" prst="angle"/>
                <a:bevelB w="13500" h="13500" prst="angle"/>
                <a:extrusionClr>
                  <a:srgbClr val="66FF99"/>
                </a:extrusionClr>
                <a:contourClr>
                  <a:srgbClr val="66FF99"/>
                </a:contourClr>
              </a:sp3d>
            </p:spPr>
            <p:txBody>
              <a:bodyPr wrap="none" anchor="ctr">
                <a:flatTx/>
              </a:bodyPr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i="1" kern="0" dirty="0">
                  <a:solidFill>
                    <a:srgbClr val="000000"/>
                  </a:solidFill>
                  <a:latin typeface="Comic Sans MS" panose="030F0702030302020204" pitchFamily="66" charset="0"/>
                  <a:cs typeface="+mn-cs"/>
                </a:endParaRPr>
              </a:p>
            </p:txBody>
          </p:sp>
          <p:sp>
            <p:nvSpPr>
              <p:cNvPr id="131" name="Line 1082">
                <a:extLst>
                  <a:ext uri="{FF2B5EF4-FFF2-40B4-BE49-F238E27FC236}">
                    <a16:creationId xmlns:a16="http://schemas.microsoft.com/office/drawing/2014/main" id="{B85E4402-42F2-4C48-9C13-066C3DCA73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23831" y="3330880"/>
                <a:ext cx="0" cy="81756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i="1" kern="0">
                  <a:solidFill>
                    <a:srgbClr val="000000"/>
                  </a:solidFill>
                  <a:latin typeface="Comic Sans MS" panose="030F0702030302020204" pitchFamily="66" charset="0"/>
                  <a:cs typeface="+mn-cs"/>
                </a:endParaRPr>
              </a:p>
            </p:txBody>
          </p:sp>
          <p:sp>
            <p:nvSpPr>
              <p:cNvPr id="132" name="AutoShape 1083">
                <a:extLst>
                  <a:ext uri="{FF2B5EF4-FFF2-40B4-BE49-F238E27FC236}">
                    <a16:creationId xmlns:a16="http://schemas.microsoft.com/office/drawing/2014/main" id="{797A5CE0-73DA-477D-82CA-F42613302A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12249" y="4225431"/>
                <a:ext cx="55791" cy="58398"/>
              </a:xfrm>
              <a:prstGeom prst="flowChartConnector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9525">
                <a:solidFill>
                  <a:schemeClr val="tx2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887400" prstMaterial="legacyMatte">
                <a:bevelT w="13500" h="13500" prst="angle"/>
                <a:bevelB w="13500" h="13500" prst="angle"/>
                <a:extrusionClr>
                  <a:srgbClr val="66FF99"/>
                </a:extrusionClr>
                <a:contourClr>
                  <a:srgbClr val="66FF99"/>
                </a:contourClr>
              </a:sp3d>
            </p:spPr>
            <p:txBody>
              <a:bodyPr wrap="none" anchor="ctr">
                <a:flatTx/>
              </a:bodyPr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i="1" kern="0">
                  <a:solidFill>
                    <a:srgbClr val="000000"/>
                  </a:solidFill>
                  <a:latin typeface="Comic Sans MS" panose="030F0702030302020204" pitchFamily="66" charset="0"/>
                  <a:cs typeface="+mn-cs"/>
                </a:endParaRPr>
              </a:p>
            </p:txBody>
          </p:sp>
          <p:sp>
            <p:nvSpPr>
              <p:cNvPr id="133" name="AutoShape 1084">
                <a:extLst>
                  <a:ext uri="{FF2B5EF4-FFF2-40B4-BE49-F238E27FC236}">
                    <a16:creationId xmlns:a16="http://schemas.microsoft.com/office/drawing/2014/main" id="{C485A66B-FDEE-4FF7-95D1-38D11ACBBE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12249" y="3991841"/>
                <a:ext cx="55791" cy="58398"/>
              </a:xfrm>
              <a:prstGeom prst="flowChartConnector">
                <a:avLst/>
              </a:prstGeom>
              <a:solidFill>
                <a:srgbClr val="66FF99"/>
              </a:solidFill>
              <a:ln w="9525">
                <a:round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887400" prstMaterial="legacyMatte">
                <a:bevelT w="13500" h="13500" prst="angle"/>
                <a:bevelB w="13500" h="13500" prst="angle"/>
                <a:extrusionClr>
                  <a:srgbClr val="66FF99"/>
                </a:extrusionClr>
                <a:contourClr>
                  <a:srgbClr val="66FF99"/>
                </a:contour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i="1" kern="0">
                  <a:solidFill>
                    <a:srgbClr val="000000"/>
                  </a:solidFill>
                  <a:latin typeface="Comic Sans MS" panose="030F0702030302020204" pitchFamily="66" charset="0"/>
                  <a:cs typeface="+mn-cs"/>
                </a:endParaRPr>
              </a:p>
            </p:txBody>
          </p:sp>
          <p:sp>
            <p:nvSpPr>
              <p:cNvPr id="134" name="AutoShape 1085">
                <a:extLst>
                  <a:ext uri="{FF2B5EF4-FFF2-40B4-BE49-F238E27FC236}">
                    <a16:creationId xmlns:a16="http://schemas.microsoft.com/office/drawing/2014/main" id="{46F22216-60D8-45CD-B374-315169D086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12249" y="3681266"/>
                <a:ext cx="55791" cy="58398"/>
              </a:xfrm>
              <a:prstGeom prst="flowChartConnector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9525">
                <a:solidFill>
                  <a:schemeClr val="tx2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887400" prstMaterial="legacyMatte">
                <a:bevelT w="13500" h="13500" prst="angle"/>
                <a:bevelB w="13500" h="13500" prst="angle"/>
                <a:extrusionClr>
                  <a:srgbClr val="66FF99"/>
                </a:extrusionClr>
                <a:contourClr>
                  <a:srgbClr val="66FF99"/>
                </a:contourClr>
              </a:sp3d>
            </p:spPr>
            <p:txBody>
              <a:bodyPr wrap="none" anchor="ctr">
                <a:flatTx/>
              </a:bodyPr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i="1" kern="0" dirty="0">
                  <a:solidFill>
                    <a:srgbClr val="000000"/>
                  </a:solidFill>
                  <a:latin typeface="Comic Sans MS" panose="030F0702030302020204" pitchFamily="66" charset="0"/>
                  <a:cs typeface="+mn-cs"/>
                </a:endParaRPr>
              </a:p>
            </p:txBody>
          </p:sp>
        </p:grpSp>
        <p:pic>
          <p:nvPicPr>
            <p:cNvPr id="114" name="Picture 113">
              <a:extLst>
                <a:ext uri="{FF2B5EF4-FFF2-40B4-BE49-F238E27FC236}">
                  <a16:creationId xmlns:a16="http://schemas.microsoft.com/office/drawing/2014/main" id="{6B8845D0-D7A0-4497-BDD5-0E29E0856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15201" y="2202910"/>
              <a:ext cx="4791114" cy="478625"/>
            </a:xfrm>
            <a:prstGeom prst="rect">
              <a:avLst/>
            </a:prstGeom>
          </p:spPr>
        </p:pic>
        <p:pic>
          <p:nvPicPr>
            <p:cNvPr id="115" name="Picture 1028">
              <a:extLst>
                <a:ext uri="{FF2B5EF4-FFF2-40B4-BE49-F238E27FC236}">
                  <a16:creationId xmlns:a16="http://schemas.microsoft.com/office/drawing/2014/main" id="{1938B773-113F-4F23-9739-4852FAA8D3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2" r="19760" b="20099"/>
            <a:stretch>
              <a:fillRect/>
            </a:stretch>
          </p:blipFill>
          <p:spPr bwMode="auto">
            <a:xfrm>
              <a:off x="6915454" y="4737420"/>
              <a:ext cx="2017411" cy="12958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6" name="Text Box 1029">
              <a:extLst>
                <a:ext uri="{FF2B5EF4-FFF2-40B4-BE49-F238E27FC236}">
                  <a16:creationId xmlns:a16="http://schemas.microsoft.com/office/drawing/2014/main" id="{1D07D367-0DFD-47AF-9E10-2659A36197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31025" y="5807670"/>
              <a:ext cx="2613995" cy="3593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0" hangingPunct="0">
                <a:lnSpc>
                  <a:spcPct val="60000"/>
                </a:lnSpc>
              </a:pPr>
              <a:r>
                <a:rPr lang="en-US" altLang="en-US" sz="1400" dirty="0">
                  <a:solidFill>
                    <a:srgbClr val="000000"/>
                  </a:solidFill>
                  <a:latin typeface="+mj-lt"/>
                  <a:cs typeface="+mn-cs"/>
                </a:rPr>
                <a:t>f - volume fraction of component A</a:t>
              </a:r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88D8012A-C01D-4297-9729-E520C54BEF06}"/>
                </a:ext>
              </a:extLst>
            </p:cNvPr>
            <p:cNvSpPr/>
            <p:nvPr/>
          </p:nvSpPr>
          <p:spPr>
            <a:xfrm>
              <a:off x="4575746" y="5203763"/>
              <a:ext cx="224608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altLang="en-US" sz="1400" dirty="0">
                  <a:solidFill>
                    <a:srgbClr val="000000"/>
                  </a:solidFill>
                  <a:latin typeface="Symbol" panose="05050102010706020507" pitchFamily="18" charset="2"/>
                </a:rPr>
                <a:t>c</a:t>
              </a:r>
              <a:r>
                <a:rPr lang="en-US" altLang="en-US" sz="1400" dirty="0">
                  <a:solidFill>
                    <a:srgbClr val="000000"/>
                  </a:solidFill>
                </a:rPr>
                <a:t> - strength of interaction between A and B </a:t>
              </a:r>
            </a:p>
          </p:txBody>
        </p:sp>
        <p:sp>
          <p:nvSpPr>
            <p:cNvPr id="118" name="Rectangle: Diagonal Corners Rounded 117">
              <a:extLst>
                <a:ext uri="{FF2B5EF4-FFF2-40B4-BE49-F238E27FC236}">
                  <a16:creationId xmlns:a16="http://schemas.microsoft.com/office/drawing/2014/main" id="{20618796-C8F3-45B2-A7C3-5A6DA0665DB6}"/>
                </a:ext>
              </a:extLst>
            </p:cNvPr>
            <p:cNvSpPr/>
            <p:nvPr/>
          </p:nvSpPr>
          <p:spPr>
            <a:xfrm>
              <a:off x="4430146" y="1871709"/>
              <a:ext cx="4663614" cy="4295346"/>
            </a:xfrm>
            <a:prstGeom prst="round2DiagRect">
              <a:avLst/>
            </a:prstGeom>
            <a:noFill/>
            <a:ln w="38100"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BD41CA19-2A5A-4519-BC57-21C463F9C40B}"/>
                </a:ext>
              </a:extLst>
            </p:cNvPr>
            <p:cNvSpPr txBox="1"/>
            <p:nvPr/>
          </p:nvSpPr>
          <p:spPr>
            <a:xfrm>
              <a:off x="4849963" y="1915133"/>
              <a:ext cx="37818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000" b="1" dirty="0">
                  <a:latin typeface="Arial Narrow" panose="020B0606020202030204" pitchFamily="34" charset="0"/>
                </a:rPr>
                <a:t>Self-Consistent Field Theory (SCFT)</a:t>
              </a:r>
            </a:p>
          </p:txBody>
        </p:sp>
      </p:grpSp>
      <p:sp>
        <p:nvSpPr>
          <p:cNvPr id="173" name="Speech Bubble: Oval 172">
            <a:extLst>
              <a:ext uri="{FF2B5EF4-FFF2-40B4-BE49-F238E27FC236}">
                <a16:creationId xmlns:a16="http://schemas.microsoft.com/office/drawing/2014/main" id="{EA325611-F70A-42BD-B682-1A70F46D7208}"/>
              </a:ext>
            </a:extLst>
          </p:cNvPr>
          <p:cNvSpPr/>
          <p:nvPr/>
        </p:nvSpPr>
        <p:spPr>
          <a:xfrm>
            <a:off x="2046294" y="-1894523"/>
            <a:ext cx="45719" cy="80387"/>
          </a:xfrm>
          <a:prstGeom prst="wedgeEllipseCallout">
            <a:avLst/>
          </a:prstGeom>
          <a:solidFill>
            <a:schemeClr val="bg2"/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74" name="Picture 173">
            <a:extLst>
              <a:ext uri="{FF2B5EF4-FFF2-40B4-BE49-F238E27FC236}">
                <a16:creationId xmlns:a16="http://schemas.microsoft.com/office/drawing/2014/main" id="{92848FCE-6FF1-4D7B-A4AF-8A4464B086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15480" y="6457206"/>
            <a:ext cx="1541549" cy="3699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2D100A7-F7D7-4E37-A694-D240DC8DDCE1}"/>
              </a:ext>
            </a:extLst>
          </p:cNvPr>
          <p:cNvSpPr/>
          <p:nvPr/>
        </p:nvSpPr>
        <p:spPr>
          <a:xfrm>
            <a:off x="480341" y="15623"/>
            <a:ext cx="77482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+mj-lt"/>
              </a:rPr>
              <a:t>Beyond conventional data analysis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549659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8092FF9-EAA8-4223-8944-0FB5D978F4EA}"/>
              </a:ext>
            </a:extLst>
          </p:cNvPr>
          <p:cNvSpPr/>
          <p:nvPr/>
        </p:nvSpPr>
        <p:spPr>
          <a:xfrm>
            <a:off x="354806" y="1224822"/>
            <a:ext cx="113969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b="1" dirty="0">
                <a:latin typeface="+mj-lt"/>
              </a:rPr>
              <a:t>The implementation of a computational workflow integrating high performance computing (HPC) with experiment via an intuitive, cross-platform user interface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147F15C-9927-4581-8700-4A89A30559F5}"/>
              </a:ext>
            </a:extLst>
          </p:cNvPr>
          <p:cNvCxnSpPr>
            <a:cxnSpLocks/>
          </p:cNvCxnSpPr>
          <p:nvPr/>
        </p:nvCxnSpPr>
        <p:spPr>
          <a:xfrm>
            <a:off x="417689" y="1915978"/>
            <a:ext cx="11334044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6E61C473-7A0B-4548-BB38-F11A8C012B8D}"/>
              </a:ext>
            </a:extLst>
          </p:cNvPr>
          <p:cNvGrpSpPr/>
          <p:nvPr/>
        </p:nvGrpSpPr>
        <p:grpSpPr>
          <a:xfrm>
            <a:off x="842398" y="2088668"/>
            <a:ext cx="4791114" cy="4648155"/>
            <a:chOff x="3034616" y="1087655"/>
            <a:chExt cx="3241138" cy="390948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E99BF8A-37A6-473F-9613-B8F11CE0901E}"/>
                </a:ext>
              </a:extLst>
            </p:cNvPr>
            <p:cNvSpPr/>
            <p:nvPr/>
          </p:nvSpPr>
          <p:spPr>
            <a:xfrm flipH="1" flipV="1">
              <a:off x="3963300" y="1453943"/>
              <a:ext cx="127114" cy="141251"/>
            </a:xfrm>
            <a:prstGeom prst="rect">
              <a:avLst/>
            </a:prstGeom>
            <a:gradFill rotWithShape="1">
              <a:gsLst>
                <a:gs pos="0">
                  <a:srgbClr val="002060"/>
                </a:gs>
                <a:gs pos="100000">
                  <a:srgbClr val="336600"/>
                </a:gs>
              </a:gsLst>
              <a:lin ang="16200000" scaled="0"/>
            </a:gra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Calibri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B879758-8918-41A9-AC33-8F09E968E94B}"/>
                </a:ext>
              </a:extLst>
            </p:cNvPr>
            <p:cNvSpPr/>
            <p:nvPr/>
          </p:nvSpPr>
          <p:spPr>
            <a:xfrm flipH="1" flipV="1">
              <a:off x="5186915" y="1453942"/>
              <a:ext cx="127114" cy="141251"/>
            </a:xfrm>
            <a:prstGeom prst="rect">
              <a:avLst/>
            </a:prstGeom>
            <a:gradFill rotWithShape="1">
              <a:gsLst>
                <a:gs pos="0">
                  <a:srgbClr val="002060"/>
                </a:gs>
                <a:gs pos="100000">
                  <a:srgbClr val="336600"/>
                </a:gs>
              </a:gsLst>
              <a:lin ang="16200000" scaled="0"/>
            </a:gra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Calibri"/>
                <a:cs typeface="+mn-cs"/>
              </a:endParaRPr>
            </a:p>
          </p:txBody>
        </p:sp>
        <p:sp>
          <p:nvSpPr>
            <p:cNvPr id="13" name="Rounded Rectangle 29">
              <a:extLst>
                <a:ext uri="{FF2B5EF4-FFF2-40B4-BE49-F238E27FC236}">
                  <a16:creationId xmlns:a16="http://schemas.microsoft.com/office/drawing/2014/main" id="{3851B004-976D-44D5-9AFD-90028BAD5727}"/>
                </a:ext>
              </a:extLst>
            </p:cNvPr>
            <p:cNvSpPr/>
            <p:nvPr/>
          </p:nvSpPr>
          <p:spPr bwMode="auto">
            <a:xfrm>
              <a:off x="3273687" y="3468323"/>
              <a:ext cx="2713074" cy="1459937"/>
            </a:xfrm>
            <a:prstGeom prst="roundRect">
              <a:avLst>
                <a:gd name="adj" fmla="val 7445"/>
              </a:avLst>
            </a:prstGeom>
            <a:noFill/>
            <a:ln w="28575" cap="flat" cmpd="sng" algn="ctr">
              <a:solidFill>
                <a:srgbClr val="9BBB59">
                  <a:lumMod val="75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kern="0">
                <a:solidFill>
                  <a:srgbClr val="4F81BD"/>
                </a:solidFill>
                <a:latin typeface="Calibri"/>
                <a:cs typeface="Arial"/>
              </a:endParaRPr>
            </a:p>
          </p:txBody>
        </p:sp>
        <p:sp>
          <p:nvSpPr>
            <p:cNvPr id="14" name="Rounded Rectangle 3">
              <a:extLst>
                <a:ext uri="{FF2B5EF4-FFF2-40B4-BE49-F238E27FC236}">
                  <a16:creationId xmlns:a16="http://schemas.microsoft.com/office/drawing/2014/main" id="{71E254F7-FD9E-4548-A47B-AA9D7DBC200A}"/>
                </a:ext>
              </a:extLst>
            </p:cNvPr>
            <p:cNvSpPr/>
            <p:nvPr/>
          </p:nvSpPr>
          <p:spPr bwMode="auto">
            <a:xfrm>
              <a:off x="3331472" y="1935685"/>
              <a:ext cx="1142071" cy="688800"/>
            </a:xfrm>
            <a:prstGeom prst="roundRect">
              <a:avLst>
                <a:gd name="adj" fmla="val 8739"/>
              </a:avLst>
            </a:prstGeom>
            <a:noFill/>
            <a:ln w="28575" cap="flat" cmpd="sng" algn="ctr">
              <a:solidFill>
                <a:srgbClr val="9BBB59">
                  <a:lumMod val="75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kern="0">
                <a:solidFill>
                  <a:srgbClr val="4F81BD"/>
                </a:solidFill>
                <a:latin typeface="Calibri"/>
                <a:cs typeface="Arial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FFD97EE-3CA7-48C1-B332-C8D3D5ADFD9B}"/>
                </a:ext>
              </a:extLst>
            </p:cNvPr>
            <p:cNvSpPr txBox="1"/>
            <p:nvPr/>
          </p:nvSpPr>
          <p:spPr>
            <a:xfrm>
              <a:off x="3116058" y="2017754"/>
              <a:ext cx="1580018" cy="5738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fontAlgn="auto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b="1" kern="0" dirty="0">
                  <a:solidFill>
                    <a:prstClr val="black"/>
                  </a:solidFill>
                  <a:latin typeface="Calibri"/>
                  <a:cs typeface="+mn-cs"/>
                </a:rPr>
                <a:t>TITAN</a:t>
              </a:r>
              <a:endParaRPr lang="en-US" kern="0" dirty="0">
                <a:solidFill>
                  <a:prstClr val="black"/>
                </a:solidFill>
                <a:latin typeface="Calibri"/>
                <a:cs typeface="+mn-cs"/>
              </a:endParaRPr>
            </a:p>
            <a:p>
              <a:pPr algn="ctr" defTabSz="457200" fontAlgn="auto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kern="0" dirty="0">
                  <a:solidFill>
                    <a:prstClr val="black"/>
                  </a:solidFill>
                  <a:latin typeface="Calibri"/>
                  <a:cs typeface="+mn-cs"/>
                </a:rPr>
                <a:t>SCFT</a:t>
              </a:r>
            </a:p>
            <a:p>
              <a:pPr algn="ctr" defTabSz="457200" fontAlgn="auto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prstClr val="black"/>
                  </a:solidFill>
                  <a:latin typeface="Calibri"/>
                  <a:cs typeface="+mn-cs"/>
                </a:rPr>
                <a:t>simulations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DE96B60-5137-4A41-B43B-7A6CB6719D54}"/>
                </a:ext>
              </a:extLst>
            </p:cNvPr>
            <p:cNvGrpSpPr/>
            <p:nvPr/>
          </p:nvGrpSpPr>
          <p:grpSpPr>
            <a:xfrm>
              <a:off x="3034616" y="2830296"/>
              <a:ext cx="1867927" cy="433953"/>
              <a:chOff x="2975172" y="2830296"/>
              <a:chExt cx="1867927" cy="433953"/>
            </a:xfrm>
          </p:grpSpPr>
          <p:sp>
            <p:nvSpPr>
              <p:cNvPr id="48" name="Rounded Rectangle 13">
                <a:extLst>
                  <a:ext uri="{FF2B5EF4-FFF2-40B4-BE49-F238E27FC236}">
                    <a16:creationId xmlns:a16="http://schemas.microsoft.com/office/drawing/2014/main" id="{94A54A91-A564-4A64-99E3-F8E0101F3F96}"/>
                  </a:ext>
                </a:extLst>
              </p:cNvPr>
              <p:cNvSpPr/>
              <p:nvPr/>
            </p:nvSpPr>
            <p:spPr bwMode="auto">
              <a:xfrm>
                <a:off x="3266385" y="2830296"/>
                <a:ext cx="1275248" cy="424601"/>
              </a:xfrm>
              <a:prstGeom prst="roundRect">
                <a:avLst>
                  <a:gd name="adj" fmla="val 8739"/>
                </a:avLst>
              </a:prstGeom>
              <a:noFill/>
              <a:ln w="28575" cap="flat" cmpd="sng" algn="ctr">
                <a:solidFill>
                  <a:srgbClr val="9BBB59">
                    <a:lumMod val="75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100" kern="0">
                  <a:solidFill>
                    <a:srgbClr val="4F81BD"/>
                  </a:solidFill>
                  <a:latin typeface="Calibri"/>
                  <a:cs typeface="Arial"/>
                </a:endParaRP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8C7F7BC2-C38D-444B-8B6D-B654BB073CE0}"/>
                  </a:ext>
                </a:extLst>
              </p:cNvPr>
              <p:cNvSpPr txBox="1"/>
              <p:nvPr/>
            </p:nvSpPr>
            <p:spPr>
              <a:xfrm>
                <a:off x="2975172" y="2852221"/>
                <a:ext cx="1867927" cy="4120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200" fontAlgn="auto">
                  <a:lnSpc>
                    <a:spcPts val="15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kern="0" dirty="0">
                    <a:solidFill>
                      <a:prstClr val="black"/>
                    </a:solidFill>
                    <a:latin typeface="Calibri"/>
                    <a:cs typeface="+mn-cs"/>
                  </a:rPr>
                  <a:t>cost-function</a:t>
                </a:r>
              </a:p>
              <a:p>
                <a:pPr algn="ctr" defTabSz="457200" fontAlgn="auto">
                  <a:lnSpc>
                    <a:spcPts val="15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kern="0" dirty="0">
                    <a:solidFill>
                      <a:prstClr val="black"/>
                    </a:solidFill>
                    <a:latin typeface="Calibri"/>
                    <a:cs typeface="+mn-cs"/>
                  </a:rPr>
                  <a:t>Minimizer</a:t>
                </a:r>
              </a:p>
            </p:txBody>
          </p:sp>
        </p:grpSp>
        <p:pic>
          <p:nvPicPr>
            <p:cNvPr id="17" name="Picture 16" descr="C:\MY SPACE\articles\2015\Polymer chapter\03_23_2015\gisans_3d_qscale_combined_highres.png">
              <a:extLst>
                <a:ext uri="{FF2B5EF4-FFF2-40B4-BE49-F238E27FC236}">
                  <a16:creationId xmlns:a16="http://schemas.microsoft.com/office/drawing/2014/main" id="{F2BE2846-EC69-4AF0-ADBA-38A3948C8FAF}"/>
                </a:ext>
              </a:extLst>
            </p:cNvPr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6044" y="3942346"/>
              <a:ext cx="1210271" cy="92307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FBF6C6E-731B-4FBB-9806-36220D8B231E}"/>
                </a:ext>
              </a:extLst>
            </p:cNvPr>
            <p:cNvSpPr/>
            <p:nvPr/>
          </p:nvSpPr>
          <p:spPr>
            <a:xfrm>
              <a:off x="3383669" y="3674568"/>
              <a:ext cx="851955" cy="29769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700" kern="0" dirty="0">
                  <a:solidFill>
                    <a:prstClr val="black"/>
                  </a:solidFill>
                  <a:latin typeface="Calibri"/>
                  <a:cs typeface="+mn-cs"/>
                </a:rPr>
                <a:t>Experiment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08CC63D-5411-4643-87F4-492620768AA5}"/>
                </a:ext>
              </a:extLst>
            </p:cNvPr>
            <p:cNvSpPr txBox="1"/>
            <p:nvPr/>
          </p:nvSpPr>
          <p:spPr>
            <a:xfrm>
              <a:off x="4695736" y="2053666"/>
              <a:ext cx="1580018" cy="3106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kern="0" dirty="0">
                  <a:solidFill>
                    <a:prstClr val="black"/>
                  </a:solidFill>
                  <a:latin typeface="Calibri"/>
                  <a:cs typeface="+mn-cs"/>
                </a:rPr>
                <a:t>Model</a:t>
              </a: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E86017FA-8D10-48E0-96DD-1FEFFB570E42}"/>
                </a:ext>
              </a:extLst>
            </p:cNvPr>
            <p:cNvGrpSpPr/>
            <p:nvPr/>
          </p:nvGrpSpPr>
          <p:grpSpPr>
            <a:xfrm>
              <a:off x="5022814" y="2089192"/>
              <a:ext cx="930930" cy="1347827"/>
              <a:chOff x="5022814" y="2107122"/>
              <a:chExt cx="930930" cy="1347827"/>
            </a:xfrm>
          </p:grpSpPr>
          <p:sp>
            <p:nvSpPr>
              <p:cNvPr id="45" name="Rounded Rectangle 32">
                <a:extLst>
                  <a:ext uri="{FF2B5EF4-FFF2-40B4-BE49-F238E27FC236}">
                    <a16:creationId xmlns:a16="http://schemas.microsoft.com/office/drawing/2014/main" id="{79E6455C-8942-4FCC-A645-E9C6457FABF5}"/>
                  </a:ext>
                </a:extLst>
              </p:cNvPr>
              <p:cNvSpPr/>
              <p:nvPr/>
            </p:nvSpPr>
            <p:spPr bwMode="auto">
              <a:xfrm>
                <a:off x="5022814" y="2107122"/>
                <a:ext cx="930930" cy="1162732"/>
              </a:xfrm>
              <a:prstGeom prst="roundRect">
                <a:avLst>
                  <a:gd name="adj" fmla="val 8739"/>
                </a:avLst>
              </a:prstGeom>
              <a:noFill/>
              <a:ln w="28575" cap="flat" cmpd="sng" algn="ctr">
                <a:solidFill>
                  <a:srgbClr val="9BBB59">
                    <a:lumMod val="75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100" kern="0">
                  <a:solidFill>
                    <a:srgbClr val="4F81BD"/>
                  </a:solidFill>
                  <a:latin typeface="Calibri"/>
                  <a:cs typeface="Arial"/>
                </a:endParaRPr>
              </a:p>
            </p:txBody>
          </p:sp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31E1C27C-79EC-448E-A706-9AA32EBA6E9F}"/>
                  </a:ext>
                </a:extLst>
              </p:cNvPr>
              <p:cNvPicPr>
                <a:picLocks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47142" y="2351156"/>
                <a:ext cx="886036" cy="886968"/>
              </a:xfrm>
              <a:prstGeom prst="rect">
                <a:avLst/>
              </a:prstGeom>
            </p:spPr>
          </p:pic>
          <p:sp>
            <p:nvSpPr>
              <p:cNvPr id="47" name="Right Arrow 62">
                <a:extLst>
                  <a:ext uri="{FF2B5EF4-FFF2-40B4-BE49-F238E27FC236}">
                    <a16:creationId xmlns:a16="http://schemas.microsoft.com/office/drawing/2014/main" id="{49976BF8-7380-4E20-AEA1-4664EF07F147}"/>
                  </a:ext>
                </a:extLst>
              </p:cNvPr>
              <p:cNvSpPr/>
              <p:nvPr/>
            </p:nvSpPr>
            <p:spPr>
              <a:xfrm rot="16200000" flipV="1">
                <a:off x="5398317" y="3141258"/>
                <a:ext cx="165846" cy="461535"/>
              </a:xfrm>
              <a:prstGeom prst="rightArrow">
                <a:avLst>
                  <a:gd name="adj1" fmla="val 50000"/>
                  <a:gd name="adj2" fmla="val 58937"/>
                </a:avLst>
              </a:prstGeom>
              <a:solidFill>
                <a:sysClr val="window" lastClr="FFFFFF">
                  <a:lumMod val="50000"/>
                </a:sysClr>
              </a:solidFill>
              <a:ln w="9525" cap="flat" cmpd="sng" algn="ctr">
                <a:noFill/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  <a:cs typeface="+mn-cs"/>
                </a:endParaRPr>
              </a:p>
            </p:txBody>
          </p:sp>
        </p:grpSp>
        <p:sp>
          <p:nvSpPr>
            <p:cNvPr id="21" name="Right Arrow 68">
              <a:extLst>
                <a:ext uri="{FF2B5EF4-FFF2-40B4-BE49-F238E27FC236}">
                  <a16:creationId xmlns:a16="http://schemas.microsoft.com/office/drawing/2014/main" id="{1A93FFE2-21E4-4572-A2D8-657673B72C08}"/>
                </a:ext>
              </a:extLst>
            </p:cNvPr>
            <p:cNvSpPr/>
            <p:nvPr/>
          </p:nvSpPr>
          <p:spPr>
            <a:xfrm rot="5400000" flipV="1">
              <a:off x="3821086" y="3123351"/>
              <a:ext cx="165846" cy="461535"/>
            </a:xfrm>
            <a:prstGeom prst="rightArrow">
              <a:avLst>
                <a:gd name="adj1" fmla="val 50000"/>
                <a:gd name="adj2" fmla="val 58937"/>
              </a:avLst>
            </a:prstGeom>
            <a:solidFill>
              <a:sysClr val="window" lastClr="FFFFFF">
                <a:lumMod val="50000"/>
              </a:sysClr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Calibri"/>
                <a:cs typeface="+mn-cs"/>
              </a:endParaRPr>
            </a:p>
          </p:txBody>
        </p:sp>
        <p:sp>
          <p:nvSpPr>
            <p:cNvPr id="22" name="Right Arrow 69">
              <a:extLst>
                <a:ext uri="{FF2B5EF4-FFF2-40B4-BE49-F238E27FC236}">
                  <a16:creationId xmlns:a16="http://schemas.microsoft.com/office/drawing/2014/main" id="{C54A5CC9-42E2-452A-853F-6EF508014DBA}"/>
                </a:ext>
              </a:extLst>
            </p:cNvPr>
            <p:cNvSpPr/>
            <p:nvPr/>
          </p:nvSpPr>
          <p:spPr>
            <a:xfrm rot="5400000" flipV="1">
              <a:off x="3821086" y="2495923"/>
              <a:ext cx="165846" cy="461535"/>
            </a:xfrm>
            <a:prstGeom prst="rightArrow">
              <a:avLst>
                <a:gd name="adj1" fmla="val 50000"/>
                <a:gd name="adj2" fmla="val 58937"/>
              </a:avLst>
            </a:prstGeom>
            <a:solidFill>
              <a:sysClr val="window" lastClr="FFFFFF">
                <a:lumMod val="50000"/>
              </a:sysClr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Calibri"/>
                <a:cs typeface="+mn-cs"/>
              </a:endParaRPr>
            </a:p>
          </p:txBody>
        </p:sp>
        <p:sp>
          <p:nvSpPr>
            <p:cNvPr id="23" name="Right Arrow 71">
              <a:extLst>
                <a:ext uri="{FF2B5EF4-FFF2-40B4-BE49-F238E27FC236}">
                  <a16:creationId xmlns:a16="http://schemas.microsoft.com/office/drawing/2014/main" id="{7E2CC91E-1564-44AB-8B91-64EA81F7AEE8}"/>
                </a:ext>
              </a:extLst>
            </p:cNvPr>
            <p:cNvSpPr/>
            <p:nvPr/>
          </p:nvSpPr>
          <p:spPr>
            <a:xfrm flipH="1">
              <a:off x="4492572" y="2073900"/>
              <a:ext cx="508515" cy="461535"/>
            </a:xfrm>
            <a:prstGeom prst="rightArrow">
              <a:avLst>
                <a:gd name="adj1" fmla="val 50000"/>
                <a:gd name="adj2" fmla="val 29801"/>
              </a:avLst>
            </a:prstGeom>
            <a:solidFill>
              <a:sysClr val="window" lastClr="FFFFFF">
                <a:lumMod val="50000"/>
              </a:sysClr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Calibri"/>
                <a:cs typeface="+mn-cs"/>
              </a:endParaRP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E0D8B002-7446-4AB5-8886-8880C1754387}"/>
                </a:ext>
              </a:extLst>
            </p:cNvPr>
            <p:cNvGrpSpPr/>
            <p:nvPr/>
          </p:nvGrpSpPr>
          <p:grpSpPr>
            <a:xfrm>
              <a:off x="4826936" y="3743119"/>
              <a:ext cx="1222558" cy="1122297"/>
              <a:chOff x="4447907" y="3743119"/>
              <a:chExt cx="1222558" cy="1122297"/>
            </a:xfrm>
          </p:grpSpPr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B7798D74-A174-4A17-A3C7-096E9E29BFEC}"/>
                  </a:ext>
                </a:extLst>
              </p:cNvPr>
              <p:cNvSpPr/>
              <p:nvPr/>
            </p:nvSpPr>
            <p:spPr>
              <a:xfrm>
                <a:off x="4447907" y="3766871"/>
                <a:ext cx="1222558" cy="9060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kern="0" dirty="0">
                    <a:solidFill>
                      <a:prstClr val="black"/>
                    </a:solidFill>
                    <a:latin typeface="Calibri"/>
                    <a:cs typeface="+mn-cs"/>
                  </a:rPr>
                  <a:t>Theoretical</a:t>
                </a:r>
              </a:p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b="1" kern="0" dirty="0">
                    <a:solidFill>
                      <a:prstClr val="black"/>
                    </a:solidFill>
                    <a:latin typeface="Calibri"/>
                    <a:cs typeface="+mn-cs"/>
                  </a:rPr>
                  <a:t>DWBA </a:t>
                </a:r>
                <a:r>
                  <a:rPr lang="en-US" sz="1600" kern="0" dirty="0">
                    <a:solidFill>
                      <a:prstClr val="black"/>
                    </a:solidFill>
                    <a:latin typeface="Calibri"/>
                    <a:cs typeface="+mn-cs"/>
                  </a:rPr>
                  <a:t>calculations</a:t>
                </a:r>
              </a:p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kern="0" dirty="0">
                    <a:solidFill>
                      <a:prstClr val="black"/>
                    </a:solidFill>
                    <a:latin typeface="Calibri"/>
                    <a:cs typeface="+mn-cs"/>
                  </a:rPr>
                  <a:t>of </a:t>
                </a:r>
                <a:r>
                  <a:rPr lang="en-US" sz="1600" b="1" kern="0" dirty="0">
                    <a:solidFill>
                      <a:prstClr val="black"/>
                    </a:solidFill>
                    <a:latin typeface="Calibri"/>
                    <a:cs typeface="+mn-cs"/>
                  </a:rPr>
                  <a:t>GINS</a:t>
                </a:r>
                <a:endParaRPr lang="en-US" b="1" kern="0" dirty="0">
                  <a:solidFill>
                    <a:prstClr val="black"/>
                  </a:solidFill>
                  <a:latin typeface="Arial Narrow" panose="020B0606020202030204" pitchFamily="34" charset="0"/>
                  <a:cs typeface="+mn-cs"/>
                </a:endParaRP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F121F3E6-D909-441C-8B57-3BDD30393994}"/>
                  </a:ext>
                </a:extLst>
              </p:cNvPr>
              <p:cNvSpPr/>
              <p:nvPr/>
            </p:nvSpPr>
            <p:spPr>
              <a:xfrm>
                <a:off x="4527709" y="3743119"/>
                <a:ext cx="1035826" cy="1122297"/>
              </a:xfrm>
              <a:prstGeom prst="rect">
                <a:avLst/>
              </a:prstGeom>
              <a:noFill/>
              <a:ln w="19050" cap="flat" cmpd="sng" algn="ctr">
                <a:solidFill>
                  <a:srgbClr val="9BBB59">
                    <a:lumMod val="7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  <a:cs typeface="+mn-cs"/>
                </a:endParaRPr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FA3150E1-B82A-44A9-AFC3-E0A06023AB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77166" y="3488492"/>
              <a:ext cx="920628" cy="182880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A70EAC4-CB44-491A-92BC-8C09A7AD6A96}"/>
                </a:ext>
              </a:extLst>
            </p:cNvPr>
            <p:cNvSpPr/>
            <p:nvPr/>
          </p:nvSpPr>
          <p:spPr>
            <a:xfrm>
              <a:off x="3361611" y="3739623"/>
              <a:ext cx="1162983" cy="1125793"/>
            </a:xfrm>
            <a:prstGeom prst="rect">
              <a:avLst/>
            </a:prstGeom>
            <a:noFill/>
            <a:ln w="19050" cap="flat" cmpd="sng" algn="ctr">
              <a:solidFill>
                <a:srgbClr val="9BBB59">
                  <a:lumMod val="7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Calibri"/>
                <a:cs typeface="+mn-cs"/>
              </a:endParaRPr>
            </a:p>
          </p:txBody>
        </p:sp>
        <p:sp>
          <p:nvSpPr>
            <p:cNvPr id="27" name="Circular Arrow 6">
              <a:extLst>
                <a:ext uri="{FF2B5EF4-FFF2-40B4-BE49-F238E27FC236}">
                  <a16:creationId xmlns:a16="http://schemas.microsoft.com/office/drawing/2014/main" id="{A41EF305-B51F-460C-BB60-F3F8D0BE9961}"/>
                </a:ext>
              </a:extLst>
            </p:cNvPr>
            <p:cNvSpPr/>
            <p:nvPr/>
          </p:nvSpPr>
          <p:spPr>
            <a:xfrm rot="17829404">
              <a:off x="4233012" y="3836692"/>
              <a:ext cx="1090855" cy="1230039"/>
            </a:xfrm>
            <a:prstGeom prst="circularArrow">
              <a:avLst>
                <a:gd name="adj1" fmla="val 15923"/>
                <a:gd name="adj2" fmla="val 1152606"/>
                <a:gd name="adj3" fmla="val 19840308"/>
                <a:gd name="adj4" fmla="val 18339506"/>
                <a:gd name="adj5" fmla="val 15613"/>
              </a:avLst>
            </a:prstGeom>
            <a:solidFill>
              <a:srgbClr val="EEECE1">
                <a:lumMod val="75000"/>
              </a:srgbClr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8" name="Circular Arrow 24">
              <a:extLst>
                <a:ext uri="{FF2B5EF4-FFF2-40B4-BE49-F238E27FC236}">
                  <a16:creationId xmlns:a16="http://schemas.microsoft.com/office/drawing/2014/main" id="{3DD8CC7E-FA62-455C-B305-8795E1C31278}"/>
                </a:ext>
              </a:extLst>
            </p:cNvPr>
            <p:cNvSpPr/>
            <p:nvPr/>
          </p:nvSpPr>
          <p:spPr>
            <a:xfrm rot="7029404">
              <a:off x="4123218" y="3458343"/>
              <a:ext cx="1090855" cy="1230039"/>
            </a:xfrm>
            <a:prstGeom prst="circularArrow">
              <a:avLst>
                <a:gd name="adj1" fmla="val 15923"/>
                <a:gd name="adj2" fmla="val 1152606"/>
                <a:gd name="adj3" fmla="val 19840308"/>
                <a:gd name="adj4" fmla="val 18339506"/>
                <a:gd name="adj5" fmla="val 15613"/>
              </a:avLst>
            </a:prstGeom>
            <a:solidFill>
              <a:srgbClr val="EEECE1">
                <a:lumMod val="75000"/>
              </a:srgbClr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9" name="Rounded Rectangle 27">
              <a:extLst>
                <a:ext uri="{FF2B5EF4-FFF2-40B4-BE49-F238E27FC236}">
                  <a16:creationId xmlns:a16="http://schemas.microsoft.com/office/drawing/2014/main" id="{EA4CEFDE-C67E-4FB6-9AF8-33737802C393}"/>
                </a:ext>
              </a:extLst>
            </p:cNvPr>
            <p:cNvSpPr/>
            <p:nvPr/>
          </p:nvSpPr>
          <p:spPr bwMode="auto">
            <a:xfrm>
              <a:off x="3235440" y="1143950"/>
              <a:ext cx="2788136" cy="315604"/>
            </a:xfrm>
            <a:prstGeom prst="roundRect">
              <a:avLst>
                <a:gd name="adj" fmla="val 8739"/>
              </a:avLst>
            </a:prstGeom>
            <a:noFill/>
            <a:ln w="28575" cap="flat" cmpd="sng" algn="ctr">
              <a:solidFill>
                <a:srgbClr val="002060"/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kern="0">
                <a:solidFill>
                  <a:srgbClr val="4F81BD"/>
                </a:solidFill>
                <a:latin typeface="Calibri"/>
                <a:cs typeface="Arial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54036E0-E47D-494D-A373-8568C8FA598D}"/>
                </a:ext>
              </a:extLst>
            </p:cNvPr>
            <p:cNvSpPr txBox="1"/>
            <p:nvPr/>
          </p:nvSpPr>
          <p:spPr>
            <a:xfrm>
              <a:off x="3239041" y="1087655"/>
              <a:ext cx="2784535" cy="3365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i="1" kern="0" dirty="0">
                  <a:solidFill>
                    <a:prstClr val="black"/>
                  </a:solidFill>
                  <a:latin typeface="Calibri"/>
                  <a:cs typeface="+mn-cs"/>
                </a:rPr>
                <a:t>User-friendly Interface</a:t>
              </a:r>
            </a:p>
          </p:txBody>
        </p:sp>
        <p:sp>
          <p:nvSpPr>
            <p:cNvPr id="31" name="Rounded Rectangle 35">
              <a:extLst>
                <a:ext uri="{FF2B5EF4-FFF2-40B4-BE49-F238E27FC236}">
                  <a16:creationId xmlns:a16="http://schemas.microsoft.com/office/drawing/2014/main" id="{75C19653-01F7-47E1-9C45-847F86571C91}"/>
                </a:ext>
              </a:extLst>
            </p:cNvPr>
            <p:cNvSpPr/>
            <p:nvPr/>
          </p:nvSpPr>
          <p:spPr bwMode="auto">
            <a:xfrm>
              <a:off x="3235441" y="1595193"/>
              <a:ext cx="2788136" cy="3371785"/>
            </a:xfrm>
            <a:prstGeom prst="roundRect">
              <a:avLst>
                <a:gd name="adj" fmla="val 2187"/>
              </a:avLst>
            </a:prstGeom>
            <a:noFill/>
            <a:ln w="28575" cap="flat" cmpd="sng" algn="ctr">
              <a:solidFill>
                <a:srgbClr val="336600"/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kern="0">
                <a:solidFill>
                  <a:srgbClr val="4F81BD"/>
                </a:solidFill>
                <a:latin typeface="Calibri"/>
                <a:cs typeface="Arial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D3C1323-8FC4-4636-BF0F-A5351570C1DF}"/>
                </a:ext>
              </a:extLst>
            </p:cNvPr>
            <p:cNvSpPr txBox="1"/>
            <p:nvPr/>
          </p:nvSpPr>
          <p:spPr>
            <a:xfrm>
              <a:off x="3193643" y="1564219"/>
              <a:ext cx="2875461" cy="3365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i="1" kern="0" dirty="0">
                  <a:solidFill>
                    <a:prstClr val="black"/>
                  </a:solidFill>
                  <a:latin typeface="Calibri"/>
                  <a:cs typeface="+mn-cs"/>
                </a:rPr>
                <a:t>Computational Workflow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565A9DEB-1C50-47C6-8C3B-DB5564FBF850}"/>
                </a:ext>
              </a:extLst>
            </p:cNvPr>
            <p:cNvSpPr/>
            <p:nvPr/>
          </p:nvSpPr>
          <p:spPr>
            <a:xfrm>
              <a:off x="3269025" y="1863818"/>
              <a:ext cx="168675" cy="195274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Calibri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004C318-C4B3-4EB7-A08F-35E88BD3840E}"/>
                </a:ext>
              </a:extLst>
            </p:cNvPr>
            <p:cNvSpPr txBox="1"/>
            <p:nvPr/>
          </p:nvSpPr>
          <p:spPr>
            <a:xfrm>
              <a:off x="3208438" y="1778577"/>
              <a:ext cx="213443" cy="3106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kern="0" dirty="0">
                  <a:solidFill>
                    <a:srgbClr val="9BBB59">
                      <a:lumMod val="75000"/>
                    </a:srgbClr>
                  </a:solidFill>
                  <a:latin typeface="Calibri"/>
                  <a:cs typeface="+mn-cs"/>
                </a:rPr>
                <a:t>4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905F56C-3237-4219-92C6-CE54D4D199F5}"/>
                </a:ext>
              </a:extLst>
            </p:cNvPr>
            <p:cNvSpPr/>
            <p:nvPr/>
          </p:nvSpPr>
          <p:spPr>
            <a:xfrm>
              <a:off x="4949348" y="1999522"/>
              <a:ext cx="168675" cy="195274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Calibri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9320924-1F6D-4B3A-B666-3B925463D236}"/>
                </a:ext>
              </a:extLst>
            </p:cNvPr>
            <p:cNvSpPr txBox="1"/>
            <p:nvPr/>
          </p:nvSpPr>
          <p:spPr>
            <a:xfrm>
              <a:off x="4888761" y="1914454"/>
              <a:ext cx="213443" cy="3106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kern="0" dirty="0">
                  <a:solidFill>
                    <a:srgbClr val="9BBB59">
                      <a:lumMod val="75000"/>
                    </a:srgbClr>
                  </a:solidFill>
                  <a:latin typeface="Calibri"/>
                  <a:cs typeface="+mn-cs"/>
                </a:rPr>
                <a:t>3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593EC826-23C3-4459-90DF-BD57E2F2A45F}"/>
                </a:ext>
              </a:extLst>
            </p:cNvPr>
            <p:cNvSpPr/>
            <p:nvPr/>
          </p:nvSpPr>
          <p:spPr>
            <a:xfrm>
              <a:off x="4836375" y="3690595"/>
              <a:ext cx="168675" cy="195274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Calibri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13CA3E3-69C0-48A2-B4EF-61491AB7AD45}"/>
                </a:ext>
              </a:extLst>
            </p:cNvPr>
            <p:cNvSpPr txBox="1"/>
            <p:nvPr/>
          </p:nvSpPr>
          <p:spPr>
            <a:xfrm>
              <a:off x="4775788" y="3597666"/>
              <a:ext cx="213443" cy="3106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kern="0" dirty="0">
                  <a:solidFill>
                    <a:srgbClr val="9BBB59">
                      <a:lumMod val="75000"/>
                    </a:srgbClr>
                  </a:solidFill>
                  <a:latin typeface="Calibri"/>
                  <a:cs typeface="+mn-cs"/>
                </a:rPr>
                <a:t>2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ABFCA9A-15D1-45D6-AFB6-D1BA370F3705}"/>
                </a:ext>
              </a:extLst>
            </p:cNvPr>
            <p:cNvSpPr/>
            <p:nvPr/>
          </p:nvSpPr>
          <p:spPr>
            <a:xfrm>
              <a:off x="3297152" y="3643948"/>
              <a:ext cx="168675" cy="195274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Calibri"/>
                <a:cs typeface="+mn-cs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29E1AB6-F2D3-4DFF-B115-2ADD53F88F1C}"/>
                </a:ext>
              </a:extLst>
            </p:cNvPr>
            <p:cNvSpPr txBox="1"/>
            <p:nvPr/>
          </p:nvSpPr>
          <p:spPr>
            <a:xfrm>
              <a:off x="3228450" y="3555748"/>
              <a:ext cx="213443" cy="3106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kern="0" dirty="0">
                  <a:solidFill>
                    <a:srgbClr val="9BBB59">
                      <a:lumMod val="75000"/>
                    </a:srgbClr>
                  </a:solidFill>
                  <a:latin typeface="Calibri"/>
                  <a:cs typeface="+mn-cs"/>
                </a:rPr>
                <a:t>1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0EB65639-A269-40CA-BEC3-F2557128EB03}"/>
                </a:ext>
              </a:extLst>
            </p:cNvPr>
            <p:cNvSpPr/>
            <p:nvPr/>
          </p:nvSpPr>
          <p:spPr>
            <a:xfrm>
              <a:off x="3263240" y="2719820"/>
              <a:ext cx="168675" cy="195274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Calibri"/>
                <a:cs typeface="+mn-cs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126D8A8-732E-469C-975D-44D3948CE9EE}"/>
                </a:ext>
              </a:extLst>
            </p:cNvPr>
            <p:cNvSpPr txBox="1"/>
            <p:nvPr/>
          </p:nvSpPr>
          <p:spPr>
            <a:xfrm>
              <a:off x="3199948" y="2626210"/>
              <a:ext cx="213443" cy="3106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kern="0" dirty="0">
                  <a:solidFill>
                    <a:srgbClr val="9BBB59">
                      <a:lumMod val="75000"/>
                    </a:srgbClr>
                  </a:solidFill>
                  <a:latin typeface="Calibri"/>
                  <a:cs typeface="+mn-cs"/>
                </a:rPr>
                <a:t>5</a:t>
              </a: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25E95669-30BA-428C-9DFC-7666D397E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276" y="526226"/>
            <a:ext cx="11717384" cy="590931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800" b="1" dirty="0">
                <a:latin typeface="+mj-lt"/>
              </a:rPr>
              <a:t>Development of computational workflow capable of generating theoretical models in quantitative agreement with Grazing Incidence Neutron Scattering data (GINS)</a:t>
            </a:r>
          </a:p>
        </p:txBody>
      </p:sp>
      <p:sp>
        <p:nvSpPr>
          <p:cNvPr id="110" name="Text Box 1030">
            <a:extLst>
              <a:ext uri="{FF2B5EF4-FFF2-40B4-BE49-F238E27FC236}">
                <a16:creationId xmlns:a16="http://schemas.microsoft.com/office/drawing/2014/main" id="{890FFA11-926A-4735-8D64-B66B251E68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4022" y="4586299"/>
            <a:ext cx="187262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b="1" dirty="0">
                <a:solidFill>
                  <a:srgbClr val="000000"/>
                </a:solidFill>
                <a:latin typeface="+mj-lt"/>
                <a:cs typeface="+mn-cs"/>
              </a:rPr>
              <a:t>Phase diagram</a:t>
            </a: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5E7FB325-FACE-4977-9D3B-626D67C6A419}"/>
              </a:ext>
            </a:extLst>
          </p:cNvPr>
          <p:cNvGrpSpPr/>
          <p:nvPr/>
        </p:nvGrpSpPr>
        <p:grpSpPr>
          <a:xfrm>
            <a:off x="6148584" y="2238002"/>
            <a:ext cx="4791114" cy="4295355"/>
            <a:chOff x="4415201" y="1871709"/>
            <a:chExt cx="4791114" cy="4295355"/>
          </a:xfrm>
        </p:grpSpPr>
        <p:grpSp>
          <p:nvGrpSpPr>
            <p:cNvPr id="112" name="Group 1031">
              <a:extLst>
                <a:ext uri="{FF2B5EF4-FFF2-40B4-BE49-F238E27FC236}">
                  <a16:creationId xmlns:a16="http://schemas.microsoft.com/office/drawing/2014/main" id="{0B021C95-67F4-419C-8ADA-259F6367D60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63211" y="2520618"/>
              <a:ext cx="2335096" cy="525579"/>
              <a:chOff x="336" y="945"/>
              <a:chExt cx="2009" cy="432"/>
            </a:xfrm>
          </p:grpSpPr>
          <p:sp>
            <p:nvSpPr>
              <p:cNvPr id="169" name="Freeform 1032">
                <a:extLst>
                  <a:ext uri="{FF2B5EF4-FFF2-40B4-BE49-F238E27FC236}">
                    <a16:creationId xmlns:a16="http://schemas.microsoft.com/office/drawing/2014/main" id="{3FA937C8-65FE-4F2E-8D62-975C8B2C90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" y="1185"/>
                <a:ext cx="960" cy="192"/>
              </a:xfrm>
              <a:custGeom>
                <a:avLst/>
                <a:gdLst>
                  <a:gd name="T0" fmla="*/ 0 w 880"/>
                  <a:gd name="T1" fmla="*/ 75 h 76"/>
                  <a:gd name="T2" fmla="*/ 53 w 880"/>
                  <a:gd name="T3" fmla="*/ 22 h 76"/>
                  <a:gd name="T4" fmla="*/ 85 w 880"/>
                  <a:gd name="T5" fmla="*/ 0 h 76"/>
                  <a:gd name="T6" fmla="*/ 299 w 880"/>
                  <a:gd name="T7" fmla="*/ 64 h 76"/>
                  <a:gd name="T8" fmla="*/ 459 w 880"/>
                  <a:gd name="T9" fmla="*/ 48 h 76"/>
                  <a:gd name="T10" fmla="*/ 507 w 880"/>
                  <a:gd name="T11" fmla="*/ 32 h 76"/>
                  <a:gd name="T12" fmla="*/ 539 w 880"/>
                  <a:gd name="T13" fmla="*/ 22 h 76"/>
                  <a:gd name="T14" fmla="*/ 608 w 880"/>
                  <a:gd name="T15" fmla="*/ 32 h 76"/>
                  <a:gd name="T16" fmla="*/ 651 w 880"/>
                  <a:gd name="T17" fmla="*/ 48 h 76"/>
                  <a:gd name="T18" fmla="*/ 880 w 880"/>
                  <a:gd name="T19" fmla="*/ 22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80" h="76">
                    <a:moveTo>
                      <a:pt x="0" y="75"/>
                    </a:moveTo>
                    <a:cubicBezTo>
                      <a:pt x="19" y="56"/>
                      <a:pt x="31" y="39"/>
                      <a:pt x="53" y="22"/>
                    </a:cubicBezTo>
                    <a:cubicBezTo>
                      <a:pt x="63" y="14"/>
                      <a:pt x="85" y="0"/>
                      <a:pt x="85" y="0"/>
                    </a:cubicBezTo>
                    <a:cubicBezTo>
                      <a:pt x="161" y="13"/>
                      <a:pt x="225" y="47"/>
                      <a:pt x="299" y="64"/>
                    </a:cubicBezTo>
                    <a:cubicBezTo>
                      <a:pt x="360" y="61"/>
                      <a:pt x="405" y="64"/>
                      <a:pt x="459" y="48"/>
                    </a:cubicBezTo>
                    <a:cubicBezTo>
                      <a:pt x="538" y="24"/>
                      <a:pt x="459" y="48"/>
                      <a:pt x="507" y="32"/>
                    </a:cubicBezTo>
                    <a:cubicBezTo>
                      <a:pt x="518" y="28"/>
                      <a:pt x="539" y="22"/>
                      <a:pt x="539" y="22"/>
                    </a:cubicBezTo>
                    <a:cubicBezTo>
                      <a:pt x="546" y="23"/>
                      <a:pt x="593" y="26"/>
                      <a:pt x="608" y="32"/>
                    </a:cubicBezTo>
                    <a:cubicBezTo>
                      <a:pt x="656" y="53"/>
                      <a:pt x="583" y="35"/>
                      <a:pt x="651" y="48"/>
                    </a:cubicBezTo>
                    <a:cubicBezTo>
                      <a:pt x="724" y="76"/>
                      <a:pt x="806" y="22"/>
                      <a:pt x="880" y="22"/>
                    </a:cubicBezTo>
                  </a:path>
                </a:pathLst>
              </a:custGeom>
              <a:noFill/>
              <a:ln w="76200" cmpd="sng">
                <a:solidFill>
                  <a:srgbClr val="3333CC"/>
                </a:solidFill>
                <a:round/>
                <a:headEnd/>
                <a:tailEnd/>
              </a:ln>
              <a:effectLst>
                <a:prstShdw prst="shdw18" dist="17961" dir="13500000">
                  <a:srgbClr val="3333CC">
                    <a:gamma/>
                    <a:shade val="60000"/>
                    <a:invGamma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i="1" kern="0">
                  <a:solidFill>
                    <a:srgbClr val="000000"/>
                  </a:solidFill>
                  <a:latin typeface="Comic Sans MS" panose="030F0702030302020204" pitchFamily="66" charset="0"/>
                  <a:cs typeface="+mn-cs"/>
                </a:endParaRPr>
              </a:p>
            </p:txBody>
          </p:sp>
          <p:sp>
            <p:nvSpPr>
              <p:cNvPr id="170" name="Freeform 1033">
                <a:extLst>
                  <a:ext uri="{FF2B5EF4-FFF2-40B4-BE49-F238E27FC236}">
                    <a16:creationId xmlns:a16="http://schemas.microsoft.com/office/drawing/2014/main" id="{C324311F-A7C5-4C45-A50F-95B7B754E8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44" y="1233"/>
                <a:ext cx="1001" cy="123"/>
              </a:xfrm>
              <a:custGeom>
                <a:avLst/>
                <a:gdLst>
                  <a:gd name="T0" fmla="*/ 0 w 1001"/>
                  <a:gd name="T1" fmla="*/ 0 h 123"/>
                  <a:gd name="T2" fmla="*/ 77 w 1001"/>
                  <a:gd name="T3" fmla="*/ 46 h 123"/>
                  <a:gd name="T4" fmla="*/ 165 w 1001"/>
                  <a:gd name="T5" fmla="*/ 20 h 123"/>
                  <a:gd name="T6" fmla="*/ 217 w 1001"/>
                  <a:gd name="T7" fmla="*/ 36 h 123"/>
                  <a:gd name="T8" fmla="*/ 248 w 1001"/>
                  <a:gd name="T9" fmla="*/ 46 h 123"/>
                  <a:gd name="T10" fmla="*/ 294 w 1001"/>
                  <a:gd name="T11" fmla="*/ 67 h 123"/>
                  <a:gd name="T12" fmla="*/ 325 w 1001"/>
                  <a:gd name="T13" fmla="*/ 56 h 123"/>
                  <a:gd name="T14" fmla="*/ 382 w 1001"/>
                  <a:gd name="T15" fmla="*/ 15 h 123"/>
                  <a:gd name="T16" fmla="*/ 459 w 1001"/>
                  <a:gd name="T17" fmla="*/ 41 h 123"/>
                  <a:gd name="T18" fmla="*/ 542 w 1001"/>
                  <a:gd name="T19" fmla="*/ 103 h 123"/>
                  <a:gd name="T20" fmla="*/ 588 w 1001"/>
                  <a:gd name="T21" fmla="*/ 98 h 123"/>
                  <a:gd name="T22" fmla="*/ 629 w 1001"/>
                  <a:gd name="T23" fmla="*/ 41 h 123"/>
                  <a:gd name="T24" fmla="*/ 650 w 1001"/>
                  <a:gd name="T25" fmla="*/ 20 h 123"/>
                  <a:gd name="T26" fmla="*/ 697 w 1001"/>
                  <a:gd name="T27" fmla="*/ 25 h 123"/>
                  <a:gd name="T28" fmla="*/ 691 w 1001"/>
                  <a:gd name="T29" fmla="*/ 46 h 123"/>
                  <a:gd name="T30" fmla="*/ 697 w 1001"/>
                  <a:gd name="T31" fmla="*/ 61 h 123"/>
                  <a:gd name="T32" fmla="*/ 738 w 1001"/>
                  <a:gd name="T33" fmla="*/ 98 h 123"/>
                  <a:gd name="T34" fmla="*/ 784 w 1001"/>
                  <a:gd name="T35" fmla="*/ 113 h 123"/>
                  <a:gd name="T36" fmla="*/ 826 w 1001"/>
                  <a:gd name="T37" fmla="*/ 123 h 123"/>
                  <a:gd name="T38" fmla="*/ 903 w 1001"/>
                  <a:gd name="T39" fmla="*/ 72 h 123"/>
                  <a:gd name="T40" fmla="*/ 913 w 1001"/>
                  <a:gd name="T41" fmla="*/ 41 h 123"/>
                  <a:gd name="T42" fmla="*/ 918 w 1001"/>
                  <a:gd name="T43" fmla="*/ 15 h 123"/>
                  <a:gd name="T44" fmla="*/ 934 w 1001"/>
                  <a:gd name="T45" fmla="*/ 10 h 123"/>
                  <a:gd name="T46" fmla="*/ 1001 w 1001"/>
                  <a:gd name="T47" fmla="*/ 87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001" h="123">
                    <a:moveTo>
                      <a:pt x="0" y="0"/>
                    </a:moveTo>
                    <a:cubicBezTo>
                      <a:pt x="14" y="43"/>
                      <a:pt x="38" y="40"/>
                      <a:pt x="77" y="46"/>
                    </a:cubicBezTo>
                    <a:cubicBezTo>
                      <a:pt x="107" y="39"/>
                      <a:pt x="136" y="29"/>
                      <a:pt x="165" y="20"/>
                    </a:cubicBezTo>
                    <a:cubicBezTo>
                      <a:pt x="245" y="31"/>
                      <a:pt x="171" y="15"/>
                      <a:pt x="217" y="36"/>
                    </a:cubicBezTo>
                    <a:cubicBezTo>
                      <a:pt x="227" y="40"/>
                      <a:pt x="248" y="46"/>
                      <a:pt x="248" y="46"/>
                    </a:cubicBezTo>
                    <a:cubicBezTo>
                      <a:pt x="263" y="56"/>
                      <a:pt x="277" y="61"/>
                      <a:pt x="294" y="67"/>
                    </a:cubicBezTo>
                    <a:cubicBezTo>
                      <a:pt x="304" y="63"/>
                      <a:pt x="316" y="62"/>
                      <a:pt x="325" y="56"/>
                    </a:cubicBezTo>
                    <a:cubicBezTo>
                      <a:pt x="346" y="43"/>
                      <a:pt x="358" y="23"/>
                      <a:pt x="382" y="15"/>
                    </a:cubicBezTo>
                    <a:cubicBezTo>
                      <a:pt x="440" y="21"/>
                      <a:pt x="424" y="17"/>
                      <a:pt x="459" y="41"/>
                    </a:cubicBezTo>
                    <a:cubicBezTo>
                      <a:pt x="470" y="73"/>
                      <a:pt x="510" y="93"/>
                      <a:pt x="542" y="103"/>
                    </a:cubicBezTo>
                    <a:cubicBezTo>
                      <a:pt x="557" y="101"/>
                      <a:pt x="573" y="102"/>
                      <a:pt x="588" y="98"/>
                    </a:cubicBezTo>
                    <a:cubicBezTo>
                      <a:pt x="615" y="91"/>
                      <a:pt x="617" y="60"/>
                      <a:pt x="629" y="41"/>
                    </a:cubicBezTo>
                    <a:cubicBezTo>
                      <a:pt x="634" y="33"/>
                      <a:pt x="643" y="27"/>
                      <a:pt x="650" y="20"/>
                    </a:cubicBezTo>
                    <a:cubicBezTo>
                      <a:pt x="666" y="22"/>
                      <a:pt x="684" y="17"/>
                      <a:pt x="697" y="25"/>
                    </a:cubicBezTo>
                    <a:cubicBezTo>
                      <a:pt x="703" y="29"/>
                      <a:pt x="691" y="39"/>
                      <a:pt x="691" y="46"/>
                    </a:cubicBezTo>
                    <a:cubicBezTo>
                      <a:pt x="691" y="51"/>
                      <a:pt x="695" y="56"/>
                      <a:pt x="697" y="61"/>
                    </a:cubicBezTo>
                    <a:cubicBezTo>
                      <a:pt x="709" y="85"/>
                      <a:pt x="711" y="79"/>
                      <a:pt x="738" y="98"/>
                    </a:cubicBezTo>
                    <a:cubicBezTo>
                      <a:pt x="751" y="107"/>
                      <a:pt x="769" y="108"/>
                      <a:pt x="784" y="113"/>
                    </a:cubicBezTo>
                    <a:cubicBezTo>
                      <a:pt x="798" y="117"/>
                      <a:pt x="826" y="123"/>
                      <a:pt x="826" y="123"/>
                    </a:cubicBezTo>
                    <a:cubicBezTo>
                      <a:pt x="871" y="117"/>
                      <a:pt x="879" y="108"/>
                      <a:pt x="903" y="72"/>
                    </a:cubicBezTo>
                    <a:cubicBezTo>
                      <a:pt x="906" y="62"/>
                      <a:pt x="910" y="51"/>
                      <a:pt x="913" y="41"/>
                    </a:cubicBezTo>
                    <a:cubicBezTo>
                      <a:pt x="916" y="33"/>
                      <a:pt x="913" y="22"/>
                      <a:pt x="918" y="15"/>
                    </a:cubicBezTo>
                    <a:cubicBezTo>
                      <a:pt x="921" y="10"/>
                      <a:pt x="929" y="12"/>
                      <a:pt x="934" y="10"/>
                    </a:cubicBezTo>
                    <a:cubicBezTo>
                      <a:pt x="985" y="20"/>
                      <a:pt x="1001" y="32"/>
                      <a:pt x="1001" y="87"/>
                    </a:cubicBezTo>
                  </a:path>
                </a:pathLst>
              </a:custGeom>
              <a:noFill/>
              <a:ln w="76200" cap="flat" cmpd="sng">
                <a:solidFill>
                  <a:srgbClr val="00FF00"/>
                </a:solidFill>
                <a:prstDash val="solid"/>
                <a:round/>
                <a:headEnd/>
                <a:tailEnd/>
              </a:ln>
              <a:effectLst>
                <a:prstShdw prst="shdw18" dist="17961" dir="13500000">
                  <a:srgbClr val="00FF00">
                    <a:gamma/>
                    <a:shade val="60000"/>
                    <a:invGamma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i="1" kern="0">
                  <a:solidFill>
                    <a:srgbClr val="000000"/>
                  </a:solidFill>
                  <a:latin typeface="Comic Sans MS" panose="030F0702030302020204" pitchFamily="66" charset="0"/>
                  <a:cs typeface="+mn-cs"/>
                </a:endParaRPr>
              </a:p>
            </p:txBody>
          </p:sp>
          <p:sp>
            <p:nvSpPr>
              <p:cNvPr id="171" name="Text Box 1034">
                <a:extLst>
                  <a:ext uri="{FF2B5EF4-FFF2-40B4-BE49-F238E27FC236}">
                    <a16:creationId xmlns:a16="http://schemas.microsoft.com/office/drawing/2014/main" id="{895F83E7-54A9-45CA-92BA-7D26CA79AFF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62" y="945"/>
                <a:ext cx="352" cy="37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en-US" sz="2400" kern="0" dirty="0">
                    <a:solidFill>
                      <a:srgbClr val="000000"/>
                    </a:solidFill>
                    <a:latin typeface="Comic Sans MS" panose="030F0702030302020204" pitchFamily="66" charset="0"/>
                    <a:cs typeface="+mn-cs"/>
                  </a:rPr>
                  <a:t>A</a:t>
                </a:r>
                <a:endParaRPr lang="en-US" altLang="en-US" sz="24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+mn-cs"/>
                </a:endParaRPr>
              </a:p>
            </p:txBody>
          </p:sp>
          <p:sp>
            <p:nvSpPr>
              <p:cNvPr id="172" name="Text Box 1035">
                <a:extLst>
                  <a:ext uri="{FF2B5EF4-FFF2-40B4-BE49-F238E27FC236}">
                    <a16:creationId xmlns:a16="http://schemas.microsoft.com/office/drawing/2014/main" id="{6CFB9DA3-55A7-46F6-9474-CD016817994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68" y="945"/>
                <a:ext cx="326" cy="37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en-US" sz="2400" kern="0">
                    <a:solidFill>
                      <a:srgbClr val="000000"/>
                    </a:solidFill>
                    <a:latin typeface="Comic Sans MS" panose="030F0702030302020204" pitchFamily="66" charset="0"/>
                    <a:cs typeface="+mn-cs"/>
                  </a:rPr>
                  <a:t>B</a:t>
                </a:r>
                <a:endParaRPr lang="en-US" altLang="en-US" sz="2400" kern="0">
                  <a:solidFill>
                    <a:srgbClr val="000000"/>
                  </a:solidFill>
                  <a:latin typeface="Times New Roman" panose="02020603050405020304" pitchFamily="18" charset="0"/>
                  <a:cs typeface="+mn-cs"/>
                </a:endParaRPr>
              </a:p>
            </p:txBody>
          </p:sp>
        </p:grpSp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E2AB89B3-CDAC-4B29-B6D6-CE45C51409A7}"/>
                </a:ext>
              </a:extLst>
            </p:cNvPr>
            <p:cNvGrpSpPr/>
            <p:nvPr/>
          </p:nvGrpSpPr>
          <p:grpSpPr>
            <a:xfrm>
              <a:off x="5017468" y="3152238"/>
              <a:ext cx="3291683" cy="1419794"/>
              <a:chOff x="5017468" y="3272819"/>
              <a:chExt cx="3291683" cy="1419794"/>
            </a:xfrm>
          </p:grpSpPr>
          <p:grpSp>
            <p:nvGrpSpPr>
              <p:cNvPr id="120" name="Group 1036">
                <a:extLst>
                  <a:ext uri="{FF2B5EF4-FFF2-40B4-BE49-F238E27FC236}">
                    <a16:creationId xmlns:a16="http://schemas.microsoft.com/office/drawing/2014/main" id="{07689ED2-91E7-47E1-89E1-55E7F197B0F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17468" y="3641454"/>
                <a:ext cx="1004242" cy="1051159"/>
                <a:chOff x="432" y="2832"/>
                <a:chExt cx="864" cy="864"/>
              </a:xfrm>
            </p:grpSpPr>
            <p:sp>
              <p:nvSpPr>
                <p:cNvPr id="141" name="Rectangle 1037">
                  <a:extLst>
                    <a:ext uri="{FF2B5EF4-FFF2-40B4-BE49-F238E27FC236}">
                      <a16:creationId xmlns:a16="http://schemas.microsoft.com/office/drawing/2014/main" id="{529EAE50-0D87-4CFE-92DF-0E388D59A99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2" y="3009"/>
                  <a:ext cx="672" cy="672"/>
                </a:xfrm>
                <a:prstGeom prst="rect">
                  <a:avLst/>
                </a:prstGeom>
                <a:solidFill>
                  <a:srgbClr val="0099FF"/>
                </a:solidFill>
                <a:ln w="9525">
                  <a:miter lim="800000"/>
                  <a:headEnd/>
                  <a:tailEnd/>
                </a:ln>
                <a:effectLst/>
                <a:scene3d>
                  <a:camera prst="legacyObliqueTopRight"/>
                  <a:lightRig rig="legacyFlat3" dir="b"/>
                </a:scene3d>
                <a:sp3d extrusionH="887400" prstMaterial="legacyMatte">
                  <a:bevelT w="13500" h="13500" prst="angle"/>
                  <a:bevelB w="13500" h="13500" prst="angle"/>
                  <a:extrusionClr>
                    <a:srgbClr val="0099FF"/>
                  </a:extrusionClr>
                  <a:contourClr>
                    <a:srgbClr val="0099FF"/>
                  </a:contourClr>
                </a:sp3d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flatTx/>
                </a:bodyPr>
                <a:lstStyle/>
                <a:p>
                  <a:pPr algn="ctr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i="1" kern="0">
                    <a:solidFill>
                      <a:srgbClr val="000000"/>
                    </a:solidFill>
                    <a:latin typeface="Comic Sans MS" panose="030F0702030302020204" pitchFamily="66" charset="0"/>
                    <a:cs typeface="+mn-cs"/>
                  </a:endParaRPr>
                </a:p>
              </p:txBody>
            </p:sp>
            <p:sp>
              <p:nvSpPr>
                <p:cNvPr id="142" name="AutoShape 1038">
                  <a:extLst>
                    <a:ext uri="{FF2B5EF4-FFF2-40B4-BE49-F238E27FC236}">
                      <a16:creationId xmlns:a16="http://schemas.microsoft.com/office/drawing/2014/main" id="{A9B8FFAA-60EB-42F4-B648-EF7EA3F27DF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80" y="3072"/>
                  <a:ext cx="48" cy="48"/>
                </a:xfrm>
                <a:prstGeom prst="flowChartConnector">
                  <a:avLst/>
                </a:prstGeom>
                <a:solidFill>
                  <a:srgbClr val="00CC99"/>
                </a:solidFill>
                <a:ln w="9525">
                  <a:solidFill>
                    <a:srgbClr val="00CC99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i="1" kern="0">
                    <a:solidFill>
                      <a:srgbClr val="000000"/>
                    </a:solidFill>
                    <a:latin typeface="Comic Sans MS" panose="030F0702030302020204" pitchFamily="66" charset="0"/>
                    <a:cs typeface="+mn-cs"/>
                  </a:endParaRPr>
                </a:p>
              </p:txBody>
            </p:sp>
            <p:sp>
              <p:nvSpPr>
                <p:cNvPr id="143" name="AutoShape 1039">
                  <a:extLst>
                    <a:ext uri="{FF2B5EF4-FFF2-40B4-BE49-F238E27FC236}">
                      <a16:creationId xmlns:a16="http://schemas.microsoft.com/office/drawing/2014/main" id="{3139221B-EFAB-4C3A-827F-009D15E55E4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76" y="3312"/>
                  <a:ext cx="48" cy="48"/>
                </a:xfrm>
                <a:prstGeom prst="flowChartConnector">
                  <a:avLst/>
                </a:prstGeom>
                <a:solidFill>
                  <a:srgbClr val="00CC99"/>
                </a:solidFill>
                <a:ln w="9525">
                  <a:solidFill>
                    <a:srgbClr val="00CC99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i="1" kern="0">
                    <a:solidFill>
                      <a:srgbClr val="000000"/>
                    </a:solidFill>
                    <a:latin typeface="Comic Sans MS" panose="030F0702030302020204" pitchFamily="66" charset="0"/>
                    <a:cs typeface="+mn-cs"/>
                  </a:endParaRPr>
                </a:p>
              </p:txBody>
            </p:sp>
            <p:sp>
              <p:nvSpPr>
                <p:cNvPr id="144" name="AutoShape 1040">
                  <a:extLst>
                    <a:ext uri="{FF2B5EF4-FFF2-40B4-BE49-F238E27FC236}">
                      <a16:creationId xmlns:a16="http://schemas.microsoft.com/office/drawing/2014/main" id="{EAFFEBC4-7C26-472F-8B57-0CDF3927FB9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20" y="3120"/>
                  <a:ext cx="48" cy="48"/>
                </a:xfrm>
                <a:prstGeom prst="flowChartConnector">
                  <a:avLst/>
                </a:prstGeom>
                <a:solidFill>
                  <a:srgbClr val="00CC99"/>
                </a:solidFill>
                <a:ln w="9525">
                  <a:solidFill>
                    <a:srgbClr val="00CC99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i="1" kern="0">
                    <a:solidFill>
                      <a:srgbClr val="000000"/>
                    </a:solidFill>
                    <a:latin typeface="Comic Sans MS" panose="030F0702030302020204" pitchFamily="66" charset="0"/>
                    <a:cs typeface="+mn-cs"/>
                  </a:endParaRPr>
                </a:p>
              </p:txBody>
            </p:sp>
            <p:sp>
              <p:nvSpPr>
                <p:cNvPr id="145" name="AutoShape 1041">
                  <a:extLst>
                    <a:ext uri="{FF2B5EF4-FFF2-40B4-BE49-F238E27FC236}">
                      <a16:creationId xmlns:a16="http://schemas.microsoft.com/office/drawing/2014/main" id="{818E41FF-CFD2-490B-995B-A1628923936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12" y="3120"/>
                  <a:ext cx="48" cy="48"/>
                </a:xfrm>
                <a:prstGeom prst="flowChartConnector">
                  <a:avLst/>
                </a:prstGeom>
                <a:solidFill>
                  <a:srgbClr val="00CC99"/>
                </a:solidFill>
                <a:ln w="9525">
                  <a:solidFill>
                    <a:srgbClr val="00CC99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i="1" kern="0">
                    <a:solidFill>
                      <a:srgbClr val="000000"/>
                    </a:solidFill>
                    <a:latin typeface="Comic Sans MS" panose="030F0702030302020204" pitchFamily="66" charset="0"/>
                    <a:cs typeface="+mn-cs"/>
                  </a:endParaRPr>
                </a:p>
              </p:txBody>
            </p:sp>
            <p:sp>
              <p:nvSpPr>
                <p:cNvPr id="146" name="AutoShape 1042">
                  <a:extLst>
                    <a:ext uri="{FF2B5EF4-FFF2-40B4-BE49-F238E27FC236}">
                      <a16:creationId xmlns:a16="http://schemas.microsoft.com/office/drawing/2014/main" id="{4664FFAD-8D31-4778-82C6-104414A2A30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20" y="3312"/>
                  <a:ext cx="48" cy="48"/>
                </a:xfrm>
                <a:prstGeom prst="flowChartConnector">
                  <a:avLst/>
                </a:prstGeom>
                <a:solidFill>
                  <a:srgbClr val="00CC99"/>
                </a:solidFill>
                <a:ln w="9525">
                  <a:solidFill>
                    <a:srgbClr val="00CC99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i="1" kern="0">
                    <a:solidFill>
                      <a:srgbClr val="000000"/>
                    </a:solidFill>
                    <a:latin typeface="Comic Sans MS" panose="030F0702030302020204" pitchFamily="66" charset="0"/>
                    <a:cs typeface="+mn-cs"/>
                  </a:endParaRPr>
                </a:p>
              </p:txBody>
            </p:sp>
            <p:sp>
              <p:nvSpPr>
                <p:cNvPr id="147" name="Line 1043">
                  <a:extLst>
                    <a:ext uri="{FF2B5EF4-FFF2-40B4-BE49-F238E27FC236}">
                      <a16:creationId xmlns:a16="http://schemas.microsoft.com/office/drawing/2014/main" id="{43600712-CAFF-40A0-B47F-4325A988487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24" y="2832"/>
                  <a:ext cx="0" cy="67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i="1" kern="0">
                    <a:solidFill>
                      <a:srgbClr val="000000"/>
                    </a:solidFill>
                    <a:latin typeface="Comic Sans MS" panose="030F0702030302020204" pitchFamily="66" charset="0"/>
                    <a:cs typeface="+mn-cs"/>
                  </a:endParaRPr>
                </a:p>
              </p:txBody>
            </p:sp>
            <p:sp>
              <p:nvSpPr>
                <p:cNvPr id="148" name="Line 1044">
                  <a:extLst>
                    <a:ext uri="{FF2B5EF4-FFF2-40B4-BE49-F238E27FC236}">
                      <a16:creationId xmlns:a16="http://schemas.microsoft.com/office/drawing/2014/main" id="{F9B53AE4-413B-47CA-9644-A08CCA4C7A3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32" y="3504"/>
                  <a:ext cx="192" cy="19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i="1" kern="0">
                    <a:solidFill>
                      <a:srgbClr val="000000"/>
                    </a:solidFill>
                    <a:latin typeface="Comic Sans MS" panose="030F0702030302020204" pitchFamily="66" charset="0"/>
                    <a:cs typeface="+mn-cs"/>
                  </a:endParaRPr>
                </a:p>
              </p:txBody>
            </p:sp>
            <p:sp>
              <p:nvSpPr>
                <p:cNvPr id="149" name="Line 1045">
                  <a:extLst>
                    <a:ext uri="{FF2B5EF4-FFF2-40B4-BE49-F238E27FC236}">
                      <a16:creationId xmlns:a16="http://schemas.microsoft.com/office/drawing/2014/main" id="{153A9BB2-E05A-430E-B5CD-00547DFCD5B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24" y="3504"/>
                  <a:ext cx="672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i="1" kern="0">
                    <a:solidFill>
                      <a:srgbClr val="000000"/>
                    </a:solidFill>
                    <a:latin typeface="Comic Sans MS" panose="030F0702030302020204" pitchFamily="66" charset="0"/>
                    <a:cs typeface="+mn-cs"/>
                  </a:endParaRPr>
                </a:p>
              </p:txBody>
            </p:sp>
            <p:sp>
              <p:nvSpPr>
                <p:cNvPr id="150" name="AutoShape 1046">
                  <a:extLst>
                    <a:ext uri="{FF2B5EF4-FFF2-40B4-BE49-F238E27FC236}">
                      <a16:creationId xmlns:a16="http://schemas.microsoft.com/office/drawing/2014/main" id="{B500E9CF-2CCA-4941-B70C-A3CA4EB6C9C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76" y="3504"/>
                  <a:ext cx="48" cy="48"/>
                </a:xfrm>
                <a:prstGeom prst="flowChartConnector">
                  <a:avLst/>
                </a:prstGeom>
                <a:solidFill>
                  <a:srgbClr val="00CC99"/>
                </a:solidFill>
                <a:ln w="9525">
                  <a:solidFill>
                    <a:srgbClr val="00CC99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i="1" kern="0">
                    <a:solidFill>
                      <a:srgbClr val="000000"/>
                    </a:solidFill>
                    <a:latin typeface="Comic Sans MS" panose="030F0702030302020204" pitchFamily="66" charset="0"/>
                    <a:cs typeface="+mn-cs"/>
                  </a:endParaRPr>
                </a:p>
              </p:txBody>
            </p:sp>
            <p:sp>
              <p:nvSpPr>
                <p:cNvPr id="151" name="AutoShape 1047">
                  <a:extLst>
                    <a:ext uri="{FF2B5EF4-FFF2-40B4-BE49-F238E27FC236}">
                      <a16:creationId xmlns:a16="http://schemas.microsoft.com/office/drawing/2014/main" id="{957FA5A3-80B5-43C2-BCAC-68324EED675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72" y="3600"/>
                  <a:ext cx="48" cy="48"/>
                </a:xfrm>
                <a:prstGeom prst="flowChartConnector">
                  <a:avLst/>
                </a:prstGeom>
                <a:solidFill>
                  <a:srgbClr val="00CC99"/>
                </a:solidFill>
                <a:ln w="9525">
                  <a:solidFill>
                    <a:srgbClr val="00CC99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i="1" kern="0">
                    <a:solidFill>
                      <a:srgbClr val="000000"/>
                    </a:solidFill>
                    <a:latin typeface="Comic Sans MS" panose="030F0702030302020204" pitchFamily="66" charset="0"/>
                    <a:cs typeface="+mn-cs"/>
                  </a:endParaRPr>
                </a:p>
              </p:txBody>
            </p:sp>
            <p:sp>
              <p:nvSpPr>
                <p:cNvPr id="152" name="AutoShape 1048">
                  <a:extLst>
                    <a:ext uri="{FF2B5EF4-FFF2-40B4-BE49-F238E27FC236}">
                      <a16:creationId xmlns:a16="http://schemas.microsoft.com/office/drawing/2014/main" id="{6A2F5BC4-F94D-40FB-BBB6-C1016A9928A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80" y="3600"/>
                  <a:ext cx="48" cy="48"/>
                </a:xfrm>
                <a:prstGeom prst="flowChartConnector">
                  <a:avLst/>
                </a:prstGeom>
                <a:solidFill>
                  <a:srgbClr val="00CC99"/>
                </a:solidFill>
                <a:ln w="9525">
                  <a:solidFill>
                    <a:srgbClr val="00CC99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i="1" kern="0">
                    <a:solidFill>
                      <a:srgbClr val="000000"/>
                    </a:solidFill>
                    <a:latin typeface="Comic Sans MS" panose="030F0702030302020204" pitchFamily="66" charset="0"/>
                    <a:cs typeface="+mn-cs"/>
                  </a:endParaRPr>
                </a:p>
              </p:txBody>
            </p:sp>
            <p:sp>
              <p:nvSpPr>
                <p:cNvPr id="153" name="AutoShape 1049">
                  <a:extLst>
                    <a:ext uri="{FF2B5EF4-FFF2-40B4-BE49-F238E27FC236}">
                      <a16:creationId xmlns:a16="http://schemas.microsoft.com/office/drawing/2014/main" id="{460501A5-7743-435A-BEB6-D5973DFCF28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8" y="3408"/>
                  <a:ext cx="48" cy="48"/>
                </a:xfrm>
                <a:prstGeom prst="flowChartConnector">
                  <a:avLst/>
                </a:prstGeom>
                <a:solidFill>
                  <a:srgbClr val="00CC99"/>
                </a:solidFill>
                <a:ln w="9525">
                  <a:solidFill>
                    <a:srgbClr val="00CC99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i="1" kern="0">
                    <a:solidFill>
                      <a:srgbClr val="000000"/>
                    </a:solidFill>
                    <a:latin typeface="Comic Sans MS" panose="030F0702030302020204" pitchFamily="66" charset="0"/>
                    <a:cs typeface="+mn-cs"/>
                  </a:endParaRPr>
                </a:p>
              </p:txBody>
            </p:sp>
            <p:sp>
              <p:nvSpPr>
                <p:cNvPr id="154" name="AutoShape 1050">
                  <a:extLst>
                    <a:ext uri="{FF2B5EF4-FFF2-40B4-BE49-F238E27FC236}">
                      <a16:creationId xmlns:a16="http://schemas.microsoft.com/office/drawing/2014/main" id="{F941634F-C073-4827-A5A8-DAE313D98B2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12" y="3312"/>
                  <a:ext cx="48" cy="48"/>
                </a:xfrm>
                <a:prstGeom prst="flowChartConnector">
                  <a:avLst/>
                </a:prstGeom>
                <a:solidFill>
                  <a:srgbClr val="00CC99"/>
                </a:solidFill>
                <a:ln w="9525">
                  <a:solidFill>
                    <a:srgbClr val="00CC99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i="1" kern="0">
                    <a:solidFill>
                      <a:srgbClr val="000000"/>
                    </a:solidFill>
                    <a:latin typeface="Comic Sans MS" panose="030F0702030302020204" pitchFamily="66" charset="0"/>
                    <a:cs typeface="+mn-cs"/>
                  </a:endParaRPr>
                </a:p>
              </p:txBody>
            </p:sp>
            <p:sp>
              <p:nvSpPr>
                <p:cNvPr id="155" name="AutoShape 1051">
                  <a:extLst>
                    <a:ext uri="{FF2B5EF4-FFF2-40B4-BE49-F238E27FC236}">
                      <a16:creationId xmlns:a16="http://schemas.microsoft.com/office/drawing/2014/main" id="{318A123F-D637-4FB6-9748-CBF9BA4CB36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72" y="2880"/>
                  <a:ext cx="48" cy="48"/>
                </a:xfrm>
                <a:prstGeom prst="flowChartConnector">
                  <a:avLst/>
                </a:prstGeom>
                <a:solidFill>
                  <a:srgbClr val="00CC99"/>
                </a:solidFill>
                <a:ln w="9525">
                  <a:solidFill>
                    <a:srgbClr val="00CC99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i="1" kern="0">
                    <a:solidFill>
                      <a:srgbClr val="000000"/>
                    </a:solidFill>
                    <a:latin typeface="Comic Sans MS" panose="030F0702030302020204" pitchFamily="66" charset="0"/>
                    <a:cs typeface="+mn-cs"/>
                  </a:endParaRPr>
                </a:p>
              </p:txBody>
            </p:sp>
            <p:sp>
              <p:nvSpPr>
                <p:cNvPr id="156" name="AutoShape 1052">
                  <a:extLst>
                    <a:ext uri="{FF2B5EF4-FFF2-40B4-BE49-F238E27FC236}">
                      <a16:creationId xmlns:a16="http://schemas.microsoft.com/office/drawing/2014/main" id="{45590B3E-0E15-47E9-95E4-BE0CD6967DE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76" y="2976"/>
                  <a:ext cx="48" cy="48"/>
                </a:xfrm>
                <a:prstGeom prst="flowChartConnector">
                  <a:avLst/>
                </a:prstGeom>
                <a:solidFill>
                  <a:srgbClr val="00CC99"/>
                </a:solidFill>
                <a:ln w="9525">
                  <a:solidFill>
                    <a:srgbClr val="00CC99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i="1" kern="0">
                    <a:solidFill>
                      <a:srgbClr val="000000"/>
                    </a:solidFill>
                    <a:latin typeface="Comic Sans MS" panose="030F0702030302020204" pitchFamily="66" charset="0"/>
                    <a:cs typeface="+mn-cs"/>
                  </a:endParaRPr>
                </a:p>
              </p:txBody>
            </p:sp>
            <p:sp>
              <p:nvSpPr>
                <p:cNvPr id="157" name="AutoShape 1053">
                  <a:extLst>
                    <a:ext uri="{FF2B5EF4-FFF2-40B4-BE49-F238E27FC236}">
                      <a16:creationId xmlns:a16="http://schemas.microsoft.com/office/drawing/2014/main" id="{39330650-6177-42E7-BDF5-611E53E97FD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12" y="3504"/>
                  <a:ext cx="48" cy="48"/>
                </a:xfrm>
                <a:prstGeom prst="flowChartConnector">
                  <a:avLst/>
                </a:prstGeom>
                <a:solidFill>
                  <a:srgbClr val="00CC99"/>
                </a:solidFill>
                <a:ln w="9525">
                  <a:solidFill>
                    <a:srgbClr val="00CC99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i="1" kern="0">
                    <a:solidFill>
                      <a:srgbClr val="000000"/>
                    </a:solidFill>
                    <a:latin typeface="Comic Sans MS" panose="030F0702030302020204" pitchFamily="66" charset="0"/>
                    <a:cs typeface="+mn-cs"/>
                  </a:endParaRPr>
                </a:p>
              </p:txBody>
            </p:sp>
            <p:sp>
              <p:nvSpPr>
                <p:cNvPr id="158" name="AutoShape 1054">
                  <a:extLst>
                    <a:ext uri="{FF2B5EF4-FFF2-40B4-BE49-F238E27FC236}">
                      <a16:creationId xmlns:a16="http://schemas.microsoft.com/office/drawing/2014/main" id="{0A31B13B-2D55-4E62-82F6-6A35B28D01C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56" y="2928"/>
                  <a:ext cx="48" cy="48"/>
                </a:xfrm>
                <a:prstGeom prst="flowChartConnector">
                  <a:avLst/>
                </a:prstGeom>
                <a:solidFill>
                  <a:srgbClr val="00CC99"/>
                </a:solidFill>
                <a:ln w="9525">
                  <a:solidFill>
                    <a:srgbClr val="00CC99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i="1" kern="0">
                    <a:solidFill>
                      <a:srgbClr val="000000"/>
                    </a:solidFill>
                    <a:latin typeface="Comic Sans MS" panose="030F0702030302020204" pitchFamily="66" charset="0"/>
                    <a:cs typeface="+mn-cs"/>
                  </a:endParaRPr>
                </a:p>
              </p:txBody>
            </p:sp>
            <p:sp>
              <p:nvSpPr>
                <p:cNvPr id="159" name="AutoShape 1055">
                  <a:extLst>
                    <a:ext uri="{FF2B5EF4-FFF2-40B4-BE49-F238E27FC236}">
                      <a16:creationId xmlns:a16="http://schemas.microsoft.com/office/drawing/2014/main" id="{415EB29F-B755-4984-8E0C-A55679E216F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52" y="2832"/>
                  <a:ext cx="48" cy="48"/>
                </a:xfrm>
                <a:prstGeom prst="flowChartConnector">
                  <a:avLst/>
                </a:prstGeom>
                <a:solidFill>
                  <a:srgbClr val="00CC99"/>
                </a:solidFill>
                <a:ln w="9525">
                  <a:solidFill>
                    <a:srgbClr val="00CC99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i="1" kern="0">
                    <a:solidFill>
                      <a:srgbClr val="000000"/>
                    </a:solidFill>
                    <a:latin typeface="Comic Sans MS" panose="030F0702030302020204" pitchFamily="66" charset="0"/>
                    <a:cs typeface="+mn-cs"/>
                  </a:endParaRPr>
                </a:p>
              </p:txBody>
            </p:sp>
            <p:sp>
              <p:nvSpPr>
                <p:cNvPr id="160" name="AutoShape 1056">
                  <a:extLst>
                    <a:ext uri="{FF2B5EF4-FFF2-40B4-BE49-F238E27FC236}">
                      <a16:creationId xmlns:a16="http://schemas.microsoft.com/office/drawing/2014/main" id="{34E3CDB5-8236-449D-BC35-F028F5D5225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64" y="3600"/>
                  <a:ext cx="48" cy="48"/>
                </a:xfrm>
                <a:prstGeom prst="flowChartConnector">
                  <a:avLst/>
                </a:prstGeom>
                <a:solidFill>
                  <a:srgbClr val="00CC99"/>
                </a:solidFill>
                <a:ln w="9525">
                  <a:solidFill>
                    <a:srgbClr val="00CC99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i="1" kern="0">
                    <a:solidFill>
                      <a:srgbClr val="000000"/>
                    </a:solidFill>
                    <a:latin typeface="Comic Sans MS" panose="030F0702030302020204" pitchFamily="66" charset="0"/>
                    <a:cs typeface="+mn-cs"/>
                  </a:endParaRPr>
                </a:p>
              </p:txBody>
            </p:sp>
            <p:sp>
              <p:nvSpPr>
                <p:cNvPr id="161" name="AutoShape 1057">
                  <a:extLst>
                    <a:ext uri="{FF2B5EF4-FFF2-40B4-BE49-F238E27FC236}">
                      <a16:creationId xmlns:a16="http://schemas.microsoft.com/office/drawing/2014/main" id="{37F6AA06-6FD3-4E1D-8062-0EC80BDC2D8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8" y="3600"/>
                  <a:ext cx="48" cy="48"/>
                </a:xfrm>
                <a:prstGeom prst="flowChartConnector">
                  <a:avLst/>
                </a:prstGeom>
                <a:solidFill>
                  <a:srgbClr val="00CC99"/>
                </a:solidFill>
                <a:ln w="9525">
                  <a:solidFill>
                    <a:srgbClr val="00CC99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i="1" kern="0">
                    <a:solidFill>
                      <a:srgbClr val="000000"/>
                    </a:solidFill>
                    <a:latin typeface="Comic Sans MS" panose="030F0702030302020204" pitchFamily="66" charset="0"/>
                    <a:cs typeface="+mn-cs"/>
                  </a:endParaRPr>
                </a:p>
              </p:txBody>
            </p:sp>
            <p:sp>
              <p:nvSpPr>
                <p:cNvPr id="162" name="AutoShape 1058">
                  <a:extLst>
                    <a:ext uri="{FF2B5EF4-FFF2-40B4-BE49-F238E27FC236}">
                      <a16:creationId xmlns:a16="http://schemas.microsoft.com/office/drawing/2014/main" id="{07954360-FB3D-489A-8818-2781E79D2F5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20" y="3504"/>
                  <a:ext cx="48" cy="48"/>
                </a:xfrm>
                <a:prstGeom prst="flowChartConnector">
                  <a:avLst/>
                </a:prstGeom>
                <a:solidFill>
                  <a:srgbClr val="00CC99"/>
                </a:solidFill>
                <a:ln w="9525">
                  <a:solidFill>
                    <a:srgbClr val="00CC99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i="1" kern="0">
                    <a:solidFill>
                      <a:srgbClr val="000000"/>
                    </a:solidFill>
                    <a:latin typeface="Comic Sans MS" panose="030F0702030302020204" pitchFamily="66" charset="0"/>
                    <a:cs typeface="+mn-cs"/>
                  </a:endParaRPr>
                </a:p>
              </p:txBody>
            </p:sp>
            <p:sp>
              <p:nvSpPr>
                <p:cNvPr id="163" name="AutoShape 1059">
                  <a:extLst>
                    <a:ext uri="{FF2B5EF4-FFF2-40B4-BE49-F238E27FC236}">
                      <a16:creationId xmlns:a16="http://schemas.microsoft.com/office/drawing/2014/main" id="{E0342E93-65B5-4569-B279-70F3224C9CB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64" y="2976"/>
                  <a:ext cx="48" cy="48"/>
                </a:xfrm>
                <a:prstGeom prst="flowChartConnector">
                  <a:avLst/>
                </a:prstGeom>
                <a:solidFill>
                  <a:srgbClr val="00CC99"/>
                </a:solidFill>
                <a:ln w="9525">
                  <a:solidFill>
                    <a:srgbClr val="00CC99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i="1" kern="0">
                    <a:solidFill>
                      <a:srgbClr val="000000"/>
                    </a:solidFill>
                    <a:latin typeface="Comic Sans MS" panose="030F0702030302020204" pitchFamily="66" charset="0"/>
                    <a:cs typeface="+mn-cs"/>
                  </a:endParaRPr>
                </a:p>
              </p:txBody>
            </p:sp>
            <p:sp>
              <p:nvSpPr>
                <p:cNvPr id="164" name="AutoShape 1060">
                  <a:extLst>
                    <a:ext uri="{FF2B5EF4-FFF2-40B4-BE49-F238E27FC236}">
                      <a16:creationId xmlns:a16="http://schemas.microsoft.com/office/drawing/2014/main" id="{4C19020D-43DF-43F8-A88A-AD79D4BB03A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3120"/>
                  <a:ext cx="48" cy="48"/>
                </a:xfrm>
                <a:prstGeom prst="flowChartConnector">
                  <a:avLst/>
                </a:prstGeom>
                <a:solidFill>
                  <a:srgbClr val="00CC99"/>
                </a:solidFill>
                <a:ln w="9525">
                  <a:solidFill>
                    <a:srgbClr val="00CC99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i="1" kern="0">
                    <a:solidFill>
                      <a:srgbClr val="000000"/>
                    </a:solidFill>
                    <a:latin typeface="Comic Sans MS" panose="030F0702030302020204" pitchFamily="66" charset="0"/>
                    <a:cs typeface="+mn-cs"/>
                  </a:endParaRPr>
                </a:p>
              </p:txBody>
            </p:sp>
            <p:sp>
              <p:nvSpPr>
                <p:cNvPr id="165" name="AutoShape 1061">
                  <a:extLst>
                    <a:ext uri="{FF2B5EF4-FFF2-40B4-BE49-F238E27FC236}">
                      <a16:creationId xmlns:a16="http://schemas.microsoft.com/office/drawing/2014/main" id="{3E7BA3D7-EC3D-4CE8-A2F4-632FDE9B3DD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80" y="3408"/>
                  <a:ext cx="48" cy="48"/>
                </a:xfrm>
                <a:prstGeom prst="flowChartConnector">
                  <a:avLst/>
                </a:prstGeom>
                <a:solidFill>
                  <a:srgbClr val="00CC99"/>
                </a:solidFill>
                <a:ln w="9525">
                  <a:solidFill>
                    <a:srgbClr val="00CC99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i="1" kern="0">
                    <a:solidFill>
                      <a:srgbClr val="000000"/>
                    </a:solidFill>
                    <a:latin typeface="Comic Sans MS" panose="030F0702030302020204" pitchFamily="66" charset="0"/>
                    <a:cs typeface="+mn-cs"/>
                  </a:endParaRPr>
                </a:p>
              </p:txBody>
            </p:sp>
            <p:sp>
              <p:nvSpPr>
                <p:cNvPr id="166" name="AutoShape 1062">
                  <a:extLst>
                    <a:ext uri="{FF2B5EF4-FFF2-40B4-BE49-F238E27FC236}">
                      <a16:creationId xmlns:a16="http://schemas.microsoft.com/office/drawing/2014/main" id="{0248456C-D941-4C1E-85E0-4837B9952F0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12" y="2832"/>
                  <a:ext cx="48" cy="48"/>
                </a:xfrm>
                <a:prstGeom prst="flowChartConnector">
                  <a:avLst/>
                </a:prstGeom>
                <a:solidFill>
                  <a:srgbClr val="00CC99"/>
                </a:solidFill>
                <a:ln w="9525">
                  <a:solidFill>
                    <a:srgbClr val="00CC99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i="1" kern="0">
                    <a:solidFill>
                      <a:srgbClr val="000000"/>
                    </a:solidFill>
                    <a:latin typeface="Comic Sans MS" panose="030F0702030302020204" pitchFamily="66" charset="0"/>
                    <a:cs typeface="+mn-cs"/>
                  </a:endParaRPr>
                </a:p>
              </p:txBody>
            </p:sp>
            <p:sp>
              <p:nvSpPr>
                <p:cNvPr id="167" name="AutoShape 1063">
                  <a:extLst>
                    <a:ext uri="{FF2B5EF4-FFF2-40B4-BE49-F238E27FC236}">
                      <a16:creationId xmlns:a16="http://schemas.microsoft.com/office/drawing/2014/main" id="{E3429FF4-79EB-4218-9271-F558764ECFC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3456"/>
                  <a:ext cx="48" cy="48"/>
                </a:xfrm>
                <a:prstGeom prst="flowChartConnector">
                  <a:avLst/>
                </a:prstGeom>
                <a:solidFill>
                  <a:srgbClr val="00CC99"/>
                </a:solidFill>
                <a:ln w="9525">
                  <a:solidFill>
                    <a:srgbClr val="00CC99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i="1" kern="0">
                    <a:solidFill>
                      <a:srgbClr val="000000"/>
                    </a:solidFill>
                    <a:latin typeface="Comic Sans MS" panose="030F0702030302020204" pitchFamily="66" charset="0"/>
                    <a:cs typeface="+mn-cs"/>
                  </a:endParaRPr>
                </a:p>
              </p:txBody>
            </p:sp>
            <p:sp>
              <p:nvSpPr>
                <p:cNvPr id="168" name="AutoShape 1064">
                  <a:extLst>
                    <a:ext uri="{FF2B5EF4-FFF2-40B4-BE49-F238E27FC236}">
                      <a16:creationId xmlns:a16="http://schemas.microsoft.com/office/drawing/2014/main" id="{4100C861-E2E4-424B-974D-BDB7ACFD9D6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3312"/>
                  <a:ext cx="48" cy="48"/>
                </a:xfrm>
                <a:prstGeom prst="flowChartConnector">
                  <a:avLst/>
                </a:prstGeom>
                <a:solidFill>
                  <a:srgbClr val="00CC99"/>
                </a:solidFill>
                <a:ln w="9525">
                  <a:solidFill>
                    <a:srgbClr val="00CC99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i="1" kern="0">
                    <a:solidFill>
                      <a:srgbClr val="000000"/>
                    </a:solidFill>
                    <a:latin typeface="Comic Sans MS" panose="030F0702030302020204" pitchFamily="66" charset="0"/>
                    <a:cs typeface="+mn-cs"/>
                  </a:endParaRPr>
                </a:p>
              </p:txBody>
            </p:sp>
          </p:grpSp>
          <p:grpSp>
            <p:nvGrpSpPr>
              <p:cNvPr id="121" name="Group 1065">
                <a:extLst>
                  <a:ext uri="{FF2B5EF4-FFF2-40B4-BE49-F238E27FC236}">
                    <a16:creationId xmlns:a16="http://schemas.microsoft.com/office/drawing/2014/main" id="{3C1ED929-23E8-4EED-AEE6-FDDAD6285D8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583865" y="3272819"/>
                <a:ext cx="725286" cy="817568"/>
                <a:chOff x="2544" y="2769"/>
                <a:chExt cx="624" cy="672"/>
              </a:xfrm>
            </p:grpSpPr>
            <p:sp>
              <p:nvSpPr>
                <p:cNvPr id="135" name="Rectangle 1066">
                  <a:extLst>
                    <a:ext uri="{FF2B5EF4-FFF2-40B4-BE49-F238E27FC236}">
                      <a16:creationId xmlns:a16="http://schemas.microsoft.com/office/drawing/2014/main" id="{A0BB0E30-ACE4-4B5C-9C01-FED5E09E27D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44" y="2769"/>
                  <a:ext cx="624" cy="672"/>
                </a:xfrm>
                <a:prstGeom prst="rect">
                  <a:avLst/>
                </a:prstGeom>
                <a:solidFill>
                  <a:srgbClr val="0099FF"/>
                </a:solidFill>
                <a:ln w="9525">
                  <a:miter lim="800000"/>
                  <a:headEnd/>
                  <a:tailEnd/>
                </a:ln>
                <a:effectLst/>
                <a:scene3d>
                  <a:camera prst="legacyObliqueTopRight"/>
                  <a:lightRig rig="legacyFlat3" dir="b"/>
                </a:scene3d>
                <a:sp3d extrusionH="887400" prstMaterial="legacyMatte">
                  <a:bevelT w="13500" h="13500" prst="angle"/>
                  <a:bevelB w="13500" h="13500" prst="angle"/>
                  <a:extrusionClr>
                    <a:srgbClr val="0099FF"/>
                  </a:extrusionClr>
                  <a:contourClr>
                    <a:srgbClr val="0099FF"/>
                  </a:contourClr>
                </a:sp3d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flatTx/>
                </a:bodyPr>
                <a:lstStyle/>
                <a:p>
                  <a:pPr algn="ctr" eaLnBrk="0" hangingPunct="0"/>
                  <a:endParaRPr lang="en-US" sz="1400" i="1">
                    <a:solidFill>
                      <a:srgbClr val="000000"/>
                    </a:solidFill>
                    <a:latin typeface="Comic Sans MS" panose="030F0702030302020204" pitchFamily="66" charset="0"/>
                    <a:cs typeface="+mn-cs"/>
                  </a:endParaRPr>
                </a:p>
              </p:txBody>
            </p:sp>
            <p:sp>
              <p:nvSpPr>
                <p:cNvPr id="136" name="Rectangle 1067">
                  <a:extLst>
                    <a:ext uri="{FF2B5EF4-FFF2-40B4-BE49-F238E27FC236}">
                      <a16:creationId xmlns:a16="http://schemas.microsoft.com/office/drawing/2014/main" id="{C5211C53-822C-4571-984F-9345BAD41F8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44" y="3249"/>
                  <a:ext cx="624" cy="96"/>
                </a:xfrm>
                <a:prstGeom prst="rect">
                  <a:avLst/>
                </a:prstGeom>
                <a:solidFill>
                  <a:srgbClr val="66FF99"/>
                </a:solidFill>
                <a:ln>
                  <a:noFill/>
                </a:ln>
                <a:effectLst/>
                <a:scene3d>
                  <a:camera prst="legacyObliqueTopRight"/>
                  <a:lightRig rig="legacyFlat3" dir="b"/>
                </a:scene3d>
                <a:sp3d extrusionH="887400" prstMaterial="legacyMatte">
                  <a:bevelT w="13500" h="13500" prst="angle"/>
                  <a:bevelB w="13500" h="13500" prst="angle"/>
                  <a:extrusionClr>
                    <a:srgbClr val="66FF99"/>
                  </a:extrusionClr>
                  <a:contourClr>
                    <a:srgbClr val="66FF99"/>
                  </a:contourClr>
                </a:sp3d>
                <a:extLs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flatTx/>
                </a:bodyPr>
                <a:lstStyle/>
                <a:p>
                  <a:pPr algn="ctr" eaLnBrk="0" hangingPunct="0"/>
                  <a:endParaRPr lang="en-US" sz="1400" i="1">
                    <a:solidFill>
                      <a:srgbClr val="000000"/>
                    </a:solidFill>
                    <a:latin typeface="Comic Sans MS" panose="030F0702030302020204" pitchFamily="66" charset="0"/>
                    <a:cs typeface="+mn-cs"/>
                  </a:endParaRPr>
                </a:p>
              </p:txBody>
            </p:sp>
            <p:sp>
              <p:nvSpPr>
                <p:cNvPr id="137" name="Rectangle 1068">
                  <a:extLst>
                    <a:ext uri="{FF2B5EF4-FFF2-40B4-BE49-F238E27FC236}">
                      <a16:creationId xmlns:a16="http://schemas.microsoft.com/office/drawing/2014/main" id="{9B0D6306-C453-4CC3-B84D-045EC997381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44" y="3113"/>
                  <a:ext cx="624" cy="136"/>
                </a:xfrm>
                <a:prstGeom prst="rect">
                  <a:avLst/>
                </a:prstGeom>
                <a:solidFill>
                  <a:srgbClr val="0099FF"/>
                </a:solidFill>
                <a:ln>
                  <a:noFill/>
                </a:ln>
                <a:effectLst/>
                <a:scene3d>
                  <a:camera prst="legacyObliqueTopRight"/>
                  <a:lightRig rig="legacyFlat3" dir="b"/>
                </a:scene3d>
                <a:sp3d extrusionH="887400" prstMaterial="legacyMatte">
                  <a:bevelT w="13500" h="13500" prst="angle"/>
                  <a:bevelB w="13500" h="13500" prst="angle"/>
                  <a:extrusionClr>
                    <a:srgbClr val="0099FF"/>
                  </a:extrusionClr>
                  <a:contourClr>
                    <a:srgbClr val="0099FF"/>
                  </a:contourClr>
                </a:sp3d>
                <a:extLs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flatTx/>
                </a:bodyPr>
                <a:lstStyle/>
                <a:p>
                  <a:pPr algn="ctr" eaLnBrk="0" hangingPunct="0"/>
                  <a:endParaRPr lang="en-US" sz="1400" i="1">
                    <a:solidFill>
                      <a:srgbClr val="000000"/>
                    </a:solidFill>
                    <a:latin typeface="Comic Sans MS" panose="030F0702030302020204" pitchFamily="66" charset="0"/>
                    <a:cs typeface="+mn-cs"/>
                  </a:endParaRPr>
                </a:p>
              </p:txBody>
            </p:sp>
            <p:sp>
              <p:nvSpPr>
                <p:cNvPr id="138" name="Rectangle 1069">
                  <a:extLst>
                    <a:ext uri="{FF2B5EF4-FFF2-40B4-BE49-F238E27FC236}">
                      <a16:creationId xmlns:a16="http://schemas.microsoft.com/office/drawing/2014/main" id="{6F023FFD-46DA-4A40-A24F-3282AE060A7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44" y="3024"/>
                  <a:ext cx="624" cy="96"/>
                </a:xfrm>
                <a:prstGeom prst="rect">
                  <a:avLst/>
                </a:prstGeom>
                <a:solidFill>
                  <a:srgbClr val="66FF99"/>
                </a:solidFill>
                <a:ln>
                  <a:noFill/>
                </a:ln>
                <a:effectLst/>
                <a:scene3d>
                  <a:camera prst="legacyObliqueTopRight"/>
                  <a:lightRig rig="legacyFlat3" dir="b"/>
                </a:scene3d>
                <a:sp3d extrusionH="887400" prstMaterial="legacyMatte">
                  <a:bevelT w="13500" h="13500" prst="angle"/>
                  <a:bevelB w="13500" h="13500" prst="angle"/>
                  <a:extrusionClr>
                    <a:srgbClr val="66FF99"/>
                  </a:extrusionClr>
                  <a:contourClr>
                    <a:srgbClr val="66FF99"/>
                  </a:contourClr>
                </a:sp3d>
                <a:extLs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flatTx/>
                </a:bodyPr>
                <a:lstStyle/>
                <a:p>
                  <a:pPr algn="ctr" eaLnBrk="0" hangingPunct="0"/>
                  <a:endParaRPr lang="en-US" sz="1400" i="1">
                    <a:solidFill>
                      <a:srgbClr val="000000"/>
                    </a:solidFill>
                    <a:latin typeface="Comic Sans MS" panose="030F0702030302020204" pitchFamily="66" charset="0"/>
                    <a:cs typeface="+mn-cs"/>
                  </a:endParaRPr>
                </a:p>
              </p:txBody>
            </p:sp>
            <p:sp>
              <p:nvSpPr>
                <p:cNvPr id="139" name="Rectangle 1070">
                  <a:extLst>
                    <a:ext uri="{FF2B5EF4-FFF2-40B4-BE49-F238E27FC236}">
                      <a16:creationId xmlns:a16="http://schemas.microsoft.com/office/drawing/2014/main" id="{E6D74D3E-5D75-47BA-B508-F7FC6A5A46A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44" y="2875"/>
                  <a:ext cx="624" cy="136"/>
                </a:xfrm>
                <a:prstGeom prst="rect">
                  <a:avLst/>
                </a:prstGeom>
                <a:solidFill>
                  <a:srgbClr val="0099FF"/>
                </a:solidFill>
                <a:ln>
                  <a:noFill/>
                </a:ln>
                <a:effectLst/>
                <a:scene3d>
                  <a:camera prst="legacyObliqueTopRight"/>
                  <a:lightRig rig="legacyFlat3" dir="b"/>
                </a:scene3d>
                <a:sp3d extrusionH="887400" prstMaterial="legacyMatte">
                  <a:bevelT w="13500" h="13500" prst="angle"/>
                  <a:bevelB w="13500" h="13500" prst="angle"/>
                  <a:extrusionClr>
                    <a:srgbClr val="0099FF"/>
                  </a:extrusionClr>
                  <a:contourClr>
                    <a:srgbClr val="0099FF"/>
                  </a:contourClr>
                </a:sp3d>
                <a:extLs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flatTx/>
                </a:bodyPr>
                <a:lstStyle/>
                <a:p>
                  <a:pPr algn="ctr" eaLnBrk="0" hangingPunct="0"/>
                  <a:endParaRPr lang="en-US" sz="1400" i="1">
                    <a:solidFill>
                      <a:srgbClr val="000000"/>
                    </a:solidFill>
                    <a:latin typeface="Comic Sans MS" panose="030F0702030302020204" pitchFamily="66" charset="0"/>
                    <a:cs typeface="+mn-cs"/>
                  </a:endParaRPr>
                </a:p>
              </p:txBody>
            </p:sp>
            <p:sp>
              <p:nvSpPr>
                <p:cNvPr id="140" name="Rectangle 1071">
                  <a:extLst>
                    <a:ext uri="{FF2B5EF4-FFF2-40B4-BE49-F238E27FC236}">
                      <a16:creationId xmlns:a16="http://schemas.microsoft.com/office/drawing/2014/main" id="{F7776C4A-6130-4342-809A-C59196BB0AC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44" y="2769"/>
                  <a:ext cx="624" cy="96"/>
                </a:xfrm>
                <a:prstGeom prst="rect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  <a:effectLst/>
                <a:scene3d>
                  <a:camera prst="legacyObliqueTopRight"/>
                  <a:lightRig rig="legacyFlat3" dir="b"/>
                </a:scene3d>
                <a:sp3d extrusionH="887400" prstMaterial="legacyMatte">
                  <a:bevelT w="13500" h="13500" prst="angle"/>
                  <a:bevelB w="13500" h="13500" prst="angle"/>
                  <a:extrusionClr>
                    <a:srgbClr val="66FF99"/>
                  </a:extrusionClr>
                  <a:contourClr>
                    <a:srgbClr val="66FF99"/>
                  </a:contourClr>
                </a:sp3d>
                <a:extLs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flatTx/>
                </a:bodyPr>
                <a:lstStyle/>
                <a:p>
                  <a:pPr algn="ctr" eaLnBrk="0" hangingPunct="0"/>
                  <a:endParaRPr lang="en-US" sz="1400" i="1" dirty="0">
                    <a:solidFill>
                      <a:srgbClr val="000000"/>
                    </a:solidFill>
                    <a:latin typeface="Comic Sans MS" panose="030F0702030302020204" pitchFamily="66" charset="0"/>
                    <a:cs typeface="+mn-cs"/>
                  </a:endParaRPr>
                </a:p>
              </p:txBody>
            </p:sp>
          </p:grpSp>
          <p:sp>
            <p:nvSpPr>
              <p:cNvPr id="122" name="Rectangle 1073">
                <a:extLst>
                  <a:ext uri="{FF2B5EF4-FFF2-40B4-BE49-F238E27FC236}">
                    <a16:creationId xmlns:a16="http://schemas.microsoft.com/office/drawing/2014/main" id="{08252175-EB4E-469F-8CEA-1ECA1FDD3F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72772" y="3603193"/>
                <a:ext cx="781077" cy="817568"/>
              </a:xfrm>
              <a:prstGeom prst="rect">
                <a:avLst/>
              </a:prstGeom>
              <a:solidFill>
                <a:srgbClr val="0099FF"/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887400" prstMaterial="legacyMatte">
                <a:bevelT w="13500" h="13500" prst="angle"/>
                <a:bevelB w="13500" h="13500" prst="angle"/>
                <a:extrusionClr>
                  <a:srgbClr val="0099FF"/>
                </a:extrusionClr>
                <a:contourClr>
                  <a:srgbClr val="0099FF"/>
                </a:contour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i="1" kern="0">
                  <a:solidFill>
                    <a:srgbClr val="000000"/>
                  </a:solidFill>
                  <a:latin typeface="Comic Sans MS" panose="030F0702030302020204" pitchFamily="66" charset="0"/>
                  <a:cs typeface="+mn-cs"/>
                </a:endParaRPr>
              </a:p>
            </p:txBody>
          </p:sp>
          <p:sp>
            <p:nvSpPr>
              <p:cNvPr id="123" name="Line 1074">
                <a:extLst>
                  <a:ext uri="{FF2B5EF4-FFF2-40B4-BE49-F238E27FC236}">
                    <a16:creationId xmlns:a16="http://schemas.microsoft.com/office/drawing/2014/main" id="{E6F583AC-5F84-4983-896A-7805CA453C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300666" y="4167034"/>
                <a:ext cx="223165" cy="2335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i="1" kern="0">
                  <a:solidFill>
                    <a:srgbClr val="000000"/>
                  </a:solidFill>
                  <a:latin typeface="Comic Sans MS" panose="030F0702030302020204" pitchFamily="66" charset="0"/>
                  <a:cs typeface="+mn-cs"/>
                </a:endParaRPr>
              </a:p>
            </p:txBody>
          </p:sp>
          <p:sp>
            <p:nvSpPr>
              <p:cNvPr id="124" name="Line 1075">
                <a:extLst>
                  <a:ext uri="{FF2B5EF4-FFF2-40B4-BE49-F238E27FC236}">
                    <a16:creationId xmlns:a16="http://schemas.microsoft.com/office/drawing/2014/main" id="{228EC3AD-E6B5-4601-8D8B-6C053EA138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23831" y="4167034"/>
                <a:ext cx="78107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i="1" kern="0">
                  <a:solidFill>
                    <a:srgbClr val="000000"/>
                  </a:solidFill>
                  <a:latin typeface="Comic Sans MS" panose="030F0702030302020204" pitchFamily="66" charset="0"/>
                  <a:cs typeface="+mn-cs"/>
                </a:endParaRPr>
              </a:p>
            </p:txBody>
          </p:sp>
          <p:sp>
            <p:nvSpPr>
              <p:cNvPr id="125" name="AutoShape 1076">
                <a:extLst>
                  <a:ext uri="{FF2B5EF4-FFF2-40B4-BE49-F238E27FC236}">
                    <a16:creationId xmlns:a16="http://schemas.microsoft.com/office/drawing/2014/main" id="{641C6379-4A1B-4085-8AB7-D108823397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91205" y="4225431"/>
                <a:ext cx="55791" cy="58398"/>
              </a:xfrm>
              <a:prstGeom prst="flowChartConnector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9525">
                <a:solidFill>
                  <a:schemeClr val="tx2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887400" prstMaterial="legacyMatte">
                <a:bevelT w="13500" h="13500" prst="angle"/>
                <a:bevelB w="13500" h="13500" prst="angle"/>
                <a:extrusionClr>
                  <a:srgbClr val="66FF99"/>
                </a:extrusionClr>
                <a:contourClr>
                  <a:srgbClr val="66FF99"/>
                </a:contourClr>
              </a:sp3d>
            </p:spPr>
            <p:txBody>
              <a:bodyPr wrap="none" anchor="ctr">
                <a:flatTx/>
              </a:bodyPr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i="1" kern="0">
                  <a:solidFill>
                    <a:srgbClr val="000000"/>
                  </a:solidFill>
                  <a:latin typeface="Comic Sans MS" panose="030F0702030302020204" pitchFamily="66" charset="0"/>
                  <a:cs typeface="+mn-cs"/>
                </a:endParaRPr>
              </a:p>
            </p:txBody>
          </p:sp>
          <p:sp>
            <p:nvSpPr>
              <p:cNvPr id="126" name="AutoShape 1077">
                <a:extLst>
                  <a:ext uri="{FF2B5EF4-FFF2-40B4-BE49-F238E27FC236}">
                    <a16:creationId xmlns:a16="http://schemas.microsoft.com/office/drawing/2014/main" id="{C4E465AE-14A3-4F38-95DC-C69ED6F268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0161" y="4225431"/>
                <a:ext cx="55791" cy="58398"/>
              </a:xfrm>
              <a:prstGeom prst="flowChartConnector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9525">
                <a:solidFill>
                  <a:schemeClr val="tx2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887400" prstMaterial="legacyMatte">
                <a:bevelT w="13500" h="13500" prst="angle"/>
                <a:bevelB w="13500" h="13500" prst="angle"/>
                <a:extrusionClr>
                  <a:srgbClr val="66FF99"/>
                </a:extrusionClr>
                <a:contourClr>
                  <a:srgbClr val="66FF99"/>
                </a:contourClr>
              </a:sp3d>
            </p:spPr>
            <p:txBody>
              <a:bodyPr wrap="none" anchor="ctr">
                <a:flatTx/>
              </a:bodyPr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i="1" kern="0">
                  <a:solidFill>
                    <a:srgbClr val="000000"/>
                  </a:solidFill>
                  <a:latin typeface="Comic Sans MS" panose="030F0702030302020204" pitchFamily="66" charset="0"/>
                  <a:cs typeface="+mn-cs"/>
                </a:endParaRPr>
              </a:p>
            </p:txBody>
          </p:sp>
          <p:sp>
            <p:nvSpPr>
              <p:cNvPr id="127" name="AutoShape 1078">
                <a:extLst>
                  <a:ext uri="{FF2B5EF4-FFF2-40B4-BE49-F238E27FC236}">
                    <a16:creationId xmlns:a16="http://schemas.microsoft.com/office/drawing/2014/main" id="{AABBFC5F-EC06-4979-A412-E750EBECAD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91205" y="3991841"/>
                <a:ext cx="55791" cy="58398"/>
              </a:xfrm>
              <a:prstGeom prst="flowChartConnector">
                <a:avLst/>
              </a:prstGeom>
              <a:solidFill>
                <a:srgbClr val="66FF99"/>
              </a:solidFill>
              <a:ln w="9525">
                <a:round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887400" prstMaterial="legacyMatte">
                <a:bevelT w="13500" h="13500" prst="angle"/>
                <a:bevelB w="13500" h="13500" prst="angle"/>
                <a:extrusionClr>
                  <a:srgbClr val="66FF99"/>
                </a:extrusionClr>
                <a:contourClr>
                  <a:srgbClr val="66FF99"/>
                </a:contour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i="1" kern="0">
                  <a:solidFill>
                    <a:srgbClr val="000000"/>
                  </a:solidFill>
                  <a:latin typeface="Comic Sans MS" panose="030F0702030302020204" pitchFamily="66" charset="0"/>
                  <a:cs typeface="+mn-cs"/>
                </a:endParaRPr>
              </a:p>
            </p:txBody>
          </p:sp>
          <p:sp>
            <p:nvSpPr>
              <p:cNvPr id="128" name="AutoShape 1079">
                <a:extLst>
                  <a:ext uri="{FF2B5EF4-FFF2-40B4-BE49-F238E27FC236}">
                    <a16:creationId xmlns:a16="http://schemas.microsoft.com/office/drawing/2014/main" id="{E78E0591-C734-4349-92FC-C0B80DE41D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0161" y="3991841"/>
                <a:ext cx="55791" cy="58398"/>
              </a:xfrm>
              <a:prstGeom prst="flowChartConnector">
                <a:avLst/>
              </a:prstGeom>
              <a:solidFill>
                <a:srgbClr val="66FF99"/>
              </a:solidFill>
              <a:ln w="9525">
                <a:round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887400" prstMaterial="legacyMatte">
                <a:bevelT w="13500" h="13500" prst="angle"/>
                <a:bevelB w="13500" h="13500" prst="angle"/>
                <a:extrusionClr>
                  <a:srgbClr val="66FF99"/>
                </a:extrusionClr>
                <a:contourClr>
                  <a:srgbClr val="66FF99"/>
                </a:contour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i="1" kern="0">
                  <a:solidFill>
                    <a:srgbClr val="000000"/>
                  </a:solidFill>
                  <a:latin typeface="Comic Sans MS" panose="030F0702030302020204" pitchFamily="66" charset="0"/>
                  <a:cs typeface="+mn-cs"/>
                </a:endParaRPr>
              </a:p>
            </p:txBody>
          </p:sp>
          <p:sp>
            <p:nvSpPr>
              <p:cNvPr id="129" name="AutoShape 1080">
                <a:extLst>
                  <a:ext uri="{FF2B5EF4-FFF2-40B4-BE49-F238E27FC236}">
                    <a16:creationId xmlns:a16="http://schemas.microsoft.com/office/drawing/2014/main" id="{9210954D-12FE-4320-9745-7CCB2CE40E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46996" y="3681266"/>
                <a:ext cx="55791" cy="58398"/>
              </a:xfrm>
              <a:prstGeom prst="flowChartConnector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9525">
                <a:solidFill>
                  <a:schemeClr val="tx2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887400" prstMaterial="legacyMatte">
                <a:bevelT w="13500" h="13500" prst="angle"/>
                <a:bevelB w="13500" h="13500" prst="angle"/>
                <a:extrusionClr>
                  <a:srgbClr val="66FF99"/>
                </a:extrusionClr>
                <a:contourClr>
                  <a:srgbClr val="66FF99"/>
                </a:contourClr>
              </a:sp3d>
            </p:spPr>
            <p:txBody>
              <a:bodyPr wrap="none" anchor="ctr">
                <a:flatTx/>
              </a:bodyPr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i="1" kern="0">
                  <a:solidFill>
                    <a:srgbClr val="000000"/>
                  </a:solidFill>
                  <a:latin typeface="Comic Sans MS" panose="030F0702030302020204" pitchFamily="66" charset="0"/>
                  <a:cs typeface="+mn-cs"/>
                </a:endParaRPr>
              </a:p>
            </p:txBody>
          </p:sp>
          <p:sp>
            <p:nvSpPr>
              <p:cNvPr id="130" name="AutoShape 1081">
                <a:extLst>
                  <a:ext uri="{FF2B5EF4-FFF2-40B4-BE49-F238E27FC236}">
                    <a16:creationId xmlns:a16="http://schemas.microsoft.com/office/drawing/2014/main" id="{DED8B3AF-4EAC-4CC7-93A6-951C5BFCED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25953" y="3622868"/>
                <a:ext cx="55791" cy="58398"/>
              </a:xfrm>
              <a:prstGeom prst="flowChartConnector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9525">
                <a:solidFill>
                  <a:schemeClr val="tx2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887400" prstMaterial="legacyMatte">
                <a:bevelT w="13500" h="13500" prst="angle"/>
                <a:bevelB w="13500" h="13500" prst="angle"/>
                <a:extrusionClr>
                  <a:srgbClr val="66FF99"/>
                </a:extrusionClr>
                <a:contourClr>
                  <a:srgbClr val="66FF99"/>
                </a:contourClr>
              </a:sp3d>
            </p:spPr>
            <p:txBody>
              <a:bodyPr wrap="none" anchor="ctr">
                <a:flatTx/>
              </a:bodyPr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i="1" kern="0" dirty="0">
                  <a:solidFill>
                    <a:srgbClr val="000000"/>
                  </a:solidFill>
                  <a:latin typeface="Comic Sans MS" panose="030F0702030302020204" pitchFamily="66" charset="0"/>
                  <a:cs typeface="+mn-cs"/>
                </a:endParaRPr>
              </a:p>
            </p:txBody>
          </p:sp>
          <p:sp>
            <p:nvSpPr>
              <p:cNvPr id="131" name="Line 1082">
                <a:extLst>
                  <a:ext uri="{FF2B5EF4-FFF2-40B4-BE49-F238E27FC236}">
                    <a16:creationId xmlns:a16="http://schemas.microsoft.com/office/drawing/2014/main" id="{B85E4402-42F2-4C48-9C13-066C3DCA73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23831" y="3330880"/>
                <a:ext cx="0" cy="81756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i="1" kern="0">
                  <a:solidFill>
                    <a:srgbClr val="000000"/>
                  </a:solidFill>
                  <a:latin typeface="Comic Sans MS" panose="030F0702030302020204" pitchFamily="66" charset="0"/>
                  <a:cs typeface="+mn-cs"/>
                </a:endParaRPr>
              </a:p>
            </p:txBody>
          </p:sp>
          <p:sp>
            <p:nvSpPr>
              <p:cNvPr id="132" name="AutoShape 1083">
                <a:extLst>
                  <a:ext uri="{FF2B5EF4-FFF2-40B4-BE49-F238E27FC236}">
                    <a16:creationId xmlns:a16="http://schemas.microsoft.com/office/drawing/2014/main" id="{797A5CE0-73DA-477D-82CA-F42613302A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12249" y="4225431"/>
                <a:ext cx="55791" cy="58398"/>
              </a:xfrm>
              <a:prstGeom prst="flowChartConnector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9525">
                <a:solidFill>
                  <a:schemeClr val="tx2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887400" prstMaterial="legacyMatte">
                <a:bevelT w="13500" h="13500" prst="angle"/>
                <a:bevelB w="13500" h="13500" prst="angle"/>
                <a:extrusionClr>
                  <a:srgbClr val="66FF99"/>
                </a:extrusionClr>
                <a:contourClr>
                  <a:srgbClr val="66FF99"/>
                </a:contourClr>
              </a:sp3d>
            </p:spPr>
            <p:txBody>
              <a:bodyPr wrap="none" anchor="ctr">
                <a:flatTx/>
              </a:bodyPr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i="1" kern="0">
                  <a:solidFill>
                    <a:srgbClr val="000000"/>
                  </a:solidFill>
                  <a:latin typeface="Comic Sans MS" panose="030F0702030302020204" pitchFamily="66" charset="0"/>
                  <a:cs typeface="+mn-cs"/>
                </a:endParaRPr>
              </a:p>
            </p:txBody>
          </p:sp>
          <p:sp>
            <p:nvSpPr>
              <p:cNvPr id="133" name="AutoShape 1084">
                <a:extLst>
                  <a:ext uri="{FF2B5EF4-FFF2-40B4-BE49-F238E27FC236}">
                    <a16:creationId xmlns:a16="http://schemas.microsoft.com/office/drawing/2014/main" id="{C485A66B-FDEE-4FF7-95D1-38D11ACBBE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12249" y="3991841"/>
                <a:ext cx="55791" cy="58398"/>
              </a:xfrm>
              <a:prstGeom prst="flowChartConnector">
                <a:avLst/>
              </a:prstGeom>
              <a:solidFill>
                <a:srgbClr val="66FF99"/>
              </a:solidFill>
              <a:ln w="9525">
                <a:round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887400" prstMaterial="legacyMatte">
                <a:bevelT w="13500" h="13500" prst="angle"/>
                <a:bevelB w="13500" h="13500" prst="angle"/>
                <a:extrusionClr>
                  <a:srgbClr val="66FF99"/>
                </a:extrusionClr>
                <a:contourClr>
                  <a:srgbClr val="66FF99"/>
                </a:contour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i="1" kern="0">
                  <a:solidFill>
                    <a:srgbClr val="000000"/>
                  </a:solidFill>
                  <a:latin typeface="Comic Sans MS" panose="030F0702030302020204" pitchFamily="66" charset="0"/>
                  <a:cs typeface="+mn-cs"/>
                </a:endParaRPr>
              </a:p>
            </p:txBody>
          </p:sp>
          <p:sp>
            <p:nvSpPr>
              <p:cNvPr id="134" name="AutoShape 1085">
                <a:extLst>
                  <a:ext uri="{FF2B5EF4-FFF2-40B4-BE49-F238E27FC236}">
                    <a16:creationId xmlns:a16="http://schemas.microsoft.com/office/drawing/2014/main" id="{46F22216-60D8-45CD-B374-315169D086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12249" y="3681266"/>
                <a:ext cx="55791" cy="58398"/>
              </a:xfrm>
              <a:prstGeom prst="flowChartConnector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9525">
                <a:solidFill>
                  <a:schemeClr val="tx2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887400" prstMaterial="legacyMatte">
                <a:bevelT w="13500" h="13500" prst="angle"/>
                <a:bevelB w="13500" h="13500" prst="angle"/>
                <a:extrusionClr>
                  <a:srgbClr val="66FF99"/>
                </a:extrusionClr>
                <a:contourClr>
                  <a:srgbClr val="66FF99"/>
                </a:contourClr>
              </a:sp3d>
            </p:spPr>
            <p:txBody>
              <a:bodyPr wrap="none" anchor="ctr">
                <a:flatTx/>
              </a:bodyPr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i="1" kern="0" dirty="0">
                  <a:solidFill>
                    <a:srgbClr val="000000"/>
                  </a:solidFill>
                  <a:latin typeface="Comic Sans MS" panose="030F0702030302020204" pitchFamily="66" charset="0"/>
                  <a:cs typeface="+mn-cs"/>
                </a:endParaRPr>
              </a:p>
            </p:txBody>
          </p:sp>
        </p:grpSp>
        <p:pic>
          <p:nvPicPr>
            <p:cNvPr id="114" name="Picture 113">
              <a:extLst>
                <a:ext uri="{FF2B5EF4-FFF2-40B4-BE49-F238E27FC236}">
                  <a16:creationId xmlns:a16="http://schemas.microsoft.com/office/drawing/2014/main" id="{6B8845D0-D7A0-4497-BDD5-0E29E0856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15201" y="2202910"/>
              <a:ext cx="4791114" cy="478625"/>
            </a:xfrm>
            <a:prstGeom prst="rect">
              <a:avLst/>
            </a:prstGeom>
          </p:spPr>
        </p:pic>
        <p:pic>
          <p:nvPicPr>
            <p:cNvPr id="115" name="Picture 1028">
              <a:extLst>
                <a:ext uri="{FF2B5EF4-FFF2-40B4-BE49-F238E27FC236}">
                  <a16:creationId xmlns:a16="http://schemas.microsoft.com/office/drawing/2014/main" id="{1938B773-113F-4F23-9739-4852FAA8D3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2" r="19760" b="20099"/>
            <a:stretch>
              <a:fillRect/>
            </a:stretch>
          </p:blipFill>
          <p:spPr bwMode="auto">
            <a:xfrm>
              <a:off x="6915454" y="4737420"/>
              <a:ext cx="2017411" cy="12958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6" name="Text Box 1029">
              <a:extLst>
                <a:ext uri="{FF2B5EF4-FFF2-40B4-BE49-F238E27FC236}">
                  <a16:creationId xmlns:a16="http://schemas.microsoft.com/office/drawing/2014/main" id="{1D07D367-0DFD-47AF-9E10-2659A36197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31025" y="5807670"/>
              <a:ext cx="2613995" cy="3593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0" hangingPunct="0">
                <a:lnSpc>
                  <a:spcPct val="60000"/>
                </a:lnSpc>
              </a:pPr>
              <a:r>
                <a:rPr lang="en-US" altLang="en-US" sz="1400" dirty="0">
                  <a:solidFill>
                    <a:srgbClr val="000000"/>
                  </a:solidFill>
                  <a:latin typeface="+mj-lt"/>
                  <a:cs typeface="+mn-cs"/>
                </a:rPr>
                <a:t>f - volume fraction of component A</a:t>
              </a:r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88D8012A-C01D-4297-9729-E520C54BEF06}"/>
                </a:ext>
              </a:extLst>
            </p:cNvPr>
            <p:cNvSpPr/>
            <p:nvPr/>
          </p:nvSpPr>
          <p:spPr>
            <a:xfrm>
              <a:off x="4575746" y="5203763"/>
              <a:ext cx="224608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altLang="en-US" sz="1400" dirty="0">
                  <a:solidFill>
                    <a:srgbClr val="000000"/>
                  </a:solidFill>
                  <a:latin typeface="Symbol" panose="05050102010706020507" pitchFamily="18" charset="2"/>
                </a:rPr>
                <a:t>c</a:t>
              </a:r>
              <a:r>
                <a:rPr lang="en-US" altLang="en-US" sz="1400" dirty="0">
                  <a:solidFill>
                    <a:srgbClr val="000000"/>
                  </a:solidFill>
                </a:rPr>
                <a:t> - strength of interaction between A and B </a:t>
              </a:r>
            </a:p>
          </p:txBody>
        </p:sp>
        <p:sp>
          <p:nvSpPr>
            <p:cNvPr id="118" name="Rectangle: Diagonal Corners Rounded 117">
              <a:extLst>
                <a:ext uri="{FF2B5EF4-FFF2-40B4-BE49-F238E27FC236}">
                  <a16:creationId xmlns:a16="http://schemas.microsoft.com/office/drawing/2014/main" id="{20618796-C8F3-45B2-A7C3-5A6DA0665DB6}"/>
                </a:ext>
              </a:extLst>
            </p:cNvPr>
            <p:cNvSpPr/>
            <p:nvPr/>
          </p:nvSpPr>
          <p:spPr>
            <a:xfrm>
              <a:off x="4430146" y="1871709"/>
              <a:ext cx="4663614" cy="4295346"/>
            </a:xfrm>
            <a:prstGeom prst="round2DiagRect">
              <a:avLst/>
            </a:prstGeom>
            <a:noFill/>
            <a:ln w="38100"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BD41CA19-2A5A-4519-BC57-21C463F9C40B}"/>
                </a:ext>
              </a:extLst>
            </p:cNvPr>
            <p:cNvSpPr txBox="1"/>
            <p:nvPr/>
          </p:nvSpPr>
          <p:spPr>
            <a:xfrm>
              <a:off x="4849963" y="1915133"/>
              <a:ext cx="37818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000" b="1" dirty="0">
                  <a:latin typeface="Arial Narrow" panose="020B0606020202030204" pitchFamily="34" charset="0"/>
                </a:rPr>
                <a:t>Self-Consistent Field Theory (SCFT)</a:t>
              </a:r>
            </a:p>
          </p:txBody>
        </p:sp>
      </p:grpSp>
      <p:sp>
        <p:nvSpPr>
          <p:cNvPr id="173" name="Speech Bubble: Oval 172">
            <a:extLst>
              <a:ext uri="{FF2B5EF4-FFF2-40B4-BE49-F238E27FC236}">
                <a16:creationId xmlns:a16="http://schemas.microsoft.com/office/drawing/2014/main" id="{EA325611-F70A-42BD-B682-1A70F46D7208}"/>
              </a:ext>
            </a:extLst>
          </p:cNvPr>
          <p:cNvSpPr/>
          <p:nvPr/>
        </p:nvSpPr>
        <p:spPr>
          <a:xfrm>
            <a:off x="2046294" y="-1894523"/>
            <a:ext cx="45719" cy="80387"/>
          </a:xfrm>
          <a:prstGeom prst="wedgeEllipseCallout">
            <a:avLst/>
          </a:prstGeom>
          <a:solidFill>
            <a:schemeClr val="bg2"/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9" name="Speech Bubble: Oval 108">
            <a:extLst>
              <a:ext uri="{FF2B5EF4-FFF2-40B4-BE49-F238E27FC236}">
                <a16:creationId xmlns:a16="http://schemas.microsoft.com/office/drawing/2014/main" id="{5C1583DD-EFB1-4CA3-B22C-BF45309B4AFB}"/>
              </a:ext>
            </a:extLst>
          </p:cNvPr>
          <p:cNvSpPr/>
          <p:nvPr/>
        </p:nvSpPr>
        <p:spPr>
          <a:xfrm rot="5400000">
            <a:off x="5645369" y="1626935"/>
            <a:ext cx="5014802" cy="4751442"/>
          </a:xfrm>
          <a:prstGeom prst="wedgeEllipseCallout">
            <a:avLst>
              <a:gd name="adj1" fmla="val 5016"/>
              <a:gd name="adj2" fmla="val 65677"/>
            </a:avLst>
          </a:prstGeom>
          <a:solidFill>
            <a:schemeClr val="accent3">
              <a:lumMod val="20000"/>
              <a:lumOff val="80000"/>
              <a:alpha val="47000"/>
            </a:schemeClr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74" name="Picture 173">
            <a:extLst>
              <a:ext uri="{FF2B5EF4-FFF2-40B4-BE49-F238E27FC236}">
                <a16:creationId xmlns:a16="http://schemas.microsoft.com/office/drawing/2014/main" id="{92848FCE-6FF1-4D7B-A4AF-8A4464B086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15480" y="6457206"/>
            <a:ext cx="1541549" cy="3699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2D100A7-F7D7-4E37-A694-D240DC8DDCE1}"/>
              </a:ext>
            </a:extLst>
          </p:cNvPr>
          <p:cNvSpPr/>
          <p:nvPr/>
        </p:nvSpPr>
        <p:spPr>
          <a:xfrm>
            <a:off x="480341" y="15623"/>
            <a:ext cx="77482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+mj-lt"/>
              </a:rPr>
              <a:t>Beyond conventional data analysis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009483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8092FF9-EAA8-4223-8944-0FB5D978F4EA}"/>
              </a:ext>
            </a:extLst>
          </p:cNvPr>
          <p:cNvSpPr/>
          <p:nvPr/>
        </p:nvSpPr>
        <p:spPr>
          <a:xfrm>
            <a:off x="354806" y="1224822"/>
            <a:ext cx="113969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b="1" dirty="0">
                <a:latin typeface="+mj-lt"/>
              </a:rPr>
              <a:t>The implementation of a computational workflow integrating high performance computing (HPC) with experiment via an intuitive, cross-platform user interface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147F15C-9927-4581-8700-4A89A30559F5}"/>
              </a:ext>
            </a:extLst>
          </p:cNvPr>
          <p:cNvCxnSpPr>
            <a:cxnSpLocks/>
          </p:cNvCxnSpPr>
          <p:nvPr/>
        </p:nvCxnSpPr>
        <p:spPr>
          <a:xfrm>
            <a:off x="417689" y="1915978"/>
            <a:ext cx="11334044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6E61C473-7A0B-4548-BB38-F11A8C012B8D}"/>
              </a:ext>
            </a:extLst>
          </p:cNvPr>
          <p:cNvGrpSpPr/>
          <p:nvPr/>
        </p:nvGrpSpPr>
        <p:grpSpPr>
          <a:xfrm>
            <a:off x="842398" y="2088668"/>
            <a:ext cx="4791114" cy="4648155"/>
            <a:chOff x="3034616" y="1087655"/>
            <a:chExt cx="3241138" cy="390948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E99BF8A-37A6-473F-9613-B8F11CE0901E}"/>
                </a:ext>
              </a:extLst>
            </p:cNvPr>
            <p:cNvSpPr/>
            <p:nvPr/>
          </p:nvSpPr>
          <p:spPr>
            <a:xfrm flipH="1" flipV="1">
              <a:off x="3963300" y="1453943"/>
              <a:ext cx="127114" cy="141251"/>
            </a:xfrm>
            <a:prstGeom prst="rect">
              <a:avLst/>
            </a:prstGeom>
            <a:gradFill rotWithShape="1">
              <a:gsLst>
                <a:gs pos="0">
                  <a:srgbClr val="002060"/>
                </a:gs>
                <a:gs pos="100000">
                  <a:srgbClr val="336600"/>
                </a:gs>
              </a:gsLst>
              <a:lin ang="16200000" scaled="0"/>
            </a:gra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Calibri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B879758-8918-41A9-AC33-8F09E968E94B}"/>
                </a:ext>
              </a:extLst>
            </p:cNvPr>
            <p:cNvSpPr/>
            <p:nvPr/>
          </p:nvSpPr>
          <p:spPr>
            <a:xfrm flipH="1" flipV="1">
              <a:off x="5186915" y="1453942"/>
              <a:ext cx="127114" cy="141251"/>
            </a:xfrm>
            <a:prstGeom prst="rect">
              <a:avLst/>
            </a:prstGeom>
            <a:gradFill rotWithShape="1">
              <a:gsLst>
                <a:gs pos="0">
                  <a:srgbClr val="002060"/>
                </a:gs>
                <a:gs pos="100000">
                  <a:srgbClr val="336600"/>
                </a:gs>
              </a:gsLst>
              <a:lin ang="16200000" scaled="0"/>
            </a:gra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Calibri"/>
                <a:cs typeface="+mn-cs"/>
              </a:endParaRPr>
            </a:p>
          </p:txBody>
        </p:sp>
        <p:sp>
          <p:nvSpPr>
            <p:cNvPr id="13" name="Rounded Rectangle 29">
              <a:extLst>
                <a:ext uri="{FF2B5EF4-FFF2-40B4-BE49-F238E27FC236}">
                  <a16:creationId xmlns:a16="http://schemas.microsoft.com/office/drawing/2014/main" id="{3851B004-976D-44D5-9AFD-90028BAD5727}"/>
                </a:ext>
              </a:extLst>
            </p:cNvPr>
            <p:cNvSpPr/>
            <p:nvPr/>
          </p:nvSpPr>
          <p:spPr bwMode="auto">
            <a:xfrm>
              <a:off x="3273687" y="3468323"/>
              <a:ext cx="2713074" cy="1459937"/>
            </a:xfrm>
            <a:prstGeom prst="roundRect">
              <a:avLst>
                <a:gd name="adj" fmla="val 7445"/>
              </a:avLst>
            </a:prstGeom>
            <a:noFill/>
            <a:ln w="28575" cap="flat" cmpd="sng" algn="ctr">
              <a:solidFill>
                <a:srgbClr val="9BBB59">
                  <a:lumMod val="75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kern="0">
                <a:solidFill>
                  <a:srgbClr val="4F81BD"/>
                </a:solidFill>
                <a:latin typeface="Calibri"/>
                <a:cs typeface="Arial"/>
              </a:endParaRPr>
            </a:p>
          </p:txBody>
        </p:sp>
        <p:sp>
          <p:nvSpPr>
            <p:cNvPr id="14" name="Rounded Rectangle 3">
              <a:extLst>
                <a:ext uri="{FF2B5EF4-FFF2-40B4-BE49-F238E27FC236}">
                  <a16:creationId xmlns:a16="http://schemas.microsoft.com/office/drawing/2014/main" id="{71E254F7-FD9E-4548-A47B-AA9D7DBC200A}"/>
                </a:ext>
              </a:extLst>
            </p:cNvPr>
            <p:cNvSpPr/>
            <p:nvPr/>
          </p:nvSpPr>
          <p:spPr bwMode="auto">
            <a:xfrm>
              <a:off x="3331472" y="1935685"/>
              <a:ext cx="1142071" cy="688800"/>
            </a:xfrm>
            <a:prstGeom prst="roundRect">
              <a:avLst>
                <a:gd name="adj" fmla="val 8739"/>
              </a:avLst>
            </a:prstGeom>
            <a:noFill/>
            <a:ln w="28575" cap="flat" cmpd="sng" algn="ctr">
              <a:solidFill>
                <a:srgbClr val="9BBB59">
                  <a:lumMod val="75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kern="0">
                <a:solidFill>
                  <a:srgbClr val="4F81BD"/>
                </a:solidFill>
                <a:latin typeface="Calibri"/>
                <a:cs typeface="Arial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FFD97EE-3CA7-48C1-B332-C8D3D5ADFD9B}"/>
                </a:ext>
              </a:extLst>
            </p:cNvPr>
            <p:cNvSpPr txBox="1"/>
            <p:nvPr/>
          </p:nvSpPr>
          <p:spPr>
            <a:xfrm>
              <a:off x="3116058" y="2017754"/>
              <a:ext cx="1580018" cy="5738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fontAlgn="auto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b="1" kern="0" dirty="0">
                  <a:solidFill>
                    <a:prstClr val="black"/>
                  </a:solidFill>
                  <a:latin typeface="Calibri"/>
                  <a:cs typeface="+mn-cs"/>
                </a:rPr>
                <a:t>TITAN</a:t>
              </a:r>
              <a:endParaRPr lang="en-US" kern="0" dirty="0">
                <a:solidFill>
                  <a:prstClr val="black"/>
                </a:solidFill>
                <a:latin typeface="Calibri"/>
                <a:cs typeface="+mn-cs"/>
              </a:endParaRPr>
            </a:p>
            <a:p>
              <a:pPr algn="ctr" defTabSz="457200" fontAlgn="auto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kern="0" dirty="0">
                  <a:solidFill>
                    <a:prstClr val="black"/>
                  </a:solidFill>
                  <a:latin typeface="Calibri"/>
                  <a:cs typeface="+mn-cs"/>
                </a:rPr>
                <a:t>SCFT</a:t>
              </a:r>
            </a:p>
            <a:p>
              <a:pPr algn="ctr" defTabSz="457200" fontAlgn="auto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prstClr val="black"/>
                  </a:solidFill>
                  <a:latin typeface="Calibri"/>
                  <a:cs typeface="+mn-cs"/>
                </a:rPr>
                <a:t>simulations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DE96B60-5137-4A41-B43B-7A6CB6719D54}"/>
                </a:ext>
              </a:extLst>
            </p:cNvPr>
            <p:cNvGrpSpPr/>
            <p:nvPr/>
          </p:nvGrpSpPr>
          <p:grpSpPr>
            <a:xfrm>
              <a:off x="3034616" y="2830296"/>
              <a:ext cx="1867927" cy="433953"/>
              <a:chOff x="2975172" y="2830296"/>
              <a:chExt cx="1867927" cy="433953"/>
            </a:xfrm>
          </p:grpSpPr>
          <p:sp>
            <p:nvSpPr>
              <p:cNvPr id="48" name="Rounded Rectangle 13">
                <a:extLst>
                  <a:ext uri="{FF2B5EF4-FFF2-40B4-BE49-F238E27FC236}">
                    <a16:creationId xmlns:a16="http://schemas.microsoft.com/office/drawing/2014/main" id="{94A54A91-A564-4A64-99E3-F8E0101F3F96}"/>
                  </a:ext>
                </a:extLst>
              </p:cNvPr>
              <p:cNvSpPr/>
              <p:nvPr/>
            </p:nvSpPr>
            <p:spPr bwMode="auto">
              <a:xfrm>
                <a:off x="3266385" y="2830296"/>
                <a:ext cx="1275248" cy="424601"/>
              </a:xfrm>
              <a:prstGeom prst="roundRect">
                <a:avLst>
                  <a:gd name="adj" fmla="val 8739"/>
                </a:avLst>
              </a:prstGeom>
              <a:noFill/>
              <a:ln w="28575" cap="flat" cmpd="sng" algn="ctr">
                <a:solidFill>
                  <a:srgbClr val="9BBB59">
                    <a:lumMod val="75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100" kern="0">
                  <a:solidFill>
                    <a:srgbClr val="4F81BD"/>
                  </a:solidFill>
                  <a:latin typeface="Calibri"/>
                  <a:cs typeface="Arial"/>
                </a:endParaRP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8C7F7BC2-C38D-444B-8B6D-B654BB073CE0}"/>
                  </a:ext>
                </a:extLst>
              </p:cNvPr>
              <p:cNvSpPr txBox="1"/>
              <p:nvPr/>
            </p:nvSpPr>
            <p:spPr>
              <a:xfrm>
                <a:off x="2975172" y="2852221"/>
                <a:ext cx="1867927" cy="4120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200" fontAlgn="auto">
                  <a:lnSpc>
                    <a:spcPts val="15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kern="0" dirty="0">
                    <a:solidFill>
                      <a:prstClr val="black"/>
                    </a:solidFill>
                    <a:latin typeface="Calibri"/>
                    <a:cs typeface="+mn-cs"/>
                  </a:rPr>
                  <a:t>cost-function</a:t>
                </a:r>
              </a:p>
              <a:p>
                <a:pPr algn="ctr" defTabSz="457200" fontAlgn="auto">
                  <a:lnSpc>
                    <a:spcPts val="15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kern="0" dirty="0">
                    <a:solidFill>
                      <a:prstClr val="black"/>
                    </a:solidFill>
                    <a:latin typeface="Calibri"/>
                    <a:cs typeface="+mn-cs"/>
                  </a:rPr>
                  <a:t>Minimizer</a:t>
                </a:r>
              </a:p>
            </p:txBody>
          </p:sp>
        </p:grpSp>
        <p:pic>
          <p:nvPicPr>
            <p:cNvPr id="17" name="Picture 16" descr="C:\MY SPACE\articles\2015\Polymer chapter\03_23_2015\gisans_3d_qscale_combined_highres.png">
              <a:extLst>
                <a:ext uri="{FF2B5EF4-FFF2-40B4-BE49-F238E27FC236}">
                  <a16:creationId xmlns:a16="http://schemas.microsoft.com/office/drawing/2014/main" id="{F2BE2846-EC69-4AF0-ADBA-38A3948C8FAF}"/>
                </a:ext>
              </a:extLst>
            </p:cNvPr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6044" y="3942346"/>
              <a:ext cx="1210271" cy="92307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FBF6C6E-731B-4FBB-9806-36220D8B231E}"/>
                </a:ext>
              </a:extLst>
            </p:cNvPr>
            <p:cNvSpPr/>
            <p:nvPr/>
          </p:nvSpPr>
          <p:spPr>
            <a:xfrm>
              <a:off x="3383669" y="3674568"/>
              <a:ext cx="851955" cy="29769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700" kern="0" dirty="0">
                  <a:solidFill>
                    <a:prstClr val="black"/>
                  </a:solidFill>
                  <a:latin typeface="Calibri"/>
                  <a:cs typeface="+mn-cs"/>
                </a:rPr>
                <a:t>Experiment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08CC63D-5411-4643-87F4-492620768AA5}"/>
                </a:ext>
              </a:extLst>
            </p:cNvPr>
            <p:cNvSpPr txBox="1"/>
            <p:nvPr/>
          </p:nvSpPr>
          <p:spPr>
            <a:xfrm>
              <a:off x="4695736" y="2053666"/>
              <a:ext cx="1580018" cy="3106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kern="0" dirty="0">
                  <a:solidFill>
                    <a:prstClr val="black"/>
                  </a:solidFill>
                  <a:latin typeface="Calibri"/>
                  <a:cs typeface="+mn-cs"/>
                </a:rPr>
                <a:t>Model</a:t>
              </a: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E86017FA-8D10-48E0-96DD-1FEFFB570E42}"/>
                </a:ext>
              </a:extLst>
            </p:cNvPr>
            <p:cNvGrpSpPr/>
            <p:nvPr/>
          </p:nvGrpSpPr>
          <p:grpSpPr>
            <a:xfrm>
              <a:off x="5022814" y="2089192"/>
              <a:ext cx="930930" cy="1347827"/>
              <a:chOff x="5022814" y="2107122"/>
              <a:chExt cx="930930" cy="1347827"/>
            </a:xfrm>
          </p:grpSpPr>
          <p:sp>
            <p:nvSpPr>
              <p:cNvPr id="45" name="Rounded Rectangle 32">
                <a:extLst>
                  <a:ext uri="{FF2B5EF4-FFF2-40B4-BE49-F238E27FC236}">
                    <a16:creationId xmlns:a16="http://schemas.microsoft.com/office/drawing/2014/main" id="{79E6455C-8942-4FCC-A645-E9C6457FABF5}"/>
                  </a:ext>
                </a:extLst>
              </p:cNvPr>
              <p:cNvSpPr/>
              <p:nvPr/>
            </p:nvSpPr>
            <p:spPr bwMode="auto">
              <a:xfrm>
                <a:off x="5022814" y="2107122"/>
                <a:ext cx="930930" cy="1162732"/>
              </a:xfrm>
              <a:prstGeom prst="roundRect">
                <a:avLst>
                  <a:gd name="adj" fmla="val 8739"/>
                </a:avLst>
              </a:prstGeom>
              <a:noFill/>
              <a:ln w="28575" cap="flat" cmpd="sng" algn="ctr">
                <a:solidFill>
                  <a:srgbClr val="9BBB59">
                    <a:lumMod val="75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100" kern="0">
                  <a:solidFill>
                    <a:srgbClr val="4F81BD"/>
                  </a:solidFill>
                  <a:latin typeface="Calibri"/>
                  <a:cs typeface="Arial"/>
                </a:endParaRPr>
              </a:p>
            </p:txBody>
          </p:sp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31E1C27C-79EC-448E-A706-9AA32EBA6E9F}"/>
                  </a:ext>
                </a:extLst>
              </p:cNvPr>
              <p:cNvPicPr>
                <a:picLocks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47142" y="2351156"/>
                <a:ext cx="886036" cy="886968"/>
              </a:xfrm>
              <a:prstGeom prst="rect">
                <a:avLst/>
              </a:prstGeom>
            </p:spPr>
          </p:pic>
          <p:sp>
            <p:nvSpPr>
              <p:cNvPr id="47" name="Right Arrow 62">
                <a:extLst>
                  <a:ext uri="{FF2B5EF4-FFF2-40B4-BE49-F238E27FC236}">
                    <a16:creationId xmlns:a16="http://schemas.microsoft.com/office/drawing/2014/main" id="{49976BF8-7380-4E20-AEA1-4664EF07F147}"/>
                  </a:ext>
                </a:extLst>
              </p:cNvPr>
              <p:cNvSpPr/>
              <p:nvPr/>
            </p:nvSpPr>
            <p:spPr>
              <a:xfrm rot="16200000" flipV="1">
                <a:off x="5398317" y="3141258"/>
                <a:ext cx="165846" cy="461535"/>
              </a:xfrm>
              <a:prstGeom prst="rightArrow">
                <a:avLst>
                  <a:gd name="adj1" fmla="val 50000"/>
                  <a:gd name="adj2" fmla="val 58937"/>
                </a:avLst>
              </a:prstGeom>
              <a:solidFill>
                <a:sysClr val="window" lastClr="FFFFFF">
                  <a:lumMod val="50000"/>
                </a:sysClr>
              </a:solidFill>
              <a:ln w="9525" cap="flat" cmpd="sng" algn="ctr">
                <a:noFill/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  <a:cs typeface="+mn-cs"/>
                </a:endParaRPr>
              </a:p>
            </p:txBody>
          </p:sp>
        </p:grpSp>
        <p:sp>
          <p:nvSpPr>
            <p:cNvPr id="21" name="Right Arrow 68">
              <a:extLst>
                <a:ext uri="{FF2B5EF4-FFF2-40B4-BE49-F238E27FC236}">
                  <a16:creationId xmlns:a16="http://schemas.microsoft.com/office/drawing/2014/main" id="{1A93FFE2-21E4-4572-A2D8-657673B72C08}"/>
                </a:ext>
              </a:extLst>
            </p:cNvPr>
            <p:cNvSpPr/>
            <p:nvPr/>
          </p:nvSpPr>
          <p:spPr>
            <a:xfrm rot="5400000" flipV="1">
              <a:off x="3821086" y="3123351"/>
              <a:ext cx="165846" cy="461535"/>
            </a:xfrm>
            <a:prstGeom prst="rightArrow">
              <a:avLst>
                <a:gd name="adj1" fmla="val 50000"/>
                <a:gd name="adj2" fmla="val 58937"/>
              </a:avLst>
            </a:prstGeom>
            <a:solidFill>
              <a:sysClr val="window" lastClr="FFFFFF">
                <a:lumMod val="50000"/>
              </a:sysClr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Calibri"/>
                <a:cs typeface="+mn-cs"/>
              </a:endParaRPr>
            </a:p>
          </p:txBody>
        </p:sp>
        <p:sp>
          <p:nvSpPr>
            <p:cNvPr id="22" name="Right Arrow 69">
              <a:extLst>
                <a:ext uri="{FF2B5EF4-FFF2-40B4-BE49-F238E27FC236}">
                  <a16:creationId xmlns:a16="http://schemas.microsoft.com/office/drawing/2014/main" id="{C54A5CC9-42E2-452A-853F-6EF508014DBA}"/>
                </a:ext>
              </a:extLst>
            </p:cNvPr>
            <p:cNvSpPr/>
            <p:nvPr/>
          </p:nvSpPr>
          <p:spPr>
            <a:xfrm rot="5400000" flipV="1">
              <a:off x="3821086" y="2495923"/>
              <a:ext cx="165846" cy="461535"/>
            </a:xfrm>
            <a:prstGeom prst="rightArrow">
              <a:avLst>
                <a:gd name="adj1" fmla="val 50000"/>
                <a:gd name="adj2" fmla="val 58937"/>
              </a:avLst>
            </a:prstGeom>
            <a:solidFill>
              <a:sysClr val="window" lastClr="FFFFFF">
                <a:lumMod val="50000"/>
              </a:sysClr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Calibri"/>
                <a:cs typeface="+mn-cs"/>
              </a:endParaRPr>
            </a:p>
          </p:txBody>
        </p:sp>
        <p:sp>
          <p:nvSpPr>
            <p:cNvPr id="23" name="Right Arrow 71">
              <a:extLst>
                <a:ext uri="{FF2B5EF4-FFF2-40B4-BE49-F238E27FC236}">
                  <a16:creationId xmlns:a16="http://schemas.microsoft.com/office/drawing/2014/main" id="{7E2CC91E-1564-44AB-8B91-64EA81F7AEE8}"/>
                </a:ext>
              </a:extLst>
            </p:cNvPr>
            <p:cNvSpPr/>
            <p:nvPr/>
          </p:nvSpPr>
          <p:spPr>
            <a:xfrm flipH="1">
              <a:off x="4492572" y="2073900"/>
              <a:ext cx="508515" cy="461535"/>
            </a:xfrm>
            <a:prstGeom prst="rightArrow">
              <a:avLst>
                <a:gd name="adj1" fmla="val 50000"/>
                <a:gd name="adj2" fmla="val 29801"/>
              </a:avLst>
            </a:prstGeom>
            <a:solidFill>
              <a:sysClr val="window" lastClr="FFFFFF">
                <a:lumMod val="50000"/>
              </a:sysClr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Calibri"/>
                <a:cs typeface="+mn-cs"/>
              </a:endParaRP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E0D8B002-7446-4AB5-8886-8880C1754387}"/>
                </a:ext>
              </a:extLst>
            </p:cNvPr>
            <p:cNvGrpSpPr/>
            <p:nvPr/>
          </p:nvGrpSpPr>
          <p:grpSpPr>
            <a:xfrm>
              <a:off x="4826936" y="3743119"/>
              <a:ext cx="1222558" cy="1122297"/>
              <a:chOff x="4447907" y="3743119"/>
              <a:chExt cx="1222558" cy="1122297"/>
            </a:xfrm>
          </p:grpSpPr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B7798D74-A174-4A17-A3C7-096E9E29BFEC}"/>
                  </a:ext>
                </a:extLst>
              </p:cNvPr>
              <p:cNvSpPr/>
              <p:nvPr/>
            </p:nvSpPr>
            <p:spPr>
              <a:xfrm>
                <a:off x="4447907" y="3766871"/>
                <a:ext cx="1222558" cy="9060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kern="0" dirty="0">
                    <a:solidFill>
                      <a:prstClr val="black"/>
                    </a:solidFill>
                    <a:latin typeface="Calibri"/>
                    <a:cs typeface="+mn-cs"/>
                  </a:rPr>
                  <a:t>Theoretical</a:t>
                </a:r>
              </a:p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b="1" kern="0" dirty="0">
                    <a:solidFill>
                      <a:prstClr val="black"/>
                    </a:solidFill>
                    <a:latin typeface="Calibri"/>
                    <a:cs typeface="+mn-cs"/>
                  </a:rPr>
                  <a:t>DWBA </a:t>
                </a:r>
                <a:r>
                  <a:rPr lang="en-US" sz="1600" kern="0" dirty="0">
                    <a:solidFill>
                      <a:prstClr val="black"/>
                    </a:solidFill>
                    <a:latin typeface="Calibri"/>
                    <a:cs typeface="+mn-cs"/>
                  </a:rPr>
                  <a:t>calculations</a:t>
                </a:r>
              </a:p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kern="0" dirty="0">
                    <a:solidFill>
                      <a:prstClr val="black"/>
                    </a:solidFill>
                    <a:latin typeface="Calibri"/>
                    <a:cs typeface="+mn-cs"/>
                  </a:rPr>
                  <a:t>of </a:t>
                </a:r>
                <a:r>
                  <a:rPr lang="en-US" sz="1600" b="1" kern="0" dirty="0">
                    <a:solidFill>
                      <a:prstClr val="black"/>
                    </a:solidFill>
                    <a:latin typeface="Calibri"/>
                    <a:cs typeface="+mn-cs"/>
                  </a:rPr>
                  <a:t>GINS</a:t>
                </a:r>
                <a:endParaRPr lang="en-US" b="1" kern="0" dirty="0">
                  <a:solidFill>
                    <a:prstClr val="black"/>
                  </a:solidFill>
                  <a:latin typeface="Arial Narrow" panose="020B0606020202030204" pitchFamily="34" charset="0"/>
                  <a:cs typeface="+mn-cs"/>
                </a:endParaRP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F121F3E6-D909-441C-8B57-3BDD30393994}"/>
                  </a:ext>
                </a:extLst>
              </p:cNvPr>
              <p:cNvSpPr/>
              <p:nvPr/>
            </p:nvSpPr>
            <p:spPr>
              <a:xfrm>
                <a:off x="4527709" y="3743119"/>
                <a:ext cx="1035826" cy="1122297"/>
              </a:xfrm>
              <a:prstGeom prst="rect">
                <a:avLst/>
              </a:prstGeom>
              <a:noFill/>
              <a:ln w="19050" cap="flat" cmpd="sng" algn="ctr">
                <a:solidFill>
                  <a:srgbClr val="9BBB59">
                    <a:lumMod val="7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  <a:cs typeface="+mn-cs"/>
                </a:endParaRPr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FA3150E1-B82A-44A9-AFC3-E0A06023AB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77166" y="3488492"/>
              <a:ext cx="920628" cy="182880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A70EAC4-CB44-491A-92BC-8C09A7AD6A96}"/>
                </a:ext>
              </a:extLst>
            </p:cNvPr>
            <p:cNvSpPr/>
            <p:nvPr/>
          </p:nvSpPr>
          <p:spPr>
            <a:xfrm>
              <a:off x="3361611" y="3739623"/>
              <a:ext cx="1162983" cy="1125793"/>
            </a:xfrm>
            <a:prstGeom prst="rect">
              <a:avLst/>
            </a:prstGeom>
            <a:noFill/>
            <a:ln w="19050" cap="flat" cmpd="sng" algn="ctr">
              <a:solidFill>
                <a:srgbClr val="9BBB59">
                  <a:lumMod val="7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Calibri"/>
                <a:cs typeface="+mn-cs"/>
              </a:endParaRPr>
            </a:p>
          </p:txBody>
        </p:sp>
        <p:sp>
          <p:nvSpPr>
            <p:cNvPr id="27" name="Circular Arrow 6">
              <a:extLst>
                <a:ext uri="{FF2B5EF4-FFF2-40B4-BE49-F238E27FC236}">
                  <a16:creationId xmlns:a16="http://schemas.microsoft.com/office/drawing/2014/main" id="{A41EF305-B51F-460C-BB60-F3F8D0BE9961}"/>
                </a:ext>
              </a:extLst>
            </p:cNvPr>
            <p:cNvSpPr/>
            <p:nvPr/>
          </p:nvSpPr>
          <p:spPr>
            <a:xfrm rot="17829404">
              <a:off x="4233012" y="3836692"/>
              <a:ext cx="1090855" cy="1230039"/>
            </a:xfrm>
            <a:prstGeom prst="circularArrow">
              <a:avLst>
                <a:gd name="adj1" fmla="val 15923"/>
                <a:gd name="adj2" fmla="val 1152606"/>
                <a:gd name="adj3" fmla="val 19840308"/>
                <a:gd name="adj4" fmla="val 18339506"/>
                <a:gd name="adj5" fmla="val 15613"/>
              </a:avLst>
            </a:prstGeom>
            <a:solidFill>
              <a:srgbClr val="EEECE1">
                <a:lumMod val="75000"/>
              </a:srgbClr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8" name="Circular Arrow 24">
              <a:extLst>
                <a:ext uri="{FF2B5EF4-FFF2-40B4-BE49-F238E27FC236}">
                  <a16:creationId xmlns:a16="http://schemas.microsoft.com/office/drawing/2014/main" id="{3DD8CC7E-FA62-455C-B305-8795E1C31278}"/>
                </a:ext>
              </a:extLst>
            </p:cNvPr>
            <p:cNvSpPr/>
            <p:nvPr/>
          </p:nvSpPr>
          <p:spPr>
            <a:xfrm rot="7029404">
              <a:off x="4123218" y="3458343"/>
              <a:ext cx="1090855" cy="1230039"/>
            </a:xfrm>
            <a:prstGeom prst="circularArrow">
              <a:avLst>
                <a:gd name="adj1" fmla="val 15923"/>
                <a:gd name="adj2" fmla="val 1152606"/>
                <a:gd name="adj3" fmla="val 19840308"/>
                <a:gd name="adj4" fmla="val 18339506"/>
                <a:gd name="adj5" fmla="val 15613"/>
              </a:avLst>
            </a:prstGeom>
            <a:solidFill>
              <a:srgbClr val="EEECE1">
                <a:lumMod val="75000"/>
              </a:srgbClr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9" name="Rounded Rectangle 27">
              <a:extLst>
                <a:ext uri="{FF2B5EF4-FFF2-40B4-BE49-F238E27FC236}">
                  <a16:creationId xmlns:a16="http://schemas.microsoft.com/office/drawing/2014/main" id="{EA4CEFDE-C67E-4FB6-9AF8-33737802C393}"/>
                </a:ext>
              </a:extLst>
            </p:cNvPr>
            <p:cNvSpPr/>
            <p:nvPr/>
          </p:nvSpPr>
          <p:spPr bwMode="auto">
            <a:xfrm>
              <a:off x="3235440" y="1143950"/>
              <a:ext cx="2788136" cy="315604"/>
            </a:xfrm>
            <a:prstGeom prst="roundRect">
              <a:avLst>
                <a:gd name="adj" fmla="val 8739"/>
              </a:avLst>
            </a:prstGeom>
            <a:noFill/>
            <a:ln w="28575" cap="flat" cmpd="sng" algn="ctr">
              <a:solidFill>
                <a:srgbClr val="002060"/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kern="0">
                <a:solidFill>
                  <a:srgbClr val="4F81BD"/>
                </a:solidFill>
                <a:latin typeface="Calibri"/>
                <a:cs typeface="Arial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54036E0-E47D-494D-A373-8568C8FA598D}"/>
                </a:ext>
              </a:extLst>
            </p:cNvPr>
            <p:cNvSpPr txBox="1"/>
            <p:nvPr/>
          </p:nvSpPr>
          <p:spPr>
            <a:xfrm>
              <a:off x="3239041" y="1087655"/>
              <a:ext cx="2784535" cy="3365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i="1" kern="0" dirty="0">
                  <a:solidFill>
                    <a:prstClr val="black"/>
                  </a:solidFill>
                  <a:latin typeface="Calibri"/>
                  <a:cs typeface="+mn-cs"/>
                </a:rPr>
                <a:t>User-friendly Interface</a:t>
              </a:r>
            </a:p>
          </p:txBody>
        </p:sp>
        <p:sp>
          <p:nvSpPr>
            <p:cNvPr id="31" name="Rounded Rectangle 35">
              <a:extLst>
                <a:ext uri="{FF2B5EF4-FFF2-40B4-BE49-F238E27FC236}">
                  <a16:creationId xmlns:a16="http://schemas.microsoft.com/office/drawing/2014/main" id="{75C19653-01F7-47E1-9C45-847F86571C91}"/>
                </a:ext>
              </a:extLst>
            </p:cNvPr>
            <p:cNvSpPr/>
            <p:nvPr/>
          </p:nvSpPr>
          <p:spPr bwMode="auto">
            <a:xfrm>
              <a:off x="3235441" y="1595193"/>
              <a:ext cx="2788136" cy="3371785"/>
            </a:xfrm>
            <a:prstGeom prst="roundRect">
              <a:avLst>
                <a:gd name="adj" fmla="val 2187"/>
              </a:avLst>
            </a:prstGeom>
            <a:noFill/>
            <a:ln w="28575" cap="flat" cmpd="sng" algn="ctr">
              <a:solidFill>
                <a:srgbClr val="336600"/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kern="0">
                <a:solidFill>
                  <a:srgbClr val="4F81BD"/>
                </a:solidFill>
                <a:latin typeface="Calibri"/>
                <a:cs typeface="Arial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D3C1323-8FC4-4636-BF0F-A5351570C1DF}"/>
                </a:ext>
              </a:extLst>
            </p:cNvPr>
            <p:cNvSpPr txBox="1"/>
            <p:nvPr/>
          </p:nvSpPr>
          <p:spPr>
            <a:xfrm>
              <a:off x="3193643" y="1564219"/>
              <a:ext cx="2875461" cy="3365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i="1" kern="0" dirty="0">
                  <a:solidFill>
                    <a:prstClr val="black"/>
                  </a:solidFill>
                  <a:latin typeface="Calibri"/>
                  <a:cs typeface="+mn-cs"/>
                </a:rPr>
                <a:t>Computational Workflow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565A9DEB-1C50-47C6-8C3B-DB5564FBF850}"/>
                </a:ext>
              </a:extLst>
            </p:cNvPr>
            <p:cNvSpPr/>
            <p:nvPr/>
          </p:nvSpPr>
          <p:spPr>
            <a:xfrm>
              <a:off x="3269025" y="1863818"/>
              <a:ext cx="168675" cy="195274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Calibri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004C318-C4B3-4EB7-A08F-35E88BD3840E}"/>
                </a:ext>
              </a:extLst>
            </p:cNvPr>
            <p:cNvSpPr txBox="1"/>
            <p:nvPr/>
          </p:nvSpPr>
          <p:spPr>
            <a:xfrm>
              <a:off x="3208438" y="1778577"/>
              <a:ext cx="213443" cy="3106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kern="0" dirty="0">
                  <a:solidFill>
                    <a:srgbClr val="9BBB59">
                      <a:lumMod val="75000"/>
                    </a:srgbClr>
                  </a:solidFill>
                  <a:latin typeface="Calibri"/>
                  <a:cs typeface="+mn-cs"/>
                </a:rPr>
                <a:t>4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905F56C-3237-4219-92C6-CE54D4D199F5}"/>
                </a:ext>
              </a:extLst>
            </p:cNvPr>
            <p:cNvSpPr/>
            <p:nvPr/>
          </p:nvSpPr>
          <p:spPr>
            <a:xfrm>
              <a:off x="4949348" y="1999522"/>
              <a:ext cx="168675" cy="195274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Calibri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9320924-1F6D-4B3A-B666-3B925463D236}"/>
                </a:ext>
              </a:extLst>
            </p:cNvPr>
            <p:cNvSpPr txBox="1"/>
            <p:nvPr/>
          </p:nvSpPr>
          <p:spPr>
            <a:xfrm>
              <a:off x="4888761" y="1914454"/>
              <a:ext cx="213443" cy="3106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kern="0" dirty="0">
                  <a:solidFill>
                    <a:srgbClr val="9BBB59">
                      <a:lumMod val="75000"/>
                    </a:srgbClr>
                  </a:solidFill>
                  <a:latin typeface="Calibri"/>
                  <a:cs typeface="+mn-cs"/>
                </a:rPr>
                <a:t>3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593EC826-23C3-4459-90DF-BD57E2F2A45F}"/>
                </a:ext>
              </a:extLst>
            </p:cNvPr>
            <p:cNvSpPr/>
            <p:nvPr/>
          </p:nvSpPr>
          <p:spPr>
            <a:xfrm>
              <a:off x="4836375" y="3690595"/>
              <a:ext cx="168675" cy="195274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Calibri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13CA3E3-69C0-48A2-B4EF-61491AB7AD45}"/>
                </a:ext>
              </a:extLst>
            </p:cNvPr>
            <p:cNvSpPr txBox="1"/>
            <p:nvPr/>
          </p:nvSpPr>
          <p:spPr>
            <a:xfrm>
              <a:off x="4775788" y="3597666"/>
              <a:ext cx="213443" cy="3106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kern="0" dirty="0">
                  <a:solidFill>
                    <a:srgbClr val="9BBB59">
                      <a:lumMod val="75000"/>
                    </a:srgbClr>
                  </a:solidFill>
                  <a:latin typeface="Calibri"/>
                  <a:cs typeface="+mn-cs"/>
                </a:rPr>
                <a:t>2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ABFCA9A-15D1-45D6-AFB6-D1BA370F3705}"/>
                </a:ext>
              </a:extLst>
            </p:cNvPr>
            <p:cNvSpPr/>
            <p:nvPr/>
          </p:nvSpPr>
          <p:spPr>
            <a:xfrm>
              <a:off x="3297152" y="3643948"/>
              <a:ext cx="168675" cy="195274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Calibri"/>
                <a:cs typeface="+mn-cs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29E1AB6-F2D3-4DFF-B115-2ADD53F88F1C}"/>
                </a:ext>
              </a:extLst>
            </p:cNvPr>
            <p:cNvSpPr txBox="1"/>
            <p:nvPr/>
          </p:nvSpPr>
          <p:spPr>
            <a:xfrm>
              <a:off x="3228450" y="3555748"/>
              <a:ext cx="213443" cy="3106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kern="0" dirty="0">
                  <a:solidFill>
                    <a:srgbClr val="9BBB59">
                      <a:lumMod val="75000"/>
                    </a:srgbClr>
                  </a:solidFill>
                  <a:latin typeface="Calibri"/>
                  <a:cs typeface="+mn-cs"/>
                </a:rPr>
                <a:t>1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0EB65639-A269-40CA-BEC3-F2557128EB03}"/>
                </a:ext>
              </a:extLst>
            </p:cNvPr>
            <p:cNvSpPr/>
            <p:nvPr/>
          </p:nvSpPr>
          <p:spPr>
            <a:xfrm>
              <a:off x="3263240" y="2719820"/>
              <a:ext cx="168675" cy="195274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Calibri"/>
                <a:cs typeface="+mn-cs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126D8A8-732E-469C-975D-44D3948CE9EE}"/>
                </a:ext>
              </a:extLst>
            </p:cNvPr>
            <p:cNvSpPr txBox="1"/>
            <p:nvPr/>
          </p:nvSpPr>
          <p:spPr>
            <a:xfrm>
              <a:off x="3199948" y="2626210"/>
              <a:ext cx="213443" cy="3106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kern="0" dirty="0">
                  <a:solidFill>
                    <a:srgbClr val="9BBB59">
                      <a:lumMod val="75000"/>
                    </a:srgbClr>
                  </a:solidFill>
                  <a:latin typeface="Calibri"/>
                  <a:cs typeface="+mn-cs"/>
                </a:rPr>
                <a:t>5</a:t>
              </a: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25E95669-30BA-428C-9DFC-7666D397E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276" y="526226"/>
            <a:ext cx="11717384" cy="590931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800" b="1" dirty="0">
                <a:latin typeface="+mj-lt"/>
              </a:rPr>
              <a:t>Development of computational workflow capable of generating theoretical models in quantitative agreement with Grazing Incidence Neutron Scattering data (GINS)</a:t>
            </a:r>
          </a:p>
        </p:txBody>
      </p:sp>
      <p:sp>
        <p:nvSpPr>
          <p:cNvPr id="110" name="Text Box 1030">
            <a:extLst>
              <a:ext uri="{FF2B5EF4-FFF2-40B4-BE49-F238E27FC236}">
                <a16:creationId xmlns:a16="http://schemas.microsoft.com/office/drawing/2014/main" id="{890FFA11-926A-4735-8D64-B66B251E68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4022" y="4586299"/>
            <a:ext cx="187262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b="1" dirty="0">
                <a:solidFill>
                  <a:srgbClr val="000000"/>
                </a:solidFill>
                <a:latin typeface="+mj-lt"/>
                <a:cs typeface="+mn-cs"/>
              </a:rPr>
              <a:t>Phase diagram</a:t>
            </a: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5E7FB325-FACE-4977-9D3B-626D67C6A419}"/>
              </a:ext>
            </a:extLst>
          </p:cNvPr>
          <p:cNvGrpSpPr/>
          <p:nvPr/>
        </p:nvGrpSpPr>
        <p:grpSpPr>
          <a:xfrm>
            <a:off x="6148584" y="2238002"/>
            <a:ext cx="4791114" cy="4295355"/>
            <a:chOff x="4415201" y="1871709"/>
            <a:chExt cx="4791114" cy="4295355"/>
          </a:xfrm>
        </p:grpSpPr>
        <p:grpSp>
          <p:nvGrpSpPr>
            <p:cNvPr id="112" name="Group 1031">
              <a:extLst>
                <a:ext uri="{FF2B5EF4-FFF2-40B4-BE49-F238E27FC236}">
                  <a16:creationId xmlns:a16="http://schemas.microsoft.com/office/drawing/2014/main" id="{0B021C95-67F4-419C-8ADA-259F6367D60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63211" y="2520618"/>
              <a:ext cx="2335096" cy="525579"/>
              <a:chOff x="336" y="945"/>
              <a:chExt cx="2009" cy="432"/>
            </a:xfrm>
          </p:grpSpPr>
          <p:sp>
            <p:nvSpPr>
              <p:cNvPr id="169" name="Freeform 1032">
                <a:extLst>
                  <a:ext uri="{FF2B5EF4-FFF2-40B4-BE49-F238E27FC236}">
                    <a16:creationId xmlns:a16="http://schemas.microsoft.com/office/drawing/2014/main" id="{3FA937C8-65FE-4F2E-8D62-975C8B2C90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" y="1185"/>
                <a:ext cx="960" cy="192"/>
              </a:xfrm>
              <a:custGeom>
                <a:avLst/>
                <a:gdLst>
                  <a:gd name="T0" fmla="*/ 0 w 880"/>
                  <a:gd name="T1" fmla="*/ 75 h 76"/>
                  <a:gd name="T2" fmla="*/ 53 w 880"/>
                  <a:gd name="T3" fmla="*/ 22 h 76"/>
                  <a:gd name="T4" fmla="*/ 85 w 880"/>
                  <a:gd name="T5" fmla="*/ 0 h 76"/>
                  <a:gd name="T6" fmla="*/ 299 w 880"/>
                  <a:gd name="T7" fmla="*/ 64 h 76"/>
                  <a:gd name="T8" fmla="*/ 459 w 880"/>
                  <a:gd name="T9" fmla="*/ 48 h 76"/>
                  <a:gd name="T10" fmla="*/ 507 w 880"/>
                  <a:gd name="T11" fmla="*/ 32 h 76"/>
                  <a:gd name="T12" fmla="*/ 539 w 880"/>
                  <a:gd name="T13" fmla="*/ 22 h 76"/>
                  <a:gd name="T14" fmla="*/ 608 w 880"/>
                  <a:gd name="T15" fmla="*/ 32 h 76"/>
                  <a:gd name="T16" fmla="*/ 651 w 880"/>
                  <a:gd name="T17" fmla="*/ 48 h 76"/>
                  <a:gd name="T18" fmla="*/ 880 w 880"/>
                  <a:gd name="T19" fmla="*/ 22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80" h="76">
                    <a:moveTo>
                      <a:pt x="0" y="75"/>
                    </a:moveTo>
                    <a:cubicBezTo>
                      <a:pt x="19" y="56"/>
                      <a:pt x="31" y="39"/>
                      <a:pt x="53" y="22"/>
                    </a:cubicBezTo>
                    <a:cubicBezTo>
                      <a:pt x="63" y="14"/>
                      <a:pt x="85" y="0"/>
                      <a:pt x="85" y="0"/>
                    </a:cubicBezTo>
                    <a:cubicBezTo>
                      <a:pt x="161" y="13"/>
                      <a:pt x="225" y="47"/>
                      <a:pt x="299" y="64"/>
                    </a:cubicBezTo>
                    <a:cubicBezTo>
                      <a:pt x="360" y="61"/>
                      <a:pt x="405" y="64"/>
                      <a:pt x="459" y="48"/>
                    </a:cubicBezTo>
                    <a:cubicBezTo>
                      <a:pt x="538" y="24"/>
                      <a:pt x="459" y="48"/>
                      <a:pt x="507" y="32"/>
                    </a:cubicBezTo>
                    <a:cubicBezTo>
                      <a:pt x="518" y="28"/>
                      <a:pt x="539" y="22"/>
                      <a:pt x="539" y="22"/>
                    </a:cubicBezTo>
                    <a:cubicBezTo>
                      <a:pt x="546" y="23"/>
                      <a:pt x="593" y="26"/>
                      <a:pt x="608" y="32"/>
                    </a:cubicBezTo>
                    <a:cubicBezTo>
                      <a:pt x="656" y="53"/>
                      <a:pt x="583" y="35"/>
                      <a:pt x="651" y="48"/>
                    </a:cubicBezTo>
                    <a:cubicBezTo>
                      <a:pt x="724" y="76"/>
                      <a:pt x="806" y="22"/>
                      <a:pt x="880" y="22"/>
                    </a:cubicBezTo>
                  </a:path>
                </a:pathLst>
              </a:custGeom>
              <a:noFill/>
              <a:ln w="76200" cmpd="sng">
                <a:solidFill>
                  <a:srgbClr val="3333CC"/>
                </a:solidFill>
                <a:round/>
                <a:headEnd/>
                <a:tailEnd/>
              </a:ln>
              <a:effectLst>
                <a:prstShdw prst="shdw18" dist="17961" dir="13500000">
                  <a:srgbClr val="3333CC">
                    <a:gamma/>
                    <a:shade val="60000"/>
                    <a:invGamma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i="1" kern="0">
                  <a:solidFill>
                    <a:srgbClr val="000000"/>
                  </a:solidFill>
                  <a:latin typeface="Comic Sans MS" panose="030F0702030302020204" pitchFamily="66" charset="0"/>
                  <a:cs typeface="+mn-cs"/>
                </a:endParaRPr>
              </a:p>
            </p:txBody>
          </p:sp>
          <p:sp>
            <p:nvSpPr>
              <p:cNvPr id="170" name="Freeform 1033">
                <a:extLst>
                  <a:ext uri="{FF2B5EF4-FFF2-40B4-BE49-F238E27FC236}">
                    <a16:creationId xmlns:a16="http://schemas.microsoft.com/office/drawing/2014/main" id="{C324311F-A7C5-4C45-A50F-95B7B754E8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44" y="1233"/>
                <a:ext cx="1001" cy="123"/>
              </a:xfrm>
              <a:custGeom>
                <a:avLst/>
                <a:gdLst>
                  <a:gd name="T0" fmla="*/ 0 w 1001"/>
                  <a:gd name="T1" fmla="*/ 0 h 123"/>
                  <a:gd name="T2" fmla="*/ 77 w 1001"/>
                  <a:gd name="T3" fmla="*/ 46 h 123"/>
                  <a:gd name="T4" fmla="*/ 165 w 1001"/>
                  <a:gd name="T5" fmla="*/ 20 h 123"/>
                  <a:gd name="T6" fmla="*/ 217 w 1001"/>
                  <a:gd name="T7" fmla="*/ 36 h 123"/>
                  <a:gd name="T8" fmla="*/ 248 w 1001"/>
                  <a:gd name="T9" fmla="*/ 46 h 123"/>
                  <a:gd name="T10" fmla="*/ 294 w 1001"/>
                  <a:gd name="T11" fmla="*/ 67 h 123"/>
                  <a:gd name="T12" fmla="*/ 325 w 1001"/>
                  <a:gd name="T13" fmla="*/ 56 h 123"/>
                  <a:gd name="T14" fmla="*/ 382 w 1001"/>
                  <a:gd name="T15" fmla="*/ 15 h 123"/>
                  <a:gd name="T16" fmla="*/ 459 w 1001"/>
                  <a:gd name="T17" fmla="*/ 41 h 123"/>
                  <a:gd name="T18" fmla="*/ 542 w 1001"/>
                  <a:gd name="T19" fmla="*/ 103 h 123"/>
                  <a:gd name="T20" fmla="*/ 588 w 1001"/>
                  <a:gd name="T21" fmla="*/ 98 h 123"/>
                  <a:gd name="T22" fmla="*/ 629 w 1001"/>
                  <a:gd name="T23" fmla="*/ 41 h 123"/>
                  <a:gd name="T24" fmla="*/ 650 w 1001"/>
                  <a:gd name="T25" fmla="*/ 20 h 123"/>
                  <a:gd name="T26" fmla="*/ 697 w 1001"/>
                  <a:gd name="T27" fmla="*/ 25 h 123"/>
                  <a:gd name="T28" fmla="*/ 691 w 1001"/>
                  <a:gd name="T29" fmla="*/ 46 h 123"/>
                  <a:gd name="T30" fmla="*/ 697 w 1001"/>
                  <a:gd name="T31" fmla="*/ 61 h 123"/>
                  <a:gd name="T32" fmla="*/ 738 w 1001"/>
                  <a:gd name="T33" fmla="*/ 98 h 123"/>
                  <a:gd name="T34" fmla="*/ 784 w 1001"/>
                  <a:gd name="T35" fmla="*/ 113 h 123"/>
                  <a:gd name="T36" fmla="*/ 826 w 1001"/>
                  <a:gd name="T37" fmla="*/ 123 h 123"/>
                  <a:gd name="T38" fmla="*/ 903 w 1001"/>
                  <a:gd name="T39" fmla="*/ 72 h 123"/>
                  <a:gd name="T40" fmla="*/ 913 w 1001"/>
                  <a:gd name="T41" fmla="*/ 41 h 123"/>
                  <a:gd name="T42" fmla="*/ 918 w 1001"/>
                  <a:gd name="T43" fmla="*/ 15 h 123"/>
                  <a:gd name="T44" fmla="*/ 934 w 1001"/>
                  <a:gd name="T45" fmla="*/ 10 h 123"/>
                  <a:gd name="T46" fmla="*/ 1001 w 1001"/>
                  <a:gd name="T47" fmla="*/ 87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001" h="123">
                    <a:moveTo>
                      <a:pt x="0" y="0"/>
                    </a:moveTo>
                    <a:cubicBezTo>
                      <a:pt x="14" y="43"/>
                      <a:pt x="38" y="40"/>
                      <a:pt x="77" y="46"/>
                    </a:cubicBezTo>
                    <a:cubicBezTo>
                      <a:pt x="107" y="39"/>
                      <a:pt x="136" y="29"/>
                      <a:pt x="165" y="20"/>
                    </a:cubicBezTo>
                    <a:cubicBezTo>
                      <a:pt x="245" y="31"/>
                      <a:pt x="171" y="15"/>
                      <a:pt x="217" y="36"/>
                    </a:cubicBezTo>
                    <a:cubicBezTo>
                      <a:pt x="227" y="40"/>
                      <a:pt x="248" y="46"/>
                      <a:pt x="248" y="46"/>
                    </a:cubicBezTo>
                    <a:cubicBezTo>
                      <a:pt x="263" y="56"/>
                      <a:pt x="277" y="61"/>
                      <a:pt x="294" y="67"/>
                    </a:cubicBezTo>
                    <a:cubicBezTo>
                      <a:pt x="304" y="63"/>
                      <a:pt x="316" y="62"/>
                      <a:pt x="325" y="56"/>
                    </a:cubicBezTo>
                    <a:cubicBezTo>
                      <a:pt x="346" y="43"/>
                      <a:pt x="358" y="23"/>
                      <a:pt x="382" y="15"/>
                    </a:cubicBezTo>
                    <a:cubicBezTo>
                      <a:pt x="440" y="21"/>
                      <a:pt x="424" y="17"/>
                      <a:pt x="459" y="41"/>
                    </a:cubicBezTo>
                    <a:cubicBezTo>
                      <a:pt x="470" y="73"/>
                      <a:pt x="510" y="93"/>
                      <a:pt x="542" y="103"/>
                    </a:cubicBezTo>
                    <a:cubicBezTo>
                      <a:pt x="557" y="101"/>
                      <a:pt x="573" y="102"/>
                      <a:pt x="588" y="98"/>
                    </a:cubicBezTo>
                    <a:cubicBezTo>
                      <a:pt x="615" y="91"/>
                      <a:pt x="617" y="60"/>
                      <a:pt x="629" y="41"/>
                    </a:cubicBezTo>
                    <a:cubicBezTo>
                      <a:pt x="634" y="33"/>
                      <a:pt x="643" y="27"/>
                      <a:pt x="650" y="20"/>
                    </a:cubicBezTo>
                    <a:cubicBezTo>
                      <a:pt x="666" y="22"/>
                      <a:pt x="684" y="17"/>
                      <a:pt x="697" y="25"/>
                    </a:cubicBezTo>
                    <a:cubicBezTo>
                      <a:pt x="703" y="29"/>
                      <a:pt x="691" y="39"/>
                      <a:pt x="691" y="46"/>
                    </a:cubicBezTo>
                    <a:cubicBezTo>
                      <a:pt x="691" y="51"/>
                      <a:pt x="695" y="56"/>
                      <a:pt x="697" y="61"/>
                    </a:cubicBezTo>
                    <a:cubicBezTo>
                      <a:pt x="709" y="85"/>
                      <a:pt x="711" y="79"/>
                      <a:pt x="738" y="98"/>
                    </a:cubicBezTo>
                    <a:cubicBezTo>
                      <a:pt x="751" y="107"/>
                      <a:pt x="769" y="108"/>
                      <a:pt x="784" y="113"/>
                    </a:cubicBezTo>
                    <a:cubicBezTo>
                      <a:pt x="798" y="117"/>
                      <a:pt x="826" y="123"/>
                      <a:pt x="826" y="123"/>
                    </a:cubicBezTo>
                    <a:cubicBezTo>
                      <a:pt x="871" y="117"/>
                      <a:pt x="879" y="108"/>
                      <a:pt x="903" y="72"/>
                    </a:cubicBezTo>
                    <a:cubicBezTo>
                      <a:pt x="906" y="62"/>
                      <a:pt x="910" y="51"/>
                      <a:pt x="913" y="41"/>
                    </a:cubicBezTo>
                    <a:cubicBezTo>
                      <a:pt x="916" y="33"/>
                      <a:pt x="913" y="22"/>
                      <a:pt x="918" y="15"/>
                    </a:cubicBezTo>
                    <a:cubicBezTo>
                      <a:pt x="921" y="10"/>
                      <a:pt x="929" y="12"/>
                      <a:pt x="934" y="10"/>
                    </a:cubicBezTo>
                    <a:cubicBezTo>
                      <a:pt x="985" y="20"/>
                      <a:pt x="1001" y="32"/>
                      <a:pt x="1001" y="87"/>
                    </a:cubicBezTo>
                  </a:path>
                </a:pathLst>
              </a:custGeom>
              <a:noFill/>
              <a:ln w="76200" cap="flat" cmpd="sng">
                <a:solidFill>
                  <a:srgbClr val="00FF00"/>
                </a:solidFill>
                <a:prstDash val="solid"/>
                <a:round/>
                <a:headEnd/>
                <a:tailEnd/>
              </a:ln>
              <a:effectLst>
                <a:prstShdw prst="shdw18" dist="17961" dir="13500000">
                  <a:srgbClr val="00FF00">
                    <a:gamma/>
                    <a:shade val="60000"/>
                    <a:invGamma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i="1" kern="0">
                  <a:solidFill>
                    <a:srgbClr val="000000"/>
                  </a:solidFill>
                  <a:latin typeface="Comic Sans MS" panose="030F0702030302020204" pitchFamily="66" charset="0"/>
                  <a:cs typeface="+mn-cs"/>
                </a:endParaRPr>
              </a:p>
            </p:txBody>
          </p:sp>
          <p:sp>
            <p:nvSpPr>
              <p:cNvPr id="171" name="Text Box 1034">
                <a:extLst>
                  <a:ext uri="{FF2B5EF4-FFF2-40B4-BE49-F238E27FC236}">
                    <a16:creationId xmlns:a16="http://schemas.microsoft.com/office/drawing/2014/main" id="{895F83E7-54A9-45CA-92BA-7D26CA79AFF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62" y="945"/>
                <a:ext cx="352" cy="37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en-US" sz="2400" kern="0" dirty="0">
                    <a:solidFill>
                      <a:srgbClr val="000000"/>
                    </a:solidFill>
                    <a:latin typeface="Comic Sans MS" panose="030F0702030302020204" pitchFamily="66" charset="0"/>
                    <a:cs typeface="+mn-cs"/>
                  </a:rPr>
                  <a:t>A</a:t>
                </a:r>
                <a:endParaRPr lang="en-US" altLang="en-US" sz="24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+mn-cs"/>
                </a:endParaRPr>
              </a:p>
            </p:txBody>
          </p:sp>
          <p:sp>
            <p:nvSpPr>
              <p:cNvPr id="172" name="Text Box 1035">
                <a:extLst>
                  <a:ext uri="{FF2B5EF4-FFF2-40B4-BE49-F238E27FC236}">
                    <a16:creationId xmlns:a16="http://schemas.microsoft.com/office/drawing/2014/main" id="{6CFB9DA3-55A7-46F6-9474-CD016817994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68" y="945"/>
                <a:ext cx="326" cy="37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en-US" sz="2400" kern="0">
                    <a:solidFill>
                      <a:srgbClr val="000000"/>
                    </a:solidFill>
                    <a:latin typeface="Comic Sans MS" panose="030F0702030302020204" pitchFamily="66" charset="0"/>
                    <a:cs typeface="+mn-cs"/>
                  </a:rPr>
                  <a:t>B</a:t>
                </a:r>
                <a:endParaRPr lang="en-US" altLang="en-US" sz="2400" kern="0">
                  <a:solidFill>
                    <a:srgbClr val="000000"/>
                  </a:solidFill>
                  <a:latin typeface="Times New Roman" panose="02020603050405020304" pitchFamily="18" charset="0"/>
                  <a:cs typeface="+mn-cs"/>
                </a:endParaRPr>
              </a:p>
            </p:txBody>
          </p:sp>
        </p:grpSp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E2AB89B3-CDAC-4B29-B6D6-CE45C51409A7}"/>
                </a:ext>
              </a:extLst>
            </p:cNvPr>
            <p:cNvGrpSpPr/>
            <p:nvPr/>
          </p:nvGrpSpPr>
          <p:grpSpPr>
            <a:xfrm>
              <a:off x="5017468" y="3152238"/>
              <a:ext cx="3291683" cy="1419794"/>
              <a:chOff x="5017468" y="3272819"/>
              <a:chExt cx="3291683" cy="1419794"/>
            </a:xfrm>
          </p:grpSpPr>
          <p:grpSp>
            <p:nvGrpSpPr>
              <p:cNvPr id="120" name="Group 1036">
                <a:extLst>
                  <a:ext uri="{FF2B5EF4-FFF2-40B4-BE49-F238E27FC236}">
                    <a16:creationId xmlns:a16="http://schemas.microsoft.com/office/drawing/2014/main" id="{07689ED2-91E7-47E1-89E1-55E7F197B0F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17468" y="3641454"/>
                <a:ext cx="1004242" cy="1051159"/>
                <a:chOff x="432" y="2832"/>
                <a:chExt cx="864" cy="864"/>
              </a:xfrm>
            </p:grpSpPr>
            <p:sp>
              <p:nvSpPr>
                <p:cNvPr id="141" name="Rectangle 1037">
                  <a:extLst>
                    <a:ext uri="{FF2B5EF4-FFF2-40B4-BE49-F238E27FC236}">
                      <a16:creationId xmlns:a16="http://schemas.microsoft.com/office/drawing/2014/main" id="{529EAE50-0D87-4CFE-92DF-0E388D59A99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2" y="3009"/>
                  <a:ext cx="672" cy="672"/>
                </a:xfrm>
                <a:prstGeom prst="rect">
                  <a:avLst/>
                </a:prstGeom>
                <a:solidFill>
                  <a:srgbClr val="0099FF"/>
                </a:solidFill>
                <a:ln w="9525">
                  <a:miter lim="800000"/>
                  <a:headEnd/>
                  <a:tailEnd/>
                </a:ln>
                <a:effectLst/>
                <a:scene3d>
                  <a:camera prst="legacyObliqueTopRight"/>
                  <a:lightRig rig="legacyFlat3" dir="b"/>
                </a:scene3d>
                <a:sp3d extrusionH="887400" prstMaterial="legacyMatte">
                  <a:bevelT w="13500" h="13500" prst="angle"/>
                  <a:bevelB w="13500" h="13500" prst="angle"/>
                  <a:extrusionClr>
                    <a:srgbClr val="0099FF"/>
                  </a:extrusionClr>
                  <a:contourClr>
                    <a:srgbClr val="0099FF"/>
                  </a:contourClr>
                </a:sp3d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flatTx/>
                </a:bodyPr>
                <a:lstStyle/>
                <a:p>
                  <a:pPr algn="ctr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i="1" kern="0">
                    <a:solidFill>
                      <a:srgbClr val="000000"/>
                    </a:solidFill>
                    <a:latin typeface="Comic Sans MS" panose="030F0702030302020204" pitchFamily="66" charset="0"/>
                    <a:cs typeface="+mn-cs"/>
                  </a:endParaRPr>
                </a:p>
              </p:txBody>
            </p:sp>
            <p:sp>
              <p:nvSpPr>
                <p:cNvPr id="142" name="AutoShape 1038">
                  <a:extLst>
                    <a:ext uri="{FF2B5EF4-FFF2-40B4-BE49-F238E27FC236}">
                      <a16:creationId xmlns:a16="http://schemas.microsoft.com/office/drawing/2014/main" id="{A9B8FFAA-60EB-42F4-B648-EF7EA3F27DF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80" y="3072"/>
                  <a:ext cx="48" cy="48"/>
                </a:xfrm>
                <a:prstGeom prst="flowChartConnector">
                  <a:avLst/>
                </a:prstGeom>
                <a:solidFill>
                  <a:srgbClr val="00CC99"/>
                </a:solidFill>
                <a:ln w="9525">
                  <a:solidFill>
                    <a:srgbClr val="00CC99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i="1" kern="0">
                    <a:solidFill>
                      <a:srgbClr val="000000"/>
                    </a:solidFill>
                    <a:latin typeface="Comic Sans MS" panose="030F0702030302020204" pitchFamily="66" charset="0"/>
                    <a:cs typeface="+mn-cs"/>
                  </a:endParaRPr>
                </a:p>
              </p:txBody>
            </p:sp>
            <p:sp>
              <p:nvSpPr>
                <p:cNvPr id="143" name="AutoShape 1039">
                  <a:extLst>
                    <a:ext uri="{FF2B5EF4-FFF2-40B4-BE49-F238E27FC236}">
                      <a16:creationId xmlns:a16="http://schemas.microsoft.com/office/drawing/2014/main" id="{3139221B-EFAB-4C3A-827F-009D15E55E4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76" y="3312"/>
                  <a:ext cx="48" cy="48"/>
                </a:xfrm>
                <a:prstGeom prst="flowChartConnector">
                  <a:avLst/>
                </a:prstGeom>
                <a:solidFill>
                  <a:srgbClr val="00CC99"/>
                </a:solidFill>
                <a:ln w="9525">
                  <a:solidFill>
                    <a:srgbClr val="00CC99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i="1" kern="0">
                    <a:solidFill>
                      <a:srgbClr val="000000"/>
                    </a:solidFill>
                    <a:latin typeface="Comic Sans MS" panose="030F0702030302020204" pitchFamily="66" charset="0"/>
                    <a:cs typeface="+mn-cs"/>
                  </a:endParaRPr>
                </a:p>
              </p:txBody>
            </p:sp>
            <p:sp>
              <p:nvSpPr>
                <p:cNvPr id="144" name="AutoShape 1040">
                  <a:extLst>
                    <a:ext uri="{FF2B5EF4-FFF2-40B4-BE49-F238E27FC236}">
                      <a16:creationId xmlns:a16="http://schemas.microsoft.com/office/drawing/2014/main" id="{EAFFEBC4-7C26-472F-8B57-0CDF3927FB9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20" y="3120"/>
                  <a:ext cx="48" cy="48"/>
                </a:xfrm>
                <a:prstGeom prst="flowChartConnector">
                  <a:avLst/>
                </a:prstGeom>
                <a:solidFill>
                  <a:srgbClr val="00CC99"/>
                </a:solidFill>
                <a:ln w="9525">
                  <a:solidFill>
                    <a:srgbClr val="00CC99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i="1" kern="0">
                    <a:solidFill>
                      <a:srgbClr val="000000"/>
                    </a:solidFill>
                    <a:latin typeface="Comic Sans MS" panose="030F0702030302020204" pitchFamily="66" charset="0"/>
                    <a:cs typeface="+mn-cs"/>
                  </a:endParaRPr>
                </a:p>
              </p:txBody>
            </p:sp>
            <p:sp>
              <p:nvSpPr>
                <p:cNvPr id="145" name="AutoShape 1041">
                  <a:extLst>
                    <a:ext uri="{FF2B5EF4-FFF2-40B4-BE49-F238E27FC236}">
                      <a16:creationId xmlns:a16="http://schemas.microsoft.com/office/drawing/2014/main" id="{818E41FF-CFD2-490B-995B-A1628923936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12" y="3120"/>
                  <a:ext cx="48" cy="48"/>
                </a:xfrm>
                <a:prstGeom prst="flowChartConnector">
                  <a:avLst/>
                </a:prstGeom>
                <a:solidFill>
                  <a:srgbClr val="00CC99"/>
                </a:solidFill>
                <a:ln w="9525">
                  <a:solidFill>
                    <a:srgbClr val="00CC99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i="1" kern="0">
                    <a:solidFill>
                      <a:srgbClr val="000000"/>
                    </a:solidFill>
                    <a:latin typeface="Comic Sans MS" panose="030F0702030302020204" pitchFamily="66" charset="0"/>
                    <a:cs typeface="+mn-cs"/>
                  </a:endParaRPr>
                </a:p>
              </p:txBody>
            </p:sp>
            <p:sp>
              <p:nvSpPr>
                <p:cNvPr id="146" name="AutoShape 1042">
                  <a:extLst>
                    <a:ext uri="{FF2B5EF4-FFF2-40B4-BE49-F238E27FC236}">
                      <a16:creationId xmlns:a16="http://schemas.microsoft.com/office/drawing/2014/main" id="{4664FFAD-8D31-4778-82C6-104414A2A30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20" y="3312"/>
                  <a:ext cx="48" cy="48"/>
                </a:xfrm>
                <a:prstGeom prst="flowChartConnector">
                  <a:avLst/>
                </a:prstGeom>
                <a:solidFill>
                  <a:srgbClr val="00CC99"/>
                </a:solidFill>
                <a:ln w="9525">
                  <a:solidFill>
                    <a:srgbClr val="00CC99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i="1" kern="0">
                    <a:solidFill>
                      <a:srgbClr val="000000"/>
                    </a:solidFill>
                    <a:latin typeface="Comic Sans MS" panose="030F0702030302020204" pitchFamily="66" charset="0"/>
                    <a:cs typeface="+mn-cs"/>
                  </a:endParaRPr>
                </a:p>
              </p:txBody>
            </p:sp>
            <p:sp>
              <p:nvSpPr>
                <p:cNvPr id="147" name="Line 1043">
                  <a:extLst>
                    <a:ext uri="{FF2B5EF4-FFF2-40B4-BE49-F238E27FC236}">
                      <a16:creationId xmlns:a16="http://schemas.microsoft.com/office/drawing/2014/main" id="{43600712-CAFF-40A0-B47F-4325A988487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24" y="2832"/>
                  <a:ext cx="0" cy="67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i="1" kern="0">
                    <a:solidFill>
                      <a:srgbClr val="000000"/>
                    </a:solidFill>
                    <a:latin typeface="Comic Sans MS" panose="030F0702030302020204" pitchFamily="66" charset="0"/>
                    <a:cs typeface="+mn-cs"/>
                  </a:endParaRPr>
                </a:p>
              </p:txBody>
            </p:sp>
            <p:sp>
              <p:nvSpPr>
                <p:cNvPr id="148" name="Line 1044">
                  <a:extLst>
                    <a:ext uri="{FF2B5EF4-FFF2-40B4-BE49-F238E27FC236}">
                      <a16:creationId xmlns:a16="http://schemas.microsoft.com/office/drawing/2014/main" id="{F9B53AE4-413B-47CA-9644-A08CCA4C7A3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32" y="3504"/>
                  <a:ext cx="192" cy="19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i="1" kern="0">
                    <a:solidFill>
                      <a:srgbClr val="000000"/>
                    </a:solidFill>
                    <a:latin typeface="Comic Sans MS" panose="030F0702030302020204" pitchFamily="66" charset="0"/>
                    <a:cs typeface="+mn-cs"/>
                  </a:endParaRPr>
                </a:p>
              </p:txBody>
            </p:sp>
            <p:sp>
              <p:nvSpPr>
                <p:cNvPr id="149" name="Line 1045">
                  <a:extLst>
                    <a:ext uri="{FF2B5EF4-FFF2-40B4-BE49-F238E27FC236}">
                      <a16:creationId xmlns:a16="http://schemas.microsoft.com/office/drawing/2014/main" id="{153A9BB2-E05A-430E-B5CD-00547DFCD5B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24" y="3504"/>
                  <a:ext cx="672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i="1" kern="0">
                    <a:solidFill>
                      <a:srgbClr val="000000"/>
                    </a:solidFill>
                    <a:latin typeface="Comic Sans MS" panose="030F0702030302020204" pitchFamily="66" charset="0"/>
                    <a:cs typeface="+mn-cs"/>
                  </a:endParaRPr>
                </a:p>
              </p:txBody>
            </p:sp>
            <p:sp>
              <p:nvSpPr>
                <p:cNvPr id="150" name="AutoShape 1046">
                  <a:extLst>
                    <a:ext uri="{FF2B5EF4-FFF2-40B4-BE49-F238E27FC236}">
                      <a16:creationId xmlns:a16="http://schemas.microsoft.com/office/drawing/2014/main" id="{B500E9CF-2CCA-4941-B70C-A3CA4EB6C9C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76" y="3504"/>
                  <a:ext cx="48" cy="48"/>
                </a:xfrm>
                <a:prstGeom prst="flowChartConnector">
                  <a:avLst/>
                </a:prstGeom>
                <a:solidFill>
                  <a:srgbClr val="00CC99"/>
                </a:solidFill>
                <a:ln w="9525">
                  <a:solidFill>
                    <a:srgbClr val="00CC99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i="1" kern="0">
                    <a:solidFill>
                      <a:srgbClr val="000000"/>
                    </a:solidFill>
                    <a:latin typeface="Comic Sans MS" panose="030F0702030302020204" pitchFamily="66" charset="0"/>
                    <a:cs typeface="+mn-cs"/>
                  </a:endParaRPr>
                </a:p>
              </p:txBody>
            </p:sp>
            <p:sp>
              <p:nvSpPr>
                <p:cNvPr id="151" name="AutoShape 1047">
                  <a:extLst>
                    <a:ext uri="{FF2B5EF4-FFF2-40B4-BE49-F238E27FC236}">
                      <a16:creationId xmlns:a16="http://schemas.microsoft.com/office/drawing/2014/main" id="{957FA5A3-80B5-43C2-BCAC-68324EED675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72" y="3600"/>
                  <a:ext cx="48" cy="48"/>
                </a:xfrm>
                <a:prstGeom prst="flowChartConnector">
                  <a:avLst/>
                </a:prstGeom>
                <a:solidFill>
                  <a:srgbClr val="00CC99"/>
                </a:solidFill>
                <a:ln w="9525">
                  <a:solidFill>
                    <a:srgbClr val="00CC99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i="1" kern="0">
                    <a:solidFill>
                      <a:srgbClr val="000000"/>
                    </a:solidFill>
                    <a:latin typeface="Comic Sans MS" panose="030F0702030302020204" pitchFamily="66" charset="0"/>
                    <a:cs typeface="+mn-cs"/>
                  </a:endParaRPr>
                </a:p>
              </p:txBody>
            </p:sp>
            <p:sp>
              <p:nvSpPr>
                <p:cNvPr id="152" name="AutoShape 1048">
                  <a:extLst>
                    <a:ext uri="{FF2B5EF4-FFF2-40B4-BE49-F238E27FC236}">
                      <a16:creationId xmlns:a16="http://schemas.microsoft.com/office/drawing/2014/main" id="{6A2F5BC4-F94D-40FB-BBB6-C1016A9928A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80" y="3600"/>
                  <a:ext cx="48" cy="48"/>
                </a:xfrm>
                <a:prstGeom prst="flowChartConnector">
                  <a:avLst/>
                </a:prstGeom>
                <a:solidFill>
                  <a:srgbClr val="00CC99"/>
                </a:solidFill>
                <a:ln w="9525">
                  <a:solidFill>
                    <a:srgbClr val="00CC99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i="1" kern="0">
                    <a:solidFill>
                      <a:srgbClr val="000000"/>
                    </a:solidFill>
                    <a:latin typeface="Comic Sans MS" panose="030F0702030302020204" pitchFamily="66" charset="0"/>
                    <a:cs typeface="+mn-cs"/>
                  </a:endParaRPr>
                </a:p>
              </p:txBody>
            </p:sp>
            <p:sp>
              <p:nvSpPr>
                <p:cNvPr id="153" name="AutoShape 1049">
                  <a:extLst>
                    <a:ext uri="{FF2B5EF4-FFF2-40B4-BE49-F238E27FC236}">
                      <a16:creationId xmlns:a16="http://schemas.microsoft.com/office/drawing/2014/main" id="{460501A5-7743-435A-BEB6-D5973DFCF28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8" y="3408"/>
                  <a:ext cx="48" cy="48"/>
                </a:xfrm>
                <a:prstGeom prst="flowChartConnector">
                  <a:avLst/>
                </a:prstGeom>
                <a:solidFill>
                  <a:srgbClr val="00CC99"/>
                </a:solidFill>
                <a:ln w="9525">
                  <a:solidFill>
                    <a:srgbClr val="00CC99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i="1" kern="0">
                    <a:solidFill>
                      <a:srgbClr val="000000"/>
                    </a:solidFill>
                    <a:latin typeface="Comic Sans MS" panose="030F0702030302020204" pitchFamily="66" charset="0"/>
                    <a:cs typeface="+mn-cs"/>
                  </a:endParaRPr>
                </a:p>
              </p:txBody>
            </p:sp>
            <p:sp>
              <p:nvSpPr>
                <p:cNvPr id="154" name="AutoShape 1050">
                  <a:extLst>
                    <a:ext uri="{FF2B5EF4-FFF2-40B4-BE49-F238E27FC236}">
                      <a16:creationId xmlns:a16="http://schemas.microsoft.com/office/drawing/2014/main" id="{F941634F-C073-4827-A5A8-DAE313D98B2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12" y="3312"/>
                  <a:ext cx="48" cy="48"/>
                </a:xfrm>
                <a:prstGeom prst="flowChartConnector">
                  <a:avLst/>
                </a:prstGeom>
                <a:solidFill>
                  <a:srgbClr val="00CC99"/>
                </a:solidFill>
                <a:ln w="9525">
                  <a:solidFill>
                    <a:srgbClr val="00CC99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i="1" kern="0">
                    <a:solidFill>
                      <a:srgbClr val="000000"/>
                    </a:solidFill>
                    <a:latin typeface="Comic Sans MS" panose="030F0702030302020204" pitchFamily="66" charset="0"/>
                    <a:cs typeface="+mn-cs"/>
                  </a:endParaRPr>
                </a:p>
              </p:txBody>
            </p:sp>
            <p:sp>
              <p:nvSpPr>
                <p:cNvPr id="155" name="AutoShape 1051">
                  <a:extLst>
                    <a:ext uri="{FF2B5EF4-FFF2-40B4-BE49-F238E27FC236}">
                      <a16:creationId xmlns:a16="http://schemas.microsoft.com/office/drawing/2014/main" id="{318A123F-D637-4FB6-9748-CBF9BA4CB36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72" y="2880"/>
                  <a:ext cx="48" cy="48"/>
                </a:xfrm>
                <a:prstGeom prst="flowChartConnector">
                  <a:avLst/>
                </a:prstGeom>
                <a:solidFill>
                  <a:srgbClr val="00CC99"/>
                </a:solidFill>
                <a:ln w="9525">
                  <a:solidFill>
                    <a:srgbClr val="00CC99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i="1" kern="0">
                    <a:solidFill>
                      <a:srgbClr val="000000"/>
                    </a:solidFill>
                    <a:latin typeface="Comic Sans MS" panose="030F0702030302020204" pitchFamily="66" charset="0"/>
                    <a:cs typeface="+mn-cs"/>
                  </a:endParaRPr>
                </a:p>
              </p:txBody>
            </p:sp>
            <p:sp>
              <p:nvSpPr>
                <p:cNvPr id="156" name="AutoShape 1052">
                  <a:extLst>
                    <a:ext uri="{FF2B5EF4-FFF2-40B4-BE49-F238E27FC236}">
                      <a16:creationId xmlns:a16="http://schemas.microsoft.com/office/drawing/2014/main" id="{45590B3E-0E15-47E9-95E4-BE0CD6967DE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76" y="2976"/>
                  <a:ext cx="48" cy="48"/>
                </a:xfrm>
                <a:prstGeom prst="flowChartConnector">
                  <a:avLst/>
                </a:prstGeom>
                <a:solidFill>
                  <a:srgbClr val="00CC99"/>
                </a:solidFill>
                <a:ln w="9525">
                  <a:solidFill>
                    <a:srgbClr val="00CC99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i="1" kern="0">
                    <a:solidFill>
                      <a:srgbClr val="000000"/>
                    </a:solidFill>
                    <a:latin typeface="Comic Sans MS" panose="030F0702030302020204" pitchFamily="66" charset="0"/>
                    <a:cs typeface="+mn-cs"/>
                  </a:endParaRPr>
                </a:p>
              </p:txBody>
            </p:sp>
            <p:sp>
              <p:nvSpPr>
                <p:cNvPr id="157" name="AutoShape 1053">
                  <a:extLst>
                    <a:ext uri="{FF2B5EF4-FFF2-40B4-BE49-F238E27FC236}">
                      <a16:creationId xmlns:a16="http://schemas.microsoft.com/office/drawing/2014/main" id="{39330650-6177-42E7-BDF5-611E53E97FD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12" y="3504"/>
                  <a:ext cx="48" cy="48"/>
                </a:xfrm>
                <a:prstGeom prst="flowChartConnector">
                  <a:avLst/>
                </a:prstGeom>
                <a:solidFill>
                  <a:srgbClr val="00CC99"/>
                </a:solidFill>
                <a:ln w="9525">
                  <a:solidFill>
                    <a:srgbClr val="00CC99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i="1" kern="0">
                    <a:solidFill>
                      <a:srgbClr val="000000"/>
                    </a:solidFill>
                    <a:latin typeface="Comic Sans MS" panose="030F0702030302020204" pitchFamily="66" charset="0"/>
                    <a:cs typeface="+mn-cs"/>
                  </a:endParaRPr>
                </a:p>
              </p:txBody>
            </p:sp>
            <p:sp>
              <p:nvSpPr>
                <p:cNvPr id="158" name="AutoShape 1054">
                  <a:extLst>
                    <a:ext uri="{FF2B5EF4-FFF2-40B4-BE49-F238E27FC236}">
                      <a16:creationId xmlns:a16="http://schemas.microsoft.com/office/drawing/2014/main" id="{0A31B13B-2D55-4E62-82F6-6A35B28D01C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56" y="2928"/>
                  <a:ext cx="48" cy="48"/>
                </a:xfrm>
                <a:prstGeom prst="flowChartConnector">
                  <a:avLst/>
                </a:prstGeom>
                <a:solidFill>
                  <a:srgbClr val="00CC99"/>
                </a:solidFill>
                <a:ln w="9525">
                  <a:solidFill>
                    <a:srgbClr val="00CC99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i="1" kern="0">
                    <a:solidFill>
                      <a:srgbClr val="000000"/>
                    </a:solidFill>
                    <a:latin typeface="Comic Sans MS" panose="030F0702030302020204" pitchFamily="66" charset="0"/>
                    <a:cs typeface="+mn-cs"/>
                  </a:endParaRPr>
                </a:p>
              </p:txBody>
            </p:sp>
            <p:sp>
              <p:nvSpPr>
                <p:cNvPr id="159" name="AutoShape 1055">
                  <a:extLst>
                    <a:ext uri="{FF2B5EF4-FFF2-40B4-BE49-F238E27FC236}">
                      <a16:creationId xmlns:a16="http://schemas.microsoft.com/office/drawing/2014/main" id="{415EB29F-B755-4984-8E0C-A55679E216F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52" y="2832"/>
                  <a:ext cx="48" cy="48"/>
                </a:xfrm>
                <a:prstGeom prst="flowChartConnector">
                  <a:avLst/>
                </a:prstGeom>
                <a:solidFill>
                  <a:srgbClr val="00CC99"/>
                </a:solidFill>
                <a:ln w="9525">
                  <a:solidFill>
                    <a:srgbClr val="00CC99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i="1" kern="0">
                    <a:solidFill>
                      <a:srgbClr val="000000"/>
                    </a:solidFill>
                    <a:latin typeface="Comic Sans MS" panose="030F0702030302020204" pitchFamily="66" charset="0"/>
                    <a:cs typeface="+mn-cs"/>
                  </a:endParaRPr>
                </a:p>
              </p:txBody>
            </p:sp>
            <p:sp>
              <p:nvSpPr>
                <p:cNvPr id="160" name="AutoShape 1056">
                  <a:extLst>
                    <a:ext uri="{FF2B5EF4-FFF2-40B4-BE49-F238E27FC236}">
                      <a16:creationId xmlns:a16="http://schemas.microsoft.com/office/drawing/2014/main" id="{34E3CDB5-8236-449D-BC35-F028F5D5225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64" y="3600"/>
                  <a:ext cx="48" cy="48"/>
                </a:xfrm>
                <a:prstGeom prst="flowChartConnector">
                  <a:avLst/>
                </a:prstGeom>
                <a:solidFill>
                  <a:srgbClr val="00CC99"/>
                </a:solidFill>
                <a:ln w="9525">
                  <a:solidFill>
                    <a:srgbClr val="00CC99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i="1" kern="0">
                    <a:solidFill>
                      <a:srgbClr val="000000"/>
                    </a:solidFill>
                    <a:latin typeface="Comic Sans MS" panose="030F0702030302020204" pitchFamily="66" charset="0"/>
                    <a:cs typeface="+mn-cs"/>
                  </a:endParaRPr>
                </a:p>
              </p:txBody>
            </p:sp>
            <p:sp>
              <p:nvSpPr>
                <p:cNvPr id="161" name="AutoShape 1057">
                  <a:extLst>
                    <a:ext uri="{FF2B5EF4-FFF2-40B4-BE49-F238E27FC236}">
                      <a16:creationId xmlns:a16="http://schemas.microsoft.com/office/drawing/2014/main" id="{37F6AA06-6FD3-4E1D-8062-0EC80BDC2D8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8" y="3600"/>
                  <a:ext cx="48" cy="48"/>
                </a:xfrm>
                <a:prstGeom prst="flowChartConnector">
                  <a:avLst/>
                </a:prstGeom>
                <a:solidFill>
                  <a:srgbClr val="00CC99"/>
                </a:solidFill>
                <a:ln w="9525">
                  <a:solidFill>
                    <a:srgbClr val="00CC99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i="1" kern="0">
                    <a:solidFill>
                      <a:srgbClr val="000000"/>
                    </a:solidFill>
                    <a:latin typeface="Comic Sans MS" panose="030F0702030302020204" pitchFamily="66" charset="0"/>
                    <a:cs typeface="+mn-cs"/>
                  </a:endParaRPr>
                </a:p>
              </p:txBody>
            </p:sp>
            <p:sp>
              <p:nvSpPr>
                <p:cNvPr id="162" name="AutoShape 1058">
                  <a:extLst>
                    <a:ext uri="{FF2B5EF4-FFF2-40B4-BE49-F238E27FC236}">
                      <a16:creationId xmlns:a16="http://schemas.microsoft.com/office/drawing/2014/main" id="{07954360-FB3D-489A-8818-2781E79D2F5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20" y="3504"/>
                  <a:ext cx="48" cy="48"/>
                </a:xfrm>
                <a:prstGeom prst="flowChartConnector">
                  <a:avLst/>
                </a:prstGeom>
                <a:solidFill>
                  <a:srgbClr val="00CC99"/>
                </a:solidFill>
                <a:ln w="9525">
                  <a:solidFill>
                    <a:srgbClr val="00CC99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i="1" kern="0">
                    <a:solidFill>
                      <a:srgbClr val="000000"/>
                    </a:solidFill>
                    <a:latin typeface="Comic Sans MS" panose="030F0702030302020204" pitchFamily="66" charset="0"/>
                    <a:cs typeface="+mn-cs"/>
                  </a:endParaRPr>
                </a:p>
              </p:txBody>
            </p:sp>
            <p:sp>
              <p:nvSpPr>
                <p:cNvPr id="163" name="AutoShape 1059">
                  <a:extLst>
                    <a:ext uri="{FF2B5EF4-FFF2-40B4-BE49-F238E27FC236}">
                      <a16:creationId xmlns:a16="http://schemas.microsoft.com/office/drawing/2014/main" id="{E0342E93-65B5-4569-B279-70F3224C9CB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64" y="2976"/>
                  <a:ext cx="48" cy="48"/>
                </a:xfrm>
                <a:prstGeom prst="flowChartConnector">
                  <a:avLst/>
                </a:prstGeom>
                <a:solidFill>
                  <a:srgbClr val="00CC99"/>
                </a:solidFill>
                <a:ln w="9525">
                  <a:solidFill>
                    <a:srgbClr val="00CC99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i="1" kern="0">
                    <a:solidFill>
                      <a:srgbClr val="000000"/>
                    </a:solidFill>
                    <a:latin typeface="Comic Sans MS" panose="030F0702030302020204" pitchFamily="66" charset="0"/>
                    <a:cs typeface="+mn-cs"/>
                  </a:endParaRPr>
                </a:p>
              </p:txBody>
            </p:sp>
            <p:sp>
              <p:nvSpPr>
                <p:cNvPr id="164" name="AutoShape 1060">
                  <a:extLst>
                    <a:ext uri="{FF2B5EF4-FFF2-40B4-BE49-F238E27FC236}">
                      <a16:creationId xmlns:a16="http://schemas.microsoft.com/office/drawing/2014/main" id="{4C19020D-43DF-43F8-A88A-AD79D4BB03A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3120"/>
                  <a:ext cx="48" cy="48"/>
                </a:xfrm>
                <a:prstGeom prst="flowChartConnector">
                  <a:avLst/>
                </a:prstGeom>
                <a:solidFill>
                  <a:srgbClr val="00CC99"/>
                </a:solidFill>
                <a:ln w="9525">
                  <a:solidFill>
                    <a:srgbClr val="00CC99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i="1" kern="0">
                    <a:solidFill>
                      <a:srgbClr val="000000"/>
                    </a:solidFill>
                    <a:latin typeface="Comic Sans MS" panose="030F0702030302020204" pitchFamily="66" charset="0"/>
                    <a:cs typeface="+mn-cs"/>
                  </a:endParaRPr>
                </a:p>
              </p:txBody>
            </p:sp>
            <p:sp>
              <p:nvSpPr>
                <p:cNvPr id="165" name="AutoShape 1061">
                  <a:extLst>
                    <a:ext uri="{FF2B5EF4-FFF2-40B4-BE49-F238E27FC236}">
                      <a16:creationId xmlns:a16="http://schemas.microsoft.com/office/drawing/2014/main" id="{3E7BA3D7-EC3D-4CE8-A2F4-632FDE9B3DD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80" y="3408"/>
                  <a:ext cx="48" cy="48"/>
                </a:xfrm>
                <a:prstGeom prst="flowChartConnector">
                  <a:avLst/>
                </a:prstGeom>
                <a:solidFill>
                  <a:srgbClr val="00CC99"/>
                </a:solidFill>
                <a:ln w="9525">
                  <a:solidFill>
                    <a:srgbClr val="00CC99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i="1" kern="0">
                    <a:solidFill>
                      <a:srgbClr val="000000"/>
                    </a:solidFill>
                    <a:latin typeface="Comic Sans MS" panose="030F0702030302020204" pitchFamily="66" charset="0"/>
                    <a:cs typeface="+mn-cs"/>
                  </a:endParaRPr>
                </a:p>
              </p:txBody>
            </p:sp>
            <p:sp>
              <p:nvSpPr>
                <p:cNvPr id="166" name="AutoShape 1062">
                  <a:extLst>
                    <a:ext uri="{FF2B5EF4-FFF2-40B4-BE49-F238E27FC236}">
                      <a16:creationId xmlns:a16="http://schemas.microsoft.com/office/drawing/2014/main" id="{0248456C-D941-4C1E-85E0-4837B9952F0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12" y="2832"/>
                  <a:ext cx="48" cy="48"/>
                </a:xfrm>
                <a:prstGeom prst="flowChartConnector">
                  <a:avLst/>
                </a:prstGeom>
                <a:solidFill>
                  <a:srgbClr val="00CC99"/>
                </a:solidFill>
                <a:ln w="9525">
                  <a:solidFill>
                    <a:srgbClr val="00CC99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i="1" kern="0">
                    <a:solidFill>
                      <a:srgbClr val="000000"/>
                    </a:solidFill>
                    <a:latin typeface="Comic Sans MS" panose="030F0702030302020204" pitchFamily="66" charset="0"/>
                    <a:cs typeface="+mn-cs"/>
                  </a:endParaRPr>
                </a:p>
              </p:txBody>
            </p:sp>
            <p:sp>
              <p:nvSpPr>
                <p:cNvPr id="167" name="AutoShape 1063">
                  <a:extLst>
                    <a:ext uri="{FF2B5EF4-FFF2-40B4-BE49-F238E27FC236}">
                      <a16:creationId xmlns:a16="http://schemas.microsoft.com/office/drawing/2014/main" id="{E3429FF4-79EB-4218-9271-F558764ECFC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3456"/>
                  <a:ext cx="48" cy="48"/>
                </a:xfrm>
                <a:prstGeom prst="flowChartConnector">
                  <a:avLst/>
                </a:prstGeom>
                <a:solidFill>
                  <a:srgbClr val="00CC99"/>
                </a:solidFill>
                <a:ln w="9525">
                  <a:solidFill>
                    <a:srgbClr val="00CC99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i="1" kern="0">
                    <a:solidFill>
                      <a:srgbClr val="000000"/>
                    </a:solidFill>
                    <a:latin typeface="Comic Sans MS" panose="030F0702030302020204" pitchFamily="66" charset="0"/>
                    <a:cs typeface="+mn-cs"/>
                  </a:endParaRPr>
                </a:p>
              </p:txBody>
            </p:sp>
            <p:sp>
              <p:nvSpPr>
                <p:cNvPr id="168" name="AutoShape 1064">
                  <a:extLst>
                    <a:ext uri="{FF2B5EF4-FFF2-40B4-BE49-F238E27FC236}">
                      <a16:creationId xmlns:a16="http://schemas.microsoft.com/office/drawing/2014/main" id="{4100C861-E2E4-424B-974D-BDB7ACFD9D6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0" y="3312"/>
                  <a:ext cx="48" cy="48"/>
                </a:xfrm>
                <a:prstGeom prst="flowChartConnector">
                  <a:avLst/>
                </a:prstGeom>
                <a:solidFill>
                  <a:srgbClr val="00CC99"/>
                </a:solidFill>
                <a:ln w="9525">
                  <a:solidFill>
                    <a:srgbClr val="00CC99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i="1" kern="0">
                    <a:solidFill>
                      <a:srgbClr val="000000"/>
                    </a:solidFill>
                    <a:latin typeface="Comic Sans MS" panose="030F0702030302020204" pitchFamily="66" charset="0"/>
                    <a:cs typeface="+mn-cs"/>
                  </a:endParaRPr>
                </a:p>
              </p:txBody>
            </p:sp>
          </p:grpSp>
          <p:grpSp>
            <p:nvGrpSpPr>
              <p:cNvPr id="121" name="Group 1065">
                <a:extLst>
                  <a:ext uri="{FF2B5EF4-FFF2-40B4-BE49-F238E27FC236}">
                    <a16:creationId xmlns:a16="http://schemas.microsoft.com/office/drawing/2014/main" id="{3C1ED929-23E8-4EED-AEE6-FDDAD6285D8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583865" y="3272819"/>
                <a:ext cx="725286" cy="817568"/>
                <a:chOff x="2544" y="2769"/>
                <a:chExt cx="624" cy="672"/>
              </a:xfrm>
            </p:grpSpPr>
            <p:sp>
              <p:nvSpPr>
                <p:cNvPr id="135" name="Rectangle 1066">
                  <a:extLst>
                    <a:ext uri="{FF2B5EF4-FFF2-40B4-BE49-F238E27FC236}">
                      <a16:creationId xmlns:a16="http://schemas.microsoft.com/office/drawing/2014/main" id="{A0BB0E30-ACE4-4B5C-9C01-FED5E09E27D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44" y="2769"/>
                  <a:ext cx="624" cy="672"/>
                </a:xfrm>
                <a:prstGeom prst="rect">
                  <a:avLst/>
                </a:prstGeom>
                <a:solidFill>
                  <a:srgbClr val="0099FF"/>
                </a:solidFill>
                <a:ln w="9525">
                  <a:miter lim="800000"/>
                  <a:headEnd/>
                  <a:tailEnd/>
                </a:ln>
                <a:effectLst/>
                <a:scene3d>
                  <a:camera prst="legacyObliqueTopRight"/>
                  <a:lightRig rig="legacyFlat3" dir="b"/>
                </a:scene3d>
                <a:sp3d extrusionH="887400" prstMaterial="legacyMatte">
                  <a:bevelT w="13500" h="13500" prst="angle"/>
                  <a:bevelB w="13500" h="13500" prst="angle"/>
                  <a:extrusionClr>
                    <a:srgbClr val="0099FF"/>
                  </a:extrusionClr>
                  <a:contourClr>
                    <a:srgbClr val="0099FF"/>
                  </a:contourClr>
                </a:sp3d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flatTx/>
                </a:bodyPr>
                <a:lstStyle/>
                <a:p>
                  <a:pPr algn="ctr" eaLnBrk="0" hangingPunct="0"/>
                  <a:endParaRPr lang="en-US" sz="1400" i="1">
                    <a:solidFill>
                      <a:srgbClr val="000000"/>
                    </a:solidFill>
                    <a:latin typeface="Comic Sans MS" panose="030F0702030302020204" pitchFamily="66" charset="0"/>
                    <a:cs typeface="+mn-cs"/>
                  </a:endParaRPr>
                </a:p>
              </p:txBody>
            </p:sp>
            <p:sp>
              <p:nvSpPr>
                <p:cNvPr id="136" name="Rectangle 1067">
                  <a:extLst>
                    <a:ext uri="{FF2B5EF4-FFF2-40B4-BE49-F238E27FC236}">
                      <a16:creationId xmlns:a16="http://schemas.microsoft.com/office/drawing/2014/main" id="{C5211C53-822C-4571-984F-9345BAD41F8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44" y="3249"/>
                  <a:ext cx="624" cy="96"/>
                </a:xfrm>
                <a:prstGeom prst="rect">
                  <a:avLst/>
                </a:prstGeom>
                <a:solidFill>
                  <a:srgbClr val="66FF99"/>
                </a:solidFill>
                <a:ln>
                  <a:noFill/>
                </a:ln>
                <a:effectLst/>
                <a:scene3d>
                  <a:camera prst="legacyObliqueTopRight"/>
                  <a:lightRig rig="legacyFlat3" dir="b"/>
                </a:scene3d>
                <a:sp3d extrusionH="887400" prstMaterial="legacyMatte">
                  <a:bevelT w="13500" h="13500" prst="angle"/>
                  <a:bevelB w="13500" h="13500" prst="angle"/>
                  <a:extrusionClr>
                    <a:srgbClr val="66FF99"/>
                  </a:extrusionClr>
                  <a:contourClr>
                    <a:srgbClr val="66FF99"/>
                  </a:contourClr>
                </a:sp3d>
                <a:extLs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flatTx/>
                </a:bodyPr>
                <a:lstStyle/>
                <a:p>
                  <a:pPr algn="ctr" eaLnBrk="0" hangingPunct="0"/>
                  <a:endParaRPr lang="en-US" sz="1400" i="1">
                    <a:solidFill>
                      <a:srgbClr val="000000"/>
                    </a:solidFill>
                    <a:latin typeface="Comic Sans MS" panose="030F0702030302020204" pitchFamily="66" charset="0"/>
                    <a:cs typeface="+mn-cs"/>
                  </a:endParaRPr>
                </a:p>
              </p:txBody>
            </p:sp>
            <p:sp>
              <p:nvSpPr>
                <p:cNvPr id="137" name="Rectangle 1068">
                  <a:extLst>
                    <a:ext uri="{FF2B5EF4-FFF2-40B4-BE49-F238E27FC236}">
                      <a16:creationId xmlns:a16="http://schemas.microsoft.com/office/drawing/2014/main" id="{9B0D6306-C453-4CC3-B84D-045EC997381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44" y="3113"/>
                  <a:ext cx="624" cy="136"/>
                </a:xfrm>
                <a:prstGeom prst="rect">
                  <a:avLst/>
                </a:prstGeom>
                <a:solidFill>
                  <a:srgbClr val="0099FF"/>
                </a:solidFill>
                <a:ln>
                  <a:noFill/>
                </a:ln>
                <a:effectLst/>
                <a:scene3d>
                  <a:camera prst="legacyObliqueTopRight"/>
                  <a:lightRig rig="legacyFlat3" dir="b"/>
                </a:scene3d>
                <a:sp3d extrusionH="887400" prstMaterial="legacyMatte">
                  <a:bevelT w="13500" h="13500" prst="angle"/>
                  <a:bevelB w="13500" h="13500" prst="angle"/>
                  <a:extrusionClr>
                    <a:srgbClr val="0099FF"/>
                  </a:extrusionClr>
                  <a:contourClr>
                    <a:srgbClr val="0099FF"/>
                  </a:contourClr>
                </a:sp3d>
                <a:extLs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flatTx/>
                </a:bodyPr>
                <a:lstStyle/>
                <a:p>
                  <a:pPr algn="ctr" eaLnBrk="0" hangingPunct="0"/>
                  <a:endParaRPr lang="en-US" sz="1400" i="1">
                    <a:solidFill>
                      <a:srgbClr val="000000"/>
                    </a:solidFill>
                    <a:latin typeface="Comic Sans MS" panose="030F0702030302020204" pitchFamily="66" charset="0"/>
                    <a:cs typeface="+mn-cs"/>
                  </a:endParaRPr>
                </a:p>
              </p:txBody>
            </p:sp>
            <p:sp>
              <p:nvSpPr>
                <p:cNvPr id="138" name="Rectangle 1069">
                  <a:extLst>
                    <a:ext uri="{FF2B5EF4-FFF2-40B4-BE49-F238E27FC236}">
                      <a16:creationId xmlns:a16="http://schemas.microsoft.com/office/drawing/2014/main" id="{6F023FFD-46DA-4A40-A24F-3282AE060A7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44" y="3024"/>
                  <a:ext cx="624" cy="96"/>
                </a:xfrm>
                <a:prstGeom prst="rect">
                  <a:avLst/>
                </a:prstGeom>
                <a:solidFill>
                  <a:srgbClr val="66FF99"/>
                </a:solidFill>
                <a:ln>
                  <a:noFill/>
                </a:ln>
                <a:effectLst/>
                <a:scene3d>
                  <a:camera prst="legacyObliqueTopRight"/>
                  <a:lightRig rig="legacyFlat3" dir="b"/>
                </a:scene3d>
                <a:sp3d extrusionH="887400" prstMaterial="legacyMatte">
                  <a:bevelT w="13500" h="13500" prst="angle"/>
                  <a:bevelB w="13500" h="13500" prst="angle"/>
                  <a:extrusionClr>
                    <a:srgbClr val="66FF99"/>
                  </a:extrusionClr>
                  <a:contourClr>
                    <a:srgbClr val="66FF99"/>
                  </a:contourClr>
                </a:sp3d>
                <a:extLs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flatTx/>
                </a:bodyPr>
                <a:lstStyle/>
                <a:p>
                  <a:pPr algn="ctr" eaLnBrk="0" hangingPunct="0"/>
                  <a:endParaRPr lang="en-US" sz="1400" i="1">
                    <a:solidFill>
                      <a:srgbClr val="000000"/>
                    </a:solidFill>
                    <a:latin typeface="Comic Sans MS" panose="030F0702030302020204" pitchFamily="66" charset="0"/>
                    <a:cs typeface="+mn-cs"/>
                  </a:endParaRPr>
                </a:p>
              </p:txBody>
            </p:sp>
            <p:sp>
              <p:nvSpPr>
                <p:cNvPr id="139" name="Rectangle 1070">
                  <a:extLst>
                    <a:ext uri="{FF2B5EF4-FFF2-40B4-BE49-F238E27FC236}">
                      <a16:creationId xmlns:a16="http://schemas.microsoft.com/office/drawing/2014/main" id="{E6D74D3E-5D75-47BA-B508-F7FC6A5A46A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44" y="2875"/>
                  <a:ext cx="624" cy="136"/>
                </a:xfrm>
                <a:prstGeom prst="rect">
                  <a:avLst/>
                </a:prstGeom>
                <a:solidFill>
                  <a:srgbClr val="0099FF"/>
                </a:solidFill>
                <a:ln>
                  <a:noFill/>
                </a:ln>
                <a:effectLst/>
                <a:scene3d>
                  <a:camera prst="legacyObliqueTopRight"/>
                  <a:lightRig rig="legacyFlat3" dir="b"/>
                </a:scene3d>
                <a:sp3d extrusionH="887400" prstMaterial="legacyMatte">
                  <a:bevelT w="13500" h="13500" prst="angle"/>
                  <a:bevelB w="13500" h="13500" prst="angle"/>
                  <a:extrusionClr>
                    <a:srgbClr val="0099FF"/>
                  </a:extrusionClr>
                  <a:contourClr>
                    <a:srgbClr val="0099FF"/>
                  </a:contourClr>
                </a:sp3d>
                <a:extLs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flatTx/>
                </a:bodyPr>
                <a:lstStyle/>
                <a:p>
                  <a:pPr algn="ctr" eaLnBrk="0" hangingPunct="0"/>
                  <a:endParaRPr lang="en-US" sz="1400" i="1">
                    <a:solidFill>
                      <a:srgbClr val="000000"/>
                    </a:solidFill>
                    <a:latin typeface="Comic Sans MS" panose="030F0702030302020204" pitchFamily="66" charset="0"/>
                    <a:cs typeface="+mn-cs"/>
                  </a:endParaRPr>
                </a:p>
              </p:txBody>
            </p:sp>
            <p:sp>
              <p:nvSpPr>
                <p:cNvPr id="140" name="Rectangle 1071">
                  <a:extLst>
                    <a:ext uri="{FF2B5EF4-FFF2-40B4-BE49-F238E27FC236}">
                      <a16:creationId xmlns:a16="http://schemas.microsoft.com/office/drawing/2014/main" id="{F7776C4A-6130-4342-809A-C59196BB0AC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44" y="2769"/>
                  <a:ext cx="624" cy="96"/>
                </a:xfrm>
                <a:prstGeom prst="rect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  <a:effectLst/>
                <a:scene3d>
                  <a:camera prst="legacyObliqueTopRight"/>
                  <a:lightRig rig="legacyFlat3" dir="b"/>
                </a:scene3d>
                <a:sp3d extrusionH="887400" prstMaterial="legacyMatte">
                  <a:bevelT w="13500" h="13500" prst="angle"/>
                  <a:bevelB w="13500" h="13500" prst="angle"/>
                  <a:extrusionClr>
                    <a:srgbClr val="66FF99"/>
                  </a:extrusionClr>
                  <a:contourClr>
                    <a:srgbClr val="66FF99"/>
                  </a:contourClr>
                </a:sp3d>
                <a:extLs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flatTx/>
                </a:bodyPr>
                <a:lstStyle/>
                <a:p>
                  <a:pPr algn="ctr" eaLnBrk="0" hangingPunct="0"/>
                  <a:endParaRPr lang="en-US" sz="1400" i="1" dirty="0">
                    <a:solidFill>
                      <a:srgbClr val="000000"/>
                    </a:solidFill>
                    <a:latin typeface="Comic Sans MS" panose="030F0702030302020204" pitchFamily="66" charset="0"/>
                    <a:cs typeface="+mn-cs"/>
                  </a:endParaRPr>
                </a:p>
              </p:txBody>
            </p:sp>
          </p:grpSp>
          <p:sp>
            <p:nvSpPr>
              <p:cNvPr id="122" name="Rectangle 1073">
                <a:extLst>
                  <a:ext uri="{FF2B5EF4-FFF2-40B4-BE49-F238E27FC236}">
                    <a16:creationId xmlns:a16="http://schemas.microsoft.com/office/drawing/2014/main" id="{08252175-EB4E-469F-8CEA-1ECA1FDD3F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72772" y="3603193"/>
                <a:ext cx="781077" cy="817568"/>
              </a:xfrm>
              <a:prstGeom prst="rect">
                <a:avLst/>
              </a:prstGeom>
              <a:solidFill>
                <a:srgbClr val="0099FF"/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887400" prstMaterial="legacyMatte">
                <a:bevelT w="13500" h="13500" prst="angle"/>
                <a:bevelB w="13500" h="13500" prst="angle"/>
                <a:extrusionClr>
                  <a:srgbClr val="0099FF"/>
                </a:extrusionClr>
                <a:contourClr>
                  <a:srgbClr val="0099FF"/>
                </a:contour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i="1" kern="0">
                  <a:solidFill>
                    <a:srgbClr val="000000"/>
                  </a:solidFill>
                  <a:latin typeface="Comic Sans MS" panose="030F0702030302020204" pitchFamily="66" charset="0"/>
                  <a:cs typeface="+mn-cs"/>
                </a:endParaRPr>
              </a:p>
            </p:txBody>
          </p:sp>
          <p:sp>
            <p:nvSpPr>
              <p:cNvPr id="123" name="Line 1074">
                <a:extLst>
                  <a:ext uri="{FF2B5EF4-FFF2-40B4-BE49-F238E27FC236}">
                    <a16:creationId xmlns:a16="http://schemas.microsoft.com/office/drawing/2014/main" id="{E6F583AC-5F84-4983-896A-7805CA453C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300666" y="4167034"/>
                <a:ext cx="223165" cy="2335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i="1" kern="0">
                  <a:solidFill>
                    <a:srgbClr val="000000"/>
                  </a:solidFill>
                  <a:latin typeface="Comic Sans MS" panose="030F0702030302020204" pitchFamily="66" charset="0"/>
                  <a:cs typeface="+mn-cs"/>
                </a:endParaRPr>
              </a:p>
            </p:txBody>
          </p:sp>
          <p:sp>
            <p:nvSpPr>
              <p:cNvPr id="124" name="Line 1075">
                <a:extLst>
                  <a:ext uri="{FF2B5EF4-FFF2-40B4-BE49-F238E27FC236}">
                    <a16:creationId xmlns:a16="http://schemas.microsoft.com/office/drawing/2014/main" id="{228EC3AD-E6B5-4601-8D8B-6C053EA138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23831" y="4167034"/>
                <a:ext cx="78107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i="1" kern="0">
                  <a:solidFill>
                    <a:srgbClr val="000000"/>
                  </a:solidFill>
                  <a:latin typeface="Comic Sans MS" panose="030F0702030302020204" pitchFamily="66" charset="0"/>
                  <a:cs typeface="+mn-cs"/>
                </a:endParaRPr>
              </a:p>
            </p:txBody>
          </p:sp>
          <p:sp>
            <p:nvSpPr>
              <p:cNvPr id="125" name="AutoShape 1076">
                <a:extLst>
                  <a:ext uri="{FF2B5EF4-FFF2-40B4-BE49-F238E27FC236}">
                    <a16:creationId xmlns:a16="http://schemas.microsoft.com/office/drawing/2014/main" id="{641C6379-4A1B-4085-8AB7-D108823397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91205" y="4225431"/>
                <a:ext cx="55791" cy="58398"/>
              </a:xfrm>
              <a:prstGeom prst="flowChartConnector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9525">
                <a:solidFill>
                  <a:schemeClr val="tx2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887400" prstMaterial="legacyMatte">
                <a:bevelT w="13500" h="13500" prst="angle"/>
                <a:bevelB w="13500" h="13500" prst="angle"/>
                <a:extrusionClr>
                  <a:srgbClr val="66FF99"/>
                </a:extrusionClr>
                <a:contourClr>
                  <a:srgbClr val="66FF99"/>
                </a:contourClr>
              </a:sp3d>
            </p:spPr>
            <p:txBody>
              <a:bodyPr wrap="none" anchor="ctr">
                <a:flatTx/>
              </a:bodyPr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i="1" kern="0">
                  <a:solidFill>
                    <a:srgbClr val="000000"/>
                  </a:solidFill>
                  <a:latin typeface="Comic Sans MS" panose="030F0702030302020204" pitchFamily="66" charset="0"/>
                  <a:cs typeface="+mn-cs"/>
                </a:endParaRPr>
              </a:p>
            </p:txBody>
          </p:sp>
          <p:sp>
            <p:nvSpPr>
              <p:cNvPr id="126" name="AutoShape 1077">
                <a:extLst>
                  <a:ext uri="{FF2B5EF4-FFF2-40B4-BE49-F238E27FC236}">
                    <a16:creationId xmlns:a16="http://schemas.microsoft.com/office/drawing/2014/main" id="{C4E465AE-14A3-4F38-95DC-C69ED6F268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0161" y="4225431"/>
                <a:ext cx="55791" cy="58398"/>
              </a:xfrm>
              <a:prstGeom prst="flowChartConnector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9525">
                <a:solidFill>
                  <a:schemeClr val="tx2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887400" prstMaterial="legacyMatte">
                <a:bevelT w="13500" h="13500" prst="angle"/>
                <a:bevelB w="13500" h="13500" prst="angle"/>
                <a:extrusionClr>
                  <a:srgbClr val="66FF99"/>
                </a:extrusionClr>
                <a:contourClr>
                  <a:srgbClr val="66FF99"/>
                </a:contourClr>
              </a:sp3d>
            </p:spPr>
            <p:txBody>
              <a:bodyPr wrap="none" anchor="ctr">
                <a:flatTx/>
              </a:bodyPr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i="1" kern="0">
                  <a:solidFill>
                    <a:srgbClr val="000000"/>
                  </a:solidFill>
                  <a:latin typeface="Comic Sans MS" panose="030F0702030302020204" pitchFamily="66" charset="0"/>
                  <a:cs typeface="+mn-cs"/>
                </a:endParaRPr>
              </a:p>
            </p:txBody>
          </p:sp>
          <p:sp>
            <p:nvSpPr>
              <p:cNvPr id="127" name="AutoShape 1078">
                <a:extLst>
                  <a:ext uri="{FF2B5EF4-FFF2-40B4-BE49-F238E27FC236}">
                    <a16:creationId xmlns:a16="http://schemas.microsoft.com/office/drawing/2014/main" id="{AABBFC5F-EC06-4979-A412-E750EBECAD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91205" y="3991841"/>
                <a:ext cx="55791" cy="58398"/>
              </a:xfrm>
              <a:prstGeom prst="flowChartConnector">
                <a:avLst/>
              </a:prstGeom>
              <a:solidFill>
                <a:srgbClr val="66FF99"/>
              </a:solidFill>
              <a:ln w="9525">
                <a:round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887400" prstMaterial="legacyMatte">
                <a:bevelT w="13500" h="13500" prst="angle"/>
                <a:bevelB w="13500" h="13500" prst="angle"/>
                <a:extrusionClr>
                  <a:srgbClr val="66FF99"/>
                </a:extrusionClr>
                <a:contourClr>
                  <a:srgbClr val="66FF99"/>
                </a:contour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i="1" kern="0">
                  <a:solidFill>
                    <a:srgbClr val="000000"/>
                  </a:solidFill>
                  <a:latin typeface="Comic Sans MS" panose="030F0702030302020204" pitchFamily="66" charset="0"/>
                  <a:cs typeface="+mn-cs"/>
                </a:endParaRPr>
              </a:p>
            </p:txBody>
          </p:sp>
          <p:sp>
            <p:nvSpPr>
              <p:cNvPr id="128" name="AutoShape 1079">
                <a:extLst>
                  <a:ext uri="{FF2B5EF4-FFF2-40B4-BE49-F238E27FC236}">
                    <a16:creationId xmlns:a16="http://schemas.microsoft.com/office/drawing/2014/main" id="{E78E0591-C734-4349-92FC-C0B80DE41D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0161" y="3991841"/>
                <a:ext cx="55791" cy="58398"/>
              </a:xfrm>
              <a:prstGeom prst="flowChartConnector">
                <a:avLst/>
              </a:prstGeom>
              <a:solidFill>
                <a:srgbClr val="66FF99"/>
              </a:solidFill>
              <a:ln w="9525">
                <a:round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887400" prstMaterial="legacyMatte">
                <a:bevelT w="13500" h="13500" prst="angle"/>
                <a:bevelB w="13500" h="13500" prst="angle"/>
                <a:extrusionClr>
                  <a:srgbClr val="66FF99"/>
                </a:extrusionClr>
                <a:contourClr>
                  <a:srgbClr val="66FF99"/>
                </a:contour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i="1" kern="0">
                  <a:solidFill>
                    <a:srgbClr val="000000"/>
                  </a:solidFill>
                  <a:latin typeface="Comic Sans MS" panose="030F0702030302020204" pitchFamily="66" charset="0"/>
                  <a:cs typeface="+mn-cs"/>
                </a:endParaRPr>
              </a:p>
            </p:txBody>
          </p:sp>
          <p:sp>
            <p:nvSpPr>
              <p:cNvPr id="129" name="AutoShape 1080">
                <a:extLst>
                  <a:ext uri="{FF2B5EF4-FFF2-40B4-BE49-F238E27FC236}">
                    <a16:creationId xmlns:a16="http://schemas.microsoft.com/office/drawing/2014/main" id="{9210954D-12FE-4320-9745-7CCB2CE40E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46996" y="3681266"/>
                <a:ext cx="55791" cy="58398"/>
              </a:xfrm>
              <a:prstGeom prst="flowChartConnector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9525">
                <a:solidFill>
                  <a:schemeClr val="tx2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887400" prstMaterial="legacyMatte">
                <a:bevelT w="13500" h="13500" prst="angle"/>
                <a:bevelB w="13500" h="13500" prst="angle"/>
                <a:extrusionClr>
                  <a:srgbClr val="66FF99"/>
                </a:extrusionClr>
                <a:contourClr>
                  <a:srgbClr val="66FF99"/>
                </a:contourClr>
              </a:sp3d>
            </p:spPr>
            <p:txBody>
              <a:bodyPr wrap="none" anchor="ctr">
                <a:flatTx/>
              </a:bodyPr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i="1" kern="0">
                  <a:solidFill>
                    <a:srgbClr val="000000"/>
                  </a:solidFill>
                  <a:latin typeface="Comic Sans MS" panose="030F0702030302020204" pitchFamily="66" charset="0"/>
                  <a:cs typeface="+mn-cs"/>
                </a:endParaRPr>
              </a:p>
            </p:txBody>
          </p:sp>
          <p:sp>
            <p:nvSpPr>
              <p:cNvPr id="130" name="AutoShape 1081">
                <a:extLst>
                  <a:ext uri="{FF2B5EF4-FFF2-40B4-BE49-F238E27FC236}">
                    <a16:creationId xmlns:a16="http://schemas.microsoft.com/office/drawing/2014/main" id="{DED8B3AF-4EAC-4CC7-93A6-951C5BFCED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25953" y="3622868"/>
                <a:ext cx="55791" cy="58398"/>
              </a:xfrm>
              <a:prstGeom prst="flowChartConnector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9525">
                <a:solidFill>
                  <a:schemeClr val="tx2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887400" prstMaterial="legacyMatte">
                <a:bevelT w="13500" h="13500" prst="angle"/>
                <a:bevelB w="13500" h="13500" prst="angle"/>
                <a:extrusionClr>
                  <a:srgbClr val="66FF99"/>
                </a:extrusionClr>
                <a:contourClr>
                  <a:srgbClr val="66FF99"/>
                </a:contourClr>
              </a:sp3d>
            </p:spPr>
            <p:txBody>
              <a:bodyPr wrap="none" anchor="ctr">
                <a:flatTx/>
              </a:bodyPr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i="1" kern="0" dirty="0">
                  <a:solidFill>
                    <a:srgbClr val="000000"/>
                  </a:solidFill>
                  <a:latin typeface="Comic Sans MS" panose="030F0702030302020204" pitchFamily="66" charset="0"/>
                  <a:cs typeface="+mn-cs"/>
                </a:endParaRPr>
              </a:p>
            </p:txBody>
          </p:sp>
          <p:sp>
            <p:nvSpPr>
              <p:cNvPr id="131" name="Line 1082">
                <a:extLst>
                  <a:ext uri="{FF2B5EF4-FFF2-40B4-BE49-F238E27FC236}">
                    <a16:creationId xmlns:a16="http://schemas.microsoft.com/office/drawing/2014/main" id="{B85E4402-42F2-4C48-9C13-066C3DCA73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23831" y="3330880"/>
                <a:ext cx="0" cy="81756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i="1" kern="0">
                  <a:solidFill>
                    <a:srgbClr val="000000"/>
                  </a:solidFill>
                  <a:latin typeface="Comic Sans MS" panose="030F0702030302020204" pitchFamily="66" charset="0"/>
                  <a:cs typeface="+mn-cs"/>
                </a:endParaRPr>
              </a:p>
            </p:txBody>
          </p:sp>
          <p:sp>
            <p:nvSpPr>
              <p:cNvPr id="132" name="AutoShape 1083">
                <a:extLst>
                  <a:ext uri="{FF2B5EF4-FFF2-40B4-BE49-F238E27FC236}">
                    <a16:creationId xmlns:a16="http://schemas.microsoft.com/office/drawing/2014/main" id="{797A5CE0-73DA-477D-82CA-F42613302A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12249" y="4225431"/>
                <a:ext cx="55791" cy="58398"/>
              </a:xfrm>
              <a:prstGeom prst="flowChartConnector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9525">
                <a:solidFill>
                  <a:schemeClr val="tx2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887400" prstMaterial="legacyMatte">
                <a:bevelT w="13500" h="13500" prst="angle"/>
                <a:bevelB w="13500" h="13500" prst="angle"/>
                <a:extrusionClr>
                  <a:srgbClr val="66FF99"/>
                </a:extrusionClr>
                <a:contourClr>
                  <a:srgbClr val="66FF99"/>
                </a:contourClr>
              </a:sp3d>
            </p:spPr>
            <p:txBody>
              <a:bodyPr wrap="none" anchor="ctr">
                <a:flatTx/>
              </a:bodyPr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i="1" kern="0">
                  <a:solidFill>
                    <a:srgbClr val="000000"/>
                  </a:solidFill>
                  <a:latin typeface="Comic Sans MS" panose="030F0702030302020204" pitchFamily="66" charset="0"/>
                  <a:cs typeface="+mn-cs"/>
                </a:endParaRPr>
              </a:p>
            </p:txBody>
          </p:sp>
          <p:sp>
            <p:nvSpPr>
              <p:cNvPr id="133" name="AutoShape 1084">
                <a:extLst>
                  <a:ext uri="{FF2B5EF4-FFF2-40B4-BE49-F238E27FC236}">
                    <a16:creationId xmlns:a16="http://schemas.microsoft.com/office/drawing/2014/main" id="{C485A66B-FDEE-4FF7-95D1-38D11ACBBE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12249" y="3991841"/>
                <a:ext cx="55791" cy="58398"/>
              </a:xfrm>
              <a:prstGeom prst="flowChartConnector">
                <a:avLst/>
              </a:prstGeom>
              <a:solidFill>
                <a:srgbClr val="66FF99"/>
              </a:solidFill>
              <a:ln w="9525">
                <a:round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887400" prstMaterial="legacyMatte">
                <a:bevelT w="13500" h="13500" prst="angle"/>
                <a:bevelB w="13500" h="13500" prst="angle"/>
                <a:extrusionClr>
                  <a:srgbClr val="66FF99"/>
                </a:extrusionClr>
                <a:contourClr>
                  <a:srgbClr val="66FF99"/>
                </a:contour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i="1" kern="0">
                  <a:solidFill>
                    <a:srgbClr val="000000"/>
                  </a:solidFill>
                  <a:latin typeface="Comic Sans MS" panose="030F0702030302020204" pitchFamily="66" charset="0"/>
                  <a:cs typeface="+mn-cs"/>
                </a:endParaRPr>
              </a:p>
            </p:txBody>
          </p:sp>
          <p:sp>
            <p:nvSpPr>
              <p:cNvPr id="134" name="AutoShape 1085">
                <a:extLst>
                  <a:ext uri="{FF2B5EF4-FFF2-40B4-BE49-F238E27FC236}">
                    <a16:creationId xmlns:a16="http://schemas.microsoft.com/office/drawing/2014/main" id="{46F22216-60D8-45CD-B374-315169D086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12249" y="3681266"/>
                <a:ext cx="55791" cy="58398"/>
              </a:xfrm>
              <a:prstGeom prst="flowChartConnector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9525">
                <a:solidFill>
                  <a:schemeClr val="tx2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887400" prstMaterial="legacyMatte">
                <a:bevelT w="13500" h="13500" prst="angle"/>
                <a:bevelB w="13500" h="13500" prst="angle"/>
                <a:extrusionClr>
                  <a:srgbClr val="66FF99"/>
                </a:extrusionClr>
                <a:contourClr>
                  <a:srgbClr val="66FF99"/>
                </a:contourClr>
              </a:sp3d>
            </p:spPr>
            <p:txBody>
              <a:bodyPr wrap="none" anchor="ctr">
                <a:flatTx/>
              </a:bodyPr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i="1" kern="0" dirty="0">
                  <a:solidFill>
                    <a:srgbClr val="000000"/>
                  </a:solidFill>
                  <a:latin typeface="Comic Sans MS" panose="030F0702030302020204" pitchFamily="66" charset="0"/>
                  <a:cs typeface="+mn-cs"/>
                </a:endParaRPr>
              </a:p>
            </p:txBody>
          </p:sp>
        </p:grpSp>
        <p:pic>
          <p:nvPicPr>
            <p:cNvPr id="114" name="Picture 113">
              <a:extLst>
                <a:ext uri="{FF2B5EF4-FFF2-40B4-BE49-F238E27FC236}">
                  <a16:creationId xmlns:a16="http://schemas.microsoft.com/office/drawing/2014/main" id="{6B8845D0-D7A0-4497-BDD5-0E29E0856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15201" y="2202910"/>
              <a:ext cx="4791114" cy="478625"/>
            </a:xfrm>
            <a:prstGeom prst="rect">
              <a:avLst/>
            </a:prstGeom>
          </p:spPr>
        </p:pic>
        <p:pic>
          <p:nvPicPr>
            <p:cNvPr id="115" name="Picture 1028">
              <a:extLst>
                <a:ext uri="{FF2B5EF4-FFF2-40B4-BE49-F238E27FC236}">
                  <a16:creationId xmlns:a16="http://schemas.microsoft.com/office/drawing/2014/main" id="{1938B773-113F-4F23-9739-4852FAA8D3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2" r="19760" b="20099"/>
            <a:stretch>
              <a:fillRect/>
            </a:stretch>
          </p:blipFill>
          <p:spPr bwMode="auto">
            <a:xfrm>
              <a:off x="6915454" y="4737420"/>
              <a:ext cx="2017411" cy="12958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6" name="Text Box 1029">
              <a:extLst>
                <a:ext uri="{FF2B5EF4-FFF2-40B4-BE49-F238E27FC236}">
                  <a16:creationId xmlns:a16="http://schemas.microsoft.com/office/drawing/2014/main" id="{1D07D367-0DFD-47AF-9E10-2659A36197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31025" y="5807670"/>
              <a:ext cx="2613995" cy="3593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0" hangingPunct="0">
                <a:lnSpc>
                  <a:spcPct val="60000"/>
                </a:lnSpc>
              </a:pPr>
              <a:r>
                <a:rPr lang="en-US" altLang="en-US" sz="1400" dirty="0">
                  <a:solidFill>
                    <a:srgbClr val="000000"/>
                  </a:solidFill>
                  <a:latin typeface="+mj-lt"/>
                  <a:cs typeface="+mn-cs"/>
                </a:rPr>
                <a:t>f - volume fraction of component A</a:t>
              </a:r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88D8012A-C01D-4297-9729-E520C54BEF06}"/>
                </a:ext>
              </a:extLst>
            </p:cNvPr>
            <p:cNvSpPr/>
            <p:nvPr/>
          </p:nvSpPr>
          <p:spPr>
            <a:xfrm>
              <a:off x="4575746" y="5203763"/>
              <a:ext cx="224608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altLang="en-US" sz="1400" dirty="0">
                  <a:solidFill>
                    <a:srgbClr val="000000"/>
                  </a:solidFill>
                  <a:latin typeface="Symbol" panose="05050102010706020507" pitchFamily="18" charset="2"/>
                </a:rPr>
                <a:t>c</a:t>
              </a:r>
              <a:r>
                <a:rPr lang="en-US" altLang="en-US" sz="1400" dirty="0">
                  <a:solidFill>
                    <a:srgbClr val="000000"/>
                  </a:solidFill>
                </a:rPr>
                <a:t> - strength of interaction between A and B </a:t>
              </a:r>
            </a:p>
          </p:txBody>
        </p:sp>
        <p:sp>
          <p:nvSpPr>
            <p:cNvPr id="118" name="Rectangle: Diagonal Corners Rounded 117">
              <a:extLst>
                <a:ext uri="{FF2B5EF4-FFF2-40B4-BE49-F238E27FC236}">
                  <a16:creationId xmlns:a16="http://schemas.microsoft.com/office/drawing/2014/main" id="{20618796-C8F3-45B2-A7C3-5A6DA0665DB6}"/>
                </a:ext>
              </a:extLst>
            </p:cNvPr>
            <p:cNvSpPr/>
            <p:nvPr/>
          </p:nvSpPr>
          <p:spPr>
            <a:xfrm>
              <a:off x="4430146" y="1871709"/>
              <a:ext cx="4663614" cy="4295346"/>
            </a:xfrm>
            <a:prstGeom prst="round2DiagRect">
              <a:avLst/>
            </a:prstGeom>
            <a:noFill/>
            <a:ln w="38100"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BD41CA19-2A5A-4519-BC57-21C463F9C40B}"/>
                </a:ext>
              </a:extLst>
            </p:cNvPr>
            <p:cNvSpPr txBox="1"/>
            <p:nvPr/>
          </p:nvSpPr>
          <p:spPr>
            <a:xfrm>
              <a:off x="4849963" y="1915133"/>
              <a:ext cx="37818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000" b="1" dirty="0">
                  <a:latin typeface="Arial Narrow" panose="020B0606020202030204" pitchFamily="34" charset="0"/>
                </a:rPr>
                <a:t>Self-Consistent Field Theory (SCFT)</a:t>
              </a:r>
            </a:p>
          </p:txBody>
        </p:sp>
      </p:grpSp>
      <p:sp>
        <p:nvSpPr>
          <p:cNvPr id="173" name="Speech Bubble: Oval 172">
            <a:extLst>
              <a:ext uri="{FF2B5EF4-FFF2-40B4-BE49-F238E27FC236}">
                <a16:creationId xmlns:a16="http://schemas.microsoft.com/office/drawing/2014/main" id="{EA325611-F70A-42BD-B682-1A70F46D7208}"/>
              </a:ext>
            </a:extLst>
          </p:cNvPr>
          <p:cNvSpPr/>
          <p:nvPr/>
        </p:nvSpPr>
        <p:spPr>
          <a:xfrm>
            <a:off x="2046294" y="-1894523"/>
            <a:ext cx="45719" cy="80387"/>
          </a:xfrm>
          <a:prstGeom prst="wedgeEllipseCallout">
            <a:avLst/>
          </a:prstGeom>
          <a:solidFill>
            <a:schemeClr val="bg2"/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9" name="Speech Bubble: Oval 108">
            <a:extLst>
              <a:ext uri="{FF2B5EF4-FFF2-40B4-BE49-F238E27FC236}">
                <a16:creationId xmlns:a16="http://schemas.microsoft.com/office/drawing/2014/main" id="{5C1583DD-EFB1-4CA3-B22C-BF45309B4AFB}"/>
              </a:ext>
            </a:extLst>
          </p:cNvPr>
          <p:cNvSpPr/>
          <p:nvPr/>
        </p:nvSpPr>
        <p:spPr>
          <a:xfrm rot="5400000">
            <a:off x="5645369" y="1626935"/>
            <a:ext cx="5014802" cy="4751442"/>
          </a:xfrm>
          <a:prstGeom prst="wedgeEllipseCallout">
            <a:avLst>
              <a:gd name="adj1" fmla="val 5016"/>
              <a:gd name="adj2" fmla="val 65677"/>
            </a:avLst>
          </a:prstGeom>
          <a:solidFill>
            <a:schemeClr val="accent3">
              <a:lumMod val="20000"/>
              <a:lumOff val="80000"/>
              <a:alpha val="47000"/>
            </a:schemeClr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74" name="Picture 173">
            <a:extLst>
              <a:ext uri="{FF2B5EF4-FFF2-40B4-BE49-F238E27FC236}">
                <a16:creationId xmlns:a16="http://schemas.microsoft.com/office/drawing/2014/main" id="{92848FCE-6FF1-4D7B-A4AF-8A4464B086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15480" y="6457206"/>
            <a:ext cx="1541549" cy="369972"/>
          </a:xfrm>
          <a:prstGeom prst="rect">
            <a:avLst/>
          </a:prstGeom>
        </p:spPr>
      </p:pic>
      <p:pic>
        <p:nvPicPr>
          <p:cNvPr id="175" name="Picture 174" descr="A close up of a map&#10;&#10;Description generated with high confidence">
            <a:extLst>
              <a:ext uri="{FF2B5EF4-FFF2-40B4-BE49-F238E27FC236}">
                <a16:creationId xmlns:a16="http://schemas.microsoft.com/office/drawing/2014/main" id="{4C1AB31E-B0BF-4E1B-9AD4-3B7305681A7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" t="2741" r="2214" b="3458"/>
          <a:stretch/>
        </p:blipFill>
        <p:spPr>
          <a:xfrm>
            <a:off x="1393209" y="5513076"/>
            <a:ext cx="1643214" cy="11320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2D100A7-F7D7-4E37-A694-D240DC8DDCE1}"/>
              </a:ext>
            </a:extLst>
          </p:cNvPr>
          <p:cNvSpPr/>
          <p:nvPr/>
        </p:nvSpPr>
        <p:spPr>
          <a:xfrm>
            <a:off x="480341" y="15623"/>
            <a:ext cx="77482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+mj-lt"/>
              </a:rPr>
              <a:t>Beyond conventional data analysis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554219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3953" y="56285"/>
            <a:ext cx="9088820" cy="466281"/>
          </a:xfrm>
        </p:spPr>
        <p:txBody>
          <a:bodyPr/>
          <a:lstStyle/>
          <a:p>
            <a:r>
              <a:rPr lang="en-US" sz="2700" b="1" dirty="0">
                <a:latin typeface="+mj-lt"/>
              </a:rPr>
              <a:t>Modeling Scheme: Self-Consistent Field Theory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2DD0EF4-0510-4ED1-9333-A475A8D8A82C}"/>
              </a:ext>
            </a:extLst>
          </p:cNvPr>
          <p:cNvSpPr txBox="1">
            <a:spLocks/>
          </p:cNvSpPr>
          <p:nvPr/>
        </p:nvSpPr>
        <p:spPr>
          <a:xfrm>
            <a:off x="1622112" y="452929"/>
            <a:ext cx="6091674" cy="38282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  <a:defRPr/>
            </a:pPr>
            <a:endParaRPr lang="en-US" dirty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F38E22-ABB0-4DE5-BA28-EAE39C9887B3}"/>
              </a:ext>
            </a:extLst>
          </p:cNvPr>
          <p:cNvSpPr txBox="1"/>
          <p:nvPr/>
        </p:nvSpPr>
        <p:spPr>
          <a:xfrm>
            <a:off x="2708397" y="974364"/>
            <a:ext cx="19841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u="sng" dirty="0">
                <a:solidFill>
                  <a:prstClr val="black"/>
                </a:solidFill>
                <a:latin typeface="Calibri"/>
                <a:cs typeface="+mn-cs"/>
              </a:rPr>
              <a:t>Polymer-Polymer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75AF1A-4EA8-4E24-B74F-C8C1577FA881}"/>
              </a:ext>
            </a:extLst>
          </p:cNvPr>
          <p:cNvSpPr txBox="1"/>
          <p:nvPr/>
        </p:nvSpPr>
        <p:spPr>
          <a:xfrm>
            <a:off x="4907349" y="710079"/>
            <a:ext cx="20949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u="sng" dirty="0">
                <a:solidFill>
                  <a:prstClr val="black"/>
                </a:solidFill>
                <a:latin typeface="Calibri"/>
                <a:cs typeface="+mn-cs"/>
              </a:rPr>
              <a:t>Polymer-substrate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D5970DC-9842-444F-81FE-BDB6021BC337}"/>
              </a:ext>
            </a:extLst>
          </p:cNvPr>
          <p:cNvSpPr txBox="1"/>
          <p:nvPr/>
        </p:nvSpPr>
        <p:spPr>
          <a:xfrm>
            <a:off x="866666" y="710079"/>
            <a:ext cx="13962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u="sng" dirty="0">
                <a:solidFill>
                  <a:prstClr val="black"/>
                </a:solidFill>
                <a:latin typeface="Calibri"/>
                <a:cs typeface="+mn-cs"/>
              </a:rPr>
              <a:t>Polymer-air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834FC095-6A77-4BE2-90C7-102AD6708237}"/>
              </a:ext>
            </a:extLst>
          </p:cNvPr>
          <p:cNvGrpSpPr/>
          <p:nvPr/>
        </p:nvGrpSpPr>
        <p:grpSpPr>
          <a:xfrm>
            <a:off x="661851" y="1150393"/>
            <a:ext cx="6182691" cy="4001858"/>
            <a:chOff x="366777" y="881090"/>
            <a:chExt cx="5391155" cy="326870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F0D0880-CD47-49E8-B2F6-99B58E034E8A}"/>
                </a:ext>
              </a:extLst>
            </p:cNvPr>
            <p:cNvSpPr/>
            <p:nvPr/>
          </p:nvSpPr>
          <p:spPr>
            <a:xfrm>
              <a:off x="2642274" y="2952429"/>
              <a:ext cx="820048" cy="918158"/>
            </a:xfrm>
            <a:prstGeom prst="ellipse">
              <a:avLst/>
            </a:prstGeom>
            <a:solidFill>
              <a:srgbClr val="C0504D">
                <a:lumMod val="60000"/>
                <a:lumOff val="40000"/>
              </a:srgbClr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Calibri"/>
                <a:cs typeface="+mn-cs"/>
              </a:endParaRP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3AC50F8F-0B8C-47E4-96EF-41017CC81294}"/>
                </a:ext>
              </a:extLst>
            </p:cNvPr>
            <p:cNvSpPr/>
            <p:nvPr/>
          </p:nvSpPr>
          <p:spPr>
            <a:xfrm>
              <a:off x="1462892" y="1152805"/>
              <a:ext cx="1719266" cy="778808"/>
            </a:xfrm>
            <a:custGeom>
              <a:avLst/>
              <a:gdLst>
                <a:gd name="connsiteX0" fmla="*/ 89939 w 1719266"/>
                <a:gd name="connsiteY0" fmla="*/ 443321 h 778808"/>
                <a:gd name="connsiteX1" fmla="*/ 89939 w 1719266"/>
                <a:gd name="connsiteY1" fmla="*/ 443321 h 778808"/>
                <a:gd name="connsiteX2" fmla="*/ 6076 w 1719266"/>
                <a:gd name="connsiteY2" fmla="*/ 323505 h 778808"/>
                <a:gd name="connsiteX3" fmla="*/ 18057 w 1719266"/>
                <a:gd name="connsiteY3" fmla="*/ 47927 h 778808"/>
                <a:gd name="connsiteX4" fmla="*/ 30037 w 1719266"/>
                <a:gd name="connsiteY4" fmla="*/ 11982 h 778808"/>
                <a:gd name="connsiteX5" fmla="*/ 65978 w 1719266"/>
                <a:gd name="connsiteY5" fmla="*/ 0 h 778808"/>
                <a:gd name="connsiteX6" fmla="*/ 173801 w 1719266"/>
                <a:gd name="connsiteY6" fmla="*/ 11982 h 778808"/>
                <a:gd name="connsiteX7" fmla="*/ 245683 w 1719266"/>
                <a:gd name="connsiteY7" fmla="*/ 35945 h 778808"/>
                <a:gd name="connsiteX8" fmla="*/ 281624 w 1719266"/>
                <a:gd name="connsiteY8" fmla="*/ 47927 h 778808"/>
                <a:gd name="connsiteX9" fmla="*/ 317566 w 1719266"/>
                <a:gd name="connsiteY9" fmla="*/ 83872 h 778808"/>
                <a:gd name="connsiteX10" fmla="*/ 329546 w 1719266"/>
                <a:gd name="connsiteY10" fmla="*/ 119817 h 778808"/>
                <a:gd name="connsiteX11" fmla="*/ 353507 w 1719266"/>
                <a:gd name="connsiteY11" fmla="*/ 155762 h 778808"/>
                <a:gd name="connsiteX12" fmla="*/ 353507 w 1719266"/>
                <a:gd name="connsiteY12" fmla="*/ 467285 h 778808"/>
                <a:gd name="connsiteX13" fmla="*/ 425389 w 1719266"/>
                <a:gd name="connsiteY13" fmla="*/ 539175 h 778808"/>
                <a:gd name="connsiteX14" fmla="*/ 449349 w 1719266"/>
                <a:gd name="connsiteY14" fmla="*/ 575120 h 778808"/>
                <a:gd name="connsiteX15" fmla="*/ 629055 w 1719266"/>
                <a:gd name="connsiteY15" fmla="*/ 635028 h 778808"/>
                <a:gd name="connsiteX16" fmla="*/ 1132229 w 1719266"/>
                <a:gd name="connsiteY16" fmla="*/ 623046 h 778808"/>
                <a:gd name="connsiteX17" fmla="*/ 1168170 w 1719266"/>
                <a:gd name="connsiteY17" fmla="*/ 611065 h 778808"/>
                <a:gd name="connsiteX18" fmla="*/ 1192131 w 1719266"/>
                <a:gd name="connsiteY18" fmla="*/ 575120 h 778808"/>
                <a:gd name="connsiteX19" fmla="*/ 1216092 w 1719266"/>
                <a:gd name="connsiteY19" fmla="*/ 551156 h 778808"/>
                <a:gd name="connsiteX20" fmla="*/ 1228072 w 1719266"/>
                <a:gd name="connsiteY20" fmla="*/ 515211 h 778808"/>
                <a:gd name="connsiteX21" fmla="*/ 1168170 w 1719266"/>
                <a:gd name="connsiteY21" fmla="*/ 311523 h 778808"/>
                <a:gd name="connsiteX22" fmla="*/ 1132229 w 1719266"/>
                <a:gd name="connsiteY22" fmla="*/ 275578 h 778808"/>
                <a:gd name="connsiteX23" fmla="*/ 1096288 w 1719266"/>
                <a:gd name="connsiteY23" fmla="*/ 263597 h 778808"/>
                <a:gd name="connsiteX24" fmla="*/ 1048367 w 1719266"/>
                <a:gd name="connsiteY24" fmla="*/ 227652 h 778808"/>
                <a:gd name="connsiteX25" fmla="*/ 928563 w 1719266"/>
                <a:gd name="connsiteY25" fmla="*/ 191707 h 778808"/>
                <a:gd name="connsiteX26" fmla="*/ 784799 w 1719266"/>
                <a:gd name="connsiteY26" fmla="*/ 203688 h 778808"/>
                <a:gd name="connsiteX27" fmla="*/ 712917 w 1719266"/>
                <a:gd name="connsiteY27" fmla="*/ 251615 h 778808"/>
                <a:gd name="connsiteX28" fmla="*/ 676976 w 1719266"/>
                <a:gd name="connsiteY28" fmla="*/ 287560 h 778808"/>
                <a:gd name="connsiteX29" fmla="*/ 653015 w 1719266"/>
                <a:gd name="connsiteY29" fmla="*/ 335487 h 778808"/>
                <a:gd name="connsiteX30" fmla="*/ 629055 w 1719266"/>
                <a:gd name="connsiteY30" fmla="*/ 419358 h 778808"/>
                <a:gd name="connsiteX31" fmla="*/ 641035 w 1719266"/>
                <a:gd name="connsiteY31" fmla="*/ 575120 h 778808"/>
                <a:gd name="connsiteX32" fmla="*/ 676976 w 1719266"/>
                <a:gd name="connsiteY32" fmla="*/ 611065 h 778808"/>
                <a:gd name="connsiteX33" fmla="*/ 760838 w 1719266"/>
                <a:gd name="connsiteY33" fmla="*/ 682955 h 778808"/>
                <a:gd name="connsiteX34" fmla="*/ 844701 w 1719266"/>
                <a:gd name="connsiteY34" fmla="*/ 742863 h 778808"/>
                <a:gd name="connsiteX35" fmla="*/ 952524 w 1719266"/>
                <a:gd name="connsiteY35" fmla="*/ 778808 h 778808"/>
                <a:gd name="connsiteX36" fmla="*/ 1240052 w 1719266"/>
                <a:gd name="connsiteY36" fmla="*/ 754844 h 778808"/>
                <a:gd name="connsiteX37" fmla="*/ 1287974 w 1719266"/>
                <a:gd name="connsiteY37" fmla="*/ 730881 h 778808"/>
                <a:gd name="connsiteX38" fmla="*/ 1299954 w 1719266"/>
                <a:gd name="connsiteY38" fmla="*/ 694936 h 778808"/>
                <a:gd name="connsiteX39" fmla="*/ 1323915 w 1719266"/>
                <a:gd name="connsiteY39" fmla="*/ 658991 h 778808"/>
                <a:gd name="connsiteX40" fmla="*/ 1371836 w 1719266"/>
                <a:gd name="connsiteY40" fmla="*/ 563138 h 778808"/>
                <a:gd name="connsiteX41" fmla="*/ 1359856 w 1719266"/>
                <a:gd name="connsiteY41" fmla="*/ 323505 h 778808"/>
                <a:gd name="connsiteX42" fmla="*/ 1323915 w 1719266"/>
                <a:gd name="connsiteY42" fmla="*/ 287560 h 778808"/>
                <a:gd name="connsiteX43" fmla="*/ 1299954 w 1719266"/>
                <a:gd name="connsiteY43" fmla="*/ 215670 h 778808"/>
                <a:gd name="connsiteX44" fmla="*/ 1323915 w 1719266"/>
                <a:gd name="connsiteY44" fmla="*/ 107835 h 778808"/>
                <a:gd name="connsiteX45" fmla="*/ 1395797 w 1719266"/>
                <a:gd name="connsiteY45" fmla="*/ 71890 h 778808"/>
                <a:gd name="connsiteX46" fmla="*/ 1587482 w 1719266"/>
                <a:gd name="connsiteY46" fmla="*/ 83872 h 778808"/>
                <a:gd name="connsiteX47" fmla="*/ 1659364 w 1719266"/>
                <a:gd name="connsiteY47" fmla="*/ 107835 h 778808"/>
                <a:gd name="connsiteX48" fmla="*/ 1683325 w 1719266"/>
                <a:gd name="connsiteY48" fmla="*/ 143780 h 778808"/>
                <a:gd name="connsiteX49" fmla="*/ 1719266 w 1719266"/>
                <a:gd name="connsiteY49" fmla="*/ 167743 h 778808"/>
                <a:gd name="connsiteX50" fmla="*/ 1719266 w 1719266"/>
                <a:gd name="connsiteY50" fmla="*/ 167743 h 778808"/>
                <a:gd name="connsiteX51" fmla="*/ 1719266 w 1719266"/>
                <a:gd name="connsiteY51" fmla="*/ 167743 h 778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719266" h="778808">
                  <a:moveTo>
                    <a:pt x="89939" y="443321"/>
                  </a:moveTo>
                  <a:lnTo>
                    <a:pt x="89939" y="443321"/>
                  </a:lnTo>
                  <a:cubicBezTo>
                    <a:pt x="61985" y="403382"/>
                    <a:pt x="14796" y="371469"/>
                    <a:pt x="6076" y="323505"/>
                  </a:cubicBezTo>
                  <a:cubicBezTo>
                    <a:pt x="-10370" y="233042"/>
                    <a:pt x="11006" y="139602"/>
                    <a:pt x="18057" y="47927"/>
                  </a:cubicBezTo>
                  <a:cubicBezTo>
                    <a:pt x="19026" y="35335"/>
                    <a:pt x="21107" y="20913"/>
                    <a:pt x="30037" y="11982"/>
                  </a:cubicBezTo>
                  <a:cubicBezTo>
                    <a:pt x="38966" y="3052"/>
                    <a:pt x="53998" y="3994"/>
                    <a:pt x="65978" y="0"/>
                  </a:cubicBezTo>
                  <a:cubicBezTo>
                    <a:pt x="101919" y="3994"/>
                    <a:pt x="138341" y="4889"/>
                    <a:pt x="173801" y="11982"/>
                  </a:cubicBezTo>
                  <a:cubicBezTo>
                    <a:pt x="198567" y="16936"/>
                    <a:pt x="221722" y="27957"/>
                    <a:pt x="245683" y="35945"/>
                  </a:cubicBezTo>
                  <a:lnTo>
                    <a:pt x="281624" y="47927"/>
                  </a:lnTo>
                  <a:cubicBezTo>
                    <a:pt x="293605" y="59909"/>
                    <a:pt x="308168" y="69773"/>
                    <a:pt x="317566" y="83872"/>
                  </a:cubicBezTo>
                  <a:cubicBezTo>
                    <a:pt x="324571" y="94381"/>
                    <a:pt x="323898" y="108520"/>
                    <a:pt x="329546" y="119817"/>
                  </a:cubicBezTo>
                  <a:cubicBezTo>
                    <a:pt x="335985" y="132697"/>
                    <a:pt x="345520" y="143780"/>
                    <a:pt x="353507" y="155762"/>
                  </a:cubicBezTo>
                  <a:cubicBezTo>
                    <a:pt x="346718" y="250818"/>
                    <a:pt x="329477" y="371158"/>
                    <a:pt x="353507" y="467285"/>
                  </a:cubicBezTo>
                  <a:cubicBezTo>
                    <a:pt x="362423" y="502951"/>
                    <a:pt x="398551" y="521281"/>
                    <a:pt x="425389" y="539175"/>
                  </a:cubicBezTo>
                  <a:cubicBezTo>
                    <a:pt x="433376" y="551157"/>
                    <a:pt x="437553" y="566862"/>
                    <a:pt x="449349" y="575120"/>
                  </a:cubicBezTo>
                  <a:cubicBezTo>
                    <a:pt x="526975" y="629464"/>
                    <a:pt x="544200" y="622904"/>
                    <a:pt x="629055" y="635028"/>
                  </a:cubicBezTo>
                  <a:cubicBezTo>
                    <a:pt x="796780" y="631034"/>
                    <a:pt x="964622" y="630496"/>
                    <a:pt x="1132229" y="623046"/>
                  </a:cubicBezTo>
                  <a:cubicBezTo>
                    <a:pt x="1144845" y="622485"/>
                    <a:pt x="1158309" y="618954"/>
                    <a:pt x="1168170" y="611065"/>
                  </a:cubicBezTo>
                  <a:cubicBezTo>
                    <a:pt x="1179414" y="602069"/>
                    <a:pt x="1183136" y="586365"/>
                    <a:pt x="1192131" y="575120"/>
                  </a:cubicBezTo>
                  <a:cubicBezTo>
                    <a:pt x="1199187" y="566299"/>
                    <a:pt x="1208105" y="559144"/>
                    <a:pt x="1216092" y="551156"/>
                  </a:cubicBezTo>
                  <a:cubicBezTo>
                    <a:pt x="1220085" y="539174"/>
                    <a:pt x="1228860" y="527816"/>
                    <a:pt x="1228072" y="515211"/>
                  </a:cubicBezTo>
                  <a:cubicBezTo>
                    <a:pt x="1220359" y="391794"/>
                    <a:pt x="1228297" y="381679"/>
                    <a:pt x="1168170" y="311523"/>
                  </a:cubicBezTo>
                  <a:cubicBezTo>
                    <a:pt x="1157144" y="298658"/>
                    <a:pt x="1146327" y="284977"/>
                    <a:pt x="1132229" y="275578"/>
                  </a:cubicBezTo>
                  <a:cubicBezTo>
                    <a:pt x="1121722" y="268573"/>
                    <a:pt x="1108268" y="267591"/>
                    <a:pt x="1096288" y="263597"/>
                  </a:cubicBezTo>
                  <a:cubicBezTo>
                    <a:pt x="1080314" y="251615"/>
                    <a:pt x="1065822" y="237350"/>
                    <a:pt x="1048367" y="227652"/>
                  </a:cubicBezTo>
                  <a:cubicBezTo>
                    <a:pt x="1004035" y="203020"/>
                    <a:pt x="976910" y="201377"/>
                    <a:pt x="928563" y="191707"/>
                  </a:cubicBezTo>
                  <a:cubicBezTo>
                    <a:pt x="880642" y="195701"/>
                    <a:pt x="831132" y="190816"/>
                    <a:pt x="784799" y="203688"/>
                  </a:cubicBezTo>
                  <a:cubicBezTo>
                    <a:pt x="757052" y="211396"/>
                    <a:pt x="733279" y="231250"/>
                    <a:pt x="712917" y="251615"/>
                  </a:cubicBezTo>
                  <a:cubicBezTo>
                    <a:pt x="700937" y="263597"/>
                    <a:pt x="686824" y="273772"/>
                    <a:pt x="676976" y="287560"/>
                  </a:cubicBezTo>
                  <a:cubicBezTo>
                    <a:pt x="666595" y="302095"/>
                    <a:pt x="660050" y="319070"/>
                    <a:pt x="653015" y="335487"/>
                  </a:cubicBezTo>
                  <a:cubicBezTo>
                    <a:pt x="642704" y="359550"/>
                    <a:pt x="635134" y="395040"/>
                    <a:pt x="629055" y="419358"/>
                  </a:cubicBezTo>
                  <a:cubicBezTo>
                    <a:pt x="633048" y="471279"/>
                    <a:pt x="628407" y="524600"/>
                    <a:pt x="641035" y="575120"/>
                  </a:cubicBezTo>
                  <a:cubicBezTo>
                    <a:pt x="645144" y="591558"/>
                    <a:pt x="665950" y="598200"/>
                    <a:pt x="676976" y="611065"/>
                  </a:cubicBezTo>
                  <a:cubicBezTo>
                    <a:pt x="757205" y="704676"/>
                    <a:pt x="665030" y="621979"/>
                    <a:pt x="760838" y="682955"/>
                  </a:cubicBezTo>
                  <a:cubicBezTo>
                    <a:pt x="789820" y="701400"/>
                    <a:pt x="813974" y="727498"/>
                    <a:pt x="844701" y="742863"/>
                  </a:cubicBezTo>
                  <a:cubicBezTo>
                    <a:pt x="878586" y="759807"/>
                    <a:pt x="952524" y="778808"/>
                    <a:pt x="952524" y="778808"/>
                  </a:cubicBezTo>
                  <a:cubicBezTo>
                    <a:pt x="1048367" y="770820"/>
                    <a:pt x="1144844" y="768447"/>
                    <a:pt x="1240052" y="754844"/>
                  </a:cubicBezTo>
                  <a:cubicBezTo>
                    <a:pt x="1257732" y="752318"/>
                    <a:pt x="1275346" y="743510"/>
                    <a:pt x="1287974" y="730881"/>
                  </a:cubicBezTo>
                  <a:cubicBezTo>
                    <a:pt x="1296904" y="721950"/>
                    <a:pt x="1294306" y="706233"/>
                    <a:pt x="1299954" y="694936"/>
                  </a:cubicBezTo>
                  <a:cubicBezTo>
                    <a:pt x="1306393" y="682056"/>
                    <a:pt x="1317020" y="671633"/>
                    <a:pt x="1323915" y="658991"/>
                  </a:cubicBezTo>
                  <a:cubicBezTo>
                    <a:pt x="1341019" y="627630"/>
                    <a:pt x="1371836" y="563138"/>
                    <a:pt x="1371836" y="563138"/>
                  </a:cubicBezTo>
                  <a:cubicBezTo>
                    <a:pt x="1367843" y="483260"/>
                    <a:pt x="1373558" y="402300"/>
                    <a:pt x="1359856" y="323505"/>
                  </a:cubicBezTo>
                  <a:cubicBezTo>
                    <a:pt x="1356953" y="306812"/>
                    <a:pt x="1332143" y="302372"/>
                    <a:pt x="1323915" y="287560"/>
                  </a:cubicBezTo>
                  <a:cubicBezTo>
                    <a:pt x="1311649" y="265479"/>
                    <a:pt x="1299954" y="215670"/>
                    <a:pt x="1299954" y="215670"/>
                  </a:cubicBezTo>
                  <a:cubicBezTo>
                    <a:pt x="1300077" y="214931"/>
                    <a:pt x="1311495" y="123361"/>
                    <a:pt x="1323915" y="107835"/>
                  </a:cubicBezTo>
                  <a:cubicBezTo>
                    <a:pt x="1340805" y="86721"/>
                    <a:pt x="1372120" y="79783"/>
                    <a:pt x="1395797" y="71890"/>
                  </a:cubicBezTo>
                  <a:cubicBezTo>
                    <a:pt x="1459692" y="75884"/>
                    <a:pt x="1524049" y="75221"/>
                    <a:pt x="1587482" y="83872"/>
                  </a:cubicBezTo>
                  <a:cubicBezTo>
                    <a:pt x="1612507" y="87285"/>
                    <a:pt x="1659364" y="107835"/>
                    <a:pt x="1659364" y="107835"/>
                  </a:cubicBezTo>
                  <a:cubicBezTo>
                    <a:pt x="1667351" y="119817"/>
                    <a:pt x="1673143" y="133597"/>
                    <a:pt x="1683325" y="143780"/>
                  </a:cubicBezTo>
                  <a:cubicBezTo>
                    <a:pt x="1693506" y="153962"/>
                    <a:pt x="1719266" y="167743"/>
                    <a:pt x="1719266" y="167743"/>
                  </a:cubicBezTo>
                  <a:lnTo>
                    <a:pt x="1719266" y="167743"/>
                  </a:lnTo>
                  <a:lnTo>
                    <a:pt x="1719266" y="167743"/>
                  </a:lnTo>
                </a:path>
              </a:pathLst>
            </a:custGeom>
            <a:noFill/>
            <a:ln w="25400" cap="flat" cmpd="sng" algn="ctr">
              <a:solidFill>
                <a:srgbClr val="C0504D"/>
              </a:solidFill>
              <a:prstDash val="solid"/>
            </a:ln>
            <a:effectLst>
              <a:glow rad="63500">
                <a:srgbClr val="C0504D">
                  <a:satMod val="175000"/>
                  <a:alpha val="40000"/>
                </a:srgb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D06C5225-07B7-4C7B-A1B8-1150529B97F0}"/>
                </a:ext>
              </a:extLst>
            </p:cNvPr>
            <p:cNvSpPr/>
            <p:nvPr/>
          </p:nvSpPr>
          <p:spPr>
            <a:xfrm>
              <a:off x="3146217" y="1284603"/>
              <a:ext cx="1246254" cy="1018441"/>
            </a:xfrm>
            <a:custGeom>
              <a:avLst/>
              <a:gdLst>
                <a:gd name="connsiteX0" fmla="*/ 23961 w 1246254"/>
                <a:gd name="connsiteY0" fmla="*/ 35945 h 1018441"/>
                <a:gd name="connsiteX1" fmla="*/ 23961 w 1246254"/>
                <a:gd name="connsiteY1" fmla="*/ 35945 h 1018441"/>
                <a:gd name="connsiteX2" fmla="*/ 35941 w 1246254"/>
                <a:gd name="connsiteY2" fmla="*/ 215670 h 1018441"/>
                <a:gd name="connsiteX3" fmla="*/ 11980 w 1246254"/>
                <a:gd name="connsiteY3" fmla="*/ 239634 h 1018441"/>
                <a:gd name="connsiteX4" fmla="*/ 0 w 1246254"/>
                <a:gd name="connsiteY4" fmla="*/ 275578 h 1018441"/>
                <a:gd name="connsiteX5" fmla="*/ 35941 w 1246254"/>
                <a:gd name="connsiteY5" fmla="*/ 407377 h 1018441"/>
                <a:gd name="connsiteX6" fmla="*/ 71882 w 1246254"/>
                <a:gd name="connsiteY6" fmla="*/ 431340 h 1018441"/>
                <a:gd name="connsiteX7" fmla="*/ 107823 w 1246254"/>
                <a:gd name="connsiteY7" fmla="*/ 443322 h 1018441"/>
                <a:gd name="connsiteX8" fmla="*/ 263568 w 1246254"/>
                <a:gd name="connsiteY8" fmla="*/ 431340 h 1018441"/>
                <a:gd name="connsiteX9" fmla="*/ 311489 w 1246254"/>
                <a:gd name="connsiteY9" fmla="*/ 359450 h 1018441"/>
                <a:gd name="connsiteX10" fmla="*/ 323469 w 1246254"/>
                <a:gd name="connsiteY10" fmla="*/ 311523 h 1018441"/>
                <a:gd name="connsiteX11" fmla="*/ 323469 w 1246254"/>
                <a:gd name="connsiteY11" fmla="*/ 35945 h 1018441"/>
                <a:gd name="connsiteX12" fmla="*/ 359411 w 1246254"/>
                <a:gd name="connsiteY12" fmla="*/ 23964 h 1018441"/>
                <a:gd name="connsiteX13" fmla="*/ 407332 w 1246254"/>
                <a:gd name="connsiteY13" fmla="*/ 0 h 1018441"/>
                <a:gd name="connsiteX14" fmla="*/ 587037 w 1246254"/>
                <a:gd name="connsiteY14" fmla="*/ 11982 h 1018441"/>
                <a:gd name="connsiteX15" fmla="*/ 634959 w 1246254"/>
                <a:gd name="connsiteY15" fmla="*/ 47927 h 1018441"/>
                <a:gd name="connsiteX16" fmla="*/ 694860 w 1246254"/>
                <a:gd name="connsiteY16" fmla="*/ 143780 h 1018441"/>
                <a:gd name="connsiteX17" fmla="*/ 706841 w 1246254"/>
                <a:gd name="connsiteY17" fmla="*/ 191707 h 1018441"/>
                <a:gd name="connsiteX18" fmla="*/ 670900 w 1246254"/>
                <a:gd name="connsiteY18" fmla="*/ 335487 h 1018441"/>
                <a:gd name="connsiteX19" fmla="*/ 646939 w 1246254"/>
                <a:gd name="connsiteY19" fmla="*/ 371432 h 1018441"/>
                <a:gd name="connsiteX20" fmla="*/ 599017 w 1246254"/>
                <a:gd name="connsiteY20" fmla="*/ 407377 h 1018441"/>
                <a:gd name="connsiteX21" fmla="*/ 515155 w 1246254"/>
                <a:gd name="connsiteY21" fmla="*/ 431340 h 1018441"/>
                <a:gd name="connsiteX22" fmla="*/ 443273 w 1246254"/>
                <a:gd name="connsiteY22" fmla="*/ 479267 h 1018441"/>
                <a:gd name="connsiteX23" fmla="*/ 395352 w 1246254"/>
                <a:gd name="connsiteY23" fmla="*/ 527193 h 1018441"/>
                <a:gd name="connsiteX24" fmla="*/ 335450 w 1246254"/>
                <a:gd name="connsiteY24" fmla="*/ 635028 h 1018441"/>
                <a:gd name="connsiteX25" fmla="*/ 311489 w 1246254"/>
                <a:gd name="connsiteY25" fmla="*/ 754845 h 1018441"/>
                <a:gd name="connsiteX26" fmla="*/ 323469 w 1246254"/>
                <a:gd name="connsiteY26" fmla="*/ 886643 h 1018441"/>
                <a:gd name="connsiteX27" fmla="*/ 359411 w 1246254"/>
                <a:gd name="connsiteY27" fmla="*/ 922588 h 1018441"/>
                <a:gd name="connsiteX28" fmla="*/ 383371 w 1246254"/>
                <a:gd name="connsiteY28" fmla="*/ 958533 h 1018441"/>
                <a:gd name="connsiteX29" fmla="*/ 431293 w 1246254"/>
                <a:gd name="connsiteY29" fmla="*/ 994478 h 1018441"/>
                <a:gd name="connsiteX30" fmla="*/ 515155 w 1246254"/>
                <a:gd name="connsiteY30" fmla="*/ 1018441 h 1018441"/>
                <a:gd name="connsiteX31" fmla="*/ 706841 w 1246254"/>
                <a:gd name="connsiteY31" fmla="*/ 994478 h 1018441"/>
                <a:gd name="connsiteX32" fmla="*/ 814664 w 1246254"/>
                <a:gd name="connsiteY32" fmla="*/ 910606 h 1018441"/>
                <a:gd name="connsiteX33" fmla="*/ 886546 w 1246254"/>
                <a:gd name="connsiteY33" fmla="*/ 814753 h 1018441"/>
                <a:gd name="connsiteX34" fmla="*/ 922487 w 1246254"/>
                <a:gd name="connsiteY34" fmla="*/ 647010 h 1018441"/>
                <a:gd name="connsiteX35" fmla="*/ 946448 w 1246254"/>
                <a:gd name="connsiteY35" fmla="*/ 455303 h 1018441"/>
                <a:gd name="connsiteX36" fmla="*/ 958428 w 1246254"/>
                <a:gd name="connsiteY36" fmla="*/ 371432 h 1018441"/>
                <a:gd name="connsiteX37" fmla="*/ 970408 w 1246254"/>
                <a:gd name="connsiteY37" fmla="*/ 335487 h 1018441"/>
                <a:gd name="connsiteX38" fmla="*/ 1006349 w 1246254"/>
                <a:gd name="connsiteY38" fmla="*/ 227652 h 1018441"/>
                <a:gd name="connsiteX39" fmla="*/ 1066251 w 1246254"/>
                <a:gd name="connsiteY39" fmla="*/ 143780 h 1018441"/>
                <a:gd name="connsiteX40" fmla="*/ 1150113 w 1246254"/>
                <a:gd name="connsiteY40" fmla="*/ 107835 h 1018441"/>
                <a:gd name="connsiteX41" fmla="*/ 1210015 w 1246254"/>
                <a:gd name="connsiteY41" fmla="*/ 119817 h 1018441"/>
                <a:gd name="connsiteX42" fmla="*/ 1233976 w 1246254"/>
                <a:gd name="connsiteY42" fmla="*/ 191707 h 1018441"/>
                <a:gd name="connsiteX43" fmla="*/ 1233976 w 1246254"/>
                <a:gd name="connsiteY43" fmla="*/ 527193 h 1018441"/>
                <a:gd name="connsiteX44" fmla="*/ 1210015 w 1246254"/>
                <a:gd name="connsiteY44" fmla="*/ 551157 h 1018441"/>
                <a:gd name="connsiteX45" fmla="*/ 1090212 w 1246254"/>
                <a:gd name="connsiteY45" fmla="*/ 563138 h 1018441"/>
                <a:gd name="connsiteX46" fmla="*/ 1090212 w 1246254"/>
                <a:gd name="connsiteY46" fmla="*/ 563138 h 1018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246254" h="1018441">
                  <a:moveTo>
                    <a:pt x="23961" y="35945"/>
                  </a:moveTo>
                  <a:lnTo>
                    <a:pt x="23961" y="35945"/>
                  </a:lnTo>
                  <a:cubicBezTo>
                    <a:pt x="40478" y="110280"/>
                    <a:pt x="62361" y="145208"/>
                    <a:pt x="35941" y="215670"/>
                  </a:cubicBezTo>
                  <a:cubicBezTo>
                    <a:pt x="31975" y="226247"/>
                    <a:pt x="19967" y="231646"/>
                    <a:pt x="11980" y="239634"/>
                  </a:cubicBezTo>
                  <a:cubicBezTo>
                    <a:pt x="7987" y="251615"/>
                    <a:pt x="0" y="262949"/>
                    <a:pt x="0" y="275578"/>
                  </a:cubicBezTo>
                  <a:cubicBezTo>
                    <a:pt x="0" y="325190"/>
                    <a:pt x="276" y="371708"/>
                    <a:pt x="35941" y="407377"/>
                  </a:cubicBezTo>
                  <a:cubicBezTo>
                    <a:pt x="46122" y="417559"/>
                    <a:pt x="59003" y="424900"/>
                    <a:pt x="71882" y="431340"/>
                  </a:cubicBezTo>
                  <a:cubicBezTo>
                    <a:pt x="83177" y="436988"/>
                    <a:pt x="95843" y="439328"/>
                    <a:pt x="107823" y="443322"/>
                  </a:cubicBezTo>
                  <a:lnTo>
                    <a:pt x="263568" y="431340"/>
                  </a:lnTo>
                  <a:cubicBezTo>
                    <a:pt x="290198" y="420374"/>
                    <a:pt x="311489" y="359450"/>
                    <a:pt x="311489" y="359450"/>
                  </a:cubicBezTo>
                  <a:cubicBezTo>
                    <a:pt x="315482" y="343474"/>
                    <a:pt x="323469" y="327990"/>
                    <a:pt x="323469" y="311523"/>
                  </a:cubicBezTo>
                  <a:cubicBezTo>
                    <a:pt x="323469" y="219323"/>
                    <a:pt x="292787" y="128001"/>
                    <a:pt x="323469" y="35945"/>
                  </a:cubicBezTo>
                  <a:cubicBezTo>
                    <a:pt x="327462" y="23964"/>
                    <a:pt x="347804" y="28939"/>
                    <a:pt x="359411" y="23964"/>
                  </a:cubicBezTo>
                  <a:cubicBezTo>
                    <a:pt x="375826" y="16928"/>
                    <a:pt x="391358" y="7988"/>
                    <a:pt x="407332" y="0"/>
                  </a:cubicBezTo>
                  <a:cubicBezTo>
                    <a:pt x="467234" y="3994"/>
                    <a:pt x="528290" y="-387"/>
                    <a:pt x="587037" y="11982"/>
                  </a:cubicBezTo>
                  <a:cubicBezTo>
                    <a:pt x="606577" y="16096"/>
                    <a:pt x="622315" y="32472"/>
                    <a:pt x="634959" y="47927"/>
                  </a:cubicBezTo>
                  <a:cubicBezTo>
                    <a:pt x="658816" y="77089"/>
                    <a:pt x="694860" y="143780"/>
                    <a:pt x="694860" y="143780"/>
                  </a:cubicBezTo>
                  <a:cubicBezTo>
                    <a:pt x="698854" y="159756"/>
                    <a:pt x="706841" y="175240"/>
                    <a:pt x="706841" y="191707"/>
                  </a:cubicBezTo>
                  <a:cubicBezTo>
                    <a:pt x="706841" y="244199"/>
                    <a:pt x="693906" y="289469"/>
                    <a:pt x="670900" y="335487"/>
                  </a:cubicBezTo>
                  <a:cubicBezTo>
                    <a:pt x="664461" y="348367"/>
                    <a:pt x="657121" y="361249"/>
                    <a:pt x="646939" y="371432"/>
                  </a:cubicBezTo>
                  <a:cubicBezTo>
                    <a:pt x="632820" y="385552"/>
                    <a:pt x="616354" y="397469"/>
                    <a:pt x="599017" y="407377"/>
                  </a:cubicBezTo>
                  <a:cubicBezTo>
                    <a:pt x="585653" y="415014"/>
                    <a:pt x="525525" y="428747"/>
                    <a:pt x="515155" y="431340"/>
                  </a:cubicBezTo>
                  <a:cubicBezTo>
                    <a:pt x="491194" y="447316"/>
                    <a:pt x="463635" y="458903"/>
                    <a:pt x="443273" y="479267"/>
                  </a:cubicBezTo>
                  <a:cubicBezTo>
                    <a:pt x="427299" y="495242"/>
                    <a:pt x="410053" y="510040"/>
                    <a:pt x="395352" y="527193"/>
                  </a:cubicBezTo>
                  <a:cubicBezTo>
                    <a:pt x="374778" y="551199"/>
                    <a:pt x="343882" y="613947"/>
                    <a:pt x="335450" y="635028"/>
                  </a:cubicBezTo>
                  <a:cubicBezTo>
                    <a:pt x="325236" y="660566"/>
                    <a:pt x="314877" y="734511"/>
                    <a:pt x="311489" y="754845"/>
                  </a:cubicBezTo>
                  <a:cubicBezTo>
                    <a:pt x="315482" y="798778"/>
                    <a:pt x="311351" y="844226"/>
                    <a:pt x="323469" y="886643"/>
                  </a:cubicBezTo>
                  <a:cubicBezTo>
                    <a:pt x="328123" y="902935"/>
                    <a:pt x="348564" y="909571"/>
                    <a:pt x="359411" y="922588"/>
                  </a:cubicBezTo>
                  <a:cubicBezTo>
                    <a:pt x="368629" y="933651"/>
                    <a:pt x="373190" y="948350"/>
                    <a:pt x="383371" y="958533"/>
                  </a:cubicBezTo>
                  <a:cubicBezTo>
                    <a:pt x="397490" y="972653"/>
                    <a:pt x="413956" y="984570"/>
                    <a:pt x="431293" y="994478"/>
                  </a:cubicBezTo>
                  <a:cubicBezTo>
                    <a:pt x="444657" y="1002115"/>
                    <a:pt x="504785" y="1015848"/>
                    <a:pt x="515155" y="1018441"/>
                  </a:cubicBezTo>
                  <a:cubicBezTo>
                    <a:pt x="579050" y="1010453"/>
                    <a:pt x="643699" y="1007108"/>
                    <a:pt x="706841" y="994478"/>
                  </a:cubicBezTo>
                  <a:cubicBezTo>
                    <a:pt x="752576" y="985330"/>
                    <a:pt x="785528" y="939745"/>
                    <a:pt x="814664" y="910606"/>
                  </a:cubicBezTo>
                  <a:cubicBezTo>
                    <a:pt x="875214" y="850050"/>
                    <a:pt x="852483" y="882887"/>
                    <a:pt x="886546" y="814753"/>
                  </a:cubicBezTo>
                  <a:cubicBezTo>
                    <a:pt x="913735" y="678789"/>
                    <a:pt x="900628" y="734450"/>
                    <a:pt x="922487" y="647010"/>
                  </a:cubicBezTo>
                  <a:cubicBezTo>
                    <a:pt x="930474" y="583108"/>
                    <a:pt x="938120" y="519162"/>
                    <a:pt x="946448" y="455303"/>
                  </a:cubicBezTo>
                  <a:cubicBezTo>
                    <a:pt x="950100" y="427299"/>
                    <a:pt x="952890" y="399124"/>
                    <a:pt x="958428" y="371432"/>
                  </a:cubicBezTo>
                  <a:cubicBezTo>
                    <a:pt x="960905" y="359048"/>
                    <a:pt x="966939" y="347631"/>
                    <a:pt x="970408" y="335487"/>
                  </a:cubicBezTo>
                  <a:cubicBezTo>
                    <a:pt x="989875" y="267344"/>
                    <a:pt x="973309" y="302002"/>
                    <a:pt x="1006349" y="227652"/>
                  </a:cubicBezTo>
                  <a:cubicBezTo>
                    <a:pt x="1023227" y="189672"/>
                    <a:pt x="1031588" y="168542"/>
                    <a:pt x="1066251" y="143780"/>
                  </a:cubicBezTo>
                  <a:cubicBezTo>
                    <a:pt x="1092157" y="125274"/>
                    <a:pt x="1120783" y="117613"/>
                    <a:pt x="1150113" y="107835"/>
                  </a:cubicBezTo>
                  <a:cubicBezTo>
                    <a:pt x="1170080" y="111829"/>
                    <a:pt x="1195617" y="105418"/>
                    <a:pt x="1210015" y="119817"/>
                  </a:cubicBezTo>
                  <a:cubicBezTo>
                    <a:pt x="1227875" y="137679"/>
                    <a:pt x="1233976" y="191707"/>
                    <a:pt x="1233976" y="191707"/>
                  </a:cubicBezTo>
                  <a:cubicBezTo>
                    <a:pt x="1241771" y="308641"/>
                    <a:pt x="1257194" y="411089"/>
                    <a:pt x="1233976" y="527193"/>
                  </a:cubicBezTo>
                  <a:cubicBezTo>
                    <a:pt x="1231761" y="538270"/>
                    <a:pt x="1220118" y="546105"/>
                    <a:pt x="1210015" y="551157"/>
                  </a:cubicBezTo>
                  <a:cubicBezTo>
                    <a:pt x="1174434" y="568950"/>
                    <a:pt x="1126776" y="563138"/>
                    <a:pt x="1090212" y="563138"/>
                  </a:cubicBezTo>
                  <a:lnTo>
                    <a:pt x="1090212" y="563138"/>
                  </a:lnTo>
                </a:path>
              </a:pathLst>
            </a:cu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glow rad="63500">
                <a:srgbClr val="4F81BD">
                  <a:satMod val="175000"/>
                  <a:alpha val="40000"/>
                </a:srgb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D704929-309D-4A3D-94BA-C7F1FD99B7BA}"/>
                </a:ext>
              </a:extLst>
            </p:cNvPr>
            <p:cNvSpPr txBox="1"/>
            <p:nvPr/>
          </p:nvSpPr>
          <p:spPr>
            <a:xfrm>
              <a:off x="1943125" y="2235401"/>
              <a:ext cx="489828" cy="3218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err="1">
                  <a:solidFill>
                    <a:prstClr val="black"/>
                  </a:solidFill>
                  <a:latin typeface="Calibri"/>
                  <a:cs typeface="+mn-cs"/>
                </a:rPr>
                <a:t>dPS</a:t>
              </a:r>
              <a:endParaRPr lang="en-US" dirty="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ED756D5-87AA-41DE-9664-DE27E03B920E}"/>
                </a:ext>
              </a:extLst>
            </p:cNvPr>
            <p:cNvSpPr txBox="1"/>
            <p:nvPr/>
          </p:nvSpPr>
          <p:spPr>
            <a:xfrm>
              <a:off x="3656314" y="2271698"/>
              <a:ext cx="699838" cy="3218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>
                  <a:solidFill>
                    <a:prstClr val="black"/>
                  </a:solidFill>
                  <a:latin typeface="Calibri"/>
                  <a:cs typeface="+mn-cs"/>
                </a:rPr>
                <a:t>PBMA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6DEFEF7-EFA0-4FA2-8568-CE612A653B67}"/>
                </a:ext>
              </a:extLst>
            </p:cNvPr>
            <p:cNvSpPr txBox="1"/>
            <p:nvPr/>
          </p:nvSpPr>
          <p:spPr>
            <a:xfrm>
              <a:off x="2635804" y="1981022"/>
              <a:ext cx="665623" cy="3268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000" dirty="0" err="1">
                  <a:solidFill>
                    <a:prstClr val="black"/>
                  </a:solidFill>
                  <a:latin typeface="Calibri"/>
                  <a:cs typeface="+mn-cs"/>
                </a:rPr>
                <a:t>χ</a:t>
              </a:r>
              <a:r>
                <a:rPr lang="en-US" sz="2000" baseline="-25000" dirty="0" err="1">
                  <a:solidFill>
                    <a:prstClr val="black"/>
                  </a:solidFill>
                  <a:latin typeface="Calibri"/>
                  <a:cs typeface="+mn-cs"/>
                </a:rPr>
                <a:t>S</a:t>
              </a:r>
              <a:r>
                <a:rPr lang="en-US" sz="2000" baseline="-25000" dirty="0">
                  <a:solidFill>
                    <a:prstClr val="black"/>
                  </a:solidFill>
                  <a:latin typeface="Calibri"/>
                  <a:cs typeface="+mn-cs"/>
                </a:rPr>
                <a:t>-BMA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F6D78319-0229-4255-A97B-F891C8AA975C}"/>
                </a:ext>
              </a:extLst>
            </p:cNvPr>
            <p:cNvCxnSpPr>
              <a:stCxn id="8" idx="3"/>
            </p:cNvCxnSpPr>
            <p:nvPr/>
          </p:nvCxnSpPr>
          <p:spPr>
            <a:xfrm>
              <a:off x="2432952" y="2396333"/>
              <a:ext cx="1223362" cy="23735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headEnd type="arrow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0774A5B-7032-4B5A-AD05-1EEC32E482F3}"/>
                </a:ext>
              </a:extLst>
            </p:cNvPr>
            <p:cNvSpPr/>
            <p:nvPr/>
          </p:nvSpPr>
          <p:spPr>
            <a:xfrm>
              <a:off x="5470404" y="881090"/>
              <a:ext cx="287528" cy="1895201"/>
            </a:xfrm>
            <a:prstGeom prst="rect">
              <a:avLst/>
            </a:prstGeom>
            <a:solidFill>
              <a:srgbClr val="F79646">
                <a:lumMod val="75000"/>
              </a:srgbClr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Calibri"/>
                <a:cs typeface="+mn-cs"/>
              </a:endParaRP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CCF628C1-0E63-4CFA-959E-DB2D4BD2C29B}"/>
                </a:ext>
              </a:extLst>
            </p:cNvPr>
            <p:cNvCxnSpPr/>
            <p:nvPr/>
          </p:nvCxnSpPr>
          <p:spPr>
            <a:xfrm flipV="1">
              <a:off x="4488017" y="1390694"/>
              <a:ext cx="838624" cy="131799"/>
            </a:xfrm>
            <a:prstGeom prst="straightConnector1">
              <a:avLst/>
            </a:prstGeom>
            <a:noFill/>
            <a:ln w="25400" cap="flat" cmpd="sng" algn="ctr">
              <a:solidFill>
                <a:srgbClr val="4F81BD"/>
              </a:solidFill>
              <a:prstDash val="sysDash"/>
              <a:headEnd type="arrow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7FAA7E1A-3C30-41EC-9C02-C61A98326AD3}"/>
                </a:ext>
              </a:extLst>
            </p:cNvPr>
            <p:cNvCxnSpPr>
              <a:stCxn id="6" idx="37"/>
            </p:cNvCxnSpPr>
            <p:nvPr/>
          </p:nvCxnSpPr>
          <p:spPr>
            <a:xfrm>
              <a:off x="2750866" y="1883686"/>
              <a:ext cx="2719538" cy="496189"/>
            </a:xfrm>
            <a:prstGeom prst="straightConnector1">
              <a:avLst/>
            </a:prstGeom>
            <a:noFill/>
            <a:ln w="25400" cap="flat" cmpd="sng" algn="ctr">
              <a:solidFill>
                <a:srgbClr val="C0504D"/>
              </a:solidFill>
              <a:prstDash val="sysDash"/>
              <a:headEnd type="arrow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FAC5A25-08B3-4393-A9E1-3C637782CD22}"/>
                </a:ext>
              </a:extLst>
            </p:cNvPr>
            <p:cNvSpPr/>
            <p:nvPr/>
          </p:nvSpPr>
          <p:spPr>
            <a:xfrm>
              <a:off x="366777" y="881090"/>
              <a:ext cx="265514" cy="1895201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Calibri"/>
                <a:cs typeface="+mn-cs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F6C71F33-626E-4E06-A06C-C31BD16DC50F}"/>
                </a:ext>
              </a:extLst>
            </p:cNvPr>
            <p:cNvSpPr/>
            <p:nvPr/>
          </p:nvSpPr>
          <p:spPr>
            <a:xfrm>
              <a:off x="2730626" y="3113812"/>
              <a:ext cx="650067" cy="678029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Calibri"/>
                <a:cs typeface="+mn-cs"/>
              </a:endParaRP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D88DA3E6-9826-4E5D-90A1-A2FE74061ECB}"/>
                </a:ext>
              </a:extLst>
            </p:cNvPr>
            <p:cNvCxnSpPr/>
            <p:nvPr/>
          </p:nvCxnSpPr>
          <p:spPr>
            <a:xfrm flipV="1">
              <a:off x="752129" y="1390694"/>
              <a:ext cx="591825" cy="131799"/>
            </a:xfrm>
            <a:prstGeom prst="straightConnector1">
              <a:avLst/>
            </a:prstGeom>
            <a:noFill/>
            <a:ln w="25400" cap="flat" cmpd="sng" algn="ctr">
              <a:solidFill>
                <a:srgbClr val="C0504D"/>
              </a:solidFill>
              <a:prstDash val="dash"/>
              <a:headEnd type="arrow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8FABD3E8-CAF5-4564-A04A-2FC8641674AA}"/>
                </a:ext>
              </a:extLst>
            </p:cNvPr>
            <p:cNvCxnSpPr>
              <a:stCxn id="7" idx="24"/>
            </p:cNvCxnSpPr>
            <p:nvPr/>
          </p:nvCxnSpPr>
          <p:spPr>
            <a:xfrm flipH="1">
              <a:off x="632291" y="1919631"/>
              <a:ext cx="2849376" cy="460244"/>
            </a:xfrm>
            <a:prstGeom prst="straightConnector1">
              <a:avLst/>
            </a:prstGeom>
            <a:noFill/>
            <a:ln w="25400" cap="flat" cmpd="sng" algn="ctr">
              <a:solidFill>
                <a:srgbClr val="4F81BD"/>
              </a:solidFill>
              <a:prstDash val="dash"/>
              <a:headEnd type="arrow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A52DB85-A00D-4990-9A64-F542A9B81784}"/>
                </a:ext>
              </a:extLst>
            </p:cNvPr>
            <p:cNvSpPr txBox="1"/>
            <p:nvPr/>
          </p:nvSpPr>
          <p:spPr>
            <a:xfrm>
              <a:off x="4239178" y="942576"/>
              <a:ext cx="1258784" cy="3519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200" dirty="0" err="1">
                  <a:solidFill>
                    <a:prstClr val="black"/>
                  </a:solidFill>
                  <a:latin typeface="Calibri"/>
                  <a:cs typeface="+mn-cs"/>
                </a:rPr>
                <a:t>χ</a:t>
              </a:r>
              <a:r>
                <a:rPr lang="en-US" sz="2200" baseline="-25000" dirty="0" err="1">
                  <a:solidFill>
                    <a:prstClr val="black"/>
                  </a:solidFill>
                  <a:latin typeface="Calibri"/>
                  <a:cs typeface="+mn-cs"/>
                </a:rPr>
                <a:t>BMA</a:t>
              </a:r>
              <a:r>
                <a:rPr lang="en-US" sz="2200" baseline="-25000" dirty="0">
                  <a:solidFill>
                    <a:prstClr val="black"/>
                  </a:solidFill>
                  <a:latin typeface="Calibri"/>
                  <a:cs typeface="+mn-cs"/>
                </a:rPr>
                <a:t>-substrate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74BE6B0-522F-4B9F-9B75-A2C9C7E6BBF2}"/>
                </a:ext>
              </a:extLst>
            </p:cNvPr>
            <p:cNvSpPr txBox="1"/>
            <p:nvPr/>
          </p:nvSpPr>
          <p:spPr>
            <a:xfrm>
              <a:off x="4500773" y="1888643"/>
              <a:ext cx="1021162" cy="3519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200" dirty="0" err="1">
                  <a:solidFill>
                    <a:prstClr val="black"/>
                  </a:solidFill>
                  <a:latin typeface="Calibri"/>
                  <a:cs typeface="+mn-cs"/>
                </a:rPr>
                <a:t>χ</a:t>
              </a:r>
              <a:r>
                <a:rPr lang="en-US" sz="2200" baseline="-25000" dirty="0" err="1">
                  <a:solidFill>
                    <a:prstClr val="black"/>
                  </a:solidFill>
                  <a:latin typeface="Calibri"/>
                  <a:cs typeface="+mn-cs"/>
                </a:rPr>
                <a:t>S</a:t>
              </a:r>
              <a:r>
                <a:rPr lang="en-US" sz="2200" baseline="-25000" dirty="0">
                  <a:solidFill>
                    <a:prstClr val="black"/>
                  </a:solidFill>
                  <a:latin typeface="Calibri"/>
                  <a:cs typeface="+mn-cs"/>
                </a:rPr>
                <a:t>-Substrate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4E3DD31-6B65-4EBB-BB62-A0ADAC7F64F4}"/>
                </a:ext>
              </a:extLst>
            </p:cNvPr>
            <p:cNvSpPr txBox="1"/>
            <p:nvPr/>
          </p:nvSpPr>
          <p:spPr>
            <a:xfrm>
              <a:off x="736615" y="942576"/>
              <a:ext cx="581756" cy="3519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200" dirty="0" err="1">
                  <a:solidFill>
                    <a:prstClr val="black"/>
                  </a:solidFill>
                  <a:latin typeface="Calibri"/>
                  <a:cs typeface="+mn-cs"/>
                </a:rPr>
                <a:t>χ</a:t>
              </a:r>
              <a:r>
                <a:rPr lang="en-US" sz="2200" baseline="-25000" dirty="0" err="1">
                  <a:solidFill>
                    <a:prstClr val="black"/>
                  </a:solidFill>
                  <a:latin typeface="Calibri"/>
                  <a:cs typeface="+mn-cs"/>
                </a:rPr>
                <a:t>S</a:t>
              </a:r>
              <a:r>
                <a:rPr lang="en-US" sz="2200" baseline="-25000" dirty="0">
                  <a:solidFill>
                    <a:prstClr val="black"/>
                  </a:solidFill>
                  <a:latin typeface="Calibri"/>
                  <a:cs typeface="+mn-cs"/>
                </a:rPr>
                <a:t>-Air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714606C-6D24-48D1-A841-F07D7662FFE1}"/>
                </a:ext>
              </a:extLst>
            </p:cNvPr>
            <p:cNvSpPr txBox="1"/>
            <p:nvPr/>
          </p:nvSpPr>
          <p:spPr>
            <a:xfrm>
              <a:off x="753522" y="1902366"/>
              <a:ext cx="769059" cy="3268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000" dirty="0" err="1">
                  <a:solidFill>
                    <a:prstClr val="black"/>
                  </a:solidFill>
                  <a:latin typeface="Calibri"/>
                  <a:cs typeface="+mn-cs"/>
                </a:rPr>
                <a:t>χ</a:t>
              </a:r>
              <a:r>
                <a:rPr lang="en-US" sz="2000" baseline="-25000" dirty="0" err="1">
                  <a:solidFill>
                    <a:prstClr val="black"/>
                  </a:solidFill>
                  <a:latin typeface="Calibri"/>
                  <a:cs typeface="+mn-cs"/>
                </a:rPr>
                <a:t>BMA</a:t>
              </a:r>
              <a:r>
                <a:rPr lang="en-US" sz="2000" baseline="-25000" dirty="0">
                  <a:solidFill>
                    <a:prstClr val="black"/>
                  </a:solidFill>
                  <a:latin typeface="Calibri"/>
                  <a:cs typeface="+mn-cs"/>
                </a:rPr>
                <a:t>-Air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1CD97E6-B057-4BAE-97BC-87810100DEBD}"/>
                </a:ext>
              </a:extLst>
            </p:cNvPr>
            <p:cNvSpPr txBox="1"/>
            <p:nvPr/>
          </p:nvSpPr>
          <p:spPr>
            <a:xfrm>
              <a:off x="2177283" y="3827930"/>
              <a:ext cx="2041421" cy="3218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u="sng" dirty="0">
                  <a:solidFill>
                    <a:prstClr val="black"/>
                  </a:solidFill>
                  <a:latin typeface="Calibri"/>
                  <a:cs typeface="+mn-cs"/>
                </a:rPr>
                <a:t>Polymer-nanoparticle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EC411E78-132A-4A21-8641-4EB9EBAC4F17}"/>
                </a:ext>
              </a:extLst>
            </p:cNvPr>
            <p:cNvCxnSpPr>
              <a:cxnSpLocks/>
              <a:stCxn id="28" idx="1"/>
            </p:cNvCxnSpPr>
            <p:nvPr/>
          </p:nvCxnSpPr>
          <p:spPr>
            <a:xfrm flipH="1" flipV="1">
              <a:off x="3052298" y="3444283"/>
              <a:ext cx="1132724" cy="274919"/>
            </a:xfrm>
            <a:prstGeom prst="straightConnector1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D1DB1D7-0A1D-416E-8ED1-7BCF9B58F9E0}"/>
                </a:ext>
              </a:extLst>
            </p:cNvPr>
            <p:cNvSpPr txBox="1"/>
            <p:nvPr/>
          </p:nvSpPr>
          <p:spPr>
            <a:xfrm>
              <a:off x="4185022" y="3558271"/>
              <a:ext cx="1084069" cy="3218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>
                  <a:solidFill>
                    <a:prstClr val="black"/>
                  </a:solidFill>
                  <a:latin typeface="Calibri"/>
                  <a:cs typeface="+mn-cs"/>
                </a:rPr>
                <a:t>Fe</a:t>
              </a:r>
              <a:r>
                <a:rPr lang="en-US" baseline="-25000" dirty="0">
                  <a:solidFill>
                    <a:prstClr val="black"/>
                  </a:solidFill>
                  <a:latin typeface="Calibri"/>
                  <a:cs typeface="+mn-cs"/>
                </a:rPr>
                <a:t>2</a:t>
              </a:r>
              <a:r>
                <a:rPr lang="en-US" dirty="0">
                  <a:solidFill>
                    <a:prstClr val="black"/>
                  </a:solidFill>
                  <a:latin typeface="Calibri"/>
                  <a:cs typeface="+mn-cs"/>
                </a:rPr>
                <a:t>O</a:t>
              </a:r>
              <a:r>
                <a:rPr lang="en-US" baseline="-25000" dirty="0">
                  <a:solidFill>
                    <a:prstClr val="black"/>
                  </a:solidFill>
                  <a:latin typeface="Calibri"/>
                  <a:cs typeface="+mn-cs"/>
                </a:rPr>
                <a:t>3</a:t>
              </a:r>
              <a:r>
                <a:rPr lang="en-US" dirty="0">
                  <a:solidFill>
                    <a:prstClr val="black"/>
                  </a:solidFill>
                  <a:latin typeface="Calibri"/>
                  <a:cs typeface="+mn-cs"/>
                </a:rPr>
                <a:t> core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246A1010-081F-4B24-9D73-A2671A120534}"/>
                </a:ext>
              </a:extLst>
            </p:cNvPr>
            <p:cNvCxnSpPr>
              <a:cxnSpLocks/>
              <a:endCxn id="4" idx="6"/>
            </p:cNvCxnSpPr>
            <p:nvPr/>
          </p:nvCxnSpPr>
          <p:spPr>
            <a:xfrm flipH="1" flipV="1">
              <a:off x="3462322" y="3411508"/>
              <a:ext cx="800434" cy="21246"/>
            </a:xfrm>
            <a:prstGeom prst="straightConnector1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BB8946A-B4CE-483A-BA41-91D38D3B6CD6}"/>
                </a:ext>
              </a:extLst>
            </p:cNvPr>
            <p:cNvSpPr txBox="1"/>
            <p:nvPr/>
          </p:nvSpPr>
          <p:spPr>
            <a:xfrm>
              <a:off x="4250733" y="3163033"/>
              <a:ext cx="1024438" cy="3218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>
                  <a:solidFill>
                    <a:prstClr val="black"/>
                  </a:solidFill>
                  <a:latin typeface="Calibri"/>
                  <a:cs typeface="+mn-cs"/>
                </a:rPr>
                <a:t>PS corona</a:t>
              </a: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923615CD-F00B-4CBE-A22A-FD75BE530963}"/>
                </a:ext>
              </a:extLst>
            </p:cNvPr>
            <p:cNvCxnSpPr>
              <a:cxnSpLocks/>
              <a:stCxn id="6" idx="35"/>
            </p:cNvCxnSpPr>
            <p:nvPr/>
          </p:nvCxnSpPr>
          <p:spPr>
            <a:xfrm>
              <a:off x="2415416" y="1931613"/>
              <a:ext cx="459250" cy="1179143"/>
            </a:xfrm>
            <a:prstGeom prst="straightConnector1">
              <a:avLst/>
            </a:prstGeom>
            <a:noFill/>
            <a:ln w="25400" cap="flat" cmpd="sng" algn="ctr">
              <a:solidFill>
                <a:srgbClr val="C0504D"/>
              </a:solidFill>
              <a:prstDash val="lgDashDot"/>
              <a:headEnd type="arrow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82F2F302-B859-4F52-9DCC-5C377B63C5B1}"/>
                </a:ext>
              </a:extLst>
            </p:cNvPr>
            <p:cNvCxnSpPr>
              <a:cxnSpLocks/>
              <a:endCxn id="4" idx="7"/>
            </p:cNvCxnSpPr>
            <p:nvPr/>
          </p:nvCxnSpPr>
          <p:spPr>
            <a:xfrm flipH="1">
              <a:off x="3342229" y="2411731"/>
              <a:ext cx="377690" cy="675159"/>
            </a:xfrm>
            <a:prstGeom prst="straightConnector1">
              <a:avLst/>
            </a:prstGeom>
            <a:noFill/>
            <a:ln w="25400" cap="flat" cmpd="sng" algn="ctr">
              <a:solidFill>
                <a:srgbClr val="4F81BD"/>
              </a:solidFill>
              <a:prstDash val="lgDashDot"/>
              <a:headEnd type="arrow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ED3625E-FFA5-4D9B-B4D5-E7461C8A58E3}"/>
                </a:ext>
              </a:extLst>
            </p:cNvPr>
            <p:cNvSpPr txBox="1"/>
            <p:nvPr/>
          </p:nvSpPr>
          <p:spPr>
            <a:xfrm>
              <a:off x="2176782" y="2757653"/>
              <a:ext cx="544016" cy="3268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000" dirty="0" err="1">
                  <a:solidFill>
                    <a:prstClr val="black"/>
                  </a:solidFill>
                  <a:latin typeface="Calibri"/>
                  <a:cs typeface="+mn-cs"/>
                </a:rPr>
                <a:t>χ</a:t>
              </a:r>
              <a:r>
                <a:rPr lang="en-US" sz="2000" baseline="-25000" dirty="0" err="1">
                  <a:solidFill>
                    <a:prstClr val="black"/>
                  </a:solidFill>
                  <a:latin typeface="Calibri"/>
                  <a:cs typeface="+mn-cs"/>
                </a:rPr>
                <a:t>S</a:t>
              </a:r>
              <a:r>
                <a:rPr lang="en-US" sz="2000" baseline="-25000" dirty="0">
                  <a:solidFill>
                    <a:prstClr val="black"/>
                  </a:solidFill>
                  <a:latin typeface="Calibri"/>
                  <a:cs typeface="+mn-cs"/>
                </a:rPr>
                <a:t>-NP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AE88D1F-3B1A-429C-8B56-BC7B50F54DE2}"/>
                </a:ext>
              </a:extLst>
            </p:cNvPr>
            <p:cNvSpPr txBox="1"/>
            <p:nvPr/>
          </p:nvSpPr>
          <p:spPr>
            <a:xfrm>
              <a:off x="3666368" y="2757653"/>
              <a:ext cx="770456" cy="3268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000" dirty="0" err="1">
                  <a:solidFill>
                    <a:prstClr val="black"/>
                  </a:solidFill>
                  <a:latin typeface="Calibri"/>
                  <a:cs typeface="+mn-cs"/>
                </a:rPr>
                <a:t>χ</a:t>
              </a:r>
              <a:r>
                <a:rPr lang="en-US" sz="2000" baseline="-25000" dirty="0" err="1">
                  <a:solidFill>
                    <a:prstClr val="black"/>
                  </a:solidFill>
                  <a:latin typeface="Calibri"/>
                  <a:cs typeface="+mn-cs"/>
                </a:rPr>
                <a:t>BMA</a:t>
              </a:r>
              <a:r>
                <a:rPr lang="en-US" sz="2000" baseline="-25000" dirty="0">
                  <a:solidFill>
                    <a:prstClr val="black"/>
                  </a:solidFill>
                  <a:latin typeface="Calibri"/>
                  <a:cs typeface="+mn-cs"/>
                </a:rPr>
                <a:t>-NP</a:t>
              </a:r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066B907C-BEAD-41C5-AECF-64F26270CD5B}"/>
              </a:ext>
            </a:extLst>
          </p:cNvPr>
          <p:cNvSpPr/>
          <p:nvPr/>
        </p:nvSpPr>
        <p:spPr>
          <a:xfrm>
            <a:off x="7537209" y="1078866"/>
            <a:ext cx="437209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charset="2"/>
              <a:buChar char="q"/>
            </a:pPr>
            <a:r>
              <a:rPr lang="en-US" b="1" dirty="0">
                <a:latin typeface="Arial Narrow" panose="020B0606020202030204" pitchFamily="34" charset="0"/>
              </a:rPr>
              <a:t>Hybrid SCFT scheme used for </a:t>
            </a:r>
            <a:r>
              <a:rPr lang="en-US" b="1" dirty="0" err="1">
                <a:latin typeface="Arial Narrow" panose="020B0606020202030204" pitchFamily="34" charset="0"/>
              </a:rPr>
              <a:t>diblock</a:t>
            </a:r>
            <a:r>
              <a:rPr lang="en-US" b="1" dirty="0">
                <a:latin typeface="Arial Narrow" panose="020B0606020202030204" pitchFamily="34" charset="0"/>
              </a:rPr>
              <a:t> copolymer nanocomposite</a:t>
            </a:r>
            <a:r>
              <a:rPr lang="en-US" b="1" baseline="30000" dirty="0">
                <a:latin typeface="Arial Narrow" panose="020B0606020202030204" pitchFamily="34" charset="0"/>
              </a:rPr>
              <a:t> </a:t>
            </a:r>
            <a:r>
              <a:rPr lang="en-US" b="1" dirty="0">
                <a:latin typeface="Arial Narrow" panose="020B0606020202030204" pitchFamily="34" charset="0"/>
              </a:rPr>
              <a:t>thin films &amp; Brownian dynamics of NPs</a:t>
            </a:r>
          </a:p>
          <a:p>
            <a:pPr marL="285750" indent="-285750" algn="just">
              <a:buFont typeface="Wingdings" charset="2"/>
              <a:buChar char="q"/>
            </a:pPr>
            <a:endParaRPr lang="en-US" b="1" dirty="0">
              <a:latin typeface="Arial Narrow" panose="020B0606020202030204" pitchFamily="34" charset="0"/>
            </a:endParaRPr>
          </a:p>
          <a:p>
            <a:pPr marL="285750" indent="-285750" algn="just">
              <a:buFont typeface="Wingdings" charset="2"/>
              <a:buChar char="q"/>
            </a:pPr>
            <a:r>
              <a:rPr lang="en-US" b="1" dirty="0">
                <a:latin typeface="Arial Narrow" panose="020B0606020202030204" pitchFamily="34" charset="0"/>
              </a:rPr>
              <a:t>System: </a:t>
            </a:r>
            <a:r>
              <a:rPr lang="en-US" b="1" dirty="0" err="1">
                <a:latin typeface="Arial Narrow" panose="020B0606020202030204" pitchFamily="34" charset="0"/>
              </a:rPr>
              <a:t>dPS</a:t>
            </a:r>
            <a:r>
              <a:rPr lang="en-US" b="1" dirty="0">
                <a:latin typeface="Arial Narrow" panose="020B0606020202030204" pitchFamily="34" charset="0"/>
              </a:rPr>
              <a:t>-PBMA block copolymer thin film with or without hairy </a:t>
            </a:r>
            <a:r>
              <a:rPr lang="en-US" b="1" dirty="0" err="1">
                <a:latin typeface="Arial Narrow" panose="020B0606020202030204" pitchFamily="34" charset="0"/>
              </a:rPr>
              <a:t>nanopartiles</a:t>
            </a:r>
            <a:r>
              <a:rPr lang="en-US" b="1" dirty="0">
                <a:latin typeface="Arial Narrow" panose="020B0606020202030204" pitchFamily="34" charset="0"/>
              </a:rPr>
              <a:t> (Fe</a:t>
            </a:r>
            <a:r>
              <a:rPr lang="en-US" b="1" baseline="-25000" dirty="0">
                <a:latin typeface="Arial Narrow" panose="020B0606020202030204" pitchFamily="34" charset="0"/>
              </a:rPr>
              <a:t>2</a:t>
            </a:r>
            <a:r>
              <a:rPr lang="en-US" b="1" dirty="0">
                <a:latin typeface="Arial Narrow" panose="020B0606020202030204" pitchFamily="34" charset="0"/>
              </a:rPr>
              <a:t>O</a:t>
            </a:r>
            <a:r>
              <a:rPr lang="en-US" b="1" baseline="-25000" dirty="0">
                <a:latin typeface="Arial Narrow" panose="020B0606020202030204" pitchFamily="34" charset="0"/>
              </a:rPr>
              <a:t>3</a:t>
            </a:r>
            <a:r>
              <a:rPr lang="en-US" b="1" dirty="0">
                <a:latin typeface="Arial Narrow" panose="020B0606020202030204" pitchFamily="34" charset="0"/>
              </a:rPr>
              <a:t> core and PS Corona), Lauter-</a:t>
            </a:r>
            <a:r>
              <a:rPr lang="en-US" b="1" dirty="0" err="1">
                <a:latin typeface="Arial Narrow" panose="020B0606020202030204" pitchFamily="34" charset="0"/>
              </a:rPr>
              <a:t>Pasyuk</a:t>
            </a:r>
            <a:r>
              <a:rPr lang="en-US" b="1" dirty="0">
                <a:latin typeface="Arial Narrow" panose="020B0606020202030204" pitchFamily="34" charset="0"/>
              </a:rPr>
              <a:t> et al, Langmuir, 19, 7783, 2003</a:t>
            </a:r>
          </a:p>
          <a:p>
            <a:pPr marL="285750" indent="-285750" algn="just">
              <a:buFont typeface="Wingdings" charset="2"/>
              <a:buChar char="q"/>
            </a:pPr>
            <a:endParaRPr lang="en-US" b="1" dirty="0">
              <a:latin typeface="Arial Narrow" panose="020B0606020202030204" pitchFamily="34" charset="0"/>
            </a:endParaRPr>
          </a:p>
          <a:p>
            <a:pPr marL="285750" indent="-285750" algn="just">
              <a:buFont typeface="Wingdings" charset="2"/>
              <a:buChar char="q"/>
            </a:pPr>
            <a:r>
              <a:rPr lang="en-US" b="1" dirty="0">
                <a:latin typeface="Arial Narrow" panose="020B0606020202030204" pitchFamily="34" charset="0"/>
              </a:rPr>
              <a:t>Short range interaction parameter between different pairs fitted to match the scattering length density and neutron reflectivity profile of the experimental results. 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5756BD86-DC14-4802-A602-2F6F27A4D9E6}"/>
              </a:ext>
            </a:extLst>
          </p:cNvPr>
          <p:cNvSpPr/>
          <p:nvPr/>
        </p:nvSpPr>
        <p:spPr>
          <a:xfrm>
            <a:off x="631503" y="5265363"/>
            <a:ext cx="113048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 Narrow" panose="020B0606020202030204" pitchFamily="34" charset="0"/>
              </a:rPr>
              <a:t>melt of </a:t>
            </a:r>
            <a:r>
              <a:rPr lang="en-US" sz="1600" b="1" i="1" dirty="0">
                <a:latin typeface="Arial Narrow" panose="020B0606020202030204" pitchFamily="34" charset="0"/>
              </a:rPr>
              <a:t>n </a:t>
            </a:r>
            <a:r>
              <a:rPr lang="en-US" sz="1600" b="1" dirty="0">
                <a:latin typeface="Arial Narrow" panose="020B0606020202030204" pitchFamily="34" charset="0"/>
              </a:rPr>
              <a:t>A-B </a:t>
            </a:r>
            <a:r>
              <a:rPr lang="en-US" sz="1600" b="1" dirty="0" err="1">
                <a:latin typeface="Arial Narrow" panose="020B0606020202030204" pitchFamily="34" charset="0"/>
              </a:rPr>
              <a:t>diblock</a:t>
            </a:r>
            <a:r>
              <a:rPr lang="en-US" sz="1600" b="1" dirty="0">
                <a:latin typeface="Arial Narrow" panose="020B0606020202030204" pitchFamily="34" charset="0"/>
              </a:rPr>
              <a:t> copolymer chains confined between two parallel substrates</a:t>
            </a:r>
          </a:p>
          <a:p>
            <a:pPr indent="-285750">
              <a:buFont typeface="Arial" panose="020B0604020202020204" pitchFamily="34" charset="0"/>
              <a:buChar char="•"/>
            </a:pPr>
            <a:endParaRPr lang="en-US" sz="400" b="1" dirty="0"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 Narrow" panose="020B0606020202030204" pitchFamily="34" charset="0"/>
              </a:rPr>
              <a:t>Local incompressibility constraint: sum of volume fractions of all the components (substrates, polymers, and nanoparticles) add up to 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b="1" dirty="0"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 Narrow" panose="020B0606020202030204" pitchFamily="34" charset="0"/>
              </a:rPr>
              <a:t>Numerical solution of the SCFT equations &amp;Brownian dynamics  of NPs </a:t>
            </a:r>
          </a:p>
          <a:p>
            <a:r>
              <a:rPr lang="en-US" sz="1600" b="1" dirty="0">
                <a:latin typeface="Arial Narrow" panose="020B0606020202030204" pitchFamily="34" charset="0"/>
              </a:rPr>
              <a:t>       simulated using </a:t>
            </a:r>
            <a:r>
              <a:rPr lang="en-US" sz="1600" b="1" dirty="0" err="1">
                <a:latin typeface="Arial Narrow" panose="020B0606020202030204" pitchFamily="34" charset="0"/>
              </a:rPr>
              <a:t>Polyswift</a:t>
            </a:r>
            <a:r>
              <a:rPr lang="en-US" sz="1600" b="1" dirty="0">
                <a:latin typeface="Arial Narrow" panose="020B0606020202030204" pitchFamily="34" charset="0"/>
              </a:rPr>
              <a:t>++  (</a:t>
            </a:r>
            <a:r>
              <a:rPr lang="en-US" sz="1600" b="1" dirty="0">
                <a:latin typeface="Arial Narrow" panose="020B0606020202030204" pitchFamily="34" charset="0"/>
                <a:hlinkClick r:id="rId2"/>
              </a:rPr>
              <a:t>https://www.txcorp.com</a:t>
            </a:r>
            <a:r>
              <a:rPr lang="en-US" sz="1600" b="1" dirty="0">
                <a:latin typeface="Arial Narrow" panose="020B0606020202030204" pitchFamily="34" charset="0"/>
              </a:rPr>
              <a:t>)</a:t>
            </a:r>
            <a:endParaRPr lang="en-US" sz="1600" b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80E42004-84A3-49DD-8B7D-5D698CB83E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5480" y="6457206"/>
            <a:ext cx="1541549" cy="369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3142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8AF3FE2-BFFA-407F-9DD4-2E8470670297}"/>
              </a:ext>
            </a:extLst>
          </p:cNvPr>
          <p:cNvSpPr txBox="1"/>
          <p:nvPr/>
        </p:nvSpPr>
        <p:spPr>
          <a:xfrm>
            <a:off x="7454273" y="867268"/>
            <a:ext cx="1648785" cy="369332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With 7% NP’s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73CDF8C-963D-4BC7-ABE9-E76AD951A4E4}"/>
              </a:ext>
            </a:extLst>
          </p:cNvPr>
          <p:cNvSpPr/>
          <p:nvPr/>
        </p:nvSpPr>
        <p:spPr>
          <a:xfrm>
            <a:off x="6612174" y="1174879"/>
            <a:ext cx="457200" cy="5052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FB8E44C-A270-4ABC-8927-93B5E5FA92E5}"/>
              </a:ext>
            </a:extLst>
          </p:cNvPr>
          <p:cNvSpPr/>
          <p:nvPr/>
        </p:nvSpPr>
        <p:spPr>
          <a:xfrm>
            <a:off x="1524001" y="2987375"/>
            <a:ext cx="862584" cy="5052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EAE5CB4F-FD9B-48D3-BEE1-CA787F7D0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806" y="25092"/>
            <a:ext cx="10772503" cy="840230"/>
          </a:xfrm>
        </p:spPr>
        <p:txBody>
          <a:bodyPr/>
          <a:lstStyle/>
          <a:p>
            <a:r>
              <a:rPr lang="en-US" sz="2700" b="1" dirty="0">
                <a:latin typeface="+mj-lt"/>
              </a:rPr>
              <a:t>3D Volume fraction profile of different components in thin film obtained with SCFT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69620261-173A-4850-9D7A-AAD0FD853A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945" y="1302144"/>
            <a:ext cx="4863301" cy="309588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08144FA-EAD5-4776-AC8A-2458F8B335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86" y="1372578"/>
            <a:ext cx="4193185" cy="2809434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095BB6C2-2A84-44FA-866B-A1DF4E12F2CA}"/>
              </a:ext>
            </a:extLst>
          </p:cNvPr>
          <p:cNvSpPr/>
          <p:nvPr/>
        </p:nvSpPr>
        <p:spPr>
          <a:xfrm>
            <a:off x="2721655" y="867268"/>
            <a:ext cx="1610313" cy="369332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b="1" dirty="0"/>
              <a:t>Without NP’s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C923D03-ED12-47AE-A2A7-DF32B99C7DCC}"/>
              </a:ext>
            </a:extLst>
          </p:cNvPr>
          <p:cNvSpPr/>
          <p:nvPr/>
        </p:nvSpPr>
        <p:spPr>
          <a:xfrm>
            <a:off x="9135961" y="4598799"/>
            <a:ext cx="2150348" cy="1169551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1400" dirty="0">
                <a:latin typeface="Arial Narrow" panose="020B0606020202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The</a:t>
            </a:r>
            <a:r>
              <a:rPr lang="en-US" sz="1400" spc="-80" dirty="0">
                <a:latin typeface="Arial Narrow" panose="020B0606020202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sz="1400" dirty="0">
                <a:latin typeface="Arial Narrow" panose="020B0606020202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nanoparticles</a:t>
            </a:r>
            <a:r>
              <a:rPr lang="en-US" sz="1400" spc="-80" dirty="0">
                <a:latin typeface="Arial Narrow" panose="020B0606020202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sz="1400" dirty="0">
                <a:latin typeface="Arial Narrow" panose="020B0606020202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preferentially</a:t>
            </a:r>
            <a:r>
              <a:rPr lang="en-US" sz="1400" spc="-80" dirty="0">
                <a:latin typeface="Arial Narrow" panose="020B0606020202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sz="1400" dirty="0">
                <a:latin typeface="Arial Narrow" panose="020B0606020202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accumulate</a:t>
            </a:r>
            <a:r>
              <a:rPr lang="en-US" sz="1400" spc="-80" dirty="0">
                <a:latin typeface="Arial Narrow" panose="020B0606020202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sz="1400" dirty="0">
                <a:latin typeface="Arial Narrow" panose="020B0606020202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at</a:t>
            </a:r>
            <a:r>
              <a:rPr lang="en-US" sz="1400" spc="-80" dirty="0">
                <a:latin typeface="Arial Narrow" panose="020B0606020202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sz="1400" dirty="0">
                <a:latin typeface="Arial Narrow" panose="020B0606020202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the</a:t>
            </a:r>
            <a:r>
              <a:rPr lang="en-US" sz="1400" spc="-80" dirty="0">
                <a:latin typeface="Arial Narrow" panose="020B0606020202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sz="1400" dirty="0">
                <a:latin typeface="Arial Narrow" panose="020B0606020202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center</a:t>
            </a:r>
            <a:r>
              <a:rPr lang="en-US" sz="1400" spc="-80" dirty="0">
                <a:latin typeface="Arial Narrow" panose="020B0606020202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sz="1400" dirty="0">
                <a:latin typeface="Arial Narrow" panose="020B0606020202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of</a:t>
            </a:r>
            <a:r>
              <a:rPr lang="en-US" sz="1400" spc="-80" dirty="0">
                <a:latin typeface="Arial Narrow" panose="020B0606020202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sz="1400" dirty="0">
                <a:latin typeface="Arial Narrow" panose="020B0606020202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the</a:t>
            </a:r>
            <a:r>
              <a:rPr lang="en-US" sz="1400" spc="-80" dirty="0">
                <a:latin typeface="Arial Narrow" panose="020B0606020202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sz="1400" dirty="0">
                <a:latin typeface="Arial Narrow" panose="020B0606020202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PS</a:t>
            </a:r>
            <a:r>
              <a:rPr lang="en-US" sz="1400" spc="-80" dirty="0">
                <a:latin typeface="Arial Narrow" panose="020B0606020202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sz="1400" dirty="0">
                <a:latin typeface="Arial Narrow" panose="020B0606020202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domains</a:t>
            </a:r>
            <a:r>
              <a:rPr lang="en-US" sz="1400" spc="-80" dirty="0">
                <a:latin typeface="Arial Narrow" panose="020B0606020202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sz="1400" dirty="0">
                <a:latin typeface="Arial Narrow" panose="020B0606020202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to</a:t>
            </a:r>
            <a:r>
              <a:rPr lang="en-US" sz="1400" spc="-80" dirty="0">
                <a:latin typeface="Arial Narrow" panose="020B0606020202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sz="1400" spc="-15" dirty="0">
                <a:latin typeface="Arial Narrow" panose="020B0606020202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avoid</a:t>
            </a:r>
            <a:r>
              <a:rPr lang="en-US" sz="1400" spc="-80" dirty="0">
                <a:latin typeface="Arial Narrow" panose="020B0606020202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sz="1400" spc="-15" dirty="0">
                <a:latin typeface="Arial Narrow" panose="020B0606020202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chain </a:t>
            </a:r>
            <a:r>
              <a:rPr lang="en-US" sz="1400" dirty="0">
                <a:latin typeface="Arial Narrow" panose="020B0606020202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stretching</a:t>
            </a:r>
            <a:r>
              <a:rPr lang="en-US" sz="1400" spc="-90" dirty="0">
                <a:latin typeface="Arial Narrow" panose="020B0606020202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sz="1400" spc="-15" dirty="0">
                <a:latin typeface="Arial Narrow" panose="020B0606020202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penalty. </a:t>
            </a:r>
            <a:endParaRPr lang="en-US" sz="1400" dirty="0">
              <a:latin typeface="Arial Narrow" panose="020B060602020203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A5C7F0D-586B-4777-87CF-72F42B644D03}"/>
              </a:ext>
            </a:extLst>
          </p:cNvPr>
          <p:cNvSpPr/>
          <p:nvPr/>
        </p:nvSpPr>
        <p:spPr>
          <a:xfrm>
            <a:off x="2707030" y="4519009"/>
            <a:ext cx="5335674" cy="2031325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en-US" b="1" dirty="0">
                <a:solidFill>
                  <a:prstClr val="black"/>
                </a:solidFill>
                <a:latin typeface="Arial Narrow" panose="020B0606020202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Parameters</a:t>
            </a:r>
            <a:r>
              <a:rPr lang="en-US" b="1" spc="-150" dirty="0">
                <a:solidFill>
                  <a:prstClr val="black"/>
                </a:solidFill>
                <a:latin typeface="Arial Narrow" panose="020B0606020202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b="1" dirty="0">
                <a:solidFill>
                  <a:prstClr val="black"/>
                </a:solidFill>
                <a:latin typeface="Arial Narrow" panose="020B0606020202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fixing</a:t>
            </a:r>
            <a:r>
              <a:rPr lang="en-US" b="1" spc="-150" dirty="0">
                <a:solidFill>
                  <a:prstClr val="black"/>
                </a:solidFill>
                <a:latin typeface="Arial Narrow" panose="020B0606020202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b="1" dirty="0">
                <a:solidFill>
                  <a:prstClr val="black"/>
                </a:solidFill>
                <a:latin typeface="Arial Narrow" panose="020B0606020202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length</a:t>
            </a:r>
            <a:r>
              <a:rPr lang="en-US" b="1" spc="-150" dirty="0">
                <a:solidFill>
                  <a:prstClr val="black"/>
                </a:solidFill>
                <a:latin typeface="Arial Narrow" panose="020B0606020202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b="1" dirty="0">
                <a:solidFill>
                  <a:prstClr val="black"/>
                </a:solidFill>
                <a:latin typeface="Arial Narrow" panose="020B0606020202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scales</a:t>
            </a:r>
            <a:r>
              <a:rPr lang="en-US" b="1" spc="-150" dirty="0">
                <a:solidFill>
                  <a:prstClr val="black"/>
                </a:solidFill>
                <a:latin typeface="Arial Narrow" panose="020B0606020202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b="1" dirty="0">
                <a:solidFill>
                  <a:prstClr val="black"/>
                </a:solidFill>
                <a:latin typeface="Arial Narrow" panose="020B0606020202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in</a:t>
            </a:r>
            <a:r>
              <a:rPr lang="en-US" b="1" spc="-150" dirty="0">
                <a:solidFill>
                  <a:prstClr val="black"/>
                </a:solidFill>
                <a:latin typeface="Arial Narrow" panose="020B0606020202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b="1" dirty="0">
                <a:solidFill>
                  <a:prstClr val="black"/>
                </a:solidFill>
                <a:latin typeface="Arial Narrow" panose="020B0606020202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the</a:t>
            </a:r>
            <a:r>
              <a:rPr lang="en-US" b="1" spc="-150" dirty="0">
                <a:solidFill>
                  <a:prstClr val="black"/>
                </a:solidFill>
                <a:latin typeface="Arial Narrow" panose="020B0606020202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b="1" dirty="0">
                <a:solidFill>
                  <a:prstClr val="black"/>
                </a:solidFill>
                <a:latin typeface="Arial Narrow" panose="020B0606020202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model</a:t>
            </a:r>
            <a:r>
              <a:rPr lang="en-US" b="1" spc="-150" dirty="0">
                <a:solidFill>
                  <a:prstClr val="black"/>
                </a:solidFill>
                <a:latin typeface="Arial Narrow" panose="020B0606020202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prstClr val="black"/>
                </a:solidFill>
                <a:latin typeface="Arial Narrow" panose="020B0606020202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Kuhn</a:t>
            </a:r>
            <a:r>
              <a:rPr lang="en-US" b="1" spc="-150" dirty="0">
                <a:solidFill>
                  <a:prstClr val="black"/>
                </a:solidFill>
                <a:latin typeface="Arial Narrow" panose="020B0606020202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b="1" dirty="0">
                <a:solidFill>
                  <a:prstClr val="black"/>
                </a:solidFill>
                <a:latin typeface="Arial Narrow" panose="020B0606020202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segment</a:t>
            </a:r>
            <a:r>
              <a:rPr lang="en-US" b="1" spc="-150" dirty="0">
                <a:solidFill>
                  <a:prstClr val="black"/>
                </a:solidFill>
                <a:latin typeface="Arial Narrow" panose="020B0606020202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b="1" dirty="0">
                <a:solidFill>
                  <a:prstClr val="black"/>
                </a:solidFill>
                <a:latin typeface="Arial Narrow" panose="020B0606020202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length</a:t>
            </a:r>
            <a:r>
              <a:rPr lang="en-US" b="1" spc="-150" dirty="0">
                <a:solidFill>
                  <a:prstClr val="black"/>
                </a:solidFill>
                <a:latin typeface="Arial Narrow" panose="020B0606020202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b="1" dirty="0">
                <a:solidFill>
                  <a:prstClr val="black"/>
                </a:solidFill>
                <a:latin typeface="Arial Narrow" panose="020B0606020202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(</a:t>
            </a:r>
            <a:r>
              <a:rPr lang="en-US" b="1" i="1" dirty="0">
                <a:solidFill>
                  <a:prstClr val="black"/>
                </a:solidFill>
                <a:latin typeface="Arial Narrow" panose="020B0606020202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l</a:t>
            </a:r>
            <a:r>
              <a:rPr lang="en-US" b="1" dirty="0">
                <a:solidFill>
                  <a:prstClr val="black"/>
                </a:solidFill>
                <a:latin typeface="Arial Narrow" panose="020B0606020202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),</a:t>
            </a:r>
            <a:r>
              <a:rPr lang="en-US" b="1" spc="-145" dirty="0">
                <a:solidFill>
                  <a:prstClr val="black"/>
                </a:solidFill>
                <a:latin typeface="Arial Narrow" panose="020B0606020202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prstClr val="black"/>
                </a:solidFill>
                <a:latin typeface="Arial Narrow" panose="020B0606020202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average</a:t>
            </a:r>
            <a:r>
              <a:rPr lang="en-US" b="1" spc="-150" dirty="0">
                <a:solidFill>
                  <a:prstClr val="black"/>
                </a:solidFill>
                <a:latin typeface="Arial Narrow" panose="020B0606020202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b="1" dirty="0">
                <a:solidFill>
                  <a:prstClr val="black"/>
                </a:solidFill>
                <a:latin typeface="Arial Narrow" panose="020B0606020202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radius of</a:t>
            </a:r>
            <a:r>
              <a:rPr lang="en-US" b="1" spc="-130" dirty="0">
                <a:solidFill>
                  <a:prstClr val="black"/>
                </a:solidFill>
                <a:latin typeface="Arial Narrow" panose="020B0606020202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b="1" dirty="0">
                <a:solidFill>
                  <a:prstClr val="black"/>
                </a:solidFill>
                <a:latin typeface="Arial Narrow" panose="020B0606020202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the</a:t>
            </a:r>
            <a:r>
              <a:rPr lang="en-US" b="1" spc="-130" dirty="0">
                <a:solidFill>
                  <a:prstClr val="black"/>
                </a:solidFill>
                <a:latin typeface="Arial Narrow" panose="020B0606020202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b="1" dirty="0">
                <a:solidFill>
                  <a:prstClr val="black"/>
                </a:solidFill>
                <a:latin typeface="Arial Narrow" panose="020B0606020202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nanoparticle</a:t>
            </a:r>
            <a:r>
              <a:rPr lang="en-US" b="1" spc="-130" dirty="0">
                <a:solidFill>
                  <a:prstClr val="black"/>
                </a:solidFill>
                <a:latin typeface="Arial Narrow" panose="020B0606020202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b="1" dirty="0">
                <a:solidFill>
                  <a:prstClr val="black"/>
                </a:solidFill>
                <a:latin typeface="Arial Narrow" panose="020B0606020202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cores</a:t>
            </a:r>
            <a:r>
              <a:rPr lang="en-US" b="1" spc="-130" dirty="0">
                <a:solidFill>
                  <a:prstClr val="black"/>
                </a:solidFill>
                <a:latin typeface="Arial Narrow" panose="020B0606020202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b="1" dirty="0">
                <a:solidFill>
                  <a:prstClr val="black"/>
                </a:solidFill>
                <a:latin typeface="Arial Narrow" panose="020B0606020202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(</a:t>
            </a:r>
            <a:r>
              <a:rPr lang="en-US" b="1" i="1" dirty="0" err="1">
                <a:solidFill>
                  <a:prstClr val="black"/>
                </a:solidFill>
                <a:latin typeface="Arial Narrow" panose="020B0606020202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Rp</a:t>
            </a:r>
            <a:r>
              <a:rPr lang="en-US" b="1" dirty="0">
                <a:solidFill>
                  <a:prstClr val="black"/>
                </a:solidFill>
                <a:latin typeface="Arial Narrow" panose="020B0606020202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),</a:t>
            </a:r>
            <a:r>
              <a:rPr lang="en-US" b="1" spc="-125" dirty="0">
                <a:solidFill>
                  <a:prstClr val="black"/>
                </a:solidFill>
                <a:latin typeface="Arial Narrow" panose="020B0606020202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prstClr val="black"/>
                </a:solidFill>
                <a:latin typeface="Arial Narrow" panose="020B0606020202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thickness</a:t>
            </a:r>
            <a:r>
              <a:rPr lang="en-US" b="1" spc="-130" dirty="0">
                <a:solidFill>
                  <a:prstClr val="black"/>
                </a:solidFill>
                <a:latin typeface="Arial Narrow" panose="020B0606020202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b="1" dirty="0">
                <a:solidFill>
                  <a:prstClr val="black"/>
                </a:solidFill>
                <a:latin typeface="Arial Narrow" panose="020B0606020202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of</a:t>
            </a:r>
            <a:r>
              <a:rPr lang="en-US" b="1" spc="-130" dirty="0">
                <a:solidFill>
                  <a:prstClr val="black"/>
                </a:solidFill>
                <a:latin typeface="Arial Narrow" panose="020B0606020202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b="1" dirty="0">
                <a:solidFill>
                  <a:prstClr val="black"/>
                </a:solidFill>
                <a:latin typeface="Arial Narrow" panose="020B0606020202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the</a:t>
            </a:r>
            <a:r>
              <a:rPr lang="en-US" b="1" spc="-130" dirty="0">
                <a:solidFill>
                  <a:prstClr val="black"/>
                </a:solidFill>
                <a:latin typeface="Arial Narrow" panose="020B0606020202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b="1" dirty="0">
                <a:solidFill>
                  <a:prstClr val="black"/>
                </a:solidFill>
                <a:latin typeface="Arial Narrow" panose="020B0606020202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nanoparticle</a:t>
            </a:r>
            <a:r>
              <a:rPr lang="en-US" b="1" spc="-130" dirty="0">
                <a:solidFill>
                  <a:prstClr val="black"/>
                </a:solidFill>
                <a:latin typeface="Arial Narrow" panose="020B0606020202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b="1" dirty="0">
                <a:solidFill>
                  <a:prstClr val="black"/>
                </a:solidFill>
                <a:latin typeface="Arial Narrow" panose="020B0606020202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corona</a:t>
            </a:r>
            <a:r>
              <a:rPr lang="en-US" b="1" spc="-130" dirty="0">
                <a:solidFill>
                  <a:prstClr val="black"/>
                </a:solidFill>
                <a:latin typeface="Arial Narrow" panose="020B0606020202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b="1" dirty="0">
                <a:solidFill>
                  <a:prstClr val="black"/>
                </a:solidFill>
                <a:latin typeface="Arial Narrow" panose="020B0606020202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(</a:t>
            </a:r>
            <a:r>
              <a:rPr lang="en-US" b="1" i="1" dirty="0" err="1">
                <a:solidFill>
                  <a:prstClr val="black"/>
                </a:solidFill>
                <a:latin typeface="Arial Narrow" panose="020B0606020202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ξp</a:t>
            </a:r>
            <a:r>
              <a:rPr lang="en-US" b="1" dirty="0">
                <a:solidFill>
                  <a:prstClr val="black"/>
                </a:solidFill>
                <a:latin typeface="Arial Narrow" panose="020B0606020202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),</a:t>
            </a:r>
            <a:r>
              <a:rPr lang="en-US" b="1" spc="-125" dirty="0">
                <a:solidFill>
                  <a:prstClr val="black"/>
                </a:solidFill>
                <a:latin typeface="Arial Narrow" panose="020B0606020202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prstClr val="black"/>
                </a:solidFill>
                <a:latin typeface="Arial Narrow" panose="020B0606020202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polymer</a:t>
            </a:r>
            <a:r>
              <a:rPr lang="en-US" b="1" spc="-130" dirty="0">
                <a:solidFill>
                  <a:prstClr val="black"/>
                </a:solidFill>
                <a:latin typeface="Arial Narrow" panose="020B0606020202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b="1" dirty="0">
                <a:solidFill>
                  <a:prstClr val="black"/>
                </a:solidFill>
                <a:latin typeface="Arial Narrow" panose="020B0606020202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film</a:t>
            </a:r>
            <a:r>
              <a:rPr lang="en-US" b="1" spc="-130" dirty="0">
                <a:solidFill>
                  <a:prstClr val="black"/>
                </a:solidFill>
                <a:latin typeface="Arial Narrow" panose="020B0606020202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b="1" dirty="0">
                <a:solidFill>
                  <a:prstClr val="black"/>
                </a:solidFill>
                <a:latin typeface="Arial Narrow" panose="020B0606020202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thickness,</a:t>
            </a:r>
            <a:r>
              <a:rPr lang="en-US" b="1" spc="-115" dirty="0">
                <a:solidFill>
                  <a:prstClr val="black"/>
                </a:solidFill>
                <a:latin typeface="Arial Narrow" panose="020B0606020202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prstClr val="black"/>
                </a:solidFill>
                <a:latin typeface="Arial Narrow" panose="020B0606020202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position</a:t>
            </a:r>
            <a:r>
              <a:rPr lang="en-US" b="1" spc="-120" dirty="0">
                <a:solidFill>
                  <a:prstClr val="black"/>
                </a:solidFill>
                <a:latin typeface="Arial Narrow" panose="020B0606020202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b="1" spc="5" dirty="0">
                <a:solidFill>
                  <a:prstClr val="black"/>
                </a:solidFill>
                <a:latin typeface="Arial Narrow" panose="020B0606020202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(</a:t>
            </a:r>
            <a:r>
              <a:rPr lang="en-US" b="1" i="1" spc="5" dirty="0" err="1">
                <a:solidFill>
                  <a:prstClr val="black"/>
                </a:solidFill>
                <a:latin typeface="Arial Narrow" panose="020B0606020202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xa</a:t>
            </a:r>
            <a:r>
              <a:rPr lang="en-US" b="1" spc="5" dirty="0">
                <a:solidFill>
                  <a:prstClr val="black"/>
                </a:solidFill>
                <a:latin typeface="Arial Narrow" panose="020B0606020202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)</a:t>
            </a:r>
            <a:r>
              <a:rPr lang="en-US" b="1" spc="-120" dirty="0">
                <a:solidFill>
                  <a:prstClr val="black"/>
                </a:solidFill>
                <a:latin typeface="Arial Narrow" panose="020B0606020202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b="1" dirty="0">
                <a:solidFill>
                  <a:prstClr val="black"/>
                </a:solidFill>
                <a:latin typeface="Arial Narrow" panose="020B0606020202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and</a:t>
            </a:r>
            <a:r>
              <a:rPr lang="en-US" b="1" spc="-120" dirty="0">
                <a:solidFill>
                  <a:prstClr val="black"/>
                </a:solidFill>
                <a:latin typeface="Arial Narrow" panose="020B0606020202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b="1" dirty="0">
                <a:solidFill>
                  <a:prstClr val="black"/>
                </a:solidFill>
                <a:latin typeface="Arial Narrow" panose="020B0606020202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roughness</a:t>
            </a:r>
            <a:r>
              <a:rPr lang="en-US" b="1" spc="-120" dirty="0">
                <a:solidFill>
                  <a:prstClr val="black"/>
                </a:solidFill>
                <a:latin typeface="Arial Narrow" panose="020B0606020202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b="1" dirty="0">
                <a:solidFill>
                  <a:prstClr val="black"/>
                </a:solidFill>
                <a:latin typeface="Arial Narrow" panose="020B0606020202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of</a:t>
            </a:r>
            <a:r>
              <a:rPr lang="en-US" b="1" spc="-120" dirty="0">
                <a:solidFill>
                  <a:prstClr val="black"/>
                </a:solidFill>
                <a:latin typeface="Arial Narrow" panose="020B0606020202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b="1" dirty="0">
                <a:solidFill>
                  <a:prstClr val="black"/>
                </a:solidFill>
                <a:latin typeface="Arial Narrow" panose="020B0606020202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air</a:t>
            </a:r>
            <a:r>
              <a:rPr lang="en-US" b="1" spc="-120" dirty="0">
                <a:solidFill>
                  <a:prstClr val="black"/>
                </a:solidFill>
                <a:latin typeface="Arial Narrow" panose="020B0606020202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b="1" dirty="0">
                <a:solidFill>
                  <a:prstClr val="black"/>
                </a:solidFill>
                <a:latin typeface="Arial Narrow" panose="020B0606020202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interface</a:t>
            </a:r>
            <a:r>
              <a:rPr lang="en-US" b="1" spc="-120" dirty="0">
                <a:solidFill>
                  <a:prstClr val="black"/>
                </a:solidFill>
                <a:latin typeface="Arial Narrow" panose="020B0606020202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b="1" dirty="0">
                <a:solidFill>
                  <a:prstClr val="black"/>
                </a:solidFill>
                <a:latin typeface="Arial Narrow" panose="020B0606020202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(</a:t>
            </a:r>
            <a:r>
              <a:rPr lang="en-US" b="1" i="1" dirty="0" err="1">
                <a:solidFill>
                  <a:prstClr val="black"/>
                </a:solidFill>
                <a:latin typeface="Arial Narrow" panose="020B0606020202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ξa</a:t>
            </a:r>
            <a:r>
              <a:rPr lang="en-US" b="1" dirty="0">
                <a:solidFill>
                  <a:prstClr val="black"/>
                </a:solidFill>
                <a:latin typeface="Arial Narrow" panose="020B0606020202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),</a:t>
            </a:r>
            <a:r>
              <a:rPr lang="en-US" b="1" spc="-115" dirty="0">
                <a:solidFill>
                  <a:prstClr val="black"/>
                </a:solidFill>
                <a:latin typeface="Arial Narrow" panose="020B0606020202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b="1" dirty="0">
                <a:solidFill>
                  <a:prstClr val="black"/>
                </a:solidFill>
                <a:latin typeface="Arial Narrow" panose="020B0606020202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position</a:t>
            </a:r>
            <a:r>
              <a:rPr lang="en-US" b="1" spc="-120" dirty="0">
                <a:solidFill>
                  <a:prstClr val="black"/>
                </a:solidFill>
                <a:latin typeface="Arial Narrow" panose="020B0606020202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b="1" spc="5" dirty="0">
                <a:solidFill>
                  <a:prstClr val="black"/>
                </a:solidFill>
                <a:latin typeface="Arial Narrow" panose="020B0606020202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(</a:t>
            </a:r>
            <a:r>
              <a:rPr lang="en-US" b="1" i="1" spc="5" dirty="0" err="1">
                <a:solidFill>
                  <a:prstClr val="black"/>
                </a:solidFill>
                <a:latin typeface="Arial Narrow" panose="020B0606020202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xs</a:t>
            </a:r>
            <a:r>
              <a:rPr lang="en-US" b="1" spc="5" dirty="0">
                <a:solidFill>
                  <a:prstClr val="black"/>
                </a:solidFill>
                <a:latin typeface="Arial Narrow" panose="020B0606020202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)</a:t>
            </a:r>
            <a:r>
              <a:rPr lang="en-US" b="1" spc="-120" dirty="0">
                <a:solidFill>
                  <a:prstClr val="black"/>
                </a:solidFill>
                <a:latin typeface="Arial Narrow" panose="020B0606020202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b="1" dirty="0">
                <a:solidFill>
                  <a:prstClr val="black"/>
                </a:solidFill>
                <a:latin typeface="Arial Narrow" panose="020B0606020202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and</a:t>
            </a:r>
            <a:r>
              <a:rPr lang="en-US" b="1" spc="-120" dirty="0">
                <a:solidFill>
                  <a:prstClr val="black"/>
                </a:solidFill>
                <a:latin typeface="Arial Narrow" panose="020B0606020202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b="1" dirty="0">
                <a:solidFill>
                  <a:prstClr val="black"/>
                </a:solidFill>
                <a:latin typeface="Arial Narrow" panose="020B0606020202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roughness</a:t>
            </a:r>
            <a:r>
              <a:rPr lang="en-US" b="1" spc="-120" dirty="0">
                <a:solidFill>
                  <a:prstClr val="black"/>
                </a:solidFill>
                <a:latin typeface="Arial Narrow" panose="020B0606020202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b="1" spc="5" dirty="0">
                <a:solidFill>
                  <a:prstClr val="black"/>
                </a:solidFill>
                <a:latin typeface="Arial Narrow" panose="020B0606020202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(</a:t>
            </a:r>
            <a:r>
              <a:rPr lang="en-US" b="1" i="1" spc="5" dirty="0" err="1">
                <a:solidFill>
                  <a:prstClr val="black"/>
                </a:solidFill>
                <a:latin typeface="Arial Narrow" panose="020B0606020202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ξs</a:t>
            </a:r>
            <a:r>
              <a:rPr lang="en-US" b="1" spc="5" dirty="0">
                <a:solidFill>
                  <a:prstClr val="black"/>
                </a:solidFill>
                <a:latin typeface="Arial Narrow" panose="020B0606020202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)</a:t>
            </a:r>
            <a:r>
              <a:rPr lang="en-US" b="1" spc="-120" dirty="0">
                <a:solidFill>
                  <a:prstClr val="black"/>
                </a:solidFill>
                <a:latin typeface="Arial Narrow" panose="020B0606020202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b="1" dirty="0">
                <a:solidFill>
                  <a:prstClr val="black"/>
                </a:solidFill>
                <a:latin typeface="Arial Narrow" panose="020B0606020202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of</a:t>
            </a:r>
            <a:r>
              <a:rPr lang="en-US" b="1" spc="-120" dirty="0">
                <a:solidFill>
                  <a:prstClr val="black"/>
                </a:solidFill>
                <a:latin typeface="Arial Narrow" panose="020B0606020202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b="1" dirty="0">
                <a:solidFill>
                  <a:prstClr val="black"/>
                </a:solidFill>
                <a:latin typeface="Arial Narrow" panose="020B060602020203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the silica substrate</a:t>
            </a:r>
            <a:endParaRPr lang="en-US" b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B5ADF88-A8C8-4A7A-8681-E04355D6FF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15480" y="6457206"/>
            <a:ext cx="1541549" cy="369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3301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DCF9FE9-83F0-4957-9164-8A4648A3D112}"/>
              </a:ext>
            </a:extLst>
          </p:cNvPr>
          <p:cNvSpPr txBox="1"/>
          <p:nvPr/>
        </p:nvSpPr>
        <p:spPr>
          <a:xfrm>
            <a:off x="6703951" y="6365513"/>
            <a:ext cx="347242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+mj-lt"/>
              </a:rPr>
              <a:t>Lauter-</a:t>
            </a:r>
            <a:r>
              <a:rPr lang="en-US" sz="1200" dirty="0" err="1">
                <a:latin typeface="+mj-lt"/>
              </a:rPr>
              <a:t>Pasyuk</a:t>
            </a:r>
            <a:r>
              <a:rPr lang="en-US" sz="1200" dirty="0">
                <a:latin typeface="+mj-lt"/>
              </a:rPr>
              <a:t> et al, Langmuir, 19, 7783, 2003</a:t>
            </a:r>
          </a:p>
          <a:p>
            <a:r>
              <a:rPr lang="en-US" sz="1200" dirty="0">
                <a:latin typeface="+mj-lt"/>
              </a:rPr>
              <a:t>Mahalik KP et al, Macromolecules, 2018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FA6EFF6-66B1-49A8-920E-4839D32DD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35" y="71002"/>
            <a:ext cx="4596704" cy="466281"/>
          </a:xfrm>
        </p:spPr>
        <p:txBody>
          <a:bodyPr/>
          <a:lstStyle/>
          <a:p>
            <a:r>
              <a:rPr lang="en-US" sz="2700" b="1" dirty="0">
                <a:latin typeface="+mj-lt"/>
              </a:rPr>
              <a:t>Scattering Length Density </a:t>
            </a:r>
          </a:p>
        </p:txBody>
      </p:sp>
      <p:pic>
        <p:nvPicPr>
          <p:cNvPr id="22" name="Picture 21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47FC58BB-C9A1-4D63-BF29-6403D42CF8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835" y="3507556"/>
            <a:ext cx="3338554" cy="2359666"/>
          </a:xfrm>
          <a:prstGeom prst="rect">
            <a:avLst/>
          </a:prstGeom>
        </p:spPr>
      </p:pic>
      <p:pic>
        <p:nvPicPr>
          <p:cNvPr id="110" name="image58.png">
            <a:extLst>
              <a:ext uri="{FF2B5EF4-FFF2-40B4-BE49-F238E27FC236}">
                <a16:creationId xmlns:a16="http://schemas.microsoft.com/office/drawing/2014/main" id="{338F24E6-51D8-43A4-A44F-77738ECD4107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46008" y="3520996"/>
            <a:ext cx="2978425" cy="234187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1FDFF77-E8A4-431C-B982-A32D69E884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8837" y="537282"/>
            <a:ext cx="4061430" cy="285799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3D71E92-3741-4364-858C-F19EC506EE3D}"/>
              </a:ext>
            </a:extLst>
          </p:cNvPr>
          <p:cNvSpPr txBox="1"/>
          <p:nvPr/>
        </p:nvSpPr>
        <p:spPr>
          <a:xfrm>
            <a:off x="8193164" y="1038670"/>
            <a:ext cx="3630322" cy="1740476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700" dirty="0"/>
              <a:t>Laterally averaged volume fraction  profiles of components:</a:t>
            </a:r>
          </a:p>
          <a:p>
            <a:pPr>
              <a:lnSpc>
                <a:spcPct val="90000"/>
              </a:lnSpc>
            </a:pPr>
            <a:r>
              <a:rPr lang="en-US" sz="1700" dirty="0"/>
              <a:t>Air interface, </a:t>
            </a:r>
          </a:p>
          <a:p>
            <a:pPr>
              <a:lnSpc>
                <a:spcPct val="90000"/>
              </a:lnSpc>
            </a:pPr>
            <a:r>
              <a:rPr lang="en-US" sz="1700" dirty="0"/>
              <a:t>SiO</a:t>
            </a:r>
            <a:r>
              <a:rPr lang="en-US" sz="1700" baseline="-25000" dirty="0"/>
              <a:t>2</a:t>
            </a:r>
            <a:r>
              <a:rPr lang="en-US" sz="1700" dirty="0"/>
              <a:t> substrate, </a:t>
            </a:r>
          </a:p>
          <a:p>
            <a:pPr>
              <a:lnSpc>
                <a:spcPct val="90000"/>
              </a:lnSpc>
            </a:pPr>
            <a:r>
              <a:rPr lang="en-US" sz="1700" dirty="0" err="1"/>
              <a:t>dPS</a:t>
            </a:r>
            <a:r>
              <a:rPr lang="en-US" sz="1700" dirty="0"/>
              <a:t>, </a:t>
            </a:r>
          </a:p>
          <a:p>
            <a:pPr>
              <a:lnSpc>
                <a:spcPct val="90000"/>
              </a:lnSpc>
            </a:pPr>
            <a:r>
              <a:rPr lang="en-US" sz="1700" dirty="0" err="1"/>
              <a:t>PnBMA</a:t>
            </a:r>
            <a:r>
              <a:rPr lang="en-US" sz="1700" dirty="0"/>
              <a:t>, </a:t>
            </a:r>
          </a:p>
          <a:p>
            <a:pPr>
              <a:lnSpc>
                <a:spcPct val="90000"/>
              </a:lnSpc>
            </a:pPr>
            <a:r>
              <a:rPr lang="en-US" sz="1700" dirty="0"/>
              <a:t>NP</a:t>
            </a:r>
          </a:p>
        </p:txBody>
      </p:sp>
      <p:pic>
        <p:nvPicPr>
          <p:cNvPr id="113" name="Picture 112">
            <a:extLst>
              <a:ext uri="{FF2B5EF4-FFF2-40B4-BE49-F238E27FC236}">
                <a16:creationId xmlns:a16="http://schemas.microsoft.com/office/drawing/2014/main" id="{5627F3E7-6B0B-43CA-B47A-144A2C03C2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662" y="1908908"/>
            <a:ext cx="2056169" cy="1308919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56E9C331-AF91-40DF-B659-094DEF6866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662" y="679923"/>
            <a:ext cx="1723123" cy="1154492"/>
          </a:xfrm>
          <a:prstGeom prst="rect">
            <a:avLst/>
          </a:prstGeom>
        </p:spPr>
      </p:pic>
      <p:sp>
        <p:nvSpPr>
          <p:cNvPr id="25" name="Arrow: Right 24">
            <a:extLst>
              <a:ext uri="{FF2B5EF4-FFF2-40B4-BE49-F238E27FC236}">
                <a16:creationId xmlns:a16="http://schemas.microsoft.com/office/drawing/2014/main" id="{7E1C993A-CF56-45C9-8695-4DB9031059FA}"/>
              </a:ext>
            </a:extLst>
          </p:cNvPr>
          <p:cNvSpPr/>
          <p:nvPr/>
        </p:nvSpPr>
        <p:spPr>
          <a:xfrm>
            <a:off x="3472219" y="1287883"/>
            <a:ext cx="616017" cy="177377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6" name="Arrow: Right 115">
            <a:extLst>
              <a:ext uri="{FF2B5EF4-FFF2-40B4-BE49-F238E27FC236}">
                <a16:creationId xmlns:a16="http://schemas.microsoft.com/office/drawing/2014/main" id="{0284C28F-1CC1-4080-A68D-8AC500062EBC}"/>
              </a:ext>
            </a:extLst>
          </p:cNvPr>
          <p:cNvSpPr/>
          <p:nvPr/>
        </p:nvSpPr>
        <p:spPr>
          <a:xfrm>
            <a:off x="3472219" y="2290675"/>
            <a:ext cx="616017" cy="177377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C014129-0304-4033-B1F4-6DBD3EA24B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56893" y="3681451"/>
            <a:ext cx="2117468" cy="169006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F4CD32C-A6C0-4C14-B702-C7AB0875F8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15480" y="6457206"/>
            <a:ext cx="1541549" cy="369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3114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A3FDFBA-E3E9-43F5-802A-42D9A8B991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34" t="3711" r="1256"/>
          <a:stretch/>
        </p:blipFill>
        <p:spPr>
          <a:xfrm>
            <a:off x="2098843" y="1013962"/>
            <a:ext cx="6757774" cy="53435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28570F-8B31-40C4-8629-0AE7C9BB37E6}"/>
              </a:ext>
            </a:extLst>
          </p:cNvPr>
          <p:cNvSpPr txBox="1"/>
          <p:nvPr/>
        </p:nvSpPr>
        <p:spPr>
          <a:xfrm>
            <a:off x="1018903" y="252550"/>
            <a:ext cx="5252257" cy="646331"/>
          </a:xfrm>
          <a:prstGeom prst="rect">
            <a:avLst/>
          </a:prstGeom>
          <a:solidFill>
            <a:schemeClr val="bg2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b="1" i="1" dirty="0">
                <a:solidFill>
                  <a:prstClr val="black"/>
                </a:solidFill>
                <a:latin typeface="Calibri"/>
                <a:cs typeface="+mn-cs"/>
              </a:rPr>
              <a:t>Published on-line April 2018 [1]: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FR" i="1" dirty="0" err="1"/>
              <a:t>Macromolecules</a:t>
            </a:r>
            <a:r>
              <a:rPr lang="fr-FR" dirty="0"/>
              <a:t>, </a:t>
            </a:r>
            <a:r>
              <a:rPr lang="fr-FR" b="1" dirty="0"/>
              <a:t>2018</a:t>
            </a:r>
            <a:r>
              <a:rPr lang="fr-FR" dirty="0"/>
              <a:t>, </a:t>
            </a:r>
            <a:r>
              <a:rPr lang="fr-FR" i="1" dirty="0"/>
              <a:t>51</a:t>
            </a:r>
            <a:r>
              <a:rPr lang="fr-FR" dirty="0"/>
              <a:t> (8), pp 3116–3125</a:t>
            </a:r>
            <a:endParaRPr lang="en-US" b="1" i="1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1E1CC6-F9DB-4607-983F-E6C69FF039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5480" y="6457206"/>
            <a:ext cx="1541549" cy="369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9930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FAD6E1C-8370-467B-BACD-68D7D5F66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956" y="72277"/>
            <a:ext cx="11420488" cy="828579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+mj-lt"/>
              </a:rPr>
              <a:t>Asymmetric block copolymer nanocomposite thin film – SCFT model for NR analysis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9A3E2A-7C7B-4455-A91A-22D0340368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757" b="3872"/>
          <a:stretch/>
        </p:blipFill>
        <p:spPr>
          <a:xfrm>
            <a:off x="488325" y="900856"/>
            <a:ext cx="7193652" cy="2494496"/>
          </a:xfrm>
          <a:prstGeom prst="rect">
            <a:avLst/>
          </a:prstGeom>
        </p:spPr>
      </p:pic>
      <p:pic>
        <p:nvPicPr>
          <p:cNvPr id="9" name="Picture 8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4DEB7DC0-AD47-4D71-A787-5592C05B86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19" t="604" r="6233" b="1895"/>
          <a:stretch/>
        </p:blipFill>
        <p:spPr>
          <a:xfrm>
            <a:off x="8655682" y="1105019"/>
            <a:ext cx="3135769" cy="5225951"/>
          </a:xfrm>
          <a:prstGeom prst="rect">
            <a:avLst/>
          </a:prstGeom>
        </p:spPr>
      </p:pic>
      <p:pic>
        <p:nvPicPr>
          <p:cNvPr id="11" name="Picture 10" descr="A close up of a map&#10;&#10;Description generated with high confidence">
            <a:extLst>
              <a:ext uri="{FF2B5EF4-FFF2-40B4-BE49-F238E27FC236}">
                <a16:creationId xmlns:a16="http://schemas.microsoft.com/office/drawing/2014/main" id="{FFA11D1C-2756-4B4B-B20A-564AAF3B70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2" t="9903" r="11813" b="3762"/>
          <a:stretch/>
        </p:blipFill>
        <p:spPr>
          <a:xfrm>
            <a:off x="1148463" y="3507896"/>
            <a:ext cx="3305906" cy="2694087"/>
          </a:xfrm>
          <a:prstGeom prst="rect">
            <a:avLst/>
          </a:prstGeom>
        </p:spPr>
      </p:pic>
      <p:pic>
        <p:nvPicPr>
          <p:cNvPr id="13" name="Picture 12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4A25D37B-4E30-4D9B-93FB-39E33C13652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4" t="7454" r="11442"/>
          <a:stretch/>
        </p:blipFill>
        <p:spPr>
          <a:xfrm>
            <a:off x="5714167" y="4608569"/>
            <a:ext cx="2431701" cy="2099749"/>
          </a:xfrm>
          <a:prstGeom prst="rect">
            <a:avLst/>
          </a:prstGeom>
        </p:spPr>
      </p:pic>
      <p:pic>
        <p:nvPicPr>
          <p:cNvPr id="15" name="Picture 14" descr="A close up of a logo&#10;&#10;Description generated with high confidence">
            <a:extLst>
              <a:ext uri="{FF2B5EF4-FFF2-40B4-BE49-F238E27FC236}">
                <a16:creationId xmlns:a16="http://schemas.microsoft.com/office/drawing/2014/main" id="{000104AD-03C0-4D0F-A3CE-18040063C2C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5" t="4597" r="29121"/>
          <a:stretch/>
        </p:blipFill>
        <p:spPr>
          <a:xfrm>
            <a:off x="5945277" y="2692147"/>
            <a:ext cx="1657976" cy="186254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12DA19B-6C22-4ABE-BAD3-016A865E7E52}"/>
              </a:ext>
            </a:extLst>
          </p:cNvPr>
          <p:cNvSpPr txBox="1"/>
          <p:nvPr/>
        </p:nvSpPr>
        <p:spPr>
          <a:xfrm>
            <a:off x="4479507" y="4837475"/>
            <a:ext cx="463588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500" b="1" dirty="0"/>
              <a:t>0%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012460A-42C1-408D-9E9C-579E1B1BE78F}"/>
              </a:ext>
            </a:extLst>
          </p:cNvPr>
          <p:cNvSpPr txBox="1"/>
          <p:nvPr/>
        </p:nvSpPr>
        <p:spPr>
          <a:xfrm>
            <a:off x="4479507" y="5200877"/>
            <a:ext cx="463588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500" b="1" dirty="0"/>
              <a:t>5%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E71714E-115C-4AFC-9CEE-47032F520AEA}"/>
              </a:ext>
            </a:extLst>
          </p:cNvPr>
          <p:cNvSpPr txBox="1"/>
          <p:nvPr/>
        </p:nvSpPr>
        <p:spPr>
          <a:xfrm>
            <a:off x="4479507" y="5500315"/>
            <a:ext cx="570990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500" b="1" dirty="0"/>
              <a:t>10%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094BECE-0F6F-44B0-B288-0B97F13F7CBC}"/>
              </a:ext>
            </a:extLst>
          </p:cNvPr>
          <p:cNvSpPr txBox="1"/>
          <p:nvPr/>
        </p:nvSpPr>
        <p:spPr>
          <a:xfrm rot="16200000">
            <a:off x="5314313" y="3679733"/>
            <a:ext cx="1054841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substrate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76513C2-1432-4945-897F-065BFAC55F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15480" y="6457206"/>
            <a:ext cx="1541549" cy="369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4235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CC6EF99-7E03-4382-B823-A0EFD060CF21}"/>
              </a:ext>
            </a:extLst>
          </p:cNvPr>
          <p:cNvSpPr/>
          <p:nvPr/>
        </p:nvSpPr>
        <p:spPr>
          <a:xfrm>
            <a:off x="479778" y="-36908"/>
            <a:ext cx="101071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+mj-lt"/>
              </a:rPr>
              <a:t>Development of hybrid particle-field based model for </a:t>
            </a:r>
            <a:r>
              <a:rPr lang="en-US" sz="2800" b="1" i="1" dirty="0">
                <a:latin typeface="+mj-lt"/>
              </a:rPr>
              <a:t>asymmetric</a:t>
            </a:r>
            <a:r>
              <a:rPr lang="en-US" sz="2800" b="1" dirty="0">
                <a:latin typeface="+mj-lt"/>
              </a:rPr>
              <a:t> co-polymer/nanoparticles systems </a:t>
            </a:r>
            <a:endParaRPr lang="en-US" sz="2800" dirty="0">
              <a:latin typeface="+mj-lt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0F02B6E-DE49-4548-89F1-154023D7D597}"/>
              </a:ext>
            </a:extLst>
          </p:cNvPr>
          <p:cNvGrpSpPr/>
          <p:nvPr/>
        </p:nvGrpSpPr>
        <p:grpSpPr>
          <a:xfrm>
            <a:off x="1668325" y="1507317"/>
            <a:ext cx="2689999" cy="1820973"/>
            <a:chOff x="1657348" y="1998254"/>
            <a:chExt cx="3352802" cy="2003225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D6367B83-E25E-4AB3-B8AD-CE9B9D8EEA8B}"/>
                </a:ext>
              </a:extLst>
            </p:cNvPr>
            <p:cNvSpPr/>
            <p:nvPr/>
          </p:nvSpPr>
          <p:spPr>
            <a:xfrm>
              <a:off x="1657348" y="1998254"/>
              <a:ext cx="2684457" cy="363946"/>
            </a:xfrm>
            <a:prstGeom prst="rect">
              <a:avLst/>
            </a:pr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white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BB898C1F-62F5-4104-BDB5-A93B75B4BF9F}"/>
                </a:ext>
              </a:extLst>
            </p:cNvPr>
            <p:cNvSpPr/>
            <p:nvPr/>
          </p:nvSpPr>
          <p:spPr>
            <a:xfrm>
              <a:off x="1657348" y="3576638"/>
              <a:ext cx="2684457" cy="422503"/>
            </a:xfrm>
            <a:prstGeom prst="rec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1F794046-DED7-4DAE-A076-97975B810DB5}"/>
                </a:ext>
              </a:extLst>
            </p:cNvPr>
            <p:cNvSpPr/>
            <p:nvPr/>
          </p:nvSpPr>
          <p:spPr>
            <a:xfrm>
              <a:off x="1657348" y="2362200"/>
              <a:ext cx="2684457" cy="1214438"/>
            </a:xfrm>
            <a:prstGeom prst="rect">
              <a:avLst/>
            </a:prstGeom>
            <a:solidFill>
              <a:srgbClr val="00B05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white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934884B-CEE8-4596-8840-70A7C183FD56}"/>
                </a:ext>
              </a:extLst>
            </p:cNvPr>
            <p:cNvSpPr txBox="1"/>
            <p:nvPr/>
          </p:nvSpPr>
          <p:spPr>
            <a:xfrm>
              <a:off x="2152651" y="3595182"/>
              <a:ext cx="2857499" cy="406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Silica Substrate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A5790FB-BC35-436A-B5E3-D2D0736BABF7}"/>
                </a:ext>
              </a:extLst>
            </p:cNvPr>
            <p:cNvSpPr txBox="1"/>
            <p:nvPr/>
          </p:nvSpPr>
          <p:spPr>
            <a:xfrm>
              <a:off x="2152651" y="2025133"/>
              <a:ext cx="2228850" cy="406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Air Interface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D59C343-74D9-487F-ACFD-64710DE1B07A}"/>
                </a:ext>
              </a:extLst>
            </p:cNvPr>
            <p:cNvSpPr txBox="1"/>
            <p:nvPr/>
          </p:nvSpPr>
          <p:spPr>
            <a:xfrm>
              <a:off x="2082626" y="2800886"/>
              <a:ext cx="2298875" cy="406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 err="1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dPS</a:t>
              </a:r>
              <a:r>
                <a:rPr lang="en-US" kern="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-b-PBMA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1ABCBF8-2C79-460D-AC9F-38A56AE083B2}"/>
              </a:ext>
            </a:extLst>
          </p:cNvPr>
          <p:cNvGrpSpPr/>
          <p:nvPr/>
        </p:nvGrpSpPr>
        <p:grpSpPr>
          <a:xfrm>
            <a:off x="3473334" y="1378246"/>
            <a:ext cx="2392248" cy="1486115"/>
            <a:chOff x="2957573" y="1840468"/>
            <a:chExt cx="2981686" cy="1754714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F38E1AB0-108C-41A5-99BC-5ACAA4CA46B0}"/>
                </a:ext>
              </a:extLst>
            </p:cNvPr>
            <p:cNvSpPr/>
            <p:nvPr/>
          </p:nvSpPr>
          <p:spPr>
            <a:xfrm>
              <a:off x="2957573" y="2800886"/>
              <a:ext cx="342900" cy="369332"/>
            </a:xfrm>
            <a:prstGeom prst="ellipse">
              <a:avLst/>
            </a:prstGeom>
            <a:noFill/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white"/>
                </a:solidFill>
                <a:latin typeface="Calibri" panose="020F0502020204030204"/>
                <a:cs typeface="+mn-cs"/>
              </a:endParaRP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0CA58F85-F853-4FE7-AF98-707D63EAFFA6}"/>
                </a:ext>
              </a:extLst>
            </p:cNvPr>
            <p:cNvCxnSpPr>
              <a:cxnSpLocks/>
              <a:stCxn id="37" idx="0"/>
            </p:cNvCxnSpPr>
            <p:nvPr/>
          </p:nvCxnSpPr>
          <p:spPr>
            <a:xfrm flipV="1">
              <a:off x="3129023" y="2431554"/>
              <a:ext cx="901777" cy="369332"/>
            </a:xfrm>
            <a:prstGeom prst="line">
              <a:avLst/>
            </a:prstGeom>
            <a:noFill/>
            <a:ln w="63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7884FC1-1B0F-4808-B4D4-BF131AC9537A}"/>
                </a:ext>
              </a:extLst>
            </p:cNvPr>
            <p:cNvCxnSpPr>
              <a:cxnSpLocks/>
              <a:stCxn id="37" idx="4"/>
            </p:cNvCxnSpPr>
            <p:nvPr/>
          </p:nvCxnSpPr>
          <p:spPr>
            <a:xfrm>
              <a:off x="3129023" y="3170218"/>
              <a:ext cx="1036176" cy="92600"/>
            </a:xfrm>
            <a:prstGeom prst="line">
              <a:avLst/>
            </a:prstGeom>
            <a:noFill/>
            <a:ln w="63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5E6E1BC3-D95B-4BD3-BAD9-7AF8E5754069}"/>
                </a:ext>
              </a:extLst>
            </p:cNvPr>
            <p:cNvGrpSpPr/>
            <p:nvPr/>
          </p:nvGrpSpPr>
          <p:grpSpPr>
            <a:xfrm>
              <a:off x="3977109" y="1840468"/>
              <a:ext cx="1962150" cy="1754714"/>
              <a:chOff x="3977109" y="1840468"/>
              <a:chExt cx="1962150" cy="1754714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698193C8-BA19-42A1-A799-C3D854B4EF38}"/>
                  </a:ext>
                </a:extLst>
              </p:cNvPr>
              <p:cNvSpPr/>
              <p:nvPr/>
            </p:nvSpPr>
            <p:spPr>
              <a:xfrm>
                <a:off x="3977109" y="1840468"/>
                <a:ext cx="1962150" cy="1754714"/>
              </a:xfrm>
              <a:prstGeom prst="ellipse">
                <a:avLst/>
              </a:prstGeom>
              <a:noFill/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white"/>
                  </a:solidFill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42" name="Freeform 16">
                <a:extLst>
                  <a:ext uri="{FF2B5EF4-FFF2-40B4-BE49-F238E27FC236}">
                    <a16:creationId xmlns:a16="http://schemas.microsoft.com/office/drawing/2014/main" id="{5156C7A1-314C-4053-8248-029281BB8342}"/>
                  </a:ext>
                </a:extLst>
              </p:cNvPr>
              <p:cNvSpPr/>
              <p:nvPr/>
            </p:nvSpPr>
            <p:spPr>
              <a:xfrm>
                <a:off x="3977109" y="2476500"/>
                <a:ext cx="1009650" cy="685800"/>
              </a:xfrm>
              <a:custGeom>
                <a:avLst/>
                <a:gdLst>
                  <a:gd name="connsiteX0" fmla="*/ 0 w 895350"/>
                  <a:gd name="connsiteY0" fmla="*/ 228600 h 685800"/>
                  <a:gd name="connsiteX1" fmla="*/ 76200 w 895350"/>
                  <a:gd name="connsiteY1" fmla="*/ 133350 h 685800"/>
                  <a:gd name="connsiteX2" fmla="*/ 209550 w 895350"/>
                  <a:gd name="connsiteY2" fmla="*/ 57150 h 685800"/>
                  <a:gd name="connsiteX3" fmla="*/ 323850 w 895350"/>
                  <a:gd name="connsiteY3" fmla="*/ 19050 h 685800"/>
                  <a:gd name="connsiteX4" fmla="*/ 457200 w 895350"/>
                  <a:gd name="connsiteY4" fmla="*/ 38100 h 685800"/>
                  <a:gd name="connsiteX5" fmla="*/ 514350 w 895350"/>
                  <a:gd name="connsiteY5" fmla="*/ 152400 h 685800"/>
                  <a:gd name="connsiteX6" fmla="*/ 495300 w 895350"/>
                  <a:gd name="connsiteY6" fmla="*/ 361950 h 685800"/>
                  <a:gd name="connsiteX7" fmla="*/ 457200 w 895350"/>
                  <a:gd name="connsiteY7" fmla="*/ 419100 h 685800"/>
                  <a:gd name="connsiteX8" fmla="*/ 438150 w 895350"/>
                  <a:gd name="connsiteY8" fmla="*/ 476250 h 685800"/>
                  <a:gd name="connsiteX9" fmla="*/ 457200 w 895350"/>
                  <a:gd name="connsiteY9" fmla="*/ 628650 h 685800"/>
                  <a:gd name="connsiteX10" fmla="*/ 571500 w 895350"/>
                  <a:gd name="connsiteY10" fmla="*/ 666750 h 685800"/>
                  <a:gd name="connsiteX11" fmla="*/ 628650 w 895350"/>
                  <a:gd name="connsiteY11" fmla="*/ 685800 h 685800"/>
                  <a:gd name="connsiteX12" fmla="*/ 704850 w 895350"/>
                  <a:gd name="connsiteY12" fmla="*/ 666750 h 685800"/>
                  <a:gd name="connsiteX13" fmla="*/ 857250 w 895350"/>
                  <a:gd name="connsiteY13" fmla="*/ 495300 h 685800"/>
                  <a:gd name="connsiteX14" fmla="*/ 895350 w 895350"/>
                  <a:gd name="connsiteY14" fmla="*/ 438150 h 685800"/>
                  <a:gd name="connsiteX15" fmla="*/ 857250 w 895350"/>
                  <a:gd name="connsiteY15" fmla="*/ 228600 h 685800"/>
                  <a:gd name="connsiteX16" fmla="*/ 819150 w 895350"/>
                  <a:gd name="connsiteY16" fmla="*/ 171450 h 685800"/>
                  <a:gd name="connsiteX17" fmla="*/ 762000 w 895350"/>
                  <a:gd name="connsiteY17" fmla="*/ 133350 h 685800"/>
                  <a:gd name="connsiteX18" fmla="*/ 742950 w 895350"/>
                  <a:gd name="connsiteY18" fmla="*/ 0 h 685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95350" h="685800">
                    <a:moveTo>
                      <a:pt x="0" y="228600"/>
                    </a:moveTo>
                    <a:cubicBezTo>
                      <a:pt x="25400" y="196850"/>
                      <a:pt x="47449" y="162101"/>
                      <a:pt x="76200" y="133350"/>
                    </a:cubicBezTo>
                    <a:cubicBezTo>
                      <a:pt x="99111" y="110439"/>
                      <a:pt x="184648" y="67111"/>
                      <a:pt x="209550" y="57150"/>
                    </a:cubicBezTo>
                    <a:cubicBezTo>
                      <a:pt x="246838" y="42235"/>
                      <a:pt x="323850" y="19050"/>
                      <a:pt x="323850" y="19050"/>
                    </a:cubicBezTo>
                    <a:cubicBezTo>
                      <a:pt x="368300" y="25400"/>
                      <a:pt x="416169" y="19864"/>
                      <a:pt x="457200" y="38100"/>
                    </a:cubicBezTo>
                    <a:cubicBezTo>
                      <a:pt x="486101" y="50945"/>
                      <a:pt x="505897" y="127042"/>
                      <a:pt x="514350" y="152400"/>
                    </a:cubicBezTo>
                    <a:cubicBezTo>
                      <a:pt x="508000" y="222250"/>
                      <a:pt x="509996" y="293369"/>
                      <a:pt x="495300" y="361950"/>
                    </a:cubicBezTo>
                    <a:cubicBezTo>
                      <a:pt x="490503" y="384337"/>
                      <a:pt x="467439" y="398622"/>
                      <a:pt x="457200" y="419100"/>
                    </a:cubicBezTo>
                    <a:cubicBezTo>
                      <a:pt x="448220" y="437061"/>
                      <a:pt x="444500" y="457200"/>
                      <a:pt x="438150" y="476250"/>
                    </a:cubicBezTo>
                    <a:cubicBezTo>
                      <a:pt x="444500" y="527050"/>
                      <a:pt x="427841" y="586709"/>
                      <a:pt x="457200" y="628650"/>
                    </a:cubicBezTo>
                    <a:cubicBezTo>
                      <a:pt x="480231" y="661551"/>
                      <a:pt x="533400" y="654050"/>
                      <a:pt x="571500" y="666750"/>
                    </a:cubicBezTo>
                    <a:lnTo>
                      <a:pt x="628650" y="685800"/>
                    </a:lnTo>
                    <a:cubicBezTo>
                      <a:pt x="654050" y="679450"/>
                      <a:pt x="681432" y="678459"/>
                      <a:pt x="704850" y="666750"/>
                    </a:cubicBezTo>
                    <a:cubicBezTo>
                      <a:pt x="789474" y="624438"/>
                      <a:pt x="804121" y="574994"/>
                      <a:pt x="857250" y="495300"/>
                    </a:cubicBezTo>
                    <a:lnTo>
                      <a:pt x="895350" y="438150"/>
                    </a:lnTo>
                    <a:cubicBezTo>
                      <a:pt x="888783" y="385615"/>
                      <a:pt x="886616" y="287332"/>
                      <a:pt x="857250" y="228600"/>
                    </a:cubicBezTo>
                    <a:cubicBezTo>
                      <a:pt x="847011" y="208122"/>
                      <a:pt x="835339" y="187639"/>
                      <a:pt x="819150" y="171450"/>
                    </a:cubicBezTo>
                    <a:cubicBezTo>
                      <a:pt x="802961" y="155261"/>
                      <a:pt x="781050" y="146050"/>
                      <a:pt x="762000" y="133350"/>
                    </a:cubicBezTo>
                    <a:cubicBezTo>
                      <a:pt x="734918" y="52103"/>
                      <a:pt x="742950" y="96280"/>
                      <a:pt x="742950" y="0"/>
                    </a:cubicBezTo>
                  </a:path>
                </a:pathLst>
              </a:custGeom>
              <a:noFill/>
              <a:ln w="47625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white"/>
                  </a:solidFill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43" name="Freeform 17">
                <a:extLst>
                  <a:ext uri="{FF2B5EF4-FFF2-40B4-BE49-F238E27FC236}">
                    <a16:creationId xmlns:a16="http://schemas.microsoft.com/office/drawing/2014/main" id="{6778E57E-4340-4099-B1AA-6BEDCA0A4E68}"/>
                  </a:ext>
                </a:extLst>
              </p:cNvPr>
              <p:cNvSpPr/>
              <p:nvPr/>
            </p:nvSpPr>
            <p:spPr>
              <a:xfrm>
                <a:off x="4834359" y="2324100"/>
                <a:ext cx="1049345" cy="1257300"/>
              </a:xfrm>
              <a:custGeom>
                <a:avLst/>
                <a:gdLst>
                  <a:gd name="connsiteX0" fmla="*/ 0 w 1049345"/>
                  <a:gd name="connsiteY0" fmla="*/ 209550 h 1257300"/>
                  <a:gd name="connsiteX1" fmla="*/ 19050 w 1049345"/>
                  <a:gd name="connsiteY1" fmla="*/ 114300 h 1257300"/>
                  <a:gd name="connsiteX2" fmla="*/ 95250 w 1049345"/>
                  <a:gd name="connsiteY2" fmla="*/ 95250 h 1257300"/>
                  <a:gd name="connsiteX3" fmla="*/ 152400 w 1049345"/>
                  <a:gd name="connsiteY3" fmla="*/ 57150 h 1257300"/>
                  <a:gd name="connsiteX4" fmla="*/ 323850 w 1049345"/>
                  <a:gd name="connsiteY4" fmla="*/ 76200 h 1257300"/>
                  <a:gd name="connsiteX5" fmla="*/ 342900 w 1049345"/>
                  <a:gd name="connsiteY5" fmla="*/ 133350 h 1257300"/>
                  <a:gd name="connsiteX6" fmla="*/ 323850 w 1049345"/>
                  <a:gd name="connsiteY6" fmla="*/ 266700 h 1257300"/>
                  <a:gd name="connsiteX7" fmla="*/ 400050 w 1049345"/>
                  <a:gd name="connsiteY7" fmla="*/ 533400 h 1257300"/>
                  <a:gd name="connsiteX8" fmla="*/ 457200 w 1049345"/>
                  <a:gd name="connsiteY8" fmla="*/ 552450 h 1257300"/>
                  <a:gd name="connsiteX9" fmla="*/ 609600 w 1049345"/>
                  <a:gd name="connsiteY9" fmla="*/ 533400 h 1257300"/>
                  <a:gd name="connsiteX10" fmla="*/ 723900 w 1049345"/>
                  <a:gd name="connsiteY10" fmla="*/ 438150 h 1257300"/>
                  <a:gd name="connsiteX11" fmla="*/ 704850 w 1049345"/>
                  <a:gd name="connsiteY11" fmla="*/ 209550 h 1257300"/>
                  <a:gd name="connsiteX12" fmla="*/ 685800 w 1049345"/>
                  <a:gd name="connsiteY12" fmla="*/ 152400 h 1257300"/>
                  <a:gd name="connsiteX13" fmla="*/ 628650 w 1049345"/>
                  <a:gd name="connsiteY13" fmla="*/ 133350 h 1257300"/>
                  <a:gd name="connsiteX14" fmla="*/ 571500 w 1049345"/>
                  <a:gd name="connsiteY14" fmla="*/ 95250 h 1257300"/>
                  <a:gd name="connsiteX15" fmla="*/ 514350 w 1049345"/>
                  <a:gd name="connsiteY15" fmla="*/ 114300 h 1257300"/>
                  <a:gd name="connsiteX16" fmla="*/ 495300 w 1049345"/>
                  <a:gd name="connsiteY16" fmla="*/ 171450 h 1257300"/>
                  <a:gd name="connsiteX17" fmla="*/ 514350 w 1049345"/>
                  <a:gd name="connsiteY17" fmla="*/ 457200 h 1257300"/>
                  <a:gd name="connsiteX18" fmla="*/ 552450 w 1049345"/>
                  <a:gd name="connsiteY18" fmla="*/ 514350 h 1257300"/>
                  <a:gd name="connsiteX19" fmla="*/ 876300 w 1049345"/>
                  <a:gd name="connsiteY19" fmla="*/ 571500 h 1257300"/>
                  <a:gd name="connsiteX20" fmla="*/ 914400 w 1049345"/>
                  <a:gd name="connsiteY20" fmla="*/ 628650 h 1257300"/>
                  <a:gd name="connsiteX21" fmla="*/ 895350 w 1049345"/>
                  <a:gd name="connsiteY21" fmla="*/ 895350 h 1257300"/>
                  <a:gd name="connsiteX22" fmla="*/ 819150 w 1049345"/>
                  <a:gd name="connsiteY22" fmla="*/ 1009650 h 1257300"/>
                  <a:gd name="connsiteX23" fmla="*/ 704850 w 1049345"/>
                  <a:gd name="connsiteY23" fmla="*/ 1143000 h 1257300"/>
                  <a:gd name="connsiteX24" fmla="*/ 590550 w 1049345"/>
                  <a:gd name="connsiteY24" fmla="*/ 1219200 h 1257300"/>
                  <a:gd name="connsiteX25" fmla="*/ 476250 w 1049345"/>
                  <a:gd name="connsiteY25" fmla="*/ 1257300 h 1257300"/>
                  <a:gd name="connsiteX26" fmla="*/ 285750 w 1049345"/>
                  <a:gd name="connsiteY26" fmla="*/ 1238250 h 1257300"/>
                  <a:gd name="connsiteX27" fmla="*/ 247650 w 1049345"/>
                  <a:gd name="connsiteY27" fmla="*/ 1123950 h 1257300"/>
                  <a:gd name="connsiteX28" fmla="*/ 342900 w 1049345"/>
                  <a:gd name="connsiteY28" fmla="*/ 876300 h 1257300"/>
                  <a:gd name="connsiteX29" fmla="*/ 400050 w 1049345"/>
                  <a:gd name="connsiteY29" fmla="*/ 857250 h 1257300"/>
                  <a:gd name="connsiteX30" fmla="*/ 533400 w 1049345"/>
                  <a:gd name="connsiteY30" fmla="*/ 876300 h 1257300"/>
                  <a:gd name="connsiteX31" fmla="*/ 647700 w 1049345"/>
                  <a:gd name="connsiteY31" fmla="*/ 1028700 h 1257300"/>
                  <a:gd name="connsiteX32" fmla="*/ 723900 w 1049345"/>
                  <a:gd name="connsiteY32" fmla="*/ 990600 h 1257300"/>
                  <a:gd name="connsiteX33" fmla="*/ 781050 w 1049345"/>
                  <a:gd name="connsiteY33" fmla="*/ 933450 h 1257300"/>
                  <a:gd name="connsiteX34" fmla="*/ 819150 w 1049345"/>
                  <a:gd name="connsiteY34" fmla="*/ 800100 h 1257300"/>
                  <a:gd name="connsiteX35" fmla="*/ 800100 w 1049345"/>
                  <a:gd name="connsiteY35" fmla="*/ 628650 h 1257300"/>
                  <a:gd name="connsiteX36" fmla="*/ 685800 w 1049345"/>
                  <a:gd name="connsiteY36" fmla="*/ 590550 h 1257300"/>
                  <a:gd name="connsiteX37" fmla="*/ 628650 w 1049345"/>
                  <a:gd name="connsiteY37" fmla="*/ 571500 h 1257300"/>
                  <a:gd name="connsiteX38" fmla="*/ 685800 w 1049345"/>
                  <a:gd name="connsiteY38" fmla="*/ 457200 h 1257300"/>
                  <a:gd name="connsiteX39" fmla="*/ 742950 w 1049345"/>
                  <a:gd name="connsiteY39" fmla="*/ 419100 h 1257300"/>
                  <a:gd name="connsiteX40" fmla="*/ 781050 w 1049345"/>
                  <a:gd name="connsiteY40" fmla="*/ 361950 h 1257300"/>
                  <a:gd name="connsiteX41" fmla="*/ 971550 w 1049345"/>
                  <a:gd name="connsiteY41" fmla="*/ 342900 h 1257300"/>
                  <a:gd name="connsiteX42" fmla="*/ 1009650 w 1049345"/>
                  <a:gd name="connsiteY42" fmla="*/ 457200 h 1257300"/>
                  <a:gd name="connsiteX43" fmla="*/ 1028700 w 1049345"/>
                  <a:gd name="connsiteY43" fmla="*/ 514350 h 1257300"/>
                  <a:gd name="connsiteX44" fmla="*/ 1028700 w 1049345"/>
                  <a:gd name="connsiteY44" fmla="*/ 342900 h 1257300"/>
                  <a:gd name="connsiteX45" fmla="*/ 1009650 w 1049345"/>
                  <a:gd name="connsiteY45" fmla="*/ 266700 h 1257300"/>
                  <a:gd name="connsiteX46" fmla="*/ 952500 w 1049345"/>
                  <a:gd name="connsiteY46" fmla="*/ 209550 h 1257300"/>
                  <a:gd name="connsiteX47" fmla="*/ 933450 w 1049345"/>
                  <a:gd name="connsiteY47" fmla="*/ 152400 h 1257300"/>
                  <a:gd name="connsiteX48" fmla="*/ 762000 w 1049345"/>
                  <a:gd name="connsiteY48" fmla="*/ 19050 h 1257300"/>
                  <a:gd name="connsiteX49" fmla="*/ 742950 w 1049345"/>
                  <a:gd name="connsiteY49" fmla="*/ 0 h 1257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049345" h="1257300">
                    <a:moveTo>
                      <a:pt x="0" y="209550"/>
                    </a:moveTo>
                    <a:cubicBezTo>
                      <a:pt x="6350" y="177800"/>
                      <a:pt x="-1678" y="139174"/>
                      <a:pt x="19050" y="114300"/>
                    </a:cubicBezTo>
                    <a:cubicBezTo>
                      <a:pt x="35811" y="94187"/>
                      <a:pt x="71185" y="105563"/>
                      <a:pt x="95250" y="95250"/>
                    </a:cubicBezTo>
                    <a:cubicBezTo>
                      <a:pt x="116294" y="86231"/>
                      <a:pt x="133350" y="69850"/>
                      <a:pt x="152400" y="57150"/>
                    </a:cubicBezTo>
                    <a:cubicBezTo>
                      <a:pt x="209550" y="63500"/>
                      <a:pt x="270461" y="54844"/>
                      <a:pt x="323850" y="76200"/>
                    </a:cubicBezTo>
                    <a:cubicBezTo>
                      <a:pt x="342494" y="83658"/>
                      <a:pt x="342900" y="113270"/>
                      <a:pt x="342900" y="133350"/>
                    </a:cubicBezTo>
                    <a:cubicBezTo>
                      <a:pt x="342900" y="178251"/>
                      <a:pt x="330200" y="222250"/>
                      <a:pt x="323850" y="266700"/>
                    </a:cubicBezTo>
                    <a:cubicBezTo>
                      <a:pt x="338956" y="447969"/>
                      <a:pt x="281028" y="473889"/>
                      <a:pt x="400050" y="533400"/>
                    </a:cubicBezTo>
                    <a:cubicBezTo>
                      <a:pt x="418011" y="542380"/>
                      <a:pt x="438150" y="546100"/>
                      <a:pt x="457200" y="552450"/>
                    </a:cubicBezTo>
                    <a:cubicBezTo>
                      <a:pt x="508000" y="546100"/>
                      <a:pt x="560209" y="546870"/>
                      <a:pt x="609600" y="533400"/>
                    </a:cubicBezTo>
                    <a:cubicBezTo>
                      <a:pt x="646068" y="523454"/>
                      <a:pt x="701274" y="460776"/>
                      <a:pt x="723900" y="438150"/>
                    </a:cubicBezTo>
                    <a:cubicBezTo>
                      <a:pt x="717550" y="361950"/>
                      <a:pt x="714956" y="285343"/>
                      <a:pt x="704850" y="209550"/>
                    </a:cubicBezTo>
                    <a:cubicBezTo>
                      <a:pt x="702196" y="189646"/>
                      <a:pt x="699999" y="166599"/>
                      <a:pt x="685800" y="152400"/>
                    </a:cubicBezTo>
                    <a:cubicBezTo>
                      <a:pt x="671601" y="138201"/>
                      <a:pt x="646611" y="142330"/>
                      <a:pt x="628650" y="133350"/>
                    </a:cubicBezTo>
                    <a:cubicBezTo>
                      <a:pt x="608172" y="123111"/>
                      <a:pt x="590550" y="107950"/>
                      <a:pt x="571500" y="95250"/>
                    </a:cubicBezTo>
                    <a:cubicBezTo>
                      <a:pt x="552450" y="101600"/>
                      <a:pt x="528549" y="100101"/>
                      <a:pt x="514350" y="114300"/>
                    </a:cubicBezTo>
                    <a:cubicBezTo>
                      <a:pt x="500151" y="128499"/>
                      <a:pt x="495300" y="151370"/>
                      <a:pt x="495300" y="171450"/>
                    </a:cubicBezTo>
                    <a:cubicBezTo>
                      <a:pt x="495300" y="266911"/>
                      <a:pt x="498656" y="363037"/>
                      <a:pt x="514350" y="457200"/>
                    </a:cubicBezTo>
                    <a:cubicBezTo>
                      <a:pt x="518114" y="479784"/>
                      <a:pt x="533035" y="502216"/>
                      <a:pt x="552450" y="514350"/>
                    </a:cubicBezTo>
                    <a:cubicBezTo>
                      <a:pt x="634533" y="565652"/>
                      <a:pt x="799224" y="564493"/>
                      <a:pt x="876300" y="571500"/>
                    </a:cubicBezTo>
                    <a:cubicBezTo>
                      <a:pt x="889000" y="590550"/>
                      <a:pt x="913056" y="605794"/>
                      <a:pt x="914400" y="628650"/>
                    </a:cubicBezTo>
                    <a:cubicBezTo>
                      <a:pt x="919634" y="717623"/>
                      <a:pt x="916966" y="808885"/>
                      <a:pt x="895350" y="895350"/>
                    </a:cubicBezTo>
                    <a:cubicBezTo>
                      <a:pt x="884244" y="939773"/>
                      <a:pt x="844550" y="971550"/>
                      <a:pt x="819150" y="1009650"/>
                    </a:cubicBezTo>
                    <a:cubicBezTo>
                      <a:pt x="777949" y="1071451"/>
                      <a:pt x="770842" y="1090206"/>
                      <a:pt x="704850" y="1143000"/>
                    </a:cubicBezTo>
                    <a:cubicBezTo>
                      <a:pt x="669094" y="1171605"/>
                      <a:pt x="633991" y="1204720"/>
                      <a:pt x="590550" y="1219200"/>
                    </a:cubicBezTo>
                    <a:lnTo>
                      <a:pt x="476250" y="1257300"/>
                    </a:lnTo>
                    <a:lnTo>
                      <a:pt x="285750" y="1238250"/>
                    </a:lnTo>
                    <a:cubicBezTo>
                      <a:pt x="251060" y="1218014"/>
                      <a:pt x="247650" y="1123950"/>
                      <a:pt x="247650" y="1123950"/>
                    </a:cubicBezTo>
                    <a:cubicBezTo>
                      <a:pt x="255826" y="1066720"/>
                      <a:pt x="259487" y="904104"/>
                      <a:pt x="342900" y="876300"/>
                    </a:cubicBezTo>
                    <a:lnTo>
                      <a:pt x="400050" y="857250"/>
                    </a:lnTo>
                    <a:lnTo>
                      <a:pt x="533400" y="876300"/>
                    </a:lnTo>
                    <a:cubicBezTo>
                      <a:pt x="676956" y="1055745"/>
                      <a:pt x="427970" y="1072646"/>
                      <a:pt x="647700" y="1028700"/>
                    </a:cubicBezTo>
                    <a:cubicBezTo>
                      <a:pt x="673100" y="1016000"/>
                      <a:pt x="700792" y="1007106"/>
                      <a:pt x="723900" y="990600"/>
                    </a:cubicBezTo>
                    <a:cubicBezTo>
                      <a:pt x="745823" y="974941"/>
                      <a:pt x="766106" y="955866"/>
                      <a:pt x="781050" y="933450"/>
                    </a:cubicBezTo>
                    <a:cubicBezTo>
                      <a:pt x="791982" y="917052"/>
                      <a:pt x="816610" y="810261"/>
                      <a:pt x="819150" y="800100"/>
                    </a:cubicBezTo>
                    <a:cubicBezTo>
                      <a:pt x="812800" y="742950"/>
                      <a:pt x="830971" y="677162"/>
                      <a:pt x="800100" y="628650"/>
                    </a:cubicBezTo>
                    <a:cubicBezTo>
                      <a:pt x="778539" y="594768"/>
                      <a:pt x="723900" y="603250"/>
                      <a:pt x="685800" y="590550"/>
                    </a:cubicBezTo>
                    <a:lnTo>
                      <a:pt x="628650" y="571500"/>
                    </a:lnTo>
                    <a:cubicBezTo>
                      <a:pt x="644144" y="525019"/>
                      <a:pt x="648871" y="494129"/>
                      <a:pt x="685800" y="457200"/>
                    </a:cubicBezTo>
                    <a:cubicBezTo>
                      <a:pt x="701989" y="441011"/>
                      <a:pt x="723900" y="431800"/>
                      <a:pt x="742950" y="419100"/>
                    </a:cubicBezTo>
                    <a:cubicBezTo>
                      <a:pt x="755650" y="400050"/>
                      <a:pt x="764861" y="378139"/>
                      <a:pt x="781050" y="361950"/>
                    </a:cubicBezTo>
                    <a:cubicBezTo>
                      <a:pt x="847995" y="295005"/>
                      <a:pt x="869595" y="328335"/>
                      <a:pt x="971550" y="342900"/>
                    </a:cubicBezTo>
                    <a:lnTo>
                      <a:pt x="1009650" y="457200"/>
                    </a:lnTo>
                    <a:lnTo>
                      <a:pt x="1028700" y="514350"/>
                    </a:lnTo>
                    <a:cubicBezTo>
                      <a:pt x="1058512" y="424914"/>
                      <a:pt x="1053845" y="468626"/>
                      <a:pt x="1028700" y="342900"/>
                    </a:cubicBezTo>
                    <a:cubicBezTo>
                      <a:pt x="1023565" y="317227"/>
                      <a:pt x="1022640" y="289432"/>
                      <a:pt x="1009650" y="266700"/>
                    </a:cubicBezTo>
                    <a:cubicBezTo>
                      <a:pt x="996284" y="243309"/>
                      <a:pt x="971550" y="228600"/>
                      <a:pt x="952500" y="209550"/>
                    </a:cubicBezTo>
                    <a:cubicBezTo>
                      <a:pt x="946150" y="190500"/>
                      <a:pt x="944589" y="169108"/>
                      <a:pt x="933450" y="152400"/>
                    </a:cubicBezTo>
                    <a:cubicBezTo>
                      <a:pt x="879826" y="71963"/>
                      <a:pt x="837690" y="94740"/>
                      <a:pt x="762000" y="19050"/>
                    </a:cubicBezTo>
                    <a:lnTo>
                      <a:pt x="742950" y="0"/>
                    </a:lnTo>
                  </a:path>
                </a:pathLst>
              </a:custGeom>
              <a:noFill/>
              <a:ln w="44450" cap="flat" cmpd="sng" algn="ctr">
                <a:solidFill>
                  <a:srgbClr val="00206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white"/>
                  </a:solidFill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A4395C56-2D30-4D84-B7FD-F904C881E308}"/>
                  </a:ext>
                </a:extLst>
              </p:cNvPr>
              <p:cNvSpPr txBox="1"/>
              <p:nvPr/>
            </p:nvSpPr>
            <p:spPr>
              <a:xfrm>
                <a:off x="4281909" y="2136011"/>
                <a:ext cx="661730" cy="4360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kern="0" dirty="0" err="1">
                    <a:solidFill>
                      <a:prstClr val="black"/>
                    </a:solidFill>
                    <a:latin typeface="Calibri" panose="020F0502020204030204"/>
                    <a:cs typeface="+mn-cs"/>
                  </a:rPr>
                  <a:t>dPS</a:t>
                </a:r>
                <a:endParaRPr lang="en-US" kern="0" dirty="0">
                  <a:solidFill>
                    <a:prstClr val="black"/>
                  </a:solidFill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F5E595FC-92F5-4955-956A-A055AD61D2BC}"/>
                  </a:ext>
                </a:extLst>
              </p:cNvPr>
              <p:cNvSpPr txBox="1"/>
              <p:nvPr/>
            </p:nvSpPr>
            <p:spPr>
              <a:xfrm>
                <a:off x="4929609" y="1992868"/>
                <a:ext cx="945442" cy="4360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kern="0" dirty="0">
                    <a:solidFill>
                      <a:prstClr val="black"/>
                    </a:solidFill>
                    <a:latin typeface="Calibri" panose="020F0502020204030204"/>
                    <a:cs typeface="+mn-cs"/>
                  </a:rPr>
                  <a:t>PBMA</a:t>
                </a:r>
              </a:p>
            </p:txBody>
          </p:sp>
        </p:grp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7F4E34D6-A6C7-4E1A-8212-B995D0F69E8C}"/>
              </a:ext>
            </a:extLst>
          </p:cNvPr>
          <p:cNvSpPr txBox="1"/>
          <p:nvPr/>
        </p:nvSpPr>
        <p:spPr>
          <a:xfrm>
            <a:off x="7005172" y="888152"/>
            <a:ext cx="8499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A=</a:t>
            </a:r>
            <a:r>
              <a:rPr lang="en-US" sz="1600" b="1" dirty="0" err="1"/>
              <a:t>dPS</a:t>
            </a:r>
            <a:endParaRPr lang="en-US" sz="1600" b="1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203F356-28D3-4E0A-A4CF-B871E8D38FD8}"/>
              </a:ext>
            </a:extLst>
          </p:cNvPr>
          <p:cNvSpPr txBox="1"/>
          <p:nvPr/>
        </p:nvSpPr>
        <p:spPr>
          <a:xfrm>
            <a:off x="6247533" y="1369576"/>
            <a:ext cx="37975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Fraction of A block</a:t>
            </a:r>
            <a:r>
              <a:rPr lang="en-US" sz="1600" i="1" dirty="0"/>
              <a:t>, </a:t>
            </a:r>
            <a:r>
              <a:rPr lang="en-US" sz="1600" i="1" dirty="0" err="1"/>
              <a:t>f</a:t>
            </a:r>
            <a:r>
              <a:rPr lang="en-US" sz="1600" i="1" baseline="-25000" dirty="0" err="1"/>
              <a:t>A</a:t>
            </a:r>
            <a:r>
              <a:rPr lang="en-US" sz="1600" i="1" dirty="0"/>
              <a:t>=N</a:t>
            </a:r>
            <a:r>
              <a:rPr lang="en-US" sz="1600" i="1" baseline="-25000" dirty="0"/>
              <a:t>A</a:t>
            </a:r>
            <a:r>
              <a:rPr lang="en-US" sz="1600" i="1" dirty="0"/>
              <a:t>/(N</a:t>
            </a:r>
            <a:r>
              <a:rPr lang="en-US" sz="1600" i="1" baseline="-25000" dirty="0"/>
              <a:t>A</a:t>
            </a:r>
            <a:r>
              <a:rPr lang="en-US" sz="1600" i="1" dirty="0"/>
              <a:t>+N</a:t>
            </a:r>
            <a:r>
              <a:rPr lang="en-US" sz="1600" i="1" baseline="-25000" dirty="0"/>
              <a:t>B</a:t>
            </a:r>
            <a:r>
              <a:rPr lang="en-US" sz="1600" i="1" dirty="0"/>
              <a:t>)=</a:t>
            </a:r>
            <a:r>
              <a:rPr lang="en-US" sz="1600" dirty="0"/>
              <a:t>0.34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942B767-514E-492A-964C-ADB5F61F17E8}"/>
              </a:ext>
            </a:extLst>
          </p:cNvPr>
          <p:cNvSpPr txBox="1"/>
          <p:nvPr/>
        </p:nvSpPr>
        <p:spPr>
          <a:xfrm>
            <a:off x="6037490" y="1781155"/>
            <a:ext cx="471423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If </a:t>
            </a:r>
            <a:r>
              <a:rPr lang="en-US" sz="1600" i="1" dirty="0"/>
              <a:t>l </a:t>
            </a:r>
            <a:r>
              <a:rPr lang="en-US" sz="1600" dirty="0"/>
              <a:t>(</a:t>
            </a:r>
            <a:r>
              <a:rPr lang="en-US" sz="1600" dirty="0" err="1"/>
              <a:t>Avg</a:t>
            </a:r>
            <a:r>
              <a:rPr lang="en-US" sz="1600" dirty="0"/>
              <a:t> Kuhn length)=0.77 nm is used </a:t>
            </a:r>
            <a:r>
              <a:rPr lang="en-US" sz="1600" i="1" dirty="0" err="1"/>
              <a:t>R</a:t>
            </a:r>
            <a:r>
              <a:rPr lang="en-US" sz="1600" i="1" baseline="-25000" dirty="0" err="1"/>
              <a:t>go</a:t>
            </a:r>
            <a:r>
              <a:rPr lang="en-US" sz="1600" dirty="0"/>
              <a:t>=13 nm</a:t>
            </a:r>
          </a:p>
          <a:p>
            <a:r>
              <a:rPr lang="en-US" sz="1600" dirty="0"/>
              <a:t>Film thickness D/</a:t>
            </a:r>
            <a:r>
              <a:rPr lang="en-US" sz="1600" dirty="0" err="1"/>
              <a:t>R</a:t>
            </a:r>
            <a:r>
              <a:rPr lang="en-US" sz="1600" baseline="-25000" dirty="0" err="1"/>
              <a:t>go</a:t>
            </a:r>
            <a:r>
              <a:rPr lang="en-US" sz="1600" dirty="0"/>
              <a:t> ~ 4.2-4.4 </a:t>
            </a:r>
            <a:r>
              <a:rPr lang="en-US" sz="1600" dirty="0" err="1"/>
              <a:t>R</a:t>
            </a:r>
            <a:r>
              <a:rPr lang="en-US" sz="1600" baseline="-25000" dirty="0" err="1"/>
              <a:t>go</a:t>
            </a:r>
            <a:endParaRPr lang="en-US" sz="1600" baseline="-25000" dirty="0"/>
          </a:p>
          <a:p>
            <a:r>
              <a:rPr lang="en-US" sz="1600" dirty="0"/>
              <a:t>But</a:t>
            </a:r>
            <a:r>
              <a:rPr lang="en-US" sz="1600" i="1" dirty="0"/>
              <a:t> l </a:t>
            </a:r>
            <a:r>
              <a:rPr lang="en-US" sz="1600" dirty="0"/>
              <a:t>is a fitted parameter, must depend on the </a:t>
            </a:r>
            <a:r>
              <a:rPr lang="en-US" sz="1600" i="1" dirty="0" err="1"/>
              <a:t>f</a:t>
            </a:r>
            <a:r>
              <a:rPr lang="en-US" sz="1600" i="1" baseline="-25000" dirty="0" err="1"/>
              <a:t>A</a:t>
            </a:r>
            <a:endParaRPr lang="en-US" sz="1600" i="1" baseline="-25000" dirty="0"/>
          </a:p>
          <a:p>
            <a:endParaRPr lang="en-US" sz="1600" dirty="0"/>
          </a:p>
          <a:p>
            <a:r>
              <a:rPr lang="en-US" sz="1600" dirty="0"/>
              <a:t>𝛘N ~ 29-31 at 160 C </a:t>
            </a:r>
          </a:p>
        </p:txBody>
      </p:sp>
      <p:graphicFrame>
        <p:nvGraphicFramePr>
          <p:cNvPr id="49" name="Table 48">
            <a:extLst>
              <a:ext uri="{FF2B5EF4-FFF2-40B4-BE49-F238E27FC236}">
                <a16:creationId xmlns:a16="http://schemas.microsoft.com/office/drawing/2014/main" id="{E5A86211-417A-42B0-B866-740E26410E72}"/>
              </a:ext>
            </a:extLst>
          </p:cNvPr>
          <p:cNvGraphicFramePr>
            <a:graphicFrameLocks noGrp="1"/>
          </p:cNvGraphicFramePr>
          <p:nvPr/>
        </p:nvGraphicFramePr>
        <p:xfrm>
          <a:off x="2065712" y="3566397"/>
          <a:ext cx="8121370" cy="1784286"/>
        </p:xfrm>
        <a:graphic>
          <a:graphicData uri="http://schemas.openxmlformats.org/drawingml/2006/table">
            <a:tbl>
              <a:tblPr firstRow="1" bandRow="1"/>
              <a:tblGrid>
                <a:gridCol w="777298">
                  <a:extLst>
                    <a:ext uri="{9D8B030D-6E8A-4147-A177-3AD203B41FA5}">
                      <a16:colId xmlns:a16="http://schemas.microsoft.com/office/drawing/2014/main" val="3756051118"/>
                    </a:ext>
                  </a:extLst>
                </a:gridCol>
                <a:gridCol w="1570790">
                  <a:extLst>
                    <a:ext uri="{9D8B030D-6E8A-4147-A177-3AD203B41FA5}">
                      <a16:colId xmlns:a16="http://schemas.microsoft.com/office/drawing/2014/main" val="2982814022"/>
                    </a:ext>
                  </a:extLst>
                </a:gridCol>
                <a:gridCol w="1685029">
                  <a:extLst>
                    <a:ext uri="{9D8B030D-6E8A-4147-A177-3AD203B41FA5}">
                      <a16:colId xmlns:a16="http://schemas.microsoft.com/office/drawing/2014/main" val="1441241854"/>
                    </a:ext>
                  </a:extLst>
                </a:gridCol>
                <a:gridCol w="694956">
                  <a:extLst>
                    <a:ext uri="{9D8B030D-6E8A-4147-A177-3AD203B41FA5}">
                      <a16:colId xmlns:a16="http://schemas.microsoft.com/office/drawing/2014/main" val="4006032201"/>
                    </a:ext>
                  </a:extLst>
                </a:gridCol>
                <a:gridCol w="1123352">
                  <a:extLst>
                    <a:ext uri="{9D8B030D-6E8A-4147-A177-3AD203B41FA5}">
                      <a16:colId xmlns:a16="http://schemas.microsoft.com/office/drawing/2014/main" val="3750302884"/>
                    </a:ext>
                  </a:extLst>
                </a:gridCol>
                <a:gridCol w="2269945">
                  <a:extLst>
                    <a:ext uri="{9D8B030D-6E8A-4147-A177-3AD203B41FA5}">
                      <a16:colId xmlns:a16="http://schemas.microsoft.com/office/drawing/2014/main" val="68738819"/>
                    </a:ext>
                  </a:extLst>
                </a:gridCol>
              </a:tblGrid>
              <a:tr h="3814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Species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Polymer MW (Da)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Monomer MW (Da)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i="1" dirty="0"/>
                        <a:t>N’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i="1" dirty="0"/>
                        <a:t>𝛒</a:t>
                      </a:r>
                      <a:r>
                        <a:rPr lang="en-US" i="1" baseline="-25000" dirty="0"/>
                        <a:t>o</a:t>
                      </a:r>
                      <a:r>
                        <a:rPr lang="en-US" i="1" baseline="30000" dirty="0"/>
                        <a:t>-1</a:t>
                      </a:r>
                      <a:r>
                        <a:rPr lang="en-US" i="1" dirty="0"/>
                        <a:t> </a:t>
                      </a:r>
                      <a:r>
                        <a:rPr lang="en-US" dirty="0"/>
                        <a:t>(g/</a:t>
                      </a:r>
                      <a:r>
                        <a:rPr lang="en-US" dirty="0" err="1"/>
                        <a:t>mol</a:t>
                      </a:r>
                      <a:r>
                        <a:rPr lang="en-US" dirty="0"/>
                        <a:t>)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i="1" dirty="0"/>
                        <a:t>N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4119555"/>
                  </a:ext>
                </a:extLst>
              </a:tr>
              <a:tr h="3814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 err="1"/>
                        <a:t>dPS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59400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112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530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114.5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578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4448519"/>
                  </a:ext>
                </a:extLst>
              </a:tr>
              <a:tr h="3814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PBMA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107000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142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754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159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1142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1032310"/>
                  </a:ext>
                </a:extLst>
              </a:tr>
              <a:tr h="3814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Total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166400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1284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140.6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1719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3236426"/>
                  </a:ext>
                </a:extLst>
              </a:tr>
            </a:tbl>
          </a:graphicData>
        </a:graphic>
      </p:graphicFrame>
      <p:sp>
        <p:nvSpPr>
          <p:cNvPr id="50" name="TextBox 49">
            <a:extLst>
              <a:ext uri="{FF2B5EF4-FFF2-40B4-BE49-F238E27FC236}">
                <a16:creationId xmlns:a16="http://schemas.microsoft.com/office/drawing/2014/main" id="{12C9AD1C-819C-47BA-924D-530D65928F68}"/>
              </a:ext>
            </a:extLst>
          </p:cNvPr>
          <p:cNvSpPr txBox="1"/>
          <p:nvPr/>
        </p:nvSpPr>
        <p:spPr>
          <a:xfrm>
            <a:off x="2065712" y="5663938"/>
            <a:ext cx="34687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i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N</a:t>
            </a:r>
            <a:r>
              <a:rPr lang="en-US" i="1" baseline="-25000" dirty="0">
                <a:solidFill>
                  <a:prstClr val="black"/>
                </a:solidFill>
                <a:latin typeface="Calibri" panose="020F0502020204030204"/>
                <a:cs typeface="+mn-cs"/>
              </a:rPr>
              <a:t>i</a:t>
            </a:r>
            <a:r>
              <a:rPr lang="en-US" i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’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  <a:cs typeface="+mn-cs"/>
              </a:rPr>
              <a:t>=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Polymer_Mw</a:t>
            </a:r>
            <a:r>
              <a:rPr lang="en-US" baseline="-25000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i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  <a:cs typeface="+mn-cs"/>
              </a:rPr>
              <a:t>/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Monomer_MW</a:t>
            </a:r>
            <a:r>
              <a:rPr lang="en-US" baseline="-25000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i</a:t>
            </a:r>
            <a:endParaRPr lang="en-US" baseline="-25000" dirty="0">
              <a:solidFill>
                <a:prstClr val="black"/>
              </a:solidFill>
              <a:latin typeface="Calibri" panose="020F0502020204030204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i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N’=𝚺N</a:t>
            </a:r>
            <a:r>
              <a:rPr lang="en-US" i="1" baseline="-25000" dirty="0">
                <a:solidFill>
                  <a:prstClr val="black"/>
                </a:solidFill>
                <a:latin typeface="Calibri" panose="020F0502020204030204"/>
                <a:cs typeface="+mn-cs"/>
              </a:rPr>
              <a:t>i</a:t>
            </a:r>
            <a:r>
              <a:rPr lang="en-US" i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’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C0B0BE3-32CF-407F-ADC0-617BE23BB4A3}"/>
              </a:ext>
            </a:extLst>
          </p:cNvPr>
          <p:cNvSpPr txBox="1"/>
          <p:nvPr/>
        </p:nvSpPr>
        <p:spPr>
          <a:xfrm>
            <a:off x="5847893" y="5683388"/>
            <a:ext cx="163224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i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𝝆</a:t>
            </a:r>
            <a:r>
              <a:rPr lang="en-US" i="1" baseline="-25000" dirty="0">
                <a:solidFill>
                  <a:prstClr val="black"/>
                </a:solidFill>
                <a:latin typeface="Calibri" panose="020F0502020204030204"/>
                <a:cs typeface="+mn-cs"/>
              </a:rPr>
              <a:t>o</a:t>
            </a:r>
            <a:r>
              <a:rPr lang="en-US" i="1" baseline="30000" dirty="0">
                <a:solidFill>
                  <a:prstClr val="black"/>
                </a:solidFill>
                <a:latin typeface="Calibri" panose="020F0502020204030204"/>
                <a:cs typeface="+mn-cs"/>
              </a:rPr>
              <a:t>-1</a:t>
            </a:r>
            <a:r>
              <a:rPr lang="en-US" i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N’=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  <a:cs typeface="+mn-cs"/>
              </a:rPr>
              <a:t>𝜮</a:t>
            </a:r>
            <a:r>
              <a:rPr lang="en-US" i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𝝆</a:t>
            </a:r>
            <a:r>
              <a:rPr lang="en-US" i="1" baseline="-25000" dirty="0">
                <a:solidFill>
                  <a:prstClr val="black"/>
                </a:solidFill>
                <a:latin typeface="Calibri" panose="020F0502020204030204"/>
                <a:cs typeface="+mn-cs"/>
              </a:rPr>
              <a:t>oi</a:t>
            </a:r>
            <a:r>
              <a:rPr lang="en-US" i="1" baseline="30000" dirty="0">
                <a:solidFill>
                  <a:prstClr val="black"/>
                </a:solidFill>
                <a:latin typeface="Calibri" panose="020F0502020204030204"/>
                <a:cs typeface="+mn-cs"/>
              </a:rPr>
              <a:t>-1</a:t>
            </a:r>
            <a:r>
              <a:rPr lang="en-US" i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N</a:t>
            </a:r>
            <a:r>
              <a:rPr lang="en-US" i="1" baseline="-25000" dirty="0">
                <a:solidFill>
                  <a:prstClr val="black"/>
                </a:solidFill>
                <a:latin typeface="Calibri" panose="020F0502020204030204"/>
                <a:cs typeface="+mn-cs"/>
              </a:rPr>
              <a:t>i</a:t>
            </a:r>
            <a:r>
              <a:rPr lang="en-US" i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’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D08C18A-1BAF-4956-BBFD-AD0A36DB127A}"/>
              </a:ext>
            </a:extLst>
          </p:cNvPr>
          <p:cNvSpPr txBox="1"/>
          <p:nvPr/>
        </p:nvSpPr>
        <p:spPr>
          <a:xfrm>
            <a:off x="8146322" y="5683388"/>
            <a:ext cx="1059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i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N</a:t>
            </a:r>
            <a:r>
              <a:rPr lang="en-US" i="1" baseline="-25000" dirty="0">
                <a:solidFill>
                  <a:prstClr val="black"/>
                </a:solidFill>
                <a:latin typeface="Calibri" panose="020F0502020204030204"/>
                <a:cs typeface="+mn-cs"/>
              </a:rPr>
              <a:t>i</a:t>
            </a:r>
            <a:r>
              <a:rPr lang="en-US" i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=𝝆</a:t>
            </a:r>
            <a:r>
              <a:rPr lang="en-US" i="1" baseline="-25000" dirty="0">
                <a:solidFill>
                  <a:prstClr val="black"/>
                </a:solidFill>
                <a:latin typeface="Calibri" panose="020F0502020204030204"/>
                <a:cs typeface="+mn-cs"/>
              </a:rPr>
              <a:t>R</a:t>
            </a:r>
            <a:r>
              <a:rPr lang="en-US" i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/𝝆</a:t>
            </a:r>
            <a:r>
              <a:rPr lang="en-US" i="1" baseline="-25000" dirty="0">
                <a:solidFill>
                  <a:prstClr val="black"/>
                </a:solidFill>
                <a:latin typeface="Calibri" panose="020F0502020204030204"/>
                <a:cs typeface="+mn-cs"/>
              </a:rPr>
              <a:t>oi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1FE5860-4D2E-496F-A94B-8B80DEF07C92}"/>
              </a:ext>
            </a:extLst>
          </p:cNvPr>
          <p:cNvSpPr txBox="1"/>
          <p:nvPr/>
        </p:nvSpPr>
        <p:spPr>
          <a:xfrm>
            <a:off x="5840245" y="6015858"/>
            <a:ext cx="479817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i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𝛒</a:t>
            </a:r>
            <a:r>
              <a:rPr lang="en-US" i="1" baseline="-25000" dirty="0">
                <a:solidFill>
                  <a:prstClr val="black"/>
                </a:solidFill>
                <a:latin typeface="Calibri" panose="020F0502020204030204"/>
                <a:cs typeface="+mn-cs"/>
              </a:rPr>
              <a:t>R</a:t>
            </a:r>
            <a:r>
              <a:rPr lang="en-US" baseline="30000" dirty="0">
                <a:solidFill>
                  <a:prstClr val="black"/>
                </a:solidFill>
                <a:latin typeface="Calibri" panose="020F0502020204030204"/>
                <a:cs typeface="+mn-cs"/>
              </a:rPr>
              <a:t>-1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  <a:cs typeface="+mn-cs"/>
              </a:rPr>
              <a:t>=105 g/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mol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  <a:cs typeface="+mn-cs"/>
              </a:rPr>
              <a:t> (corresponding to protonated PS)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0EF03BD-7FA6-44E3-B87A-F1972808613E}"/>
              </a:ext>
            </a:extLst>
          </p:cNvPr>
          <p:cNvSpPr txBox="1"/>
          <p:nvPr/>
        </p:nvSpPr>
        <p:spPr>
          <a:xfrm>
            <a:off x="5825604" y="6333391"/>
            <a:ext cx="465836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  <a:cs typeface="+mn-cs"/>
              </a:rPr>
              <a:t>R is the reference component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9DEE8D44-AAE5-4E4E-B537-B4A0445E06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5480" y="6457206"/>
            <a:ext cx="1541549" cy="369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7745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BC5FD5C-B581-4ACB-ADDC-601CF0D29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625" y="34589"/>
            <a:ext cx="8636000" cy="535531"/>
          </a:xfrm>
        </p:spPr>
        <p:txBody>
          <a:bodyPr/>
          <a:lstStyle/>
          <a:p>
            <a:r>
              <a:rPr lang="en-US" sz="3200" b="1" dirty="0">
                <a:latin typeface="+mj-lt"/>
              </a:rPr>
              <a:t>Competing Structures in thin film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9DE9832-F623-4B31-A952-0C0FF005AF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1290" y="3484246"/>
            <a:ext cx="2745718" cy="100362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587A15F-6231-45C0-AECB-1C91FF1923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4025" y="1860226"/>
            <a:ext cx="2745718" cy="99849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EC8831B-581E-4766-9742-BBA446D38B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5185" y="4717741"/>
            <a:ext cx="1005036" cy="158716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487D458-E387-4629-A592-E72224FAE092}"/>
              </a:ext>
            </a:extLst>
          </p:cNvPr>
          <p:cNvSpPr txBox="1"/>
          <p:nvPr/>
        </p:nvSpPr>
        <p:spPr>
          <a:xfrm>
            <a:off x="2358565" y="1460804"/>
            <a:ext cx="1598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Air Interface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8690060-A898-4739-BC8B-7495B98EACE2}"/>
              </a:ext>
            </a:extLst>
          </p:cNvPr>
          <p:cNvSpPr txBox="1"/>
          <p:nvPr/>
        </p:nvSpPr>
        <p:spPr>
          <a:xfrm>
            <a:off x="2125185" y="3112314"/>
            <a:ext cx="2058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Silica Substrate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BF636ACB-BC6B-44C3-A5B4-694B9AFCA4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6049" y="1851209"/>
            <a:ext cx="2852279" cy="99849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AF4C8DFF-5FAF-4337-BD8D-61DDFCC15048}"/>
              </a:ext>
            </a:extLst>
          </p:cNvPr>
          <p:cNvSpPr txBox="1"/>
          <p:nvPr/>
        </p:nvSpPr>
        <p:spPr>
          <a:xfrm>
            <a:off x="4714277" y="993942"/>
            <a:ext cx="2852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Structure 1: Cylinder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088C806-6692-42A3-94D2-094DD9C43FFC}"/>
              </a:ext>
            </a:extLst>
          </p:cNvPr>
          <p:cNvSpPr txBox="1"/>
          <p:nvPr/>
        </p:nvSpPr>
        <p:spPr>
          <a:xfrm>
            <a:off x="5444460" y="1460804"/>
            <a:ext cx="1348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PBMA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62C73CE-5A06-436E-8B5A-927ACDA8B0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7318" y="3484247"/>
            <a:ext cx="2852280" cy="1003621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122CDAB9-8787-4F58-B212-FC83777AE112}"/>
              </a:ext>
            </a:extLst>
          </p:cNvPr>
          <p:cNvSpPr txBox="1"/>
          <p:nvPr/>
        </p:nvSpPr>
        <p:spPr>
          <a:xfrm>
            <a:off x="5506505" y="3112314"/>
            <a:ext cx="1184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dPS</a:t>
            </a:r>
            <a:endParaRPr lang="en-US" b="1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F77FB7EB-7EA3-42D9-977D-ACE5D99CC2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54632" y="1852365"/>
            <a:ext cx="2569580" cy="99617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E65A52E-626C-4A80-A44B-F873B25BEF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54633" y="3468370"/>
            <a:ext cx="2569579" cy="989112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5D3A5583-4C72-46A9-B777-4A9BC08FD7B6}"/>
              </a:ext>
            </a:extLst>
          </p:cNvPr>
          <p:cNvSpPr txBox="1"/>
          <p:nvPr/>
        </p:nvSpPr>
        <p:spPr>
          <a:xfrm>
            <a:off x="7961671" y="1020039"/>
            <a:ext cx="2562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Structure 2: Mixed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B8A900D-6A50-4054-A59A-C4855FDD94ED}"/>
              </a:ext>
            </a:extLst>
          </p:cNvPr>
          <p:cNvSpPr txBox="1"/>
          <p:nvPr/>
        </p:nvSpPr>
        <p:spPr>
          <a:xfrm>
            <a:off x="8684864" y="1460804"/>
            <a:ext cx="1293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PBMA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C73FD05-F1DF-46E0-A6BD-8ABF641F99EB}"/>
              </a:ext>
            </a:extLst>
          </p:cNvPr>
          <p:cNvSpPr txBox="1"/>
          <p:nvPr/>
        </p:nvSpPr>
        <p:spPr>
          <a:xfrm>
            <a:off x="8783305" y="3112314"/>
            <a:ext cx="1109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dPS</a:t>
            </a:r>
            <a:endParaRPr lang="en-US" b="1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3B6A7C8-DD3E-430D-BBA8-8CE6BFBB12B8}"/>
              </a:ext>
            </a:extLst>
          </p:cNvPr>
          <p:cNvSpPr txBox="1"/>
          <p:nvPr/>
        </p:nvSpPr>
        <p:spPr>
          <a:xfrm>
            <a:off x="6219015" y="5424125"/>
            <a:ext cx="3333302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/>
              <a:t>𝞓F=</a:t>
            </a:r>
            <a:r>
              <a:rPr lang="en-US" sz="2400" b="1" dirty="0" err="1"/>
              <a:t>F</a:t>
            </a:r>
            <a:r>
              <a:rPr lang="en-US" sz="2400" b="1" baseline="-25000" dirty="0" err="1"/>
              <a:t>mixed</a:t>
            </a:r>
            <a:r>
              <a:rPr lang="en-US" sz="2400" b="1" baseline="-25000" dirty="0"/>
              <a:t> </a:t>
            </a:r>
            <a:r>
              <a:rPr lang="en-US" sz="2400" b="1" dirty="0"/>
              <a:t>– </a:t>
            </a:r>
            <a:r>
              <a:rPr lang="en-US" sz="2400" b="1" dirty="0" err="1"/>
              <a:t>F</a:t>
            </a:r>
            <a:r>
              <a:rPr lang="en-US" sz="2400" b="1" baseline="-25000" dirty="0" err="1"/>
              <a:t>cylinder</a:t>
            </a:r>
            <a:r>
              <a:rPr lang="en-US" sz="2400" b="1" dirty="0"/>
              <a:t> &gt; 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DC29510-3A15-408E-8FAC-CA7FB4AC7CF0}"/>
              </a:ext>
            </a:extLst>
          </p:cNvPr>
          <p:cNvSpPr txBox="1"/>
          <p:nvPr/>
        </p:nvSpPr>
        <p:spPr>
          <a:xfrm>
            <a:off x="4249949" y="4852175"/>
            <a:ext cx="6326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Free energy difference between the mixed state and cylinder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3D83B95-AC39-47C9-90F3-DBC6096A922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15480" y="6457206"/>
            <a:ext cx="1541549" cy="369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253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6A8CEA51-EFC0-4D00-BB63-695CA3358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213" y="89576"/>
            <a:ext cx="11430000" cy="590931"/>
          </a:xfrm>
        </p:spPr>
        <p:txBody>
          <a:bodyPr/>
          <a:lstStyle/>
          <a:p>
            <a:r>
              <a:rPr lang="en-US" sz="3600" b="1" dirty="0">
                <a:solidFill>
                  <a:schemeClr val="tx2"/>
                </a:solidFill>
                <a:latin typeface="+mj-lt"/>
              </a:rPr>
              <a:t>Collaborators &amp; Acknowledgments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EA78C61-E111-4720-85FB-1F3B6A50C7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297" y="1235003"/>
            <a:ext cx="1242854" cy="16571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60071D8-8A3F-4A1E-8AF3-3BD77B6288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86"/>
          <a:stretch/>
        </p:blipFill>
        <p:spPr>
          <a:xfrm>
            <a:off x="1850965" y="2528873"/>
            <a:ext cx="1404849" cy="16878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E06D482-D2B3-4B1D-9FCB-63965E4D5A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3851" y="3615297"/>
            <a:ext cx="1386259" cy="184834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2F036D9-EAE6-4CFF-94FB-E6225EA3F2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06" y="2528873"/>
            <a:ext cx="1327717" cy="168782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E62CFDB-8576-42C4-9E8E-08F1C30B7E4A}"/>
              </a:ext>
            </a:extLst>
          </p:cNvPr>
          <p:cNvSpPr/>
          <p:nvPr/>
        </p:nvSpPr>
        <p:spPr>
          <a:xfrm>
            <a:off x="7267782" y="5630863"/>
            <a:ext cx="48968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+mj-lt"/>
              </a:rPr>
              <a:t>Scientific User Facilities Division, Office of Basic Energy Sciences, U.S. Department of Energy, Laboratory Directed </a:t>
            </a:r>
            <a:r>
              <a:rPr lang="en-US" b="1" dirty="0" err="1">
                <a:latin typeface="+mj-lt"/>
              </a:rPr>
              <a:t>Research&amp;Development</a:t>
            </a:r>
            <a:r>
              <a:rPr lang="en-US" b="1" dirty="0">
                <a:latin typeface="+mj-lt"/>
              </a:rPr>
              <a:t>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EE33F08-3D18-405C-A6F0-7BD76033A8CF}"/>
              </a:ext>
            </a:extLst>
          </p:cNvPr>
          <p:cNvSpPr/>
          <p:nvPr/>
        </p:nvSpPr>
        <p:spPr>
          <a:xfrm>
            <a:off x="5192743" y="808438"/>
            <a:ext cx="5471108" cy="1315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b="1" dirty="0">
                <a:latin typeface="+mj-lt"/>
              </a:rPr>
              <a:t>Center for Nanophase Materials Science, ORNL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b="1" dirty="0">
                <a:latin typeface="+mj-lt"/>
              </a:rPr>
              <a:t>	Rajeev Kumar,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b="1" dirty="0">
                <a:latin typeface="+mj-lt"/>
              </a:rPr>
              <a:t>	Wei Li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b="1" dirty="0">
                <a:latin typeface="+mj-lt"/>
              </a:rPr>
              <a:t>	Bobby Sumpter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23DCAA7-7B8D-4A3D-B2B1-73974E4163D0}"/>
              </a:ext>
            </a:extLst>
          </p:cNvPr>
          <p:cNvSpPr/>
          <p:nvPr/>
        </p:nvSpPr>
        <p:spPr>
          <a:xfrm>
            <a:off x="1778024" y="5066452"/>
            <a:ext cx="258848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+mj-lt"/>
                <a:ea typeface="Times New Roman" panose="02020603050405020304" pitchFamily="18" charset="0"/>
              </a:rPr>
              <a:t>University of Tennessee</a:t>
            </a:r>
            <a:r>
              <a:rPr lang="de-DE" b="1" dirty="0">
                <a:latin typeface="+mj-lt"/>
                <a:ea typeface="Times New Roman" panose="02020603050405020304" pitchFamily="18" charset="0"/>
              </a:rPr>
              <a:t>, </a:t>
            </a:r>
            <a:r>
              <a:rPr lang="en-US" b="1" dirty="0">
                <a:latin typeface="+mj-lt"/>
                <a:ea typeface="Times New Roman" panose="02020603050405020304" pitchFamily="18" charset="0"/>
              </a:rPr>
              <a:t>Knoxville</a:t>
            </a:r>
          </a:p>
          <a:p>
            <a:r>
              <a:rPr lang="en-US" b="1" dirty="0">
                <a:latin typeface="+mj-lt"/>
                <a:ea typeface="Times New Roman" panose="02020603050405020304" pitchFamily="18" charset="0"/>
              </a:rPr>
              <a:t>J. P. Mahalik</a:t>
            </a:r>
            <a:r>
              <a:rPr lang="de-DE" b="1" dirty="0">
                <a:latin typeface="+mj-lt"/>
                <a:ea typeface="Times New Roman" panose="02020603050405020304" pitchFamily="18" charset="0"/>
              </a:rPr>
              <a:t> </a:t>
            </a:r>
            <a:endParaRPr lang="en-US" b="1" dirty="0">
              <a:latin typeface="+mj-lt"/>
            </a:endParaRPr>
          </a:p>
        </p:txBody>
      </p:sp>
      <p:pic>
        <p:nvPicPr>
          <p:cNvPr id="17" name="Picture 2" descr="Photo">
            <a:extLst>
              <a:ext uri="{FF2B5EF4-FFF2-40B4-BE49-F238E27FC236}">
                <a16:creationId xmlns:a16="http://schemas.microsoft.com/office/drawing/2014/main" id="{B477EA12-BDB2-4203-B0F1-7EED3A879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2111" y="1232127"/>
            <a:ext cx="1386259" cy="1657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3CE1577-66F6-4CC8-9AF5-4A0233E10D81}"/>
              </a:ext>
            </a:extLst>
          </p:cNvPr>
          <p:cNvSpPr/>
          <p:nvPr/>
        </p:nvSpPr>
        <p:spPr>
          <a:xfrm>
            <a:off x="614099" y="1305394"/>
            <a:ext cx="3993049" cy="9618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b="1" dirty="0">
                <a:latin typeface="+mj-lt"/>
              </a:rPr>
              <a:t>Neutron Scattering Division, ORNL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b="1" dirty="0">
                <a:latin typeface="+mj-lt"/>
              </a:rPr>
              <a:t>Andrei Savici, Steven Hahn, </a:t>
            </a:r>
            <a:r>
              <a:rPr lang="en-US" b="1" dirty="0">
                <a:latin typeface="+mj-lt"/>
                <a:cs typeface="Arial" panose="020B0604020202020204" pitchFamily="34" charset="0"/>
              </a:rPr>
              <a:t>Mathieu Doucet</a:t>
            </a:r>
            <a:endParaRPr lang="en-US" b="1" dirty="0">
              <a:latin typeface="+mj-lt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F170EC0-72F3-4265-A73E-FFE19AA82DA1}"/>
              </a:ext>
            </a:extLst>
          </p:cNvPr>
          <p:cNvSpPr/>
          <p:nvPr/>
        </p:nvSpPr>
        <p:spPr>
          <a:xfrm>
            <a:off x="6809344" y="3097563"/>
            <a:ext cx="2553704" cy="15158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700" b="1" dirty="0">
                <a:latin typeface="+mj-lt"/>
              </a:rPr>
              <a:t>Computational </a:t>
            </a:r>
            <a:r>
              <a:rPr lang="en-US" sz="1700" b="1" dirty="0" err="1">
                <a:latin typeface="+mj-lt"/>
              </a:rPr>
              <a:t>Sciences&amp;Engineering</a:t>
            </a:r>
            <a:endParaRPr lang="en-US" sz="1700" b="1" dirty="0">
              <a:latin typeface="+mj-lt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700" b="1" dirty="0">
                <a:latin typeface="+mj-lt"/>
              </a:rPr>
              <a:t>Division, ORNL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1600" b="1" dirty="0">
                <a:latin typeface="+mj-lt"/>
              </a:rPr>
              <a:t>Eric Lingerfelt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600" b="1" dirty="0">
                <a:latin typeface="+mj-lt"/>
              </a:rPr>
              <a:t>Yawei Hui</a:t>
            </a:r>
            <a:endParaRPr lang="en-US" sz="1700" b="1" dirty="0">
              <a:latin typeface="+mj-lt"/>
            </a:endParaRPr>
          </a:p>
        </p:txBody>
      </p:sp>
      <p:pic>
        <p:nvPicPr>
          <p:cNvPr id="20" name="Picture 19" descr="A person smiling for the camera&#10;&#10;Description generated with very high confidence">
            <a:extLst>
              <a:ext uri="{FF2B5EF4-FFF2-40B4-BE49-F238E27FC236}">
                <a16:creationId xmlns:a16="http://schemas.microsoft.com/office/drawing/2014/main" id="{CCFBF34B-74A3-42EB-B29E-6CD764E4F3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080" y="4539470"/>
            <a:ext cx="1403814" cy="1525593"/>
          </a:xfrm>
          <a:prstGeom prst="rect">
            <a:avLst/>
          </a:prstGeom>
        </p:spPr>
      </p:pic>
      <p:pic>
        <p:nvPicPr>
          <p:cNvPr id="21" name="Picture 2" descr="Photo">
            <a:extLst>
              <a:ext uri="{FF2B5EF4-FFF2-40B4-BE49-F238E27FC236}">
                <a16:creationId xmlns:a16="http://schemas.microsoft.com/office/drawing/2014/main" id="{A657859D-37FC-4456-9176-298F985B9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452" y="2528874"/>
            <a:ext cx="1403813" cy="1687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DE6F396-D6C9-466D-AC98-A3250812FB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15480" y="6488028"/>
            <a:ext cx="1541549" cy="36997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9AACEC4-2966-4BD7-BACA-7A382DB872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3121" y="3615908"/>
            <a:ext cx="1339476" cy="184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8195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0D06FF8-FB62-49C2-A808-DC7CA201A6C1}"/>
              </a:ext>
            </a:extLst>
          </p:cNvPr>
          <p:cNvSpPr txBox="1"/>
          <p:nvPr/>
        </p:nvSpPr>
        <p:spPr>
          <a:xfrm>
            <a:off x="7372567" y="920148"/>
            <a:ext cx="1864613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Parameters</a:t>
            </a:r>
          </a:p>
          <a:p>
            <a:endParaRPr lang="en-US" sz="2400" dirty="0"/>
          </a:p>
          <a:p>
            <a:r>
              <a:rPr lang="en-US" sz="2400" dirty="0"/>
              <a:t>𝞆</a:t>
            </a:r>
            <a:r>
              <a:rPr lang="en-US" sz="2400" baseline="-25000" dirty="0"/>
              <a:t>AB</a:t>
            </a:r>
            <a:r>
              <a:rPr lang="en-US" sz="2400" dirty="0"/>
              <a:t>N=17</a:t>
            </a:r>
          </a:p>
          <a:p>
            <a:r>
              <a:rPr lang="en-US" sz="2400" dirty="0"/>
              <a:t>𝞆</a:t>
            </a:r>
            <a:r>
              <a:rPr lang="en-US" sz="2400" baseline="-25000" dirty="0"/>
              <a:t>A-</a:t>
            </a:r>
            <a:r>
              <a:rPr lang="en-US" sz="2400" baseline="-25000" dirty="0" err="1"/>
              <a:t>Air</a:t>
            </a:r>
            <a:r>
              <a:rPr lang="en-US" sz="2400" dirty="0" err="1"/>
              <a:t>N</a:t>
            </a:r>
            <a:r>
              <a:rPr lang="en-US" sz="2400" dirty="0"/>
              <a:t>=0.0</a:t>
            </a:r>
          </a:p>
          <a:p>
            <a:r>
              <a:rPr lang="en-US" sz="2400" dirty="0"/>
              <a:t>𝞆</a:t>
            </a:r>
            <a:r>
              <a:rPr lang="en-US" sz="2400" baseline="-25000" dirty="0"/>
              <a:t>A-</a:t>
            </a:r>
            <a:r>
              <a:rPr lang="en-US" sz="2400" baseline="-25000" dirty="0" err="1"/>
              <a:t>Si</a:t>
            </a:r>
            <a:r>
              <a:rPr lang="en-US" sz="2400" dirty="0" err="1"/>
              <a:t>N</a:t>
            </a:r>
            <a:r>
              <a:rPr lang="en-US" sz="2400" dirty="0"/>
              <a:t>=8</a:t>
            </a:r>
          </a:p>
          <a:p>
            <a:r>
              <a:rPr lang="en-US" sz="2400" dirty="0"/>
              <a:t>𝞆</a:t>
            </a:r>
            <a:r>
              <a:rPr lang="en-US" sz="2400" baseline="-25000" dirty="0"/>
              <a:t>B-Air</a:t>
            </a:r>
            <a:r>
              <a:rPr lang="en-US" sz="2400" dirty="0"/>
              <a:t>=-80</a:t>
            </a:r>
          </a:p>
          <a:p>
            <a:r>
              <a:rPr lang="en-US" sz="2400" dirty="0"/>
              <a:t>𝞆</a:t>
            </a:r>
            <a:r>
              <a:rPr lang="en-US" sz="2400" baseline="-25000" dirty="0"/>
              <a:t>B-Si</a:t>
            </a:r>
            <a:r>
              <a:rPr lang="en-US" sz="2400" dirty="0"/>
              <a:t>=0.0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22D090-69F1-4758-BB73-4B48F3B6AA6D}"/>
              </a:ext>
            </a:extLst>
          </p:cNvPr>
          <p:cNvSpPr txBox="1"/>
          <p:nvPr/>
        </p:nvSpPr>
        <p:spPr>
          <a:xfrm>
            <a:off x="1903563" y="5404439"/>
            <a:ext cx="66736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Simulation box dimension in the horizontal direction was varied </a:t>
            </a:r>
          </a:p>
          <a:p>
            <a:r>
              <a:rPr lang="en-US" dirty="0"/>
              <a:t>to determine the free energy minima for different morphologies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617FFD-904A-467F-8F50-939148BC54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0868" y="1084230"/>
            <a:ext cx="4877813" cy="34638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FC04EDF-283D-44DC-84F2-5E3794806A64}"/>
              </a:ext>
            </a:extLst>
          </p:cNvPr>
          <p:cNvSpPr txBox="1"/>
          <p:nvPr/>
        </p:nvSpPr>
        <p:spPr>
          <a:xfrm>
            <a:off x="6578680" y="3929758"/>
            <a:ext cx="40323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With increase of film thickness ∆F decreases initially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Saturation of ∆F at certain thickness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5510C6F-6D07-4C16-9626-9E8977F1C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4026" y="236539"/>
            <a:ext cx="6735613" cy="535531"/>
          </a:xfrm>
        </p:spPr>
        <p:txBody>
          <a:bodyPr/>
          <a:lstStyle/>
          <a:p>
            <a:r>
              <a:rPr lang="en-US" sz="3200" dirty="0">
                <a:latin typeface="Arial Black" panose="020B0A04020102020204" pitchFamily="34" charset="0"/>
              </a:rPr>
              <a:t>Effect of film thickness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E0868C-9067-471B-BCDB-1633760C16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5480" y="6457206"/>
            <a:ext cx="1541549" cy="369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6055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33BDF1A-E3E5-413E-82EC-61E3B0B7A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9840" y="76131"/>
            <a:ext cx="6172274" cy="535531"/>
          </a:xfrm>
        </p:spPr>
        <p:txBody>
          <a:bodyPr/>
          <a:lstStyle/>
          <a:p>
            <a:r>
              <a:rPr lang="en-US" sz="3200" dirty="0">
                <a:latin typeface="Arial Black" panose="020B0A04020102020204" pitchFamily="34" charset="0"/>
              </a:rPr>
              <a:t>Effect of 𝞆N and thickness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27E593-D8C7-4744-9777-FB2B3C58A8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9426" y="1236045"/>
            <a:ext cx="2567862" cy="8626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5F3918-EFE0-4EF6-8D91-FFFD0C794ABF}"/>
              </a:ext>
            </a:extLst>
          </p:cNvPr>
          <p:cNvSpPr txBox="1"/>
          <p:nvPr/>
        </p:nvSpPr>
        <p:spPr>
          <a:xfrm>
            <a:off x="2440118" y="727726"/>
            <a:ext cx="3003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Lower D/</a:t>
            </a:r>
            <a:r>
              <a:rPr lang="en-US" b="1" dirty="0" err="1"/>
              <a:t>Rgo</a:t>
            </a:r>
            <a:r>
              <a:rPr lang="en-US" b="1" dirty="0"/>
              <a:t> (5): Cylinder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C02A87-E990-4BA5-BF15-B2613A494710}"/>
              </a:ext>
            </a:extLst>
          </p:cNvPr>
          <p:cNvSpPr txBox="1"/>
          <p:nvPr/>
        </p:nvSpPr>
        <p:spPr>
          <a:xfrm>
            <a:off x="1622919" y="1325096"/>
            <a:ext cx="872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PBMA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2B8B67-6A81-46AC-909D-BD054727E3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9426" y="2135881"/>
            <a:ext cx="2567862" cy="86707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797085E-D351-462C-8FE8-CB36417F4E5C}"/>
              </a:ext>
            </a:extLst>
          </p:cNvPr>
          <p:cNvSpPr txBox="1"/>
          <p:nvPr/>
        </p:nvSpPr>
        <p:spPr>
          <a:xfrm>
            <a:off x="1751055" y="2578528"/>
            <a:ext cx="616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dPS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EC1A09-D85A-429E-97A3-E5198C16B7FD}"/>
              </a:ext>
            </a:extLst>
          </p:cNvPr>
          <p:cNvSpPr txBox="1"/>
          <p:nvPr/>
        </p:nvSpPr>
        <p:spPr>
          <a:xfrm>
            <a:off x="7876478" y="3324671"/>
            <a:ext cx="2693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Higher D/</a:t>
            </a:r>
            <a:r>
              <a:rPr lang="en-US" b="1" dirty="0" err="1"/>
              <a:t>Rgo</a:t>
            </a:r>
            <a:r>
              <a:rPr lang="en-US" b="1" dirty="0"/>
              <a:t> (5.5) and higher 𝛘N: Lamellar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247132-EBB4-4F5D-B3D1-19B1CE6FB9FC}"/>
              </a:ext>
            </a:extLst>
          </p:cNvPr>
          <p:cNvSpPr txBox="1"/>
          <p:nvPr/>
        </p:nvSpPr>
        <p:spPr>
          <a:xfrm>
            <a:off x="6842725" y="1325096"/>
            <a:ext cx="971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PBMA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3B4728-AFDA-42E1-B809-C5DB3BA59DC5}"/>
              </a:ext>
            </a:extLst>
          </p:cNvPr>
          <p:cNvSpPr txBox="1"/>
          <p:nvPr/>
        </p:nvSpPr>
        <p:spPr>
          <a:xfrm>
            <a:off x="7100733" y="2578528"/>
            <a:ext cx="1119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dPS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685981-DD4F-42E2-A9E5-550AD4DB6055}"/>
              </a:ext>
            </a:extLst>
          </p:cNvPr>
          <p:cNvSpPr txBox="1"/>
          <p:nvPr/>
        </p:nvSpPr>
        <p:spPr>
          <a:xfrm>
            <a:off x="6123442" y="1814060"/>
            <a:ext cx="1017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𝛘N=17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7E89588-090A-4F02-994C-2EBC7FC9A2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9193" y="1236044"/>
            <a:ext cx="2567215" cy="8569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1AF2190-BA27-434D-9159-5851B18C17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9193" y="2136915"/>
            <a:ext cx="2567215" cy="85690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9700C99-3688-426A-8C56-C7B26DB0CF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4036" y="4080745"/>
            <a:ext cx="2532372" cy="90389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7A948DC-B86A-4DAC-BA8B-842FB14596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24036" y="5017103"/>
            <a:ext cx="2532373" cy="90046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05A0C85-4D35-4452-AB01-1E624CF4CDE5}"/>
              </a:ext>
            </a:extLst>
          </p:cNvPr>
          <p:cNvSpPr txBox="1"/>
          <p:nvPr/>
        </p:nvSpPr>
        <p:spPr>
          <a:xfrm>
            <a:off x="6519338" y="4754467"/>
            <a:ext cx="928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𝛘N=30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A413ECA-F7C7-4613-B32C-420C348797CB}"/>
              </a:ext>
            </a:extLst>
          </p:cNvPr>
          <p:cNvSpPr txBox="1"/>
          <p:nvPr/>
        </p:nvSpPr>
        <p:spPr>
          <a:xfrm>
            <a:off x="7745233" y="566311"/>
            <a:ext cx="2721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Higher D/</a:t>
            </a:r>
            <a:r>
              <a:rPr lang="en-US" b="1" dirty="0" err="1"/>
              <a:t>Rgo</a:t>
            </a:r>
            <a:r>
              <a:rPr lang="en-US" b="1" dirty="0"/>
              <a:t> (5.5) and lower 𝛘N: Cylinder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5505ABE-F4BA-4E9C-A34D-38CF8776D396}"/>
              </a:ext>
            </a:extLst>
          </p:cNvPr>
          <p:cNvSpPr txBox="1"/>
          <p:nvPr/>
        </p:nvSpPr>
        <p:spPr>
          <a:xfrm>
            <a:off x="7100734" y="4315275"/>
            <a:ext cx="1180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PBMA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E810B7C-2A56-4FAE-973D-B7DD4AB8D528}"/>
              </a:ext>
            </a:extLst>
          </p:cNvPr>
          <p:cNvSpPr txBox="1"/>
          <p:nvPr/>
        </p:nvSpPr>
        <p:spPr>
          <a:xfrm>
            <a:off x="7177729" y="5140094"/>
            <a:ext cx="672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dPS</a:t>
            </a:r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79E6608-4336-408C-8569-B9285997CD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57775" y="4048774"/>
            <a:ext cx="3691536" cy="2488864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40D4C73-5514-453E-89FB-0072D50C1C9A}"/>
              </a:ext>
            </a:extLst>
          </p:cNvPr>
          <p:cNvCxnSpPr>
            <a:cxnSpLocks/>
          </p:cNvCxnSpPr>
          <p:nvPr/>
        </p:nvCxnSpPr>
        <p:spPr>
          <a:xfrm flipV="1">
            <a:off x="5374105" y="3616875"/>
            <a:ext cx="0" cy="263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7982C2E-29BD-428E-B628-EAAA46A1F46E}"/>
              </a:ext>
            </a:extLst>
          </p:cNvPr>
          <p:cNvCxnSpPr>
            <a:cxnSpLocks/>
          </p:cNvCxnSpPr>
          <p:nvPr/>
        </p:nvCxnSpPr>
        <p:spPr>
          <a:xfrm>
            <a:off x="3551179" y="4680972"/>
            <a:ext cx="124897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89B81CE-0835-457F-856A-73BCACD51E44}"/>
              </a:ext>
            </a:extLst>
          </p:cNvPr>
          <p:cNvCxnSpPr>
            <a:cxnSpLocks/>
          </p:cNvCxnSpPr>
          <p:nvPr/>
        </p:nvCxnSpPr>
        <p:spPr>
          <a:xfrm>
            <a:off x="3502137" y="5220636"/>
            <a:ext cx="9145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CE5C100-A044-4743-BABF-CE3CB1AB976A}"/>
              </a:ext>
            </a:extLst>
          </p:cNvPr>
          <p:cNvCxnSpPr>
            <a:cxnSpLocks/>
          </p:cNvCxnSpPr>
          <p:nvPr/>
        </p:nvCxnSpPr>
        <p:spPr>
          <a:xfrm flipH="1" flipV="1">
            <a:off x="5359886" y="1998726"/>
            <a:ext cx="721592" cy="5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27E50CE-5655-4300-98A4-4CBE5C349919}"/>
              </a:ext>
            </a:extLst>
          </p:cNvPr>
          <p:cNvCxnSpPr>
            <a:cxnSpLocks/>
          </p:cNvCxnSpPr>
          <p:nvPr/>
        </p:nvCxnSpPr>
        <p:spPr>
          <a:xfrm flipV="1">
            <a:off x="7037858" y="2029536"/>
            <a:ext cx="581397" cy="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F09BBD8-93F7-4D57-A342-C338443C8AE2}"/>
              </a:ext>
            </a:extLst>
          </p:cNvPr>
          <p:cNvCxnSpPr>
            <a:cxnSpLocks/>
          </p:cNvCxnSpPr>
          <p:nvPr/>
        </p:nvCxnSpPr>
        <p:spPr>
          <a:xfrm>
            <a:off x="7354236" y="4939223"/>
            <a:ext cx="42787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B5EE2F2C-FA1F-482E-A696-F93457372147}"/>
              </a:ext>
            </a:extLst>
          </p:cNvPr>
          <p:cNvCxnSpPr>
            <a:cxnSpLocks/>
            <a:stCxn id="33" idx="3"/>
          </p:cNvCxnSpPr>
          <p:nvPr/>
        </p:nvCxnSpPr>
        <p:spPr>
          <a:xfrm flipV="1">
            <a:off x="2668065" y="5236856"/>
            <a:ext cx="1801687" cy="5788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8B1EDD34-8CBF-4D56-A418-A7FEE829CE40}"/>
              </a:ext>
            </a:extLst>
          </p:cNvPr>
          <p:cNvCxnSpPr>
            <a:cxnSpLocks/>
          </p:cNvCxnSpPr>
          <p:nvPr/>
        </p:nvCxnSpPr>
        <p:spPr>
          <a:xfrm flipV="1">
            <a:off x="2770382" y="4671848"/>
            <a:ext cx="2102725" cy="2746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A4271EBA-C15F-4445-B830-2C44847FD1D5}"/>
              </a:ext>
            </a:extLst>
          </p:cNvPr>
          <p:cNvSpPr txBox="1"/>
          <p:nvPr/>
        </p:nvSpPr>
        <p:spPr>
          <a:xfrm>
            <a:off x="1591902" y="4761818"/>
            <a:ext cx="1218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Lamellar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D96FFB3-AD26-4B29-81EB-57815BD3E5F3}"/>
              </a:ext>
            </a:extLst>
          </p:cNvPr>
          <p:cNvSpPr txBox="1"/>
          <p:nvPr/>
        </p:nvSpPr>
        <p:spPr>
          <a:xfrm>
            <a:off x="1611608" y="5630996"/>
            <a:ext cx="1056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Cylinder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6CB6146-69EC-4A77-9F06-2E85BFBABB69}"/>
              </a:ext>
            </a:extLst>
          </p:cNvPr>
          <p:cNvSpPr txBox="1"/>
          <p:nvPr/>
        </p:nvSpPr>
        <p:spPr>
          <a:xfrm>
            <a:off x="1759735" y="6497457"/>
            <a:ext cx="295603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err="1"/>
              <a:t>Matsen</a:t>
            </a:r>
            <a:r>
              <a:rPr lang="en-US" sz="1200" dirty="0"/>
              <a:t>, Eur. Phys. J. E., 30 361, 2009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124C800-99CC-46CD-B7DA-F3687C9F42C7}"/>
              </a:ext>
            </a:extLst>
          </p:cNvPr>
          <p:cNvSpPr txBox="1"/>
          <p:nvPr/>
        </p:nvSpPr>
        <p:spPr>
          <a:xfrm>
            <a:off x="1862884" y="3344302"/>
            <a:ext cx="4671410" cy="707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/>
              <a:t>Thin Film results consistent with bulk results reported in literature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EA1546E-08C8-46B0-B7C3-05843BA2D1FB}"/>
              </a:ext>
            </a:extLst>
          </p:cNvPr>
          <p:cNvSpPr txBox="1"/>
          <p:nvPr/>
        </p:nvSpPr>
        <p:spPr>
          <a:xfrm>
            <a:off x="5086328" y="6896520"/>
            <a:ext cx="4358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0.34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E26B90B5-68C4-4C43-B6BA-2A231968F491}"/>
              </a:ext>
            </a:extLst>
          </p:cNvPr>
          <p:cNvCxnSpPr>
            <a:cxnSpLocks/>
          </p:cNvCxnSpPr>
          <p:nvPr/>
        </p:nvCxnSpPr>
        <p:spPr>
          <a:xfrm flipV="1">
            <a:off x="4469751" y="5220636"/>
            <a:ext cx="0" cy="8638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6">
            <a:extLst>
              <a:ext uri="{FF2B5EF4-FFF2-40B4-BE49-F238E27FC236}">
                <a16:creationId xmlns:a16="http://schemas.microsoft.com/office/drawing/2014/main" id="{B87F1CE7-69DD-4F2B-AE91-BCF33526C27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15480" y="6457206"/>
            <a:ext cx="1541549" cy="369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9198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4F8C5422-4B68-4BEB-B529-F6517D997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4025" y="26689"/>
            <a:ext cx="8636000" cy="978729"/>
          </a:xfrm>
        </p:spPr>
        <p:txBody>
          <a:bodyPr/>
          <a:lstStyle/>
          <a:p>
            <a:r>
              <a:rPr lang="en-US" sz="3200" dirty="0">
                <a:latin typeface="Arial Black" panose="020B0A04020102020204" pitchFamily="34" charset="0"/>
              </a:rPr>
              <a:t>Effect of polydispersity (polydisperse B block -PBMA)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0086614-BC60-4E53-9F20-EF09E19D163D}"/>
              </a:ext>
            </a:extLst>
          </p:cNvPr>
          <p:cNvSpPr txBox="1"/>
          <p:nvPr/>
        </p:nvSpPr>
        <p:spPr>
          <a:xfrm>
            <a:off x="1838034" y="1181651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PDI=1.0, N</a:t>
            </a:r>
            <a:r>
              <a:rPr lang="en-US" baseline="-25000" dirty="0"/>
              <a:t>B</a:t>
            </a:r>
            <a:r>
              <a:rPr lang="en-US" dirty="0"/>
              <a:t>=66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7A962C2-17A0-44CB-9A3B-47CBDB6E4C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4025" y="1776857"/>
            <a:ext cx="2775258" cy="9371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80A65E0-0B4F-4B0C-A5D3-B633EE796B92}"/>
              </a:ext>
            </a:extLst>
          </p:cNvPr>
          <p:cNvSpPr txBox="1"/>
          <p:nvPr/>
        </p:nvSpPr>
        <p:spPr>
          <a:xfrm>
            <a:off x="5051674" y="955058"/>
            <a:ext cx="2084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𝛘N=17 ; D/</a:t>
            </a:r>
            <a:r>
              <a:rPr lang="en-US" dirty="0" err="1"/>
              <a:t>R</a:t>
            </a:r>
            <a:r>
              <a:rPr lang="en-US" baseline="-25000" dirty="0" err="1"/>
              <a:t>go</a:t>
            </a:r>
            <a:r>
              <a:rPr lang="en-US" dirty="0"/>
              <a:t>=5.0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7ACD5C7-A934-4153-8CAF-1B2CE0CBD159}"/>
              </a:ext>
            </a:extLst>
          </p:cNvPr>
          <p:cNvSpPr txBox="1"/>
          <p:nvPr/>
        </p:nvSpPr>
        <p:spPr>
          <a:xfrm>
            <a:off x="4974215" y="1377346"/>
            <a:ext cx="2274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PDI=1.2, &lt;N</a:t>
            </a:r>
            <a:r>
              <a:rPr lang="en-US" baseline="-25000" dirty="0"/>
              <a:t>B</a:t>
            </a:r>
            <a:r>
              <a:rPr lang="en-US" dirty="0"/>
              <a:t>&gt;=13.2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08538A6-B42C-422C-BA06-04089B0CF195}"/>
              </a:ext>
            </a:extLst>
          </p:cNvPr>
          <p:cNvSpPr txBox="1"/>
          <p:nvPr/>
        </p:nvSpPr>
        <p:spPr>
          <a:xfrm>
            <a:off x="7953924" y="1377346"/>
            <a:ext cx="2339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66"/>
                </a:solidFill>
              </a:rPr>
              <a:t>PDI=1.667, &lt;N</a:t>
            </a:r>
            <a:r>
              <a:rPr lang="en-US" b="1" baseline="-25000" dirty="0">
                <a:solidFill>
                  <a:srgbClr val="FF0066"/>
                </a:solidFill>
              </a:rPr>
              <a:t>B</a:t>
            </a:r>
            <a:r>
              <a:rPr lang="en-US" b="1" dirty="0">
                <a:solidFill>
                  <a:srgbClr val="FF0066"/>
                </a:solidFill>
              </a:rPr>
              <a:t>&gt;=44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26E5276-1F6C-407F-BBCC-B00A4CB79928}"/>
              </a:ext>
            </a:extLst>
          </p:cNvPr>
          <p:cNvSpPr txBox="1"/>
          <p:nvPr/>
        </p:nvSpPr>
        <p:spPr>
          <a:xfrm>
            <a:off x="6757359" y="4128966"/>
            <a:ext cx="999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𝛘N=25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19C049A-5401-4EBB-A1BC-4241C814A6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5555" y="1793141"/>
            <a:ext cx="2261652" cy="95545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DAF9A80-086F-46E7-86AF-685E5E54D4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3478" y="1767138"/>
            <a:ext cx="2710818" cy="96034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C0837AE-1091-4008-969F-0E4C828030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3315" y="3813966"/>
            <a:ext cx="2516804" cy="107573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281EFB4-F12C-40D1-B16D-91310CDD953C}"/>
              </a:ext>
            </a:extLst>
          </p:cNvPr>
          <p:cNvSpPr txBox="1"/>
          <p:nvPr/>
        </p:nvSpPr>
        <p:spPr>
          <a:xfrm>
            <a:off x="4238445" y="2831127"/>
            <a:ext cx="3518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15.4, 33.0, 56.4,86.0,122.7</a:t>
            </a:r>
          </a:p>
          <a:p>
            <a:r>
              <a:rPr lang="en-US" dirty="0"/>
              <a:t>167.4,221.7,288.1,371.8,485.4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A9DE38D-F3E7-4C40-9E81-7643541EB8E8}"/>
              </a:ext>
            </a:extLst>
          </p:cNvPr>
          <p:cNvSpPr txBox="1"/>
          <p:nvPr/>
        </p:nvSpPr>
        <p:spPr>
          <a:xfrm>
            <a:off x="6858413" y="5229713"/>
            <a:ext cx="39036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10.1, 40.7, 92.4, 166.4, 264.9, 390.7</a:t>
            </a:r>
          </a:p>
          <a:p>
            <a:r>
              <a:rPr lang="en-US" dirty="0"/>
              <a:t>548.9, 747.6, 1002.8, 1355.5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29CD99A-D6DE-4AF7-BE0E-35410BDE23AA}"/>
              </a:ext>
            </a:extLst>
          </p:cNvPr>
          <p:cNvSpPr txBox="1"/>
          <p:nvPr/>
        </p:nvSpPr>
        <p:spPr>
          <a:xfrm>
            <a:off x="7953924" y="923660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 </a:t>
            </a:r>
            <a:r>
              <a:rPr lang="en-US" dirty="0" err="1"/>
              <a:t>quadratures</a:t>
            </a:r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0C8E0E0-C0E4-44BC-ACB0-9117147A00AD}"/>
              </a:ext>
            </a:extLst>
          </p:cNvPr>
          <p:cNvSpPr txBox="1"/>
          <p:nvPr/>
        </p:nvSpPr>
        <p:spPr>
          <a:xfrm>
            <a:off x="2133600" y="2840962"/>
            <a:ext cx="2275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 </a:t>
            </a:r>
            <a:r>
              <a:rPr lang="en-US" dirty="0" err="1"/>
              <a:t>quadratures</a:t>
            </a:r>
            <a:r>
              <a:rPr lang="en-US" dirty="0"/>
              <a:t>: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05F12E8-8564-4911-BC1A-92931C037FF7}"/>
              </a:ext>
            </a:extLst>
          </p:cNvPr>
          <p:cNvSpPr txBox="1"/>
          <p:nvPr/>
        </p:nvSpPr>
        <p:spPr>
          <a:xfrm>
            <a:off x="1838034" y="3587432"/>
            <a:ext cx="1377300" cy="20313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Parameters</a:t>
            </a:r>
          </a:p>
          <a:p>
            <a:endParaRPr lang="en-US" dirty="0"/>
          </a:p>
          <a:p>
            <a:r>
              <a:rPr lang="en-US" dirty="0"/>
              <a:t>𝞆</a:t>
            </a:r>
            <a:r>
              <a:rPr lang="en-US" baseline="-25000" dirty="0"/>
              <a:t>AB</a:t>
            </a:r>
            <a:r>
              <a:rPr lang="en-US" dirty="0"/>
              <a:t>N=17</a:t>
            </a:r>
          </a:p>
          <a:p>
            <a:r>
              <a:rPr lang="en-US" dirty="0"/>
              <a:t>𝞆</a:t>
            </a:r>
            <a:r>
              <a:rPr lang="en-US" baseline="-25000" dirty="0"/>
              <a:t>A-</a:t>
            </a:r>
            <a:r>
              <a:rPr lang="en-US" baseline="-25000" dirty="0" err="1"/>
              <a:t>Air</a:t>
            </a:r>
            <a:r>
              <a:rPr lang="en-US" dirty="0" err="1"/>
              <a:t>N</a:t>
            </a:r>
            <a:r>
              <a:rPr lang="en-US" dirty="0"/>
              <a:t>=0.0</a:t>
            </a:r>
          </a:p>
          <a:p>
            <a:r>
              <a:rPr lang="en-US" dirty="0"/>
              <a:t>𝞆</a:t>
            </a:r>
            <a:r>
              <a:rPr lang="en-US" baseline="-25000" dirty="0"/>
              <a:t>A-</a:t>
            </a:r>
            <a:r>
              <a:rPr lang="en-US" baseline="-25000" dirty="0" err="1"/>
              <a:t>Si</a:t>
            </a:r>
            <a:r>
              <a:rPr lang="en-US" dirty="0" err="1"/>
              <a:t>N</a:t>
            </a:r>
            <a:r>
              <a:rPr lang="en-US" dirty="0"/>
              <a:t>=0.0</a:t>
            </a:r>
          </a:p>
          <a:p>
            <a:r>
              <a:rPr lang="en-US" dirty="0"/>
              <a:t>𝞆</a:t>
            </a:r>
            <a:r>
              <a:rPr lang="en-US" baseline="-25000" dirty="0"/>
              <a:t>B-Air</a:t>
            </a:r>
            <a:r>
              <a:rPr lang="en-US" dirty="0"/>
              <a:t>=-80</a:t>
            </a:r>
          </a:p>
          <a:p>
            <a:r>
              <a:rPr lang="en-US" dirty="0"/>
              <a:t>𝞆</a:t>
            </a:r>
            <a:r>
              <a:rPr lang="en-US" baseline="-25000" dirty="0"/>
              <a:t>B-Si</a:t>
            </a:r>
            <a:r>
              <a:rPr lang="en-US" dirty="0"/>
              <a:t>=0.0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E8FDE281-33EC-4BCB-8DC3-6B105D7FF9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1682" y="3548149"/>
            <a:ext cx="3409480" cy="240387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F6A1A8BA-DB2E-4096-96F5-82C2A7387006}"/>
              </a:ext>
            </a:extLst>
          </p:cNvPr>
          <p:cNvSpPr txBox="1"/>
          <p:nvPr/>
        </p:nvSpPr>
        <p:spPr>
          <a:xfrm>
            <a:off x="1688156" y="5990560"/>
            <a:ext cx="8967519" cy="35394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700" b="1" dirty="0">
                <a:solidFill>
                  <a:prstClr val="black"/>
                </a:solidFill>
                <a:latin typeface="Arial Narrow" panose="020B0606020202030204" pitchFamily="34" charset="0"/>
                <a:cs typeface="+mn-cs"/>
              </a:rPr>
              <a:t>Higher polydispersity prefers the mixed domain at low 𝛘N but increasing 𝛘N leads to lamellar structure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1263042-43EC-4451-818D-3C4DF7C3CD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15480" y="6457206"/>
            <a:ext cx="1541549" cy="369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3746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7D04549-EB14-4B92-A010-539BE9710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029" y="65729"/>
            <a:ext cx="8636000" cy="507831"/>
          </a:xfrm>
        </p:spPr>
        <p:txBody>
          <a:bodyPr/>
          <a:lstStyle/>
          <a:p>
            <a:r>
              <a:rPr lang="en-US" b="1" dirty="0">
                <a:latin typeface="+mj-lt"/>
              </a:rPr>
              <a:t>SLD comparison: Preliminary data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536016-06B8-4F2C-BDB7-030402CE3A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442" y="617811"/>
            <a:ext cx="5876735" cy="41716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08794BE-4BD1-4CB3-B343-0A2786494A85}"/>
              </a:ext>
            </a:extLst>
          </p:cNvPr>
          <p:cNvSpPr txBox="1"/>
          <p:nvPr/>
        </p:nvSpPr>
        <p:spPr>
          <a:xfrm>
            <a:off x="5125374" y="4576280"/>
            <a:ext cx="6711027" cy="221599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Modeled: Coexistence of cylinder and lamellar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Our SCFT based investigations revealed that a coexistence is thermodynamically stable in the presence of disperse majority block.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SCFT study clearly shows that vertical segregation based on chain lengths can lead to stabilization of cylinders near one substrate and lamellae near the other substrate.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691502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A1D20A5C-EC9E-457C-814D-D1D158088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806" y="43464"/>
            <a:ext cx="11530148" cy="812530"/>
          </a:xfrm>
        </p:spPr>
        <p:txBody>
          <a:bodyPr/>
          <a:lstStyle/>
          <a:p>
            <a:r>
              <a:rPr lang="en-US" sz="2600" b="1" dirty="0">
                <a:latin typeface="+mj-lt"/>
              </a:rPr>
              <a:t>Development of a user-interface and computational workflow capable of generating SCFT models in quantitative agreement with GINS data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ECFBFFF-F1D8-4AE6-8AD6-E941ACA14AA5}"/>
              </a:ext>
            </a:extLst>
          </p:cNvPr>
          <p:cNvSpPr/>
          <p:nvPr/>
        </p:nvSpPr>
        <p:spPr>
          <a:xfrm>
            <a:off x="4077394" y="976529"/>
            <a:ext cx="48461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+mj-lt"/>
              </a:rPr>
              <a:t>Architecture and Workflow</a:t>
            </a:r>
          </a:p>
        </p:txBody>
      </p:sp>
      <p:sp>
        <p:nvSpPr>
          <p:cNvPr id="51" name="Content Placeholder 5">
            <a:extLst>
              <a:ext uri="{FF2B5EF4-FFF2-40B4-BE49-F238E27FC236}">
                <a16:creationId xmlns:a16="http://schemas.microsoft.com/office/drawing/2014/main" id="{C956517F-2092-42E0-9521-DE73313C67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7660" y="6369794"/>
            <a:ext cx="10176293" cy="393768"/>
          </a:xfrm>
          <a:solidFill>
            <a:schemeClr val="accent1">
              <a:lumMod val="75000"/>
            </a:schemeClr>
          </a:solidFill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1" i="1" dirty="0">
                <a:solidFill>
                  <a:schemeClr val="bg2"/>
                </a:solidFill>
                <a:latin typeface="+mn-lt"/>
              </a:rPr>
              <a:t>Our target is demonstration of running software suite for processing, modeling and fitting of GINS data</a:t>
            </a:r>
          </a:p>
        </p:txBody>
      </p:sp>
      <p:sp>
        <p:nvSpPr>
          <p:cNvPr id="52" name="Rectangle 38">
            <a:extLst>
              <a:ext uri="{FF2B5EF4-FFF2-40B4-BE49-F238E27FC236}">
                <a16:creationId xmlns:a16="http://schemas.microsoft.com/office/drawing/2014/main" id="{3E500B79-713D-4316-AE49-0CDA84DE56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9958" y="3630734"/>
            <a:ext cx="1246187" cy="64633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C00000"/>
                </a:solidFill>
                <a:latin typeface="+mn-lt"/>
                <a:ea typeface="ＭＳ Ｐゴシック" charset="0"/>
              </a:rPr>
              <a:t>High Speed Data Transfer with Globus</a:t>
            </a:r>
          </a:p>
        </p:txBody>
      </p:sp>
      <p:sp>
        <p:nvSpPr>
          <p:cNvPr id="67" name="Rectangle 43">
            <a:extLst>
              <a:ext uri="{FF2B5EF4-FFF2-40B4-BE49-F238E27FC236}">
                <a16:creationId xmlns:a16="http://schemas.microsoft.com/office/drawing/2014/main" id="{C450059F-EFD0-479D-BF5E-4E6BF0583676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2707107" y="3645286"/>
            <a:ext cx="753435" cy="2616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solidFill>
                  <a:srgbClr val="1E7640"/>
                </a:solidFill>
                <a:latin typeface="+mn-lt"/>
                <a:ea typeface="ＭＳ Ｐゴシック" charset="0"/>
              </a:rPr>
              <a:t>LOCAL</a:t>
            </a:r>
          </a:p>
        </p:txBody>
      </p:sp>
      <p:sp>
        <p:nvSpPr>
          <p:cNvPr id="73" name="Rectangle 34">
            <a:extLst>
              <a:ext uri="{FF2B5EF4-FFF2-40B4-BE49-F238E27FC236}">
                <a16:creationId xmlns:a16="http://schemas.microsoft.com/office/drawing/2014/main" id="{266BAE76-FAD0-4404-B4B2-37BE15CB6E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4527" y="1901979"/>
            <a:ext cx="1018853" cy="1015663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ＭＳ Ｐゴシック" charset="0"/>
              </a:rPr>
              <a:t>From anywhere on www via XCAMS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ＭＳ Ｐゴシック" charset="0"/>
              </a:rPr>
              <a:t>(HTTPS)</a:t>
            </a:r>
          </a:p>
        </p:txBody>
      </p:sp>
      <p:sp>
        <p:nvSpPr>
          <p:cNvPr id="74" name="Rounded Rectangle 29">
            <a:extLst>
              <a:ext uri="{FF2B5EF4-FFF2-40B4-BE49-F238E27FC236}">
                <a16:creationId xmlns:a16="http://schemas.microsoft.com/office/drawing/2014/main" id="{2518A965-EF05-4CCC-AFBE-B3A5022C09CD}"/>
              </a:ext>
            </a:extLst>
          </p:cNvPr>
          <p:cNvSpPr/>
          <p:nvPr/>
        </p:nvSpPr>
        <p:spPr bwMode="auto">
          <a:xfrm>
            <a:off x="6521052" y="5711229"/>
            <a:ext cx="3393702" cy="364228"/>
          </a:xfrm>
          <a:prstGeom prst="roundRect">
            <a:avLst>
              <a:gd name="adj" fmla="val 8739"/>
            </a:avLst>
          </a:prstGeom>
          <a:solidFill>
            <a:schemeClr val="bg1"/>
          </a:solidFill>
          <a:ln w="190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>
                <a:solidFill>
                  <a:schemeClr val="tx1"/>
                </a:solidFill>
                <a:cs typeface="Arial"/>
              </a:rPr>
              <a:t>SCFT Simulations/ HPC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762DCDF4-08BA-43A3-86D3-BF0E7961126A}"/>
              </a:ext>
            </a:extLst>
          </p:cNvPr>
          <p:cNvGrpSpPr/>
          <p:nvPr/>
        </p:nvGrpSpPr>
        <p:grpSpPr>
          <a:xfrm>
            <a:off x="2026191" y="4049503"/>
            <a:ext cx="2618307" cy="2211249"/>
            <a:chOff x="232688" y="3746563"/>
            <a:chExt cx="2901354" cy="2781237"/>
          </a:xfrm>
        </p:grpSpPr>
        <p:pic>
          <p:nvPicPr>
            <p:cNvPr id="76" name="Picture 75" descr="C:\MY SPACE\articles\2015\Polymer chapter\03_23_2015\gisans_3d_qscale_combined_highres.png">
              <a:extLst>
                <a:ext uri="{FF2B5EF4-FFF2-40B4-BE49-F238E27FC236}">
                  <a16:creationId xmlns:a16="http://schemas.microsoft.com/office/drawing/2014/main" id="{8D864CA0-3AD3-4310-AEAC-B92F84148E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457" y="4348794"/>
              <a:ext cx="2779816" cy="20116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7" name="Rounded Rectangle 32">
              <a:extLst>
                <a:ext uri="{FF2B5EF4-FFF2-40B4-BE49-F238E27FC236}">
                  <a16:creationId xmlns:a16="http://schemas.microsoft.com/office/drawing/2014/main" id="{83A1FD85-714E-4E82-A147-E988E8182A28}"/>
                </a:ext>
              </a:extLst>
            </p:cNvPr>
            <p:cNvSpPr/>
            <p:nvPr/>
          </p:nvSpPr>
          <p:spPr bwMode="auto">
            <a:xfrm>
              <a:off x="232688" y="3945467"/>
              <a:ext cx="2901354" cy="2582333"/>
            </a:xfrm>
            <a:prstGeom prst="roundRect">
              <a:avLst>
                <a:gd name="adj" fmla="val 8739"/>
              </a:avLst>
            </a:prstGeom>
            <a:noFill/>
            <a:ln w="1905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b="1" dirty="0">
                <a:solidFill>
                  <a:srgbClr val="1E7640"/>
                </a:solidFill>
                <a:cs typeface="Arial"/>
              </a:endParaRPr>
            </a:p>
          </p:txBody>
        </p:sp>
        <p:sp>
          <p:nvSpPr>
            <p:cNvPr id="78" name="Rounded Rectangle 33">
              <a:extLst>
                <a:ext uri="{FF2B5EF4-FFF2-40B4-BE49-F238E27FC236}">
                  <a16:creationId xmlns:a16="http://schemas.microsoft.com/office/drawing/2014/main" id="{6D8622CB-761B-41B0-B376-0CF7BB07C465}"/>
                </a:ext>
              </a:extLst>
            </p:cNvPr>
            <p:cNvSpPr/>
            <p:nvPr/>
          </p:nvSpPr>
          <p:spPr bwMode="auto">
            <a:xfrm>
              <a:off x="1024497" y="3746563"/>
              <a:ext cx="1317734" cy="576509"/>
            </a:xfrm>
            <a:prstGeom prst="roundRect">
              <a:avLst>
                <a:gd name="adj" fmla="val 8739"/>
              </a:avLst>
            </a:prstGeom>
            <a:solidFill>
              <a:schemeClr val="bg1"/>
            </a:solidFill>
            <a:ln w="1905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00" b="1" dirty="0">
                  <a:solidFill>
                    <a:srgbClr val="1E7640"/>
                  </a:solidFill>
                  <a:cs typeface="Arial"/>
                </a:rPr>
                <a:t>GINS at SNS</a:t>
              </a:r>
            </a:p>
          </p:txBody>
        </p:sp>
      </p:grpSp>
      <p:sp>
        <p:nvSpPr>
          <p:cNvPr id="79" name="Up-Down Arrow 34">
            <a:extLst>
              <a:ext uri="{FF2B5EF4-FFF2-40B4-BE49-F238E27FC236}">
                <a16:creationId xmlns:a16="http://schemas.microsoft.com/office/drawing/2014/main" id="{5BBFC47E-EC8A-4D85-A47E-EACBCF941B5A}"/>
              </a:ext>
            </a:extLst>
          </p:cNvPr>
          <p:cNvSpPr/>
          <p:nvPr/>
        </p:nvSpPr>
        <p:spPr>
          <a:xfrm>
            <a:off x="3246419" y="3550476"/>
            <a:ext cx="250271" cy="469382"/>
          </a:xfrm>
          <a:prstGeom prst="upDownArrow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0" name="Up-Down Arrow 35">
            <a:extLst>
              <a:ext uri="{FF2B5EF4-FFF2-40B4-BE49-F238E27FC236}">
                <a16:creationId xmlns:a16="http://schemas.microsoft.com/office/drawing/2014/main" id="{F168BFDD-864A-423E-AA37-4E1A14579583}"/>
              </a:ext>
            </a:extLst>
          </p:cNvPr>
          <p:cNvSpPr/>
          <p:nvPr/>
        </p:nvSpPr>
        <p:spPr>
          <a:xfrm rot="3146262">
            <a:off x="5234044" y="4020829"/>
            <a:ext cx="326139" cy="1360119"/>
          </a:xfrm>
          <a:prstGeom prst="upDownArrow">
            <a:avLst/>
          </a:prstGeom>
          <a:solidFill>
            <a:srgbClr val="C0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1" name="Up-Down Arrow 36">
            <a:extLst>
              <a:ext uri="{FF2B5EF4-FFF2-40B4-BE49-F238E27FC236}">
                <a16:creationId xmlns:a16="http://schemas.microsoft.com/office/drawing/2014/main" id="{80E012C5-264E-4065-B861-2F1E89A4851A}"/>
              </a:ext>
            </a:extLst>
          </p:cNvPr>
          <p:cNvSpPr/>
          <p:nvPr/>
        </p:nvSpPr>
        <p:spPr>
          <a:xfrm rot="5400000">
            <a:off x="5528746" y="2272055"/>
            <a:ext cx="296864" cy="1519789"/>
          </a:xfrm>
          <a:prstGeom prst="upDownArrow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6F625C7A-81A5-40BF-AFEC-1DA253590B45}"/>
              </a:ext>
            </a:extLst>
          </p:cNvPr>
          <p:cNvGrpSpPr/>
          <p:nvPr/>
        </p:nvGrpSpPr>
        <p:grpSpPr>
          <a:xfrm>
            <a:off x="7102155" y="5200851"/>
            <a:ext cx="2404605" cy="402047"/>
            <a:chOff x="4845287" y="4535953"/>
            <a:chExt cx="3265779" cy="576510"/>
          </a:xfrm>
        </p:grpSpPr>
        <p:sp>
          <p:nvSpPr>
            <p:cNvPr id="83" name="Rounded Rectangle 38">
              <a:extLst>
                <a:ext uri="{FF2B5EF4-FFF2-40B4-BE49-F238E27FC236}">
                  <a16:creationId xmlns:a16="http://schemas.microsoft.com/office/drawing/2014/main" id="{773D5E34-B037-4DF5-8148-82B201623180}"/>
                </a:ext>
              </a:extLst>
            </p:cNvPr>
            <p:cNvSpPr/>
            <p:nvPr/>
          </p:nvSpPr>
          <p:spPr bwMode="auto">
            <a:xfrm>
              <a:off x="4845287" y="4535953"/>
              <a:ext cx="3265779" cy="576510"/>
            </a:xfrm>
            <a:prstGeom prst="roundRect">
              <a:avLst>
                <a:gd name="adj" fmla="val 8739"/>
              </a:avLst>
            </a:prstGeom>
            <a:solidFill>
              <a:schemeClr val="bg1"/>
            </a:solidFill>
            <a:ln w="1905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100" b="1" dirty="0">
                <a:solidFill>
                  <a:srgbClr val="1E7640"/>
                </a:solidFill>
                <a:cs typeface="Arial"/>
              </a:endParaRPr>
            </a:p>
          </p:txBody>
        </p:sp>
        <p:pic>
          <p:nvPicPr>
            <p:cNvPr id="84" name="Picture 26">
              <a:extLst>
                <a:ext uri="{FF2B5EF4-FFF2-40B4-BE49-F238E27FC236}">
                  <a16:creationId xmlns:a16="http://schemas.microsoft.com/office/drawing/2014/main" id="{02FAFCA4-C9AE-4233-BFFC-4BFE4360E6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8498" y="4598478"/>
              <a:ext cx="2999357" cy="451461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5" name="Up-Down Arrow 40">
            <a:extLst>
              <a:ext uri="{FF2B5EF4-FFF2-40B4-BE49-F238E27FC236}">
                <a16:creationId xmlns:a16="http://schemas.microsoft.com/office/drawing/2014/main" id="{09E55BCC-A6CD-4731-AAE8-9DA9C0793E69}"/>
              </a:ext>
            </a:extLst>
          </p:cNvPr>
          <p:cNvSpPr/>
          <p:nvPr/>
        </p:nvSpPr>
        <p:spPr>
          <a:xfrm>
            <a:off x="8124533" y="4428321"/>
            <a:ext cx="211207" cy="716394"/>
          </a:xfrm>
          <a:prstGeom prst="upDownArrow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8FD25A1-0287-4407-BCBF-FBDC99097D54}"/>
              </a:ext>
            </a:extLst>
          </p:cNvPr>
          <p:cNvGrpSpPr/>
          <p:nvPr/>
        </p:nvGrpSpPr>
        <p:grpSpPr>
          <a:xfrm>
            <a:off x="2074556" y="1425538"/>
            <a:ext cx="2618307" cy="2063457"/>
            <a:chOff x="2177051" y="1551224"/>
            <a:chExt cx="2618307" cy="2063457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F37A49FC-3FD7-424D-A2A4-F3C283D85BC6}"/>
                </a:ext>
              </a:extLst>
            </p:cNvPr>
            <p:cNvGrpSpPr/>
            <p:nvPr/>
          </p:nvGrpSpPr>
          <p:grpSpPr>
            <a:xfrm>
              <a:off x="2177051" y="1551224"/>
              <a:ext cx="2618307" cy="2063457"/>
              <a:chOff x="398463" y="1177562"/>
              <a:chExt cx="2395537" cy="1768698"/>
            </a:xfrm>
          </p:grpSpPr>
          <p:grpSp>
            <p:nvGrpSpPr>
              <p:cNvPr id="69" name="Group 47">
                <a:extLst>
                  <a:ext uri="{FF2B5EF4-FFF2-40B4-BE49-F238E27FC236}">
                    <a16:creationId xmlns:a16="http://schemas.microsoft.com/office/drawing/2014/main" id="{3A0071A3-5380-4BD3-89CF-0F77D715D4D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98463" y="1177562"/>
                <a:ext cx="2395537" cy="1768698"/>
                <a:chOff x="6485042" y="2357005"/>
                <a:chExt cx="2396068" cy="1769301"/>
              </a:xfrm>
              <a:noFill/>
            </p:grpSpPr>
            <p:sp>
              <p:nvSpPr>
                <p:cNvPr id="71" name="Rounded Rectangle 26">
                  <a:extLst>
                    <a:ext uri="{FF2B5EF4-FFF2-40B4-BE49-F238E27FC236}">
                      <a16:creationId xmlns:a16="http://schemas.microsoft.com/office/drawing/2014/main" id="{AC7D45DB-78CE-4A54-A6C2-3F0830D4A6EE}"/>
                    </a:ext>
                  </a:extLst>
                </p:cNvPr>
                <p:cNvSpPr/>
                <p:nvPr/>
              </p:nvSpPr>
              <p:spPr>
                <a:xfrm>
                  <a:off x="6485042" y="2525560"/>
                  <a:ext cx="2396068" cy="1600746"/>
                </a:xfrm>
                <a:prstGeom prst="roundRect">
                  <a:avLst>
                    <a:gd name="adj" fmla="val 8739"/>
                  </a:avLst>
                </a:prstGeom>
                <a:grpFill/>
                <a:ln w="19050">
                  <a:solidFill>
                    <a:schemeClr val="tx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400" b="1" dirty="0">
                    <a:solidFill>
                      <a:srgbClr val="1E7640"/>
                    </a:solidFill>
                    <a:cs typeface="Arial"/>
                  </a:endParaRPr>
                </a:p>
              </p:txBody>
            </p:sp>
            <p:sp>
              <p:nvSpPr>
                <p:cNvPr id="72" name="Rounded Rectangle 27">
                  <a:extLst>
                    <a:ext uri="{FF2B5EF4-FFF2-40B4-BE49-F238E27FC236}">
                      <a16:creationId xmlns:a16="http://schemas.microsoft.com/office/drawing/2014/main" id="{D20F2E03-28E6-4AD2-A00C-E82BBD385F5F}"/>
                    </a:ext>
                  </a:extLst>
                </p:cNvPr>
                <p:cNvSpPr/>
                <p:nvPr/>
              </p:nvSpPr>
              <p:spPr>
                <a:xfrm>
                  <a:off x="7106431" y="2357005"/>
                  <a:ext cx="1235658" cy="366154"/>
                </a:xfrm>
                <a:prstGeom prst="roundRect">
                  <a:avLst>
                    <a:gd name="adj" fmla="val 8739"/>
                  </a:avLst>
                </a:prstGeom>
                <a:solidFill>
                  <a:schemeClr val="bg1"/>
                </a:solidFill>
                <a:ln w="19050">
                  <a:solidFill>
                    <a:schemeClr val="tx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sz="1100" b="1" dirty="0">
                      <a:solidFill>
                        <a:srgbClr val="1E7640"/>
                      </a:solidFill>
                      <a:cs typeface="Arial"/>
                    </a:rPr>
                    <a:t>                       UI</a:t>
                  </a:r>
                </a:p>
              </p:txBody>
            </p:sp>
          </p:grpSp>
          <p:pic>
            <p:nvPicPr>
              <p:cNvPr id="70" name="Picture 63" descr="beam.eps">
                <a:extLst>
                  <a:ext uri="{FF2B5EF4-FFF2-40B4-BE49-F238E27FC236}">
                    <a16:creationId xmlns:a16="http://schemas.microsoft.com/office/drawing/2014/main" id="{9762E259-F87C-4D17-A1A2-8662CCF20B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64979" y="1204721"/>
                <a:ext cx="900101" cy="24391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6DB5304B-8B35-4C47-BD2B-2E98C258F4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5288" y="2085510"/>
              <a:ext cx="2211321" cy="137254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pic>
        <p:nvPicPr>
          <p:cNvPr id="92" name="Picture 2" descr="ttps://pythonhosted.org/FireWorks/_images/FireWorks_logo.png">
            <a:extLst>
              <a:ext uri="{FF2B5EF4-FFF2-40B4-BE49-F238E27FC236}">
                <a16:creationId xmlns:a16="http://schemas.microsoft.com/office/drawing/2014/main" id="{2DBD2CC6-31FE-4635-9E74-467EAFE4BB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910" y="4641433"/>
            <a:ext cx="1159448" cy="395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" name="Rectangle 38">
            <a:extLst>
              <a:ext uri="{FF2B5EF4-FFF2-40B4-BE49-F238E27FC236}">
                <a16:creationId xmlns:a16="http://schemas.microsoft.com/office/drawing/2014/main" id="{D7A0B91E-D88C-413F-82E1-1F23A1CC53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1073" y="4499298"/>
            <a:ext cx="1246187" cy="64633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C00000"/>
                </a:solidFill>
                <a:latin typeface="+mn-lt"/>
                <a:ea typeface="ＭＳ Ｐゴシック" charset="0"/>
              </a:rPr>
              <a:t>High Speed Data Transfer with Globus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24831E5-9A3E-4CAC-A588-269B596DFBD6}"/>
              </a:ext>
            </a:extLst>
          </p:cNvPr>
          <p:cNvGrpSpPr/>
          <p:nvPr/>
        </p:nvGrpSpPr>
        <p:grpSpPr>
          <a:xfrm>
            <a:off x="6589057" y="1582324"/>
            <a:ext cx="4309450" cy="2790774"/>
            <a:chOff x="5979235" y="1863467"/>
            <a:chExt cx="4309450" cy="2790774"/>
          </a:xfrm>
        </p:grpSpPr>
        <p:sp>
          <p:nvSpPr>
            <p:cNvPr id="53" name="Rounded Rectangle 8">
              <a:extLst>
                <a:ext uri="{FF2B5EF4-FFF2-40B4-BE49-F238E27FC236}">
                  <a16:creationId xmlns:a16="http://schemas.microsoft.com/office/drawing/2014/main" id="{1676E0D9-E8FB-4E2B-A32D-E1D97C8AE35D}"/>
                </a:ext>
              </a:extLst>
            </p:cNvPr>
            <p:cNvSpPr/>
            <p:nvPr/>
          </p:nvSpPr>
          <p:spPr bwMode="auto">
            <a:xfrm>
              <a:off x="5979235" y="2192635"/>
              <a:ext cx="4309450" cy="2461606"/>
            </a:xfrm>
            <a:prstGeom prst="roundRect">
              <a:avLst>
                <a:gd name="adj" fmla="val 8739"/>
              </a:avLst>
            </a:prstGeom>
            <a:noFill/>
            <a:ln w="1905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100">
                <a:solidFill>
                  <a:prstClr val="white"/>
                </a:solidFill>
                <a:cs typeface="Arial"/>
              </a:endParaRPr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C66347A1-61C6-410F-B7D7-12DA2F9F138C}"/>
                </a:ext>
              </a:extLst>
            </p:cNvPr>
            <p:cNvGrpSpPr/>
            <p:nvPr/>
          </p:nvGrpSpPr>
          <p:grpSpPr>
            <a:xfrm>
              <a:off x="6151251" y="2409670"/>
              <a:ext cx="3980903" cy="2148538"/>
              <a:chOff x="4047198" y="1850990"/>
              <a:chExt cx="4261040" cy="2208843"/>
            </a:xfrm>
          </p:grpSpPr>
          <p:grpSp>
            <p:nvGrpSpPr>
              <p:cNvPr id="55" name="Group 13">
                <a:extLst>
                  <a:ext uri="{FF2B5EF4-FFF2-40B4-BE49-F238E27FC236}">
                    <a16:creationId xmlns:a16="http://schemas.microsoft.com/office/drawing/2014/main" id="{6E3FA95F-6173-417A-9BBE-620EF2184F9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47198" y="1850990"/>
                <a:ext cx="1962150" cy="2208843"/>
                <a:chOff x="6590946" y="1914490"/>
                <a:chExt cx="1962150" cy="2208843"/>
              </a:xfrm>
              <a:noFill/>
            </p:grpSpPr>
            <p:sp>
              <p:nvSpPr>
                <p:cNvPr id="59" name="Rounded Rectangle 14">
                  <a:extLst>
                    <a:ext uri="{FF2B5EF4-FFF2-40B4-BE49-F238E27FC236}">
                      <a16:creationId xmlns:a16="http://schemas.microsoft.com/office/drawing/2014/main" id="{DECFE436-059E-41FB-9B5B-37A2076FF976}"/>
                    </a:ext>
                  </a:extLst>
                </p:cNvPr>
                <p:cNvSpPr/>
                <p:nvPr/>
              </p:nvSpPr>
              <p:spPr bwMode="auto">
                <a:xfrm>
                  <a:off x="6590946" y="2044933"/>
                  <a:ext cx="1962150" cy="2078400"/>
                </a:xfrm>
                <a:prstGeom prst="roundRect">
                  <a:avLst>
                    <a:gd name="adj" fmla="val 8739"/>
                  </a:avLst>
                </a:prstGeom>
                <a:grpFill/>
                <a:ln w="19050">
                  <a:solidFill>
                    <a:schemeClr val="tx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100">
                    <a:solidFill>
                      <a:prstClr val="white"/>
                    </a:solidFill>
                    <a:cs typeface="Arial"/>
                  </a:endParaRPr>
                </a:p>
              </p:txBody>
            </p:sp>
            <p:sp>
              <p:nvSpPr>
                <p:cNvPr id="60" name="Rounded Rectangle 15">
                  <a:extLst>
                    <a:ext uri="{FF2B5EF4-FFF2-40B4-BE49-F238E27FC236}">
                      <a16:creationId xmlns:a16="http://schemas.microsoft.com/office/drawing/2014/main" id="{C0783C19-B016-44BE-BD55-122C71086488}"/>
                    </a:ext>
                  </a:extLst>
                </p:cNvPr>
                <p:cNvSpPr/>
                <p:nvPr/>
              </p:nvSpPr>
              <p:spPr bwMode="auto">
                <a:xfrm>
                  <a:off x="6751284" y="1914490"/>
                  <a:ext cx="1643061" cy="482366"/>
                </a:xfrm>
                <a:prstGeom prst="roundRect">
                  <a:avLst>
                    <a:gd name="adj" fmla="val 8739"/>
                  </a:avLst>
                </a:prstGeom>
                <a:solidFill>
                  <a:schemeClr val="bg1"/>
                </a:solidFill>
                <a:ln w="19050">
                  <a:solidFill>
                    <a:schemeClr val="tx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sz="1100" b="1" dirty="0">
                      <a:solidFill>
                        <a:srgbClr val="1E7640"/>
                      </a:solidFill>
                      <a:cs typeface="Arial"/>
                    </a:rPr>
                    <a:t>                  </a:t>
                  </a:r>
                </a:p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sz="1100" b="1" dirty="0">
                      <a:solidFill>
                        <a:srgbClr val="1E7640"/>
                      </a:solidFill>
                      <a:cs typeface="Arial"/>
                    </a:rPr>
                    <a:t>Web &amp; Data Server</a:t>
                  </a:r>
                </a:p>
              </p:txBody>
            </p:sp>
            <p:sp>
              <p:nvSpPr>
                <p:cNvPr id="61" name="Rounded Rectangle 16">
                  <a:extLst>
                    <a:ext uri="{FF2B5EF4-FFF2-40B4-BE49-F238E27FC236}">
                      <a16:creationId xmlns:a16="http://schemas.microsoft.com/office/drawing/2014/main" id="{D9D75427-4898-4EA2-BFD5-23DA552E9A5E}"/>
                    </a:ext>
                  </a:extLst>
                </p:cNvPr>
                <p:cNvSpPr/>
                <p:nvPr/>
              </p:nvSpPr>
              <p:spPr bwMode="auto">
                <a:xfrm>
                  <a:off x="6806847" y="2683129"/>
                  <a:ext cx="1587500" cy="1262406"/>
                </a:xfrm>
                <a:prstGeom prst="roundRect">
                  <a:avLst>
                    <a:gd name="adj" fmla="val 8739"/>
                  </a:avLst>
                </a:prstGeom>
                <a:grpFill/>
                <a:ln w="19050">
                  <a:solidFill>
                    <a:schemeClr val="tx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100" b="1" dirty="0">
                    <a:solidFill>
                      <a:srgbClr val="1E7640"/>
                    </a:solidFill>
                    <a:cs typeface="Arial"/>
                  </a:endParaRPr>
                </a:p>
              </p:txBody>
            </p:sp>
            <p:sp>
              <p:nvSpPr>
                <p:cNvPr id="62" name="Rounded Rectangle 17">
                  <a:extLst>
                    <a:ext uri="{FF2B5EF4-FFF2-40B4-BE49-F238E27FC236}">
                      <a16:creationId xmlns:a16="http://schemas.microsoft.com/office/drawing/2014/main" id="{7C179EE3-04D5-4186-968F-46B398C466C5}"/>
                    </a:ext>
                  </a:extLst>
                </p:cNvPr>
                <p:cNvSpPr/>
                <p:nvPr/>
              </p:nvSpPr>
              <p:spPr bwMode="auto">
                <a:xfrm>
                  <a:off x="7152921" y="2474689"/>
                  <a:ext cx="835025" cy="359826"/>
                </a:xfrm>
                <a:prstGeom prst="roundRect">
                  <a:avLst>
                    <a:gd name="adj" fmla="val 8739"/>
                  </a:avLst>
                </a:prstGeom>
                <a:solidFill>
                  <a:schemeClr val="bg1"/>
                </a:solidFill>
                <a:ln w="19050">
                  <a:solidFill>
                    <a:schemeClr val="tx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sz="1100" b="1" dirty="0">
                      <a:solidFill>
                        <a:srgbClr val="1E7640"/>
                      </a:solidFill>
                      <a:cs typeface="Arial"/>
                    </a:rPr>
                    <a:t>CADES Storage</a:t>
                  </a:r>
                </a:p>
              </p:txBody>
            </p:sp>
            <p:sp>
              <p:nvSpPr>
                <p:cNvPr id="63" name="TextBox 16">
                  <a:extLst>
                    <a:ext uri="{FF2B5EF4-FFF2-40B4-BE49-F238E27FC236}">
                      <a16:creationId xmlns:a16="http://schemas.microsoft.com/office/drawing/2014/main" id="{FDCCB14A-2B78-4093-9053-190E5727132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736249" y="3316287"/>
                  <a:ext cx="928595" cy="442981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algn="ctr"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100" dirty="0">
                      <a:solidFill>
                        <a:srgbClr val="1E7640"/>
                      </a:solidFill>
                      <a:latin typeface="+mn-lt"/>
                      <a:cs typeface="Arial" charset="0"/>
                    </a:rPr>
                    <a:t>MySQL </a:t>
                  </a:r>
                </a:p>
                <a:p>
                  <a:pPr algn="ctr"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100" dirty="0">
                      <a:solidFill>
                        <a:srgbClr val="1E7640"/>
                      </a:solidFill>
                      <a:latin typeface="+mn-lt"/>
                      <a:cs typeface="Arial" charset="0"/>
                    </a:rPr>
                    <a:t>Database</a:t>
                  </a:r>
                </a:p>
              </p:txBody>
            </p:sp>
            <p:sp>
              <p:nvSpPr>
                <p:cNvPr id="64" name="TextBox 17">
                  <a:extLst>
                    <a:ext uri="{FF2B5EF4-FFF2-40B4-BE49-F238E27FC236}">
                      <a16:creationId xmlns:a16="http://schemas.microsoft.com/office/drawing/2014/main" id="{7A8092B5-3B3C-4D3F-80E6-1EF86D15BEB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483175" y="3316287"/>
                  <a:ext cx="992080" cy="442981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algn="ctr"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100" dirty="0">
                      <a:solidFill>
                        <a:srgbClr val="1E7640"/>
                      </a:solidFill>
                      <a:latin typeface="+mn-lt"/>
                      <a:cs typeface="Arial" charset="0"/>
                    </a:rPr>
                    <a:t>Data </a:t>
                  </a:r>
                </a:p>
                <a:p>
                  <a:pPr algn="ctr"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100" dirty="0">
                      <a:solidFill>
                        <a:srgbClr val="1E7640"/>
                      </a:solidFill>
                      <a:latin typeface="+mn-lt"/>
                      <a:cs typeface="Arial" charset="0"/>
                    </a:rPr>
                    <a:t>&amp; Artifacts </a:t>
                  </a:r>
                </a:p>
              </p:txBody>
            </p:sp>
            <p:sp>
              <p:nvSpPr>
                <p:cNvPr id="65" name="Magnetic Disk 106">
                  <a:extLst>
                    <a:ext uri="{FF2B5EF4-FFF2-40B4-BE49-F238E27FC236}">
                      <a16:creationId xmlns:a16="http://schemas.microsoft.com/office/drawing/2014/main" id="{59FF654E-40B0-4C2D-8F97-85291EF3E182}"/>
                    </a:ext>
                  </a:extLst>
                </p:cNvPr>
                <p:cNvSpPr/>
                <p:nvPr/>
              </p:nvSpPr>
              <p:spPr bwMode="auto">
                <a:xfrm>
                  <a:off x="6986234" y="2900363"/>
                  <a:ext cx="382587" cy="400050"/>
                </a:xfrm>
                <a:prstGeom prst="flowChartMagneticDisk">
                  <a:avLst/>
                </a:prstGeom>
                <a:grpFill/>
                <a:ln w="19050">
                  <a:solidFill>
                    <a:schemeClr val="tx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100">
                    <a:solidFill>
                      <a:prstClr val="white"/>
                    </a:solidFill>
                    <a:cs typeface="Arial"/>
                  </a:endParaRPr>
                </a:p>
              </p:txBody>
            </p:sp>
            <p:sp>
              <p:nvSpPr>
                <p:cNvPr id="66" name="Multidocument 107">
                  <a:extLst>
                    <a:ext uri="{FF2B5EF4-FFF2-40B4-BE49-F238E27FC236}">
                      <a16:creationId xmlns:a16="http://schemas.microsoft.com/office/drawing/2014/main" id="{C7A1A8DF-BC23-464B-BC28-492998927962}"/>
                    </a:ext>
                  </a:extLst>
                </p:cNvPr>
                <p:cNvSpPr/>
                <p:nvPr/>
              </p:nvSpPr>
              <p:spPr bwMode="auto">
                <a:xfrm>
                  <a:off x="7783159" y="2870200"/>
                  <a:ext cx="400050" cy="438150"/>
                </a:xfrm>
                <a:prstGeom prst="flowChartMultidocument">
                  <a:avLst/>
                </a:prstGeom>
                <a:grpFill/>
                <a:ln w="19050">
                  <a:solidFill>
                    <a:schemeClr val="tx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100">
                    <a:solidFill>
                      <a:prstClr val="white"/>
                    </a:solidFill>
                    <a:cs typeface="Arial"/>
                  </a:endParaRPr>
                </a:p>
              </p:txBody>
            </p:sp>
          </p:grpSp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6B9459F7-BE40-44B2-A8CD-503DA10FFD90}"/>
                  </a:ext>
                </a:extLst>
              </p:cNvPr>
              <p:cNvGrpSpPr/>
              <p:nvPr/>
            </p:nvGrpSpPr>
            <p:grpSpPr>
              <a:xfrm>
                <a:off x="6624734" y="1851234"/>
                <a:ext cx="1683504" cy="2208599"/>
                <a:chOff x="9062735" y="1201947"/>
                <a:chExt cx="1683504" cy="2208599"/>
              </a:xfrm>
            </p:grpSpPr>
            <p:sp>
              <p:nvSpPr>
                <p:cNvPr id="57" name="Rounded Rectangle 12">
                  <a:extLst>
                    <a:ext uri="{FF2B5EF4-FFF2-40B4-BE49-F238E27FC236}">
                      <a16:creationId xmlns:a16="http://schemas.microsoft.com/office/drawing/2014/main" id="{0C990C9A-C390-46EB-8B00-90F96BB29587}"/>
                    </a:ext>
                  </a:extLst>
                </p:cNvPr>
                <p:cNvSpPr/>
                <p:nvPr/>
              </p:nvSpPr>
              <p:spPr bwMode="auto">
                <a:xfrm>
                  <a:off x="9062735" y="1387309"/>
                  <a:ext cx="1683504" cy="2023237"/>
                </a:xfrm>
                <a:prstGeom prst="roundRect">
                  <a:avLst>
                    <a:gd name="adj" fmla="val 8739"/>
                  </a:avLst>
                </a:prstGeom>
                <a:noFill/>
                <a:ln w="19050">
                  <a:solidFill>
                    <a:schemeClr val="tx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100">
                    <a:solidFill>
                      <a:prstClr val="white"/>
                    </a:solidFill>
                    <a:cs typeface="Arial"/>
                  </a:endParaRPr>
                </a:p>
              </p:txBody>
            </p:sp>
            <p:sp>
              <p:nvSpPr>
                <p:cNvPr id="58" name="Rounded Rectangle 13">
                  <a:extLst>
                    <a:ext uri="{FF2B5EF4-FFF2-40B4-BE49-F238E27FC236}">
                      <a16:creationId xmlns:a16="http://schemas.microsoft.com/office/drawing/2014/main" id="{8C6FB073-B074-4D81-96B5-7D120137C1DA}"/>
                    </a:ext>
                  </a:extLst>
                </p:cNvPr>
                <p:cNvSpPr/>
                <p:nvPr/>
              </p:nvSpPr>
              <p:spPr bwMode="auto">
                <a:xfrm>
                  <a:off x="9277762" y="1201947"/>
                  <a:ext cx="1343025" cy="409575"/>
                </a:xfrm>
                <a:prstGeom prst="roundRect">
                  <a:avLst>
                    <a:gd name="adj" fmla="val 8739"/>
                  </a:avLst>
                </a:prstGeom>
                <a:solidFill>
                  <a:schemeClr val="bg1"/>
                </a:solidFill>
                <a:ln w="19050">
                  <a:solidFill>
                    <a:schemeClr val="tx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sz="1100" b="1" dirty="0">
                      <a:solidFill>
                        <a:srgbClr val="1E7640"/>
                      </a:solidFill>
                      <a:cs typeface="Arial"/>
                    </a:rPr>
                    <a:t>CADES Cluster Computing</a:t>
                  </a:r>
                </a:p>
              </p:txBody>
            </p:sp>
          </p:grpSp>
        </p:grpSp>
        <p:sp>
          <p:nvSpPr>
            <p:cNvPr id="86" name="Up-Down Arrow 41">
              <a:extLst>
                <a:ext uri="{FF2B5EF4-FFF2-40B4-BE49-F238E27FC236}">
                  <a16:creationId xmlns:a16="http://schemas.microsoft.com/office/drawing/2014/main" id="{504CD72F-598C-4822-805B-3F10F1FF6768}"/>
                </a:ext>
              </a:extLst>
            </p:cNvPr>
            <p:cNvSpPr/>
            <p:nvPr/>
          </p:nvSpPr>
          <p:spPr>
            <a:xfrm rot="5400000">
              <a:off x="8145290" y="2755310"/>
              <a:ext cx="276178" cy="674711"/>
            </a:xfrm>
            <a:prstGeom prst="upDownArrow">
              <a:avLst/>
            </a:prstGeom>
            <a:solidFill>
              <a:schemeClr val="tx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6F4B9648-2752-4B00-B52A-EDD35FD2C07E}"/>
                </a:ext>
              </a:extLst>
            </p:cNvPr>
            <p:cNvGrpSpPr/>
            <p:nvPr/>
          </p:nvGrpSpPr>
          <p:grpSpPr>
            <a:xfrm>
              <a:off x="7494523" y="1863467"/>
              <a:ext cx="1506499" cy="510065"/>
              <a:chOff x="5147066" y="864973"/>
              <a:chExt cx="1770202" cy="673082"/>
            </a:xfrm>
          </p:grpSpPr>
          <p:sp>
            <p:nvSpPr>
              <p:cNvPr id="88" name="Rounded Rectangle 43">
                <a:extLst>
                  <a:ext uri="{FF2B5EF4-FFF2-40B4-BE49-F238E27FC236}">
                    <a16:creationId xmlns:a16="http://schemas.microsoft.com/office/drawing/2014/main" id="{B878082A-E53F-4A2D-B3F2-E30EFBC1D365}"/>
                  </a:ext>
                </a:extLst>
              </p:cNvPr>
              <p:cNvSpPr/>
              <p:nvPr/>
            </p:nvSpPr>
            <p:spPr bwMode="auto">
              <a:xfrm>
                <a:off x="5147066" y="864973"/>
                <a:ext cx="1770202" cy="673082"/>
              </a:xfrm>
              <a:prstGeom prst="roundRect">
                <a:avLst>
                  <a:gd name="adj" fmla="val 8739"/>
                </a:avLst>
              </a:prstGeom>
              <a:solidFill>
                <a:schemeClr val="bg1"/>
              </a:solidFill>
              <a:ln w="19050">
                <a:solidFill>
                  <a:schemeClr val="tx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100" b="1" dirty="0">
                  <a:solidFill>
                    <a:srgbClr val="1E7640"/>
                  </a:solidFill>
                  <a:cs typeface="Arial"/>
                </a:endParaRPr>
              </a:p>
            </p:txBody>
          </p:sp>
          <p:pic>
            <p:nvPicPr>
              <p:cNvPr id="89" name="Picture 13" descr="CADES_color.png">
                <a:extLst>
                  <a:ext uri="{FF2B5EF4-FFF2-40B4-BE49-F238E27FC236}">
                    <a16:creationId xmlns:a16="http://schemas.microsoft.com/office/drawing/2014/main" id="{5F1C3BB5-3893-4E28-8D55-5018E6BEFA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10769" y="908090"/>
                <a:ext cx="1242796" cy="58684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90" name="Picture 63" descr="beam.eps">
              <a:extLst>
                <a:ext uri="{FF2B5EF4-FFF2-40B4-BE49-F238E27FC236}">
                  <a16:creationId xmlns:a16="http://schemas.microsoft.com/office/drawing/2014/main" id="{CD58F8F9-A071-41A3-BB19-88D2C6A07C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14610" y="2409670"/>
              <a:ext cx="900101" cy="24391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07DCD5A3-B122-43BE-B5F0-7F6D64AE740A}"/>
                </a:ext>
              </a:extLst>
            </p:cNvPr>
            <p:cNvSpPr txBox="1"/>
            <p:nvPr/>
          </p:nvSpPr>
          <p:spPr>
            <a:xfrm>
              <a:off x="8751167" y="2618512"/>
              <a:ext cx="1238964" cy="1643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endParaRPr lang="en-US" sz="1400" dirty="0"/>
            </a:p>
            <a:p>
              <a:pPr algn="ctr">
                <a:lnSpc>
                  <a:spcPct val="90000"/>
                </a:lnSpc>
              </a:pPr>
              <a:r>
                <a:rPr lang="en-US" sz="1400" dirty="0"/>
                <a:t>SCFT Simulations</a:t>
              </a:r>
            </a:p>
            <a:p>
              <a:pPr algn="ctr">
                <a:lnSpc>
                  <a:spcPct val="90000"/>
                </a:lnSpc>
              </a:pPr>
              <a:r>
                <a:rPr lang="en-US" sz="1400" dirty="0"/>
                <a:t>&amp;</a:t>
              </a:r>
            </a:p>
            <a:p>
              <a:pPr algn="ctr">
                <a:lnSpc>
                  <a:spcPct val="90000"/>
                </a:lnSpc>
              </a:pPr>
              <a:r>
                <a:rPr lang="en-US" sz="1400" dirty="0"/>
                <a:t>Theoretical </a:t>
              </a:r>
            </a:p>
            <a:p>
              <a:pPr algn="ctr">
                <a:lnSpc>
                  <a:spcPct val="90000"/>
                </a:lnSpc>
              </a:pPr>
              <a:r>
                <a:rPr lang="en-US" sz="1400" dirty="0"/>
                <a:t>DWBA</a:t>
              </a:r>
            </a:p>
            <a:p>
              <a:pPr algn="ctr">
                <a:lnSpc>
                  <a:spcPct val="90000"/>
                </a:lnSpc>
              </a:pPr>
              <a:r>
                <a:rPr lang="en-US" sz="1400" dirty="0"/>
                <a:t>Calculations </a:t>
              </a:r>
            </a:p>
            <a:p>
              <a:pPr algn="ctr">
                <a:lnSpc>
                  <a:spcPct val="90000"/>
                </a:lnSpc>
              </a:pPr>
              <a:r>
                <a:rPr lang="en-US" sz="1400" dirty="0"/>
                <a:t>of GINS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67219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D167005-9A77-4410-A954-AAF5B6317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263" y="160780"/>
            <a:ext cx="11225348" cy="867930"/>
          </a:xfrm>
        </p:spPr>
        <p:txBody>
          <a:bodyPr/>
          <a:lstStyle/>
          <a:p>
            <a:r>
              <a:rPr lang="en-US" sz="2800" dirty="0"/>
              <a:t>Developed User interface of GINS Simulator as part of the </a:t>
            </a:r>
            <a:br>
              <a:rPr lang="en-US" sz="2800" dirty="0"/>
            </a:br>
            <a:r>
              <a:rPr lang="en-US" sz="2800" dirty="0"/>
              <a:t>Data Analysis workflow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9B5625-CC0C-41A0-83F3-8E205FDE49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397" y="1040029"/>
            <a:ext cx="8180446" cy="4997152"/>
          </a:xfrm>
          <a:prstGeom prst="rect">
            <a:avLst/>
          </a:prstGeom>
          <a:ln w="19050">
            <a:solidFill>
              <a:schemeClr val="tx2"/>
            </a:solidFill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70FB5F3-A749-4E54-BA41-E6F0BB5FBD8B}"/>
              </a:ext>
            </a:extLst>
          </p:cNvPr>
          <p:cNvGrpSpPr/>
          <p:nvPr/>
        </p:nvGrpSpPr>
        <p:grpSpPr>
          <a:xfrm>
            <a:off x="1973001" y="3151907"/>
            <a:ext cx="2481328" cy="886690"/>
            <a:chOff x="1047518" y="3138055"/>
            <a:chExt cx="2481328" cy="886690"/>
          </a:xfrm>
        </p:grpSpPr>
        <p:sp>
          <p:nvSpPr>
            <p:cNvPr id="7" name="Up Arrow 5">
              <a:extLst>
                <a:ext uri="{FF2B5EF4-FFF2-40B4-BE49-F238E27FC236}">
                  <a16:creationId xmlns:a16="http://schemas.microsoft.com/office/drawing/2014/main" id="{1D3ACFF9-8BF6-4E30-A4C9-3D2D0910F919}"/>
                </a:ext>
              </a:extLst>
            </p:cNvPr>
            <p:cNvSpPr/>
            <p:nvPr/>
          </p:nvSpPr>
          <p:spPr>
            <a:xfrm rot="5400000">
              <a:off x="3202688" y="3420979"/>
              <a:ext cx="331474" cy="320843"/>
            </a:xfrm>
            <a:prstGeom prst="upArrow">
              <a:avLst>
                <a:gd name="adj1" fmla="val 50000"/>
                <a:gd name="adj2" fmla="val 52957"/>
              </a:avLst>
            </a:prstGeom>
            <a:solidFill>
              <a:schemeClr val="bg1"/>
            </a:solidFill>
            <a:ln w="19050">
              <a:solidFill>
                <a:schemeClr val="tx2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31EC55A-74B4-4964-AE2B-3D1856318B33}"/>
                </a:ext>
              </a:extLst>
            </p:cNvPr>
            <p:cNvGrpSpPr/>
            <p:nvPr/>
          </p:nvGrpSpPr>
          <p:grpSpPr>
            <a:xfrm>
              <a:off x="1047518" y="3138055"/>
              <a:ext cx="2064870" cy="886690"/>
              <a:chOff x="1047518" y="3138055"/>
              <a:chExt cx="2064870" cy="886690"/>
            </a:xfrm>
          </p:grpSpPr>
          <p:sp>
            <p:nvSpPr>
              <p:cNvPr id="9" name="Rounded Rectangle 7">
                <a:extLst>
                  <a:ext uri="{FF2B5EF4-FFF2-40B4-BE49-F238E27FC236}">
                    <a16:creationId xmlns:a16="http://schemas.microsoft.com/office/drawing/2014/main" id="{F2C27288-3674-47E6-81BA-52B4DC129CB9}"/>
                  </a:ext>
                </a:extLst>
              </p:cNvPr>
              <p:cNvSpPr/>
              <p:nvPr/>
            </p:nvSpPr>
            <p:spPr bwMode="auto">
              <a:xfrm>
                <a:off x="1047518" y="3138055"/>
                <a:ext cx="2064870" cy="886690"/>
              </a:xfrm>
              <a:prstGeom prst="roundRect">
                <a:avLst>
                  <a:gd name="adj" fmla="val 8739"/>
                </a:avLst>
              </a:prstGeom>
              <a:solidFill>
                <a:schemeClr val="bg1"/>
              </a:solidFill>
              <a:ln w="19050">
                <a:solidFill>
                  <a:schemeClr val="tx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100">
                  <a:solidFill>
                    <a:prstClr val="white"/>
                  </a:solidFill>
                  <a:ea typeface="Avenir Medium" charset="0"/>
                  <a:cs typeface="Avenir Medium" charset="0"/>
                </a:endParaRP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D3CE1430-6893-490E-A5C7-9C3DC201CABE}"/>
                  </a:ext>
                </a:extLst>
              </p:cNvPr>
              <p:cNvSpPr/>
              <p:nvPr/>
            </p:nvSpPr>
            <p:spPr>
              <a:xfrm>
                <a:off x="1089100" y="3319790"/>
                <a:ext cx="1981707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/>
                  <a:t>Interactive 2D </a:t>
                </a:r>
                <a:r>
                  <a:rPr lang="en-US" sz="1400" dirty="0" err="1"/>
                  <a:t>colormap</a:t>
                </a:r>
                <a:r>
                  <a:rPr lang="en-US" sz="1400" dirty="0"/>
                  <a:t> visualization</a:t>
                </a:r>
              </a:p>
            </p:txBody>
          </p: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3F409DD-9528-46CB-A8DA-6D051E612401}"/>
              </a:ext>
            </a:extLst>
          </p:cNvPr>
          <p:cNvGrpSpPr/>
          <p:nvPr/>
        </p:nvGrpSpPr>
        <p:grpSpPr>
          <a:xfrm>
            <a:off x="1997939" y="4842162"/>
            <a:ext cx="2481328" cy="886690"/>
            <a:chOff x="1047518" y="3138055"/>
            <a:chExt cx="2481328" cy="886690"/>
          </a:xfrm>
        </p:grpSpPr>
        <p:sp>
          <p:nvSpPr>
            <p:cNvPr id="12" name="Up Arrow 10">
              <a:extLst>
                <a:ext uri="{FF2B5EF4-FFF2-40B4-BE49-F238E27FC236}">
                  <a16:creationId xmlns:a16="http://schemas.microsoft.com/office/drawing/2014/main" id="{5E5FFCBC-7A22-4A59-A91A-147407FE4874}"/>
                </a:ext>
              </a:extLst>
            </p:cNvPr>
            <p:cNvSpPr/>
            <p:nvPr/>
          </p:nvSpPr>
          <p:spPr>
            <a:xfrm rot="5400000">
              <a:off x="3202688" y="3420979"/>
              <a:ext cx="331474" cy="320843"/>
            </a:xfrm>
            <a:prstGeom prst="upArrow">
              <a:avLst>
                <a:gd name="adj1" fmla="val 50000"/>
                <a:gd name="adj2" fmla="val 52957"/>
              </a:avLst>
            </a:prstGeom>
            <a:solidFill>
              <a:schemeClr val="bg1"/>
            </a:solidFill>
            <a:ln w="19050">
              <a:solidFill>
                <a:schemeClr val="tx2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F231981-2162-496F-A663-68D614E03D76}"/>
                </a:ext>
              </a:extLst>
            </p:cNvPr>
            <p:cNvGrpSpPr/>
            <p:nvPr/>
          </p:nvGrpSpPr>
          <p:grpSpPr>
            <a:xfrm>
              <a:off x="1047518" y="3138055"/>
              <a:ext cx="2064870" cy="886690"/>
              <a:chOff x="1047518" y="3138055"/>
              <a:chExt cx="2064870" cy="886690"/>
            </a:xfrm>
          </p:grpSpPr>
          <p:sp>
            <p:nvSpPr>
              <p:cNvPr id="14" name="Rounded Rectangle 12">
                <a:extLst>
                  <a:ext uri="{FF2B5EF4-FFF2-40B4-BE49-F238E27FC236}">
                    <a16:creationId xmlns:a16="http://schemas.microsoft.com/office/drawing/2014/main" id="{CF1F4480-B9DC-4073-9605-DA37FCC6DCD6}"/>
                  </a:ext>
                </a:extLst>
              </p:cNvPr>
              <p:cNvSpPr/>
              <p:nvPr/>
            </p:nvSpPr>
            <p:spPr bwMode="auto">
              <a:xfrm>
                <a:off x="1047518" y="3138055"/>
                <a:ext cx="2064870" cy="886690"/>
              </a:xfrm>
              <a:prstGeom prst="roundRect">
                <a:avLst>
                  <a:gd name="adj" fmla="val 8739"/>
                </a:avLst>
              </a:prstGeom>
              <a:solidFill>
                <a:schemeClr val="bg1"/>
              </a:solidFill>
              <a:ln w="19050">
                <a:solidFill>
                  <a:schemeClr val="tx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100">
                  <a:solidFill>
                    <a:prstClr val="white"/>
                  </a:solidFill>
                  <a:ea typeface="Avenir Medium" charset="0"/>
                  <a:cs typeface="Avenir Medium" charset="0"/>
                </a:endParaRP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D60712A-3190-4AE4-8670-B0A86B870785}"/>
                  </a:ext>
                </a:extLst>
              </p:cNvPr>
              <p:cNvSpPr/>
              <p:nvPr/>
            </p:nvSpPr>
            <p:spPr>
              <a:xfrm>
                <a:off x="1089100" y="3319790"/>
                <a:ext cx="1981707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/>
                  <a:t>Animation movie controls</a:t>
                </a:r>
              </a:p>
            </p:txBody>
          </p:sp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465EA96-545C-4B95-A937-D36E68482038}"/>
              </a:ext>
            </a:extLst>
          </p:cNvPr>
          <p:cNvGrpSpPr/>
          <p:nvPr/>
        </p:nvGrpSpPr>
        <p:grpSpPr>
          <a:xfrm>
            <a:off x="8315530" y="3736860"/>
            <a:ext cx="2064870" cy="1470491"/>
            <a:chOff x="6733339" y="3520729"/>
            <a:chExt cx="2064870" cy="1470491"/>
          </a:xfrm>
        </p:grpSpPr>
        <p:sp>
          <p:nvSpPr>
            <p:cNvPr id="17" name="Up Arrow 15">
              <a:extLst>
                <a:ext uri="{FF2B5EF4-FFF2-40B4-BE49-F238E27FC236}">
                  <a16:creationId xmlns:a16="http://schemas.microsoft.com/office/drawing/2014/main" id="{231E5C2F-5771-45D7-B392-8F438A971D26}"/>
                </a:ext>
              </a:extLst>
            </p:cNvPr>
            <p:cNvSpPr/>
            <p:nvPr/>
          </p:nvSpPr>
          <p:spPr>
            <a:xfrm>
              <a:off x="7600037" y="3520729"/>
              <a:ext cx="331474" cy="320843"/>
            </a:xfrm>
            <a:prstGeom prst="upArrow">
              <a:avLst>
                <a:gd name="adj1" fmla="val 50000"/>
                <a:gd name="adj2" fmla="val 52957"/>
              </a:avLst>
            </a:prstGeom>
            <a:solidFill>
              <a:schemeClr val="bg1"/>
            </a:solidFill>
            <a:ln w="19050">
              <a:solidFill>
                <a:schemeClr val="tx2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5D12134-E965-4125-8A1C-295108C1191A}"/>
                </a:ext>
              </a:extLst>
            </p:cNvPr>
            <p:cNvGrpSpPr/>
            <p:nvPr/>
          </p:nvGrpSpPr>
          <p:grpSpPr>
            <a:xfrm>
              <a:off x="6733339" y="4014473"/>
              <a:ext cx="2064870" cy="976747"/>
              <a:chOff x="1118185" y="3324519"/>
              <a:chExt cx="2064870" cy="976747"/>
            </a:xfrm>
          </p:grpSpPr>
          <p:sp>
            <p:nvSpPr>
              <p:cNvPr id="19" name="Rounded Rectangle 17">
                <a:extLst>
                  <a:ext uri="{FF2B5EF4-FFF2-40B4-BE49-F238E27FC236}">
                    <a16:creationId xmlns:a16="http://schemas.microsoft.com/office/drawing/2014/main" id="{5B13AE4A-FBBA-4006-9999-2B52651F0BB6}"/>
                  </a:ext>
                </a:extLst>
              </p:cNvPr>
              <p:cNvSpPr/>
              <p:nvPr/>
            </p:nvSpPr>
            <p:spPr bwMode="auto">
              <a:xfrm>
                <a:off x="1118185" y="3324519"/>
                <a:ext cx="2064870" cy="976747"/>
              </a:xfrm>
              <a:prstGeom prst="roundRect">
                <a:avLst>
                  <a:gd name="adj" fmla="val 8739"/>
                </a:avLst>
              </a:prstGeom>
              <a:solidFill>
                <a:schemeClr val="bg1"/>
              </a:solidFill>
              <a:ln w="19050">
                <a:solidFill>
                  <a:schemeClr val="tx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100">
                  <a:solidFill>
                    <a:prstClr val="white"/>
                  </a:solidFill>
                  <a:ea typeface="Avenir Medium" charset="0"/>
                  <a:cs typeface="Avenir Medium" charset="0"/>
                </a:endParaRP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37155E5F-6045-4217-B569-6BBBD7B67B5C}"/>
                  </a:ext>
                </a:extLst>
              </p:cNvPr>
              <p:cNvSpPr/>
              <p:nvPr/>
            </p:nvSpPr>
            <p:spPr>
              <a:xfrm>
                <a:off x="1159767" y="3335839"/>
                <a:ext cx="1981707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/>
                  <a:t>View currently selected values and modify data view dynamically </a:t>
                </a:r>
              </a:p>
            </p:txBody>
          </p:sp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5E488C0-B9C0-4036-BF31-88E4BBBEDD9E}"/>
              </a:ext>
            </a:extLst>
          </p:cNvPr>
          <p:cNvGrpSpPr/>
          <p:nvPr/>
        </p:nvGrpSpPr>
        <p:grpSpPr>
          <a:xfrm>
            <a:off x="3837741" y="5954110"/>
            <a:ext cx="2524614" cy="779200"/>
            <a:chOff x="6733339" y="4014474"/>
            <a:chExt cx="2524614" cy="779200"/>
          </a:xfrm>
        </p:grpSpPr>
        <p:sp>
          <p:nvSpPr>
            <p:cNvPr id="22" name="Up Arrow 20">
              <a:extLst>
                <a:ext uri="{FF2B5EF4-FFF2-40B4-BE49-F238E27FC236}">
                  <a16:creationId xmlns:a16="http://schemas.microsoft.com/office/drawing/2014/main" id="{9B87295F-8FCD-495E-B464-74C38E1C0707}"/>
                </a:ext>
              </a:extLst>
            </p:cNvPr>
            <p:cNvSpPr/>
            <p:nvPr/>
          </p:nvSpPr>
          <p:spPr>
            <a:xfrm rot="2704492">
              <a:off x="8931795" y="4119244"/>
              <a:ext cx="331474" cy="320843"/>
            </a:xfrm>
            <a:prstGeom prst="upArrow">
              <a:avLst>
                <a:gd name="adj1" fmla="val 50000"/>
                <a:gd name="adj2" fmla="val 52957"/>
              </a:avLst>
            </a:prstGeom>
            <a:solidFill>
              <a:schemeClr val="bg1"/>
            </a:solidFill>
            <a:ln w="19050">
              <a:solidFill>
                <a:schemeClr val="tx2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E2B15FA-0E86-40E0-817F-13695B4FC727}"/>
                </a:ext>
              </a:extLst>
            </p:cNvPr>
            <p:cNvGrpSpPr/>
            <p:nvPr/>
          </p:nvGrpSpPr>
          <p:grpSpPr>
            <a:xfrm>
              <a:off x="6733339" y="4014474"/>
              <a:ext cx="2064870" cy="779200"/>
              <a:chOff x="1118185" y="3324520"/>
              <a:chExt cx="2064870" cy="779200"/>
            </a:xfrm>
          </p:grpSpPr>
          <p:sp>
            <p:nvSpPr>
              <p:cNvPr id="24" name="Rounded Rectangle 22">
                <a:extLst>
                  <a:ext uri="{FF2B5EF4-FFF2-40B4-BE49-F238E27FC236}">
                    <a16:creationId xmlns:a16="http://schemas.microsoft.com/office/drawing/2014/main" id="{D4F6876A-6584-4335-9734-9CA320D4FF56}"/>
                  </a:ext>
                </a:extLst>
              </p:cNvPr>
              <p:cNvSpPr/>
              <p:nvPr/>
            </p:nvSpPr>
            <p:spPr bwMode="auto">
              <a:xfrm>
                <a:off x="1118185" y="3324520"/>
                <a:ext cx="2064870" cy="779200"/>
              </a:xfrm>
              <a:prstGeom prst="roundRect">
                <a:avLst>
                  <a:gd name="adj" fmla="val 8739"/>
                </a:avLst>
              </a:prstGeom>
              <a:solidFill>
                <a:schemeClr val="bg1"/>
              </a:solidFill>
              <a:ln w="19050">
                <a:solidFill>
                  <a:schemeClr val="tx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100">
                  <a:solidFill>
                    <a:prstClr val="white"/>
                  </a:solidFill>
                  <a:ea typeface="Avenir Medium" charset="0"/>
                  <a:cs typeface="Avenir Medium" charset="0"/>
                </a:endParaRP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260E2C8E-031E-4577-878F-0A99A64F238F}"/>
                  </a:ext>
                </a:extLst>
              </p:cNvPr>
              <p:cNvSpPr/>
              <p:nvPr/>
            </p:nvSpPr>
            <p:spPr>
              <a:xfrm>
                <a:off x="1159767" y="3335839"/>
                <a:ext cx="1981707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/>
                  <a:t>Save current data file as HDF5 and image as PNG</a:t>
                </a:r>
              </a:p>
            </p:txBody>
          </p:sp>
        </p:grp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7BC1F88-C2E5-43F0-90AB-6107DD27054E}"/>
              </a:ext>
            </a:extLst>
          </p:cNvPr>
          <p:cNvGrpSpPr/>
          <p:nvPr/>
        </p:nvGrpSpPr>
        <p:grpSpPr>
          <a:xfrm>
            <a:off x="1981200" y="1461652"/>
            <a:ext cx="2481328" cy="886690"/>
            <a:chOff x="1047518" y="3138055"/>
            <a:chExt cx="2481328" cy="886690"/>
          </a:xfrm>
        </p:grpSpPr>
        <p:sp>
          <p:nvSpPr>
            <p:cNvPr id="27" name="Up Arrow 25">
              <a:extLst>
                <a:ext uri="{FF2B5EF4-FFF2-40B4-BE49-F238E27FC236}">
                  <a16:creationId xmlns:a16="http://schemas.microsoft.com/office/drawing/2014/main" id="{75096D97-994D-4F5C-A884-44CA1E076487}"/>
                </a:ext>
              </a:extLst>
            </p:cNvPr>
            <p:cNvSpPr/>
            <p:nvPr/>
          </p:nvSpPr>
          <p:spPr>
            <a:xfrm rot="5400000">
              <a:off x="3202688" y="3420979"/>
              <a:ext cx="331474" cy="320843"/>
            </a:xfrm>
            <a:prstGeom prst="upArrow">
              <a:avLst>
                <a:gd name="adj1" fmla="val 50000"/>
                <a:gd name="adj2" fmla="val 52957"/>
              </a:avLst>
            </a:prstGeom>
            <a:solidFill>
              <a:schemeClr val="bg1"/>
            </a:solidFill>
            <a:ln w="19050">
              <a:solidFill>
                <a:schemeClr val="tx2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A2D72C4A-99DC-430E-BFFC-439DE35CC6F2}"/>
                </a:ext>
              </a:extLst>
            </p:cNvPr>
            <p:cNvGrpSpPr/>
            <p:nvPr/>
          </p:nvGrpSpPr>
          <p:grpSpPr>
            <a:xfrm>
              <a:off x="1047518" y="3138055"/>
              <a:ext cx="2064870" cy="886690"/>
              <a:chOff x="1047518" y="3138055"/>
              <a:chExt cx="2064870" cy="886690"/>
            </a:xfrm>
          </p:grpSpPr>
          <p:sp>
            <p:nvSpPr>
              <p:cNvPr id="29" name="Rounded Rectangle 27">
                <a:extLst>
                  <a:ext uri="{FF2B5EF4-FFF2-40B4-BE49-F238E27FC236}">
                    <a16:creationId xmlns:a16="http://schemas.microsoft.com/office/drawing/2014/main" id="{2A693CF1-B066-494C-953B-815C8A211DD5}"/>
                  </a:ext>
                </a:extLst>
              </p:cNvPr>
              <p:cNvSpPr/>
              <p:nvPr/>
            </p:nvSpPr>
            <p:spPr bwMode="auto">
              <a:xfrm>
                <a:off x="1047518" y="3138055"/>
                <a:ext cx="2064870" cy="886690"/>
              </a:xfrm>
              <a:prstGeom prst="roundRect">
                <a:avLst>
                  <a:gd name="adj" fmla="val 8739"/>
                </a:avLst>
              </a:prstGeom>
              <a:solidFill>
                <a:schemeClr val="bg1"/>
              </a:solidFill>
              <a:ln w="19050">
                <a:solidFill>
                  <a:schemeClr val="tx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100">
                  <a:solidFill>
                    <a:prstClr val="white"/>
                  </a:solidFill>
                  <a:ea typeface="Avenir Medium" charset="0"/>
                  <a:cs typeface="Avenir Medium" charset="0"/>
                </a:endParaRP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8A61EC68-9340-41D9-9567-3C189247D0BE}"/>
                  </a:ext>
                </a:extLst>
              </p:cNvPr>
              <p:cNvSpPr/>
              <p:nvPr/>
            </p:nvSpPr>
            <p:spPr>
              <a:xfrm>
                <a:off x="1089100" y="3319790"/>
                <a:ext cx="1981707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/>
                  <a:t>Select data view from tabbed interface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71348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895A148-DACF-4BD0-9B8B-C2138269CDAC}"/>
              </a:ext>
            </a:extLst>
          </p:cNvPr>
          <p:cNvSpPr/>
          <p:nvPr/>
        </p:nvSpPr>
        <p:spPr>
          <a:xfrm>
            <a:off x="1522553" y="3531014"/>
            <a:ext cx="8414795" cy="101566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rgbClr val="FFFF00"/>
                </a:solidFill>
                <a:latin typeface="+mj-lt"/>
              </a:rPr>
              <a:t>We show that combination of GINS experiments with theoretical model in the computational workflow data provides a direct access to the physical properties</a:t>
            </a:r>
            <a:r>
              <a:rPr lang="en-US" dirty="0"/>
              <a:t>. </a:t>
            </a:r>
            <a:endParaRPr lang="en-US" sz="2000" b="1" kern="150" dirty="0">
              <a:solidFill>
                <a:srgbClr val="FFFF00"/>
              </a:solidFill>
              <a:ea typeface="Noto Sans CJK SC Regular"/>
              <a:cs typeface="FreeSan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3E6429F-E05A-4771-9035-767DCB84C9E6}"/>
              </a:ext>
            </a:extLst>
          </p:cNvPr>
          <p:cNvSpPr/>
          <p:nvPr/>
        </p:nvSpPr>
        <p:spPr>
          <a:xfrm>
            <a:off x="1522554" y="2003548"/>
            <a:ext cx="8414795" cy="132343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rgbClr val="FFFF00"/>
                </a:solidFill>
                <a:latin typeface="+mj-lt"/>
              </a:rPr>
              <a:t>The first results on the implementation of a computational workflow integrating high performance computing (HPC) with GINS experiment via an intuitive, cross-platform user interface being developed at SNS/ORNL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D9978DE-F714-4D83-877D-41044FB07740}"/>
              </a:ext>
            </a:extLst>
          </p:cNvPr>
          <p:cNvSpPr/>
          <p:nvPr/>
        </p:nvSpPr>
        <p:spPr>
          <a:xfrm>
            <a:off x="1522552" y="4778003"/>
            <a:ext cx="8414795" cy="132343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rgbClr val="FFFF00"/>
                </a:solidFill>
                <a:latin typeface="+mj-lt"/>
                <a:ea typeface="MS Mincho" panose="02020609040205080304" pitchFamily="49" charset="-128"/>
              </a:rPr>
              <a:t>The simulation approach developed for block copolymers is general to predict microphase separation in thin films of </a:t>
            </a:r>
            <a:r>
              <a:rPr lang="en-US" sz="2000" b="1" i="1" u="sng" dirty="0">
                <a:solidFill>
                  <a:srgbClr val="FFFF00"/>
                </a:solidFill>
                <a:latin typeface="+mj-lt"/>
                <a:ea typeface="MS Mincho" panose="02020609040205080304" pitchFamily="49" charset="-128"/>
              </a:rPr>
              <a:t>any block copolymer nanocomposite </a:t>
            </a:r>
            <a:r>
              <a:rPr lang="en-US" sz="2000" b="1" i="1" dirty="0">
                <a:solidFill>
                  <a:srgbClr val="FFFF00"/>
                </a:solidFill>
                <a:latin typeface="+mj-lt"/>
                <a:ea typeface="MS Mincho" panose="02020609040205080304" pitchFamily="49" charset="-128"/>
              </a:rPr>
              <a:t>with the specific details encoded in the interaction parameters</a:t>
            </a:r>
            <a:r>
              <a:rPr lang="en-US" sz="2000" i="1" dirty="0">
                <a:solidFill>
                  <a:srgbClr val="FFFF00"/>
                </a:solidFill>
                <a:latin typeface="+mj-lt"/>
                <a:ea typeface="MS Mincho" panose="02020609040205080304" pitchFamily="49" charset="-128"/>
              </a:rPr>
              <a:t>.</a:t>
            </a:r>
            <a:endParaRPr lang="en-US" sz="2000" i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D0AF3C-410A-4B89-A5EF-A876EDFA2760}"/>
              </a:ext>
            </a:extLst>
          </p:cNvPr>
          <p:cNvSpPr/>
          <p:nvPr/>
        </p:nvSpPr>
        <p:spPr>
          <a:xfrm>
            <a:off x="1873917" y="130613"/>
            <a:ext cx="69853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1E7640"/>
                </a:solidFill>
                <a:latin typeface="+mj-lt"/>
              </a:rPr>
              <a:t>Conclusions and outlook</a:t>
            </a:r>
            <a:endParaRPr lang="en-US" sz="3200" dirty="0">
              <a:solidFill>
                <a:srgbClr val="1E7640"/>
              </a:solidFill>
              <a:latin typeface="+mj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86EE916-A417-42D8-B957-98B91A0209C5}"/>
              </a:ext>
            </a:extLst>
          </p:cNvPr>
          <p:cNvSpPr/>
          <p:nvPr/>
        </p:nvSpPr>
        <p:spPr>
          <a:xfrm>
            <a:off x="1522554" y="766573"/>
            <a:ext cx="8439361" cy="101566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rgbClr val="FFFF00"/>
                </a:solidFill>
                <a:latin typeface="+mj-lt"/>
              </a:rPr>
              <a:t>Spallation neutron source delivers outstanding experimental conditions to perform </a:t>
            </a:r>
            <a:r>
              <a:rPr lang="en-US" sz="2000" b="1" i="1" dirty="0">
                <a:solidFill>
                  <a:srgbClr val="FFFF00"/>
                </a:solidFill>
                <a:latin typeface="+mj-lt"/>
              </a:rPr>
              <a:t>simultaneously</a:t>
            </a:r>
            <a:r>
              <a:rPr lang="en-US" sz="2000" b="1" dirty="0">
                <a:solidFill>
                  <a:srgbClr val="FFFF00"/>
                </a:solidFill>
                <a:latin typeface="+mj-lt"/>
              </a:rPr>
              <a:t> a combined measurement of specular reflection, OSS and GISANS using time-of-flight (TOF) </a:t>
            </a:r>
          </a:p>
        </p:txBody>
      </p:sp>
    </p:spTree>
    <p:extLst>
      <p:ext uri="{BB962C8B-B14F-4D97-AF65-F5344CB8AC3E}">
        <p14:creationId xmlns:p14="http://schemas.microsoft.com/office/powerpoint/2010/main" val="3445161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8092FF9-EAA8-4223-8944-0FB5D978F4EA}"/>
              </a:ext>
            </a:extLst>
          </p:cNvPr>
          <p:cNvSpPr/>
          <p:nvPr/>
        </p:nvSpPr>
        <p:spPr>
          <a:xfrm>
            <a:off x="354806" y="1224822"/>
            <a:ext cx="113969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b="1" dirty="0">
                <a:latin typeface="+mj-lt"/>
              </a:rPr>
              <a:t>The implementation of a computational workflow integrating high performance computing (HPC) with experiment via an intuitive, cross-platform user interface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147F15C-9927-4581-8700-4A89A30559F5}"/>
              </a:ext>
            </a:extLst>
          </p:cNvPr>
          <p:cNvCxnSpPr>
            <a:cxnSpLocks/>
          </p:cNvCxnSpPr>
          <p:nvPr/>
        </p:nvCxnSpPr>
        <p:spPr>
          <a:xfrm>
            <a:off x="417689" y="1915978"/>
            <a:ext cx="11334044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6E61C473-7A0B-4548-BB38-F11A8C012B8D}"/>
              </a:ext>
            </a:extLst>
          </p:cNvPr>
          <p:cNvGrpSpPr/>
          <p:nvPr/>
        </p:nvGrpSpPr>
        <p:grpSpPr>
          <a:xfrm>
            <a:off x="842398" y="2088668"/>
            <a:ext cx="4791114" cy="4648155"/>
            <a:chOff x="3034616" y="1087655"/>
            <a:chExt cx="3241138" cy="390948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E99BF8A-37A6-473F-9613-B8F11CE0901E}"/>
                </a:ext>
              </a:extLst>
            </p:cNvPr>
            <p:cNvSpPr/>
            <p:nvPr/>
          </p:nvSpPr>
          <p:spPr>
            <a:xfrm flipH="1" flipV="1">
              <a:off x="3963300" y="1453943"/>
              <a:ext cx="127114" cy="141251"/>
            </a:xfrm>
            <a:prstGeom prst="rect">
              <a:avLst/>
            </a:prstGeom>
            <a:gradFill rotWithShape="1">
              <a:gsLst>
                <a:gs pos="0">
                  <a:srgbClr val="002060"/>
                </a:gs>
                <a:gs pos="100000">
                  <a:srgbClr val="336600"/>
                </a:gs>
              </a:gsLst>
              <a:lin ang="16200000" scaled="0"/>
            </a:gra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Calibri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B879758-8918-41A9-AC33-8F09E968E94B}"/>
                </a:ext>
              </a:extLst>
            </p:cNvPr>
            <p:cNvSpPr/>
            <p:nvPr/>
          </p:nvSpPr>
          <p:spPr>
            <a:xfrm flipH="1" flipV="1">
              <a:off x="5186915" y="1453942"/>
              <a:ext cx="127114" cy="141251"/>
            </a:xfrm>
            <a:prstGeom prst="rect">
              <a:avLst/>
            </a:prstGeom>
            <a:gradFill rotWithShape="1">
              <a:gsLst>
                <a:gs pos="0">
                  <a:srgbClr val="002060"/>
                </a:gs>
                <a:gs pos="100000">
                  <a:srgbClr val="336600"/>
                </a:gs>
              </a:gsLst>
              <a:lin ang="16200000" scaled="0"/>
            </a:gra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Calibri"/>
                <a:cs typeface="+mn-cs"/>
              </a:endParaRPr>
            </a:p>
          </p:txBody>
        </p:sp>
        <p:sp>
          <p:nvSpPr>
            <p:cNvPr id="13" name="Rounded Rectangle 29">
              <a:extLst>
                <a:ext uri="{FF2B5EF4-FFF2-40B4-BE49-F238E27FC236}">
                  <a16:creationId xmlns:a16="http://schemas.microsoft.com/office/drawing/2014/main" id="{3851B004-976D-44D5-9AFD-90028BAD5727}"/>
                </a:ext>
              </a:extLst>
            </p:cNvPr>
            <p:cNvSpPr/>
            <p:nvPr/>
          </p:nvSpPr>
          <p:spPr bwMode="auto">
            <a:xfrm>
              <a:off x="3273687" y="3468323"/>
              <a:ext cx="2713074" cy="1459937"/>
            </a:xfrm>
            <a:prstGeom prst="roundRect">
              <a:avLst>
                <a:gd name="adj" fmla="val 7445"/>
              </a:avLst>
            </a:prstGeom>
            <a:noFill/>
            <a:ln w="28575" cap="flat" cmpd="sng" algn="ctr">
              <a:solidFill>
                <a:srgbClr val="9BBB59">
                  <a:lumMod val="75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kern="0">
                <a:solidFill>
                  <a:srgbClr val="4F81BD"/>
                </a:solidFill>
                <a:latin typeface="Calibri"/>
                <a:cs typeface="Arial"/>
              </a:endParaRPr>
            </a:p>
          </p:txBody>
        </p:sp>
        <p:sp>
          <p:nvSpPr>
            <p:cNvPr id="14" name="Rounded Rectangle 3">
              <a:extLst>
                <a:ext uri="{FF2B5EF4-FFF2-40B4-BE49-F238E27FC236}">
                  <a16:creationId xmlns:a16="http://schemas.microsoft.com/office/drawing/2014/main" id="{71E254F7-FD9E-4548-A47B-AA9D7DBC200A}"/>
                </a:ext>
              </a:extLst>
            </p:cNvPr>
            <p:cNvSpPr/>
            <p:nvPr/>
          </p:nvSpPr>
          <p:spPr bwMode="auto">
            <a:xfrm>
              <a:off x="3331472" y="1935685"/>
              <a:ext cx="1142071" cy="688800"/>
            </a:xfrm>
            <a:prstGeom prst="roundRect">
              <a:avLst>
                <a:gd name="adj" fmla="val 8739"/>
              </a:avLst>
            </a:prstGeom>
            <a:noFill/>
            <a:ln w="28575" cap="flat" cmpd="sng" algn="ctr">
              <a:solidFill>
                <a:srgbClr val="9BBB59">
                  <a:lumMod val="75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kern="0">
                <a:solidFill>
                  <a:srgbClr val="4F81BD"/>
                </a:solidFill>
                <a:latin typeface="Calibri"/>
                <a:cs typeface="Arial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FFD97EE-3CA7-48C1-B332-C8D3D5ADFD9B}"/>
                </a:ext>
              </a:extLst>
            </p:cNvPr>
            <p:cNvSpPr txBox="1"/>
            <p:nvPr/>
          </p:nvSpPr>
          <p:spPr>
            <a:xfrm>
              <a:off x="3116058" y="2017754"/>
              <a:ext cx="1580018" cy="5738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fontAlgn="auto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b="1" kern="0" dirty="0">
                  <a:solidFill>
                    <a:prstClr val="black"/>
                  </a:solidFill>
                  <a:latin typeface="Calibri"/>
                  <a:cs typeface="+mn-cs"/>
                </a:rPr>
                <a:t>TITAN</a:t>
              </a:r>
              <a:endParaRPr lang="en-US" kern="0" dirty="0">
                <a:solidFill>
                  <a:prstClr val="black"/>
                </a:solidFill>
                <a:latin typeface="Calibri"/>
                <a:cs typeface="+mn-cs"/>
              </a:endParaRPr>
            </a:p>
            <a:p>
              <a:pPr algn="ctr" defTabSz="457200" fontAlgn="auto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kern="0" dirty="0">
                  <a:solidFill>
                    <a:prstClr val="black"/>
                  </a:solidFill>
                  <a:latin typeface="Calibri"/>
                  <a:cs typeface="+mn-cs"/>
                </a:rPr>
                <a:t>SCFT</a:t>
              </a:r>
            </a:p>
            <a:p>
              <a:pPr algn="ctr" defTabSz="457200" fontAlgn="auto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prstClr val="black"/>
                  </a:solidFill>
                  <a:latin typeface="Calibri"/>
                  <a:cs typeface="+mn-cs"/>
                </a:rPr>
                <a:t>simulations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DE96B60-5137-4A41-B43B-7A6CB6719D54}"/>
                </a:ext>
              </a:extLst>
            </p:cNvPr>
            <p:cNvGrpSpPr/>
            <p:nvPr/>
          </p:nvGrpSpPr>
          <p:grpSpPr>
            <a:xfrm>
              <a:off x="3034616" y="2830296"/>
              <a:ext cx="1867927" cy="433953"/>
              <a:chOff x="2975172" y="2830296"/>
              <a:chExt cx="1867927" cy="433953"/>
            </a:xfrm>
          </p:grpSpPr>
          <p:sp>
            <p:nvSpPr>
              <p:cNvPr id="48" name="Rounded Rectangle 13">
                <a:extLst>
                  <a:ext uri="{FF2B5EF4-FFF2-40B4-BE49-F238E27FC236}">
                    <a16:creationId xmlns:a16="http://schemas.microsoft.com/office/drawing/2014/main" id="{94A54A91-A564-4A64-99E3-F8E0101F3F96}"/>
                  </a:ext>
                </a:extLst>
              </p:cNvPr>
              <p:cNvSpPr/>
              <p:nvPr/>
            </p:nvSpPr>
            <p:spPr bwMode="auto">
              <a:xfrm>
                <a:off x="3266385" y="2830296"/>
                <a:ext cx="1275248" cy="424601"/>
              </a:xfrm>
              <a:prstGeom prst="roundRect">
                <a:avLst>
                  <a:gd name="adj" fmla="val 8739"/>
                </a:avLst>
              </a:prstGeom>
              <a:noFill/>
              <a:ln w="28575" cap="flat" cmpd="sng" algn="ctr">
                <a:solidFill>
                  <a:srgbClr val="9BBB59">
                    <a:lumMod val="75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100" kern="0">
                  <a:solidFill>
                    <a:srgbClr val="4F81BD"/>
                  </a:solidFill>
                  <a:latin typeface="Calibri"/>
                  <a:cs typeface="Arial"/>
                </a:endParaRP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8C7F7BC2-C38D-444B-8B6D-B654BB073CE0}"/>
                  </a:ext>
                </a:extLst>
              </p:cNvPr>
              <p:cNvSpPr txBox="1"/>
              <p:nvPr/>
            </p:nvSpPr>
            <p:spPr>
              <a:xfrm>
                <a:off x="2975172" y="2852221"/>
                <a:ext cx="1867927" cy="4120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200" fontAlgn="auto">
                  <a:lnSpc>
                    <a:spcPts val="15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kern="0" dirty="0">
                    <a:solidFill>
                      <a:prstClr val="black"/>
                    </a:solidFill>
                    <a:latin typeface="Calibri"/>
                    <a:cs typeface="+mn-cs"/>
                  </a:rPr>
                  <a:t>cost-function</a:t>
                </a:r>
              </a:p>
              <a:p>
                <a:pPr algn="ctr" defTabSz="457200" fontAlgn="auto">
                  <a:lnSpc>
                    <a:spcPts val="15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kern="0" dirty="0">
                    <a:solidFill>
                      <a:prstClr val="black"/>
                    </a:solidFill>
                    <a:latin typeface="Calibri"/>
                    <a:cs typeface="+mn-cs"/>
                  </a:rPr>
                  <a:t>Minimizer</a:t>
                </a:r>
              </a:p>
            </p:txBody>
          </p:sp>
        </p:grpSp>
        <p:pic>
          <p:nvPicPr>
            <p:cNvPr id="17" name="Picture 16" descr="C:\MY SPACE\articles\2015\Polymer chapter\03_23_2015\gisans_3d_qscale_combined_highres.png">
              <a:extLst>
                <a:ext uri="{FF2B5EF4-FFF2-40B4-BE49-F238E27FC236}">
                  <a16:creationId xmlns:a16="http://schemas.microsoft.com/office/drawing/2014/main" id="{F2BE2846-EC69-4AF0-ADBA-38A3948C8FAF}"/>
                </a:ext>
              </a:extLst>
            </p:cNvPr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6044" y="3942346"/>
              <a:ext cx="1210271" cy="92307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FBF6C6E-731B-4FBB-9806-36220D8B231E}"/>
                </a:ext>
              </a:extLst>
            </p:cNvPr>
            <p:cNvSpPr/>
            <p:nvPr/>
          </p:nvSpPr>
          <p:spPr>
            <a:xfrm>
              <a:off x="3383669" y="3674568"/>
              <a:ext cx="851955" cy="29769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700" kern="0" dirty="0">
                  <a:solidFill>
                    <a:prstClr val="black"/>
                  </a:solidFill>
                  <a:latin typeface="Calibri"/>
                  <a:cs typeface="+mn-cs"/>
                </a:rPr>
                <a:t>Experiment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08CC63D-5411-4643-87F4-492620768AA5}"/>
                </a:ext>
              </a:extLst>
            </p:cNvPr>
            <p:cNvSpPr txBox="1"/>
            <p:nvPr/>
          </p:nvSpPr>
          <p:spPr>
            <a:xfrm>
              <a:off x="4695736" y="2053666"/>
              <a:ext cx="1580018" cy="3106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kern="0" dirty="0">
                  <a:solidFill>
                    <a:prstClr val="black"/>
                  </a:solidFill>
                  <a:latin typeface="Calibri"/>
                  <a:cs typeface="+mn-cs"/>
                </a:rPr>
                <a:t>Model</a:t>
              </a: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E86017FA-8D10-48E0-96DD-1FEFFB570E42}"/>
                </a:ext>
              </a:extLst>
            </p:cNvPr>
            <p:cNvGrpSpPr/>
            <p:nvPr/>
          </p:nvGrpSpPr>
          <p:grpSpPr>
            <a:xfrm>
              <a:off x="5022814" y="2089192"/>
              <a:ext cx="930930" cy="1347827"/>
              <a:chOff x="5022814" y="2107122"/>
              <a:chExt cx="930930" cy="1347827"/>
            </a:xfrm>
          </p:grpSpPr>
          <p:sp>
            <p:nvSpPr>
              <p:cNvPr id="45" name="Rounded Rectangle 32">
                <a:extLst>
                  <a:ext uri="{FF2B5EF4-FFF2-40B4-BE49-F238E27FC236}">
                    <a16:creationId xmlns:a16="http://schemas.microsoft.com/office/drawing/2014/main" id="{79E6455C-8942-4FCC-A645-E9C6457FABF5}"/>
                  </a:ext>
                </a:extLst>
              </p:cNvPr>
              <p:cNvSpPr/>
              <p:nvPr/>
            </p:nvSpPr>
            <p:spPr bwMode="auto">
              <a:xfrm>
                <a:off x="5022814" y="2107122"/>
                <a:ext cx="930930" cy="1162732"/>
              </a:xfrm>
              <a:prstGeom prst="roundRect">
                <a:avLst>
                  <a:gd name="adj" fmla="val 8739"/>
                </a:avLst>
              </a:prstGeom>
              <a:noFill/>
              <a:ln w="28575" cap="flat" cmpd="sng" algn="ctr">
                <a:solidFill>
                  <a:srgbClr val="9BBB59">
                    <a:lumMod val="75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100" kern="0">
                  <a:solidFill>
                    <a:srgbClr val="4F81BD"/>
                  </a:solidFill>
                  <a:latin typeface="Calibri"/>
                  <a:cs typeface="Arial"/>
                </a:endParaRPr>
              </a:p>
            </p:txBody>
          </p:sp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31E1C27C-79EC-448E-A706-9AA32EBA6E9F}"/>
                  </a:ext>
                </a:extLst>
              </p:cNvPr>
              <p:cNvPicPr>
                <a:picLocks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47142" y="2351156"/>
                <a:ext cx="886036" cy="886968"/>
              </a:xfrm>
              <a:prstGeom prst="rect">
                <a:avLst/>
              </a:prstGeom>
            </p:spPr>
          </p:pic>
          <p:sp>
            <p:nvSpPr>
              <p:cNvPr id="47" name="Right Arrow 62">
                <a:extLst>
                  <a:ext uri="{FF2B5EF4-FFF2-40B4-BE49-F238E27FC236}">
                    <a16:creationId xmlns:a16="http://schemas.microsoft.com/office/drawing/2014/main" id="{49976BF8-7380-4E20-AEA1-4664EF07F147}"/>
                  </a:ext>
                </a:extLst>
              </p:cNvPr>
              <p:cNvSpPr/>
              <p:nvPr/>
            </p:nvSpPr>
            <p:spPr>
              <a:xfrm rot="16200000" flipV="1">
                <a:off x="5398317" y="3141258"/>
                <a:ext cx="165846" cy="461535"/>
              </a:xfrm>
              <a:prstGeom prst="rightArrow">
                <a:avLst>
                  <a:gd name="adj1" fmla="val 50000"/>
                  <a:gd name="adj2" fmla="val 58937"/>
                </a:avLst>
              </a:prstGeom>
              <a:solidFill>
                <a:sysClr val="window" lastClr="FFFFFF">
                  <a:lumMod val="50000"/>
                </a:sysClr>
              </a:solidFill>
              <a:ln w="9525" cap="flat" cmpd="sng" algn="ctr">
                <a:noFill/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  <a:cs typeface="+mn-cs"/>
                </a:endParaRPr>
              </a:p>
            </p:txBody>
          </p:sp>
        </p:grpSp>
        <p:sp>
          <p:nvSpPr>
            <p:cNvPr id="21" name="Right Arrow 68">
              <a:extLst>
                <a:ext uri="{FF2B5EF4-FFF2-40B4-BE49-F238E27FC236}">
                  <a16:creationId xmlns:a16="http://schemas.microsoft.com/office/drawing/2014/main" id="{1A93FFE2-21E4-4572-A2D8-657673B72C08}"/>
                </a:ext>
              </a:extLst>
            </p:cNvPr>
            <p:cNvSpPr/>
            <p:nvPr/>
          </p:nvSpPr>
          <p:spPr>
            <a:xfrm rot="5400000" flipV="1">
              <a:off x="3821086" y="3123351"/>
              <a:ext cx="165846" cy="461535"/>
            </a:xfrm>
            <a:prstGeom prst="rightArrow">
              <a:avLst>
                <a:gd name="adj1" fmla="val 50000"/>
                <a:gd name="adj2" fmla="val 58937"/>
              </a:avLst>
            </a:prstGeom>
            <a:solidFill>
              <a:sysClr val="window" lastClr="FFFFFF">
                <a:lumMod val="50000"/>
              </a:sysClr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Calibri"/>
                <a:cs typeface="+mn-cs"/>
              </a:endParaRPr>
            </a:p>
          </p:txBody>
        </p:sp>
        <p:sp>
          <p:nvSpPr>
            <p:cNvPr id="22" name="Right Arrow 69">
              <a:extLst>
                <a:ext uri="{FF2B5EF4-FFF2-40B4-BE49-F238E27FC236}">
                  <a16:creationId xmlns:a16="http://schemas.microsoft.com/office/drawing/2014/main" id="{C54A5CC9-42E2-452A-853F-6EF508014DBA}"/>
                </a:ext>
              </a:extLst>
            </p:cNvPr>
            <p:cNvSpPr/>
            <p:nvPr/>
          </p:nvSpPr>
          <p:spPr>
            <a:xfrm rot="5400000" flipV="1">
              <a:off x="3821086" y="2495923"/>
              <a:ext cx="165846" cy="461535"/>
            </a:xfrm>
            <a:prstGeom prst="rightArrow">
              <a:avLst>
                <a:gd name="adj1" fmla="val 50000"/>
                <a:gd name="adj2" fmla="val 58937"/>
              </a:avLst>
            </a:prstGeom>
            <a:solidFill>
              <a:sysClr val="window" lastClr="FFFFFF">
                <a:lumMod val="50000"/>
              </a:sysClr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Calibri"/>
                <a:cs typeface="+mn-cs"/>
              </a:endParaRPr>
            </a:p>
          </p:txBody>
        </p:sp>
        <p:sp>
          <p:nvSpPr>
            <p:cNvPr id="23" name="Right Arrow 71">
              <a:extLst>
                <a:ext uri="{FF2B5EF4-FFF2-40B4-BE49-F238E27FC236}">
                  <a16:creationId xmlns:a16="http://schemas.microsoft.com/office/drawing/2014/main" id="{7E2CC91E-1564-44AB-8B91-64EA81F7AEE8}"/>
                </a:ext>
              </a:extLst>
            </p:cNvPr>
            <p:cNvSpPr/>
            <p:nvPr/>
          </p:nvSpPr>
          <p:spPr>
            <a:xfrm flipH="1">
              <a:off x="4492572" y="2073900"/>
              <a:ext cx="508515" cy="461535"/>
            </a:xfrm>
            <a:prstGeom prst="rightArrow">
              <a:avLst>
                <a:gd name="adj1" fmla="val 50000"/>
                <a:gd name="adj2" fmla="val 29801"/>
              </a:avLst>
            </a:prstGeom>
            <a:solidFill>
              <a:sysClr val="window" lastClr="FFFFFF">
                <a:lumMod val="50000"/>
              </a:sysClr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Calibri"/>
                <a:cs typeface="+mn-cs"/>
              </a:endParaRP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E0D8B002-7446-4AB5-8886-8880C1754387}"/>
                </a:ext>
              </a:extLst>
            </p:cNvPr>
            <p:cNvGrpSpPr/>
            <p:nvPr/>
          </p:nvGrpSpPr>
          <p:grpSpPr>
            <a:xfrm>
              <a:off x="4826936" y="3743119"/>
              <a:ext cx="1222558" cy="1122297"/>
              <a:chOff x="4447907" y="3743119"/>
              <a:chExt cx="1222558" cy="1122297"/>
            </a:xfrm>
          </p:grpSpPr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B7798D74-A174-4A17-A3C7-096E9E29BFEC}"/>
                  </a:ext>
                </a:extLst>
              </p:cNvPr>
              <p:cNvSpPr/>
              <p:nvPr/>
            </p:nvSpPr>
            <p:spPr>
              <a:xfrm>
                <a:off x="4447907" y="3766871"/>
                <a:ext cx="1222558" cy="9060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kern="0" dirty="0">
                    <a:solidFill>
                      <a:prstClr val="black"/>
                    </a:solidFill>
                    <a:latin typeface="Calibri"/>
                    <a:cs typeface="+mn-cs"/>
                  </a:rPr>
                  <a:t>Theoretical</a:t>
                </a:r>
              </a:p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b="1" kern="0" dirty="0">
                    <a:solidFill>
                      <a:prstClr val="black"/>
                    </a:solidFill>
                    <a:latin typeface="Calibri"/>
                    <a:cs typeface="+mn-cs"/>
                  </a:rPr>
                  <a:t>DWBA </a:t>
                </a:r>
                <a:r>
                  <a:rPr lang="en-US" sz="1600" kern="0" dirty="0">
                    <a:solidFill>
                      <a:prstClr val="black"/>
                    </a:solidFill>
                    <a:latin typeface="Calibri"/>
                    <a:cs typeface="+mn-cs"/>
                  </a:rPr>
                  <a:t>calculations</a:t>
                </a:r>
              </a:p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kern="0" dirty="0">
                    <a:solidFill>
                      <a:prstClr val="black"/>
                    </a:solidFill>
                    <a:latin typeface="Calibri"/>
                    <a:cs typeface="+mn-cs"/>
                  </a:rPr>
                  <a:t>of </a:t>
                </a:r>
                <a:r>
                  <a:rPr lang="en-US" sz="1600" b="1" kern="0" dirty="0">
                    <a:solidFill>
                      <a:prstClr val="black"/>
                    </a:solidFill>
                    <a:latin typeface="Calibri"/>
                    <a:cs typeface="+mn-cs"/>
                  </a:rPr>
                  <a:t>GINS</a:t>
                </a:r>
                <a:endParaRPr lang="en-US" b="1" kern="0" dirty="0">
                  <a:solidFill>
                    <a:prstClr val="black"/>
                  </a:solidFill>
                  <a:latin typeface="Arial Narrow" panose="020B0606020202030204" pitchFamily="34" charset="0"/>
                  <a:cs typeface="+mn-cs"/>
                </a:endParaRP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F121F3E6-D909-441C-8B57-3BDD30393994}"/>
                  </a:ext>
                </a:extLst>
              </p:cNvPr>
              <p:cNvSpPr/>
              <p:nvPr/>
            </p:nvSpPr>
            <p:spPr>
              <a:xfrm>
                <a:off x="4527709" y="3743119"/>
                <a:ext cx="1035826" cy="1122297"/>
              </a:xfrm>
              <a:prstGeom prst="rect">
                <a:avLst/>
              </a:prstGeom>
              <a:noFill/>
              <a:ln w="19050" cap="flat" cmpd="sng" algn="ctr">
                <a:solidFill>
                  <a:srgbClr val="9BBB59">
                    <a:lumMod val="7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  <a:cs typeface="+mn-cs"/>
                </a:endParaRPr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FA3150E1-B82A-44A9-AFC3-E0A06023AB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77166" y="3488492"/>
              <a:ext cx="920628" cy="182880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A70EAC4-CB44-491A-92BC-8C09A7AD6A96}"/>
                </a:ext>
              </a:extLst>
            </p:cNvPr>
            <p:cNvSpPr/>
            <p:nvPr/>
          </p:nvSpPr>
          <p:spPr>
            <a:xfrm>
              <a:off x="3361611" y="3739623"/>
              <a:ext cx="1162983" cy="1125793"/>
            </a:xfrm>
            <a:prstGeom prst="rect">
              <a:avLst/>
            </a:prstGeom>
            <a:noFill/>
            <a:ln w="19050" cap="flat" cmpd="sng" algn="ctr">
              <a:solidFill>
                <a:srgbClr val="9BBB59">
                  <a:lumMod val="7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Calibri"/>
                <a:cs typeface="+mn-cs"/>
              </a:endParaRPr>
            </a:p>
          </p:txBody>
        </p:sp>
        <p:sp>
          <p:nvSpPr>
            <p:cNvPr id="27" name="Circular Arrow 6">
              <a:extLst>
                <a:ext uri="{FF2B5EF4-FFF2-40B4-BE49-F238E27FC236}">
                  <a16:creationId xmlns:a16="http://schemas.microsoft.com/office/drawing/2014/main" id="{A41EF305-B51F-460C-BB60-F3F8D0BE9961}"/>
                </a:ext>
              </a:extLst>
            </p:cNvPr>
            <p:cNvSpPr/>
            <p:nvPr/>
          </p:nvSpPr>
          <p:spPr>
            <a:xfrm rot="17829404">
              <a:off x="4233012" y="3836692"/>
              <a:ext cx="1090855" cy="1230039"/>
            </a:xfrm>
            <a:prstGeom prst="circularArrow">
              <a:avLst>
                <a:gd name="adj1" fmla="val 15923"/>
                <a:gd name="adj2" fmla="val 1152606"/>
                <a:gd name="adj3" fmla="val 19840308"/>
                <a:gd name="adj4" fmla="val 18339506"/>
                <a:gd name="adj5" fmla="val 15613"/>
              </a:avLst>
            </a:prstGeom>
            <a:solidFill>
              <a:srgbClr val="EEECE1">
                <a:lumMod val="75000"/>
              </a:srgbClr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8" name="Circular Arrow 24">
              <a:extLst>
                <a:ext uri="{FF2B5EF4-FFF2-40B4-BE49-F238E27FC236}">
                  <a16:creationId xmlns:a16="http://schemas.microsoft.com/office/drawing/2014/main" id="{3DD8CC7E-FA62-455C-B305-8795E1C31278}"/>
                </a:ext>
              </a:extLst>
            </p:cNvPr>
            <p:cNvSpPr/>
            <p:nvPr/>
          </p:nvSpPr>
          <p:spPr>
            <a:xfrm rot="7029404">
              <a:off x="4123218" y="3458343"/>
              <a:ext cx="1090855" cy="1230039"/>
            </a:xfrm>
            <a:prstGeom prst="circularArrow">
              <a:avLst>
                <a:gd name="adj1" fmla="val 15923"/>
                <a:gd name="adj2" fmla="val 1152606"/>
                <a:gd name="adj3" fmla="val 19840308"/>
                <a:gd name="adj4" fmla="val 18339506"/>
                <a:gd name="adj5" fmla="val 15613"/>
              </a:avLst>
            </a:prstGeom>
            <a:solidFill>
              <a:srgbClr val="EEECE1">
                <a:lumMod val="75000"/>
              </a:srgbClr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9" name="Rounded Rectangle 27">
              <a:extLst>
                <a:ext uri="{FF2B5EF4-FFF2-40B4-BE49-F238E27FC236}">
                  <a16:creationId xmlns:a16="http://schemas.microsoft.com/office/drawing/2014/main" id="{EA4CEFDE-C67E-4FB6-9AF8-33737802C393}"/>
                </a:ext>
              </a:extLst>
            </p:cNvPr>
            <p:cNvSpPr/>
            <p:nvPr/>
          </p:nvSpPr>
          <p:spPr bwMode="auto">
            <a:xfrm>
              <a:off x="3235440" y="1143950"/>
              <a:ext cx="2788136" cy="315604"/>
            </a:xfrm>
            <a:prstGeom prst="roundRect">
              <a:avLst>
                <a:gd name="adj" fmla="val 8739"/>
              </a:avLst>
            </a:prstGeom>
            <a:noFill/>
            <a:ln w="28575" cap="flat" cmpd="sng" algn="ctr">
              <a:solidFill>
                <a:srgbClr val="002060"/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kern="0">
                <a:solidFill>
                  <a:srgbClr val="4F81BD"/>
                </a:solidFill>
                <a:latin typeface="Calibri"/>
                <a:cs typeface="Arial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54036E0-E47D-494D-A373-8568C8FA598D}"/>
                </a:ext>
              </a:extLst>
            </p:cNvPr>
            <p:cNvSpPr txBox="1"/>
            <p:nvPr/>
          </p:nvSpPr>
          <p:spPr>
            <a:xfrm>
              <a:off x="3239041" y="1087655"/>
              <a:ext cx="2784535" cy="3365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i="1" kern="0" dirty="0">
                  <a:solidFill>
                    <a:prstClr val="black"/>
                  </a:solidFill>
                  <a:latin typeface="Calibri"/>
                  <a:cs typeface="+mn-cs"/>
                </a:rPr>
                <a:t>User-friendly Interface</a:t>
              </a:r>
            </a:p>
          </p:txBody>
        </p:sp>
        <p:sp>
          <p:nvSpPr>
            <p:cNvPr id="31" name="Rounded Rectangle 35">
              <a:extLst>
                <a:ext uri="{FF2B5EF4-FFF2-40B4-BE49-F238E27FC236}">
                  <a16:creationId xmlns:a16="http://schemas.microsoft.com/office/drawing/2014/main" id="{75C19653-01F7-47E1-9C45-847F86571C91}"/>
                </a:ext>
              </a:extLst>
            </p:cNvPr>
            <p:cNvSpPr/>
            <p:nvPr/>
          </p:nvSpPr>
          <p:spPr bwMode="auto">
            <a:xfrm>
              <a:off x="3235441" y="1595193"/>
              <a:ext cx="2788136" cy="3371785"/>
            </a:xfrm>
            <a:prstGeom prst="roundRect">
              <a:avLst>
                <a:gd name="adj" fmla="val 2187"/>
              </a:avLst>
            </a:prstGeom>
            <a:noFill/>
            <a:ln w="28575" cap="flat" cmpd="sng" algn="ctr">
              <a:solidFill>
                <a:srgbClr val="336600"/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kern="0">
                <a:solidFill>
                  <a:srgbClr val="4F81BD"/>
                </a:solidFill>
                <a:latin typeface="Calibri"/>
                <a:cs typeface="Arial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D3C1323-8FC4-4636-BF0F-A5351570C1DF}"/>
                </a:ext>
              </a:extLst>
            </p:cNvPr>
            <p:cNvSpPr txBox="1"/>
            <p:nvPr/>
          </p:nvSpPr>
          <p:spPr>
            <a:xfrm>
              <a:off x="3193643" y="1564219"/>
              <a:ext cx="2875461" cy="3365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i="1" kern="0" dirty="0">
                  <a:solidFill>
                    <a:prstClr val="black"/>
                  </a:solidFill>
                  <a:latin typeface="Calibri"/>
                  <a:cs typeface="+mn-cs"/>
                </a:rPr>
                <a:t>Computational Workflow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565A9DEB-1C50-47C6-8C3B-DB5564FBF850}"/>
                </a:ext>
              </a:extLst>
            </p:cNvPr>
            <p:cNvSpPr/>
            <p:nvPr/>
          </p:nvSpPr>
          <p:spPr>
            <a:xfrm>
              <a:off x="3269025" y="1863818"/>
              <a:ext cx="168675" cy="195274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Calibri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004C318-C4B3-4EB7-A08F-35E88BD3840E}"/>
                </a:ext>
              </a:extLst>
            </p:cNvPr>
            <p:cNvSpPr txBox="1"/>
            <p:nvPr/>
          </p:nvSpPr>
          <p:spPr>
            <a:xfrm>
              <a:off x="3208438" y="1778577"/>
              <a:ext cx="213443" cy="3106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kern="0" dirty="0">
                  <a:solidFill>
                    <a:srgbClr val="9BBB59">
                      <a:lumMod val="75000"/>
                    </a:srgbClr>
                  </a:solidFill>
                  <a:latin typeface="Calibri"/>
                  <a:cs typeface="+mn-cs"/>
                </a:rPr>
                <a:t>4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905F56C-3237-4219-92C6-CE54D4D199F5}"/>
                </a:ext>
              </a:extLst>
            </p:cNvPr>
            <p:cNvSpPr/>
            <p:nvPr/>
          </p:nvSpPr>
          <p:spPr>
            <a:xfrm>
              <a:off x="4949348" y="1999522"/>
              <a:ext cx="168675" cy="195274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Calibri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9320924-1F6D-4B3A-B666-3B925463D236}"/>
                </a:ext>
              </a:extLst>
            </p:cNvPr>
            <p:cNvSpPr txBox="1"/>
            <p:nvPr/>
          </p:nvSpPr>
          <p:spPr>
            <a:xfrm>
              <a:off x="4888761" y="1914454"/>
              <a:ext cx="213443" cy="3106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kern="0" dirty="0">
                  <a:solidFill>
                    <a:srgbClr val="9BBB59">
                      <a:lumMod val="75000"/>
                    </a:srgbClr>
                  </a:solidFill>
                  <a:latin typeface="Calibri"/>
                  <a:cs typeface="+mn-cs"/>
                </a:rPr>
                <a:t>3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593EC826-23C3-4459-90DF-BD57E2F2A45F}"/>
                </a:ext>
              </a:extLst>
            </p:cNvPr>
            <p:cNvSpPr/>
            <p:nvPr/>
          </p:nvSpPr>
          <p:spPr>
            <a:xfrm>
              <a:off x="4836375" y="3690595"/>
              <a:ext cx="168675" cy="195274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Calibri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13CA3E3-69C0-48A2-B4EF-61491AB7AD45}"/>
                </a:ext>
              </a:extLst>
            </p:cNvPr>
            <p:cNvSpPr txBox="1"/>
            <p:nvPr/>
          </p:nvSpPr>
          <p:spPr>
            <a:xfrm>
              <a:off x="4775788" y="3597666"/>
              <a:ext cx="213443" cy="3106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kern="0" dirty="0">
                  <a:solidFill>
                    <a:srgbClr val="9BBB59">
                      <a:lumMod val="75000"/>
                    </a:srgbClr>
                  </a:solidFill>
                  <a:latin typeface="Calibri"/>
                  <a:cs typeface="+mn-cs"/>
                </a:rPr>
                <a:t>2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ABFCA9A-15D1-45D6-AFB6-D1BA370F3705}"/>
                </a:ext>
              </a:extLst>
            </p:cNvPr>
            <p:cNvSpPr/>
            <p:nvPr/>
          </p:nvSpPr>
          <p:spPr>
            <a:xfrm>
              <a:off x="3297152" y="3643948"/>
              <a:ext cx="168675" cy="195274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Calibri"/>
                <a:cs typeface="+mn-cs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29E1AB6-F2D3-4DFF-B115-2ADD53F88F1C}"/>
                </a:ext>
              </a:extLst>
            </p:cNvPr>
            <p:cNvSpPr txBox="1"/>
            <p:nvPr/>
          </p:nvSpPr>
          <p:spPr>
            <a:xfrm>
              <a:off x="3228450" y="3555748"/>
              <a:ext cx="213443" cy="3106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kern="0" dirty="0">
                  <a:solidFill>
                    <a:srgbClr val="9BBB59">
                      <a:lumMod val="75000"/>
                    </a:srgbClr>
                  </a:solidFill>
                  <a:latin typeface="Calibri"/>
                  <a:cs typeface="+mn-cs"/>
                </a:rPr>
                <a:t>1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0EB65639-A269-40CA-BEC3-F2557128EB03}"/>
                </a:ext>
              </a:extLst>
            </p:cNvPr>
            <p:cNvSpPr/>
            <p:nvPr/>
          </p:nvSpPr>
          <p:spPr>
            <a:xfrm>
              <a:off x="3263240" y="2719820"/>
              <a:ext cx="168675" cy="195274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Calibri"/>
                <a:cs typeface="+mn-cs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126D8A8-732E-469C-975D-44D3948CE9EE}"/>
                </a:ext>
              </a:extLst>
            </p:cNvPr>
            <p:cNvSpPr txBox="1"/>
            <p:nvPr/>
          </p:nvSpPr>
          <p:spPr>
            <a:xfrm>
              <a:off x="3199948" y="2626210"/>
              <a:ext cx="213443" cy="3106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kern="0" dirty="0">
                  <a:solidFill>
                    <a:srgbClr val="9BBB59">
                      <a:lumMod val="75000"/>
                    </a:srgbClr>
                  </a:solidFill>
                  <a:latin typeface="Calibri"/>
                  <a:cs typeface="+mn-cs"/>
                </a:rPr>
                <a:t>5</a:t>
              </a: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25E95669-30BA-428C-9DFC-7666D397E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276" y="526226"/>
            <a:ext cx="11717384" cy="590931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800" b="1" dirty="0">
                <a:latin typeface="+mj-lt"/>
              </a:rPr>
              <a:t>Development of computational workflow capable of generating theoretical models in quantitative agreement with Grazing Incidence Neutron Scattering data (GINS)</a:t>
            </a:r>
          </a:p>
        </p:txBody>
      </p:sp>
      <p:sp>
        <p:nvSpPr>
          <p:cNvPr id="118" name="Rectangle: Diagonal Corners Rounded 117">
            <a:extLst>
              <a:ext uri="{FF2B5EF4-FFF2-40B4-BE49-F238E27FC236}">
                <a16:creationId xmlns:a16="http://schemas.microsoft.com/office/drawing/2014/main" id="{20618796-C8F3-45B2-A7C3-5A6DA0665DB6}"/>
              </a:ext>
            </a:extLst>
          </p:cNvPr>
          <p:cNvSpPr/>
          <p:nvPr/>
        </p:nvSpPr>
        <p:spPr>
          <a:xfrm>
            <a:off x="6518407" y="2249779"/>
            <a:ext cx="4663614" cy="4295346"/>
          </a:xfrm>
          <a:prstGeom prst="round2DiagRect">
            <a:avLst/>
          </a:prstGeom>
          <a:noFill/>
          <a:ln w="38100"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173" name="Speech Bubble: Oval 172">
            <a:extLst>
              <a:ext uri="{FF2B5EF4-FFF2-40B4-BE49-F238E27FC236}">
                <a16:creationId xmlns:a16="http://schemas.microsoft.com/office/drawing/2014/main" id="{EA325611-F70A-42BD-B682-1A70F46D7208}"/>
              </a:ext>
            </a:extLst>
          </p:cNvPr>
          <p:cNvSpPr/>
          <p:nvPr/>
        </p:nvSpPr>
        <p:spPr>
          <a:xfrm>
            <a:off x="2046294" y="-1894523"/>
            <a:ext cx="45719" cy="80387"/>
          </a:xfrm>
          <a:prstGeom prst="wedgeEllipseCallout">
            <a:avLst/>
          </a:prstGeom>
          <a:solidFill>
            <a:schemeClr val="bg2"/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9" name="Speech Bubble: Oval 108">
            <a:extLst>
              <a:ext uri="{FF2B5EF4-FFF2-40B4-BE49-F238E27FC236}">
                <a16:creationId xmlns:a16="http://schemas.microsoft.com/office/drawing/2014/main" id="{5C1583DD-EFB1-4CA3-B22C-BF45309B4AFB}"/>
              </a:ext>
            </a:extLst>
          </p:cNvPr>
          <p:cNvSpPr/>
          <p:nvPr/>
        </p:nvSpPr>
        <p:spPr>
          <a:xfrm rot="5400000">
            <a:off x="6057409" y="1626935"/>
            <a:ext cx="5014802" cy="4751442"/>
          </a:xfrm>
          <a:prstGeom prst="wedgeEllipseCallout">
            <a:avLst>
              <a:gd name="adj1" fmla="val 5016"/>
              <a:gd name="adj2" fmla="val 65677"/>
            </a:avLst>
          </a:prstGeom>
          <a:solidFill>
            <a:schemeClr val="accent3">
              <a:lumMod val="20000"/>
              <a:lumOff val="80000"/>
              <a:alpha val="47000"/>
            </a:schemeClr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74" name="Picture 173">
            <a:extLst>
              <a:ext uri="{FF2B5EF4-FFF2-40B4-BE49-F238E27FC236}">
                <a16:creationId xmlns:a16="http://schemas.microsoft.com/office/drawing/2014/main" id="{92848FCE-6FF1-4D7B-A4AF-8A4464B086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15480" y="6457206"/>
            <a:ext cx="1541549" cy="3699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2D100A7-F7D7-4E37-A694-D240DC8DDCE1}"/>
              </a:ext>
            </a:extLst>
          </p:cNvPr>
          <p:cNvSpPr/>
          <p:nvPr/>
        </p:nvSpPr>
        <p:spPr>
          <a:xfrm>
            <a:off x="480341" y="15623"/>
            <a:ext cx="77482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+mj-lt"/>
              </a:rPr>
              <a:t>Beyond conventional data analysis</a:t>
            </a:r>
            <a:endParaRPr lang="en-US" sz="2800" dirty="0">
              <a:latin typeface="+mj-lt"/>
            </a:endParaRP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3F302629-6699-4F96-AA50-FC502643DCF5}"/>
              </a:ext>
            </a:extLst>
          </p:cNvPr>
          <p:cNvSpPr txBox="1"/>
          <p:nvPr/>
        </p:nvSpPr>
        <p:spPr>
          <a:xfrm>
            <a:off x="6681383" y="3254938"/>
            <a:ext cx="43701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b="1" dirty="0">
                <a:latin typeface="+mj-lt"/>
              </a:rPr>
              <a:t>Self-Consistent Field Theory (SCFT)</a:t>
            </a:r>
          </a:p>
          <a:p>
            <a:pPr>
              <a:lnSpc>
                <a:spcPct val="90000"/>
              </a:lnSpc>
            </a:pPr>
            <a:r>
              <a:rPr lang="en-US" sz="2000" b="1" dirty="0">
                <a:latin typeface="+mj-lt"/>
              </a:rPr>
              <a:t>(block copolymers)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latin typeface="+mj-lt"/>
              </a:rPr>
              <a:t>Soft Matter</a:t>
            </a: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501F8AF9-0D8A-436F-8394-855A3426CB5B}"/>
              </a:ext>
            </a:extLst>
          </p:cNvPr>
          <p:cNvSpPr txBox="1"/>
          <p:nvPr/>
        </p:nvSpPr>
        <p:spPr>
          <a:xfrm>
            <a:off x="6692596" y="4412518"/>
            <a:ext cx="39565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b="1" dirty="0">
                <a:latin typeface="+mj-lt"/>
              </a:rPr>
              <a:t>Density-functional theory (DFT)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latin typeface="+mj-lt"/>
              </a:rPr>
              <a:t>Quantum Materials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latin typeface="+mj-lt"/>
              </a:rPr>
              <a:t>Oxide heterostructures</a:t>
            </a:r>
          </a:p>
          <a:p>
            <a:pPr>
              <a:lnSpc>
                <a:spcPct val="90000"/>
              </a:lnSpc>
            </a:pPr>
            <a:endParaRPr lang="en-US" sz="2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993725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E77A67B-8CD1-4CE9-AAA7-B3E6D451C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DDC445-851D-4ABE-A9C0-55CAEFBBA5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5480" y="6457206"/>
            <a:ext cx="1541549" cy="369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4316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E77A67B-8CD1-4CE9-AAA7-B3E6D451C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C0855F-5F92-4041-852C-365C0DD00D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5480" y="6457206"/>
            <a:ext cx="1541549" cy="369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2237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6A8CEA51-EFC0-4D00-BB63-695CA3358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213" y="67804"/>
            <a:ext cx="11430000" cy="590931"/>
          </a:xfrm>
        </p:spPr>
        <p:txBody>
          <a:bodyPr/>
          <a:lstStyle/>
          <a:p>
            <a:r>
              <a:rPr lang="en-US" sz="3600" b="1" dirty="0">
                <a:solidFill>
                  <a:schemeClr val="tx2"/>
                </a:solidFill>
                <a:latin typeface="+mj-lt"/>
              </a:rPr>
              <a:t>Outline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23D613E-212E-4BA4-82A7-F998BADB9F5F}"/>
              </a:ext>
            </a:extLst>
          </p:cNvPr>
          <p:cNvSpPr txBox="1">
            <a:spLocks/>
          </p:cNvSpPr>
          <p:nvPr/>
        </p:nvSpPr>
        <p:spPr bwMode="auto">
          <a:xfrm>
            <a:off x="1050253" y="721355"/>
            <a:ext cx="10434175" cy="5244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0188" marR="0" lvl="0" indent="-230188" algn="l" defTabSz="914400" rtl="0" eaLnBrk="1" fontAlgn="base" latinLnBrk="0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rgbClr val="1E7640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Grazing Incidence Neutron Scattering (GINS):</a:t>
            </a:r>
          </a:p>
          <a:p>
            <a:pPr marL="914400" marR="0" lvl="0" indent="-230188" algn="l" defTabSz="914400" rtl="0" eaLnBrk="1" fontAlgn="base" latinLnBrk="0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rgbClr val="1E764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GINS= Specular reflection + off-specular scattering+ GISANS</a:t>
            </a:r>
          </a:p>
          <a:p>
            <a:pPr marL="914400" marR="0" lvl="0" indent="-230188" algn="l" defTabSz="914400" rtl="0" eaLnBrk="1" fontAlgn="base" latinLnBrk="0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rgbClr val="1E764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Scattering in Time of Flight : advantages, difficulties &amp; specifics</a:t>
            </a:r>
          </a:p>
          <a:p>
            <a:pPr marL="914400" marR="0" lvl="0" indent="-230188" algn="l" defTabSz="914400" rtl="0" eaLnBrk="1" fontAlgn="base" latinLnBrk="0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rgbClr val="1E764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Structure</a:t>
            </a:r>
          </a:p>
          <a:p>
            <a:pPr marL="230188" marR="0" lvl="0" indent="-230188" algn="l" defTabSz="914400" rtl="0" eaLnBrk="1" fontAlgn="base" latinLnBrk="0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rgbClr val="1E7640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How can we obtain a precise correlation between the local interfacial characteristics and global physical properties?</a:t>
            </a:r>
          </a:p>
          <a:p>
            <a:pPr marL="914400" marR="0" lvl="0" indent="-230188" algn="l" defTabSz="914400" rtl="0" eaLnBrk="1" fontAlgn="base" latinLnBrk="0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rgbClr val="1E764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Computational workflow</a:t>
            </a:r>
          </a:p>
          <a:p>
            <a:pPr marL="914400" marR="0" lvl="0" indent="-230188" algn="l" defTabSz="914400" rtl="0" eaLnBrk="1" fontAlgn="base" latinLnBrk="0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rgbClr val="1E764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SCFT modeling as benchmark</a:t>
            </a:r>
          </a:p>
          <a:p>
            <a:pPr marL="230188" marR="0" lvl="0" indent="-230188" algn="l" defTabSz="914400" rtl="0" eaLnBrk="1" fontAlgn="base" latinLnBrk="0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rgbClr val="1E7640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Outlook</a:t>
            </a:r>
          </a:p>
          <a:p>
            <a:pPr marL="914400" marR="0" lvl="0" indent="-230188" algn="l" defTabSz="914400" rtl="0" eaLnBrk="1" fontAlgn="base" latinLnBrk="0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rgbClr val="1E764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Development of workflow that can be extended and applied to other codes running on HPC</a:t>
            </a:r>
          </a:p>
          <a:p>
            <a:pPr marL="230188" marR="0" lvl="0" indent="-230188" algn="l" defTabSz="914400" rtl="0" eaLnBrk="1" fontAlgn="base" latinLnBrk="0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rgbClr val="1E764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D6846B-12E9-4DF3-BDDF-78C4CB28CC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5480" y="6488028"/>
            <a:ext cx="1541549" cy="369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5619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900381D-3F69-40B0-9A47-C1EC59D50ECF}"/>
              </a:ext>
            </a:extLst>
          </p:cNvPr>
          <p:cNvSpPr txBox="1"/>
          <p:nvPr/>
        </p:nvSpPr>
        <p:spPr>
          <a:xfrm>
            <a:off x="5906312" y="454489"/>
            <a:ext cx="1023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  <a:cs typeface="+mn-cs"/>
              </a:rPr>
              <a:t>N_PS=34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518A3DF-A35E-4D13-8311-473A0B6318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666" y="665929"/>
            <a:ext cx="5008818" cy="17113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7CAD43-40E6-40D7-8E14-E5FEA1CF42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4201" y="917870"/>
            <a:ext cx="3557598" cy="12074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E44A3D-606B-417C-BDF6-BF35BD0BCE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55" y="2476704"/>
            <a:ext cx="3899153" cy="13364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31B28BC-D46C-46BD-9199-D5E2E3CAEB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2442" y="2460676"/>
            <a:ext cx="4094387" cy="14214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67E8025-1482-4D60-956C-057FEBD7BF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64201" y="2460676"/>
            <a:ext cx="3557598" cy="123147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0BFFC69-50DD-44A3-9EE3-948135595B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629" y="3912615"/>
            <a:ext cx="3878179" cy="13702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487E7ED-8881-4FD9-9449-CF41ED6329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02442" y="3912615"/>
            <a:ext cx="4060233" cy="14007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2795363-735C-4F34-96DB-594E33D13A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83613" y="3882150"/>
            <a:ext cx="3538186" cy="12623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9F2F595-BF65-4CBC-9899-650F7A7A55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655" y="5382334"/>
            <a:ext cx="3912268" cy="134928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2CC0332-25B7-4009-A23A-492AE7271C2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22552" y="5335222"/>
            <a:ext cx="4074277" cy="152277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C6614D2-F304-46B0-A70E-56B2A6C093F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583613" y="5334545"/>
            <a:ext cx="3545784" cy="127224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F24C345-CE6D-43BE-9F1D-075121F6F35D}"/>
              </a:ext>
            </a:extLst>
          </p:cNvPr>
          <p:cNvSpPr txBox="1"/>
          <p:nvPr/>
        </p:nvSpPr>
        <p:spPr>
          <a:xfrm>
            <a:off x="10555705" y="1940667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  <a:cs typeface="+mn-cs"/>
              </a:rPr>
              <a:t>10.1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2723774-CEF4-4F9B-82FB-C3C72E214429}"/>
              </a:ext>
            </a:extLst>
          </p:cNvPr>
          <p:cNvSpPr txBox="1"/>
          <p:nvPr/>
        </p:nvSpPr>
        <p:spPr>
          <a:xfrm>
            <a:off x="2005789" y="362852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  <a:cs typeface="+mn-cs"/>
              </a:rPr>
              <a:t>40.7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8B8919D-9605-4BB6-8A69-55E7C75999F8}"/>
              </a:ext>
            </a:extLst>
          </p:cNvPr>
          <p:cNvSpPr txBox="1"/>
          <p:nvPr/>
        </p:nvSpPr>
        <p:spPr>
          <a:xfrm>
            <a:off x="6246634" y="362852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  <a:cs typeface="+mn-cs"/>
              </a:rPr>
              <a:t>92.4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838B52F-5770-4B6F-AEFC-572C6A90C130}"/>
              </a:ext>
            </a:extLst>
          </p:cNvPr>
          <p:cNvSpPr txBox="1"/>
          <p:nvPr/>
        </p:nvSpPr>
        <p:spPr>
          <a:xfrm>
            <a:off x="10438686" y="3507486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  <a:cs typeface="+mn-cs"/>
              </a:rPr>
              <a:t>166.4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2C4935C-FF98-497A-A110-00E2D335D821}"/>
              </a:ext>
            </a:extLst>
          </p:cNvPr>
          <p:cNvSpPr txBox="1"/>
          <p:nvPr/>
        </p:nvSpPr>
        <p:spPr>
          <a:xfrm>
            <a:off x="1888770" y="5098239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  <a:cs typeface="+mn-cs"/>
              </a:rPr>
              <a:t>264.9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8A98CCD-CAF8-4AF1-A2CB-4A95E642E2C3}"/>
              </a:ext>
            </a:extLst>
          </p:cNvPr>
          <p:cNvSpPr txBox="1"/>
          <p:nvPr/>
        </p:nvSpPr>
        <p:spPr>
          <a:xfrm>
            <a:off x="6031832" y="5081592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  <a:cs typeface="+mn-cs"/>
              </a:rPr>
              <a:t>390.7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9E24602-31D1-4FF7-A04C-332B7AB1841A}"/>
              </a:ext>
            </a:extLst>
          </p:cNvPr>
          <p:cNvSpPr txBox="1"/>
          <p:nvPr/>
        </p:nvSpPr>
        <p:spPr>
          <a:xfrm>
            <a:off x="10352706" y="5013002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  <a:cs typeface="+mn-cs"/>
              </a:rPr>
              <a:t>548.9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673AC83-CD8E-48C6-9880-1400EF6CFE40}"/>
              </a:ext>
            </a:extLst>
          </p:cNvPr>
          <p:cNvSpPr txBox="1"/>
          <p:nvPr/>
        </p:nvSpPr>
        <p:spPr>
          <a:xfrm>
            <a:off x="1888770" y="6514126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  <a:cs typeface="+mn-cs"/>
              </a:rPr>
              <a:t>747.6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8DC42EB-41B1-46CF-932D-331FA561642D}"/>
              </a:ext>
            </a:extLst>
          </p:cNvPr>
          <p:cNvSpPr txBox="1"/>
          <p:nvPr/>
        </p:nvSpPr>
        <p:spPr>
          <a:xfrm>
            <a:off x="6127833" y="6546949"/>
            <a:ext cx="827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  <a:cs typeface="+mn-cs"/>
              </a:rPr>
              <a:t>1002.8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E1A9116-C97A-45FB-9682-3CC00D91F98A}"/>
              </a:ext>
            </a:extLst>
          </p:cNvPr>
          <p:cNvSpPr txBox="1"/>
          <p:nvPr/>
        </p:nvSpPr>
        <p:spPr>
          <a:xfrm>
            <a:off x="10343000" y="6406778"/>
            <a:ext cx="827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  <a:cs typeface="+mn-cs"/>
              </a:rPr>
              <a:t>1355.5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DBEEB70-CDCC-4B62-B4AD-093C36CEBF8B}"/>
              </a:ext>
            </a:extLst>
          </p:cNvPr>
          <p:cNvSpPr txBox="1"/>
          <p:nvPr/>
        </p:nvSpPr>
        <p:spPr>
          <a:xfrm>
            <a:off x="10026316" y="160421"/>
            <a:ext cx="904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  <a:cs typeface="+mn-cs"/>
              </a:rPr>
              <a:t>N_BMA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783D352A-DB9B-4EFB-8769-218718C10DF9}"/>
              </a:ext>
            </a:extLst>
          </p:cNvPr>
          <p:cNvCxnSpPr/>
          <p:nvPr/>
        </p:nvCxnSpPr>
        <p:spPr>
          <a:xfrm>
            <a:off x="11470105" y="160421"/>
            <a:ext cx="0" cy="505508"/>
          </a:xfrm>
          <a:prstGeom prst="straightConnector1">
            <a:avLst/>
          </a:prstGeom>
          <a:noFill/>
          <a:ln w="6350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554EC936-D312-44FC-9676-7DEB778CE2D3}"/>
              </a:ext>
            </a:extLst>
          </p:cNvPr>
          <p:cNvSpPr txBox="1"/>
          <p:nvPr/>
        </p:nvSpPr>
        <p:spPr>
          <a:xfrm>
            <a:off x="5645679" y="799565"/>
            <a:ext cx="27913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  <a:cs typeface="+mn-cs"/>
              </a:rPr>
              <a:t>Segregation of smaller PBMA chains near lamellar domain and larger PBMA chains near the substrate preferring curved structure</a:t>
            </a:r>
          </a:p>
        </p:txBody>
      </p:sp>
    </p:spTree>
    <p:extLst>
      <p:ext uri="{BB962C8B-B14F-4D97-AF65-F5344CB8AC3E}">
        <p14:creationId xmlns:p14="http://schemas.microsoft.com/office/powerpoint/2010/main" val="5536513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123DD5B-7521-4E2F-910E-9188AB71B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213" y="13374"/>
            <a:ext cx="11430000" cy="978729"/>
          </a:xfrm>
        </p:spPr>
        <p:txBody>
          <a:bodyPr/>
          <a:lstStyle/>
          <a:p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Mesoscale control of thin film heterostructure materials - Why is it important?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929EB39F-A454-4521-BFAD-CC12524C2A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0838" y="1577525"/>
            <a:ext cx="2355938" cy="1958065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800" b="1" dirty="0">
              <a:solidFill>
                <a:srgbClr val="FF0000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800" b="1" dirty="0">
              <a:solidFill>
                <a:srgbClr val="FF0000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800" b="1" dirty="0">
              <a:solidFill>
                <a:srgbClr val="FF0000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800" b="1" dirty="0">
              <a:solidFill>
                <a:srgbClr val="FF0000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800" b="1" dirty="0">
              <a:solidFill>
                <a:srgbClr val="FF000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800" b="1" dirty="0">
              <a:solidFill>
                <a:srgbClr val="FF000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500" b="1" dirty="0"/>
              <a:t>Topological insulators</a:t>
            </a:r>
            <a:endParaRPr lang="en-US" sz="15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6FE2EF0-4C59-447D-8BA6-2A6A87B770E8}"/>
              </a:ext>
            </a:extLst>
          </p:cNvPr>
          <p:cNvSpPr/>
          <p:nvPr/>
        </p:nvSpPr>
        <p:spPr>
          <a:xfrm>
            <a:off x="1273628" y="5549225"/>
            <a:ext cx="10243458" cy="6562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b="1" dirty="0">
                <a:latin typeface="+mj-lt"/>
              </a:rPr>
              <a:t>These novel materials are in need of characterizing their surfaces, boundary conditions and interfaces in the </a:t>
            </a:r>
            <a:r>
              <a:rPr lang="en-US" b="1" i="1" dirty="0">
                <a:latin typeface="+mj-lt"/>
              </a:rPr>
              <a:t>microscopic and mesoscopic length scales</a:t>
            </a:r>
            <a:r>
              <a:rPr lang="en-US" b="1" dirty="0">
                <a:latin typeface="+mj-lt"/>
              </a:rPr>
              <a:t>.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43210C5-06D8-4E35-9CCD-6D2520977E7A}"/>
              </a:ext>
            </a:extLst>
          </p:cNvPr>
          <p:cNvSpPr/>
          <p:nvPr/>
        </p:nvSpPr>
        <p:spPr>
          <a:xfrm>
            <a:off x="6327147" y="2153666"/>
            <a:ext cx="2080412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b="1" dirty="0">
              <a:solidFill>
                <a:srgbClr val="FF0000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b="1" dirty="0">
              <a:solidFill>
                <a:srgbClr val="FF0000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b="1" dirty="0">
              <a:solidFill>
                <a:srgbClr val="FF0000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800" b="1" dirty="0">
              <a:solidFill>
                <a:srgbClr val="FF0000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500" b="1" dirty="0"/>
              <a:t>Spintronic devices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8E8F0E7-E4AF-49A4-A467-00D24D22CABA}"/>
              </a:ext>
            </a:extLst>
          </p:cNvPr>
          <p:cNvSpPr/>
          <p:nvPr/>
        </p:nvSpPr>
        <p:spPr>
          <a:xfrm>
            <a:off x="9296769" y="2987058"/>
            <a:ext cx="228747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500" b="1" dirty="0"/>
              <a:t>Multifunctional oxide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500" b="1" dirty="0"/>
              <a:t>heterostructures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0A69814-057E-4D34-8E98-0FB786EEEEA0}"/>
              </a:ext>
            </a:extLst>
          </p:cNvPr>
          <p:cNvSpPr/>
          <p:nvPr/>
        </p:nvSpPr>
        <p:spPr>
          <a:xfrm>
            <a:off x="4458985" y="669948"/>
            <a:ext cx="7684894" cy="107721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“Functionality often arises at the mesoscale, where defects, interfaces, and non-equilibrium structures are formed “,</a:t>
            </a:r>
          </a:p>
          <a:p>
            <a:r>
              <a:rPr lang="en-US" sz="1400" dirty="0">
                <a:solidFill>
                  <a:schemeClr val="bg1"/>
                </a:solidFill>
                <a:latin typeface="+mj-lt"/>
              </a:rPr>
              <a:t>	From Quanta to the Continuum: Opportunities for Mesoscale 			Science, a report from the Basic Energy Sciences Advisory Committee (2012)</a:t>
            </a:r>
          </a:p>
        </p:txBody>
      </p:sp>
      <p:pic>
        <p:nvPicPr>
          <p:cNvPr id="14" name="Picture 3" descr="C:\MY SPACE\SNS_Highlights\2016\Valeria Lauter_Nature Bi2Se3_EuS\16-G00316_Lauter_ornlhome2-pess release.jpg">
            <a:extLst>
              <a:ext uri="{FF2B5EF4-FFF2-40B4-BE49-F238E27FC236}">
                <a16:creationId xmlns:a16="http://schemas.microsoft.com/office/drawing/2014/main" id="{179A38B1-DB88-4159-81CE-F9B53776A7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3" r="6630"/>
          <a:stretch/>
        </p:blipFill>
        <p:spPr bwMode="auto">
          <a:xfrm>
            <a:off x="1299063" y="1823436"/>
            <a:ext cx="1946842" cy="1245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AB0D995-A0C1-4F96-BC50-46B297E7DB48}"/>
              </a:ext>
            </a:extLst>
          </p:cNvPr>
          <p:cNvSpPr txBox="1"/>
          <p:nvPr/>
        </p:nvSpPr>
        <p:spPr>
          <a:xfrm>
            <a:off x="2115476" y="6248282"/>
            <a:ext cx="7271541" cy="4247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i="1" dirty="0">
                <a:solidFill>
                  <a:schemeClr val="bg2"/>
                </a:solidFill>
                <a:latin typeface="+mn-lt"/>
              </a:rPr>
              <a:t>Structural characterization of multiple length scale with depth sensitivity</a:t>
            </a:r>
          </a:p>
          <a:p>
            <a:pPr algn="ctr">
              <a:lnSpc>
                <a:spcPct val="90000"/>
              </a:lnSpc>
            </a:pPr>
            <a:endParaRPr lang="en-US" sz="800" b="1" i="1" dirty="0">
              <a:solidFill>
                <a:schemeClr val="bg2"/>
              </a:solidFill>
              <a:latin typeface="+mn-lt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73524D6-CF3D-4F8B-AFB8-C6D19200074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34"/>
          <a:stretch/>
        </p:blipFill>
        <p:spPr>
          <a:xfrm>
            <a:off x="9448360" y="1890776"/>
            <a:ext cx="1802205" cy="110597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F266572-DC89-4546-BB6F-490D1AC1CB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2" t="29234" r="63194" b="33308"/>
          <a:stretch/>
        </p:blipFill>
        <p:spPr>
          <a:xfrm>
            <a:off x="6425243" y="2000955"/>
            <a:ext cx="1338679" cy="111120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3911DE2-A93A-4BF9-AB81-1FD8ED013D0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41" t="29234" r="4706" b="29684"/>
          <a:stretch/>
        </p:blipFill>
        <p:spPr>
          <a:xfrm>
            <a:off x="7537928" y="1918608"/>
            <a:ext cx="985439" cy="1105975"/>
          </a:xfrm>
          <a:prstGeom prst="rect">
            <a:avLst/>
          </a:prstGeom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CE4B85F9-5359-431F-BB9C-E32CF2ABD4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1" b="1435"/>
          <a:stretch/>
        </p:blipFill>
        <p:spPr bwMode="auto">
          <a:xfrm>
            <a:off x="4156085" y="2104664"/>
            <a:ext cx="922871" cy="55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B888642C-D6A3-45AF-87B9-18D8ADED5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1438" y="2376657"/>
            <a:ext cx="1650523" cy="69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4E6F35D-EB89-4F66-9F81-4DFF4B3DAA08}"/>
              </a:ext>
            </a:extLst>
          </p:cNvPr>
          <p:cNvSpPr/>
          <p:nvPr/>
        </p:nvSpPr>
        <p:spPr>
          <a:xfrm>
            <a:off x="3647598" y="3069092"/>
            <a:ext cx="1800493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500" b="1" dirty="0"/>
              <a:t>Bi-layer </a:t>
            </a:r>
            <a:r>
              <a:rPr lang="en-US" sz="1500" b="1" dirty="0" err="1"/>
              <a:t>skyrmion</a:t>
            </a:r>
            <a:endParaRPr lang="en-US" sz="1500" b="1" dirty="0"/>
          </a:p>
        </p:txBody>
      </p:sp>
      <p:pic>
        <p:nvPicPr>
          <p:cNvPr id="22" name="Picture 2" descr="Image result for liposome in electrolyte multilayers">
            <a:extLst>
              <a:ext uri="{FF2B5EF4-FFF2-40B4-BE49-F238E27FC236}">
                <a16:creationId xmlns:a16="http://schemas.microsoft.com/office/drawing/2014/main" id="{68CBCEB5-6D2E-4706-99B6-FB39F33EE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571" y="3616623"/>
            <a:ext cx="2115095" cy="131358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Image result for polymer multilayers multilayers">
            <a:extLst>
              <a:ext uri="{FF2B5EF4-FFF2-40B4-BE49-F238E27FC236}">
                <a16:creationId xmlns:a16="http://schemas.microsoft.com/office/drawing/2014/main" id="{B5B6F5E3-2A78-4A75-9197-9D74485153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7"/>
          <a:stretch/>
        </p:blipFill>
        <p:spPr bwMode="auto">
          <a:xfrm>
            <a:off x="8570663" y="3616623"/>
            <a:ext cx="2782165" cy="118781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8479E712-C80D-4E62-9D6E-479CC0A88F05}"/>
              </a:ext>
            </a:extLst>
          </p:cNvPr>
          <p:cNvSpPr/>
          <p:nvPr/>
        </p:nvSpPr>
        <p:spPr>
          <a:xfrm>
            <a:off x="750007" y="4978134"/>
            <a:ext cx="345348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500" b="1" dirty="0">
                <a:latin typeface="+mj-lt"/>
              </a:rPr>
              <a:t>Liposome in electrolyte multilayers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E429345-05C0-479D-804E-1CE9A1F32205}"/>
              </a:ext>
            </a:extLst>
          </p:cNvPr>
          <p:cNvSpPr/>
          <p:nvPr/>
        </p:nvSpPr>
        <p:spPr>
          <a:xfrm>
            <a:off x="8355466" y="4923192"/>
            <a:ext cx="361006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500" b="1" dirty="0">
                <a:latin typeface="+mj-lt"/>
              </a:rPr>
              <a:t>Oriented graphene  nanocomposites</a:t>
            </a:r>
          </a:p>
        </p:txBody>
      </p:sp>
      <p:pic>
        <p:nvPicPr>
          <p:cNvPr id="26" name="Picture 6" descr="https://ars.els-cdn.com/content/image/1-s2.0-S2215038214000156-fx1.jpg">
            <a:extLst>
              <a:ext uri="{FF2B5EF4-FFF2-40B4-BE49-F238E27FC236}">
                <a16:creationId xmlns:a16="http://schemas.microsoft.com/office/drawing/2014/main" id="{ACDA0339-29F2-4091-A1DD-D690B8F1C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449" y="3616623"/>
            <a:ext cx="2622667" cy="125187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808FEC7C-68FB-4AF1-B291-FC6DA27EA670}"/>
              </a:ext>
            </a:extLst>
          </p:cNvPr>
          <p:cNvSpPr/>
          <p:nvPr/>
        </p:nvSpPr>
        <p:spPr>
          <a:xfrm>
            <a:off x="4402184" y="4878509"/>
            <a:ext cx="3221812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b="1" dirty="0">
                <a:latin typeface="+mj-lt"/>
              </a:rPr>
              <a:t>Thermo-responsive multilayer films of ionic </a:t>
            </a:r>
            <a:r>
              <a:rPr lang="en-US" sz="1500" b="1" dirty="0" err="1">
                <a:latin typeface="+mj-lt"/>
              </a:rPr>
              <a:t>polymers&amp;peptide</a:t>
            </a:r>
            <a:endParaRPr lang="en-US" sz="1500" b="1" i="0" dirty="0">
              <a:effectLst/>
              <a:latin typeface="+mj-lt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855FBDC-3BE4-4206-A46A-99D230B3B4C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15480" y="6488028"/>
            <a:ext cx="1541549" cy="369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665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5E166E6-99EC-43E4-A793-9FDE005ED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5480" y="6488028"/>
            <a:ext cx="1541549" cy="36997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E77A67B-8CD1-4CE9-AAA7-B3E6D451C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685" y="31033"/>
            <a:ext cx="11876315" cy="521681"/>
          </a:xfrm>
        </p:spPr>
        <p:txBody>
          <a:bodyPr/>
          <a:lstStyle/>
          <a:p>
            <a:r>
              <a:rPr lang="en-US" sz="3100" b="1" dirty="0">
                <a:latin typeface="+mj-lt"/>
              </a:rPr>
              <a:t>Solving the problem: using effective tools for characterization</a:t>
            </a:r>
          </a:p>
        </p:txBody>
      </p:sp>
      <p:sp>
        <p:nvSpPr>
          <p:cNvPr id="4" name="Left-Right Arrow 64">
            <a:extLst>
              <a:ext uri="{FF2B5EF4-FFF2-40B4-BE49-F238E27FC236}">
                <a16:creationId xmlns:a16="http://schemas.microsoft.com/office/drawing/2014/main" id="{C2751216-F892-4EFD-BA71-51B329D95B0D}"/>
              </a:ext>
            </a:extLst>
          </p:cNvPr>
          <p:cNvSpPr/>
          <p:nvPr/>
        </p:nvSpPr>
        <p:spPr>
          <a:xfrm>
            <a:off x="943986" y="2641577"/>
            <a:ext cx="10971935" cy="567733"/>
          </a:xfrm>
          <a:prstGeom prst="leftRightArrow">
            <a:avLst/>
          </a:prstGeom>
          <a:gradFill rotWithShape="1">
            <a:gsLst>
              <a:gs pos="0">
                <a:srgbClr val="FF3399">
                  <a:alpha val="38000"/>
                </a:srgbClr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10800000" scaled="0"/>
          </a:gradFill>
          <a:ln w="6350" cap="flat" cmpd="sng" algn="ctr">
            <a:solidFill>
              <a:srgbClr val="306DBE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E68D3D9-DAE4-49EF-99F2-BC92FCFCD566}"/>
              </a:ext>
            </a:extLst>
          </p:cNvPr>
          <p:cNvSpPr/>
          <p:nvPr/>
        </p:nvSpPr>
        <p:spPr>
          <a:xfrm>
            <a:off x="4683552" y="1005293"/>
            <a:ext cx="39551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Structure and magnetization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Depth-sensitive with high resolution</a:t>
            </a:r>
            <a:r>
              <a:rPr lang="en-US" sz="1600" b="1" kern="0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04CFE40-3041-40EC-8907-4185D20461CE}"/>
              </a:ext>
            </a:extLst>
          </p:cNvPr>
          <p:cNvSpPr/>
          <p:nvPr/>
        </p:nvSpPr>
        <p:spPr>
          <a:xfrm>
            <a:off x="424253" y="552388"/>
            <a:ext cx="115858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  <a:latin typeface="+mj-lt"/>
              </a:rPr>
              <a:t>Neutron Reflectometry – neutron grazing incidence method for thin films and heterostructures</a:t>
            </a:r>
            <a:endParaRPr lang="en-US" sz="2000" dirty="0">
              <a:solidFill>
                <a:prstClr val="black"/>
              </a:solidFill>
              <a:latin typeface="+mj-lt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787A302-DE69-4709-94CD-7152B0DD90B4}"/>
              </a:ext>
            </a:extLst>
          </p:cNvPr>
          <p:cNvGrpSpPr/>
          <p:nvPr/>
        </p:nvGrpSpPr>
        <p:grpSpPr>
          <a:xfrm>
            <a:off x="1257249" y="3189173"/>
            <a:ext cx="2643210" cy="1696808"/>
            <a:chOff x="5893802" y="554658"/>
            <a:chExt cx="3188904" cy="1671519"/>
          </a:xfrm>
        </p:grpSpPr>
        <p:pic>
          <p:nvPicPr>
            <p:cNvPr id="8" name="Picture 2" descr="C:\MY SPACE\SNS_Highlights\2016\Valeria Lauter_Nature Bi2Se3_EuS\16-G00316_Feature_Lauter2_A.jpg">
              <a:extLst>
                <a:ext uri="{FF2B5EF4-FFF2-40B4-BE49-F238E27FC236}">
                  <a16:creationId xmlns:a16="http://schemas.microsoft.com/office/drawing/2014/main" id="{A5464653-F99A-4A23-9B43-CE58AF8BB22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31"/>
            <a:stretch/>
          </p:blipFill>
          <p:spPr bwMode="auto">
            <a:xfrm>
              <a:off x="5893802" y="554658"/>
              <a:ext cx="3111049" cy="16253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D6F427C-189F-43F2-BC44-DBD8677E1B4E}"/>
                </a:ext>
              </a:extLst>
            </p:cNvPr>
            <p:cNvSpPr txBox="1"/>
            <p:nvPr/>
          </p:nvSpPr>
          <p:spPr>
            <a:xfrm>
              <a:off x="6585590" y="1913127"/>
              <a:ext cx="2497116" cy="3130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Lauter et al. Nature 2016</a:t>
              </a:r>
            </a:p>
          </p:txBody>
        </p:sp>
      </p:grpSp>
      <p:pic>
        <p:nvPicPr>
          <p:cNvPr id="10" name="Picture 4" descr="fig1a">
            <a:extLst>
              <a:ext uri="{FF2B5EF4-FFF2-40B4-BE49-F238E27FC236}">
                <a16:creationId xmlns:a16="http://schemas.microsoft.com/office/drawing/2014/main" id="{8DEA3F02-FE3E-4AC6-8A76-C93B73B6E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6" t="14653" r="11470" b="13266"/>
          <a:stretch>
            <a:fillRect/>
          </a:stretch>
        </p:blipFill>
        <p:spPr bwMode="auto">
          <a:xfrm>
            <a:off x="4854453" y="3184156"/>
            <a:ext cx="2556391" cy="1838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E527CF6-E4F7-4DCC-8BAE-577661CD1218}"/>
              </a:ext>
            </a:extLst>
          </p:cNvPr>
          <p:cNvSpPr txBox="1"/>
          <p:nvPr/>
        </p:nvSpPr>
        <p:spPr>
          <a:xfrm>
            <a:off x="1330361" y="5844757"/>
            <a:ext cx="9444817" cy="549381"/>
          </a:xfrm>
          <a:prstGeom prst="rect">
            <a:avLst/>
          </a:prstGeom>
          <a:solidFill>
            <a:srgbClr val="306DBE">
              <a:lumMod val="75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5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Analysis of all three channels: specular reflection, off-specular scattering and GISANS allows to explore the systems quantitatively in three dimensions on enormous length scales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36CAAE7-85E9-4A65-B816-111547E927F3}"/>
              </a:ext>
            </a:extLst>
          </p:cNvPr>
          <p:cNvGrpSpPr/>
          <p:nvPr/>
        </p:nvGrpSpPr>
        <p:grpSpPr>
          <a:xfrm>
            <a:off x="10829991" y="3762466"/>
            <a:ext cx="732034" cy="775908"/>
            <a:chOff x="1903808" y="5244281"/>
            <a:chExt cx="1178524" cy="907569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1E92C96-64DE-436D-8DA9-BAC8AFEF426A}"/>
                </a:ext>
              </a:extLst>
            </p:cNvPr>
            <p:cNvSpPr/>
            <p:nvPr/>
          </p:nvSpPr>
          <p:spPr>
            <a:xfrm>
              <a:off x="1903808" y="5844073"/>
              <a:ext cx="35298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</a:rPr>
                <a:t>Q</a:t>
              </a:r>
              <a:r>
                <a:rPr kumimoji="0" lang="en-US" altLang="en-US" sz="1400" b="1" i="0" u="none" strike="noStrike" kern="0" cap="none" spc="0" normalizeH="0" baseline="-250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</a:rPr>
                <a:t>x</a:t>
              </a:r>
              <a:endParaRPr kumimoji="0" lang="en-US" sz="1400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840CC06-0C5A-414C-A4A8-54EFC8E9EAB6}"/>
                </a:ext>
              </a:extLst>
            </p:cNvPr>
            <p:cNvSpPr/>
            <p:nvPr/>
          </p:nvSpPr>
          <p:spPr>
            <a:xfrm>
              <a:off x="2049820" y="5244281"/>
              <a:ext cx="348171" cy="307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</a:rPr>
                <a:t>Q</a:t>
              </a:r>
              <a:r>
                <a:rPr kumimoji="0" lang="en-US" altLang="en-US" sz="1400" b="1" i="0" u="none" strike="noStrike" kern="0" cap="none" spc="0" normalizeH="0" baseline="-250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</a:rPr>
                <a:t>z</a:t>
              </a:r>
              <a:endParaRPr kumimoji="0" lang="en-US" sz="1400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91ECDC2-11FD-4318-9079-41F95E29BF3E}"/>
                </a:ext>
              </a:extLst>
            </p:cNvPr>
            <p:cNvSpPr/>
            <p:nvPr/>
          </p:nvSpPr>
          <p:spPr>
            <a:xfrm>
              <a:off x="2692226" y="5842344"/>
              <a:ext cx="35298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</a:rPr>
                <a:t>Q</a:t>
              </a:r>
              <a:r>
                <a:rPr kumimoji="0" lang="en-US" altLang="en-US" sz="1400" b="1" i="0" u="none" strike="noStrike" kern="0" cap="none" spc="0" normalizeH="0" baseline="-250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</a:rPr>
                <a:t>y</a:t>
              </a:r>
              <a:endParaRPr kumimoji="0" lang="en-US" sz="1400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F5E8AFFB-1F0E-4B7C-80F3-4396C75F2507}"/>
                </a:ext>
              </a:extLst>
            </p:cNvPr>
            <p:cNvGrpSpPr/>
            <p:nvPr/>
          </p:nvGrpSpPr>
          <p:grpSpPr>
            <a:xfrm>
              <a:off x="2349001" y="5321341"/>
              <a:ext cx="733331" cy="803427"/>
              <a:chOff x="2888055" y="4909310"/>
              <a:chExt cx="733331" cy="803427"/>
            </a:xfrm>
          </p:grpSpPr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A7C751CA-116F-41B7-8E3B-5D23A12BEDE1}"/>
                  </a:ext>
                </a:extLst>
              </p:cNvPr>
              <p:cNvCxnSpPr/>
              <p:nvPr/>
            </p:nvCxnSpPr>
            <p:spPr>
              <a:xfrm flipV="1">
                <a:off x="3132499" y="4909310"/>
                <a:ext cx="0" cy="516150"/>
              </a:xfrm>
              <a:prstGeom prst="straightConnector1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  <a:tailEnd type="arrow"/>
              </a:ln>
              <a:effectLst/>
            </p:spPr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B06E2B29-23A1-4CD4-8914-C4DE0ACA380E}"/>
                  </a:ext>
                </a:extLst>
              </p:cNvPr>
              <p:cNvCxnSpPr/>
              <p:nvPr/>
            </p:nvCxnSpPr>
            <p:spPr>
              <a:xfrm>
                <a:off x="3132499" y="5425459"/>
                <a:ext cx="488887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  <a:tailEnd type="arrow"/>
              </a:ln>
              <a:effectLst/>
            </p:spPr>
          </p:cxn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31BCD0C8-83D2-42D1-8A13-FECD5CA39B41}"/>
                  </a:ext>
                </a:extLst>
              </p:cNvPr>
              <p:cNvCxnSpPr/>
              <p:nvPr/>
            </p:nvCxnSpPr>
            <p:spPr>
              <a:xfrm flipH="1">
                <a:off x="2888055" y="5425459"/>
                <a:ext cx="244444" cy="287278"/>
              </a:xfrm>
              <a:prstGeom prst="straightConnector1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  <a:tailEnd type="arrow"/>
              </a:ln>
              <a:effectLst/>
            </p:spPr>
          </p:cxnSp>
        </p:grp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E6DDB51F-1DFF-422E-B521-6EA11F53D9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89" r="51996"/>
          <a:stretch/>
        </p:blipFill>
        <p:spPr>
          <a:xfrm>
            <a:off x="8638732" y="3149290"/>
            <a:ext cx="1923888" cy="1793016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7B9EB57E-F110-471E-97BD-B55747909ABE}"/>
              </a:ext>
            </a:extLst>
          </p:cNvPr>
          <p:cNvSpPr/>
          <p:nvPr/>
        </p:nvSpPr>
        <p:spPr>
          <a:xfrm>
            <a:off x="1484376" y="5036103"/>
            <a:ext cx="9698061" cy="646331"/>
          </a:xfrm>
          <a:prstGeom prst="rect">
            <a:avLst/>
          </a:prstGeom>
          <a:ln>
            <a:solidFill>
              <a:sysClr val="windowText" lastClr="000000"/>
            </a:solidFill>
          </a:ln>
        </p:spPr>
        <p:txBody>
          <a:bodyPr wrap="square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At present the majority of published data on reflectometry concerns only specular reflection</a:t>
            </a:r>
          </a:p>
          <a:p>
            <a:pPr marL="285750" marR="0" lvl="0" indent="-28575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  <a:p>
            <a:pPr marL="285750" marR="0" lvl="0" indent="-28575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Rich information contained in off-specular data is not being exploited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5BFFAF4-9D55-453A-97B3-A8969FD80DF7}"/>
              </a:ext>
            </a:extLst>
          </p:cNvPr>
          <p:cNvSpPr txBox="1"/>
          <p:nvPr/>
        </p:nvSpPr>
        <p:spPr>
          <a:xfrm flipH="1">
            <a:off x="658681" y="1675495"/>
            <a:ext cx="6216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b="1" dirty="0">
                <a:solidFill>
                  <a:prstClr val="black"/>
                </a:solidFill>
                <a:latin typeface="+mj-lt"/>
              </a:rPr>
              <a:t>Neutron Reflectometry: 3 scattering channels: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CA7B3BA-702F-4FB2-9215-0F423322C30B}"/>
              </a:ext>
            </a:extLst>
          </p:cNvPr>
          <p:cNvSpPr/>
          <p:nvPr/>
        </p:nvSpPr>
        <p:spPr>
          <a:xfrm>
            <a:off x="4639577" y="2794291"/>
            <a:ext cx="3331361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  0.1-100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</a:rPr>
              <a:t>m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 length scale, 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Qx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2E1498-8838-4C81-BE77-81942C8006B8}"/>
              </a:ext>
            </a:extLst>
          </p:cNvPr>
          <p:cNvSpPr/>
          <p:nvPr/>
        </p:nvSpPr>
        <p:spPr>
          <a:xfrm>
            <a:off x="8476657" y="2766611"/>
            <a:ext cx="38668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1 - 100 nm length scale, 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Qy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479BCFF-CDB9-4541-BDE7-37A514521A4E}"/>
              </a:ext>
            </a:extLst>
          </p:cNvPr>
          <p:cNvGrpSpPr/>
          <p:nvPr/>
        </p:nvGrpSpPr>
        <p:grpSpPr>
          <a:xfrm>
            <a:off x="943987" y="2105777"/>
            <a:ext cx="10491150" cy="628594"/>
            <a:chOff x="235408" y="2229112"/>
            <a:chExt cx="8329170" cy="628594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1FD7E2A-6662-4409-9650-0519BB9E87B8}"/>
                </a:ext>
              </a:extLst>
            </p:cNvPr>
            <p:cNvSpPr/>
            <p:nvPr/>
          </p:nvSpPr>
          <p:spPr>
            <a:xfrm>
              <a:off x="6257500" y="2277514"/>
              <a:ext cx="2307078" cy="523005"/>
            </a:xfrm>
            <a:prstGeom prst="rect">
              <a:avLst/>
            </a:prstGeom>
            <a:gradFill flip="none" rotWithShape="1">
              <a:gsLst>
                <a:gs pos="30000">
                  <a:srgbClr val="A03123">
                    <a:lumMod val="40000"/>
                    <a:lumOff val="60000"/>
                  </a:srgbClr>
                </a:gs>
                <a:gs pos="92000">
                  <a:srgbClr val="306DBE">
                    <a:tint val="44500"/>
                    <a:satMod val="160000"/>
                    <a:lumMod val="42000"/>
                    <a:lumOff val="58000"/>
                    <a:alpha val="67000"/>
                  </a:srgbClr>
                </a:gs>
                <a:gs pos="97000">
                  <a:srgbClr val="306DBE">
                    <a:lumMod val="40000"/>
                    <a:lumOff val="60000"/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>
              <a:solidFill>
                <a:srgbClr val="306DBE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E59A3F5-2973-48AD-8AED-D27521FE293B}"/>
                </a:ext>
              </a:extLst>
            </p:cNvPr>
            <p:cNvSpPr/>
            <p:nvPr/>
          </p:nvSpPr>
          <p:spPr>
            <a:xfrm>
              <a:off x="235408" y="2263028"/>
              <a:ext cx="2478297" cy="523005"/>
            </a:xfrm>
            <a:prstGeom prst="rect">
              <a:avLst/>
            </a:prstGeom>
            <a:gradFill flip="none" rotWithShape="1">
              <a:gsLst>
                <a:gs pos="30000">
                  <a:srgbClr val="306DBE">
                    <a:alpha val="46000"/>
                  </a:srgbClr>
                </a:gs>
                <a:gs pos="92000">
                  <a:srgbClr val="306DBE">
                    <a:tint val="44500"/>
                    <a:satMod val="160000"/>
                    <a:lumMod val="42000"/>
                    <a:lumOff val="58000"/>
                    <a:alpha val="67000"/>
                  </a:srgbClr>
                </a:gs>
                <a:gs pos="97000">
                  <a:srgbClr val="306DBE">
                    <a:lumMod val="40000"/>
                    <a:lumOff val="60000"/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>
              <a:solidFill>
                <a:srgbClr val="306DBE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0E3F906E-62FD-49AE-ADFE-CB2C13BD1842}"/>
                </a:ext>
              </a:extLst>
            </p:cNvPr>
            <p:cNvSpPr/>
            <p:nvPr/>
          </p:nvSpPr>
          <p:spPr>
            <a:xfrm>
              <a:off x="3139221" y="2273463"/>
              <a:ext cx="2709323" cy="523005"/>
            </a:xfrm>
            <a:prstGeom prst="rect">
              <a:avLst/>
            </a:prstGeom>
            <a:gradFill flip="none" rotWithShape="1">
              <a:gsLst>
                <a:gs pos="30000">
                  <a:srgbClr val="84B641">
                    <a:lumMod val="40000"/>
                    <a:lumOff val="60000"/>
                  </a:srgbClr>
                </a:gs>
                <a:gs pos="92000">
                  <a:srgbClr val="306DBE">
                    <a:tint val="44500"/>
                    <a:satMod val="160000"/>
                    <a:lumMod val="42000"/>
                    <a:lumOff val="58000"/>
                    <a:alpha val="67000"/>
                  </a:srgbClr>
                </a:gs>
                <a:gs pos="97000">
                  <a:srgbClr val="306DBE">
                    <a:lumMod val="40000"/>
                    <a:lumOff val="60000"/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>
              <a:solidFill>
                <a:srgbClr val="306DBE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FF8143B9-A3B9-412C-B0EA-E421C1A8092A}"/>
                </a:ext>
              </a:extLst>
            </p:cNvPr>
            <p:cNvSpPr/>
            <p:nvPr/>
          </p:nvSpPr>
          <p:spPr>
            <a:xfrm>
              <a:off x="3141151" y="2229112"/>
              <a:ext cx="2478297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rPr>
                <a:t>Off-specular scattering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C3818ED-BDA1-4559-B00D-BA52907CFB7B}"/>
                </a:ext>
              </a:extLst>
            </p:cNvPr>
            <p:cNvSpPr/>
            <p:nvPr/>
          </p:nvSpPr>
          <p:spPr>
            <a:xfrm>
              <a:off x="6839920" y="2229112"/>
              <a:ext cx="97249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rPr>
                <a:t>GISANS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1C423DE5-879D-4A12-8F9C-2A0FE0B00A10}"/>
                </a:ext>
              </a:extLst>
            </p:cNvPr>
            <p:cNvSpPr/>
            <p:nvPr/>
          </p:nvSpPr>
          <p:spPr>
            <a:xfrm>
              <a:off x="506689" y="2229112"/>
              <a:ext cx="2309897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rPr>
                <a:t>Specular reflection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8A96D166-8684-4CEB-B808-8511266F1C6B}"/>
                </a:ext>
              </a:extLst>
            </p:cNvPr>
            <p:cNvSpPr/>
            <p:nvPr/>
          </p:nvSpPr>
          <p:spPr>
            <a:xfrm>
              <a:off x="726932" y="2507807"/>
              <a:ext cx="1208010" cy="3139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rPr>
                <a:t>depth profile 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D2168F5-9C45-44B8-9B7F-5D4548F6A9A0}"/>
                </a:ext>
              </a:extLst>
            </p:cNvPr>
            <p:cNvSpPr/>
            <p:nvPr/>
          </p:nvSpPr>
          <p:spPr>
            <a:xfrm>
              <a:off x="3600924" y="2538130"/>
              <a:ext cx="1659115" cy="3139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rPr>
                <a:t>lateral structure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1925879-4A1D-4F35-AF56-E5604A437D1B}"/>
                </a:ext>
              </a:extLst>
            </p:cNvPr>
            <p:cNvSpPr/>
            <p:nvPr/>
          </p:nvSpPr>
          <p:spPr>
            <a:xfrm>
              <a:off x="6648827" y="2543774"/>
              <a:ext cx="1745623" cy="3139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rPr>
                <a:t>lateral structure</a:t>
              </a:r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22133FD4-CF0D-4821-8BDA-462CD7CFAA29}"/>
              </a:ext>
            </a:extLst>
          </p:cNvPr>
          <p:cNvSpPr/>
          <p:nvPr/>
        </p:nvSpPr>
        <p:spPr>
          <a:xfrm>
            <a:off x="1475828" y="2784717"/>
            <a:ext cx="2329484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0.5 nm 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resolution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Qz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3A15C2F-9DBF-4FA3-A5A0-6DE7CD5515B0}"/>
              </a:ext>
            </a:extLst>
          </p:cNvPr>
          <p:cNvSpPr txBox="1"/>
          <p:nvPr/>
        </p:nvSpPr>
        <p:spPr>
          <a:xfrm>
            <a:off x="10337650" y="4670101"/>
            <a:ext cx="707245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M. Wolf</a:t>
            </a:r>
          </a:p>
        </p:txBody>
      </p:sp>
    </p:spTree>
    <p:extLst>
      <p:ext uri="{BB962C8B-B14F-4D97-AF65-F5344CB8AC3E}">
        <p14:creationId xmlns:p14="http://schemas.microsoft.com/office/powerpoint/2010/main" val="677459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Rectangle 672">
            <a:extLst>
              <a:ext uri="{FF2B5EF4-FFF2-40B4-BE49-F238E27FC236}">
                <a16:creationId xmlns:a16="http://schemas.microsoft.com/office/drawing/2014/main" id="{B99AE4AD-C872-4B31-A779-42C219DD9E37}"/>
              </a:ext>
            </a:extLst>
          </p:cNvPr>
          <p:cNvSpPr/>
          <p:nvPr/>
        </p:nvSpPr>
        <p:spPr>
          <a:xfrm>
            <a:off x="4302706" y="5489664"/>
            <a:ext cx="349166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latin typeface="+mj-lt"/>
              </a:rPr>
              <a:t>Field and current control of the electrical conductivity of an artificial two-dimensional honeycomb lattice</a:t>
            </a:r>
          </a:p>
          <a:p>
            <a:r>
              <a:rPr lang="en-US" sz="1200" dirty="0">
                <a:latin typeface="+mj-lt"/>
              </a:rPr>
              <a:t>Deepak Singh et al, Missouri University, Columbia</a:t>
            </a:r>
          </a:p>
        </p:txBody>
      </p:sp>
      <p:sp>
        <p:nvSpPr>
          <p:cNvPr id="247" name="Rectangle 246">
            <a:extLst>
              <a:ext uri="{FF2B5EF4-FFF2-40B4-BE49-F238E27FC236}">
                <a16:creationId xmlns:a16="http://schemas.microsoft.com/office/drawing/2014/main" id="{F663039D-5BAF-41E0-A14B-DD9A1174109E}"/>
              </a:ext>
            </a:extLst>
          </p:cNvPr>
          <p:cNvSpPr/>
          <p:nvPr/>
        </p:nvSpPr>
        <p:spPr>
          <a:xfrm>
            <a:off x="369869" y="35624"/>
            <a:ext cx="11691992" cy="6658381"/>
          </a:xfrm>
          <a:prstGeom prst="rect">
            <a:avLst/>
          </a:prstGeom>
          <a:noFill/>
          <a:ln w="12700"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77" name="Picture 676" descr="A picture containing honeycomb&#10;&#10;Description automatically generated">
            <a:extLst>
              <a:ext uri="{FF2B5EF4-FFF2-40B4-BE49-F238E27FC236}">
                <a16:creationId xmlns:a16="http://schemas.microsoft.com/office/drawing/2014/main" id="{3C786084-513E-4882-83D9-FD9D85C06B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528" y="1735448"/>
            <a:ext cx="2767678" cy="3666387"/>
          </a:xfrm>
          <a:prstGeom prst="rect">
            <a:avLst/>
          </a:prstGeom>
        </p:spPr>
      </p:pic>
      <p:sp>
        <p:nvSpPr>
          <p:cNvPr id="678" name="TextBox 677">
            <a:extLst>
              <a:ext uri="{FF2B5EF4-FFF2-40B4-BE49-F238E27FC236}">
                <a16:creationId xmlns:a16="http://schemas.microsoft.com/office/drawing/2014/main" id="{6C70CB5E-67C0-4DDC-BAC9-F99A670CDBC8}"/>
              </a:ext>
            </a:extLst>
          </p:cNvPr>
          <p:cNvSpPr txBox="1"/>
          <p:nvPr/>
        </p:nvSpPr>
        <p:spPr>
          <a:xfrm>
            <a:off x="4694122" y="1261454"/>
            <a:ext cx="23503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Published March 2019</a:t>
            </a:r>
          </a:p>
        </p:txBody>
      </p:sp>
      <p:sp>
        <p:nvSpPr>
          <p:cNvPr id="679" name="Rectangle 678">
            <a:extLst>
              <a:ext uri="{FF2B5EF4-FFF2-40B4-BE49-F238E27FC236}">
                <a16:creationId xmlns:a16="http://schemas.microsoft.com/office/drawing/2014/main" id="{334FADB2-00AE-4050-8CE9-236F0989D048}"/>
              </a:ext>
            </a:extLst>
          </p:cNvPr>
          <p:cNvSpPr/>
          <p:nvPr/>
        </p:nvSpPr>
        <p:spPr>
          <a:xfrm>
            <a:off x="4586888" y="573914"/>
            <a:ext cx="28332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latin typeface="+mj-lt"/>
              </a:rPr>
              <a:t>Artificial two-dimensional honeycomb lattice</a:t>
            </a:r>
            <a:endParaRPr lang="en-US" sz="1600" dirty="0">
              <a:latin typeface="+mj-lt"/>
            </a:endParaRPr>
          </a:p>
        </p:txBody>
      </p:sp>
      <p:pic>
        <p:nvPicPr>
          <p:cNvPr id="260" name="Picture 259" descr="A screenshot of a cell phone&#10;&#10;Description automatically generated">
            <a:extLst>
              <a:ext uri="{FF2B5EF4-FFF2-40B4-BE49-F238E27FC236}">
                <a16:creationId xmlns:a16="http://schemas.microsoft.com/office/drawing/2014/main" id="{38F52229-FF91-4C96-A982-5ADDDB3296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6" t="13333" r="50423" b="49323"/>
          <a:stretch/>
        </p:blipFill>
        <p:spPr>
          <a:xfrm>
            <a:off x="397556" y="1602306"/>
            <a:ext cx="3169862" cy="4096316"/>
          </a:xfrm>
          <a:prstGeom prst="rect">
            <a:avLst/>
          </a:prstGeom>
          <a:ln w="12700">
            <a:noFill/>
          </a:ln>
        </p:spPr>
      </p:pic>
      <p:sp>
        <p:nvSpPr>
          <p:cNvPr id="261" name="TextBox 260">
            <a:extLst>
              <a:ext uri="{FF2B5EF4-FFF2-40B4-BE49-F238E27FC236}">
                <a16:creationId xmlns:a16="http://schemas.microsoft.com/office/drawing/2014/main" id="{F4A94038-51DC-4F5A-A18C-AE379817AB53}"/>
              </a:ext>
            </a:extLst>
          </p:cNvPr>
          <p:cNvSpPr txBox="1"/>
          <p:nvPr/>
        </p:nvSpPr>
        <p:spPr>
          <a:xfrm>
            <a:off x="535535" y="1210791"/>
            <a:ext cx="25731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Published February 2019</a:t>
            </a:r>
          </a:p>
        </p:txBody>
      </p:sp>
      <p:sp>
        <p:nvSpPr>
          <p:cNvPr id="262" name="Rectangle 261">
            <a:extLst>
              <a:ext uri="{FF2B5EF4-FFF2-40B4-BE49-F238E27FC236}">
                <a16:creationId xmlns:a16="http://schemas.microsoft.com/office/drawing/2014/main" id="{72CCCD95-61A9-4F7C-BBA9-318911820DE3}"/>
              </a:ext>
            </a:extLst>
          </p:cNvPr>
          <p:cNvSpPr/>
          <p:nvPr/>
        </p:nvSpPr>
        <p:spPr>
          <a:xfrm>
            <a:off x="397556" y="573914"/>
            <a:ext cx="40919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ITO Multilayer Thin Films for Patternable Transparent Electrodes</a:t>
            </a:r>
            <a:endParaRPr lang="en-US" sz="1600" b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263" name="Rectangle 262">
            <a:extLst>
              <a:ext uri="{FF2B5EF4-FFF2-40B4-BE49-F238E27FC236}">
                <a16:creationId xmlns:a16="http://schemas.microsoft.com/office/drawing/2014/main" id="{CF9D1E19-5534-4AF2-B95C-E8F982834407}"/>
              </a:ext>
            </a:extLst>
          </p:cNvPr>
          <p:cNvSpPr/>
          <p:nvPr/>
        </p:nvSpPr>
        <p:spPr>
          <a:xfrm>
            <a:off x="397557" y="5729444"/>
            <a:ext cx="3537446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3D Nanoscale Mapping of Porosity in Solution-Processed ITO Multilayer Thin Films for Patternable Transparent Electrodes </a:t>
            </a:r>
            <a:endParaRPr lang="en-US" sz="1200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  <a:p>
            <a:r>
              <a:rPr lang="en-US" sz="1200" dirty="0">
                <a:solidFill>
                  <a:srgbClr val="000000"/>
                </a:solidFill>
                <a:latin typeface="+mj-lt"/>
              </a:rPr>
              <a:t>Rosario Gerhardt et al</a:t>
            </a:r>
            <a:r>
              <a:rPr lang="en-US" sz="1200" baseline="300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1200" dirty="0">
                <a:solidFill>
                  <a:srgbClr val="000000"/>
                </a:solidFill>
                <a:latin typeface="+mj-lt"/>
              </a:rPr>
              <a:t>Georgia Tech, Atlanta</a:t>
            </a:r>
          </a:p>
          <a:p>
            <a:r>
              <a:rPr lang="en-US" sz="800" dirty="0">
                <a:solidFill>
                  <a:srgbClr val="000000"/>
                </a:solidFill>
                <a:latin typeface="+mj-lt"/>
              </a:rPr>
              <a:t> </a:t>
            </a:r>
            <a:endParaRPr lang="en-US" sz="800" dirty="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C9F3CB-A1B2-49C9-8C90-F0B22C6A76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7399" y="1735448"/>
            <a:ext cx="2804615" cy="364457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A2A678E-F277-41C9-AABB-9CB827D8B4B9}"/>
              </a:ext>
            </a:extLst>
          </p:cNvPr>
          <p:cNvSpPr/>
          <p:nvPr/>
        </p:nvSpPr>
        <p:spPr>
          <a:xfrm>
            <a:off x="8102369" y="549071"/>
            <a:ext cx="39594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latin typeface="+mj-lt"/>
              </a:rPr>
              <a:t>Voltage pulses synchronized with the pulsed neutron source were applied to a phospholipid bilayer membrane  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E4AE20-B960-4E25-95BE-17E942BA4A3F}"/>
              </a:ext>
            </a:extLst>
          </p:cNvPr>
          <p:cNvSpPr txBox="1"/>
          <p:nvPr/>
        </p:nvSpPr>
        <p:spPr>
          <a:xfrm>
            <a:off x="8329057" y="1388481"/>
            <a:ext cx="20778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Published July 2019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85F0B74-B14B-4A2F-BC75-DF0B3F2D3F59}"/>
              </a:ext>
            </a:extLst>
          </p:cNvPr>
          <p:cNvSpPr/>
          <p:nvPr/>
        </p:nvSpPr>
        <p:spPr>
          <a:xfrm>
            <a:off x="8102369" y="5489664"/>
            <a:ext cx="38259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latin typeface="+mj-lt"/>
              </a:rPr>
              <a:t>Voltage-Dependent Profile Structures of a </a:t>
            </a:r>
            <a:r>
              <a:rPr lang="en-US" sz="1400" b="1" dirty="0" err="1">
                <a:latin typeface="+mj-lt"/>
              </a:rPr>
              <a:t>Kv</a:t>
            </a:r>
            <a:r>
              <a:rPr lang="en-US" sz="1400" b="1" dirty="0">
                <a:latin typeface="+mj-lt"/>
              </a:rPr>
              <a:t>- Channel via Time-Resolved Neutron Interferometry</a:t>
            </a:r>
          </a:p>
          <a:p>
            <a:r>
              <a:rPr lang="en-US" sz="1200" dirty="0">
                <a:latin typeface="+mj-lt"/>
              </a:rPr>
              <a:t>J. Kent </a:t>
            </a:r>
            <a:r>
              <a:rPr lang="en-US" sz="1200" dirty="0" err="1">
                <a:latin typeface="+mj-lt"/>
              </a:rPr>
              <a:t>Blasie</a:t>
            </a:r>
            <a:r>
              <a:rPr lang="en-US" sz="1200" dirty="0">
                <a:latin typeface="+mj-lt"/>
              </a:rPr>
              <a:t> et al, University of Pennsylvania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3CCD20A0-F19E-4D4D-A5CB-61304E11A990}"/>
              </a:ext>
            </a:extLst>
          </p:cNvPr>
          <p:cNvSpPr txBox="1">
            <a:spLocks/>
          </p:cNvSpPr>
          <p:nvPr/>
        </p:nvSpPr>
        <p:spPr>
          <a:xfrm>
            <a:off x="430213" y="13375"/>
            <a:ext cx="11430000" cy="529718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Recent publications from Magnetism Reflectometer at SNS </a:t>
            </a:r>
          </a:p>
        </p:txBody>
      </p:sp>
    </p:spTree>
    <p:extLst>
      <p:ext uri="{BB962C8B-B14F-4D97-AF65-F5344CB8AC3E}">
        <p14:creationId xmlns:p14="http://schemas.microsoft.com/office/powerpoint/2010/main" val="33011694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5A6685C-09FE-4344-A567-520A68598B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5480" y="6457206"/>
            <a:ext cx="1541549" cy="369972"/>
          </a:xfrm>
          <a:prstGeom prst="rect">
            <a:avLst/>
          </a:prstGeom>
        </p:spPr>
      </p:pic>
      <p:sp>
        <p:nvSpPr>
          <p:cNvPr id="6" name="Title 4">
            <a:extLst>
              <a:ext uri="{FF2B5EF4-FFF2-40B4-BE49-F238E27FC236}">
                <a16:creationId xmlns:a16="http://schemas.microsoft.com/office/drawing/2014/main" id="{48E57EBF-2247-4822-9E5D-D7BCE95FA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692" y="0"/>
            <a:ext cx="11599524" cy="1089529"/>
          </a:xfrm>
        </p:spPr>
        <p:txBody>
          <a:bodyPr/>
          <a:lstStyle/>
          <a:p>
            <a:r>
              <a:rPr lang="en-US" sz="2800" b="1" u="sng" dirty="0">
                <a:latin typeface="+mj-lt"/>
              </a:rPr>
              <a:t>Beyond basic experiment</a:t>
            </a:r>
            <a:r>
              <a:rPr lang="en-US" sz="2800" b="1" dirty="0">
                <a:latin typeface="+mj-lt"/>
              </a:rPr>
              <a:t>: Unique capability at Spallation Source:</a:t>
            </a:r>
            <a:br>
              <a:rPr lang="en-US" sz="2800" b="1" dirty="0">
                <a:latin typeface="+mj-lt"/>
              </a:rPr>
            </a:br>
            <a:br>
              <a:rPr lang="en-US" sz="400" b="1" dirty="0">
                <a:latin typeface="+mj-lt"/>
              </a:rPr>
            </a:br>
            <a:r>
              <a:rPr lang="en-US" sz="2000" b="1" dirty="0">
                <a:latin typeface="+mj-lt"/>
              </a:rPr>
              <a:t>Grazing Incidence Neutron Scattering (GINS) for complete characterization and mesoscale control of thin film heterostructure materials 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0626B3B0-3851-4E07-90F9-FCC8D2F4C1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1111" y="1800259"/>
            <a:ext cx="6290976" cy="410183"/>
          </a:xfrm>
        </p:spPr>
        <p:txBody>
          <a:bodyPr/>
          <a:lstStyle/>
          <a:p>
            <a:pPr marL="0" indent="0">
              <a:buNone/>
            </a:pPr>
            <a:r>
              <a:rPr lang="en-US" sz="1800" b="1" dirty="0">
                <a:latin typeface="+mj-lt"/>
              </a:rPr>
              <a:t>GINS experiments are being performed now at SNS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4A62D018-7491-4EAC-BAF5-3E3D9FDC2991}"/>
              </a:ext>
            </a:extLst>
          </p:cNvPr>
          <p:cNvSpPr txBox="1">
            <a:spLocks/>
          </p:cNvSpPr>
          <p:nvPr/>
        </p:nvSpPr>
        <p:spPr bwMode="auto">
          <a:xfrm>
            <a:off x="372472" y="5805780"/>
            <a:ext cx="11770760" cy="928042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i="1" dirty="0">
                <a:solidFill>
                  <a:schemeClr val="bg2"/>
                </a:solidFill>
                <a:latin typeface="+mn-lt"/>
              </a:rPr>
              <a:t>Advanced software tools for the analysis and modeling of Grazing Incidence Neutron Scattering (GINS) of complex heterostructures at the Spallation Neutron Source -&gt; access to </a:t>
            </a:r>
            <a:r>
              <a:rPr lang="en-US" sz="2000" b="1" i="1" dirty="0">
                <a:solidFill>
                  <a:schemeClr val="bg2"/>
                </a:solidFill>
              </a:rPr>
              <a:t>the interface driven properties </a:t>
            </a:r>
            <a:endParaRPr lang="en-US" sz="2000" b="1" i="1" dirty="0">
              <a:solidFill>
                <a:schemeClr val="bg2"/>
              </a:solidFill>
              <a:latin typeface="+mn-lt"/>
            </a:endParaRPr>
          </a:p>
        </p:txBody>
      </p:sp>
      <p:pic>
        <p:nvPicPr>
          <p:cNvPr id="9" name="Picture 2" descr="C:\MY SPACE\articles\2015\Polymer chapter\gisans_3d_qscale_combined.png">
            <a:extLst>
              <a:ext uri="{FF2B5EF4-FFF2-40B4-BE49-F238E27FC236}">
                <a16:creationId xmlns:a16="http://schemas.microsoft.com/office/drawing/2014/main" id="{5DC36AFA-0D5C-4796-903D-DCC2792349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5"/>
          <a:stretch/>
        </p:blipFill>
        <p:spPr bwMode="auto">
          <a:xfrm>
            <a:off x="1301462" y="2348124"/>
            <a:ext cx="4749382" cy="3293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5F1DD6F-D12E-4391-A94C-4D1763A61FCC}"/>
              </a:ext>
            </a:extLst>
          </p:cNvPr>
          <p:cNvSpPr txBox="1"/>
          <p:nvPr/>
        </p:nvSpPr>
        <p:spPr>
          <a:xfrm>
            <a:off x="6560643" y="2194630"/>
            <a:ext cx="549037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en-US" sz="1400" b="1" dirty="0"/>
              <a:t>Despite the exceptional experimental capabilities, robust, dedicated and publicly available software for data analysis and modeling is not available to users</a:t>
            </a:r>
          </a:p>
          <a:p>
            <a:pPr>
              <a:lnSpc>
                <a:spcPct val="90000"/>
              </a:lnSpc>
            </a:pPr>
            <a:endParaRPr lang="en-US" sz="1400" b="1" dirty="0"/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en-US" sz="1400" b="1" dirty="0"/>
              <a:t>Theoretical formalism of the Distorted wave Born approximation (DWBA) for calculation of GINS is reported in the literature but is no relevant code exists</a:t>
            </a:r>
          </a:p>
          <a:p>
            <a:pPr>
              <a:lnSpc>
                <a:spcPct val="90000"/>
              </a:lnSpc>
            </a:pPr>
            <a:endParaRPr lang="en-US" sz="1400" b="1" dirty="0"/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en-US" sz="1400" b="1" dirty="0"/>
              <a:t>The rich information contained in these data  is not being exploited without advanced software</a:t>
            </a:r>
          </a:p>
        </p:txBody>
      </p:sp>
      <p:pic>
        <p:nvPicPr>
          <p:cNvPr id="11" name="Picture 10" descr="chains&amp;nanoparticlesBIG">
            <a:extLst>
              <a:ext uri="{FF2B5EF4-FFF2-40B4-BE49-F238E27FC236}">
                <a16:creationId xmlns:a16="http://schemas.microsoft.com/office/drawing/2014/main" id="{0C62E49C-5C47-4EB5-9F1E-093704F864D7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1" r="1709" b="3525"/>
          <a:stretch>
            <a:fillRect/>
          </a:stretch>
        </p:blipFill>
        <p:spPr bwMode="auto">
          <a:xfrm>
            <a:off x="372472" y="2161418"/>
            <a:ext cx="1322336" cy="717161"/>
          </a:xfrm>
          <a:prstGeom prst="rect">
            <a:avLst/>
          </a:prstGeom>
          <a:noFill/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B526426-C68A-4236-9C23-79E7A7F5B130}"/>
              </a:ext>
            </a:extLst>
          </p:cNvPr>
          <p:cNvSpPr/>
          <p:nvPr/>
        </p:nvSpPr>
        <p:spPr>
          <a:xfrm>
            <a:off x="5911306" y="4512095"/>
            <a:ext cx="62806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GINS pilot experiment performed at the Magnetism Reflectometer at SNS on a multilayer heterostructure of magnetic Fe</a:t>
            </a:r>
            <a:r>
              <a:rPr lang="en-US" sz="1400" b="1" baseline="-25000" dirty="0"/>
              <a:t>3</a:t>
            </a:r>
            <a:r>
              <a:rPr lang="en-US" sz="1400" b="1" dirty="0"/>
              <a:t>O</a:t>
            </a:r>
            <a:r>
              <a:rPr lang="en-US" sz="1400" b="1" baseline="-25000" dirty="0"/>
              <a:t>4</a:t>
            </a:r>
            <a:r>
              <a:rPr lang="en-US" sz="1400" b="1" dirty="0"/>
              <a:t> nanoparticles self-assembled in a block-copolymer matrix</a:t>
            </a:r>
          </a:p>
          <a:p>
            <a:endParaRPr lang="en-US" sz="800" b="1" dirty="0"/>
          </a:p>
          <a:p>
            <a:pPr algn="r"/>
            <a:r>
              <a:rPr lang="en-US" sz="1100" b="1" i="1" dirty="0"/>
              <a:t>                     V. Lauter et al, Reference Module Material Science and  Materials</a:t>
            </a:r>
          </a:p>
          <a:p>
            <a:pPr algn="r"/>
            <a:r>
              <a:rPr lang="en-US" sz="1100" b="1" i="1" dirty="0"/>
              <a:t>                        Engineering, Elsevier, 2016; ISBN: 978-0-12-803581-8 </a:t>
            </a:r>
          </a:p>
        </p:txBody>
      </p:sp>
      <p:sp>
        <p:nvSpPr>
          <p:cNvPr id="14" name="Left Arrow 9">
            <a:extLst>
              <a:ext uri="{FF2B5EF4-FFF2-40B4-BE49-F238E27FC236}">
                <a16:creationId xmlns:a16="http://schemas.microsoft.com/office/drawing/2014/main" id="{F4178772-B4F0-48C2-8651-24034CAB4EED}"/>
              </a:ext>
            </a:extLst>
          </p:cNvPr>
          <p:cNvSpPr/>
          <p:nvPr/>
        </p:nvSpPr>
        <p:spPr>
          <a:xfrm>
            <a:off x="5233197" y="4784029"/>
            <a:ext cx="640246" cy="230134"/>
          </a:xfrm>
          <a:prstGeom prst="leftArrow">
            <a:avLst/>
          </a:prstGeom>
          <a:solidFill>
            <a:schemeClr val="tx1"/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082D7C6-75E2-4377-A496-51CFEB20388F}"/>
              </a:ext>
            </a:extLst>
          </p:cNvPr>
          <p:cNvSpPr/>
          <p:nvPr/>
        </p:nvSpPr>
        <p:spPr>
          <a:xfrm>
            <a:off x="3259285" y="2311976"/>
            <a:ext cx="18646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Time-of-flight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5DA1804-790A-4CD2-A6BA-A6F2C26057FA}"/>
              </a:ext>
            </a:extLst>
          </p:cNvPr>
          <p:cNvSpPr/>
          <p:nvPr/>
        </p:nvSpPr>
        <p:spPr>
          <a:xfrm>
            <a:off x="7709181" y="1176131"/>
            <a:ext cx="1886647" cy="523005"/>
          </a:xfrm>
          <a:prstGeom prst="rect">
            <a:avLst/>
          </a:prstGeom>
          <a:gradFill flip="none" rotWithShape="1">
            <a:gsLst>
              <a:gs pos="30000">
                <a:schemeClr val="accent5">
                  <a:lumMod val="40000"/>
                  <a:lumOff val="60000"/>
                </a:schemeClr>
              </a:gs>
              <a:gs pos="92000">
                <a:schemeClr val="accent1">
                  <a:tint val="44500"/>
                  <a:satMod val="160000"/>
                  <a:lumMod val="42000"/>
                  <a:lumOff val="58000"/>
                  <a:alpha val="67000"/>
                </a:schemeClr>
              </a:gs>
              <a:gs pos="97000">
                <a:schemeClr val="accent1">
                  <a:lumMod val="40000"/>
                  <a:lumOff val="60000"/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7BD7CD4-55E7-4130-AB48-B625BF76D122}"/>
              </a:ext>
            </a:extLst>
          </p:cNvPr>
          <p:cNvSpPr/>
          <p:nvPr/>
        </p:nvSpPr>
        <p:spPr>
          <a:xfrm>
            <a:off x="797467" y="1161645"/>
            <a:ext cx="2651981" cy="523005"/>
          </a:xfrm>
          <a:prstGeom prst="rect">
            <a:avLst/>
          </a:prstGeom>
          <a:gradFill flip="none" rotWithShape="1">
            <a:gsLst>
              <a:gs pos="30000">
                <a:schemeClr val="accent1">
                  <a:alpha val="46000"/>
                </a:schemeClr>
              </a:gs>
              <a:gs pos="92000">
                <a:schemeClr val="accent1">
                  <a:tint val="44500"/>
                  <a:satMod val="160000"/>
                  <a:lumMod val="42000"/>
                  <a:lumOff val="58000"/>
                  <a:alpha val="67000"/>
                </a:schemeClr>
              </a:gs>
              <a:gs pos="97000">
                <a:schemeClr val="accent1">
                  <a:lumMod val="40000"/>
                  <a:lumOff val="60000"/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10F7F95-2F1B-4641-BD74-437CD8D08347}"/>
              </a:ext>
            </a:extLst>
          </p:cNvPr>
          <p:cNvSpPr/>
          <p:nvPr/>
        </p:nvSpPr>
        <p:spPr>
          <a:xfrm>
            <a:off x="3882584" y="1172080"/>
            <a:ext cx="3199502" cy="523005"/>
          </a:xfrm>
          <a:prstGeom prst="rect">
            <a:avLst/>
          </a:prstGeom>
          <a:gradFill flip="none" rotWithShape="1">
            <a:gsLst>
              <a:gs pos="30000">
                <a:schemeClr val="accent2">
                  <a:lumMod val="40000"/>
                  <a:lumOff val="60000"/>
                </a:schemeClr>
              </a:gs>
              <a:gs pos="92000">
                <a:schemeClr val="accent1">
                  <a:tint val="44500"/>
                  <a:satMod val="160000"/>
                  <a:lumMod val="42000"/>
                  <a:lumOff val="58000"/>
                  <a:alpha val="67000"/>
                </a:schemeClr>
              </a:gs>
              <a:gs pos="97000">
                <a:schemeClr val="accent1">
                  <a:lumMod val="40000"/>
                  <a:lumOff val="60000"/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91CFF9B-6AC2-44C7-9C0F-E810BC0A6DEF}"/>
              </a:ext>
            </a:extLst>
          </p:cNvPr>
          <p:cNvSpPr/>
          <p:nvPr/>
        </p:nvSpPr>
        <p:spPr>
          <a:xfrm>
            <a:off x="3905774" y="1127729"/>
            <a:ext cx="30283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000" b="1" dirty="0">
                <a:latin typeface="+mj-lt"/>
              </a:rPr>
              <a:t>Off-specular scattering</a:t>
            </a:r>
            <a:endParaRPr lang="en-US" sz="2000" dirty="0">
              <a:latin typeface="+mj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6C22574-DC66-43DA-AC09-D7C9F016D28F}"/>
              </a:ext>
            </a:extLst>
          </p:cNvPr>
          <p:cNvSpPr/>
          <p:nvPr/>
        </p:nvSpPr>
        <p:spPr>
          <a:xfrm>
            <a:off x="7988540" y="1139017"/>
            <a:ext cx="11160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000" b="1" dirty="0">
                <a:latin typeface="+mj-lt"/>
              </a:rPr>
              <a:t>GISANS</a:t>
            </a:r>
            <a:endParaRPr lang="en-US" sz="2000" dirty="0">
              <a:latin typeface="+mj-lt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E8ECE87-E20E-45B9-B262-CA952ED6BF6B}"/>
              </a:ext>
            </a:extLst>
          </p:cNvPr>
          <p:cNvSpPr/>
          <p:nvPr/>
        </p:nvSpPr>
        <p:spPr>
          <a:xfrm>
            <a:off x="884171" y="1116441"/>
            <a:ext cx="252377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1" dirty="0">
                <a:latin typeface="+mj-lt"/>
              </a:rPr>
              <a:t>Specular reflection</a:t>
            </a:r>
            <a:endParaRPr lang="en-US" sz="2000" dirty="0">
              <a:latin typeface="+mj-lt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BF7783F-C4B7-405F-94C1-A6B7BCCBA894}"/>
              </a:ext>
            </a:extLst>
          </p:cNvPr>
          <p:cNvSpPr/>
          <p:nvPr/>
        </p:nvSpPr>
        <p:spPr>
          <a:xfrm>
            <a:off x="1317811" y="1406424"/>
            <a:ext cx="1736630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b="1" dirty="0">
                <a:latin typeface="+mj-lt"/>
              </a:rPr>
              <a:t>depth profile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BBB6ACD-7E0D-4E54-A7B0-AB15DFFC5586}"/>
              </a:ext>
            </a:extLst>
          </p:cNvPr>
          <p:cNvSpPr/>
          <p:nvPr/>
        </p:nvSpPr>
        <p:spPr>
          <a:xfrm>
            <a:off x="4589142" y="1429515"/>
            <a:ext cx="1882720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b="1" dirty="0">
                <a:latin typeface="+mj-lt"/>
              </a:rPr>
              <a:t>lateral structure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352F103-902C-4480-A001-BA66F3674146}"/>
              </a:ext>
            </a:extLst>
          </p:cNvPr>
          <p:cNvSpPr/>
          <p:nvPr/>
        </p:nvSpPr>
        <p:spPr>
          <a:xfrm>
            <a:off x="7695841" y="1439789"/>
            <a:ext cx="1929164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b="1" dirty="0">
                <a:latin typeface="+mj-lt"/>
              </a:rPr>
              <a:t>lateral structure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FB9555A-19F2-43FA-95F6-FE56DFDA4787}"/>
              </a:ext>
            </a:extLst>
          </p:cNvPr>
          <p:cNvSpPr txBox="1"/>
          <p:nvPr/>
        </p:nvSpPr>
        <p:spPr>
          <a:xfrm>
            <a:off x="3527340" y="1129915"/>
            <a:ext cx="303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4000" b="1" dirty="0"/>
              <a:t>+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3873F34-2A95-408C-879A-8ACE68022D03}"/>
              </a:ext>
            </a:extLst>
          </p:cNvPr>
          <p:cNvSpPr txBox="1"/>
          <p:nvPr/>
        </p:nvSpPr>
        <p:spPr>
          <a:xfrm>
            <a:off x="7201645" y="1129915"/>
            <a:ext cx="4160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4000" b="1" dirty="0"/>
              <a:t>+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C101C84-8E6A-4869-AFE4-8415E17DB236}"/>
              </a:ext>
            </a:extLst>
          </p:cNvPr>
          <p:cNvSpPr txBox="1"/>
          <p:nvPr/>
        </p:nvSpPr>
        <p:spPr>
          <a:xfrm>
            <a:off x="9669200" y="1129915"/>
            <a:ext cx="6270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4000" b="1" dirty="0"/>
              <a:t>=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F0C3F8C-A8D7-4DB0-AEB2-5C51586B6744}"/>
              </a:ext>
            </a:extLst>
          </p:cNvPr>
          <p:cNvSpPr/>
          <p:nvPr/>
        </p:nvSpPr>
        <p:spPr>
          <a:xfrm>
            <a:off x="10265979" y="1179669"/>
            <a:ext cx="1442609" cy="52300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shade val="30000"/>
                  <a:satMod val="115000"/>
                </a:schemeClr>
              </a:gs>
              <a:gs pos="23000">
                <a:schemeClr val="accent6">
                  <a:shade val="67500"/>
                  <a:satMod val="115000"/>
                  <a:alpha val="47000"/>
                  <a:lumMod val="42000"/>
                  <a:lumOff val="58000"/>
                </a:schemeClr>
              </a:gs>
              <a:gs pos="100000">
                <a:schemeClr val="accent6">
                  <a:lumMod val="40000"/>
                  <a:lumOff val="6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B562795-83D4-4EDB-9CA4-76C797B103B9}"/>
              </a:ext>
            </a:extLst>
          </p:cNvPr>
          <p:cNvSpPr/>
          <p:nvPr/>
        </p:nvSpPr>
        <p:spPr>
          <a:xfrm>
            <a:off x="10545337" y="1131267"/>
            <a:ext cx="7938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000" b="1" dirty="0">
                <a:latin typeface="+mj-lt"/>
              </a:rPr>
              <a:t>GINS</a:t>
            </a:r>
            <a:endParaRPr lang="en-US" sz="2000" dirty="0">
              <a:latin typeface="+mj-lt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852C265-F8DC-439A-9178-0944DCFC6922}"/>
              </a:ext>
            </a:extLst>
          </p:cNvPr>
          <p:cNvSpPr/>
          <p:nvPr/>
        </p:nvSpPr>
        <p:spPr>
          <a:xfrm>
            <a:off x="10371167" y="1433053"/>
            <a:ext cx="1579771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b="1" dirty="0">
                <a:latin typeface="+mj-lt"/>
              </a:rPr>
              <a:t>3D structure</a:t>
            </a:r>
          </a:p>
        </p:txBody>
      </p:sp>
    </p:spTree>
    <p:extLst>
      <p:ext uri="{BB962C8B-B14F-4D97-AF65-F5344CB8AC3E}">
        <p14:creationId xmlns:p14="http://schemas.microsoft.com/office/powerpoint/2010/main" val="27508225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8943BA1-224F-4331-B26F-F6563D3C7C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5480" y="6457206"/>
            <a:ext cx="1541549" cy="369972"/>
          </a:xfrm>
          <a:prstGeom prst="rect">
            <a:avLst/>
          </a:prstGeom>
        </p:spPr>
      </p:pic>
      <p:sp>
        <p:nvSpPr>
          <p:cNvPr id="6" name="Title 4">
            <a:extLst>
              <a:ext uri="{FF2B5EF4-FFF2-40B4-BE49-F238E27FC236}">
                <a16:creationId xmlns:a16="http://schemas.microsoft.com/office/drawing/2014/main" id="{4B260161-70BF-485C-B670-483B446D4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213" y="79432"/>
            <a:ext cx="11430000" cy="480131"/>
          </a:xfrm>
        </p:spPr>
        <p:txBody>
          <a:bodyPr/>
          <a:lstStyle/>
          <a:p>
            <a:r>
              <a:rPr lang="en-US" sz="2800" b="1" dirty="0">
                <a:solidFill>
                  <a:schemeClr val="tx2"/>
                </a:solidFill>
                <a:latin typeface="+mj-lt"/>
              </a:rPr>
              <a:t>Novel approach towards exploration of mesoscale materials 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E60545-F6B9-4045-930E-884DB7A095DD}"/>
              </a:ext>
            </a:extLst>
          </p:cNvPr>
          <p:cNvSpPr/>
          <p:nvPr/>
        </p:nvSpPr>
        <p:spPr>
          <a:xfrm>
            <a:off x="430213" y="5729353"/>
            <a:ext cx="11611099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>
              <a:spcBef>
                <a:spcPts val="0"/>
              </a:spcBef>
              <a:spcAft>
                <a:spcPts val="600"/>
              </a:spcAft>
              <a:buClrTx/>
            </a:pPr>
            <a:r>
              <a:rPr lang="en-US" sz="2000" b="1" i="1" dirty="0">
                <a:solidFill>
                  <a:srgbClr val="FFFF00"/>
                </a:solidFill>
              </a:rPr>
              <a:t>Development of next generation data handling modus operandi for data analysis and modeling 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BCBED6D-BDFD-4360-9E3D-3AE840678825}"/>
              </a:ext>
            </a:extLst>
          </p:cNvPr>
          <p:cNvSpPr/>
          <p:nvPr/>
        </p:nvSpPr>
        <p:spPr>
          <a:xfrm>
            <a:off x="5213007" y="893461"/>
            <a:ext cx="3241389" cy="2329907"/>
          </a:xfrm>
          <a:prstGeom prst="roundRect">
            <a:avLst/>
          </a:prstGeom>
          <a:noFill/>
          <a:ln w="12700">
            <a:solidFill>
              <a:srgbClr val="0000CC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0EC497C-87DE-4B0B-A5E4-9A26017CDE0A}"/>
              </a:ext>
            </a:extLst>
          </p:cNvPr>
          <p:cNvGrpSpPr/>
          <p:nvPr/>
        </p:nvGrpSpPr>
        <p:grpSpPr>
          <a:xfrm>
            <a:off x="328773" y="877982"/>
            <a:ext cx="4747376" cy="2931321"/>
            <a:chOff x="1278601" y="946124"/>
            <a:chExt cx="2990854" cy="229215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B4BEEAA-66B4-43A9-9D14-A7E56BCD3BE7}"/>
                </a:ext>
              </a:extLst>
            </p:cNvPr>
            <p:cNvSpPr txBox="1"/>
            <p:nvPr/>
          </p:nvSpPr>
          <p:spPr>
            <a:xfrm>
              <a:off x="1278601" y="971807"/>
              <a:ext cx="2990854" cy="2266468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  <a:spcAft>
                  <a:spcPts val="800"/>
                </a:spcAft>
              </a:pPr>
              <a:r>
                <a:rPr lang="en-US" sz="1600" b="1" dirty="0"/>
                <a:t>Neutron Reflectometry Experiment</a:t>
              </a:r>
              <a:endParaRPr lang="en-US" sz="1600" dirty="0"/>
            </a:p>
            <a:p>
              <a:pPr algn="ctr">
                <a:lnSpc>
                  <a:spcPct val="90000"/>
                </a:lnSpc>
              </a:pPr>
              <a:endParaRPr lang="en-US" dirty="0"/>
            </a:p>
            <a:p>
              <a:pPr algn="ctr">
                <a:lnSpc>
                  <a:spcPct val="90000"/>
                </a:lnSpc>
              </a:pPr>
              <a:endParaRPr lang="en-US" dirty="0"/>
            </a:p>
            <a:p>
              <a:pPr algn="ctr">
                <a:lnSpc>
                  <a:spcPct val="90000"/>
                </a:lnSpc>
              </a:pPr>
              <a:endParaRPr lang="en-US" dirty="0"/>
            </a:p>
            <a:p>
              <a:pPr algn="ctr">
                <a:lnSpc>
                  <a:spcPct val="90000"/>
                </a:lnSpc>
              </a:pPr>
              <a:endParaRPr lang="en-US" dirty="0"/>
            </a:p>
            <a:p>
              <a:pPr algn="ctr">
                <a:lnSpc>
                  <a:spcPct val="90000"/>
                </a:lnSpc>
              </a:pPr>
              <a:endParaRPr lang="en-US" dirty="0"/>
            </a:p>
            <a:p>
              <a:pPr algn="ctr">
                <a:lnSpc>
                  <a:spcPct val="90000"/>
                </a:lnSpc>
              </a:pPr>
              <a:endParaRPr lang="en-US" dirty="0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F138A80E-1373-4FFB-B3FA-6A184C5AFB1E}"/>
                </a:ext>
              </a:extLst>
            </p:cNvPr>
            <p:cNvSpPr/>
            <p:nvPr/>
          </p:nvSpPr>
          <p:spPr>
            <a:xfrm>
              <a:off x="1341347" y="946124"/>
              <a:ext cx="2840693" cy="2071777"/>
            </a:xfrm>
            <a:prstGeom prst="roundRect">
              <a:avLst/>
            </a:prstGeom>
            <a:noFill/>
            <a:ln w="12700">
              <a:solidFill>
                <a:srgbClr val="0000CC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1DB0A2A-835B-4572-BCA9-E0A712F5421E}"/>
              </a:ext>
            </a:extLst>
          </p:cNvPr>
          <p:cNvGrpSpPr/>
          <p:nvPr/>
        </p:nvGrpSpPr>
        <p:grpSpPr>
          <a:xfrm>
            <a:off x="8889211" y="740419"/>
            <a:ext cx="2601837" cy="3716689"/>
            <a:chOff x="1769400" y="3282868"/>
            <a:chExt cx="3056200" cy="225391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782F4E9-1200-4454-B2BF-CF4E0BA3A3AE}"/>
                </a:ext>
              </a:extLst>
            </p:cNvPr>
            <p:cNvSpPr/>
            <p:nvPr/>
          </p:nvSpPr>
          <p:spPr>
            <a:xfrm>
              <a:off x="2092187" y="3374872"/>
              <a:ext cx="2733413" cy="1926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600" b="1" dirty="0"/>
                <a:t>NSLD depth profile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CD659DBB-786B-4D2D-B02D-7DC11BAB0CCE}"/>
                </a:ext>
              </a:extLst>
            </p:cNvPr>
            <p:cNvSpPr/>
            <p:nvPr/>
          </p:nvSpPr>
          <p:spPr>
            <a:xfrm>
              <a:off x="1769400" y="3282868"/>
              <a:ext cx="2990854" cy="2253913"/>
            </a:xfrm>
            <a:prstGeom prst="roundRect">
              <a:avLst/>
            </a:prstGeom>
            <a:noFill/>
            <a:ln w="12700">
              <a:solidFill>
                <a:srgbClr val="0000CC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16" name="Arrow: Curved Down 15">
            <a:extLst>
              <a:ext uri="{FF2B5EF4-FFF2-40B4-BE49-F238E27FC236}">
                <a16:creationId xmlns:a16="http://schemas.microsoft.com/office/drawing/2014/main" id="{1D500182-00EE-4B97-90BD-CB583FBF3478}"/>
              </a:ext>
            </a:extLst>
          </p:cNvPr>
          <p:cNvSpPr/>
          <p:nvPr/>
        </p:nvSpPr>
        <p:spPr>
          <a:xfrm rot="167087">
            <a:off x="4674732" y="539142"/>
            <a:ext cx="1109369" cy="283512"/>
          </a:xfrm>
          <a:prstGeom prst="curvedDownArrow">
            <a:avLst/>
          </a:prstGeom>
          <a:solidFill>
            <a:schemeClr val="tx1">
              <a:lumMod val="65000"/>
              <a:lumOff val="35000"/>
            </a:schemeClr>
          </a:solidFill>
          <a:ln w="19050">
            <a:solidFill>
              <a:srgbClr val="0000CC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Arrow: Curved Down 16">
            <a:extLst>
              <a:ext uri="{FF2B5EF4-FFF2-40B4-BE49-F238E27FC236}">
                <a16:creationId xmlns:a16="http://schemas.microsoft.com/office/drawing/2014/main" id="{5D4A6BF5-A29F-496F-AB53-A7E59EA3461F}"/>
              </a:ext>
            </a:extLst>
          </p:cNvPr>
          <p:cNvSpPr/>
          <p:nvPr/>
        </p:nvSpPr>
        <p:spPr>
          <a:xfrm>
            <a:off x="8140592" y="525233"/>
            <a:ext cx="950886" cy="293628"/>
          </a:xfrm>
          <a:prstGeom prst="curvedDownArrow">
            <a:avLst/>
          </a:prstGeom>
          <a:solidFill>
            <a:schemeClr val="tx1">
              <a:lumMod val="65000"/>
              <a:lumOff val="35000"/>
            </a:schemeClr>
          </a:solidFill>
          <a:ln w="19050">
            <a:solidFill>
              <a:srgbClr val="0000CC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4556906-04A2-4033-B500-06B7FEA40CD3}"/>
              </a:ext>
            </a:extLst>
          </p:cNvPr>
          <p:cNvSpPr/>
          <p:nvPr/>
        </p:nvSpPr>
        <p:spPr>
          <a:xfrm>
            <a:off x="1061015" y="3654742"/>
            <a:ext cx="7425439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b="1" dirty="0"/>
              <a:t>Conventional reflectometry experiments provide </a:t>
            </a:r>
            <a:r>
              <a:rPr lang="en-US" b="1" i="1" dirty="0"/>
              <a:t>only </a:t>
            </a:r>
            <a:r>
              <a:rPr lang="en-US" b="1" dirty="0"/>
              <a:t>structural parameters via fitting model to the data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5483B67-A0A6-4B8F-946D-D92152D3FFC7}"/>
              </a:ext>
            </a:extLst>
          </p:cNvPr>
          <p:cNvSpPr/>
          <p:nvPr/>
        </p:nvSpPr>
        <p:spPr>
          <a:xfrm>
            <a:off x="5510964" y="3274174"/>
            <a:ext cx="2864225" cy="25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dirty="0"/>
              <a:t>V. Lauter et al. </a:t>
            </a:r>
            <a:r>
              <a:rPr lang="en-US" sz="1200" i="1" dirty="0"/>
              <a:t>,</a:t>
            </a:r>
            <a:r>
              <a:rPr lang="en-US" sz="1200" dirty="0"/>
              <a:t> 2016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876A2A2-B1C5-416C-84DF-08B51E0BDAD0}"/>
              </a:ext>
            </a:extLst>
          </p:cNvPr>
          <p:cNvSpPr/>
          <p:nvPr/>
        </p:nvSpPr>
        <p:spPr>
          <a:xfrm>
            <a:off x="1859622" y="4415200"/>
            <a:ext cx="72841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/>
              <a:t>Can we obtain access to the interaction parameters causing this structure?</a:t>
            </a:r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9A84D38-4DB9-4146-8FAB-9BAC4DB4FD09}"/>
              </a:ext>
            </a:extLst>
          </p:cNvPr>
          <p:cNvSpPr/>
          <p:nvPr/>
        </p:nvSpPr>
        <p:spPr>
          <a:xfrm>
            <a:off x="2825393" y="5122723"/>
            <a:ext cx="7790087" cy="3822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To realize this one needs a different approach to the data analysis </a:t>
            </a:r>
            <a:endParaRPr lang="en-US" sz="18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A6B6370-87CC-4473-8CA8-6CE64A8171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53" y="1226603"/>
            <a:ext cx="4229126" cy="2099896"/>
          </a:xfrm>
          <a:prstGeom prst="rect">
            <a:avLst/>
          </a:prstGeom>
        </p:spPr>
      </p:pic>
      <p:pic>
        <p:nvPicPr>
          <p:cNvPr id="23" name="Picture 22" descr="A close up of a map&#10;&#10;Description generated with high confidence">
            <a:extLst>
              <a:ext uri="{FF2B5EF4-FFF2-40B4-BE49-F238E27FC236}">
                <a16:creationId xmlns:a16="http://schemas.microsoft.com/office/drawing/2014/main" id="{81C33336-FB4F-4E3D-A0FE-186A0DDE8D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211" y="988388"/>
            <a:ext cx="2908253" cy="218194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0D0FB1B-41F7-4DA3-804C-44070ED469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395" y="1189045"/>
            <a:ext cx="2302616" cy="3225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9348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8092FF9-EAA8-4223-8944-0FB5D978F4EA}"/>
              </a:ext>
            </a:extLst>
          </p:cNvPr>
          <p:cNvSpPr/>
          <p:nvPr/>
        </p:nvSpPr>
        <p:spPr>
          <a:xfrm>
            <a:off x="354806" y="1224822"/>
            <a:ext cx="113969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b="1" dirty="0">
                <a:latin typeface="+mj-lt"/>
              </a:rPr>
              <a:t>The implementation of a computational workflow integrating high performance computing (HPC) with experiment via an intuitive, cross-platform user interface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147F15C-9927-4581-8700-4A89A30559F5}"/>
              </a:ext>
            </a:extLst>
          </p:cNvPr>
          <p:cNvCxnSpPr>
            <a:cxnSpLocks/>
          </p:cNvCxnSpPr>
          <p:nvPr/>
        </p:nvCxnSpPr>
        <p:spPr>
          <a:xfrm>
            <a:off x="417689" y="1915978"/>
            <a:ext cx="11334044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6E61C473-7A0B-4548-BB38-F11A8C012B8D}"/>
              </a:ext>
            </a:extLst>
          </p:cNvPr>
          <p:cNvGrpSpPr/>
          <p:nvPr/>
        </p:nvGrpSpPr>
        <p:grpSpPr>
          <a:xfrm>
            <a:off x="842398" y="2088668"/>
            <a:ext cx="4791114" cy="4648155"/>
            <a:chOff x="3034616" y="1087655"/>
            <a:chExt cx="3241138" cy="390948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E99BF8A-37A6-473F-9613-B8F11CE0901E}"/>
                </a:ext>
              </a:extLst>
            </p:cNvPr>
            <p:cNvSpPr/>
            <p:nvPr/>
          </p:nvSpPr>
          <p:spPr>
            <a:xfrm flipH="1" flipV="1">
              <a:off x="3963300" y="1453943"/>
              <a:ext cx="127114" cy="141251"/>
            </a:xfrm>
            <a:prstGeom prst="rect">
              <a:avLst/>
            </a:prstGeom>
            <a:gradFill rotWithShape="1">
              <a:gsLst>
                <a:gs pos="0">
                  <a:srgbClr val="002060"/>
                </a:gs>
                <a:gs pos="100000">
                  <a:srgbClr val="336600"/>
                </a:gs>
              </a:gsLst>
              <a:lin ang="16200000" scaled="0"/>
            </a:gra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Calibri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B879758-8918-41A9-AC33-8F09E968E94B}"/>
                </a:ext>
              </a:extLst>
            </p:cNvPr>
            <p:cNvSpPr/>
            <p:nvPr/>
          </p:nvSpPr>
          <p:spPr>
            <a:xfrm flipH="1" flipV="1">
              <a:off x="5186915" y="1453942"/>
              <a:ext cx="127114" cy="141251"/>
            </a:xfrm>
            <a:prstGeom prst="rect">
              <a:avLst/>
            </a:prstGeom>
            <a:gradFill rotWithShape="1">
              <a:gsLst>
                <a:gs pos="0">
                  <a:srgbClr val="002060"/>
                </a:gs>
                <a:gs pos="100000">
                  <a:srgbClr val="336600"/>
                </a:gs>
              </a:gsLst>
              <a:lin ang="16200000" scaled="0"/>
            </a:gra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Calibri"/>
                <a:cs typeface="+mn-cs"/>
              </a:endParaRPr>
            </a:p>
          </p:txBody>
        </p:sp>
        <p:sp>
          <p:nvSpPr>
            <p:cNvPr id="13" name="Rounded Rectangle 29">
              <a:extLst>
                <a:ext uri="{FF2B5EF4-FFF2-40B4-BE49-F238E27FC236}">
                  <a16:creationId xmlns:a16="http://schemas.microsoft.com/office/drawing/2014/main" id="{3851B004-976D-44D5-9AFD-90028BAD5727}"/>
                </a:ext>
              </a:extLst>
            </p:cNvPr>
            <p:cNvSpPr/>
            <p:nvPr/>
          </p:nvSpPr>
          <p:spPr bwMode="auto">
            <a:xfrm>
              <a:off x="3273687" y="3468323"/>
              <a:ext cx="2713074" cy="1459937"/>
            </a:xfrm>
            <a:prstGeom prst="roundRect">
              <a:avLst>
                <a:gd name="adj" fmla="val 7445"/>
              </a:avLst>
            </a:prstGeom>
            <a:noFill/>
            <a:ln w="28575" cap="flat" cmpd="sng" algn="ctr">
              <a:solidFill>
                <a:srgbClr val="9BBB59">
                  <a:lumMod val="75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kern="0">
                <a:solidFill>
                  <a:srgbClr val="4F81BD"/>
                </a:solidFill>
                <a:latin typeface="Calibri"/>
                <a:cs typeface="Arial"/>
              </a:endParaRPr>
            </a:p>
          </p:txBody>
        </p:sp>
        <p:sp>
          <p:nvSpPr>
            <p:cNvPr id="14" name="Rounded Rectangle 3">
              <a:extLst>
                <a:ext uri="{FF2B5EF4-FFF2-40B4-BE49-F238E27FC236}">
                  <a16:creationId xmlns:a16="http://schemas.microsoft.com/office/drawing/2014/main" id="{71E254F7-FD9E-4548-A47B-AA9D7DBC200A}"/>
                </a:ext>
              </a:extLst>
            </p:cNvPr>
            <p:cNvSpPr/>
            <p:nvPr/>
          </p:nvSpPr>
          <p:spPr bwMode="auto">
            <a:xfrm>
              <a:off x="3331472" y="1935685"/>
              <a:ext cx="1142071" cy="688800"/>
            </a:xfrm>
            <a:prstGeom prst="roundRect">
              <a:avLst>
                <a:gd name="adj" fmla="val 8739"/>
              </a:avLst>
            </a:prstGeom>
            <a:noFill/>
            <a:ln w="28575" cap="flat" cmpd="sng" algn="ctr">
              <a:solidFill>
                <a:srgbClr val="9BBB59">
                  <a:lumMod val="75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kern="0">
                <a:solidFill>
                  <a:srgbClr val="4F81BD"/>
                </a:solidFill>
                <a:latin typeface="Calibri"/>
                <a:cs typeface="Arial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FFD97EE-3CA7-48C1-B332-C8D3D5ADFD9B}"/>
                </a:ext>
              </a:extLst>
            </p:cNvPr>
            <p:cNvSpPr txBox="1"/>
            <p:nvPr/>
          </p:nvSpPr>
          <p:spPr>
            <a:xfrm>
              <a:off x="3116058" y="2017754"/>
              <a:ext cx="1580018" cy="5738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fontAlgn="auto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b="1" kern="0" dirty="0">
                  <a:solidFill>
                    <a:prstClr val="black"/>
                  </a:solidFill>
                  <a:latin typeface="Calibri"/>
                  <a:cs typeface="+mn-cs"/>
                </a:rPr>
                <a:t>TITAN</a:t>
              </a:r>
              <a:endParaRPr lang="en-US" kern="0" dirty="0">
                <a:solidFill>
                  <a:prstClr val="black"/>
                </a:solidFill>
                <a:latin typeface="Calibri"/>
                <a:cs typeface="+mn-cs"/>
              </a:endParaRPr>
            </a:p>
            <a:p>
              <a:pPr algn="ctr" defTabSz="457200" fontAlgn="auto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kern="0" dirty="0">
                  <a:solidFill>
                    <a:prstClr val="black"/>
                  </a:solidFill>
                  <a:latin typeface="Calibri"/>
                  <a:cs typeface="+mn-cs"/>
                </a:rPr>
                <a:t>SCFT</a:t>
              </a:r>
            </a:p>
            <a:p>
              <a:pPr algn="ctr" defTabSz="457200" fontAlgn="auto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prstClr val="black"/>
                  </a:solidFill>
                  <a:latin typeface="Calibri"/>
                  <a:cs typeface="+mn-cs"/>
                </a:rPr>
                <a:t>simulations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DE96B60-5137-4A41-B43B-7A6CB6719D54}"/>
                </a:ext>
              </a:extLst>
            </p:cNvPr>
            <p:cNvGrpSpPr/>
            <p:nvPr/>
          </p:nvGrpSpPr>
          <p:grpSpPr>
            <a:xfrm>
              <a:off x="3034616" y="2830296"/>
              <a:ext cx="1867927" cy="433953"/>
              <a:chOff x="2975172" y="2830296"/>
              <a:chExt cx="1867927" cy="433953"/>
            </a:xfrm>
          </p:grpSpPr>
          <p:sp>
            <p:nvSpPr>
              <p:cNvPr id="48" name="Rounded Rectangle 13">
                <a:extLst>
                  <a:ext uri="{FF2B5EF4-FFF2-40B4-BE49-F238E27FC236}">
                    <a16:creationId xmlns:a16="http://schemas.microsoft.com/office/drawing/2014/main" id="{94A54A91-A564-4A64-99E3-F8E0101F3F96}"/>
                  </a:ext>
                </a:extLst>
              </p:cNvPr>
              <p:cNvSpPr/>
              <p:nvPr/>
            </p:nvSpPr>
            <p:spPr bwMode="auto">
              <a:xfrm>
                <a:off x="3266385" y="2830296"/>
                <a:ext cx="1275248" cy="424601"/>
              </a:xfrm>
              <a:prstGeom prst="roundRect">
                <a:avLst>
                  <a:gd name="adj" fmla="val 8739"/>
                </a:avLst>
              </a:prstGeom>
              <a:noFill/>
              <a:ln w="28575" cap="flat" cmpd="sng" algn="ctr">
                <a:solidFill>
                  <a:srgbClr val="9BBB59">
                    <a:lumMod val="75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100" kern="0">
                  <a:solidFill>
                    <a:srgbClr val="4F81BD"/>
                  </a:solidFill>
                  <a:latin typeface="Calibri"/>
                  <a:cs typeface="Arial"/>
                </a:endParaRP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8C7F7BC2-C38D-444B-8B6D-B654BB073CE0}"/>
                  </a:ext>
                </a:extLst>
              </p:cNvPr>
              <p:cNvSpPr txBox="1"/>
              <p:nvPr/>
            </p:nvSpPr>
            <p:spPr>
              <a:xfrm>
                <a:off x="2975172" y="2852221"/>
                <a:ext cx="1867927" cy="4120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200" fontAlgn="auto">
                  <a:lnSpc>
                    <a:spcPts val="15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kern="0" dirty="0">
                    <a:solidFill>
                      <a:prstClr val="black"/>
                    </a:solidFill>
                    <a:latin typeface="Calibri"/>
                    <a:cs typeface="+mn-cs"/>
                  </a:rPr>
                  <a:t>cost-function</a:t>
                </a:r>
              </a:p>
              <a:p>
                <a:pPr algn="ctr" defTabSz="457200" fontAlgn="auto">
                  <a:lnSpc>
                    <a:spcPts val="15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kern="0" dirty="0">
                    <a:solidFill>
                      <a:prstClr val="black"/>
                    </a:solidFill>
                    <a:latin typeface="Calibri"/>
                    <a:cs typeface="+mn-cs"/>
                  </a:rPr>
                  <a:t>Minimizer</a:t>
                </a:r>
              </a:p>
            </p:txBody>
          </p:sp>
        </p:grpSp>
        <p:pic>
          <p:nvPicPr>
            <p:cNvPr id="17" name="Picture 16" descr="C:\MY SPACE\articles\2015\Polymer chapter\03_23_2015\gisans_3d_qscale_combined_highres.png">
              <a:extLst>
                <a:ext uri="{FF2B5EF4-FFF2-40B4-BE49-F238E27FC236}">
                  <a16:creationId xmlns:a16="http://schemas.microsoft.com/office/drawing/2014/main" id="{F2BE2846-EC69-4AF0-ADBA-38A3948C8FAF}"/>
                </a:ext>
              </a:extLst>
            </p:cNvPr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6044" y="3942346"/>
              <a:ext cx="1210271" cy="92307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FBF6C6E-731B-4FBB-9806-36220D8B231E}"/>
                </a:ext>
              </a:extLst>
            </p:cNvPr>
            <p:cNvSpPr/>
            <p:nvPr/>
          </p:nvSpPr>
          <p:spPr>
            <a:xfrm>
              <a:off x="3383669" y="3674568"/>
              <a:ext cx="851955" cy="29769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700" kern="0" dirty="0">
                  <a:solidFill>
                    <a:prstClr val="black"/>
                  </a:solidFill>
                  <a:latin typeface="Calibri"/>
                  <a:cs typeface="+mn-cs"/>
                </a:rPr>
                <a:t>Experiment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08CC63D-5411-4643-87F4-492620768AA5}"/>
                </a:ext>
              </a:extLst>
            </p:cNvPr>
            <p:cNvSpPr txBox="1"/>
            <p:nvPr/>
          </p:nvSpPr>
          <p:spPr>
            <a:xfrm>
              <a:off x="4695736" y="2053666"/>
              <a:ext cx="1580018" cy="3106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kern="0" dirty="0">
                  <a:solidFill>
                    <a:prstClr val="black"/>
                  </a:solidFill>
                  <a:latin typeface="Calibri"/>
                  <a:cs typeface="+mn-cs"/>
                </a:rPr>
                <a:t>Model</a:t>
              </a: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E86017FA-8D10-48E0-96DD-1FEFFB570E42}"/>
                </a:ext>
              </a:extLst>
            </p:cNvPr>
            <p:cNvGrpSpPr/>
            <p:nvPr/>
          </p:nvGrpSpPr>
          <p:grpSpPr>
            <a:xfrm>
              <a:off x="5022814" y="2089192"/>
              <a:ext cx="930930" cy="1347827"/>
              <a:chOff x="5022814" y="2107122"/>
              <a:chExt cx="930930" cy="1347827"/>
            </a:xfrm>
          </p:grpSpPr>
          <p:sp>
            <p:nvSpPr>
              <p:cNvPr id="45" name="Rounded Rectangle 32">
                <a:extLst>
                  <a:ext uri="{FF2B5EF4-FFF2-40B4-BE49-F238E27FC236}">
                    <a16:creationId xmlns:a16="http://schemas.microsoft.com/office/drawing/2014/main" id="{79E6455C-8942-4FCC-A645-E9C6457FABF5}"/>
                  </a:ext>
                </a:extLst>
              </p:cNvPr>
              <p:cNvSpPr/>
              <p:nvPr/>
            </p:nvSpPr>
            <p:spPr bwMode="auto">
              <a:xfrm>
                <a:off x="5022814" y="2107122"/>
                <a:ext cx="930930" cy="1162732"/>
              </a:xfrm>
              <a:prstGeom prst="roundRect">
                <a:avLst>
                  <a:gd name="adj" fmla="val 8739"/>
                </a:avLst>
              </a:prstGeom>
              <a:noFill/>
              <a:ln w="28575" cap="flat" cmpd="sng" algn="ctr">
                <a:solidFill>
                  <a:srgbClr val="9BBB59">
                    <a:lumMod val="75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100" kern="0">
                  <a:solidFill>
                    <a:srgbClr val="4F81BD"/>
                  </a:solidFill>
                  <a:latin typeface="Calibri"/>
                  <a:cs typeface="Arial"/>
                </a:endParaRPr>
              </a:p>
            </p:txBody>
          </p:sp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31E1C27C-79EC-448E-A706-9AA32EBA6E9F}"/>
                  </a:ext>
                </a:extLst>
              </p:cNvPr>
              <p:cNvPicPr>
                <a:picLocks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47142" y="2351156"/>
                <a:ext cx="886036" cy="886968"/>
              </a:xfrm>
              <a:prstGeom prst="rect">
                <a:avLst/>
              </a:prstGeom>
            </p:spPr>
          </p:pic>
          <p:sp>
            <p:nvSpPr>
              <p:cNvPr id="47" name="Right Arrow 62">
                <a:extLst>
                  <a:ext uri="{FF2B5EF4-FFF2-40B4-BE49-F238E27FC236}">
                    <a16:creationId xmlns:a16="http://schemas.microsoft.com/office/drawing/2014/main" id="{49976BF8-7380-4E20-AEA1-4664EF07F147}"/>
                  </a:ext>
                </a:extLst>
              </p:cNvPr>
              <p:cNvSpPr/>
              <p:nvPr/>
            </p:nvSpPr>
            <p:spPr>
              <a:xfrm rot="16200000" flipV="1">
                <a:off x="5398317" y="3141258"/>
                <a:ext cx="165846" cy="461535"/>
              </a:xfrm>
              <a:prstGeom prst="rightArrow">
                <a:avLst>
                  <a:gd name="adj1" fmla="val 50000"/>
                  <a:gd name="adj2" fmla="val 58937"/>
                </a:avLst>
              </a:prstGeom>
              <a:solidFill>
                <a:sysClr val="window" lastClr="FFFFFF">
                  <a:lumMod val="50000"/>
                </a:sysClr>
              </a:solidFill>
              <a:ln w="9525" cap="flat" cmpd="sng" algn="ctr">
                <a:noFill/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  <a:cs typeface="+mn-cs"/>
                </a:endParaRPr>
              </a:p>
            </p:txBody>
          </p:sp>
        </p:grpSp>
        <p:sp>
          <p:nvSpPr>
            <p:cNvPr id="21" name="Right Arrow 68">
              <a:extLst>
                <a:ext uri="{FF2B5EF4-FFF2-40B4-BE49-F238E27FC236}">
                  <a16:creationId xmlns:a16="http://schemas.microsoft.com/office/drawing/2014/main" id="{1A93FFE2-21E4-4572-A2D8-657673B72C08}"/>
                </a:ext>
              </a:extLst>
            </p:cNvPr>
            <p:cNvSpPr/>
            <p:nvPr/>
          </p:nvSpPr>
          <p:spPr>
            <a:xfrm rot="5400000" flipV="1">
              <a:off x="3821086" y="3123351"/>
              <a:ext cx="165846" cy="461535"/>
            </a:xfrm>
            <a:prstGeom prst="rightArrow">
              <a:avLst>
                <a:gd name="adj1" fmla="val 50000"/>
                <a:gd name="adj2" fmla="val 58937"/>
              </a:avLst>
            </a:prstGeom>
            <a:solidFill>
              <a:sysClr val="window" lastClr="FFFFFF">
                <a:lumMod val="50000"/>
              </a:sysClr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Calibri"/>
                <a:cs typeface="+mn-cs"/>
              </a:endParaRPr>
            </a:p>
          </p:txBody>
        </p:sp>
        <p:sp>
          <p:nvSpPr>
            <p:cNvPr id="22" name="Right Arrow 69">
              <a:extLst>
                <a:ext uri="{FF2B5EF4-FFF2-40B4-BE49-F238E27FC236}">
                  <a16:creationId xmlns:a16="http://schemas.microsoft.com/office/drawing/2014/main" id="{C54A5CC9-42E2-452A-853F-6EF508014DBA}"/>
                </a:ext>
              </a:extLst>
            </p:cNvPr>
            <p:cNvSpPr/>
            <p:nvPr/>
          </p:nvSpPr>
          <p:spPr>
            <a:xfrm rot="5400000" flipV="1">
              <a:off x="3821086" y="2495923"/>
              <a:ext cx="165846" cy="461535"/>
            </a:xfrm>
            <a:prstGeom prst="rightArrow">
              <a:avLst>
                <a:gd name="adj1" fmla="val 50000"/>
                <a:gd name="adj2" fmla="val 58937"/>
              </a:avLst>
            </a:prstGeom>
            <a:solidFill>
              <a:sysClr val="window" lastClr="FFFFFF">
                <a:lumMod val="50000"/>
              </a:sysClr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Calibri"/>
                <a:cs typeface="+mn-cs"/>
              </a:endParaRPr>
            </a:p>
          </p:txBody>
        </p:sp>
        <p:sp>
          <p:nvSpPr>
            <p:cNvPr id="23" name="Right Arrow 71">
              <a:extLst>
                <a:ext uri="{FF2B5EF4-FFF2-40B4-BE49-F238E27FC236}">
                  <a16:creationId xmlns:a16="http://schemas.microsoft.com/office/drawing/2014/main" id="{7E2CC91E-1564-44AB-8B91-64EA81F7AEE8}"/>
                </a:ext>
              </a:extLst>
            </p:cNvPr>
            <p:cNvSpPr/>
            <p:nvPr/>
          </p:nvSpPr>
          <p:spPr>
            <a:xfrm flipH="1">
              <a:off x="4492572" y="2073900"/>
              <a:ext cx="508515" cy="461535"/>
            </a:xfrm>
            <a:prstGeom prst="rightArrow">
              <a:avLst>
                <a:gd name="adj1" fmla="val 50000"/>
                <a:gd name="adj2" fmla="val 29801"/>
              </a:avLst>
            </a:prstGeom>
            <a:solidFill>
              <a:sysClr val="window" lastClr="FFFFFF">
                <a:lumMod val="50000"/>
              </a:sysClr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Calibri"/>
                <a:cs typeface="+mn-cs"/>
              </a:endParaRP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E0D8B002-7446-4AB5-8886-8880C1754387}"/>
                </a:ext>
              </a:extLst>
            </p:cNvPr>
            <p:cNvGrpSpPr/>
            <p:nvPr/>
          </p:nvGrpSpPr>
          <p:grpSpPr>
            <a:xfrm>
              <a:off x="4826936" y="3743119"/>
              <a:ext cx="1222558" cy="1122297"/>
              <a:chOff x="4447907" y="3743119"/>
              <a:chExt cx="1222558" cy="1122297"/>
            </a:xfrm>
          </p:grpSpPr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B7798D74-A174-4A17-A3C7-096E9E29BFEC}"/>
                  </a:ext>
                </a:extLst>
              </p:cNvPr>
              <p:cNvSpPr/>
              <p:nvPr/>
            </p:nvSpPr>
            <p:spPr>
              <a:xfrm>
                <a:off x="4447907" y="3766871"/>
                <a:ext cx="1222558" cy="9060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kern="0" dirty="0">
                    <a:solidFill>
                      <a:prstClr val="black"/>
                    </a:solidFill>
                    <a:latin typeface="Calibri"/>
                    <a:cs typeface="+mn-cs"/>
                  </a:rPr>
                  <a:t>Theoretical</a:t>
                </a:r>
              </a:p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b="1" kern="0" dirty="0">
                    <a:solidFill>
                      <a:prstClr val="black"/>
                    </a:solidFill>
                    <a:latin typeface="Calibri"/>
                    <a:cs typeface="+mn-cs"/>
                  </a:rPr>
                  <a:t>DWBA </a:t>
                </a:r>
                <a:r>
                  <a:rPr lang="en-US" sz="1600" kern="0" dirty="0">
                    <a:solidFill>
                      <a:prstClr val="black"/>
                    </a:solidFill>
                    <a:latin typeface="Calibri"/>
                    <a:cs typeface="+mn-cs"/>
                  </a:rPr>
                  <a:t>calculations</a:t>
                </a:r>
              </a:p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kern="0" dirty="0">
                    <a:solidFill>
                      <a:prstClr val="black"/>
                    </a:solidFill>
                    <a:latin typeface="Calibri"/>
                    <a:cs typeface="+mn-cs"/>
                  </a:rPr>
                  <a:t>of </a:t>
                </a:r>
                <a:r>
                  <a:rPr lang="en-US" sz="1600" b="1" kern="0" dirty="0">
                    <a:solidFill>
                      <a:prstClr val="black"/>
                    </a:solidFill>
                    <a:latin typeface="Calibri"/>
                    <a:cs typeface="+mn-cs"/>
                  </a:rPr>
                  <a:t>GINS</a:t>
                </a:r>
                <a:endParaRPr lang="en-US" b="1" kern="0" dirty="0">
                  <a:solidFill>
                    <a:prstClr val="black"/>
                  </a:solidFill>
                  <a:latin typeface="Arial Narrow" panose="020B0606020202030204" pitchFamily="34" charset="0"/>
                  <a:cs typeface="+mn-cs"/>
                </a:endParaRP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F121F3E6-D909-441C-8B57-3BDD30393994}"/>
                  </a:ext>
                </a:extLst>
              </p:cNvPr>
              <p:cNvSpPr/>
              <p:nvPr/>
            </p:nvSpPr>
            <p:spPr>
              <a:xfrm>
                <a:off x="4527709" y="3743119"/>
                <a:ext cx="1035826" cy="1122297"/>
              </a:xfrm>
              <a:prstGeom prst="rect">
                <a:avLst/>
              </a:prstGeom>
              <a:noFill/>
              <a:ln w="19050" cap="flat" cmpd="sng" algn="ctr">
                <a:solidFill>
                  <a:srgbClr val="9BBB59">
                    <a:lumMod val="7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  <a:cs typeface="+mn-cs"/>
                </a:endParaRPr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FA3150E1-B82A-44A9-AFC3-E0A06023AB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77166" y="3488492"/>
              <a:ext cx="920628" cy="182880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A70EAC4-CB44-491A-92BC-8C09A7AD6A96}"/>
                </a:ext>
              </a:extLst>
            </p:cNvPr>
            <p:cNvSpPr/>
            <p:nvPr/>
          </p:nvSpPr>
          <p:spPr>
            <a:xfrm>
              <a:off x="3361611" y="3739623"/>
              <a:ext cx="1162983" cy="1125793"/>
            </a:xfrm>
            <a:prstGeom prst="rect">
              <a:avLst/>
            </a:prstGeom>
            <a:noFill/>
            <a:ln w="19050" cap="flat" cmpd="sng" algn="ctr">
              <a:solidFill>
                <a:srgbClr val="9BBB59">
                  <a:lumMod val="7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Calibri"/>
                <a:cs typeface="+mn-cs"/>
              </a:endParaRPr>
            </a:p>
          </p:txBody>
        </p:sp>
        <p:sp>
          <p:nvSpPr>
            <p:cNvPr id="27" name="Circular Arrow 6">
              <a:extLst>
                <a:ext uri="{FF2B5EF4-FFF2-40B4-BE49-F238E27FC236}">
                  <a16:creationId xmlns:a16="http://schemas.microsoft.com/office/drawing/2014/main" id="{A41EF305-B51F-460C-BB60-F3F8D0BE9961}"/>
                </a:ext>
              </a:extLst>
            </p:cNvPr>
            <p:cNvSpPr/>
            <p:nvPr/>
          </p:nvSpPr>
          <p:spPr>
            <a:xfrm rot="17829404">
              <a:off x="4233012" y="3836692"/>
              <a:ext cx="1090855" cy="1230039"/>
            </a:xfrm>
            <a:prstGeom prst="circularArrow">
              <a:avLst>
                <a:gd name="adj1" fmla="val 15923"/>
                <a:gd name="adj2" fmla="val 1152606"/>
                <a:gd name="adj3" fmla="val 19840308"/>
                <a:gd name="adj4" fmla="val 18339506"/>
                <a:gd name="adj5" fmla="val 15613"/>
              </a:avLst>
            </a:prstGeom>
            <a:solidFill>
              <a:srgbClr val="EEECE1">
                <a:lumMod val="75000"/>
              </a:srgbClr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8" name="Circular Arrow 24">
              <a:extLst>
                <a:ext uri="{FF2B5EF4-FFF2-40B4-BE49-F238E27FC236}">
                  <a16:creationId xmlns:a16="http://schemas.microsoft.com/office/drawing/2014/main" id="{3DD8CC7E-FA62-455C-B305-8795E1C31278}"/>
                </a:ext>
              </a:extLst>
            </p:cNvPr>
            <p:cNvSpPr/>
            <p:nvPr/>
          </p:nvSpPr>
          <p:spPr>
            <a:xfrm rot="7029404">
              <a:off x="4123218" y="3458343"/>
              <a:ext cx="1090855" cy="1230039"/>
            </a:xfrm>
            <a:prstGeom prst="circularArrow">
              <a:avLst>
                <a:gd name="adj1" fmla="val 15923"/>
                <a:gd name="adj2" fmla="val 1152606"/>
                <a:gd name="adj3" fmla="val 19840308"/>
                <a:gd name="adj4" fmla="val 18339506"/>
                <a:gd name="adj5" fmla="val 15613"/>
              </a:avLst>
            </a:prstGeom>
            <a:solidFill>
              <a:srgbClr val="EEECE1">
                <a:lumMod val="75000"/>
              </a:srgbClr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9" name="Rounded Rectangle 27">
              <a:extLst>
                <a:ext uri="{FF2B5EF4-FFF2-40B4-BE49-F238E27FC236}">
                  <a16:creationId xmlns:a16="http://schemas.microsoft.com/office/drawing/2014/main" id="{EA4CEFDE-C67E-4FB6-9AF8-33737802C393}"/>
                </a:ext>
              </a:extLst>
            </p:cNvPr>
            <p:cNvSpPr/>
            <p:nvPr/>
          </p:nvSpPr>
          <p:spPr bwMode="auto">
            <a:xfrm>
              <a:off x="3235440" y="1143950"/>
              <a:ext cx="2788136" cy="315604"/>
            </a:xfrm>
            <a:prstGeom prst="roundRect">
              <a:avLst>
                <a:gd name="adj" fmla="val 8739"/>
              </a:avLst>
            </a:prstGeom>
            <a:noFill/>
            <a:ln w="28575" cap="flat" cmpd="sng" algn="ctr">
              <a:solidFill>
                <a:srgbClr val="002060"/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kern="0">
                <a:solidFill>
                  <a:srgbClr val="4F81BD"/>
                </a:solidFill>
                <a:latin typeface="Calibri"/>
                <a:cs typeface="Arial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54036E0-E47D-494D-A373-8568C8FA598D}"/>
                </a:ext>
              </a:extLst>
            </p:cNvPr>
            <p:cNvSpPr txBox="1"/>
            <p:nvPr/>
          </p:nvSpPr>
          <p:spPr>
            <a:xfrm>
              <a:off x="3239041" y="1087655"/>
              <a:ext cx="2784535" cy="3365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i="1" kern="0" dirty="0">
                  <a:solidFill>
                    <a:prstClr val="black"/>
                  </a:solidFill>
                  <a:latin typeface="Calibri"/>
                  <a:cs typeface="+mn-cs"/>
                </a:rPr>
                <a:t>User-friendly Interface</a:t>
              </a:r>
            </a:p>
          </p:txBody>
        </p:sp>
        <p:sp>
          <p:nvSpPr>
            <p:cNvPr id="31" name="Rounded Rectangle 35">
              <a:extLst>
                <a:ext uri="{FF2B5EF4-FFF2-40B4-BE49-F238E27FC236}">
                  <a16:creationId xmlns:a16="http://schemas.microsoft.com/office/drawing/2014/main" id="{75C19653-01F7-47E1-9C45-847F86571C91}"/>
                </a:ext>
              </a:extLst>
            </p:cNvPr>
            <p:cNvSpPr/>
            <p:nvPr/>
          </p:nvSpPr>
          <p:spPr bwMode="auto">
            <a:xfrm>
              <a:off x="3235441" y="1595193"/>
              <a:ext cx="2788136" cy="3371785"/>
            </a:xfrm>
            <a:prstGeom prst="roundRect">
              <a:avLst>
                <a:gd name="adj" fmla="val 2187"/>
              </a:avLst>
            </a:prstGeom>
            <a:noFill/>
            <a:ln w="28575" cap="flat" cmpd="sng" algn="ctr">
              <a:solidFill>
                <a:srgbClr val="336600"/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 kern="0">
                <a:solidFill>
                  <a:srgbClr val="4F81BD"/>
                </a:solidFill>
                <a:latin typeface="Calibri"/>
                <a:cs typeface="Arial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D3C1323-8FC4-4636-BF0F-A5351570C1DF}"/>
                </a:ext>
              </a:extLst>
            </p:cNvPr>
            <p:cNvSpPr txBox="1"/>
            <p:nvPr/>
          </p:nvSpPr>
          <p:spPr>
            <a:xfrm>
              <a:off x="3193643" y="1564219"/>
              <a:ext cx="2875461" cy="3365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i="1" kern="0" dirty="0">
                  <a:solidFill>
                    <a:prstClr val="black"/>
                  </a:solidFill>
                  <a:latin typeface="Calibri"/>
                  <a:cs typeface="+mn-cs"/>
                </a:rPr>
                <a:t>Computational Workflow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565A9DEB-1C50-47C6-8C3B-DB5564FBF850}"/>
                </a:ext>
              </a:extLst>
            </p:cNvPr>
            <p:cNvSpPr/>
            <p:nvPr/>
          </p:nvSpPr>
          <p:spPr>
            <a:xfrm>
              <a:off x="3269025" y="1863818"/>
              <a:ext cx="168675" cy="195274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Calibri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004C318-C4B3-4EB7-A08F-35E88BD3840E}"/>
                </a:ext>
              </a:extLst>
            </p:cNvPr>
            <p:cNvSpPr txBox="1"/>
            <p:nvPr/>
          </p:nvSpPr>
          <p:spPr>
            <a:xfrm>
              <a:off x="3208438" y="1778577"/>
              <a:ext cx="213443" cy="3106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kern="0" dirty="0">
                  <a:solidFill>
                    <a:srgbClr val="9BBB59">
                      <a:lumMod val="75000"/>
                    </a:srgbClr>
                  </a:solidFill>
                  <a:latin typeface="Calibri"/>
                  <a:cs typeface="+mn-cs"/>
                </a:rPr>
                <a:t>4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905F56C-3237-4219-92C6-CE54D4D199F5}"/>
                </a:ext>
              </a:extLst>
            </p:cNvPr>
            <p:cNvSpPr/>
            <p:nvPr/>
          </p:nvSpPr>
          <p:spPr>
            <a:xfrm>
              <a:off x="4949348" y="1999522"/>
              <a:ext cx="168675" cy="195274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Calibri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9320924-1F6D-4B3A-B666-3B925463D236}"/>
                </a:ext>
              </a:extLst>
            </p:cNvPr>
            <p:cNvSpPr txBox="1"/>
            <p:nvPr/>
          </p:nvSpPr>
          <p:spPr>
            <a:xfrm>
              <a:off x="4888761" y="1914454"/>
              <a:ext cx="213443" cy="3106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kern="0" dirty="0">
                  <a:solidFill>
                    <a:srgbClr val="9BBB59">
                      <a:lumMod val="75000"/>
                    </a:srgbClr>
                  </a:solidFill>
                  <a:latin typeface="Calibri"/>
                  <a:cs typeface="+mn-cs"/>
                </a:rPr>
                <a:t>3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593EC826-23C3-4459-90DF-BD57E2F2A45F}"/>
                </a:ext>
              </a:extLst>
            </p:cNvPr>
            <p:cNvSpPr/>
            <p:nvPr/>
          </p:nvSpPr>
          <p:spPr>
            <a:xfrm>
              <a:off x="4836375" y="3690595"/>
              <a:ext cx="168675" cy="195274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Calibri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13CA3E3-69C0-48A2-B4EF-61491AB7AD45}"/>
                </a:ext>
              </a:extLst>
            </p:cNvPr>
            <p:cNvSpPr txBox="1"/>
            <p:nvPr/>
          </p:nvSpPr>
          <p:spPr>
            <a:xfrm>
              <a:off x="4775788" y="3597666"/>
              <a:ext cx="213443" cy="3106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kern="0" dirty="0">
                  <a:solidFill>
                    <a:srgbClr val="9BBB59">
                      <a:lumMod val="75000"/>
                    </a:srgbClr>
                  </a:solidFill>
                  <a:latin typeface="Calibri"/>
                  <a:cs typeface="+mn-cs"/>
                </a:rPr>
                <a:t>2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ABFCA9A-15D1-45D6-AFB6-D1BA370F3705}"/>
                </a:ext>
              </a:extLst>
            </p:cNvPr>
            <p:cNvSpPr/>
            <p:nvPr/>
          </p:nvSpPr>
          <p:spPr>
            <a:xfrm>
              <a:off x="3297152" y="3643948"/>
              <a:ext cx="168675" cy="195274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Calibri"/>
                <a:cs typeface="+mn-cs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29E1AB6-F2D3-4DFF-B115-2ADD53F88F1C}"/>
                </a:ext>
              </a:extLst>
            </p:cNvPr>
            <p:cNvSpPr txBox="1"/>
            <p:nvPr/>
          </p:nvSpPr>
          <p:spPr>
            <a:xfrm>
              <a:off x="3228450" y="3555748"/>
              <a:ext cx="213443" cy="3106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kern="0" dirty="0">
                  <a:solidFill>
                    <a:srgbClr val="9BBB59">
                      <a:lumMod val="75000"/>
                    </a:srgbClr>
                  </a:solidFill>
                  <a:latin typeface="Calibri"/>
                  <a:cs typeface="+mn-cs"/>
                </a:rPr>
                <a:t>1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0EB65639-A269-40CA-BEC3-F2557128EB03}"/>
                </a:ext>
              </a:extLst>
            </p:cNvPr>
            <p:cNvSpPr/>
            <p:nvPr/>
          </p:nvSpPr>
          <p:spPr>
            <a:xfrm>
              <a:off x="3263240" y="2719820"/>
              <a:ext cx="168675" cy="195274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Calibri"/>
                <a:cs typeface="+mn-cs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126D8A8-732E-469C-975D-44D3948CE9EE}"/>
                </a:ext>
              </a:extLst>
            </p:cNvPr>
            <p:cNvSpPr txBox="1"/>
            <p:nvPr/>
          </p:nvSpPr>
          <p:spPr>
            <a:xfrm>
              <a:off x="3199948" y="2626210"/>
              <a:ext cx="213443" cy="3106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kern="0" dirty="0">
                  <a:solidFill>
                    <a:srgbClr val="9BBB59">
                      <a:lumMod val="75000"/>
                    </a:srgbClr>
                  </a:solidFill>
                  <a:latin typeface="Calibri"/>
                  <a:cs typeface="+mn-cs"/>
                </a:rPr>
                <a:t>5</a:t>
              </a: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25E95669-30BA-428C-9DFC-7666D397E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276" y="526226"/>
            <a:ext cx="11717384" cy="590931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800" b="1" dirty="0">
                <a:latin typeface="+mj-lt"/>
              </a:rPr>
              <a:t>Development of computational workflow capable of generating theoretical models in quantitative agreement with Grazing Incidence Neutron Scattering data (GINS)</a:t>
            </a:r>
          </a:p>
        </p:txBody>
      </p:sp>
      <p:sp>
        <p:nvSpPr>
          <p:cNvPr id="173" name="Speech Bubble: Oval 172">
            <a:extLst>
              <a:ext uri="{FF2B5EF4-FFF2-40B4-BE49-F238E27FC236}">
                <a16:creationId xmlns:a16="http://schemas.microsoft.com/office/drawing/2014/main" id="{EA325611-F70A-42BD-B682-1A70F46D7208}"/>
              </a:ext>
            </a:extLst>
          </p:cNvPr>
          <p:cNvSpPr/>
          <p:nvPr/>
        </p:nvSpPr>
        <p:spPr>
          <a:xfrm>
            <a:off x="2046294" y="-1894523"/>
            <a:ext cx="45719" cy="80387"/>
          </a:xfrm>
          <a:prstGeom prst="wedgeEllipseCallout">
            <a:avLst/>
          </a:prstGeom>
          <a:solidFill>
            <a:schemeClr val="bg2"/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74" name="Picture 173">
            <a:extLst>
              <a:ext uri="{FF2B5EF4-FFF2-40B4-BE49-F238E27FC236}">
                <a16:creationId xmlns:a16="http://schemas.microsoft.com/office/drawing/2014/main" id="{92848FCE-6FF1-4D7B-A4AF-8A4464B086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15480" y="6457206"/>
            <a:ext cx="1541549" cy="3699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2D100A7-F7D7-4E37-A694-D240DC8DDCE1}"/>
              </a:ext>
            </a:extLst>
          </p:cNvPr>
          <p:cNvSpPr/>
          <p:nvPr/>
        </p:nvSpPr>
        <p:spPr>
          <a:xfrm>
            <a:off x="480341" y="15623"/>
            <a:ext cx="77482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+mj-lt"/>
              </a:rPr>
              <a:t>Beyond conventional data analysis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3492741"/>
      </p:ext>
    </p:extLst>
  </p:cSld>
  <p:clrMapOvr>
    <a:masterClrMapping/>
  </p:clrMapOvr>
</p:sld>
</file>

<file path=ppt/theme/theme1.xml><?xml version="1.0" encoding="utf-8"?>
<a:theme xmlns:a="http://schemas.openxmlformats.org/drawingml/2006/main" name="ORNL">
  <a:themeElements>
    <a:clrScheme name="ORNL theme colors 180717 final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3BA2AD"/>
      </a:accent1>
      <a:accent2>
        <a:srgbClr val="8FBB55"/>
      </a:accent2>
      <a:accent3>
        <a:srgbClr val="5785B7"/>
      </a:accent3>
      <a:accent4>
        <a:srgbClr val="E5A940"/>
      </a:accent4>
      <a:accent5>
        <a:srgbClr val="919785"/>
      </a:accent5>
      <a:accent6>
        <a:srgbClr val="CB4D3D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 w="38100">
          <a:solidFill>
            <a:schemeClr val="bg2"/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RNL 16x9 template 180719" id="{91F5A9DE-0FF5-42D2-8B71-414341298470}" vid="{19B61368-BE15-4FF9-B836-7A1A3976FBB8}"/>
    </a:ext>
  </a:extLst>
</a:theme>
</file>

<file path=ppt/theme/theme2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75B17BC858B94FAA5409F11FF9B884" ma:contentTypeVersion="0" ma:contentTypeDescription="Create a new document." ma:contentTypeScope="" ma:versionID="ba30602e445ba7bd833ef2f532e4a59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950AF3C-223B-4322-9D84-8F5422CEAF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4FF1CA81-B025-421E-9746-B1FF59551E5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B6F5DE5-FF42-42F2-9962-F83010572F4E}">
  <ds:schemaRefs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2317</Words>
  <Application>Microsoft Office PowerPoint</Application>
  <PresentationFormat>Widescreen</PresentationFormat>
  <Paragraphs>462</Paragraphs>
  <Slides>30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Arial</vt:lpstr>
      <vt:lpstr>Arial Black</vt:lpstr>
      <vt:lpstr>Arial Narrow</vt:lpstr>
      <vt:lpstr>Calibri</vt:lpstr>
      <vt:lpstr>Century Gothic</vt:lpstr>
      <vt:lpstr>Comic Sans MS</vt:lpstr>
      <vt:lpstr>Symbol</vt:lpstr>
      <vt:lpstr>Times New Roman</vt:lpstr>
      <vt:lpstr>Wingdings</vt:lpstr>
      <vt:lpstr>ORNL</vt:lpstr>
      <vt:lpstr>Challenges for Grazing Incidence Neutron Scattering at Pulsed Sources: Beyond basic experiments and data analysis</vt:lpstr>
      <vt:lpstr>Collaborators &amp; Acknowledgments</vt:lpstr>
      <vt:lpstr>Outline</vt:lpstr>
      <vt:lpstr>Mesoscale control of thin film heterostructure materials - Why is it important?</vt:lpstr>
      <vt:lpstr>Solving the problem: using effective tools for characterization</vt:lpstr>
      <vt:lpstr>PowerPoint Presentation</vt:lpstr>
      <vt:lpstr>Beyond basic experiment: Unique capability at Spallation Source:  Grazing Incidence Neutron Scattering (GINS) for complete characterization and mesoscale control of thin film heterostructure materials </vt:lpstr>
      <vt:lpstr>Novel approach towards exploration of mesoscale materials ?</vt:lpstr>
      <vt:lpstr>Development of computational workflow capable of generating theoretical models in quantitative agreement with Grazing Incidence Neutron Scattering data (GINS)</vt:lpstr>
      <vt:lpstr>Development of computational workflow capable of generating theoretical models in quantitative agreement with Grazing Incidence Neutron Scattering data (GINS)</vt:lpstr>
      <vt:lpstr>Development of computational workflow capable of generating theoretical models in quantitative agreement with Grazing Incidence Neutron Scattering data (GINS)</vt:lpstr>
      <vt:lpstr>Development of computational workflow capable of generating theoretical models in quantitative agreement with Grazing Incidence Neutron Scattering data (GINS)</vt:lpstr>
      <vt:lpstr>Modeling Scheme: Self-Consistent Field Theory</vt:lpstr>
      <vt:lpstr>3D Volume fraction profile of different components in thin film obtained with SCFT</vt:lpstr>
      <vt:lpstr>Scattering Length Density </vt:lpstr>
      <vt:lpstr>PowerPoint Presentation</vt:lpstr>
      <vt:lpstr>Asymmetric block copolymer nanocomposite thin film – SCFT model for NR analysis</vt:lpstr>
      <vt:lpstr>PowerPoint Presentation</vt:lpstr>
      <vt:lpstr>Competing Structures in thin film</vt:lpstr>
      <vt:lpstr>Effect of film thickness</vt:lpstr>
      <vt:lpstr>Effect of 𝞆N and thickness</vt:lpstr>
      <vt:lpstr>Effect of polydispersity (polydisperse B block -PBMA)</vt:lpstr>
      <vt:lpstr>SLD comparison: Preliminary data </vt:lpstr>
      <vt:lpstr>Development of a user-interface and computational workflow capable of generating SCFT models in quantitative agreement with GINS data</vt:lpstr>
      <vt:lpstr>Developed User interface of GINS Simulator as part of the  Data Analysis workflow </vt:lpstr>
      <vt:lpstr>PowerPoint Presentation</vt:lpstr>
      <vt:lpstr>Development of computational workflow capable of generating theoretical models in quantitative agreement with Grazing Incidence Neutron Scattering data (GINS)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/>
  <cp:revision>1</cp:revision>
  <dcterms:created xsi:type="dcterms:W3CDTF">2018-07-12T19:30:01Z</dcterms:created>
  <dcterms:modified xsi:type="dcterms:W3CDTF">2019-10-14T04:53:51Z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0x0101003975B17BC858B94FAA5409F11FF9B884</vt:lpwstr>
  </property>
</Properties>
</file>