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6" r:id="rId5"/>
    <p:sldId id="337" r:id="rId6"/>
    <p:sldId id="347" r:id="rId7"/>
    <p:sldId id="353" r:id="rId8"/>
    <p:sldId id="543" r:id="rId9"/>
    <p:sldId id="544" r:id="rId10"/>
    <p:sldId id="545" r:id="rId11"/>
    <p:sldId id="547" r:id="rId12"/>
    <p:sldId id="257" r:id="rId13"/>
    <p:sldId id="546" r:id="rId14"/>
    <p:sldId id="540" r:id="rId15"/>
    <p:sldId id="260" r:id="rId16"/>
    <p:sldId id="548" r:id="rId17"/>
    <p:sldId id="549" r:id="rId18"/>
    <p:sldId id="261" r:id="rId19"/>
    <p:sldId id="550" r:id="rId20"/>
    <p:sldId id="551" r:id="rId21"/>
    <p:sldId id="552" r:id="rId2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7" autoAdjust="0"/>
    <p:restoredTop sz="95161" autoAdjust="0"/>
  </p:normalViewPr>
  <p:slideViewPr>
    <p:cSldViewPr snapToGrid="0" showGuides="1">
      <p:cViewPr varScale="1">
        <p:scale>
          <a:sx n="128" d="100"/>
          <a:sy n="128" d="100"/>
        </p:scale>
        <p:origin x="376" y="176"/>
      </p:cViewPr>
      <p:guideLst>
        <p:guide orient="horz" pos="127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10/14/19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10/14/19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6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2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1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Data acquisition at SNS and HFIR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0" y="3013455"/>
            <a:ext cx="6072589" cy="2028101"/>
          </a:xfrm>
        </p:spPr>
        <p:txBody>
          <a:bodyPr/>
          <a:lstStyle/>
          <a:p>
            <a:r>
              <a:rPr lang="en-US" dirty="0"/>
              <a:t>Steven Hartman</a:t>
            </a:r>
            <a:br>
              <a:rPr lang="en-US" dirty="0"/>
            </a:br>
            <a:r>
              <a:rPr lang="en-US" dirty="0"/>
              <a:t>Group Leader</a:t>
            </a:r>
            <a:br>
              <a:rPr lang="en-US" dirty="0"/>
            </a:br>
            <a:r>
              <a:rPr lang="en-US" dirty="0"/>
              <a:t>NTD Instrument Data Acquisition and Controls</a:t>
            </a:r>
          </a:p>
          <a:p>
            <a:r>
              <a:rPr lang="en-US" sz="1400" b="1" dirty="0"/>
              <a:t>Presented to </a:t>
            </a:r>
            <a:br>
              <a:rPr lang="en-US" sz="1400" b="1" dirty="0"/>
            </a:br>
            <a:r>
              <a:rPr lang="en-US" sz="1400" b="1" dirty="0"/>
              <a:t>International Collaboration on Advanced Neutron Sources</a:t>
            </a:r>
            <a:br>
              <a:rPr lang="en-US" sz="1400" b="1" dirty="0"/>
            </a:br>
            <a:r>
              <a:rPr lang="en-US" sz="1400" b="1" dirty="0"/>
              <a:t>October 15, 2019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8B65-5CBA-5949-89FA-E2737163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HFIR Residual Stress Mapping instrument: new cuboid scan mapping planning tool and new 2D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444CF-74A2-5045-9FA9-531F5B86D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1680210"/>
            <a:ext cx="7745605" cy="422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A037B-77C5-2945-9BEE-39E97E94B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052" y="2403862"/>
            <a:ext cx="3471715" cy="27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A28F-0036-4B49-8A3C-B8374F68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Project for the two SANS instruments at HFIR </a:t>
            </a:r>
            <a:br>
              <a:rPr lang="en-US" dirty="0"/>
            </a:br>
            <a:r>
              <a:rPr lang="en-US" dirty="0"/>
              <a:t>are underway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3E0A7-4F70-A04E-9655-42D97ABA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5177493" cy="4047778"/>
          </a:xfrm>
        </p:spPr>
        <p:txBody>
          <a:bodyPr/>
          <a:lstStyle/>
          <a:p>
            <a:r>
              <a:rPr lang="en-US" dirty="0"/>
              <a:t>New collimators and beam optics motion control</a:t>
            </a:r>
          </a:p>
          <a:p>
            <a:r>
              <a:rPr lang="en-US" dirty="0"/>
              <a:t>New shutter controls</a:t>
            </a:r>
          </a:p>
          <a:p>
            <a:r>
              <a:rPr lang="en-US" dirty="0"/>
              <a:t>Updated detector interface</a:t>
            </a:r>
          </a:p>
          <a:p>
            <a:r>
              <a:rPr lang="en-US" dirty="0"/>
              <a:t>All new instrument control and DAQ software</a:t>
            </a:r>
          </a:p>
          <a:p>
            <a:r>
              <a:rPr lang="en-US" dirty="0"/>
              <a:t>All new user interfaces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8EEC5-903E-C642-A5E5-2F4F04F39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205" y="4187494"/>
            <a:ext cx="3566795" cy="2670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2630A-456E-4241-BFB5-376E13987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454" y="763684"/>
            <a:ext cx="2728546" cy="2601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6AD134-3EA6-CD48-B557-6C335FF56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080" y="1502735"/>
            <a:ext cx="3931887" cy="34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67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F9B7-0C84-5A4E-ABD7-2B9DCA3D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Future plans include focus on user interfaces and planning tools to increase instrument productivity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41C3D3-4C6A-D34A-BDD6-D63A788336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02" y="1272927"/>
            <a:ext cx="6120765" cy="3105785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D4E4726-EBFC-074A-A10B-C59BF0776ED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" y="3429000"/>
            <a:ext cx="6120765" cy="299466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B8436DD-7FE5-1C4C-994E-78DB37B810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27" y="2251656"/>
            <a:ext cx="6120765" cy="2885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0BA34-3C5A-744B-9E30-F5C743072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904" y="5961381"/>
            <a:ext cx="1586863" cy="6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06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BC2D-B14F-B343-B185-8CA3F6954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EPICS 7 offers new capabilities with high performance transport of structured data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CD6D8-20A3-1840-9A46-DC8AC928F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269" y="1284306"/>
            <a:ext cx="8721091" cy="4284488"/>
          </a:xfrm>
        </p:spPr>
        <p:txBody>
          <a:bodyPr/>
          <a:lstStyle/>
          <a:p>
            <a:r>
              <a:rPr lang="en-US" dirty="0"/>
              <a:t>First release in December 2017</a:t>
            </a:r>
          </a:p>
          <a:p>
            <a:r>
              <a:rPr lang="en-US" dirty="0"/>
              <a:t>Combines proven functionality and reliability of EPICS 3 with new capabilities and enhanced performance for transporting structured data from EPICS v4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 + 4 = 7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0011 | 0100 = 0111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0011 ^ 0100 = 0111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D1FB9-FAF5-BB4B-B026-1659D8E47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84" y="1253049"/>
            <a:ext cx="2436202" cy="2871239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1B6D5-1F91-6249-A463-32BACB78D764}"/>
              </a:ext>
            </a:extLst>
          </p:cNvPr>
          <p:cNvSpPr txBox="1"/>
          <p:nvPr/>
        </p:nvSpPr>
        <p:spPr>
          <a:xfrm>
            <a:off x="429767" y="4235630"/>
            <a:ext cx="247311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Courier"/>
                <a:cs typeface="Courier"/>
              </a:rPr>
              <a:t>$ </a:t>
            </a:r>
            <a:r>
              <a:rPr lang="fr-FR" sz="1050" b="1" dirty="0">
                <a:latin typeface="Courier"/>
                <a:cs typeface="Courier"/>
              </a:rPr>
              <a:t>pvget XCOR:LI24:900:TWISS</a:t>
            </a:r>
          </a:p>
          <a:p>
            <a:r>
              <a:rPr lang="fr-FR" sz="1050" dirty="0">
                <a:latin typeface="Courier"/>
                <a:cs typeface="Courier"/>
              </a:rPr>
              <a:t>    energy 5.00512</a:t>
            </a:r>
          </a:p>
          <a:p>
            <a:r>
              <a:rPr lang="fr-FR" sz="1050" dirty="0">
                <a:latin typeface="Courier"/>
                <a:cs typeface="Courier"/>
              </a:rPr>
              <a:t>    psix 37.7625</a:t>
            </a:r>
          </a:p>
          <a:p>
            <a:r>
              <a:rPr lang="fr-FR" sz="1050" dirty="0">
                <a:latin typeface="Courier"/>
                <a:cs typeface="Courier"/>
              </a:rPr>
              <a:t>    alphax 13.6562</a:t>
            </a:r>
          </a:p>
          <a:p>
            <a:r>
              <a:rPr lang="fr-FR" sz="1050" dirty="0">
                <a:latin typeface="Courier"/>
                <a:cs typeface="Courier"/>
              </a:rPr>
              <a:t>    betax -2.78671</a:t>
            </a:r>
          </a:p>
          <a:p>
            <a:r>
              <a:rPr lang="fr-FR" sz="1050" dirty="0">
                <a:latin typeface="Courier"/>
                <a:cs typeface="Courier"/>
              </a:rPr>
              <a:t>    etax -0.00698294</a:t>
            </a:r>
          </a:p>
          <a:p>
            <a:r>
              <a:rPr lang="fr-FR" sz="1050" dirty="0">
                <a:latin typeface="Courier"/>
                <a:cs typeface="Courier"/>
              </a:rPr>
              <a:t>    etaxp 0.00107115</a:t>
            </a:r>
          </a:p>
          <a:p>
            <a:r>
              <a:rPr lang="fr-FR" sz="1050" dirty="0">
                <a:latin typeface="Courier"/>
                <a:cs typeface="Courier"/>
              </a:rPr>
              <a:t>    psiy 31.9488</a:t>
            </a:r>
          </a:p>
          <a:p>
            <a:r>
              <a:rPr lang="fr-FR" sz="1050" dirty="0">
                <a:latin typeface="Courier"/>
                <a:cs typeface="Courier"/>
              </a:rPr>
              <a:t>    alphay 116.762</a:t>
            </a:r>
          </a:p>
          <a:p>
            <a:r>
              <a:rPr lang="fr-FR" sz="1050" dirty="0">
                <a:latin typeface="Courier"/>
                <a:cs typeface="Courier"/>
              </a:rPr>
              <a:t>    betay 5.2592</a:t>
            </a:r>
          </a:p>
          <a:p>
            <a:r>
              <a:rPr lang="fr-FR" sz="1050" dirty="0">
                <a:latin typeface="Courier"/>
                <a:cs typeface="Courier"/>
              </a:rPr>
              <a:t>    etay 0</a:t>
            </a:r>
          </a:p>
          <a:p>
            <a:r>
              <a:rPr lang="fr-FR" sz="1050" dirty="0">
                <a:latin typeface="Courier"/>
                <a:cs typeface="Courier"/>
              </a:rPr>
              <a:t>    etayp 0</a:t>
            </a:r>
          </a:p>
          <a:p>
            <a:r>
              <a:rPr lang="fr-FR" sz="1050" dirty="0">
                <a:latin typeface="Courier"/>
                <a:cs typeface="Courier"/>
              </a:rPr>
              <a:t>    z 2438.72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6EA553-47F8-9E40-ABFC-3500381EC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3" t="9512" r="9983" b="9642"/>
          <a:stretch/>
        </p:blipFill>
        <p:spPr>
          <a:xfrm>
            <a:off x="9939526" y="5568794"/>
            <a:ext cx="2084834" cy="12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3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3B39-1BBF-6341-AE69-6F18A779A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We have been using </a:t>
            </a:r>
            <a:r>
              <a:rPr lang="en-US" dirty="0" err="1"/>
              <a:t>pvAccess</a:t>
            </a:r>
            <a:r>
              <a:rPr lang="en-US" dirty="0"/>
              <a:t> for structured neutron event data transport since 2015</a:t>
            </a:r>
          </a:p>
        </p:txBody>
      </p:sp>
      <p:pic>
        <p:nvPicPr>
          <p:cNvPr id="4" name="Picture 3" descr="ned2.png">
            <a:extLst>
              <a:ext uri="{FF2B5EF4-FFF2-40B4-BE49-F238E27FC236}">
                <a16:creationId xmlns:a16="http://schemas.microsoft.com/office/drawing/2014/main" id="{401EF613-3B93-FE4E-BD2A-F05326FC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06" y="2611022"/>
            <a:ext cx="3201567" cy="3123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D77FB6-0EAD-3348-A35F-39ED00062C46}"/>
              </a:ext>
            </a:extLst>
          </p:cNvPr>
          <p:cNvSpPr/>
          <p:nvPr/>
        </p:nvSpPr>
        <p:spPr>
          <a:xfrm>
            <a:off x="7951718" y="4415302"/>
            <a:ext cx="2197601" cy="53340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areaDetector data processing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5CBA1-3D00-1F42-B5E1-49A07FDE4001}"/>
              </a:ext>
            </a:extLst>
          </p:cNvPr>
          <p:cNvSpPr/>
          <p:nvPr/>
        </p:nvSpPr>
        <p:spPr>
          <a:xfrm>
            <a:off x="7951718" y="3974292"/>
            <a:ext cx="2197601" cy="36630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 Server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DEF2A-1FF9-BF4C-A246-94D47813B5CF}"/>
              </a:ext>
            </a:extLst>
          </p:cNvPr>
          <p:cNvSpPr/>
          <p:nvPr/>
        </p:nvSpPr>
        <p:spPr>
          <a:xfrm>
            <a:off x="7951717" y="5005952"/>
            <a:ext cx="2197601" cy="4282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pvAccess Client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EF97E-E157-244F-88D0-D4AB2A6D92CB}"/>
              </a:ext>
            </a:extLst>
          </p:cNvPr>
          <p:cNvSpPr/>
          <p:nvPr/>
        </p:nvSpPr>
        <p:spPr>
          <a:xfrm>
            <a:off x="1342063" y="4003881"/>
            <a:ext cx="2076450" cy="3813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pvAccess Server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FC100-5F29-0740-AA05-8AB73EFC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726" y="2005562"/>
            <a:ext cx="2076450" cy="979360"/>
          </a:xfrm>
          <a:prstGeom prst="rect">
            <a:avLst/>
          </a:prstGeom>
        </p:spPr>
      </p:pic>
      <p:pic>
        <p:nvPicPr>
          <p:cNvPr id="10" name="Picture 9" descr="BL-17-SEQUOIA-Tank-13.png">
            <a:extLst>
              <a:ext uri="{FF2B5EF4-FFF2-40B4-BE49-F238E27FC236}">
                <a16:creationId xmlns:a16="http://schemas.microsoft.com/office/drawing/2014/main" id="{B7071B93-ED2E-2F42-AAD8-FA5E3A76B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7" y="2136174"/>
            <a:ext cx="2076450" cy="8196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1F800B-2C84-C446-B72E-B3ADD2E21A3F}"/>
              </a:ext>
            </a:extLst>
          </p:cNvPr>
          <p:cNvSpPr txBox="1"/>
          <p:nvPr/>
        </p:nvSpPr>
        <p:spPr>
          <a:xfrm>
            <a:off x="736599" y="1750205"/>
            <a:ext cx="248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Neutron Detector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2BCDD-5047-6343-B1CB-63F5348FF710}"/>
              </a:ext>
            </a:extLst>
          </p:cNvPr>
          <p:cNvSpPr txBox="1"/>
          <p:nvPr/>
        </p:nvSpPr>
        <p:spPr>
          <a:xfrm>
            <a:off x="1342065" y="3522056"/>
            <a:ext cx="20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nED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353AC0-B447-3A40-865E-16B7229FBBD9}"/>
              </a:ext>
            </a:extLst>
          </p:cNvPr>
          <p:cNvCxnSpPr>
            <a:cxnSpLocks/>
          </p:cNvCxnSpPr>
          <p:nvPr/>
        </p:nvCxnSpPr>
        <p:spPr>
          <a:xfrm>
            <a:off x="2222392" y="3086564"/>
            <a:ext cx="123606" cy="36933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F0685B9-A452-794A-9FDD-FEA86EB0B889}"/>
              </a:ext>
            </a:extLst>
          </p:cNvPr>
          <p:cNvSpPr txBox="1"/>
          <p:nvPr/>
        </p:nvSpPr>
        <p:spPr>
          <a:xfrm>
            <a:off x="7951718" y="3543668"/>
            <a:ext cx="20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ADnED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D7FD98B-1A48-3E41-981D-A524123C735D}"/>
              </a:ext>
            </a:extLst>
          </p:cNvPr>
          <p:cNvCxnSpPr>
            <a:stCxn id="8" idx="3"/>
          </p:cNvCxnSpPr>
          <p:nvPr/>
        </p:nvCxnSpPr>
        <p:spPr>
          <a:xfrm>
            <a:off x="3418513" y="4194533"/>
            <a:ext cx="540308" cy="172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60EE0F-3C4D-714E-A61E-0A59C4326774}"/>
              </a:ext>
            </a:extLst>
          </p:cNvPr>
          <p:cNvCxnSpPr>
            <a:cxnSpLocks/>
          </p:cNvCxnSpPr>
          <p:nvPr/>
        </p:nvCxnSpPr>
        <p:spPr>
          <a:xfrm>
            <a:off x="7289473" y="5227765"/>
            <a:ext cx="662246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B96D0E-0992-214D-8A3E-FA56D1F68672}"/>
              </a:ext>
            </a:extLst>
          </p:cNvPr>
          <p:cNvSpPr txBox="1"/>
          <p:nvPr/>
        </p:nvSpPr>
        <p:spPr>
          <a:xfrm>
            <a:off x="8340727" y="1631019"/>
            <a:ext cx="20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CS-Studio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5FF113-6DE9-5345-89EA-BBED056FA448}"/>
              </a:ext>
            </a:extLst>
          </p:cNvPr>
          <p:cNvSpPr/>
          <p:nvPr/>
        </p:nvSpPr>
        <p:spPr>
          <a:xfrm>
            <a:off x="1348835" y="4444254"/>
            <a:ext cx="2069679" cy="5119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pvDatabase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C1B237-CF44-894C-8206-1917CD690B6C}"/>
              </a:ext>
            </a:extLst>
          </p:cNvPr>
          <p:cNvSpPr/>
          <p:nvPr/>
        </p:nvSpPr>
        <p:spPr>
          <a:xfrm>
            <a:off x="1342063" y="5029960"/>
            <a:ext cx="2076450" cy="3937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 IOC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438596-407E-B24C-A095-74E93FF93CBE}"/>
              </a:ext>
            </a:extLst>
          </p:cNvPr>
          <p:cNvCxnSpPr>
            <a:cxnSpLocks/>
          </p:cNvCxnSpPr>
          <p:nvPr/>
        </p:nvCxnSpPr>
        <p:spPr>
          <a:xfrm flipV="1">
            <a:off x="9050517" y="3101031"/>
            <a:ext cx="259699" cy="37857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42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92E1-3F14-3A48-8651-9FC4E535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Ongoing development with EPICS 7 opens up more use cases for </a:t>
            </a:r>
            <a:r>
              <a:rPr lang="en-US" dirty="0" err="1"/>
              <a:t>pvAccess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ADBA9-1E0B-124A-8F40-EE0C5D4EF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6260858" cy="3009705"/>
          </a:xfrm>
        </p:spPr>
        <p:txBody>
          <a:bodyPr/>
          <a:lstStyle/>
          <a:p>
            <a:r>
              <a:rPr lang="en-US" dirty="0" err="1"/>
              <a:t>pvAccess</a:t>
            </a:r>
            <a:r>
              <a:rPr lang="en-US" dirty="0"/>
              <a:t> Gateway</a:t>
            </a:r>
          </a:p>
          <a:p>
            <a:r>
              <a:rPr lang="en-US" dirty="0" err="1"/>
              <a:t>pvaPy</a:t>
            </a:r>
            <a:r>
              <a:rPr lang="en-US" dirty="0"/>
              <a:t> Python client and server</a:t>
            </a:r>
          </a:p>
          <a:p>
            <a:r>
              <a:rPr lang="en-US" dirty="0"/>
              <a:t>Updated Java client and server</a:t>
            </a:r>
          </a:p>
          <a:p>
            <a:r>
              <a:rPr lang="en-US" dirty="0"/>
              <a:t>Updated C++ client and server</a:t>
            </a:r>
          </a:p>
          <a:p>
            <a:r>
              <a:rPr lang="en-US" dirty="0"/>
              <a:t>Integrated </a:t>
            </a:r>
            <a:r>
              <a:rPr lang="en-US" dirty="0" err="1"/>
              <a:t>areaDetector</a:t>
            </a:r>
            <a:r>
              <a:rPr lang="en-US" dirty="0"/>
              <a:t> support 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C2D78E-C99A-0B40-9185-009FD6066CFB}"/>
              </a:ext>
            </a:extLst>
          </p:cNvPr>
          <p:cNvSpPr txBox="1">
            <a:spLocks/>
          </p:cNvSpPr>
          <p:nvPr/>
        </p:nvSpPr>
        <p:spPr bwMode="auto">
          <a:xfrm>
            <a:off x="7157565" y="4206435"/>
            <a:ext cx="4809149" cy="23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Live data histograms</a:t>
            </a:r>
          </a:p>
          <a:p>
            <a:r>
              <a:rPr lang="en-US" dirty="0"/>
              <a:t>Structured tabular data</a:t>
            </a:r>
          </a:p>
          <a:p>
            <a:r>
              <a:rPr lang="en-US" dirty="0"/>
              <a:t>Python data processing services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705F53B-DB83-F946-A582-8EA5C8B5C07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10198" r="59940" b="64195"/>
          <a:stretch/>
        </p:blipFill>
        <p:spPr>
          <a:xfrm>
            <a:off x="1874519" y="4806996"/>
            <a:ext cx="2286001" cy="1295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AA88D-1D3F-ED49-8446-BFFC6363F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84" b="35365"/>
          <a:stretch/>
        </p:blipFill>
        <p:spPr>
          <a:xfrm>
            <a:off x="7235190" y="1505941"/>
            <a:ext cx="2485400" cy="22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1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AF701-2EEC-614E-8779-3B7911B2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Detector electronics upgrade is our current priority for DAQ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78C2B-6411-844F-BDB0-FE899797E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6707125" cy="4047778"/>
          </a:xfrm>
        </p:spPr>
        <p:txBody>
          <a:bodyPr/>
          <a:lstStyle/>
          <a:p>
            <a:r>
              <a:rPr lang="en-US" dirty="0"/>
              <a:t>Obsolescence and performance drive need for update</a:t>
            </a:r>
          </a:p>
          <a:p>
            <a:r>
              <a:rPr lang="en-US" dirty="0"/>
              <a:t>Original design constrains the </a:t>
            </a:r>
            <a:br>
              <a:rPr lang="en-US" dirty="0"/>
            </a:br>
            <a:r>
              <a:rPr lang="en-US" dirty="0"/>
              <a:t>form-factor, I/O interconnects and power dissipation requirements</a:t>
            </a:r>
          </a:p>
          <a:p>
            <a:r>
              <a:rPr lang="en-US" dirty="0"/>
              <a:t>New modular design offers backward compatibility and a future upgrade path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76CF0-20DC-324F-904B-37CDAACB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1" y="1657513"/>
            <a:ext cx="4831080" cy="52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1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D6716-FE81-4F48-B815-59DDE89C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Our new modular read-out card offers a path forward for DAQ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19FC9-F407-F646-9421-CCD1B5C08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6404650" cy="4707308"/>
          </a:xfrm>
        </p:spPr>
        <p:txBody>
          <a:bodyPr/>
          <a:lstStyle/>
          <a:p>
            <a:r>
              <a:rPr lang="en-US" dirty="0"/>
              <a:t>COTS carrier board or Vacuum compatible low-power carrier board</a:t>
            </a:r>
          </a:p>
          <a:p>
            <a:r>
              <a:rPr lang="en-US" dirty="0"/>
              <a:t>FMCs for interface to detectors</a:t>
            </a:r>
          </a:p>
          <a:p>
            <a:r>
              <a:rPr lang="en-US" dirty="0"/>
              <a:t>FMCs for digital communication</a:t>
            </a:r>
          </a:p>
          <a:p>
            <a:pPr lvl="1"/>
            <a:r>
              <a:rPr lang="en-US" dirty="0"/>
              <a:t>LVDS for backwards compatibility</a:t>
            </a:r>
          </a:p>
          <a:p>
            <a:pPr lvl="1"/>
            <a:r>
              <a:rPr lang="en-US" dirty="0"/>
              <a:t>Aurora for new installations</a:t>
            </a:r>
          </a:p>
          <a:p>
            <a:r>
              <a:rPr lang="en-US" dirty="0"/>
              <a:t>Provides platform for new board designs for detector DAQ electronics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A4836-5E7D-3B4F-BCDB-947FB9DB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705" y="1653735"/>
            <a:ext cx="5339295" cy="3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1B18-3BFA-BE40-85A1-B492D9D1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DA96F-2FD7-0243-821B-E468396DB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"/>
          <a:stretch/>
        </p:blipFill>
        <p:spPr>
          <a:xfrm>
            <a:off x="375589" y="1965960"/>
            <a:ext cx="5823453" cy="428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AFFC81-FC2D-B044-BF5F-41CF7BC9E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0"/>
          <a:stretch/>
        </p:blipFill>
        <p:spPr>
          <a:xfrm>
            <a:off x="6279051" y="1940203"/>
            <a:ext cx="5823453" cy="431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9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18AC7-B25B-074B-8D85-6B6F7A6A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IDAC Group responsibilities are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0A770-2D77-5C4C-9D34-A5117FFA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14700"/>
            <a:ext cx="11430000" cy="4385981"/>
          </a:xfrm>
        </p:spPr>
        <p:txBody>
          <a:bodyPr/>
          <a:lstStyle/>
          <a:p>
            <a:r>
              <a:rPr lang="en-US" dirty="0"/>
              <a:t>Design, build and maintain electronics for acquiring neutron scattering data from detector and instrument systems</a:t>
            </a:r>
          </a:p>
          <a:p>
            <a:r>
              <a:rPr lang="en-US" dirty="0"/>
              <a:t>Develop and support software for acquiring, processing and managing data</a:t>
            </a:r>
          </a:p>
          <a:p>
            <a:r>
              <a:rPr lang="en-US" dirty="0"/>
              <a:t>Develop and support software and user interfaces for beam line control, experiment automation and data collection</a:t>
            </a:r>
          </a:p>
          <a:p>
            <a:r>
              <a:rPr lang="en-US" dirty="0"/>
              <a:t>Build and maintain the computing, data storage and network infrastructure for data acquisition and for Users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5CA485-E6D4-8647-B8DE-2EEDDE45D609}"/>
              </a:ext>
            </a:extLst>
          </p:cNvPr>
          <p:cNvSpPr txBox="1">
            <a:spLocks/>
          </p:cNvSpPr>
          <p:nvPr/>
        </p:nvSpPr>
        <p:spPr bwMode="auto">
          <a:xfrm>
            <a:off x="965201" y="5300682"/>
            <a:ext cx="11047258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is-IS" sz="2800" b="0" dirty="0">
                <a:solidFill>
                  <a:schemeClr val="tx1"/>
                </a:solidFill>
              </a:rPr>
              <a:t>…</a:t>
            </a:r>
            <a:r>
              <a:rPr lang="en-US" sz="2800" b="0" dirty="0">
                <a:solidFill>
                  <a:schemeClr val="tx1"/>
                </a:solidFill>
              </a:rPr>
              <a:t>in support of instrument operation, experiment data collection and instrument improvements at both SNS and HFIR</a:t>
            </a:r>
          </a:p>
        </p:txBody>
      </p:sp>
    </p:spTree>
    <p:extLst>
      <p:ext uri="{BB962C8B-B14F-4D97-AF65-F5344CB8AC3E}">
        <p14:creationId xmlns:p14="http://schemas.microsoft.com/office/powerpoint/2010/main" val="412570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0402990" cy="1421928"/>
          </a:xfrm>
        </p:spPr>
        <p:txBody>
          <a:bodyPr/>
          <a:lstStyle/>
          <a:p>
            <a:r>
              <a:rPr lang="en-US" b="1" dirty="0"/>
              <a:t>Our 2013 Plan: 18 instruments upgraded by 2018 </a:t>
            </a:r>
            <a:br>
              <a:rPr lang="en-US" i="1" dirty="0"/>
            </a:br>
            <a:r>
              <a:rPr lang="en-US" dirty="0"/>
              <a:t>Today, have deployed our improvements to </a:t>
            </a:r>
            <a:br>
              <a:rPr lang="en-US" dirty="0"/>
            </a:br>
            <a:r>
              <a:rPr lang="en-US" dirty="0"/>
              <a:t>22 instruments:17 at SNS and 5 at HFIR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941559"/>
            <a:ext cx="6587746" cy="416714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Software, firmware and electronics components for a complete upgrade to the data acquisition system have been deployed</a:t>
            </a:r>
          </a:p>
          <a:p>
            <a:r>
              <a:rPr lang="en-US" dirty="0">
                <a:solidFill>
                  <a:srgbClr val="000000"/>
                </a:solidFill>
              </a:rPr>
              <a:t>These upgrades improve reliability and performance</a:t>
            </a:r>
          </a:p>
          <a:p>
            <a:r>
              <a:rPr lang="en-US" dirty="0">
                <a:solidFill>
                  <a:srgbClr val="000000"/>
                </a:solidFill>
              </a:rPr>
              <a:t>Plans are in place to deploy this EPICS-based system to additional HFIR instruments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C9881-BBBC-E047-BED0-8D2C873FF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100" y="1636592"/>
            <a:ext cx="4376207" cy="492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22854-BD81-5843-A58B-C9059E2C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19"/>
            <a:ext cx="6453171" cy="3194721"/>
          </a:xfrm>
        </p:spPr>
        <p:txBody>
          <a:bodyPr/>
          <a:lstStyle/>
          <a:p>
            <a:r>
              <a:rPr lang="en-US" dirty="0"/>
              <a:t>Our upgrade and improvement projects over the past six years have provided a comprehensive framework for increasing the reliability, operability and performance of the instruments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31A34-8F6C-8B40-A448-42AE8972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751" y="332503"/>
            <a:ext cx="5147955" cy="3589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C5CBD-16AB-BC4A-94E2-59CA56087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3" t="9512" r="9983" b="9642"/>
          <a:stretch/>
        </p:blipFill>
        <p:spPr>
          <a:xfrm>
            <a:off x="429767" y="4245633"/>
            <a:ext cx="2084834" cy="1227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8396D-9A79-E94E-AF5E-3BFA53D2E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298" y="4246713"/>
            <a:ext cx="2450418" cy="9609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F2C621-9A97-554F-A162-CF49A9A4FA95}"/>
              </a:ext>
            </a:extLst>
          </p:cNvPr>
          <p:cNvSpPr txBox="1">
            <a:spLocks/>
          </p:cNvSpPr>
          <p:nvPr/>
        </p:nvSpPr>
        <p:spPr bwMode="auto">
          <a:xfrm>
            <a:off x="2757802" y="4245633"/>
            <a:ext cx="3282266" cy="172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Channel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pvAccess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nED</a:t>
            </a:r>
            <a:r>
              <a:rPr lang="en-US" sz="2400" dirty="0"/>
              <a:t> for DAQ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ADnED</a:t>
            </a:r>
            <a:r>
              <a:rPr lang="en-US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+mn-lt"/>
              </a:rPr>
              <a:t>areaDetector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DA6F83-88A8-5A40-A76E-3EF5C0C402AB}"/>
              </a:ext>
            </a:extLst>
          </p:cNvPr>
          <p:cNvSpPr txBox="1">
            <a:spLocks/>
          </p:cNvSpPr>
          <p:nvPr/>
        </p:nvSpPr>
        <p:spPr bwMode="auto">
          <a:xfrm>
            <a:off x="9027917" y="4245633"/>
            <a:ext cx="2940629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DisplayBuilder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ScanServer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Archiver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Alarms</a:t>
            </a:r>
          </a:p>
        </p:txBody>
      </p:sp>
    </p:spTree>
    <p:extLst>
      <p:ext uri="{BB962C8B-B14F-4D97-AF65-F5344CB8AC3E}">
        <p14:creationId xmlns:p14="http://schemas.microsoft.com/office/powerpoint/2010/main" val="33297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E08D-0F37-914B-A240-F3FA02B5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008546" cy="1421928"/>
          </a:xfrm>
        </p:spPr>
        <p:txBody>
          <a:bodyPr/>
          <a:lstStyle/>
          <a:p>
            <a:r>
              <a:rPr lang="en-US" b="1" dirty="0"/>
              <a:t>DAQ and Controls Software:  </a:t>
            </a:r>
            <a:r>
              <a:rPr lang="en-US" dirty="0"/>
              <a:t>We are implementing reliable tools for conducting experiments and collecting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FDC06-212D-D54A-AA23-96F002412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761803"/>
            <a:ext cx="7518309" cy="4714045"/>
          </a:xfrm>
        </p:spPr>
        <p:txBody>
          <a:bodyPr/>
          <a:lstStyle/>
          <a:p>
            <a:r>
              <a:rPr lang="en-US" dirty="0"/>
              <a:t>The EPICS-based software system provides a robust interface to sample environments, motors, detectors and other beam line equipment, plus tools for monitoring and automating experiments</a:t>
            </a:r>
          </a:p>
          <a:p>
            <a:r>
              <a:rPr lang="en-US" dirty="0"/>
              <a:t>Online data views provide counting criteria with regions of interest in detector-view, TOF, Q, d-space . . .</a:t>
            </a:r>
          </a:p>
          <a:p>
            <a:r>
              <a:rPr lang="en-US" dirty="0"/>
              <a:t>Data are saved to HDF5/</a:t>
            </a:r>
            <a:r>
              <a:rPr lang="en-US" dirty="0" err="1"/>
              <a:t>NeXus</a:t>
            </a:r>
            <a:r>
              <a:rPr lang="en-US" dirty="0"/>
              <a:t> files for post-processing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C16AE-2150-F847-B58B-6488520D8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742" y="3245316"/>
            <a:ext cx="4410213" cy="1963541"/>
          </a:xfrm>
          <a:prstGeom prst="rect">
            <a:avLst/>
          </a:prstGeom>
        </p:spPr>
      </p:pic>
      <p:pic>
        <p:nvPicPr>
          <p:cNvPr id="6" name="Picture 5" descr="vulcan1.png">
            <a:extLst>
              <a:ext uri="{FF2B5EF4-FFF2-40B4-BE49-F238E27FC236}">
                <a16:creationId xmlns:a16="http://schemas.microsoft.com/office/drawing/2014/main" id="{219A54C1-C595-C644-B994-1680F0085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996" r="50284" b="28011"/>
          <a:stretch/>
        </p:blipFill>
        <p:spPr>
          <a:xfrm>
            <a:off x="8959638" y="5035246"/>
            <a:ext cx="2093482" cy="1332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345C5-9141-DC46-81C0-4A2CB8591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109" y="1288783"/>
            <a:ext cx="3471949" cy="1595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97061-A1DA-6841-B2D7-875366984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862" y="2086393"/>
            <a:ext cx="1816309" cy="1459481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</p:spTree>
    <p:extLst>
      <p:ext uri="{BB962C8B-B14F-4D97-AF65-F5344CB8AC3E}">
        <p14:creationId xmlns:p14="http://schemas.microsoft.com/office/powerpoint/2010/main" val="399743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43578" cy="1421928"/>
          </a:xfrm>
        </p:spPr>
        <p:txBody>
          <a:bodyPr/>
          <a:lstStyle/>
          <a:p>
            <a:r>
              <a:rPr lang="en-US" b="1" dirty="0"/>
              <a:t>User Interfaces: </a:t>
            </a:r>
            <a:r>
              <a:rPr lang="en-US" dirty="0"/>
              <a:t>We are enhancing instrument operability and increasing efficiency through guided </a:t>
            </a:r>
            <a:br>
              <a:rPr lang="en-US" dirty="0"/>
            </a:br>
            <a:r>
              <a:rPr lang="en-US" dirty="0"/>
              <a:t>experiment-workflows, planning tools and automation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3" y="1910093"/>
            <a:ext cx="8134837" cy="3633974"/>
          </a:xfrm>
        </p:spPr>
        <p:txBody>
          <a:bodyPr/>
          <a:lstStyle/>
          <a:p>
            <a:r>
              <a:rPr lang="en-US" dirty="0">
                <a:latin typeface="+mn-lt"/>
              </a:rPr>
              <a:t>Tools for sample alignment, sample mapping, crystal orientation and experiment setup are in use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AFBFC-28BE-4842-881E-041B6276A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59" y="3523604"/>
            <a:ext cx="3960701" cy="2737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8B9B3-5161-9D45-869B-27B792E422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75749" y="3523604"/>
            <a:ext cx="2387909" cy="22493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31E5339-C64D-0648-87D5-67255D3DF23D}"/>
              </a:ext>
            </a:extLst>
          </p:cNvPr>
          <p:cNvGrpSpPr/>
          <p:nvPr/>
        </p:nvGrpSpPr>
        <p:grpSpPr>
          <a:xfrm>
            <a:off x="7807427" y="4151044"/>
            <a:ext cx="4023584" cy="2428843"/>
            <a:chOff x="4937760" y="3102840"/>
            <a:chExt cx="4003200" cy="1736640"/>
          </a:xfrm>
        </p:grpSpPr>
        <p:pic>
          <p:nvPicPr>
            <p:cNvPr id="11" name="Picture 138">
              <a:extLst>
                <a:ext uri="{FF2B5EF4-FFF2-40B4-BE49-F238E27FC236}">
                  <a16:creationId xmlns:a16="http://schemas.microsoft.com/office/drawing/2014/main" id="{F89991C2-801A-634B-93C8-2F2A5096687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747120" y="3210840"/>
              <a:ext cx="2193840" cy="774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39">
              <a:extLst>
                <a:ext uri="{FF2B5EF4-FFF2-40B4-BE49-F238E27FC236}">
                  <a16:creationId xmlns:a16="http://schemas.microsoft.com/office/drawing/2014/main" id="{C6B1CFE0-A1F3-9044-BE84-1475EBF46641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4939200" y="4383000"/>
              <a:ext cx="1242000" cy="456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40">
              <a:extLst>
                <a:ext uri="{FF2B5EF4-FFF2-40B4-BE49-F238E27FC236}">
                  <a16:creationId xmlns:a16="http://schemas.microsoft.com/office/drawing/2014/main" id="{2D2CA783-C742-6F41-92A5-675DFDA9A5D5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4937760" y="3102840"/>
              <a:ext cx="1736640" cy="1188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1">
              <a:extLst>
                <a:ext uri="{FF2B5EF4-FFF2-40B4-BE49-F238E27FC236}">
                  <a16:creationId xmlns:a16="http://schemas.microsoft.com/office/drawing/2014/main" id="{7F863870-FC7F-494F-9DCA-FB472BCFEC86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328800" y="4311000"/>
              <a:ext cx="2559600" cy="5043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72196A-EB00-D145-B63B-C45187680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2898" y="1825142"/>
            <a:ext cx="4619102" cy="23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0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6" y="274320"/>
            <a:ext cx="11762233" cy="1421928"/>
          </a:xfrm>
        </p:spPr>
        <p:txBody>
          <a:bodyPr/>
          <a:lstStyle/>
          <a:p>
            <a:r>
              <a:rPr lang="en-US" b="1" dirty="0"/>
              <a:t>DAQ Electronics and Firmware: </a:t>
            </a:r>
            <a:r>
              <a:rPr lang="en-US" dirty="0"/>
              <a:t>We are addressing obsolescence, improving performance and enabling new experiment techniques with hardware developments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FEB08-5E5B-5742-BEB8-34F8EA9A6E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919" y="2381619"/>
            <a:ext cx="2415735" cy="2640956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3D056F1-263D-A640-8843-A1751BAD3F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5941" y="5644964"/>
            <a:ext cx="6945561" cy="102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79F98E-A4B4-0247-AFA1-8DE53FCD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878182"/>
            <a:ext cx="9217983" cy="430649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Improvements to detector electronics firmware have directly addressed reliability. With these upgrades, our DAQ system is now capable of recording &gt;5M counts per second per link </a:t>
            </a:r>
          </a:p>
          <a:p>
            <a:r>
              <a:rPr lang="en-US" dirty="0">
                <a:solidFill>
                  <a:srgbClr val="000000"/>
                </a:solidFill>
              </a:rPr>
              <a:t>Time-resolved measurement for fast processes are simplified with tools for collecting signals as a part of the event data stream. This is used to record fast polarization state switching, and pulsed sample environments, such as electric or 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397330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7ED3-A52C-3947-8982-55598B7A0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Our upgrade process was organized around facility operation and maintenance period cycle of ~6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48E9C-B1D4-D341-AFE7-85DC2C80B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run cycle: planning, requirements, offline development</a:t>
            </a:r>
          </a:p>
          <a:p>
            <a:r>
              <a:rPr lang="en-US" dirty="0"/>
              <a:t>During maintenance period: installation, subsystem testing</a:t>
            </a:r>
          </a:p>
          <a:p>
            <a:r>
              <a:rPr lang="en-US" dirty="0"/>
              <a:t>Start of next run cycle: integration testing, commissioning</a:t>
            </a:r>
          </a:p>
          <a:p>
            <a:r>
              <a:rPr lang="en-US" dirty="0"/>
              <a:t>Repeat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09D2A-520C-C44B-A450-81187862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448" y="4103388"/>
            <a:ext cx="8969552" cy="26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2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8F88-810C-474F-BC61-BB39EBFC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This focused development cycle allowed for continuous improvement in functionality and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8C5E1-8752-DF4C-B1C2-34B57FBD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87975"/>
            <a:ext cx="11430000" cy="2095305"/>
          </a:xfrm>
        </p:spPr>
        <p:txBody>
          <a:bodyPr/>
          <a:lstStyle/>
          <a:p>
            <a:r>
              <a:rPr lang="en-US" dirty="0"/>
              <a:t>Each instrument project provided opportunity for developing new capabilities or upgrading core components</a:t>
            </a:r>
          </a:p>
          <a:p>
            <a:r>
              <a:rPr lang="en-US" dirty="0"/>
              <a:t>Newest features released to instrument under upgrade</a:t>
            </a:r>
          </a:p>
          <a:p>
            <a:r>
              <a:rPr lang="en-US" dirty="0"/>
              <a:t>Features deployed to other beam lines following cycle (typ.)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C82331B-C95B-9E45-B876-A8BFD921E91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9" t="10783" r="763" b="50000"/>
          <a:stretch/>
        </p:blipFill>
        <p:spPr>
          <a:xfrm>
            <a:off x="3727969" y="3471221"/>
            <a:ext cx="4736061" cy="16223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BBDBB6-92EC-4D43-B609-EF021024D687}"/>
              </a:ext>
            </a:extLst>
          </p:cNvPr>
          <p:cNvSpPr txBox="1">
            <a:spLocks/>
          </p:cNvSpPr>
          <p:nvPr/>
        </p:nvSpPr>
        <p:spPr bwMode="auto">
          <a:xfrm>
            <a:off x="448055" y="5247122"/>
            <a:ext cx="11430000" cy="99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With new instrument projects we’ll continue with this project-based timeline, adapted to meet ongoing instrument needs</a:t>
            </a:r>
          </a:p>
        </p:txBody>
      </p:sp>
    </p:spTree>
    <p:extLst>
      <p:ext uri="{BB962C8B-B14F-4D97-AF65-F5344CB8AC3E}">
        <p14:creationId xmlns:p14="http://schemas.microsoft.com/office/powerpoint/2010/main" val="50593746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768</Words>
  <Application>Microsoft Macintosh PowerPoint</Application>
  <PresentationFormat>Widescreen</PresentationFormat>
  <Paragraphs>104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Century Gothic</vt:lpstr>
      <vt:lpstr>Courier</vt:lpstr>
      <vt:lpstr>Courier New</vt:lpstr>
      <vt:lpstr>ORNL</vt:lpstr>
      <vt:lpstr>Data acquisition at SNS and HFIR</vt:lpstr>
      <vt:lpstr>IDAC Group responsibilities are to…</vt:lpstr>
      <vt:lpstr>Our 2013 Plan: 18 instruments upgraded by 2018  Today, have deployed our improvements to  22 instruments:17 at SNS and 5 at HFIR</vt:lpstr>
      <vt:lpstr>Our upgrade and improvement projects over the past six years have provided a comprehensive framework for increasing the reliability, operability and performance of the instruments</vt:lpstr>
      <vt:lpstr>DAQ and Controls Software:  We are implementing reliable tools for conducting experiments and collecting data</vt:lpstr>
      <vt:lpstr>User Interfaces: We are enhancing instrument operability and increasing efficiency through guided  experiment-workflows, planning tools and automation </vt:lpstr>
      <vt:lpstr>DAQ Electronics and Firmware: We are addressing obsolescence, improving performance and enabling new experiment techniques with hardware developments </vt:lpstr>
      <vt:lpstr>Our upgrade process was organized around facility operation and maintenance period cycle of ~6 months</vt:lpstr>
      <vt:lpstr>This focused development cycle allowed for continuous improvement in functionality and features</vt:lpstr>
      <vt:lpstr>HFIR Residual Stress Mapping instrument: new cuboid scan mapping planning tool and new 2D detector</vt:lpstr>
      <vt:lpstr>Project for the two SANS instruments at HFIR  are underway now</vt:lpstr>
      <vt:lpstr>Future plans include focus on user interfaces and planning tools to increase instrument productivity</vt:lpstr>
      <vt:lpstr>EPICS 7 offers new capabilities with high performance transport of structured data  </vt:lpstr>
      <vt:lpstr>We have been using pvAccess for structured neutron event data transport since 2015</vt:lpstr>
      <vt:lpstr>Ongoing development with EPICS 7 opens up more use cases for pvAccess </vt:lpstr>
      <vt:lpstr>Detector electronics upgrade is our current priority for DAQ upgrades</vt:lpstr>
      <vt:lpstr>Our new modular read-out card offers a path forward for DAQ hardware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2019-10-14T17:33:37Z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