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256" r:id="rId2"/>
    <p:sldId id="422" r:id="rId3"/>
    <p:sldId id="368" r:id="rId4"/>
    <p:sldId id="420" r:id="rId5"/>
    <p:sldId id="454" r:id="rId6"/>
    <p:sldId id="339" r:id="rId7"/>
    <p:sldId id="455" r:id="rId8"/>
    <p:sldId id="456" r:id="rId9"/>
    <p:sldId id="457" r:id="rId10"/>
    <p:sldId id="458" r:id="rId11"/>
    <p:sldId id="437" r:id="rId12"/>
    <p:sldId id="459" r:id="rId13"/>
    <p:sldId id="448" r:id="rId14"/>
    <p:sldId id="438" r:id="rId15"/>
    <p:sldId id="446" r:id="rId16"/>
    <p:sldId id="439" r:id="rId17"/>
    <p:sldId id="460" r:id="rId18"/>
    <p:sldId id="440" r:id="rId19"/>
    <p:sldId id="441" r:id="rId20"/>
    <p:sldId id="447" r:id="rId21"/>
    <p:sldId id="449" r:id="rId22"/>
    <p:sldId id="450" r:id="rId23"/>
    <p:sldId id="444" r:id="rId24"/>
    <p:sldId id="467" r:id="rId25"/>
    <p:sldId id="451" r:id="rId26"/>
    <p:sldId id="468" r:id="rId27"/>
    <p:sldId id="463" r:id="rId28"/>
    <p:sldId id="464" r:id="rId29"/>
    <p:sldId id="465" r:id="rId30"/>
    <p:sldId id="469" r:id="rId31"/>
    <p:sldId id="470" r:id="rId32"/>
  </p:sldIdLst>
  <p:sldSz cx="9144000" cy="5143500" type="screen16x9"/>
  <p:notesSz cx="6858000" cy="9144000"/>
  <p:embeddedFontLst>
    <p:embeddedFont>
      <p:font typeface="Calisto MT" panose="02040603050505030304" pitchFamily="18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onstantia" panose="02030602050306030303" pitchFamily="18" charset="0"/>
      <p:regular r:id="rId43"/>
      <p:bold r:id="rId44"/>
      <p:italic r:id="rId45"/>
      <p:boldItalic r:id="rId46"/>
    </p:embeddedFont>
    <p:embeddedFont>
      <p:font typeface="Berlin Sans FB" panose="020E0602020502020306" pitchFamily="34" charset="0"/>
      <p:regular r:id="rId47"/>
      <p:bold r:id="rId48"/>
    </p:embeddedFont>
    <p:embeddedFont>
      <p:font typeface="ＭＳ Ｐゴシック" panose="020B0604020202020204" charset="-128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Lucida Sans" panose="020B0602030504020204" pitchFamily="34" charset="0"/>
      <p:regular r:id="rId54"/>
      <p:bold r:id="rId55"/>
      <p:italic r:id="rId56"/>
      <p:boldItalic r:id="rId57"/>
    </p:embeddedFont>
    <p:embeddedFont>
      <p:font typeface="Cambria Math" panose="02040503050406030204" pitchFamily="18" charset="0"/>
      <p:regular r:id="rId5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4106D5-E213-457A-9F48-5E6D593DD509}">
          <p14:sldIdLst>
            <p14:sldId id="256"/>
          </p14:sldIdLst>
        </p14:section>
        <p14:section name="DM / Total Scattering" id="{3C647EB4-FF22-46C2-9E1F-28943EC6C9B0}">
          <p14:sldIdLst>
            <p14:sldId id="422"/>
            <p14:sldId id="368"/>
            <p14:sldId id="420"/>
            <p14:sldId id="454"/>
            <p14:sldId id="339"/>
          </p14:sldIdLst>
        </p14:section>
        <p14:section name="Basic Computation" id="{0CE5738D-9066-4D3A-A876-8F41D4F6FC62}">
          <p14:sldIdLst>
            <p14:sldId id="455"/>
            <p14:sldId id="456"/>
            <p14:sldId id="457"/>
            <p14:sldId id="458"/>
          </p14:sldIdLst>
        </p14:section>
        <p14:section name="Standard Approach" id="{CE4BD3FB-A13C-46B4-AA6B-86FAAC899D06}">
          <p14:sldIdLst>
            <p14:sldId id="437"/>
            <p14:sldId id="459"/>
            <p14:sldId id="448"/>
            <p14:sldId id="438"/>
            <p14:sldId id="446"/>
            <p14:sldId id="439"/>
            <p14:sldId id="460"/>
            <p14:sldId id="440"/>
            <p14:sldId id="441"/>
            <p14:sldId id="447"/>
            <p14:sldId id="449"/>
            <p14:sldId id="450"/>
            <p14:sldId id="444"/>
            <p14:sldId id="467"/>
          </p14:sldIdLst>
        </p14:section>
        <p14:section name="Complexity and The Future" id="{54EB3EEF-8D33-43BE-AB85-11990797445F}">
          <p14:sldIdLst>
            <p14:sldId id="451"/>
            <p14:sldId id="468"/>
            <p14:sldId id="463"/>
            <p14:sldId id="464"/>
            <p14:sldId id="465"/>
            <p14:sldId id="469"/>
            <p14:sldId id="4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istan Youngs" initials="TGA" lastIdx="7" clrIdx="0"/>
  <p:cmAuthor id="1" name="Youngs, Tristan (STFC,RAL,ISIS)" initials="YT(" lastIdx="1" clrIdx="1">
    <p:extLst>
      <p:ext uri="{19B8F6BF-5375-455C-9EA6-DF929625EA0E}">
        <p15:presenceInfo xmlns:p15="http://schemas.microsoft.com/office/powerpoint/2012/main" userId="S-1-5-21-2030781433-144010450-1310660803-303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C1C1"/>
    <a:srgbClr val="FF9900"/>
    <a:srgbClr val="2020A6"/>
    <a:srgbClr val="18187C"/>
    <a:srgbClr val="5259E8"/>
    <a:srgbClr val="BCBCBC"/>
    <a:srgbClr val="2222A3"/>
    <a:srgbClr val="50BEBE"/>
    <a:srgbClr val="3C9191"/>
    <a:srgbClr val="51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9" autoAdjust="0"/>
    <p:restoredTop sz="92958" autoAdjust="0"/>
  </p:normalViewPr>
  <p:slideViewPr>
    <p:cSldViewPr>
      <p:cViewPr varScale="1">
        <p:scale>
          <a:sx n="124" d="100"/>
          <a:sy n="124" d="100"/>
        </p:scale>
        <p:origin x="846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356"/>
    </p:cViewPr>
  </p:sorterViewPr>
  <p:notesViewPr>
    <p:cSldViewPr>
      <p:cViewPr varScale="1">
        <p:scale>
          <a:sx n="70" d="100"/>
          <a:sy n="70" d="100"/>
        </p:scale>
        <p:origin x="-32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A1D1F38-04D4-4D80-941C-64D6DBC8D219}" type="datetimeFigureOut">
              <a:rPr lang="en-GB"/>
              <a:pPr>
                <a:defRPr/>
              </a:pPr>
              <a:t>15/10/2019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29A5753-F1AD-4E37-A302-511EF8CB6A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291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985413-E122-4B98-800A-B5841C7D8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51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1D2EFD-4D29-484C-A918-56E13C6A5EE8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85413-E122-4B98-800A-B5841C7D8EE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7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85413-E122-4B98-800A-B5841C7D8EE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8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85413-E122-4B98-800A-B5841C7D8EE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9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85413-E122-4B98-800A-B5841C7D8EE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31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985413-E122-4B98-800A-B5841C7D8EE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1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sissmallbottom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20741"/>
            <a:ext cx="7380312" cy="112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:\castech\isis_header_blank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41"/>
            <a:ext cx="9144000" cy="108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75160"/>
            <a:ext cx="7772400" cy="1102519"/>
          </a:xfrm>
        </p:spPr>
        <p:txBody>
          <a:bodyPr/>
          <a:lstStyle>
            <a:lvl1pPr algn="ctr">
              <a:defRPr>
                <a:solidFill>
                  <a:srgbClr val="0070C0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3568" y="2571750"/>
            <a:ext cx="7776864" cy="324036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84214" y="3111809"/>
            <a:ext cx="7775575" cy="1134127"/>
          </a:xfrm>
        </p:spPr>
        <p:txBody>
          <a:bodyPr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algn="ctr">
              <a:buFontTx/>
              <a:buNone/>
              <a:defRPr sz="1400"/>
            </a:lvl2pPr>
            <a:lvl3pPr algn="ctr">
              <a:buFontTx/>
              <a:buNone/>
              <a:defRPr sz="1200"/>
            </a:lvl3pPr>
            <a:lvl4pPr algn="ctr">
              <a:buFontTx/>
              <a:buNone/>
              <a:defRPr sz="1100"/>
            </a:lvl4pPr>
            <a:lvl5pPr algn="ctr">
              <a:buFontTx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320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 noChangeArrowheads="1"/>
          </p:cNvSpPr>
          <p:nvPr>
            <p:ph idx="1"/>
          </p:nvPr>
        </p:nvSpPr>
        <p:spPr bwMode="auto">
          <a:xfrm>
            <a:off x="107504" y="519522"/>
            <a:ext cx="8928992" cy="420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accent4">
                    <a:lumMod val="85000"/>
                    <a:lumOff val="15000"/>
                  </a:schemeClr>
                </a:solidFill>
              </a:defRPr>
            </a:lvl1pPr>
            <a:lvl2pPr>
              <a:defRPr sz="1800">
                <a:solidFill>
                  <a:schemeClr val="accent4">
                    <a:lumMod val="85000"/>
                    <a:lumOff val="15000"/>
                  </a:schemeClr>
                </a:solidFill>
              </a:defRPr>
            </a:lvl2pPr>
            <a:lvl3pPr>
              <a:defRPr sz="1600">
                <a:solidFill>
                  <a:schemeClr val="accent4">
                    <a:lumMod val="85000"/>
                    <a:lumOff val="15000"/>
                  </a:schemeClr>
                </a:solidFill>
              </a:defRPr>
            </a:lvl3pPr>
            <a:lvl4pPr>
              <a:defRPr sz="1400">
                <a:solidFill>
                  <a:schemeClr val="accent4">
                    <a:lumMod val="85000"/>
                    <a:lumOff val="15000"/>
                  </a:schemeClr>
                </a:solidFill>
              </a:defRPr>
            </a:lvl4pPr>
            <a:lvl5pPr>
              <a:defRPr sz="1400">
                <a:solidFill>
                  <a:schemeClr val="accent4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48014"/>
            <a:ext cx="6588224" cy="195486"/>
          </a:xfrm>
        </p:spPr>
        <p:txBody>
          <a:bodyPr/>
          <a:lstStyle>
            <a:lvl1pPr marL="0" indent="0">
              <a:buFontTx/>
              <a:buNone/>
              <a:defRPr sz="1100" baseline="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FontTx/>
              <a:buNone/>
              <a:defRPr sz="105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900"/>
            </a:lvl4pPr>
            <a:lvl5pPr marL="1828800" indent="0">
              <a:buFontTx/>
              <a:buNone/>
              <a:defRPr sz="900"/>
            </a:lvl5pPr>
          </a:lstStyle>
          <a:p>
            <a:pPr lvl="0"/>
            <a:r>
              <a:rPr lang="en-US" dirty="0" smtClean="0"/>
              <a:t>ICANS XXIII, Chattanooga TN, October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504" y="303498"/>
            <a:ext cx="4608959" cy="25202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81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87474"/>
            <a:ext cx="8928100" cy="756083"/>
          </a:xfrm>
        </p:spPr>
        <p:txBody>
          <a:bodyPr/>
          <a:lstStyle>
            <a:lvl1pPr algn="r">
              <a:defRPr sz="3600" i="1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97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519522"/>
            <a:ext cx="8928992" cy="420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87475"/>
            <a:ext cx="8928100" cy="270030"/>
          </a:xfrm>
          <a:prstGeom prst="rect">
            <a:avLst/>
          </a:prstGeom>
          <a:noFill/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6146" name="Picture 2" descr="E:\doc\talks\Introduction to Neutron Scattering\ISIS_banner_bottom_new_trimme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/>
          <a:stretch/>
        </p:blipFill>
        <p:spPr bwMode="auto">
          <a:xfrm>
            <a:off x="2133600" y="4280701"/>
            <a:ext cx="7010400" cy="8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doc\talks\Introduction to Neutron Scattering\ISIS_banner_bottom_new_trimme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76"/>
          <a:stretch/>
        </p:blipFill>
        <p:spPr bwMode="auto">
          <a:xfrm>
            <a:off x="0" y="4280701"/>
            <a:ext cx="2711481" cy="8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1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sto MT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2F2F2"/>
          </a:solidFill>
          <a:latin typeface="Calisto MT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2F2F2"/>
          </a:solidFill>
          <a:latin typeface="Calisto MT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2F2F2"/>
          </a:solidFill>
          <a:latin typeface="Calisto MT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2F2F2"/>
          </a:solidFill>
          <a:latin typeface="Calisto MT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accent4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accent4">
              <a:lumMod val="85000"/>
              <a:lumOff val="15000"/>
            </a:schemeClr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accent4">
              <a:lumMod val="85000"/>
              <a:lumOff val="15000"/>
            </a:schemeClr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accent4">
              <a:lumMod val="85000"/>
              <a:lumOff val="15000"/>
            </a:schemeClr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accent4">
              <a:lumMod val="85000"/>
              <a:lumOff val="15000"/>
            </a:schemeClr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image" Target="../media/image62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0268976.2019.1651918" TargetMode="External"/><Relationship Id="rId2" Type="http://schemas.openxmlformats.org/officeDocument/2006/relationships/hyperlink" Target="https://www.github.com/trisyoungs/dissolv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3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15" y="219948"/>
            <a:ext cx="2121169" cy="2372528"/>
          </a:xfrm>
          <a:prstGeom prst="rect">
            <a:avLst/>
          </a:prstGeom>
        </p:spPr>
      </p:pic>
      <p:sp>
        <p:nvSpPr>
          <p:cNvPr id="6146" name="Title 4"/>
          <p:cNvSpPr>
            <a:spLocks noGrp="1"/>
          </p:cNvSpPr>
          <p:nvPr>
            <p:ph type="ctrTitle"/>
          </p:nvPr>
        </p:nvSpPr>
        <p:spPr>
          <a:xfrm>
            <a:off x="721492" y="1888325"/>
            <a:ext cx="7772400" cy="1296292"/>
          </a:xfrm>
        </p:spPr>
        <p:txBody>
          <a:bodyPr/>
          <a:lstStyle/>
          <a:p>
            <a:r>
              <a:rPr lang="en-GB" sz="2400" b="1" dirty="0" smtClean="0">
                <a:effectLst/>
              </a:rPr>
              <a:t>Dissolve</a:t>
            </a:r>
            <a:r>
              <a:rPr lang="en-GB" dirty="0" smtClean="0">
                <a:effectLst/>
              </a:rPr>
              <a:t/>
            </a:r>
            <a:br>
              <a:rPr lang="en-GB" dirty="0" smtClean="0">
                <a:effectLst/>
              </a:rPr>
            </a:br>
            <a:r>
              <a:rPr lang="en-GB" dirty="0" smtClean="0">
                <a:effectLst/>
              </a:rPr>
              <a:t/>
            </a:r>
            <a:br>
              <a:rPr lang="en-GB" dirty="0" smtClean="0">
                <a:effectLst/>
              </a:rPr>
            </a:br>
            <a:r>
              <a:rPr lang="en-GB" dirty="0" smtClean="0">
                <a:effectLst/>
              </a:rPr>
              <a:t>Next generation software for the analysis of total scattering data</a:t>
            </a:r>
            <a:endParaRPr lang="en-GB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8931" y="3238642"/>
            <a:ext cx="8137525" cy="323850"/>
          </a:xfrm>
        </p:spPr>
        <p:txBody>
          <a:bodyPr/>
          <a:lstStyle/>
          <a:p>
            <a:r>
              <a:rPr lang="en-US" smtClean="0">
                <a:solidFill>
                  <a:srgbClr val="606060"/>
                </a:solidFill>
              </a:rPr>
              <a:t>Dr Tristan Youngs</a:t>
            </a:r>
            <a:endParaRPr lang="en-US" dirty="0" smtClean="0">
              <a:solidFill>
                <a:srgbClr val="606060"/>
              </a:solidFill>
            </a:endParaRPr>
          </a:p>
        </p:txBody>
      </p:sp>
      <p:sp>
        <p:nvSpPr>
          <p:cNvPr id="614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19906" y="3616517"/>
            <a:ext cx="7775575" cy="971457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606060"/>
                </a:solidFill>
              </a:rPr>
              <a:t>Disordered Materials Group, ISIS Pulsed Neutron and Muon Source</a:t>
            </a:r>
          </a:p>
          <a:p>
            <a:pPr eaLnBrk="1" hangingPunct="1"/>
            <a:r>
              <a:rPr lang="en-US" i="1" dirty="0" smtClean="0">
                <a:solidFill>
                  <a:srgbClr val="606060"/>
                </a:solidFill>
              </a:rPr>
              <a:t>STFC Rutherford Appleton Laboratory</a:t>
            </a:r>
          </a:p>
          <a:p>
            <a:pPr eaLnBrk="1" hangingPunct="1"/>
            <a:r>
              <a:rPr lang="en-US" i="1" dirty="0" smtClean="0">
                <a:solidFill>
                  <a:srgbClr val="606060"/>
                </a:solidFill>
              </a:rPr>
              <a:t>Harwell Oxford, Didcot, Oxon, OX11 0QX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Improving on a Basic Simulation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Need to have a </a:t>
            </a:r>
            <a:r>
              <a:rPr lang="en-GB" dirty="0" err="1" smtClean="0"/>
              <a:t>forcefield</a:t>
            </a:r>
            <a:r>
              <a:rPr lang="en-GB" dirty="0" smtClean="0"/>
              <a:t>-based simulation to interpret data in vast majority of cases – literature parameters exist for a variety of systems</a:t>
            </a:r>
          </a:p>
          <a:p>
            <a:endParaRPr lang="en-GB" dirty="0"/>
          </a:p>
          <a:p>
            <a:r>
              <a:rPr lang="en-GB" dirty="0" smtClean="0"/>
              <a:t>How are these </a:t>
            </a:r>
            <a:r>
              <a:rPr lang="en-GB" dirty="0" err="1" smtClean="0"/>
              <a:t>forcefield</a:t>
            </a:r>
            <a:r>
              <a:rPr lang="en-GB" dirty="0" smtClean="0"/>
              <a:t> parameters obtained?</a:t>
            </a:r>
          </a:p>
          <a:p>
            <a:pPr lvl="1"/>
            <a:r>
              <a:rPr lang="en-GB" dirty="0" smtClean="0"/>
              <a:t>Reproduction of thermodynamic properties</a:t>
            </a:r>
          </a:p>
          <a:p>
            <a:pPr lvl="1"/>
            <a:r>
              <a:rPr lang="en-GB" dirty="0" smtClean="0"/>
              <a:t>Extrapolated / inferred from other systems</a:t>
            </a:r>
          </a:p>
          <a:p>
            <a:pPr lvl="1"/>
            <a:r>
              <a:rPr lang="en-GB" dirty="0" smtClean="0"/>
              <a:t>Chosen to reproduce experimental structural data?  NO!</a:t>
            </a:r>
          </a:p>
          <a:p>
            <a:endParaRPr lang="en-GB" dirty="0" smtClean="0"/>
          </a:p>
          <a:p>
            <a:r>
              <a:rPr lang="en-GB" dirty="0" smtClean="0"/>
              <a:t>Change these somehow to improve the agreement between simulation experiment?</a:t>
            </a:r>
          </a:p>
          <a:p>
            <a:pPr lvl="1"/>
            <a:r>
              <a:rPr lang="en-GB" dirty="0" smtClean="0"/>
              <a:t>Tweaking by hand almost impossible</a:t>
            </a:r>
          </a:p>
          <a:p>
            <a:pPr lvl="1"/>
            <a:r>
              <a:rPr lang="en-GB" dirty="0" smtClean="0"/>
              <a:t>Fitting algorithm could work, but parameter space is large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65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Composition of the Total Structure Factor</a:t>
            </a:r>
            <a:endParaRPr lang="en-GB" dirty="0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Atom types and Partials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55576" y="627372"/>
                <a:ext cx="4770793" cy="1030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rgbClr val="2020A6"/>
                          </a:solidFill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GB" sz="24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rgbClr val="2020A6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</m:d>
                      <m:r>
                        <a:rPr lang="en-GB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400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2−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/>
                                      <a:ea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0" i="1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sz="2400" b="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0" i="1">
                                  <a:latin typeface="Cambria Math"/>
                                  <a:ea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GB" sz="2400" b="0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2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627372"/>
                <a:ext cx="4770793" cy="10303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5508104" y="738696"/>
            <a:ext cx="3515667" cy="81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kern="0" dirty="0" smtClean="0">
                <a:solidFill>
                  <a:srgbClr val="2020A6"/>
                </a:solidFill>
              </a:rPr>
              <a:t>Total Structure Factor</a:t>
            </a:r>
          </a:p>
          <a:p>
            <a:pPr marL="0" indent="0" algn="ctr">
              <a:buFontTx/>
              <a:buNone/>
            </a:pPr>
            <a:r>
              <a:rPr lang="en-GB" kern="0" dirty="0" smtClean="0">
                <a:solidFill>
                  <a:srgbClr val="2020A6"/>
                </a:solidFill>
              </a:rPr>
              <a:t>(Experimental Observable)</a:t>
            </a:r>
            <a:endParaRPr lang="en-GB" kern="0" dirty="0">
              <a:solidFill>
                <a:srgbClr val="2020A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630610" y="3060780"/>
                <a:ext cx="4829848" cy="11740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GB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</m:d>
                      <m:r>
                        <a:rPr lang="en-GB" sz="2400" i="1">
                          <a:latin typeface="Cambria Math"/>
                        </a:rPr>
                        <m:t>=</m:t>
                      </m:r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nary>
                        <m:naryPr>
                          <m:limLoc m:val="undOvr"/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nary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𝑄𝑟</m:t>
                              </m:r>
                            </m:e>
                          </m:func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𝑄𝑟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GB" sz="2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10" y="3060780"/>
                <a:ext cx="4829848" cy="11740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5526369" y="3438914"/>
            <a:ext cx="3515667" cy="41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kern="0" dirty="0" smtClean="0">
                <a:solidFill>
                  <a:srgbClr val="00B050"/>
                </a:solidFill>
              </a:rPr>
              <a:t>Partial Structure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1232922" y="1930365"/>
                <a:ext cx="1160061" cy="7224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GB" sz="2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922" y="1930365"/>
                <a:ext cx="1160061" cy="7224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2923246" y="2063925"/>
                <a:ext cx="34760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𝑠𝑐𝑎𝑡𝑡𝑒𝑟𝑖𝑛𝑔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𝑙𝑒𝑛𝑔𝑡h</m:t>
                      </m:r>
                    </m:oMath>
                  </m:oMathPara>
                </a14:m>
                <a:endParaRPr lang="en-GB" sz="2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3246" y="2063925"/>
                <a:ext cx="3476080" cy="461665"/>
              </a:xfrm>
              <a:prstGeom prst="rect">
                <a:avLst/>
              </a:prstGeom>
              <a:blipFill>
                <a:blip r:embed="rId5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691680" y="4383092"/>
            <a:ext cx="3515667" cy="41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accent4">
                    <a:lumMod val="85000"/>
                    <a:lumOff val="15000"/>
                  </a:schemeClr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kern="0" dirty="0" smtClean="0">
                <a:solidFill>
                  <a:srgbClr val="C00000"/>
                </a:solidFill>
              </a:rPr>
              <a:t>(Accessed </a:t>
            </a:r>
            <a:r>
              <a:rPr lang="en-GB" i="1" kern="0" dirty="0" smtClean="0">
                <a:solidFill>
                  <a:srgbClr val="C00000"/>
                </a:solidFill>
              </a:rPr>
              <a:t>via</a:t>
            </a:r>
            <a:r>
              <a:rPr lang="en-GB" kern="0" dirty="0" smtClean="0">
                <a:solidFill>
                  <a:srgbClr val="C00000"/>
                </a:solidFill>
              </a:rPr>
              <a:t> Simulation)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449512" y="3916429"/>
            <a:ext cx="1" cy="52752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7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Partial Pair Correlations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519522"/>
                <a:ext cx="8928992" cy="4356483"/>
              </a:xfrm>
            </p:spPr>
            <p:txBody>
              <a:bodyPr/>
              <a:lstStyle/>
              <a:p>
                <a:r>
                  <a:rPr lang="en-GB" dirty="0" smtClean="0"/>
                  <a:t>An “atom type” is a specific kind of atom in the system</a:t>
                </a:r>
              </a:p>
              <a:p>
                <a:pPr lvl="1"/>
                <a:r>
                  <a:rPr lang="en-GB" dirty="0" smtClean="0"/>
                  <a:t>Depends at least on the element. Can be split by chemical environment.</a:t>
                </a:r>
              </a:p>
              <a:p>
                <a:pPr lvl="1"/>
                <a:r>
                  <a:rPr lang="en-GB" dirty="0" smtClean="0"/>
                  <a:t>Does not depend on isotope.</a:t>
                </a:r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r>
                  <a:rPr lang="en-GB" dirty="0" smtClean="0"/>
                  <a:t>For </a:t>
                </a:r>
                <a:r>
                  <a:rPr lang="en-GB" dirty="0"/>
                  <a:t>example, water has two atom types – ‘O’ and ‘H’ – so there are three distinct partials: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  <m:sub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𝑂𝑂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  <m:sub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𝑂𝐻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  <m:sub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𝐻𝐻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𝑄</m:t>
                        </m:r>
                      </m:e>
                    </m:d>
                  </m:oMath>
                </a14:m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519522"/>
                <a:ext cx="8928992" cy="4356483"/>
              </a:xfrm>
              <a:blipFill>
                <a:blip r:embed="rId3"/>
                <a:stretch>
                  <a:fillRect l="-683" t="-699" b="-8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17" name="Group 116"/>
          <p:cNvGrpSpPr/>
          <p:nvPr/>
        </p:nvGrpSpPr>
        <p:grpSpPr>
          <a:xfrm>
            <a:off x="362366" y="1684798"/>
            <a:ext cx="1666545" cy="1891887"/>
            <a:chOff x="362366" y="1851670"/>
            <a:chExt cx="1666545" cy="1891887"/>
          </a:xfrm>
        </p:grpSpPr>
        <p:sp>
          <p:nvSpPr>
            <p:cNvPr id="76" name="Rectangle 75"/>
            <p:cNvSpPr/>
            <p:nvPr/>
          </p:nvSpPr>
          <p:spPr>
            <a:xfrm>
              <a:off x="670283" y="2384260"/>
              <a:ext cx="1358628" cy="135929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32766" y="2042874"/>
              <a:ext cx="123807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i="1" dirty="0" err="1" smtClean="0">
                  <a:latin typeface="+mn-lt"/>
                </a:rPr>
                <a:t>i</a:t>
              </a:r>
              <a:endParaRPr lang="en-GB" sz="1400" i="1" dirty="0">
                <a:latin typeface="+mn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2366" y="2441161"/>
              <a:ext cx="216471" cy="124082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GB" sz="1400" i="1" dirty="0" smtClean="0">
                  <a:latin typeface="+mn-lt"/>
                </a:rPr>
                <a:t>j</a:t>
              </a:r>
              <a:endParaRPr lang="en-GB" sz="1400" i="1" dirty="0">
                <a:latin typeface="+mn-lt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32767" y="2222645"/>
              <a:ext cx="5484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O</a:t>
              </a:r>
              <a:endParaRPr lang="en-GB" sz="1200" b="1" dirty="0">
                <a:latin typeface="+mn-lt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422343" y="2222645"/>
              <a:ext cx="5484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H</a:t>
              </a:r>
              <a:endParaRPr lang="en-GB" sz="1200" b="1" dirty="0">
                <a:latin typeface="+mn-lt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16200000">
              <a:off x="315606" y="2625827"/>
              <a:ext cx="5484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O</a:t>
              </a:r>
              <a:endParaRPr lang="en-GB" sz="1200" b="1" dirty="0">
                <a:latin typeface="+mn-lt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16200000">
              <a:off x="315606" y="3313413"/>
              <a:ext cx="54849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H</a:t>
              </a:r>
              <a:endParaRPr lang="en-GB" sz="1200" b="1" dirty="0">
                <a:latin typeface="+mn-l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0560" y="2442535"/>
              <a:ext cx="1238073" cy="1238073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93394" y="1851670"/>
              <a:ext cx="57406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600" b="1" dirty="0" smtClean="0">
                  <a:solidFill>
                    <a:srgbClr val="0070C0"/>
                  </a:solidFill>
                  <a:latin typeface="+mn-lt"/>
                </a:rPr>
                <a:t>Argon</a:t>
              </a:r>
              <a:endParaRPr lang="en-GB" sz="1600" b="1" dirty="0">
                <a:solidFill>
                  <a:srgbClr val="0070C0"/>
                </a:solidFill>
                <a:latin typeface="+mn-lt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756269" y="1684798"/>
            <a:ext cx="1704163" cy="1890857"/>
            <a:chOff x="6543688" y="1851670"/>
            <a:chExt cx="1704163" cy="1890857"/>
          </a:xfrm>
        </p:grpSpPr>
        <p:sp>
          <p:nvSpPr>
            <p:cNvPr id="121" name="Rectangle 120"/>
            <p:cNvSpPr/>
            <p:nvPr/>
          </p:nvSpPr>
          <p:spPr>
            <a:xfrm>
              <a:off x="6851604" y="2383230"/>
              <a:ext cx="1358628" cy="135929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914088" y="2042874"/>
              <a:ext cx="123807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i="1" dirty="0" err="1" smtClean="0">
                  <a:latin typeface="+mn-lt"/>
                </a:rPr>
                <a:t>i</a:t>
              </a:r>
              <a:endParaRPr lang="en-GB" sz="1400" i="1" dirty="0">
                <a:latin typeface="+mn-lt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543688" y="2441161"/>
              <a:ext cx="216471" cy="124082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noAutofit/>
            </a:bodyPr>
            <a:lstStyle/>
            <a:p>
              <a:pPr algn="ctr"/>
              <a:r>
                <a:rPr lang="en-GB" sz="1400" i="1" dirty="0" smtClean="0">
                  <a:latin typeface="+mn-lt"/>
                </a:rPr>
                <a:t>j</a:t>
              </a:r>
              <a:endParaRPr lang="en-GB" sz="1400" i="1" dirty="0">
                <a:latin typeface="+mn-lt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914089" y="2222645"/>
              <a:ext cx="27153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C</a:t>
              </a:r>
              <a:endParaRPr lang="en-GB" sz="1200" b="1" dirty="0">
                <a:latin typeface="+mn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886333" y="2222645"/>
              <a:ext cx="2658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H2</a:t>
              </a:r>
              <a:endParaRPr lang="en-GB" sz="1200" b="1" dirty="0">
                <a:latin typeface="+mn-lt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 rot="16200000">
              <a:off x="6636441" y="2486314"/>
              <a:ext cx="2694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C</a:t>
              </a:r>
              <a:endParaRPr lang="en-GB" sz="1200" b="1" dirty="0">
                <a:latin typeface="+mn-lt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 rot="16200000">
              <a:off x="6634052" y="3450537"/>
              <a:ext cx="274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H2</a:t>
              </a:r>
              <a:endParaRPr lang="en-GB" sz="1200" b="1" dirty="0">
                <a:latin typeface="+mn-lt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911938" y="2439701"/>
              <a:ext cx="273682" cy="27368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236736" y="2439701"/>
              <a:ext cx="273682" cy="273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911938" y="3083731"/>
              <a:ext cx="273682" cy="2736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6911938" y="2761716"/>
              <a:ext cx="273682" cy="2736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7236736" y="2761716"/>
              <a:ext cx="273682" cy="27368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886333" y="2439701"/>
              <a:ext cx="273682" cy="273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TextBox 136"/>
            <p:cNvSpPr txBox="1"/>
            <p:nvPr/>
          </p:nvSpPr>
          <p:spPr>
            <a:xfrm rot="16200000">
              <a:off x="6631647" y="3128239"/>
              <a:ext cx="2736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H1</a:t>
              </a:r>
              <a:endParaRPr lang="en-GB" sz="1200" b="1" dirty="0">
                <a:latin typeface="+mn-lt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36737" y="2220819"/>
              <a:ext cx="27368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O</a:t>
              </a:r>
              <a:endParaRPr lang="en-GB" sz="1200" b="1" dirty="0">
                <a:latin typeface="+mn-lt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6679956" y="1851670"/>
              <a:ext cx="89287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600" b="1" dirty="0" smtClean="0">
                  <a:solidFill>
                    <a:srgbClr val="0070C0"/>
                  </a:solidFill>
                  <a:latin typeface="+mn-lt"/>
                </a:rPr>
                <a:t>Methanol</a:t>
              </a:r>
              <a:endParaRPr lang="en-GB" sz="1600" b="1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561534" y="2439701"/>
              <a:ext cx="273682" cy="273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86333" y="3405745"/>
              <a:ext cx="273682" cy="27368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6911938" y="3405745"/>
              <a:ext cx="273682" cy="2736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7236736" y="3405745"/>
              <a:ext cx="273682" cy="2736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561534" y="3405745"/>
              <a:ext cx="273682" cy="2736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561534" y="3083731"/>
              <a:ext cx="273682" cy="27368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7561534" y="2761716"/>
              <a:ext cx="273682" cy="273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886333" y="2761716"/>
              <a:ext cx="273682" cy="273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7886333" y="3083731"/>
              <a:ext cx="273682" cy="27368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236736" y="3083731"/>
              <a:ext cx="273682" cy="27368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7562434" y="2220819"/>
              <a:ext cx="26582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H1</a:t>
              </a:r>
              <a:endParaRPr lang="en-GB" sz="1200" b="1" dirty="0">
                <a:latin typeface="+mn-lt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 rot="16200000">
              <a:off x="6631647" y="2806224"/>
              <a:ext cx="2736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200" b="1" dirty="0" smtClean="0">
                  <a:latin typeface="+mn-lt"/>
                </a:rPr>
                <a:t>O</a:t>
              </a:r>
              <a:endParaRPr lang="en-GB" sz="1200" b="1" dirty="0">
                <a:latin typeface="+mn-lt"/>
              </a:endParaRPr>
            </a:p>
          </p:txBody>
        </p:sp>
        <p:pic>
          <p:nvPicPr>
            <p:cNvPr id="1028" name="Picture 4" descr="Image result for methan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2242" y="1872676"/>
              <a:ext cx="565609" cy="38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5" name="Group 154"/>
          <p:cNvGrpSpPr/>
          <p:nvPr/>
        </p:nvGrpSpPr>
        <p:grpSpPr>
          <a:xfrm>
            <a:off x="4599142" y="1674664"/>
            <a:ext cx="1874307" cy="1902021"/>
            <a:chOff x="4299592" y="1841536"/>
            <a:chExt cx="1874307" cy="1902021"/>
          </a:xfrm>
        </p:grpSpPr>
        <p:grpSp>
          <p:nvGrpSpPr>
            <p:cNvPr id="119" name="Group 118"/>
            <p:cNvGrpSpPr/>
            <p:nvPr/>
          </p:nvGrpSpPr>
          <p:grpSpPr>
            <a:xfrm>
              <a:off x="4299592" y="1851670"/>
              <a:ext cx="1666545" cy="1891887"/>
              <a:chOff x="4584253" y="1851670"/>
              <a:chExt cx="1666545" cy="1891887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4892170" y="2384260"/>
                <a:ext cx="1358628" cy="135929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954653" y="2042874"/>
                <a:ext cx="123807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400" i="1" dirty="0" err="1" smtClean="0">
                    <a:latin typeface="+mn-lt"/>
                  </a:rPr>
                  <a:t>i</a:t>
                </a:r>
                <a:endParaRPr lang="en-GB" sz="1400" i="1" dirty="0">
                  <a:latin typeface="+mn-lt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584253" y="2441161"/>
                <a:ext cx="216471" cy="124082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pPr algn="ctr"/>
                <a:r>
                  <a:rPr lang="en-GB" sz="1400" i="1" dirty="0" smtClean="0">
                    <a:latin typeface="+mn-lt"/>
                  </a:rPr>
                  <a:t>j</a:t>
                </a:r>
                <a:endParaRPr lang="en-GB" sz="1400" i="1" dirty="0">
                  <a:latin typeface="+mn-lt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4954654" y="2222645"/>
                <a:ext cx="374767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+mn-lt"/>
                  </a:rPr>
                  <a:t>C</a:t>
                </a:r>
                <a:endParaRPr lang="en-GB" sz="1200" b="1" dirty="0">
                  <a:latin typeface="+mn-lt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818306" y="2222645"/>
                <a:ext cx="3744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+mn-lt"/>
                  </a:rPr>
                  <a:t>H</a:t>
                </a:r>
                <a:endParaRPr lang="en-GB" sz="1200" b="1" dirty="0">
                  <a:latin typeface="+mn-lt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 rot="16200000">
                <a:off x="4624675" y="2538645"/>
                <a:ext cx="37413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+mn-lt"/>
                  </a:rPr>
                  <a:t>C</a:t>
                </a:r>
                <a:endParaRPr lang="en-GB" sz="1200" b="1" dirty="0">
                  <a:latin typeface="+mn-lt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 rot="16200000">
                <a:off x="4622885" y="3398805"/>
                <a:ext cx="37771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+mn-lt"/>
                  </a:rPr>
                  <a:t>H</a:t>
                </a:r>
                <a:endParaRPr lang="en-GB" sz="1200" b="1" dirty="0">
                  <a:latin typeface="+mn-lt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952503" y="2441127"/>
                <a:ext cx="376918" cy="37691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383080" y="2441127"/>
                <a:ext cx="376918" cy="37691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818307" y="2441127"/>
                <a:ext cx="376918" cy="37691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952503" y="3302281"/>
                <a:ext cx="376918" cy="37691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383080" y="3302281"/>
                <a:ext cx="376918" cy="37691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818307" y="3302281"/>
                <a:ext cx="376918" cy="37691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952503" y="2874132"/>
                <a:ext cx="376918" cy="376918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383080" y="2874132"/>
                <a:ext cx="376918" cy="37691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818307" y="2874132"/>
                <a:ext cx="376918" cy="37691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 rot="16200000">
                <a:off x="4610979" y="2969239"/>
                <a:ext cx="37771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+mn-lt"/>
                  </a:rPr>
                  <a:t>O</a:t>
                </a:r>
                <a:endParaRPr lang="en-GB" sz="1200" b="1" dirty="0">
                  <a:latin typeface="+mn-lt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5383080" y="2220819"/>
                <a:ext cx="374767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+mn-lt"/>
                  </a:rPr>
                  <a:t>O</a:t>
                </a:r>
                <a:endParaRPr lang="en-GB" sz="1200" b="1" dirty="0">
                  <a:latin typeface="+mn-lt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720521" y="1851670"/>
                <a:ext cx="135139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0070C0"/>
                    </a:solidFill>
                    <a:latin typeface="+mn-lt"/>
                  </a:rPr>
                  <a:t>Formaldehyde</a:t>
                </a:r>
                <a:endParaRPr lang="en-GB" sz="1600" b="1" dirty="0">
                  <a:solidFill>
                    <a:srgbClr val="0070C0"/>
                  </a:solidFill>
                  <a:latin typeface="+mn-lt"/>
                </a:endParaRPr>
              </a:p>
            </p:txBody>
          </p:sp>
        </p:grpSp>
        <p:pic>
          <p:nvPicPr>
            <p:cNvPr id="1030" name="Picture 6" descr="Related ima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316" y="1841536"/>
              <a:ext cx="387583" cy="413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6" name="Group 155"/>
          <p:cNvGrpSpPr/>
          <p:nvPr/>
        </p:nvGrpSpPr>
        <p:grpSpPr>
          <a:xfrm>
            <a:off x="2480754" y="1684798"/>
            <a:ext cx="1666545" cy="1891887"/>
            <a:chOff x="2363413" y="1851670"/>
            <a:chExt cx="1666545" cy="1891887"/>
          </a:xfrm>
        </p:grpSpPr>
        <p:grpSp>
          <p:nvGrpSpPr>
            <p:cNvPr id="118" name="Group 117"/>
            <p:cNvGrpSpPr/>
            <p:nvPr/>
          </p:nvGrpSpPr>
          <p:grpSpPr>
            <a:xfrm>
              <a:off x="2363413" y="1851670"/>
              <a:ext cx="1666545" cy="1891887"/>
              <a:chOff x="2363413" y="1851670"/>
              <a:chExt cx="1666545" cy="1891887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2671330" y="2384260"/>
                <a:ext cx="1358628" cy="135929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733814" y="2443912"/>
                <a:ext cx="548497" cy="54849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733814" y="3133488"/>
                <a:ext cx="548497" cy="548497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423390" y="3133487"/>
                <a:ext cx="548497" cy="54849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423390" y="2443912"/>
                <a:ext cx="548497" cy="54849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733813" y="2042874"/>
                <a:ext cx="123807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400" i="1" dirty="0" err="1" smtClean="0">
                    <a:latin typeface="+mn-lt"/>
                  </a:rPr>
                  <a:t>i</a:t>
                </a:r>
                <a:endParaRPr lang="en-GB" sz="1400" i="1" dirty="0">
                  <a:latin typeface="+mn-lt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363413" y="2441161"/>
                <a:ext cx="216471" cy="124082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1">
                <a:noAutofit/>
              </a:bodyPr>
              <a:lstStyle/>
              <a:p>
                <a:pPr algn="ctr"/>
                <a:r>
                  <a:rPr lang="en-GB" sz="1400" i="1" dirty="0" smtClean="0">
                    <a:latin typeface="+mn-lt"/>
                  </a:rPr>
                  <a:t>j</a:t>
                </a:r>
                <a:endParaRPr lang="en-GB" sz="1400" i="1" dirty="0">
                  <a:latin typeface="+mn-lt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733814" y="2222645"/>
                <a:ext cx="54849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+mn-lt"/>
                  </a:rPr>
                  <a:t>O</a:t>
                </a:r>
                <a:endParaRPr lang="en-GB" sz="1200" b="1" dirty="0">
                  <a:latin typeface="+mn-lt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423390" y="2222645"/>
                <a:ext cx="54849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+mn-lt"/>
                  </a:rPr>
                  <a:t>H</a:t>
                </a:r>
                <a:endParaRPr lang="en-GB" sz="1200" b="1" dirty="0">
                  <a:latin typeface="+mn-lt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6200000">
                <a:off x="2316653" y="2625827"/>
                <a:ext cx="54849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+mn-lt"/>
                  </a:rPr>
                  <a:t>O</a:t>
                </a:r>
                <a:endParaRPr lang="en-GB" sz="1200" b="1" dirty="0">
                  <a:latin typeface="+mn-lt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6200000">
                <a:off x="2316653" y="3313413"/>
                <a:ext cx="54849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GB" sz="1200" b="1" dirty="0" smtClean="0">
                    <a:latin typeface="+mn-lt"/>
                  </a:rPr>
                  <a:t>H</a:t>
                </a:r>
                <a:endParaRPr lang="en-GB" sz="1200" b="1" dirty="0">
                  <a:latin typeface="+mn-lt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2496549" y="1851670"/>
                <a:ext cx="57342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0070C0"/>
                    </a:solidFill>
                    <a:latin typeface="+mn-lt"/>
                  </a:rPr>
                  <a:t>Water</a:t>
                </a:r>
                <a:endParaRPr lang="en-GB" sz="1600" b="1" dirty="0">
                  <a:solidFill>
                    <a:srgbClr val="0070C0"/>
                  </a:solidFill>
                  <a:latin typeface="+mn-lt"/>
                </a:endParaRPr>
              </a:p>
            </p:txBody>
          </p:sp>
        </p:grpSp>
        <p:pic>
          <p:nvPicPr>
            <p:cNvPr id="157" name="Picture 2" descr="Image result for water molecule wikipedi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578" y="1854976"/>
              <a:ext cx="426186" cy="28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1" name="TextBox 160"/>
          <p:cNvSpPr txBox="1"/>
          <p:nvPr/>
        </p:nvSpPr>
        <p:spPr>
          <a:xfrm>
            <a:off x="682189" y="3653031"/>
            <a:ext cx="134672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i="1" dirty="0" smtClean="0">
                <a:solidFill>
                  <a:srgbClr val="C00000"/>
                </a:solidFill>
                <a:latin typeface="+mn-lt"/>
              </a:rPr>
              <a:t>N</a:t>
            </a:r>
            <a:r>
              <a:rPr lang="en-GB" sz="1600" b="1" dirty="0" smtClean="0">
                <a:solidFill>
                  <a:srgbClr val="C00000"/>
                </a:solidFill>
                <a:latin typeface="+mn-lt"/>
              </a:rPr>
              <a:t> = 1</a:t>
            </a:r>
          </a:p>
          <a:p>
            <a:pPr algn="ctr"/>
            <a:r>
              <a:rPr lang="en-GB" sz="1200" dirty="0" smtClean="0">
                <a:latin typeface="+mn-lt"/>
              </a:rPr>
              <a:t>Also N</a:t>
            </a:r>
            <a:r>
              <a:rPr lang="en-GB" sz="1200" baseline="-25000" dirty="0" smtClean="0">
                <a:latin typeface="+mn-lt"/>
              </a:rPr>
              <a:t>2</a:t>
            </a:r>
            <a:r>
              <a:rPr lang="en-GB" sz="1200" dirty="0" smtClean="0">
                <a:latin typeface="+mn-lt"/>
              </a:rPr>
              <a:t>, O</a:t>
            </a:r>
            <a:r>
              <a:rPr lang="en-GB" sz="1200" baseline="-25000" dirty="0" smtClean="0">
                <a:latin typeface="+mn-lt"/>
              </a:rPr>
              <a:t>2</a:t>
            </a:r>
            <a:r>
              <a:rPr lang="en-GB" sz="1200" dirty="0" smtClean="0">
                <a:latin typeface="+mn-lt"/>
              </a:rPr>
              <a:t>…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2663908" y="3653031"/>
            <a:ext cx="162006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i="1" dirty="0" smtClean="0">
                <a:solidFill>
                  <a:srgbClr val="C00000"/>
                </a:solidFill>
                <a:latin typeface="+mn-lt"/>
              </a:rPr>
              <a:t>N</a:t>
            </a:r>
            <a:r>
              <a:rPr lang="en-GB" sz="1600" b="1" dirty="0" smtClean="0">
                <a:solidFill>
                  <a:srgbClr val="C00000"/>
                </a:solidFill>
                <a:latin typeface="+mn-lt"/>
              </a:rPr>
              <a:t> = 3</a:t>
            </a:r>
          </a:p>
          <a:p>
            <a:pPr algn="ctr"/>
            <a:r>
              <a:rPr lang="en-GB" sz="1200" dirty="0" smtClean="0">
                <a:latin typeface="+mn-lt"/>
              </a:rPr>
              <a:t>Also benzene, silica…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4918964" y="3653031"/>
            <a:ext cx="13467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i="1" dirty="0" smtClean="0">
                <a:solidFill>
                  <a:srgbClr val="C00000"/>
                </a:solidFill>
                <a:latin typeface="+mn-lt"/>
              </a:rPr>
              <a:t>N</a:t>
            </a:r>
            <a:r>
              <a:rPr lang="en-GB" sz="1600" b="1" dirty="0" smtClean="0">
                <a:solidFill>
                  <a:srgbClr val="C00000"/>
                </a:solidFill>
                <a:latin typeface="+mn-lt"/>
              </a:rPr>
              <a:t> = 6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7070138" y="3653031"/>
            <a:ext cx="134672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i="1" dirty="0" smtClean="0">
                <a:solidFill>
                  <a:srgbClr val="C00000"/>
                </a:solidFill>
                <a:latin typeface="+mn-lt"/>
              </a:rPr>
              <a:t>N</a:t>
            </a:r>
            <a:r>
              <a:rPr lang="en-GB" sz="1600" b="1" dirty="0" smtClean="0">
                <a:solidFill>
                  <a:srgbClr val="C00000"/>
                </a:solidFill>
                <a:latin typeface="+mn-lt"/>
              </a:rPr>
              <a:t> = 10</a:t>
            </a:r>
          </a:p>
        </p:txBody>
      </p:sp>
    </p:spTree>
    <p:extLst>
      <p:ext uri="{BB962C8B-B14F-4D97-AF65-F5344CB8AC3E}">
        <p14:creationId xmlns:p14="http://schemas.microsoft.com/office/powerpoint/2010/main" val="23329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Goal – Experimental S(Q)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Total structure factor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2020A6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GB" i="1">
                            <a:solidFill>
                              <a:srgbClr val="2020A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2020A6"/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 smtClean="0"/>
                  <a:t> is a useful quantity, but the real value is in the individual partial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 smtClean="0"/>
                  <a:t> that constitute it </a:t>
                </a:r>
              </a:p>
              <a:p>
                <a:r>
                  <a:rPr lang="en-GB" dirty="0" smtClean="0"/>
                  <a:t>If we can obtain the partial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 smtClean="0"/>
                  <a:t> then we have direct information on the pair correlation functions, and can manipulate this to infer pair potentials</a:t>
                </a:r>
              </a:p>
              <a:p>
                <a:endParaRPr lang="en-GB" dirty="0"/>
              </a:p>
              <a:p>
                <a:r>
                  <a:rPr lang="en-GB" dirty="0" smtClean="0"/>
                  <a:t>But, can’t do this directly from a single measured dataset:</a:t>
                </a:r>
                <a:endParaRPr lang="en-GB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821838" y="2715766"/>
                <a:ext cx="3224537" cy="517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GB" sz="24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2−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sz="2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838" y="2715766"/>
                <a:ext cx="3224537" cy="5178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831221"/>
              </p:ext>
            </p:extLst>
          </p:nvPr>
        </p:nvGraphicFramePr>
        <p:xfrm>
          <a:off x="2915816" y="3672471"/>
          <a:ext cx="3096090" cy="3954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030">
                  <a:extLst>
                    <a:ext uri="{9D8B030D-6E8A-4147-A177-3AD203B41FA5}">
                      <a16:colId xmlns:a16="http://schemas.microsoft.com/office/drawing/2014/main" val="35585426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6350729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2771445457"/>
                    </a:ext>
                  </a:extLst>
                </a:gridCol>
              </a:tblGrid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0.0374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–0.0964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0.0622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47945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1233838"/>
                  </p:ext>
                </p:extLst>
              </p:nvPr>
            </p:nvGraphicFramePr>
            <p:xfrm>
              <a:off x="1469048" y="3672470"/>
              <a:ext cx="1006936" cy="38931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GB" sz="180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/>
                            <a:t> </a:t>
                          </a:r>
                          <a:endParaRPr lang="en-GB" b="1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1233838"/>
                  </p:ext>
                </p:extLst>
              </p:nvPr>
            </p:nvGraphicFramePr>
            <p:xfrm>
              <a:off x="1469048" y="3672470"/>
              <a:ext cx="1006936" cy="38931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893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b="-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Left Bracket 14"/>
          <p:cNvSpPr/>
          <p:nvPr/>
        </p:nvSpPr>
        <p:spPr>
          <a:xfrm>
            <a:off x="2870097" y="3708559"/>
            <a:ext cx="45719" cy="301112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Bracket 15"/>
          <p:cNvSpPr/>
          <p:nvPr/>
        </p:nvSpPr>
        <p:spPr>
          <a:xfrm flipH="1">
            <a:off x="5940147" y="3708559"/>
            <a:ext cx="45719" cy="301112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0528219"/>
                  </p:ext>
                </p:extLst>
              </p:nvPr>
            </p:nvGraphicFramePr>
            <p:xfrm>
              <a:off x="6300192" y="3278038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𝑂𝑂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𝑂𝐻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𝐻𝐻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0528219"/>
                  </p:ext>
                </p:extLst>
              </p:nvPr>
            </p:nvGraphicFramePr>
            <p:xfrm>
              <a:off x="6300192" y="3278038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b="-20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98485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201538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Left Bracket 17"/>
          <p:cNvSpPr/>
          <p:nvPr/>
        </p:nvSpPr>
        <p:spPr>
          <a:xfrm>
            <a:off x="6254473" y="3366245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Left Bracket 18"/>
          <p:cNvSpPr/>
          <p:nvPr/>
        </p:nvSpPr>
        <p:spPr>
          <a:xfrm flipH="1">
            <a:off x="7262585" y="3366246"/>
            <a:ext cx="45719" cy="1030018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Left Bracket 26"/>
          <p:cNvSpPr/>
          <p:nvPr/>
        </p:nvSpPr>
        <p:spPr>
          <a:xfrm>
            <a:off x="1469048" y="3708559"/>
            <a:ext cx="45719" cy="301112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Left Bracket 27"/>
          <p:cNvSpPr/>
          <p:nvPr/>
        </p:nvSpPr>
        <p:spPr>
          <a:xfrm flipH="1">
            <a:off x="2459726" y="3708559"/>
            <a:ext cx="45719" cy="301112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527920" y="3684439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3428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Isotopic Substitution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2188312"/>
                <a:ext cx="8928992" cy="2533111"/>
              </a:xfrm>
            </p:spPr>
            <p:txBody>
              <a:bodyPr/>
              <a:lstStyle/>
              <a:p>
                <a:r>
                  <a:rPr lang="en-GB" dirty="0" smtClean="0"/>
                  <a:t>Change weightings of partials in the measured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2020A6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GB" i="1">
                            <a:solidFill>
                              <a:srgbClr val="2020A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2020A6"/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 smtClean="0"/>
                  <a:t> by changing isotope</a:t>
                </a:r>
              </a:p>
              <a:p>
                <a:pPr lvl="1"/>
                <a:r>
                  <a:rPr lang="en-GB" dirty="0"/>
                  <a:t>e</a:t>
                </a:r>
                <a:r>
                  <a:rPr lang="en-GB" dirty="0" smtClean="0"/>
                  <a:t>.g. </a:t>
                </a:r>
                <a:r>
                  <a:rPr lang="en-GB" baseline="30000" dirty="0" smtClean="0"/>
                  <a:t>2</a:t>
                </a:r>
                <a:r>
                  <a:rPr lang="en-GB" dirty="0" smtClean="0"/>
                  <a:t>H for H, </a:t>
                </a:r>
                <a:r>
                  <a:rPr lang="en-GB" baseline="30000" dirty="0" smtClean="0"/>
                  <a:t>15</a:t>
                </a:r>
                <a:r>
                  <a:rPr lang="en-GB" dirty="0" smtClean="0"/>
                  <a:t>N for N, </a:t>
                </a:r>
                <a:r>
                  <a:rPr lang="en-GB" baseline="30000" dirty="0" smtClean="0"/>
                  <a:t>6</a:t>
                </a:r>
                <a:r>
                  <a:rPr lang="en-GB" dirty="0" smtClean="0"/>
                  <a:t>Li for </a:t>
                </a:r>
                <a:r>
                  <a:rPr lang="en-GB" dirty="0" smtClean="0"/>
                  <a:t>Li</a:t>
                </a:r>
              </a:p>
              <a:p>
                <a:endParaRPr lang="en-GB" dirty="0" smtClean="0"/>
              </a:p>
              <a:p>
                <a:r>
                  <a:rPr lang="en-GB" dirty="0" smtClean="0"/>
                  <a:t>Key assumption: </a:t>
                </a:r>
                <a:r>
                  <a:rPr lang="en-GB" dirty="0" smtClean="0">
                    <a:solidFill>
                      <a:srgbClr val="C00000"/>
                    </a:solidFill>
                  </a:rPr>
                  <a:t>structure is independent of isotopes </a:t>
                </a:r>
                <a:r>
                  <a:rPr lang="en-GB" dirty="0" smtClean="0">
                    <a:solidFill>
                      <a:srgbClr val="C00000"/>
                    </a:solidFill>
                  </a:rPr>
                  <a:t>used</a:t>
                </a:r>
              </a:p>
              <a:p>
                <a:endParaRPr lang="en-GB" dirty="0" smtClean="0">
                  <a:solidFill>
                    <a:srgbClr val="C00000"/>
                  </a:solidFill>
                </a:endParaRPr>
              </a:p>
              <a:p>
                <a:r>
                  <a:rPr lang="en-GB" dirty="0"/>
                  <a:t>Perform multiple measurements on the same system, with different </a:t>
                </a:r>
                <a:r>
                  <a:rPr lang="en-GB" dirty="0" smtClean="0"/>
                  <a:t>isotopic </a:t>
                </a:r>
                <a:r>
                  <a:rPr lang="en-GB" dirty="0" smtClean="0"/>
                  <a:t>substitutions</a:t>
                </a:r>
                <a:endParaRPr lang="en-GB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2188312"/>
                <a:ext cx="8928992" cy="2533111"/>
              </a:xfrm>
              <a:blipFill>
                <a:blip r:embed="rId2"/>
                <a:stretch>
                  <a:fillRect l="-683" t="-1442" b="-26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The Power of Neutrons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5026404" y="1011203"/>
            <a:ext cx="3772528" cy="71084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 smtClean="0">
              <a:solidFill>
                <a:schemeClr val="tx1"/>
              </a:solidFill>
              <a:latin typeface="+mj-lt"/>
            </a:endParaRPr>
          </a:p>
          <a:p>
            <a:pPr algn="ctr"/>
            <a:endParaRPr lang="en-GB" sz="11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GB" sz="1100" dirty="0" smtClean="0">
              <a:solidFill>
                <a:schemeClr val="tx1"/>
              </a:solidFill>
              <a:latin typeface="+mj-lt"/>
            </a:endParaRPr>
          </a:p>
          <a:p>
            <a:pPr algn="ctr"/>
            <a:endParaRPr lang="en-GB" sz="1100" dirty="0" smtClean="0">
              <a:solidFill>
                <a:schemeClr val="tx1"/>
              </a:solidFill>
              <a:latin typeface="+mj-lt"/>
            </a:endParaRPr>
          </a:p>
          <a:p>
            <a:pPr algn="ctr"/>
            <a:endParaRPr lang="en-GB" sz="11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165099"/>
              </p:ext>
            </p:extLst>
          </p:nvPr>
        </p:nvGraphicFramePr>
        <p:xfrm>
          <a:off x="5026404" y="683385"/>
          <a:ext cx="3861537" cy="10188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0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4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4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5767">
                <a:tc>
                  <a:txBody>
                    <a:bodyPr/>
                    <a:lstStyle/>
                    <a:p>
                      <a:r>
                        <a:rPr lang="en-GB" sz="1100" b="1" dirty="0" smtClean="0">
                          <a:solidFill>
                            <a:schemeClr val="tx1"/>
                          </a:solidFill>
                        </a:rPr>
                        <a:t>x-ray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53">
                <a:tc>
                  <a:txBody>
                    <a:bodyPr/>
                    <a:lstStyle/>
                    <a:p>
                      <a:endParaRPr lang="en-GB" sz="1100" b="1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/>
                        <a:t>C</a:t>
                      </a:r>
                      <a:endParaRPr lang="en-GB" sz="1100" b="1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/>
                        <a:t>Al</a:t>
                      </a:r>
                      <a:endParaRPr lang="en-GB" sz="1100" b="1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/>
                        <a:t>Fe</a:t>
                      </a:r>
                      <a:endParaRPr lang="en-GB" sz="1100" b="1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33">
                <a:tc>
                  <a:txBody>
                    <a:bodyPr/>
                    <a:lstStyle/>
                    <a:p>
                      <a:r>
                        <a:rPr lang="en-GB" sz="1100" b="1" i="1" dirty="0" smtClean="0"/>
                        <a:t>n</a:t>
                      </a:r>
                      <a:r>
                        <a:rPr lang="en-GB" sz="1100" b="1" dirty="0" smtClean="0"/>
                        <a:t> (</a:t>
                      </a:r>
                      <a:r>
                        <a:rPr lang="en-GB" sz="1100" b="1" i="1" dirty="0" err="1" smtClean="0"/>
                        <a:t>b</a:t>
                      </a:r>
                      <a:r>
                        <a:rPr lang="en-GB" sz="1100" b="1" baseline="-25000" dirty="0" err="1" smtClean="0"/>
                        <a:t>c</a:t>
                      </a:r>
                      <a:r>
                        <a:rPr lang="en-GB" sz="1100" b="1" dirty="0" smtClean="0"/>
                        <a:t>)</a:t>
                      </a:r>
                    </a:p>
                    <a:p>
                      <a:pPr algn="ctr"/>
                      <a:r>
                        <a:rPr lang="en-GB" sz="700" b="1" dirty="0" smtClean="0"/>
                        <a:t>(</a:t>
                      </a:r>
                      <a:r>
                        <a:rPr lang="en-GB" sz="700" b="1" dirty="0" err="1" smtClean="0"/>
                        <a:t>fm</a:t>
                      </a:r>
                      <a:r>
                        <a:rPr lang="en-GB" sz="700" b="1" dirty="0" smtClean="0"/>
                        <a:t>)</a:t>
                      </a:r>
                      <a:endParaRPr lang="en-GB" sz="1100" b="1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baseline="0" dirty="0" smtClean="0"/>
                        <a:t>–</a:t>
                      </a:r>
                      <a:r>
                        <a:rPr lang="en-GB" sz="1050" b="1" dirty="0" smtClean="0"/>
                        <a:t>3.74</a:t>
                      </a:r>
                      <a:endParaRPr lang="en-GB" sz="1050" b="1" dirty="0"/>
                    </a:p>
                  </a:txBody>
                  <a:tcPr marL="72579" marR="72579" marT="27217" marB="272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 smtClean="0"/>
                        <a:t>6.67</a:t>
                      </a:r>
                      <a:endParaRPr lang="en-GB" sz="1050" b="1" dirty="0"/>
                    </a:p>
                  </a:txBody>
                  <a:tcPr marL="72579" marR="72579" marT="27217" marB="272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/>
                        <a:t>6.65</a:t>
                      </a:r>
                      <a:endParaRPr lang="en-GB" sz="1050" dirty="0"/>
                    </a:p>
                  </a:txBody>
                  <a:tcPr marL="72579" marR="72579" marT="27217" marB="272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/>
                        <a:t>3.45</a:t>
                      </a:r>
                      <a:endParaRPr lang="en-GB" sz="1050" dirty="0"/>
                    </a:p>
                  </a:txBody>
                  <a:tcPr marL="72579" marR="72579" marT="27217" marB="272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 smtClean="0"/>
                        <a:t>9.45</a:t>
                      </a:r>
                      <a:endParaRPr lang="en-GB" sz="1050" dirty="0"/>
                    </a:p>
                  </a:txBody>
                  <a:tcPr marL="72579" marR="72579" marT="27217" marB="272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849397"/>
              </p:ext>
            </p:extLst>
          </p:nvPr>
        </p:nvGraphicFramePr>
        <p:xfrm>
          <a:off x="5026404" y="683385"/>
          <a:ext cx="3861537" cy="690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0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4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4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41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5767"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53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/>
                        <a:t>H</a:t>
                      </a:r>
                      <a:endParaRPr lang="en-GB" sz="1100" b="1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 smtClean="0"/>
                        <a:t>D (</a:t>
                      </a:r>
                      <a:r>
                        <a:rPr lang="en-GB" sz="1100" b="1" baseline="30000" dirty="0" smtClean="0"/>
                        <a:t>2</a:t>
                      </a:r>
                      <a:r>
                        <a:rPr lang="en-GB" sz="1100" b="1" dirty="0" smtClean="0"/>
                        <a:t>H)</a:t>
                      </a:r>
                      <a:endParaRPr lang="en-GB" sz="1100" b="1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72579" marR="72579" marT="27217" marB="2721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5906180" y="786974"/>
            <a:ext cx="79200" cy="627503"/>
            <a:chOff x="4904681" y="1801091"/>
            <a:chExt cx="79200" cy="627503"/>
          </a:xfrm>
        </p:grpSpPr>
        <p:sp>
          <p:nvSpPr>
            <p:cNvPr id="11" name="Oval 10"/>
            <p:cNvSpPr/>
            <p:nvPr/>
          </p:nvSpPr>
          <p:spPr>
            <a:xfrm>
              <a:off x="4941147" y="1801091"/>
              <a:ext cx="28574" cy="2143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4904681" y="2349300"/>
              <a:ext cx="79200" cy="79294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80000">
                  <a:srgbClr val="FF0000"/>
                </a:gs>
                <a:gs pos="100000">
                  <a:srgbClr val="EA0000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32203" y="786974"/>
            <a:ext cx="144000" cy="661792"/>
            <a:chOff x="5763242" y="1801091"/>
            <a:chExt cx="144000" cy="661792"/>
          </a:xfrm>
        </p:grpSpPr>
        <p:sp>
          <p:nvSpPr>
            <p:cNvPr id="12" name="Oval 11"/>
            <p:cNvSpPr/>
            <p:nvPr/>
          </p:nvSpPr>
          <p:spPr>
            <a:xfrm>
              <a:off x="5813076" y="1801091"/>
              <a:ext cx="28574" cy="2143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5763242" y="2319297"/>
              <a:ext cx="144000" cy="143586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169829" y="733397"/>
            <a:ext cx="153062" cy="713226"/>
            <a:chOff x="6642815" y="1747514"/>
            <a:chExt cx="153062" cy="713226"/>
          </a:xfrm>
        </p:grpSpPr>
        <p:sp>
          <p:nvSpPr>
            <p:cNvPr id="13" name="Oval 12"/>
            <p:cNvSpPr/>
            <p:nvPr/>
          </p:nvSpPr>
          <p:spPr>
            <a:xfrm>
              <a:off x="6642815" y="1747514"/>
              <a:ext cx="129600" cy="128585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6655477" y="2321440"/>
              <a:ext cx="140400" cy="139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773066" y="658390"/>
            <a:ext cx="277200" cy="756086"/>
            <a:chOff x="7463152" y="1672507"/>
            <a:chExt cx="277200" cy="756086"/>
          </a:xfrm>
        </p:grpSpPr>
        <p:sp>
          <p:nvSpPr>
            <p:cNvPr id="14" name="Oval 13"/>
            <p:cNvSpPr/>
            <p:nvPr/>
          </p:nvSpPr>
          <p:spPr>
            <a:xfrm>
              <a:off x="7463152" y="1672507"/>
              <a:ext cx="277200" cy="2786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7569469" y="2353585"/>
              <a:ext cx="75600" cy="7500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262216" y="519091"/>
            <a:ext cx="558000" cy="959676"/>
            <a:chOff x="8208161" y="1533208"/>
            <a:chExt cx="558000" cy="959676"/>
          </a:xfrm>
        </p:grpSpPr>
        <p:sp>
          <p:nvSpPr>
            <p:cNvPr id="15" name="Oval 14"/>
            <p:cNvSpPr/>
            <p:nvPr/>
          </p:nvSpPr>
          <p:spPr>
            <a:xfrm>
              <a:off x="8208161" y="1533208"/>
              <a:ext cx="558000" cy="5572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8399248" y="2289292"/>
              <a:ext cx="205200" cy="203592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Right Brace 20"/>
          <p:cNvSpPr/>
          <p:nvPr/>
        </p:nvSpPr>
        <p:spPr>
          <a:xfrm rot="5400000" flipV="1">
            <a:off x="3471757" y="1116096"/>
            <a:ext cx="108012" cy="51481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6586" y="650827"/>
                <a:ext cx="4770793" cy="10303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rgbClr val="2020A6"/>
                          </a:solidFill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GB" sz="24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rgbClr val="2020A6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</m:d>
                      <m:r>
                        <a:rPr lang="en-GB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400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2−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/>
                                      <a:ea typeface="Cambria Math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/>
                                      <a:ea typeface="Cambria Math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GB" sz="2400" b="1" i="1"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1" i="1">
                                  <a:latin typeface="Cambria Math"/>
                                  <a:ea typeface="Cambria Math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GB" sz="2400" b="1" i="1">
                                  <a:latin typeface="Cambria Math"/>
                                  <a:ea typeface="Cambria Math"/>
                                </a:rPr>
                                <m:t>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GB" sz="2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6" y="650827"/>
                <a:ext cx="4770793" cy="10303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2719292" y="1386918"/>
            <a:ext cx="16129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Scattering Lengths</a:t>
            </a:r>
            <a:endParaRPr lang="en-GB" sz="1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04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Inversion of the Scattering Matrix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4083918"/>
                <a:ext cx="8928992" cy="637505"/>
              </a:xfrm>
            </p:spPr>
            <p:txBody>
              <a:bodyPr/>
              <a:lstStyle/>
              <a:p>
                <a:r>
                  <a:rPr lang="en-GB" dirty="0" smtClean="0"/>
                  <a:t>Direct extraction of individual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 smtClean="0"/>
                  <a:t> is possible for ‘simple’ systems</a:t>
                </a:r>
                <a:endParaRPr lang="en-GB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4083918"/>
                <a:ext cx="8928992" cy="637505"/>
              </a:xfrm>
              <a:blipFill>
                <a:blip r:embed="rId2"/>
                <a:stretch>
                  <a:fillRect l="-683" t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821838" y="454155"/>
                <a:ext cx="3224537" cy="517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GB" sz="24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2−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sz="2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838" y="454155"/>
                <a:ext cx="3224537" cy="5178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02742"/>
              </p:ext>
            </p:extLst>
          </p:nvPr>
        </p:nvGraphicFramePr>
        <p:xfrm>
          <a:off x="2915816" y="1016428"/>
          <a:ext cx="3096090" cy="1186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030">
                  <a:extLst>
                    <a:ext uri="{9D8B030D-6E8A-4147-A177-3AD203B41FA5}">
                      <a16:colId xmlns:a16="http://schemas.microsoft.com/office/drawing/2014/main" val="35585426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6350729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2771445457"/>
                    </a:ext>
                  </a:extLst>
                </a:gridCol>
              </a:tblGrid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0.0374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–0.0964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0.0622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479459"/>
                  </a:ext>
                </a:extLst>
              </a:tr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0.0374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0.1722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0.1980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61479"/>
                  </a:ext>
                </a:extLst>
              </a:tr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0.0374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0.0378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0.0277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1452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767572"/>
                  </p:ext>
                </p:extLst>
              </p:nvPr>
            </p:nvGraphicFramePr>
            <p:xfrm>
              <a:off x="1469048" y="1016427"/>
              <a:ext cx="1006936" cy="114947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GB" sz="180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>
                              <a:solidFill>
                                <a:srgbClr val="2020A6"/>
                              </a:solidFill>
                            </a:rPr>
                            <a:t> </a:t>
                          </a:r>
                          <a:endParaRPr lang="en-GB" b="1" dirty="0" smtClean="0">
                            <a:solidFill>
                              <a:srgbClr val="2020A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GB" sz="180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>
                              <a:solidFill>
                                <a:srgbClr val="2020A6"/>
                              </a:solidFill>
                            </a:rPr>
                            <a:t> </a:t>
                          </a:r>
                          <a:endParaRPr lang="en-GB" b="1" dirty="0">
                            <a:solidFill>
                              <a:srgbClr val="2020A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𝐻𝐷𝑂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>
                              <a:solidFill>
                                <a:srgbClr val="2020A6"/>
                              </a:solidFill>
                            </a:rPr>
                            <a:t> </a:t>
                          </a:r>
                          <a:endParaRPr lang="en-GB" b="1" dirty="0">
                            <a:solidFill>
                              <a:srgbClr val="2020A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767572"/>
                  </p:ext>
                </p:extLst>
              </p:nvPr>
            </p:nvGraphicFramePr>
            <p:xfrm>
              <a:off x="1469048" y="1016427"/>
              <a:ext cx="1006936" cy="114947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893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b="-2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893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98462" b="-10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11475" b="-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Left Bracket 14"/>
          <p:cNvSpPr/>
          <p:nvPr/>
        </p:nvSpPr>
        <p:spPr>
          <a:xfrm>
            <a:off x="2870097" y="1104634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Bracket 15"/>
          <p:cNvSpPr/>
          <p:nvPr/>
        </p:nvSpPr>
        <p:spPr>
          <a:xfrm flipH="1">
            <a:off x="5940148" y="1104634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3930268"/>
                  </p:ext>
                </p:extLst>
              </p:nvPr>
            </p:nvGraphicFramePr>
            <p:xfrm>
              <a:off x="6300192" y="1016427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𝑂𝑂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𝑂𝐻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𝐻𝐻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3930268"/>
                  </p:ext>
                </p:extLst>
              </p:nvPr>
            </p:nvGraphicFramePr>
            <p:xfrm>
              <a:off x="6300192" y="1016427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b="-20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98485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201538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Left Bracket 17"/>
          <p:cNvSpPr/>
          <p:nvPr/>
        </p:nvSpPr>
        <p:spPr>
          <a:xfrm>
            <a:off x="6254473" y="1104634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Left Bracket 18"/>
          <p:cNvSpPr/>
          <p:nvPr/>
        </p:nvSpPr>
        <p:spPr>
          <a:xfrm flipH="1">
            <a:off x="7262585" y="1104635"/>
            <a:ext cx="45719" cy="1030018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Left Bracket 26"/>
          <p:cNvSpPr/>
          <p:nvPr/>
        </p:nvSpPr>
        <p:spPr>
          <a:xfrm>
            <a:off x="1469048" y="1104634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Left Bracket 27"/>
          <p:cNvSpPr/>
          <p:nvPr/>
        </p:nvSpPr>
        <p:spPr>
          <a:xfrm flipH="1">
            <a:off x="2459727" y="1104635"/>
            <a:ext cx="45719" cy="1030018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2527920" y="1406500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=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325914"/>
              </p:ext>
            </p:extLst>
          </p:nvPr>
        </p:nvGraphicFramePr>
        <p:xfrm>
          <a:off x="2915816" y="2783253"/>
          <a:ext cx="3096090" cy="1186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030">
                  <a:extLst>
                    <a:ext uri="{9D8B030D-6E8A-4147-A177-3AD203B41FA5}">
                      <a16:colId xmlns:a16="http://schemas.microsoft.com/office/drawing/2014/main" val="35585426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6350729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2771445457"/>
                    </a:ext>
                  </a:extLst>
                </a:gridCol>
              </a:tblGrid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4.8238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2.7037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24.6061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479459"/>
                  </a:ext>
                </a:extLst>
              </a:tr>
              <a:tr h="3954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5.8227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1.6265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4.1962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61479"/>
                  </a:ext>
                </a:extLst>
              </a:tr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4.1525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4.1525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8.3050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1452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8544621"/>
                  </p:ext>
                </p:extLst>
              </p:nvPr>
            </p:nvGraphicFramePr>
            <p:xfrm>
              <a:off x="1469048" y="2783252"/>
              <a:ext cx="1006936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𝑂𝑂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𝑂𝐻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𝐻𝐻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8544621"/>
                  </p:ext>
                </p:extLst>
              </p:nvPr>
            </p:nvGraphicFramePr>
            <p:xfrm>
              <a:off x="1469048" y="2783252"/>
              <a:ext cx="1006936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b="-20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98485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201538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5" name="Left Bracket 34"/>
          <p:cNvSpPr/>
          <p:nvPr/>
        </p:nvSpPr>
        <p:spPr>
          <a:xfrm>
            <a:off x="2870097" y="2871459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Left Bracket 35"/>
          <p:cNvSpPr/>
          <p:nvPr/>
        </p:nvSpPr>
        <p:spPr>
          <a:xfrm flipH="1">
            <a:off x="5940148" y="2871459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 3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76675"/>
                  </p:ext>
                </p:extLst>
              </p:nvPr>
            </p:nvGraphicFramePr>
            <p:xfrm>
              <a:off x="6300192" y="2783252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GB" sz="180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>
                              <a:solidFill>
                                <a:srgbClr val="2020A6"/>
                              </a:solidFill>
                            </a:rPr>
                            <a:t> </a:t>
                          </a:r>
                          <a:endParaRPr lang="en-GB" b="1" dirty="0" smtClean="0">
                            <a:solidFill>
                              <a:srgbClr val="2020A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GB" sz="180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>
                              <a:solidFill>
                                <a:srgbClr val="2020A6"/>
                              </a:solidFill>
                            </a:rPr>
                            <a:t> </a:t>
                          </a:r>
                          <a:endParaRPr lang="en-GB" b="1" dirty="0">
                            <a:solidFill>
                              <a:srgbClr val="2020A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𝐻𝐷𝑂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>
                              <a:solidFill>
                                <a:srgbClr val="2020A6"/>
                              </a:solidFill>
                            </a:rPr>
                            <a:t> </a:t>
                          </a:r>
                          <a:endParaRPr lang="en-GB" b="1" dirty="0">
                            <a:solidFill>
                              <a:srgbClr val="2020A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 3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376675"/>
                  </p:ext>
                </p:extLst>
              </p:nvPr>
            </p:nvGraphicFramePr>
            <p:xfrm>
              <a:off x="6300192" y="2783252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b="-20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98485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201538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8" name="Left Bracket 37"/>
          <p:cNvSpPr/>
          <p:nvPr/>
        </p:nvSpPr>
        <p:spPr>
          <a:xfrm>
            <a:off x="6254473" y="2871459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Left Bracket 38"/>
          <p:cNvSpPr/>
          <p:nvPr/>
        </p:nvSpPr>
        <p:spPr>
          <a:xfrm flipH="1">
            <a:off x="7262585" y="2871460"/>
            <a:ext cx="45719" cy="1030018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Left Bracket 39"/>
          <p:cNvSpPr/>
          <p:nvPr/>
        </p:nvSpPr>
        <p:spPr>
          <a:xfrm>
            <a:off x="1469048" y="2871459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Left Bracket 40"/>
          <p:cNvSpPr/>
          <p:nvPr/>
        </p:nvSpPr>
        <p:spPr>
          <a:xfrm flipH="1">
            <a:off x="2459727" y="2871460"/>
            <a:ext cx="45719" cy="1030018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2527920" y="3173325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061603" y="2242121"/>
                <a:ext cx="804516" cy="5227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GB" sz="2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603" y="2242121"/>
                <a:ext cx="804516" cy="5227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407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 Refinement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AutoNum type="arabicParenR"/>
                </a:pPr>
                <a:r>
                  <a:rPr lang="en-GB" dirty="0" smtClean="0"/>
                  <a:t>Take differences between experimental and simulated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2020A6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GB" i="1">
                            <a:solidFill>
                              <a:srgbClr val="2020A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2020A6"/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 smtClean="0"/>
                  <a:t> to get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endParaRPr lang="en-GB" dirty="0" smtClean="0">
                  <a:solidFill>
                    <a:srgbClr val="FFC000"/>
                  </a:solidFill>
                </a:endParaRPr>
              </a:p>
              <a:p>
                <a:pPr marL="457200" indent="-457200">
                  <a:buAutoNum type="arabicParenR"/>
                </a:pPr>
                <a:r>
                  <a:rPr lang="en-GB" dirty="0" smtClean="0">
                    <a:solidFill>
                      <a:schemeClr val="tx1"/>
                    </a:solidFill>
                  </a:rPr>
                  <a:t>Fit the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using a suitable approximation (Poisson expansion)</a:t>
                </a:r>
              </a:p>
              <a:p>
                <a:pPr marL="457200" indent="-457200">
                  <a:buAutoNum type="arabicParenR"/>
                </a:pPr>
                <a:r>
                  <a:rPr lang="en-GB" dirty="0" smtClean="0">
                    <a:solidFill>
                      <a:schemeClr val="tx1"/>
                    </a:solidFill>
                  </a:rPr>
                  <a:t>Enter these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into the inverse scattering matrix to generate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endParaRPr lang="en-GB" dirty="0" smtClean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arenR"/>
                </a:pPr>
                <a:endParaRPr lang="en-GB" dirty="0" smtClean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arenR"/>
                </a:pPr>
                <a:endParaRPr lang="en-GB" dirty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arenR"/>
                </a:pPr>
                <a:endParaRPr lang="en-GB" dirty="0" smtClean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arenR"/>
                </a:pPr>
                <a:endParaRPr lang="en-GB" dirty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arenR"/>
                </a:pPr>
                <a:r>
                  <a:rPr lang="en-GB" dirty="0" smtClean="0">
                    <a:solidFill>
                      <a:schemeClr val="tx1"/>
                    </a:solidFill>
                  </a:rPr>
                  <a:t>Fourier transform the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into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GB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and use these to form an additional, empirical potential for each atom type pair</a:t>
                </a:r>
              </a:p>
              <a:p>
                <a:pPr marL="457200" indent="-457200">
                  <a:buAutoNum type="arabicParenR"/>
                </a:pPr>
                <a:r>
                  <a:rPr lang="en-GB" dirty="0" smtClean="0">
                    <a:solidFill>
                      <a:schemeClr val="tx1"/>
                    </a:solidFill>
                  </a:rPr>
                  <a:t>Repeatedly run the simulation and generate additional potentials until the experimental and simulated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2020A6"/>
                        </a:solidFill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GB" i="1">
                            <a:solidFill>
                              <a:srgbClr val="2020A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2020A6"/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‘match’</a:t>
                </a:r>
                <a:endParaRPr lang="en-GB" dirty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arenR"/>
                </a:pPr>
                <a:endParaRPr lang="en-GB" dirty="0" smtClean="0">
                  <a:solidFill>
                    <a:schemeClr val="tx1"/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725" r="-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Generating an improved interaction potential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926561"/>
              </p:ext>
            </p:extLst>
          </p:nvPr>
        </p:nvGraphicFramePr>
        <p:xfrm>
          <a:off x="2699792" y="1779662"/>
          <a:ext cx="3096090" cy="11864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030">
                  <a:extLst>
                    <a:ext uri="{9D8B030D-6E8A-4147-A177-3AD203B41FA5}">
                      <a16:colId xmlns:a16="http://schemas.microsoft.com/office/drawing/2014/main" val="35585426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6350729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2771445457"/>
                    </a:ext>
                  </a:extLst>
                </a:gridCol>
              </a:tblGrid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4.8238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2.7037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24.6061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479459"/>
                  </a:ext>
                </a:extLst>
              </a:tr>
              <a:tr h="3954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5.8227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1.6265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4.1962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61479"/>
                  </a:ext>
                </a:extLst>
              </a:tr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4.1525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4.1525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8.3050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14522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6568476"/>
                  </p:ext>
                </p:extLst>
              </p:nvPr>
            </p:nvGraphicFramePr>
            <p:xfrm>
              <a:off x="1253024" y="1779661"/>
              <a:ext cx="1006936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GB" sz="18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𝑂𝑂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GB" sz="180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𝑂𝐻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GB" sz="18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𝐻𝐻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6568476"/>
                  </p:ext>
                </p:extLst>
              </p:nvPr>
            </p:nvGraphicFramePr>
            <p:xfrm>
              <a:off x="1253024" y="1779661"/>
              <a:ext cx="1006936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b="-20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98485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201538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Left Bracket 7"/>
          <p:cNvSpPr/>
          <p:nvPr/>
        </p:nvSpPr>
        <p:spPr>
          <a:xfrm>
            <a:off x="2654073" y="1867868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Bracket 8"/>
          <p:cNvSpPr/>
          <p:nvPr/>
        </p:nvSpPr>
        <p:spPr>
          <a:xfrm flipH="1">
            <a:off x="5724124" y="1867868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2922648"/>
                  </p:ext>
                </p:extLst>
              </p:nvPr>
            </p:nvGraphicFramePr>
            <p:xfrm>
              <a:off x="6084168" y="1779661"/>
              <a:ext cx="1080120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80120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sz="18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GB" sz="180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18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>
                              <a:solidFill>
                                <a:srgbClr val="FFC000"/>
                              </a:solidFill>
                            </a:rPr>
                            <a:t> </a:t>
                          </a:r>
                          <a:endParaRPr lang="en-GB" b="1" dirty="0" smtClean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sz="18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GB" sz="180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FFC0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18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>
                              <a:solidFill>
                                <a:srgbClr val="FFC000"/>
                              </a:solidFill>
                            </a:rPr>
                            <a:t> </a:t>
                          </a:r>
                          <a:endParaRPr lang="en-GB" b="1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GB" sz="18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sz="1800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𝐻𝐷𝑂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>
                              <a:solidFill>
                                <a:srgbClr val="FFC000"/>
                              </a:solidFill>
                            </a:rPr>
                            <a:t> </a:t>
                          </a:r>
                          <a:endParaRPr lang="en-GB" b="1" dirty="0">
                            <a:solidFill>
                              <a:srgbClr val="FFC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2922648"/>
                  </p:ext>
                </p:extLst>
              </p:nvPr>
            </p:nvGraphicFramePr>
            <p:xfrm>
              <a:off x="6084168" y="1779661"/>
              <a:ext cx="1080120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80120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b="-20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98485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01538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Left Bracket 10"/>
          <p:cNvSpPr/>
          <p:nvPr/>
        </p:nvSpPr>
        <p:spPr>
          <a:xfrm>
            <a:off x="6038449" y="1867868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 Bracket 11"/>
          <p:cNvSpPr/>
          <p:nvPr/>
        </p:nvSpPr>
        <p:spPr>
          <a:xfrm flipH="1">
            <a:off x="7164288" y="1867869"/>
            <a:ext cx="45719" cy="1030018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Bracket 12"/>
          <p:cNvSpPr/>
          <p:nvPr/>
        </p:nvSpPr>
        <p:spPr>
          <a:xfrm>
            <a:off x="1253024" y="1867868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Bracket 13"/>
          <p:cNvSpPr/>
          <p:nvPr/>
        </p:nvSpPr>
        <p:spPr>
          <a:xfrm flipH="1">
            <a:off x="2243703" y="1867869"/>
            <a:ext cx="45719" cy="1030018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311896" y="2169734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7823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/>
          <p:cNvSpPr/>
          <p:nvPr/>
        </p:nvSpPr>
        <p:spPr>
          <a:xfrm>
            <a:off x="8150098" y="2529743"/>
            <a:ext cx="503627" cy="5036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8184750" y="2567843"/>
            <a:ext cx="493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+mn-lt"/>
              </a:rPr>
              <a:t>FT</a:t>
            </a:r>
            <a:r>
              <a:rPr lang="en-GB" sz="1400" baseline="30000" dirty="0" smtClean="0">
                <a:latin typeface="+mn-lt"/>
              </a:rPr>
              <a:t>–1</a:t>
            </a:r>
            <a:endParaRPr lang="en-GB" sz="1400" baseline="30000" dirty="0">
              <a:latin typeface="+mn-lt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193094" y="918376"/>
            <a:ext cx="503627" cy="5036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5107047" y="918376"/>
            <a:ext cx="503627" cy="50362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0" name="Group 59"/>
          <p:cNvGrpSpPr/>
          <p:nvPr/>
        </p:nvGrpSpPr>
        <p:grpSpPr>
          <a:xfrm>
            <a:off x="7260907" y="2624919"/>
            <a:ext cx="1055509" cy="1055509"/>
            <a:chOff x="3227243" y="1702328"/>
            <a:chExt cx="1055509" cy="1055509"/>
          </a:xfrm>
        </p:grpSpPr>
        <p:sp>
          <p:nvSpPr>
            <p:cNvPr id="61" name="Teardrop 60"/>
            <p:cNvSpPr/>
            <p:nvPr/>
          </p:nvSpPr>
          <p:spPr>
            <a:xfrm rot="2700000">
              <a:off x="3227243" y="1702328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rgbClr val="50C1C1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Freeform 61"/>
                <p:cNvSpPr/>
                <p:nvPr/>
              </p:nvSpPr>
              <p:spPr>
                <a:xfrm>
                  <a:off x="3316314" y="1786818"/>
                  <a:ext cx="886872" cy="886714"/>
                </a:xfrm>
                <a:custGeom>
                  <a:avLst/>
                  <a:gdLst>
                    <a:gd name="connsiteX0" fmla="*/ 0 w 985337"/>
                    <a:gd name="connsiteY0" fmla="*/ 492582 h 985163"/>
                    <a:gd name="connsiteX1" fmla="*/ 492669 w 985337"/>
                    <a:gd name="connsiteY1" fmla="*/ 0 h 985163"/>
                    <a:gd name="connsiteX2" fmla="*/ 985338 w 985337"/>
                    <a:gd name="connsiteY2" fmla="*/ 492582 h 985163"/>
                    <a:gd name="connsiteX3" fmla="*/ 492669 w 985337"/>
                    <a:gd name="connsiteY3" fmla="*/ 985164 h 985163"/>
                    <a:gd name="connsiteX4" fmla="*/ 0 w 985337"/>
                    <a:gd name="connsiteY4" fmla="*/ 492582 h 98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5337" h="985163">
                      <a:moveTo>
                        <a:pt x="0" y="492582"/>
                      </a:moveTo>
                      <a:cubicBezTo>
                        <a:pt x="0" y="220536"/>
                        <a:pt x="220575" y="0"/>
                        <a:pt x="492669" y="0"/>
                      </a:cubicBezTo>
                      <a:cubicBezTo>
                        <a:pt x="764763" y="0"/>
                        <a:pt x="985338" y="220536"/>
                        <a:pt x="985338" y="492582"/>
                      </a:cubicBezTo>
                      <a:cubicBezTo>
                        <a:pt x="985338" y="764628"/>
                        <a:pt x="764763" y="985164"/>
                        <a:pt x="492669" y="985164"/>
                      </a:cubicBezTo>
                      <a:cubicBezTo>
                        <a:pt x="220575" y="985164"/>
                        <a:pt x="0" y="764628"/>
                        <a:pt x="0" y="4925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dk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dk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 smtClean="0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1200" b="0" i="1" smtClean="0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1200" b="0" i="1" smtClean="0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  <m:t>𝑎𝑎</m:t>
                            </m:r>
                          </m:sub>
                        </m:sSub>
                        <m:d>
                          <m:dPr>
                            <m:ctrlPr>
                              <a:rPr lang="en-GB" sz="1200" i="1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d>
                      </m:oMath>
                    </m:oMathPara>
                  </a14:m>
                  <a:endParaRPr lang="en-US" sz="1200" dirty="0" smtClean="0">
                    <a:solidFill>
                      <a:srgbClr val="50C1C1"/>
                    </a:solidFill>
                  </a:endParaRPr>
                </a:p>
                <a:p>
                  <a:pPr algn="ctr" defTabSz="488950">
                    <a:lnSpc>
                      <a:spcPct val="90000"/>
                    </a:lnSpc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 smtClean="0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1200" b="0" i="1" smtClean="0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1200" b="0" i="1" smtClean="0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  <m:d>
                          <m:dPr>
                            <m:ctrlPr>
                              <a:rPr lang="en-GB" sz="1200" i="1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d>
                      </m:oMath>
                    </m:oMathPara>
                  </a14:m>
                  <a:endParaRPr lang="en-US" sz="1200" dirty="0" smtClean="0">
                    <a:solidFill>
                      <a:srgbClr val="50C1C1"/>
                    </a:solidFill>
                  </a:endParaRPr>
                </a:p>
                <a:p>
                  <a:pPr lvl="0" algn="ctr" defTabSz="488950">
                    <a:lnSpc>
                      <a:spcPct val="90000"/>
                    </a:lnSpc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solidFill>
                              <a:srgbClr val="50C1C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GB" sz="1200" i="1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1200" b="0" i="1" smtClean="0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  <m:t>𝑏𝑏</m:t>
                            </m:r>
                          </m:sub>
                        </m:sSub>
                        <m:d>
                          <m:dPr>
                            <m:ctrlPr>
                              <a:rPr lang="en-GB" sz="1200" i="1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solidFill>
                                  <a:srgbClr val="50C1C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d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62" name="Freeform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6314" y="1786818"/>
                  <a:ext cx="886872" cy="886714"/>
                </a:xfrm>
                <a:custGeom>
                  <a:avLst/>
                  <a:gdLst>
                    <a:gd name="connsiteX0" fmla="*/ 0 w 985337"/>
                    <a:gd name="connsiteY0" fmla="*/ 492582 h 985163"/>
                    <a:gd name="connsiteX1" fmla="*/ 492669 w 985337"/>
                    <a:gd name="connsiteY1" fmla="*/ 0 h 985163"/>
                    <a:gd name="connsiteX2" fmla="*/ 985338 w 985337"/>
                    <a:gd name="connsiteY2" fmla="*/ 492582 h 985163"/>
                    <a:gd name="connsiteX3" fmla="*/ 492669 w 985337"/>
                    <a:gd name="connsiteY3" fmla="*/ 985164 h 985163"/>
                    <a:gd name="connsiteX4" fmla="*/ 0 w 985337"/>
                    <a:gd name="connsiteY4" fmla="*/ 492582 h 98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5337" h="985163">
                      <a:moveTo>
                        <a:pt x="0" y="492582"/>
                      </a:moveTo>
                      <a:cubicBezTo>
                        <a:pt x="0" y="220536"/>
                        <a:pt x="220575" y="0"/>
                        <a:pt x="492669" y="0"/>
                      </a:cubicBezTo>
                      <a:cubicBezTo>
                        <a:pt x="764763" y="0"/>
                        <a:pt x="985338" y="220536"/>
                        <a:pt x="985338" y="492582"/>
                      </a:cubicBezTo>
                      <a:cubicBezTo>
                        <a:pt x="985338" y="764628"/>
                        <a:pt x="764763" y="985164"/>
                        <a:pt x="492669" y="985164"/>
                      </a:cubicBezTo>
                      <a:cubicBezTo>
                        <a:pt x="220575" y="985164"/>
                        <a:pt x="0" y="764628"/>
                        <a:pt x="0" y="492582"/>
                      </a:cubicBez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/>
          <p:cNvGrpSpPr/>
          <p:nvPr/>
        </p:nvGrpSpPr>
        <p:grpSpPr>
          <a:xfrm>
            <a:off x="6180787" y="2624920"/>
            <a:ext cx="1055509" cy="1055509"/>
            <a:chOff x="3227243" y="1702328"/>
            <a:chExt cx="1055509" cy="1055509"/>
          </a:xfrm>
        </p:grpSpPr>
        <p:sp>
          <p:nvSpPr>
            <p:cNvPr id="58" name="Teardrop 57"/>
            <p:cNvSpPr/>
            <p:nvPr/>
          </p:nvSpPr>
          <p:spPr>
            <a:xfrm rot="2700000">
              <a:off x="3227243" y="1702328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rgbClr val="FFC000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Freeform 58"/>
                <p:cNvSpPr/>
                <p:nvPr/>
              </p:nvSpPr>
              <p:spPr>
                <a:xfrm>
                  <a:off x="3316314" y="1786818"/>
                  <a:ext cx="886872" cy="886714"/>
                </a:xfrm>
                <a:custGeom>
                  <a:avLst/>
                  <a:gdLst>
                    <a:gd name="connsiteX0" fmla="*/ 0 w 985337"/>
                    <a:gd name="connsiteY0" fmla="*/ 492582 h 985163"/>
                    <a:gd name="connsiteX1" fmla="*/ 492669 w 985337"/>
                    <a:gd name="connsiteY1" fmla="*/ 0 h 985163"/>
                    <a:gd name="connsiteX2" fmla="*/ 985338 w 985337"/>
                    <a:gd name="connsiteY2" fmla="*/ 492582 h 985163"/>
                    <a:gd name="connsiteX3" fmla="*/ 492669 w 985337"/>
                    <a:gd name="connsiteY3" fmla="*/ 985164 h 985163"/>
                    <a:gd name="connsiteX4" fmla="*/ 0 w 985337"/>
                    <a:gd name="connsiteY4" fmla="*/ 492582 h 98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5337" h="985163">
                      <a:moveTo>
                        <a:pt x="0" y="492582"/>
                      </a:moveTo>
                      <a:cubicBezTo>
                        <a:pt x="0" y="220536"/>
                        <a:pt x="220575" y="0"/>
                        <a:pt x="492669" y="0"/>
                      </a:cubicBezTo>
                      <a:cubicBezTo>
                        <a:pt x="764763" y="0"/>
                        <a:pt x="985338" y="220536"/>
                        <a:pt x="985338" y="492582"/>
                      </a:cubicBezTo>
                      <a:cubicBezTo>
                        <a:pt x="985338" y="764628"/>
                        <a:pt x="764763" y="985164"/>
                        <a:pt x="492669" y="985164"/>
                      </a:cubicBezTo>
                      <a:cubicBezTo>
                        <a:pt x="220575" y="985164"/>
                        <a:pt x="0" y="764628"/>
                        <a:pt x="0" y="4925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dk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dk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d>
                          <m:dPr>
                            <m:ctrlP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d>
                      </m:oMath>
                    </m:oMathPara>
                  </a14:m>
                  <a:endParaRPr lang="en-US" sz="1200" dirty="0" smtClean="0">
                    <a:solidFill>
                      <a:srgbClr val="FF9900"/>
                    </a:solidFill>
                  </a:endParaRPr>
                </a:p>
                <a:p>
                  <a:pPr algn="ctr" defTabSz="488950">
                    <a:lnSpc>
                      <a:spcPct val="90000"/>
                    </a:lnSpc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12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d>
                          <m:dPr>
                            <m:ctrlP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d>
                      </m:oMath>
                    </m:oMathPara>
                  </a14:m>
                  <a:endParaRPr lang="en-US" sz="1200" dirty="0" smtClean="0">
                    <a:solidFill>
                      <a:srgbClr val="FF9900"/>
                    </a:solidFill>
                  </a:endParaRPr>
                </a:p>
                <a:p>
                  <a:pPr lvl="0" algn="ctr" defTabSz="488950">
                    <a:lnSpc>
                      <a:spcPct val="90000"/>
                    </a:lnSpc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GB" sz="1200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sz="12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d>
                          <m:dPr>
                            <m:ctrlP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d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9" name="Freeform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6314" y="1786818"/>
                  <a:ext cx="886872" cy="886714"/>
                </a:xfrm>
                <a:custGeom>
                  <a:avLst/>
                  <a:gdLst>
                    <a:gd name="connsiteX0" fmla="*/ 0 w 985337"/>
                    <a:gd name="connsiteY0" fmla="*/ 492582 h 985163"/>
                    <a:gd name="connsiteX1" fmla="*/ 492669 w 985337"/>
                    <a:gd name="connsiteY1" fmla="*/ 0 h 985163"/>
                    <a:gd name="connsiteX2" fmla="*/ 985338 w 985337"/>
                    <a:gd name="connsiteY2" fmla="*/ 492582 h 985163"/>
                    <a:gd name="connsiteX3" fmla="*/ 492669 w 985337"/>
                    <a:gd name="connsiteY3" fmla="*/ 985164 h 985163"/>
                    <a:gd name="connsiteX4" fmla="*/ 0 w 985337"/>
                    <a:gd name="connsiteY4" fmla="*/ 492582 h 98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5337" h="985163">
                      <a:moveTo>
                        <a:pt x="0" y="492582"/>
                      </a:moveTo>
                      <a:cubicBezTo>
                        <a:pt x="0" y="220536"/>
                        <a:pt x="220575" y="0"/>
                        <a:pt x="492669" y="0"/>
                      </a:cubicBezTo>
                      <a:cubicBezTo>
                        <a:pt x="764763" y="0"/>
                        <a:pt x="985338" y="220536"/>
                        <a:pt x="985338" y="492582"/>
                      </a:cubicBezTo>
                      <a:cubicBezTo>
                        <a:pt x="985338" y="764628"/>
                        <a:pt x="764763" y="985164"/>
                        <a:pt x="492669" y="985164"/>
                      </a:cubicBezTo>
                      <a:cubicBezTo>
                        <a:pt x="220575" y="985164"/>
                        <a:pt x="0" y="764628"/>
                        <a:pt x="0" y="492582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/>
          <p:cNvGrpSpPr/>
          <p:nvPr/>
        </p:nvGrpSpPr>
        <p:grpSpPr>
          <a:xfrm>
            <a:off x="5090528" y="2624920"/>
            <a:ext cx="1055509" cy="1055509"/>
            <a:chOff x="2136984" y="1702327"/>
            <a:chExt cx="1055509" cy="1055509"/>
          </a:xfrm>
        </p:grpSpPr>
        <p:sp>
          <p:nvSpPr>
            <p:cNvPr id="56" name="Teardrop 55"/>
            <p:cNvSpPr/>
            <p:nvPr/>
          </p:nvSpPr>
          <p:spPr>
            <a:xfrm rot="2700000">
              <a:off x="2136984" y="1702327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chemeClr val="bg1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Freeform 56"/>
            <p:cNvSpPr/>
            <p:nvPr/>
          </p:nvSpPr>
          <p:spPr>
            <a:xfrm>
              <a:off x="2221531" y="1786819"/>
              <a:ext cx="886868" cy="886710"/>
            </a:xfrm>
            <a:custGeom>
              <a:avLst/>
              <a:gdLst>
                <a:gd name="connsiteX0" fmla="*/ 0 w 985337"/>
                <a:gd name="connsiteY0" fmla="*/ 492582 h 985163"/>
                <a:gd name="connsiteX1" fmla="*/ 492669 w 985337"/>
                <a:gd name="connsiteY1" fmla="*/ 0 h 985163"/>
                <a:gd name="connsiteX2" fmla="*/ 985338 w 985337"/>
                <a:gd name="connsiteY2" fmla="*/ 492582 h 985163"/>
                <a:gd name="connsiteX3" fmla="*/ 492669 w 985337"/>
                <a:gd name="connsiteY3" fmla="*/ 985164 h 985163"/>
                <a:gd name="connsiteX4" fmla="*/ 0 w 985337"/>
                <a:gd name="connsiteY4" fmla="*/ 492582 h 98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37" h="985163">
                  <a:moveTo>
                    <a:pt x="0" y="492582"/>
                  </a:moveTo>
                  <a:cubicBezTo>
                    <a:pt x="0" y="220536"/>
                    <a:pt x="220575" y="0"/>
                    <a:pt x="492669" y="0"/>
                  </a:cubicBezTo>
                  <a:cubicBezTo>
                    <a:pt x="764763" y="0"/>
                    <a:pt x="985338" y="220536"/>
                    <a:pt x="985338" y="492582"/>
                  </a:cubicBezTo>
                  <a:cubicBezTo>
                    <a:pt x="985338" y="764628"/>
                    <a:pt x="764763" y="985164"/>
                    <a:pt x="492669" y="985164"/>
                  </a:cubicBezTo>
                  <a:cubicBezTo>
                    <a:pt x="220575" y="985164"/>
                    <a:pt x="0" y="764628"/>
                    <a:pt x="0" y="49258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Take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 smtClean="0"/>
                <a:t>Difference</a:t>
              </a:r>
              <a:endParaRPr lang="en-US" sz="1200" kern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“Enhanced” Simulation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4167733"/>
            <a:ext cx="8928992" cy="517127"/>
          </a:xfrm>
        </p:spPr>
        <p:txBody>
          <a:bodyPr/>
          <a:lstStyle/>
          <a:p>
            <a:r>
              <a:rPr lang="en-GB" dirty="0" smtClean="0"/>
              <a:t>Experimental datasets actively used to derive new pair potentials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4" name="Group 43"/>
          <p:cNvGrpSpPr/>
          <p:nvPr/>
        </p:nvGrpSpPr>
        <p:grpSpPr>
          <a:xfrm>
            <a:off x="4011455" y="2632727"/>
            <a:ext cx="1055509" cy="1055509"/>
            <a:chOff x="8818608" y="3124023"/>
            <a:chExt cx="1055509" cy="1055509"/>
          </a:xfrm>
        </p:grpSpPr>
        <p:sp>
          <p:nvSpPr>
            <p:cNvPr id="26" name="Teardrop 25"/>
            <p:cNvSpPr/>
            <p:nvPr/>
          </p:nvSpPr>
          <p:spPr>
            <a:xfrm rot="2700000">
              <a:off x="8818608" y="3124023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chemeClr val="tx1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8903155" y="3208515"/>
              <a:ext cx="886868" cy="886710"/>
            </a:xfrm>
            <a:custGeom>
              <a:avLst/>
              <a:gdLst>
                <a:gd name="connsiteX0" fmla="*/ 0 w 985337"/>
                <a:gd name="connsiteY0" fmla="*/ 492582 h 985163"/>
                <a:gd name="connsiteX1" fmla="*/ 492669 w 985337"/>
                <a:gd name="connsiteY1" fmla="*/ 0 h 985163"/>
                <a:gd name="connsiteX2" fmla="*/ 985338 w 985337"/>
                <a:gd name="connsiteY2" fmla="*/ 492582 h 985163"/>
                <a:gd name="connsiteX3" fmla="*/ 492669 w 985337"/>
                <a:gd name="connsiteY3" fmla="*/ 985164 h 985163"/>
                <a:gd name="connsiteX4" fmla="*/ 0 w 985337"/>
                <a:gd name="connsiteY4" fmla="*/ 492582 h 98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37" h="985163">
                  <a:moveTo>
                    <a:pt x="0" y="492582"/>
                  </a:moveTo>
                  <a:cubicBezTo>
                    <a:pt x="0" y="220536"/>
                    <a:pt x="220575" y="0"/>
                    <a:pt x="492669" y="0"/>
                  </a:cubicBezTo>
                  <a:cubicBezTo>
                    <a:pt x="764763" y="0"/>
                    <a:pt x="985338" y="220536"/>
                    <a:pt x="985338" y="492582"/>
                  </a:cubicBezTo>
                  <a:cubicBezTo>
                    <a:pt x="985338" y="764628"/>
                    <a:pt x="764763" y="985164"/>
                    <a:pt x="492669" y="985164"/>
                  </a:cubicBezTo>
                  <a:cubicBezTo>
                    <a:pt x="220575" y="985164"/>
                    <a:pt x="0" y="764628"/>
                    <a:pt x="0" y="49258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No</a:t>
              </a:r>
              <a:endParaRPr lang="en-US" sz="1100" kern="12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983575" y="2632728"/>
            <a:ext cx="1055509" cy="1055509"/>
            <a:chOff x="7727811" y="3124021"/>
            <a:chExt cx="1055509" cy="1055509"/>
          </a:xfrm>
        </p:grpSpPr>
        <p:sp>
          <p:nvSpPr>
            <p:cNvPr id="28" name="Teardrop 27"/>
            <p:cNvSpPr/>
            <p:nvPr/>
          </p:nvSpPr>
          <p:spPr>
            <a:xfrm rot="13500000">
              <a:off x="7727811" y="3124021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chemeClr val="tx1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7812360" y="3208515"/>
              <a:ext cx="886868" cy="886710"/>
            </a:xfrm>
            <a:custGeom>
              <a:avLst/>
              <a:gdLst>
                <a:gd name="connsiteX0" fmla="*/ 0 w 985337"/>
                <a:gd name="connsiteY0" fmla="*/ 492582 h 985163"/>
                <a:gd name="connsiteX1" fmla="*/ 492669 w 985337"/>
                <a:gd name="connsiteY1" fmla="*/ 0 h 985163"/>
                <a:gd name="connsiteX2" fmla="*/ 985338 w 985337"/>
                <a:gd name="connsiteY2" fmla="*/ 492582 h 985163"/>
                <a:gd name="connsiteX3" fmla="*/ 492669 w 985337"/>
                <a:gd name="connsiteY3" fmla="*/ 985164 h 985163"/>
                <a:gd name="connsiteX4" fmla="*/ 0 w 985337"/>
                <a:gd name="connsiteY4" fmla="*/ 492582 h 98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37" h="985163">
                  <a:moveTo>
                    <a:pt x="0" y="492582"/>
                  </a:moveTo>
                  <a:cubicBezTo>
                    <a:pt x="0" y="220536"/>
                    <a:pt x="220575" y="0"/>
                    <a:pt x="492669" y="0"/>
                  </a:cubicBezTo>
                  <a:cubicBezTo>
                    <a:pt x="764763" y="0"/>
                    <a:pt x="985338" y="220536"/>
                    <a:pt x="985338" y="492582"/>
                  </a:cubicBezTo>
                  <a:cubicBezTo>
                    <a:pt x="985338" y="764628"/>
                    <a:pt x="764763" y="985164"/>
                    <a:pt x="492669" y="985164"/>
                  </a:cubicBezTo>
                  <a:cubicBezTo>
                    <a:pt x="220575" y="985164"/>
                    <a:pt x="0" y="764628"/>
                    <a:pt x="0" y="49258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Yes</a:t>
              </a:r>
              <a:endParaRPr lang="en-US" sz="1200" kern="1200" dirty="0" smtClean="0"/>
            </a:p>
          </p:txBody>
        </p:sp>
      </p:grpSp>
      <p:sp>
        <p:nvSpPr>
          <p:cNvPr id="45" name="Frame 44"/>
          <p:cNvSpPr/>
          <p:nvPr/>
        </p:nvSpPr>
        <p:spPr>
          <a:xfrm>
            <a:off x="2827113" y="2830884"/>
            <a:ext cx="1401990" cy="659379"/>
          </a:xfrm>
          <a:prstGeom prst="fra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Agreement?</a:t>
            </a:r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005008" y="1006060"/>
            <a:ext cx="1055509" cy="1055509"/>
            <a:chOff x="8818608" y="3124023"/>
            <a:chExt cx="1055509" cy="1055509"/>
          </a:xfrm>
        </p:grpSpPr>
        <p:sp>
          <p:nvSpPr>
            <p:cNvPr id="51" name="Teardrop 50"/>
            <p:cNvSpPr/>
            <p:nvPr/>
          </p:nvSpPr>
          <p:spPr>
            <a:xfrm rot="8100000">
              <a:off x="8818608" y="3124023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chemeClr val="bg1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Freeform 51"/>
            <p:cNvSpPr/>
            <p:nvPr/>
          </p:nvSpPr>
          <p:spPr>
            <a:xfrm>
              <a:off x="8903155" y="3208515"/>
              <a:ext cx="886868" cy="886710"/>
            </a:xfrm>
            <a:custGeom>
              <a:avLst/>
              <a:gdLst>
                <a:gd name="connsiteX0" fmla="*/ 0 w 985337"/>
                <a:gd name="connsiteY0" fmla="*/ 492582 h 985163"/>
                <a:gd name="connsiteX1" fmla="*/ 492669 w 985337"/>
                <a:gd name="connsiteY1" fmla="*/ 0 h 985163"/>
                <a:gd name="connsiteX2" fmla="*/ 985338 w 985337"/>
                <a:gd name="connsiteY2" fmla="*/ 492582 h 985163"/>
                <a:gd name="connsiteX3" fmla="*/ 492669 w 985337"/>
                <a:gd name="connsiteY3" fmla="*/ 985164 h 985163"/>
                <a:gd name="connsiteX4" fmla="*/ 0 w 985337"/>
                <a:gd name="connsiteY4" fmla="*/ 492582 h 98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37" h="985163">
                  <a:moveTo>
                    <a:pt x="0" y="492582"/>
                  </a:moveTo>
                  <a:cubicBezTo>
                    <a:pt x="0" y="220536"/>
                    <a:pt x="220575" y="0"/>
                    <a:pt x="492669" y="0"/>
                  </a:cubicBezTo>
                  <a:cubicBezTo>
                    <a:pt x="764763" y="0"/>
                    <a:pt x="985338" y="220536"/>
                    <a:pt x="985338" y="492582"/>
                  </a:cubicBezTo>
                  <a:cubicBezTo>
                    <a:pt x="985338" y="764628"/>
                    <a:pt x="764763" y="985164"/>
                    <a:pt x="492669" y="985164"/>
                  </a:cubicBezTo>
                  <a:cubicBezTo>
                    <a:pt x="220575" y="985164"/>
                    <a:pt x="0" y="764628"/>
                    <a:pt x="0" y="49258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Compare</a:t>
              </a:r>
              <a:endParaRPr lang="en-US" sz="900" kern="1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2147" y="1008532"/>
            <a:ext cx="2145768" cy="1055509"/>
            <a:chOff x="2136984" y="1702328"/>
            <a:chExt cx="2145768" cy="1055509"/>
          </a:xfrm>
        </p:grpSpPr>
        <p:grpSp>
          <p:nvGrpSpPr>
            <p:cNvPr id="41" name="Group 40"/>
            <p:cNvGrpSpPr/>
            <p:nvPr/>
          </p:nvGrpSpPr>
          <p:grpSpPr>
            <a:xfrm>
              <a:off x="3227243" y="1702328"/>
              <a:ext cx="1055509" cy="1055509"/>
              <a:chOff x="3227243" y="1702328"/>
              <a:chExt cx="1055509" cy="1055509"/>
            </a:xfrm>
          </p:grpSpPr>
          <p:sp>
            <p:nvSpPr>
              <p:cNvPr id="17" name="Teardrop 16"/>
              <p:cNvSpPr/>
              <p:nvPr/>
            </p:nvSpPr>
            <p:spPr>
              <a:xfrm rot="2700000">
                <a:off x="3227243" y="1702328"/>
                <a:ext cx="1055509" cy="1055509"/>
              </a:xfrm>
              <a:prstGeom prst="teardrop">
                <a:avLst>
                  <a:gd name="adj" fmla="val 100000"/>
                </a:avLst>
              </a:prstGeom>
              <a:solidFill>
                <a:srgbClr val="2020A6"/>
              </a:solidFill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Freeform 17"/>
                  <p:cNvSpPr/>
                  <p:nvPr/>
                </p:nvSpPr>
                <p:spPr>
                  <a:xfrm>
                    <a:off x="3316314" y="1786818"/>
                    <a:ext cx="886872" cy="886714"/>
                  </a:xfrm>
                  <a:custGeom>
                    <a:avLst/>
                    <a:gdLst>
                      <a:gd name="connsiteX0" fmla="*/ 0 w 985337"/>
                      <a:gd name="connsiteY0" fmla="*/ 492582 h 985163"/>
                      <a:gd name="connsiteX1" fmla="*/ 492669 w 985337"/>
                      <a:gd name="connsiteY1" fmla="*/ 0 h 985163"/>
                      <a:gd name="connsiteX2" fmla="*/ 985338 w 985337"/>
                      <a:gd name="connsiteY2" fmla="*/ 492582 h 985163"/>
                      <a:gd name="connsiteX3" fmla="*/ 492669 w 985337"/>
                      <a:gd name="connsiteY3" fmla="*/ 985164 h 985163"/>
                      <a:gd name="connsiteX4" fmla="*/ 0 w 985337"/>
                      <a:gd name="connsiteY4" fmla="*/ 492582 h 98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5337" h="985163">
                        <a:moveTo>
                          <a:pt x="0" y="492582"/>
                        </a:moveTo>
                        <a:cubicBezTo>
                          <a:pt x="0" y="220536"/>
                          <a:pt x="220575" y="0"/>
                          <a:pt x="492669" y="0"/>
                        </a:cubicBezTo>
                        <a:cubicBezTo>
                          <a:pt x="764763" y="0"/>
                          <a:pt x="985338" y="220536"/>
                          <a:pt x="985338" y="492582"/>
                        </a:cubicBezTo>
                        <a:cubicBezTo>
                          <a:pt x="985338" y="764628"/>
                          <a:pt x="764763" y="985164"/>
                          <a:pt x="492669" y="985164"/>
                        </a:cubicBezTo>
                        <a:cubicBezTo>
                          <a:pt x="220575" y="985164"/>
                          <a:pt x="0" y="764628"/>
                          <a:pt x="0" y="49258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style>
                  <a:lnRef idx="2">
                    <a:schemeClr val="dk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dk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0" tIns="0" rIns="0" bIns="0" numCol="1" spcCol="1270" anchor="ctr" anchorCtr="0">
                    <a:noAutofit/>
                  </a:bodyPr>
                  <a:lstStyle/>
                  <a:p>
                    <a:pPr lvl="0" algn="ctr" defTabSz="4889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200" i="1" smtClean="0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oMath>
                      </m:oMathPara>
                    </a14:m>
                    <a:endParaRPr lang="en-US" sz="1200" dirty="0" smtClean="0"/>
                  </a:p>
                  <a:p>
                    <a:pPr algn="ctr" defTabSz="4889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oMath>
                      </m:oMathPara>
                    </a14:m>
                    <a:endParaRPr lang="en-US" sz="1200" dirty="0" smtClean="0"/>
                  </a:p>
                  <a:p>
                    <a:pPr lvl="0" algn="ctr" defTabSz="4889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18" name="Freeform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6314" y="1786818"/>
                    <a:ext cx="886872" cy="886714"/>
                  </a:xfrm>
                  <a:custGeom>
                    <a:avLst/>
                    <a:gdLst>
                      <a:gd name="connsiteX0" fmla="*/ 0 w 985337"/>
                      <a:gd name="connsiteY0" fmla="*/ 492582 h 985163"/>
                      <a:gd name="connsiteX1" fmla="*/ 492669 w 985337"/>
                      <a:gd name="connsiteY1" fmla="*/ 0 h 985163"/>
                      <a:gd name="connsiteX2" fmla="*/ 985338 w 985337"/>
                      <a:gd name="connsiteY2" fmla="*/ 492582 h 985163"/>
                      <a:gd name="connsiteX3" fmla="*/ 492669 w 985337"/>
                      <a:gd name="connsiteY3" fmla="*/ 985164 h 985163"/>
                      <a:gd name="connsiteX4" fmla="*/ 0 w 985337"/>
                      <a:gd name="connsiteY4" fmla="*/ 492582 h 98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5337" h="985163">
                        <a:moveTo>
                          <a:pt x="0" y="492582"/>
                        </a:moveTo>
                        <a:cubicBezTo>
                          <a:pt x="0" y="220536"/>
                          <a:pt x="220575" y="0"/>
                          <a:pt x="492669" y="0"/>
                        </a:cubicBezTo>
                        <a:cubicBezTo>
                          <a:pt x="764763" y="0"/>
                          <a:pt x="985338" y="220536"/>
                          <a:pt x="985338" y="492582"/>
                        </a:cubicBezTo>
                        <a:cubicBezTo>
                          <a:pt x="985338" y="764628"/>
                          <a:pt x="764763" y="985164"/>
                          <a:pt x="492669" y="985164"/>
                        </a:cubicBezTo>
                        <a:cubicBezTo>
                          <a:pt x="220575" y="985164"/>
                          <a:pt x="0" y="764628"/>
                          <a:pt x="0" y="492582"/>
                        </a:cubicBezTo>
                        <a:close/>
                      </a:path>
                    </a:pathLst>
                  </a:cu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0" name="Group 39"/>
            <p:cNvGrpSpPr/>
            <p:nvPr/>
          </p:nvGrpSpPr>
          <p:grpSpPr>
            <a:xfrm>
              <a:off x="2136984" y="1702328"/>
              <a:ext cx="1055509" cy="1055509"/>
              <a:chOff x="2136984" y="1702327"/>
              <a:chExt cx="1055509" cy="1055509"/>
            </a:xfrm>
          </p:grpSpPr>
          <p:sp>
            <p:nvSpPr>
              <p:cNvPr id="19" name="Teardrop 18"/>
              <p:cNvSpPr/>
              <p:nvPr/>
            </p:nvSpPr>
            <p:spPr>
              <a:xfrm rot="2700000">
                <a:off x="2136984" y="1702327"/>
                <a:ext cx="1055509" cy="1055509"/>
              </a:xfrm>
              <a:prstGeom prst="teardrop">
                <a:avLst>
                  <a:gd name="adj" fmla="val 100000"/>
                </a:avLst>
              </a:prstGeom>
              <a:solidFill>
                <a:srgbClr val="2020A6"/>
              </a:solidFill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Freeform 19"/>
              <p:cNvSpPr/>
              <p:nvPr/>
            </p:nvSpPr>
            <p:spPr>
              <a:xfrm>
                <a:off x="2221531" y="1786819"/>
                <a:ext cx="886868" cy="886710"/>
              </a:xfrm>
              <a:custGeom>
                <a:avLst/>
                <a:gdLst>
                  <a:gd name="connsiteX0" fmla="*/ 0 w 985337"/>
                  <a:gd name="connsiteY0" fmla="*/ 492582 h 985163"/>
                  <a:gd name="connsiteX1" fmla="*/ 492669 w 985337"/>
                  <a:gd name="connsiteY1" fmla="*/ 0 h 985163"/>
                  <a:gd name="connsiteX2" fmla="*/ 985338 w 985337"/>
                  <a:gd name="connsiteY2" fmla="*/ 492582 h 985163"/>
                  <a:gd name="connsiteX3" fmla="*/ 492669 w 985337"/>
                  <a:gd name="connsiteY3" fmla="*/ 985164 h 985163"/>
                  <a:gd name="connsiteX4" fmla="*/ 0 w 985337"/>
                  <a:gd name="connsiteY4" fmla="*/ 492582 h 98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37" h="985163">
                    <a:moveTo>
                      <a:pt x="0" y="492582"/>
                    </a:moveTo>
                    <a:cubicBezTo>
                      <a:pt x="0" y="220536"/>
                      <a:pt x="220575" y="0"/>
                      <a:pt x="492669" y="0"/>
                    </a:cubicBezTo>
                    <a:cubicBezTo>
                      <a:pt x="764763" y="0"/>
                      <a:pt x="985338" y="220536"/>
                      <a:pt x="985338" y="492582"/>
                    </a:cubicBezTo>
                    <a:cubicBezTo>
                      <a:pt x="985338" y="764628"/>
                      <a:pt x="764763" y="985164"/>
                      <a:pt x="492669" y="985164"/>
                    </a:cubicBezTo>
                    <a:cubicBezTo>
                      <a:pt x="220575" y="985164"/>
                      <a:pt x="0" y="764628"/>
                      <a:pt x="0" y="49258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200" kern="1200" dirty="0"/>
              </a:p>
            </p:txBody>
          </p:sp>
        </p:grpSp>
      </p:grpSp>
      <p:sp>
        <p:nvSpPr>
          <p:cNvPr id="35" name="Teardrop 34"/>
          <p:cNvSpPr/>
          <p:nvPr/>
        </p:nvSpPr>
        <p:spPr>
          <a:xfrm rot="13500000">
            <a:off x="4297135" y="1008531"/>
            <a:ext cx="1055509" cy="1055509"/>
          </a:xfrm>
          <a:prstGeom prst="teardrop">
            <a:avLst>
              <a:gd name="adj" fmla="val 100000"/>
            </a:avLst>
          </a:prstGeom>
          <a:solidFill>
            <a:srgbClr val="2020A6"/>
          </a:solid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Freeform 35"/>
              <p:cNvSpPr/>
              <p:nvPr/>
            </p:nvSpPr>
            <p:spPr>
              <a:xfrm>
                <a:off x="4381683" y="1093023"/>
                <a:ext cx="886868" cy="886710"/>
              </a:xfrm>
              <a:custGeom>
                <a:avLst/>
                <a:gdLst>
                  <a:gd name="connsiteX0" fmla="*/ 0 w 985337"/>
                  <a:gd name="connsiteY0" fmla="*/ 492582 h 985163"/>
                  <a:gd name="connsiteX1" fmla="*/ 492669 w 985337"/>
                  <a:gd name="connsiteY1" fmla="*/ 0 h 985163"/>
                  <a:gd name="connsiteX2" fmla="*/ 985338 w 985337"/>
                  <a:gd name="connsiteY2" fmla="*/ 492582 h 985163"/>
                  <a:gd name="connsiteX3" fmla="*/ 492669 w 985337"/>
                  <a:gd name="connsiteY3" fmla="*/ 985164 h 985163"/>
                  <a:gd name="connsiteX4" fmla="*/ 0 w 985337"/>
                  <a:gd name="connsiteY4" fmla="*/ 492582 h 98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37" h="985163">
                    <a:moveTo>
                      <a:pt x="0" y="492582"/>
                    </a:moveTo>
                    <a:cubicBezTo>
                      <a:pt x="0" y="220536"/>
                      <a:pt x="220575" y="0"/>
                      <a:pt x="492669" y="0"/>
                    </a:cubicBezTo>
                    <a:cubicBezTo>
                      <a:pt x="764763" y="0"/>
                      <a:pt x="985338" y="220536"/>
                      <a:pt x="985338" y="492582"/>
                    </a:cubicBezTo>
                    <a:cubicBezTo>
                      <a:pt x="985338" y="764628"/>
                      <a:pt x="764763" y="985164"/>
                      <a:pt x="492669" y="985164"/>
                    </a:cubicBezTo>
                    <a:cubicBezTo>
                      <a:pt x="220575" y="985164"/>
                      <a:pt x="0" y="764628"/>
                      <a:pt x="0" y="49258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20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𝑠𝑖𝑚</m:t>
                          </m:r>
                        </m:sup>
                      </m:sSubSup>
                      <m:d>
                        <m:dPr>
                          <m:ctrlP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  <a:p>
                <a:pPr algn="ctr" defTabSz="488950">
                  <a:lnSpc>
                    <a:spcPct val="90000"/>
                  </a:lnSpc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𝑠𝑖𝑚</m:t>
                          </m:r>
                        </m:sup>
                      </m:sSubSup>
                      <m:d>
                        <m:dPr>
                          <m:ctrlP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  <a:p>
                <a:pPr lvl="0" algn="ctr" defTabSz="488950">
                  <a:lnSpc>
                    <a:spcPct val="90000"/>
                  </a:lnSpc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𝑠𝑖𝑚</m:t>
                          </m:r>
                        </m:sup>
                      </m:sSubSup>
                      <m:d>
                        <m:dPr>
                          <m:ctrlP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36" name="Freeform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683" y="1093023"/>
                <a:ext cx="886868" cy="886710"/>
              </a:xfrm>
              <a:custGeom>
                <a:avLst/>
                <a:gdLst>
                  <a:gd name="connsiteX0" fmla="*/ 0 w 985337"/>
                  <a:gd name="connsiteY0" fmla="*/ 492582 h 985163"/>
                  <a:gd name="connsiteX1" fmla="*/ 492669 w 985337"/>
                  <a:gd name="connsiteY1" fmla="*/ 0 h 985163"/>
                  <a:gd name="connsiteX2" fmla="*/ 985338 w 985337"/>
                  <a:gd name="connsiteY2" fmla="*/ 492582 h 985163"/>
                  <a:gd name="connsiteX3" fmla="*/ 492669 w 985337"/>
                  <a:gd name="connsiteY3" fmla="*/ 985164 h 985163"/>
                  <a:gd name="connsiteX4" fmla="*/ 0 w 985337"/>
                  <a:gd name="connsiteY4" fmla="*/ 492582 h 98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37" h="985163">
                    <a:moveTo>
                      <a:pt x="0" y="492582"/>
                    </a:moveTo>
                    <a:cubicBezTo>
                      <a:pt x="0" y="220536"/>
                      <a:pt x="220575" y="0"/>
                      <a:pt x="492669" y="0"/>
                    </a:cubicBezTo>
                    <a:cubicBezTo>
                      <a:pt x="764763" y="0"/>
                      <a:pt x="985338" y="220536"/>
                      <a:pt x="985338" y="492582"/>
                    </a:cubicBezTo>
                    <a:cubicBezTo>
                      <a:pt x="985338" y="764628"/>
                      <a:pt x="764763" y="985164"/>
                      <a:pt x="492669" y="985164"/>
                    </a:cubicBezTo>
                    <a:cubicBezTo>
                      <a:pt x="220575" y="985164"/>
                      <a:pt x="0" y="764628"/>
                      <a:pt x="0" y="492582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ardrop 31"/>
          <p:cNvSpPr/>
          <p:nvPr/>
        </p:nvSpPr>
        <p:spPr>
          <a:xfrm rot="13500000">
            <a:off x="5378023" y="1008531"/>
            <a:ext cx="1055509" cy="1055509"/>
          </a:xfrm>
          <a:prstGeom prst="teardrop">
            <a:avLst>
              <a:gd name="adj" fmla="val 100000"/>
            </a:avLst>
          </a:prstGeom>
          <a:solidFill>
            <a:srgbClr val="C00000"/>
          </a:solid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Freeform 32"/>
              <p:cNvSpPr/>
              <p:nvPr/>
            </p:nvSpPr>
            <p:spPr>
              <a:xfrm>
                <a:off x="5462571" y="1093023"/>
                <a:ext cx="886868" cy="886710"/>
              </a:xfrm>
              <a:custGeom>
                <a:avLst/>
                <a:gdLst>
                  <a:gd name="connsiteX0" fmla="*/ 0 w 985337"/>
                  <a:gd name="connsiteY0" fmla="*/ 492582 h 985163"/>
                  <a:gd name="connsiteX1" fmla="*/ 492669 w 985337"/>
                  <a:gd name="connsiteY1" fmla="*/ 0 h 985163"/>
                  <a:gd name="connsiteX2" fmla="*/ 985338 w 985337"/>
                  <a:gd name="connsiteY2" fmla="*/ 492582 h 985163"/>
                  <a:gd name="connsiteX3" fmla="*/ 492669 w 985337"/>
                  <a:gd name="connsiteY3" fmla="*/ 985164 h 985163"/>
                  <a:gd name="connsiteX4" fmla="*/ 0 w 985337"/>
                  <a:gd name="connsiteY4" fmla="*/ 492582 h 98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37" h="985163">
                    <a:moveTo>
                      <a:pt x="0" y="492582"/>
                    </a:moveTo>
                    <a:cubicBezTo>
                      <a:pt x="0" y="220536"/>
                      <a:pt x="220575" y="0"/>
                      <a:pt x="492669" y="0"/>
                    </a:cubicBezTo>
                    <a:cubicBezTo>
                      <a:pt x="764763" y="0"/>
                      <a:pt x="985338" y="220536"/>
                      <a:pt x="985338" y="492582"/>
                    </a:cubicBezTo>
                    <a:cubicBezTo>
                      <a:pt x="985338" y="764628"/>
                      <a:pt x="764763" y="985164"/>
                      <a:pt x="492669" y="985164"/>
                    </a:cubicBezTo>
                    <a:cubicBezTo>
                      <a:pt x="220575" y="985164"/>
                      <a:pt x="0" y="764628"/>
                      <a:pt x="0" y="49258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20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𝑎𝑎</m:t>
                          </m:r>
                        </m:sub>
                        <m:sup>
                          <m: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𝑠𝑖𝑚</m:t>
                          </m:r>
                        </m:sup>
                      </m:sSubSup>
                      <m:d>
                        <m:dPr>
                          <m:ctrlP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  <a:p>
                <a:pPr algn="ctr" defTabSz="488950">
                  <a:lnSpc>
                    <a:spcPct val="90000"/>
                  </a:lnSpc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  <m:sup>
                          <m: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𝑠𝑖𝑚</m:t>
                          </m:r>
                        </m:sup>
                      </m:sSubSup>
                      <m:d>
                        <m:dPr>
                          <m:ctrlP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  <a:p>
                <a:pPr lvl="0" algn="ctr" defTabSz="488950">
                  <a:lnSpc>
                    <a:spcPct val="90000"/>
                  </a:lnSpc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20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𝑏𝑏</m:t>
                          </m:r>
                        </m:sub>
                        <m:sup>
                          <m: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𝑠𝑖𝑚</m:t>
                          </m:r>
                        </m:sup>
                      </m:sSubSup>
                      <m:d>
                        <m:dPr>
                          <m:ctrlPr>
                            <a:rPr lang="en-GB" sz="1200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US" sz="900" dirty="0"/>
              </a:p>
            </p:txBody>
          </p:sp>
        </mc:Choice>
        <mc:Fallback xmlns="">
          <p:sp>
            <p:nvSpPr>
              <p:cNvPr id="33" name="Freeform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571" y="1093023"/>
                <a:ext cx="886868" cy="886710"/>
              </a:xfrm>
              <a:custGeom>
                <a:avLst/>
                <a:gdLst>
                  <a:gd name="connsiteX0" fmla="*/ 0 w 985337"/>
                  <a:gd name="connsiteY0" fmla="*/ 492582 h 985163"/>
                  <a:gd name="connsiteX1" fmla="*/ 492669 w 985337"/>
                  <a:gd name="connsiteY1" fmla="*/ 0 h 985163"/>
                  <a:gd name="connsiteX2" fmla="*/ 985338 w 985337"/>
                  <a:gd name="connsiteY2" fmla="*/ 492582 h 985163"/>
                  <a:gd name="connsiteX3" fmla="*/ 492669 w 985337"/>
                  <a:gd name="connsiteY3" fmla="*/ 985164 h 985163"/>
                  <a:gd name="connsiteX4" fmla="*/ 0 w 985337"/>
                  <a:gd name="connsiteY4" fmla="*/ 492582 h 98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37" h="985163">
                    <a:moveTo>
                      <a:pt x="0" y="492582"/>
                    </a:moveTo>
                    <a:cubicBezTo>
                      <a:pt x="0" y="220536"/>
                      <a:pt x="220575" y="0"/>
                      <a:pt x="492669" y="0"/>
                    </a:cubicBezTo>
                    <a:cubicBezTo>
                      <a:pt x="764763" y="0"/>
                      <a:pt x="985338" y="220536"/>
                      <a:pt x="985338" y="492582"/>
                    </a:cubicBezTo>
                    <a:cubicBezTo>
                      <a:pt x="985338" y="764628"/>
                      <a:pt x="764763" y="985164"/>
                      <a:pt x="492669" y="985164"/>
                    </a:cubicBezTo>
                    <a:cubicBezTo>
                      <a:pt x="220575" y="985164"/>
                      <a:pt x="0" y="764628"/>
                      <a:pt x="0" y="492582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6468819" y="1008531"/>
            <a:ext cx="1055509" cy="1055509"/>
            <a:chOff x="6716814" y="1125894"/>
            <a:chExt cx="1055509" cy="1055509"/>
          </a:xfrm>
        </p:grpSpPr>
        <p:sp>
          <p:nvSpPr>
            <p:cNvPr id="30" name="Teardrop 29"/>
            <p:cNvSpPr/>
            <p:nvPr/>
          </p:nvSpPr>
          <p:spPr>
            <a:xfrm rot="13500000">
              <a:off x="6716814" y="1125894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Freeform 30"/>
                <p:cNvSpPr/>
                <p:nvPr/>
              </p:nvSpPr>
              <p:spPr>
                <a:xfrm>
                  <a:off x="6801361" y="1210386"/>
                  <a:ext cx="886868" cy="886710"/>
                </a:xfrm>
                <a:custGeom>
                  <a:avLst/>
                  <a:gdLst>
                    <a:gd name="connsiteX0" fmla="*/ 0 w 985337"/>
                    <a:gd name="connsiteY0" fmla="*/ 492582 h 985163"/>
                    <a:gd name="connsiteX1" fmla="*/ 492669 w 985337"/>
                    <a:gd name="connsiteY1" fmla="*/ 0 h 985163"/>
                    <a:gd name="connsiteX2" fmla="*/ 985338 w 985337"/>
                    <a:gd name="connsiteY2" fmla="*/ 492582 h 985163"/>
                    <a:gd name="connsiteX3" fmla="*/ 492669 w 985337"/>
                    <a:gd name="connsiteY3" fmla="*/ 985164 h 985163"/>
                    <a:gd name="connsiteX4" fmla="*/ 0 w 985337"/>
                    <a:gd name="connsiteY4" fmla="*/ 492582 h 98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5337" h="985163">
                      <a:moveTo>
                        <a:pt x="0" y="492582"/>
                      </a:moveTo>
                      <a:cubicBezTo>
                        <a:pt x="0" y="220536"/>
                        <a:pt x="220575" y="0"/>
                        <a:pt x="492669" y="0"/>
                      </a:cubicBezTo>
                      <a:cubicBezTo>
                        <a:pt x="764763" y="0"/>
                        <a:pt x="985338" y="220536"/>
                        <a:pt x="985338" y="492582"/>
                      </a:cubicBezTo>
                      <a:cubicBezTo>
                        <a:pt x="985338" y="764628"/>
                        <a:pt x="764763" y="985164"/>
                        <a:pt x="492669" y="985164"/>
                      </a:cubicBezTo>
                      <a:cubicBezTo>
                        <a:pt x="220575" y="985164"/>
                        <a:pt x="0" y="764628"/>
                        <a:pt x="0" y="4925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dk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dk1">
                    <a:alpha val="90000"/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lvl="0" algn="ctr" defTabSz="488950">
                    <a:lnSpc>
                      <a:spcPct val="90000"/>
                    </a:lnSpc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𝑎𝑎</m:t>
                            </m:r>
                          </m:sub>
                          <m:sup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𝑠𝑖𝑚</m:t>
                            </m:r>
                          </m:sup>
                        </m:sSubSup>
                        <m:d>
                          <m:dPr>
                            <m:ctrlP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oMath>
                    </m:oMathPara>
                  </a14:m>
                  <a:endParaRPr lang="en-US" sz="1200" dirty="0"/>
                </a:p>
                <a:p>
                  <a:pPr algn="ctr" defTabSz="488950">
                    <a:lnSpc>
                      <a:spcPct val="90000"/>
                    </a:lnSpc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sub>
                          <m:sup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𝑠𝑖𝑚</m:t>
                            </m:r>
                          </m:sup>
                        </m:sSubSup>
                        <m:d>
                          <m:dPr>
                            <m:ctrlP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oMath>
                    </m:oMathPara>
                  </a14:m>
                  <a:endParaRPr lang="en-US" sz="1200" dirty="0"/>
                </a:p>
                <a:p>
                  <a:pPr lvl="0" algn="ctr" defTabSz="488950">
                    <a:lnSpc>
                      <a:spcPct val="90000"/>
                    </a:lnSpc>
                    <a:spcAft>
                      <a:spcPct val="3500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𝑏𝑏</m:t>
                            </m:r>
                          </m:sub>
                          <m:sup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𝑠𝑖𝑚</m:t>
                            </m:r>
                          </m:sup>
                        </m:sSubSup>
                        <m:d>
                          <m:dPr>
                            <m:ctrlP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solidFill>
                                  <a:srgbClr val="2020A6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oMath>
                    </m:oMathPara>
                  </a14:m>
                  <a:endParaRPr lang="en-US" sz="900" dirty="0"/>
                </a:p>
              </p:txBody>
            </p:sp>
          </mc:Choice>
          <mc:Fallback xmlns="">
            <p:sp>
              <p:nvSpPr>
                <p:cNvPr id="31" name="Freeform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361" y="1210386"/>
                  <a:ext cx="886868" cy="886710"/>
                </a:xfrm>
                <a:custGeom>
                  <a:avLst/>
                  <a:gdLst>
                    <a:gd name="connsiteX0" fmla="*/ 0 w 985337"/>
                    <a:gd name="connsiteY0" fmla="*/ 492582 h 985163"/>
                    <a:gd name="connsiteX1" fmla="*/ 492669 w 985337"/>
                    <a:gd name="connsiteY1" fmla="*/ 0 h 985163"/>
                    <a:gd name="connsiteX2" fmla="*/ 985338 w 985337"/>
                    <a:gd name="connsiteY2" fmla="*/ 492582 h 985163"/>
                    <a:gd name="connsiteX3" fmla="*/ 492669 w 985337"/>
                    <a:gd name="connsiteY3" fmla="*/ 985164 h 985163"/>
                    <a:gd name="connsiteX4" fmla="*/ 0 w 985337"/>
                    <a:gd name="connsiteY4" fmla="*/ 492582 h 985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85337" h="985163">
                      <a:moveTo>
                        <a:pt x="0" y="492582"/>
                      </a:moveTo>
                      <a:cubicBezTo>
                        <a:pt x="0" y="220536"/>
                        <a:pt x="220575" y="0"/>
                        <a:pt x="492669" y="0"/>
                      </a:cubicBezTo>
                      <a:cubicBezTo>
                        <a:pt x="764763" y="0"/>
                        <a:pt x="985338" y="220536"/>
                        <a:pt x="985338" y="492582"/>
                      </a:cubicBezTo>
                      <a:cubicBezTo>
                        <a:pt x="985338" y="764628"/>
                        <a:pt x="764763" y="985164"/>
                        <a:pt x="492669" y="985164"/>
                      </a:cubicBezTo>
                      <a:cubicBezTo>
                        <a:pt x="220575" y="985164"/>
                        <a:pt x="0" y="764628"/>
                        <a:pt x="0" y="492582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>
            <a:stCxn id="51" idx="7"/>
            <a:endCxn id="45" idx="0"/>
          </p:cNvCxnSpPr>
          <p:nvPr/>
        </p:nvCxnSpPr>
        <p:spPr>
          <a:xfrm flipH="1">
            <a:off x="3528108" y="2280172"/>
            <a:ext cx="4655" cy="550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Frame 37"/>
          <p:cNvSpPr/>
          <p:nvPr/>
        </p:nvSpPr>
        <p:spPr>
          <a:xfrm>
            <a:off x="344634" y="2822986"/>
            <a:ext cx="1401990" cy="659379"/>
          </a:xfrm>
          <a:prstGeom prst="fra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Great, write the paper…</a:t>
            </a:r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572605" y="1006059"/>
            <a:ext cx="1055509" cy="1055509"/>
            <a:chOff x="6716814" y="1125894"/>
            <a:chExt cx="1055509" cy="1055509"/>
          </a:xfrm>
        </p:grpSpPr>
        <p:sp>
          <p:nvSpPr>
            <p:cNvPr id="46" name="Teardrop 45"/>
            <p:cNvSpPr/>
            <p:nvPr/>
          </p:nvSpPr>
          <p:spPr>
            <a:xfrm rot="13500000">
              <a:off x="6716814" y="1125894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form 46"/>
            <p:cNvSpPr/>
            <p:nvPr/>
          </p:nvSpPr>
          <p:spPr>
            <a:xfrm>
              <a:off x="6801361" y="1210386"/>
              <a:ext cx="886868" cy="886710"/>
            </a:xfrm>
            <a:custGeom>
              <a:avLst/>
              <a:gdLst>
                <a:gd name="connsiteX0" fmla="*/ 0 w 985337"/>
                <a:gd name="connsiteY0" fmla="*/ 492582 h 985163"/>
                <a:gd name="connsiteX1" fmla="*/ 492669 w 985337"/>
                <a:gd name="connsiteY1" fmla="*/ 0 h 985163"/>
                <a:gd name="connsiteX2" fmla="*/ 985338 w 985337"/>
                <a:gd name="connsiteY2" fmla="*/ 492582 h 985163"/>
                <a:gd name="connsiteX3" fmla="*/ 492669 w 985337"/>
                <a:gd name="connsiteY3" fmla="*/ 985164 h 985163"/>
                <a:gd name="connsiteX4" fmla="*/ 0 w 985337"/>
                <a:gd name="connsiteY4" fmla="*/ 492582 h 98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37" h="985163">
                  <a:moveTo>
                    <a:pt x="0" y="492582"/>
                  </a:moveTo>
                  <a:cubicBezTo>
                    <a:pt x="0" y="220536"/>
                    <a:pt x="220575" y="0"/>
                    <a:pt x="492669" y="0"/>
                  </a:cubicBezTo>
                  <a:cubicBezTo>
                    <a:pt x="764763" y="0"/>
                    <a:pt x="985338" y="220536"/>
                    <a:pt x="985338" y="492582"/>
                  </a:cubicBezTo>
                  <a:cubicBezTo>
                    <a:pt x="985338" y="764628"/>
                    <a:pt x="764763" y="985164"/>
                    <a:pt x="492669" y="985164"/>
                  </a:cubicBezTo>
                  <a:cubicBezTo>
                    <a:pt x="220575" y="985164"/>
                    <a:pt x="0" y="764628"/>
                    <a:pt x="0" y="49258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/>
            </a:p>
          </p:txBody>
        </p:sp>
      </p:grpSp>
      <p:pic>
        <p:nvPicPr>
          <p:cNvPr id="48" name="Picture 47" descr="Computer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8" y="1308171"/>
            <a:ext cx="648072" cy="438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2" y="1107954"/>
            <a:ext cx="845894" cy="907612"/>
          </a:xfrm>
          <a:prstGeom prst="rect">
            <a:avLst/>
          </a:prstGeom>
        </p:spPr>
      </p:pic>
      <p:cxnSp>
        <p:nvCxnSpPr>
          <p:cNvPr id="63" name="Straight Arrow Connector 62"/>
          <p:cNvCxnSpPr/>
          <p:nvPr/>
        </p:nvCxnSpPr>
        <p:spPr>
          <a:xfrm flipH="1" flipV="1">
            <a:off x="8646027" y="1533813"/>
            <a:ext cx="200691" cy="82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846718" y="1533813"/>
            <a:ext cx="0" cy="161886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1" idx="7"/>
          </p:cNvCxnSpPr>
          <p:nvPr/>
        </p:nvCxnSpPr>
        <p:spPr>
          <a:xfrm flipV="1">
            <a:off x="8535019" y="3152673"/>
            <a:ext cx="311699" cy="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6964302" y="3465847"/>
                <a:ext cx="546112" cy="3432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GB" sz="1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4302" y="3465847"/>
                <a:ext cx="546112" cy="343299"/>
              </a:xfrm>
              <a:prstGeom prst="rect">
                <a:avLst/>
              </a:prstGeom>
              <a:blipFill>
                <a:blip r:embed="rId10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5124039" y="882616"/>
                <a:ext cx="471155" cy="3250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GB" sz="1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039" y="882616"/>
                <a:ext cx="471155" cy="325089"/>
              </a:xfrm>
              <a:prstGeom prst="rect">
                <a:avLst/>
              </a:prstGeom>
              <a:blipFill>
                <a:blip r:embed="rId11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6258313" y="920443"/>
            <a:ext cx="386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latin typeface="+mn-lt"/>
              </a:rPr>
              <a:t>FT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732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Liquid Water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4" y="555966"/>
            <a:ext cx="2544504" cy="3960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Structure Factors / Total G(r)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61" y="555966"/>
            <a:ext cx="2327409" cy="39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75" y="555966"/>
            <a:ext cx="243206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5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Liquid Water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Optimised </a:t>
            </a:r>
            <a:r>
              <a:rPr lang="en-GB" dirty="0" err="1" smtClean="0"/>
              <a:t>Forcefield</a:t>
            </a:r>
            <a:r>
              <a:rPr lang="en-GB" dirty="0" smtClean="0"/>
              <a:t> / Augmented Potentials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433794"/>
              </p:ext>
            </p:extLst>
          </p:nvPr>
        </p:nvGraphicFramePr>
        <p:xfrm>
          <a:off x="211993" y="665951"/>
          <a:ext cx="4399979" cy="407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3406">
                  <a:extLst>
                    <a:ext uri="{9D8B030D-6E8A-4147-A177-3AD203B41FA5}">
                      <a16:colId xmlns:a16="http://schemas.microsoft.com/office/drawing/2014/main" val="2677637289"/>
                    </a:ext>
                  </a:extLst>
                </a:gridCol>
                <a:gridCol w="1724343">
                  <a:extLst>
                    <a:ext uri="{9D8B030D-6E8A-4147-A177-3AD203B41FA5}">
                      <a16:colId xmlns:a16="http://schemas.microsoft.com/office/drawing/2014/main" val="1210699476"/>
                    </a:ext>
                  </a:extLst>
                </a:gridCol>
                <a:gridCol w="1332230">
                  <a:extLst>
                    <a:ext uri="{9D8B030D-6E8A-4147-A177-3AD203B41FA5}">
                      <a16:colId xmlns:a16="http://schemas.microsoft.com/office/drawing/2014/main" val="9064810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SPC-</a:t>
                      </a:r>
                      <a:r>
                        <a:rPr lang="en-GB" dirty="0" err="1" smtClean="0"/>
                        <a:t>Fw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Optimised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136013"/>
                  </a:ext>
                </a:extLst>
              </a:tr>
              <a:tr h="349240">
                <a:tc>
                  <a:txBody>
                    <a:bodyPr/>
                    <a:lstStyle/>
                    <a:p>
                      <a:r>
                        <a:rPr lang="en-GB" i="1" dirty="0" smtClean="0"/>
                        <a:t>q</a:t>
                      </a:r>
                      <a:r>
                        <a:rPr lang="en-GB" i="0" dirty="0" smtClean="0"/>
                        <a:t>(O)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–0.82 </a:t>
                      </a:r>
                      <a:r>
                        <a:rPr lang="en-GB" i="1" dirty="0" smtClean="0"/>
                        <a:t>e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(empirical)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50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smtClean="0"/>
                        <a:t>q</a:t>
                      </a:r>
                      <a:r>
                        <a:rPr lang="en-GB" dirty="0" smtClean="0"/>
                        <a:t>(H)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0.41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i="1" baseline="0" dirty="0" smtClean="0"/>
                        <a:t>e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(empirical)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043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i="1" dirty="0" smtClean="0"/>
                        <a:t>σ</a:t>
                      </a:r>
                      <a:r>
                        <a:rPr lang="en-GB" dirty="0" smtClean="0"/>
                        <a:t>(O)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3.165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(empirical)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782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i="1" dirty="0" smtClean="0"/>
                        <a:t>ε</a:t>
                      </a:r>
                      <a:r>
                        <a:rPr lang="en-GB" dirty="0" smtClean="0"/>
                        <a:t>(O)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0.6503 kJ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mol</a:t>
                      </a:r>
                      <a:r>
                        <a:rPr lang="en-GB" baseline="30000" dirty="0" smtClean="0"/>
                        <a:t>–1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(empirical)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20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i="1" dirty="0" smtClean="0"/>
                        <a:t>σ</a:t>
                      </a:r>
                      <a:r>
                        <a:rPr lang="en-GB" dirty="0" smtClean="0"/>
                        <a:t>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aseline="0" dirty="0" smtClean="0"/>
                        <a:t>--</a:t>
                      </a: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(empirical)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676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i="1" dirty="0" smtClean="0"/>
                        <a:t>ε</a:t>
                      </a:r>
                      <a:r>
                        <a:rPr lang="en-GB" dirty="0" smtClean="0"/>
                        <a:t>(H)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(empirical)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834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smtClean="0"/>
                        <a:t>r</a:t>
                      </a:r>
                      <a:r>
                        <a:rPr lang="en-GB" dirty="0" smtClean="0"/>
                        <a:t>(O</a:t>
                      </a:r>
                      <a:r>
                        <a:rPr lang="en-GB" baseline="0" dirty="0" smtClean="0"/>
                        <a:t>–H)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1.0 Å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0.975 Å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98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i="1" dirty="0" smtClean="0"/>
                        <a:t>k</a:t>
                      </a:r>
                      <a:r>
                        <a:rPr lang="en-GB" dirty="0" smtClean="0"/>
                        <a:t>(O</a:t>
                      </a:r>
                      <a:r>
                        <a:rPr lang="en-GB" baseline="0" dirty="0" smtClean="0"/>
                        <a:t>–H)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4431.53 kJ </a:t>
                      </a:r>
                      <a:r>
                        <a:rPr lang="en-GB" dirty="0" err="1" smtClean="0"/>
                        <a:t>mol</a:t>
                      </a:r>
                      <a:r>
                        <a:rPr lang="en-GB" baseline="30000" dirty="0" smtClean="0"/>
                        <a:t>–1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Å</a:t>
                      </a:r>
                      <a:r>
                        <a:rPr lang="en-GB" baseline="30000" dirty="0" smtClean="0"/>
                        <a:t>–2</a:t>
                      </a:r>
                      <a:endParaRPr lang="en-GB" baseline="30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55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i="1" baseline="0" dirty="0" smtClean="0"/>
                        <a:t>θ</a:t>
                      </a:r>
                      <a:r>
                        <a:rPr lang="en-GB" baseline="0" dirty="0" smtClean="0"/>
                        <a:t>(H–O–H)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113.24°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C00000"/>
                          </a:solidFill>
                        </a:rPr>
                        <a:t>104.0°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82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1" baseline="0" dirty="0" smtClean="0"/>
                        <a:t>k</a:t>
                      </a:r>
                      <a:r>
                        <a:rPr lang="en-GB" baseline="0" dirty="0" smtClean="0"/>
                        <a:t>(H–O–H)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317.57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kJ </a:t>
                      </a:r>
                      <a:r>
                        <a:rPr lang="en-GB" dirty="0" err="1" smtClean="0"/>
                        <a:t>mol</a:t>
                      </a:r>
                      <a:r>
                        <a:rPr lang="en-GB" baseline="30000" dirty="0" smtClean="0"/>
                        <a:t>–1</a:t>
                      </a:r>
                      <a:r>
                        <a:rPr lang="en-GB" dirty="0" smtClean="0"/>
                        <a:t> rad</a:t>
                      </a:r>
                      <a:r>
                        <a:rPr lang="en-GB" baseline="30000" dirty="0" smtClean="0"/>
                        <a:t>–2</a:t>
                      </a:r>
                      <a:endParaRPr lang="en-GB" baseline="30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42480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9411"/>
            <a:ext cx="3024336" cy="435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Disordered Materials</a:t>
            </a:r>
            <a:endParaRPr lang="en-GB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Show </a:t>
            </a:r>
            <a:r>
              <a:rPr lang="en-GB" dirty="0"/>
              <a:t>predominantly </a:t>
            </a:r>
            <a:r>
              <a:rPr lang="en-GB" dirty="0">
                <a:solidFill>
                  <a:srgbClr val="FF0000"/>
                </a:solidFill>
              </a:rPr>
              <a:t>local</a:t>
            </a:r>
            <a:r>
              <a:rPr lang="en-GB" dirty="0"/>
              <a:t> ordering (i.e. on the scale of atoms or molecules)</a:t>
            </a:r>
          </a:p>
          <a:p>
            <a:r>
              <a:rPr lang="en-GB" dirty="0"/>
              <a:t>Show primarily </a:t>
            </a:r>
            <a:r>
              <a:rPr lang="en-GB" dirty="0">
                <a:solidFill>
                  <a:srgbClr val="FF0000"/>
                </a:solidFill>
              </a:rPr>
              <a:t>diffuse</a:t>
            </a:r>
            <a:r>
              <a:rPr lang="en-GB" dirty="0"/>
              <a:t> scattering</a:t>
            </a:r>
          </a:p>
          <a:p>
            <a:r>
              <a:rPr lang="en-GB" dirty="0"/>
              <a:t>Are typically dynamic (e.g. liquids) – </a:t>
            </a:r>
            <a:r>
              <a:rPr lang="en-GB" dirty="0">
                <a:solidFill>
                  <a:srgbClr val="FF0000"/>
                </a:solidFill>
              </a:rPr>
              <a:t>average structural picture is obtained</a:t>
            </a:r>
          </a:p>
          <a:p>
            <a:r>
              <a:rPr lang="en-GB" dirty="0" smtClean="0"/>
              <a:t>May show </a:t>
            </a:r>
            <a:r>
              <a:rPr lang="en-GB" dirty="0" smtClean="0">
                <a:solidFill>
                  <a:srgbClr val="FF0000"/>
                </a:solidFill>
              </a:rPr>
              <a:t>long-range </a:t>
            </a:r>
            <a:r>
              <a:rPr lang="en-GB" dirty="0">
                <a:solidFill>
                  <a:srgbClr val="FF0000"/>
                </a:solidFill>
              </a:rPr>
              <a:t>order</a:t>
            </a:r>
            <a:r>
              <a:rPr lang="en-GB" dirty="0"/>
              <a:t> </a:t>
            </a:r>
            <a:r>
              <a:rPr lang="en-GB" dirty="0" smtClean="0"/>
              <a:t>(i.e. </a:t>
            </a:r>
            <a:r>
              <a:rPr lang="en-GB" dirty="0"/>
              <a:t>Bragg scattering</a:t>
            </a:r>
            <a:r>
              <a:rPr lang="en-GB" dirty="0" smtClean="0"/>
              <a:t>)</a:t>
            </a:r>
          </a:p>
          <a:p>
            <a:r>
              <a:rPr lang="en-GB" dirty="0" smtClean="0"/>
              <a:t>May contain </a:t>
            </a:r>
            <a:r>
              <a:rPr lang="en-GB" dirty="0" smtClean="0">
                <a:solidFill>
                  <a:srgbClr val="FF0000"/>
                </a:solidFill>
              </a:rPr>
              <a:t>large length-scale correlations </a:t>
            </a:r>
            <a:r>
              <a:rPr lang="en-GB" dirty="0" smtClean="0"/>
              <a:t>(e.g. micelles, lamellae)</a:t>
            </a:r>
            <a:endParaRPr lang="en-GB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Characteristic Properties</a:t>
            </a:r>
            <a:endParaRPr lang="en-GB" dirty="0"/>
          </a:p>
        </p:txBody>
      </p:sp>
      <p:pic>
        <p:nvPicPr>
          <p:cNvPr id="9" name="Picture 40" descr="E:\doc\posters\International Review 2013\pores2_squarefad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613" y="2593899"/>
            <a:ext cx="1273735" cy="12019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003883" y="2562252"/>
            <a:ext cx="1285543" cy="1233634"/>
            <a:chOff x="4222561" y="3611567"/>
            <a:chExt cx="1285543" cy="1233634"/>
          </a:xfrm>
        </p:grpSpPr>
        <p:pic>
          <p:nvPicPr>
            <p:cNvPr id="7" name="Picture 3" descr="E:\doc\talks\2014\11-NeutronsInCatalysis\waterbox_trim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786" y="3611567"/>
              <a:ext cx="1099318" cy="113082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E:\doc\posters\Internationl Review 2013\fept_nowat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561" y="3851635"/>
              <a:ext cx="987804" cy="993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506" y="2448586"/>
            <a:ext cx="1483190" cy="1347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528" y="2448368"/>
            <a:ext cx="1427791" cy="1347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066658" y="3748031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Berlin Sans FB" panose="020E0602020502020306" pitchFamily="34" charset="0"/>
              </a:rPr>
              <a:t>Liquids</a:t>
            </a: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8556" y="374803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Berlin Sans FB" panose="020E0602020502020306" pitchFamily="34" charset="0"/>
              </a:rPr>
              <a:t>Glasses</a:t>
            </a: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32560" y="3748031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Berlin Sans FB" panose="020E0602020502020306" pitchFamily="34" charset="0"/>
              </a:rPr>
              <a:t>Solutions</a:t>
            </a: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86657" y="3748031"/>
            <a:ext cx="1989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Berlin Sans FB" panose="020E0602020502020306" pitchFamily="34" charset="0"/>
              </a:rPr>
              <a:t>Condensed phases</a:t>
            </a:r>
          </a:p>
          <a:p>
            <a:r>
              <a:rPr lang="en-GB" dirty="0" smtClean="0">
                <a:latin typeface="Berlin Sans FB" panose="020E0602020502020306" pitchFamily="34" charset="0"/>
              </a:rPr>
              <a:t>under confinement</a:t>
            </a:r>
            <a:endParaRPr lang="en-GB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0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Isotope Availability &amp; Access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For many systems, there are too few isotopic sample possibilities available</a:t>
                </a:r>
              </a:p>
              <a:p>
                <a:pPr lvl="1"/>
                <a:r>
                  <a:rPr lang="en-GB" dirty="0" smtClean="0"/>
                  <a:t>Elements for which there are no suitable isotope pairs</a:t>
                </a:r>
              </a:p>
              <a:p>
                <a:pPr lvl="1"/>
                <a:r>
                  <a:rPr lang="en-GB" dirty="0" smtClean="0"/>
                  <a:t>Isotopic exchange prohibited by difficulty in synthesising target compounds</a:t>
                </a:r>
              </a:p>
              <a:p>
                <a:pPr lvl="1"/>
                <a:r>
                  <a:rPr lang="en-GB" dirty="0" smtClean="0"/>
                  <a:t>System complexity means there may be too many measurements to make in the timescale of a reasonable experiment</a:t>
                </a:r>
              </a:p>
              <a:p>
                <a:pPr marL="0" indent="0">
                  <a:buNone/>
                </a:pPr>
                <a:endParaRPr lang="en-GB" dirty="0" smtClean="0"/>
              </a:p>
              <a:p>
                <a:r>
                  <a:rPr lang="en-GB" dirty="0" smtClean="0"/>
                  <a:t>For instance, silica:</a:t>
                </a:r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No inversion possible, so no access to partial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GB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482949"/>
              </p:ext>
            </p:extLst>
          </p:nvPr>
        </p:nvGraphicFramePr>
        <p:xfrm>
          <a:off x="2915816" y="3184368"/>
          <a:ext cx="3096090" cy="3954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030">
                  <a:extLst>
                    <a:ext uri="{9D8B030D-6E8A-4147-A177-3AD203B41FA5}">
                      <a16:colId xmlns:a16="http://schemas.microsoft.com/office/drawing/2014/main" val="35585426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6350729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2771445457"/>
                    </a:ext>
                  </a:extLst>
                </a:gridCol>
              </a:tblGrid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0.0191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0.1070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0.1497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47945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1246339"/>
                  </p:ext>
                </p:extLst>
              </p:nvPr>
            </p:nvGraphicFramePr>
            <p:xfrm>
              <a:off x="1469048" y="3184367"/>
              <a:ext cx="1006936" cy="38931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𝑆</m:t>
                                  </m:r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/>
                            <a:t> </a:t>
                          </a:r>
                          <a:endParaRPr lang="en-GB" b="1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1246339"/>
                  </p:ext>
                </p:extLst>
              </p:nvPr>
            </p:nvGraphicFramePr>
            <p:xfrm>
              <a:off x="1469048" y="3184367"/>
              <a:ext cx="1006936" cy="38931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893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b="-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Left Bracket 9"/>
          <p:cNvSpPr/>
          <p:nvPr/>
        </p:nvSpPr>
        <p:spPr>
          <a:xfrm>
            <a:off x="2870097" y="3236021"/>
            <a:ext cx="45719" cy="28263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eft Bracket 10"/>
          <p:cNvSpPr/>
          <p:nvPr/>
        </p:nvSpPr>
        <p:spPr>
          <a:xfrm flipH="1">
            <a:off x="5940147" y="3236021"/>
            <a:ext cx="45719" cy="28263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4604047"/>
                  </p:ext>
                </p:extLst>
              </p:nvPr>
            </p:nvGraphicFramePr>
            <p:xfrm>
              <a:off x="6300192" y="2787774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𝑆𝑖𝑆𝑖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𝑆𝑖𝑂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𝑂𝑂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4604047"/>
                  </p:ext>
                </p:extLst>
              </p:nvPr>
            </p:nvGraphicFramePr>
            <p:xfrm>
              <a:off x="6300192" y="2787774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b="-20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0000" b="-10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00000" b="-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Left Bracket 12"/>
          <p:cNvSpPr/>
          <p:nvPr/>
        </p:nvSpPr>
        <p:spPr>
          <a:xfrm>
            <a:off x="6254473" y="2859782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Bracket 13"/>
          <p:cNvSpPr/>
          <p:nvPr/>
        </p:nvSpPr>
        <p:spPr>
          <a:xfrm flipH="1">
            <a:off x="7262585" y="2859783"/>
            <a:ext cx="45719" cy="1030018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eft Bracket 14"/>
          <p:cNvSpPr/>
          <p:nvPr/>
        </p:nvSpPr>
        <p:spPr>
          <a:xfrm>
            <a:off x="1469048" y="3236021"/>
            <a:ext cx="45719" cy="28263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Bracket 15"/>
          <p:cNvSpPr/>
          <p:nvPr/>
        </p:nvSpPr>
        <p:spPr>
          <a:xfrm flipH="1">
            <a:off x="2459726" y="3236022"/>
            <a:ext cx="45719" cy="28263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527920" y="3170797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11526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Generalisation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519522"/>
                <a:ext cx="8928992" cy="2856763"/>
              </a:xfrm>
            </p:spPr>
            <p:txBody>
              <a:bodyPr/>
              <a:lstStyle/>
              <a:p>
                <a:r>
                  <a:rPr lang="en-GB" dirty="0" smtClean="0"/>
                  <a:t>What is a general method to allow inversion of the underdetermined case?</a:t>
                </a:r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 smtClean="0"/>
              </a:p>
              <a:p>
                <a:endParaRPr lang="en-GB" dirty="0"/>
              </a:p>
              <a:p>
                <a:r>
                  <a:rPr lang="en-GB" dirty="0" smtClean="0"/>
                  <a:t>Use the simulation? It has all the partials we need, which are hopefully a good “guess” for the experimental ones</a:t>
                </a:r>
              </a:p>
              <a:p>
                <a:r>
                  <a:rPr lang="en-GB" dirty="0" smtClean="0"/>
                  <a:t>Define a feedback factor, 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0&lt;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, and write new weights factors…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519522"/>
                <a:ext cx="8928992" cy="2856763"/>
              </a:xfrm>
              <a:blipFill>
                <a:blip r:embed="rId2"/>
                <a:stretch>
                  <a:fillRect l="-683" t="-1066" r="-888" b="-51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The Augmented Scattering Matrix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474095"/>
              </p:ext>
            </p:extLst>
          </p:nvPr>
        </p:nvGraphicFramePr>
        <p:xfrm>
          <a:off x="2915816" y="1421822"/>
          <a:ext cx="3096090" cy="3954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030">
                  <a:extLst>
                    <a:ext uri="{9D8B030D-6E8A-4147-A177-3AD203B41FA5}">
                      <a16:colId xmlns:a16="http://schemas.microsoft.com/office/drawing/2014/main" val="35585426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6350729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2771445457"/>
                    </a:ext>
                  </a:extLst>
                </a:gridCol>
              </a:tblGrid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0.0191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0.1070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0.1497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47945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366421"/>
                  </p:ext>
                </p:extLst>
              </p:nvPr>
            </p:nvGraphicFramePr>
            <p:xfrm>
              <a:off x="1469048" y="1421821"/>
              <a:ext cx="1006936" cy="38931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𝑆</m:t>
                                  </m:r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/>
                            <a:t> </a:t>
                          </a:r>
                          <a:endParaRPr lang="en-GB" b="1" dirty="0" smtClean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366421"/>
                  </p:ext>
                </p:extLst>
              </p:nvPr>
            </p:nvGraphicFramePr>
            <p:xfrm>
              <a:off x="1469048" y="1421821"/>
              <a:ext cx="1006936" cy="38931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893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b="-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Left Bracket 9"/>
          <p:cNvSpPr/>
          <p:nvPr/>
        </p:nvSpPr>
        <p:spPr>
          <a:xfrm>
            <a:off x="2870097" y="1473475"/>
            <a:ext cx="45719" cy="28263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eft Bracket 10"/>
          <p:cNvSpPr/>
          <p:nvPr/>
        </p:nvSpPr>
        <p:spPr>
          <a:xfrm flipH="1">
            <a:off x="5940147" y="1473475"/>
            <a:ext cx="45719" cy="28263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7942633"/>
                  </p:ext>
                </p:extLst>
              </p:nvPr>
            </p:nvGraphicFramePr>
            <p:xfrm>
              <a:off x="6300192" y="1025228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𝑆𝑖𝑆𝑖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𝑆𝑖𝑂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𝑂𝑂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7942633"/>
                  </p:ext>
                </p:extLst>
              </p:nvPr>
            </p:nvGraphicFramePr>
            <p:xfrm>
              <a:off x="6300192" y="1025228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b="-20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100000" b="-10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00000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Left Bracket 12"/>
          <p:cNvSpPr/>
          <p:nvPr/>
        </p:nvSpPr>
        <p:spPr>
          <a:xfrm>
            <a:off x="6254473" y="1097236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Bracket 13"/>
          <p:cNvSpPr/>
          <p:nvPr/>
        </p:nvSpPr>
        <p:spPr>
          <a:xfrm flipH="1">
            <a:off x="7262585" y="1097237"/>
            <a:ext cx="45719" cy="1030018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eft Bracket 14"/>
          <p:cNvSpPr/>
          <p:nvPr/>
        </p:nvSpPr>
        <p:spPr>
          <a:xfrm>
            <a:off x="1469048" y="1473475"/>
            <a:ext cx="45719" cy="28263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Bracket 15"/>
          <p:cNvSpPr/>
          <p:nvPr/>
        </p:nvSpPr>
        <p:spPr>
          <a:xfrm flipH="1">
            <a:off x="2459726" y="1473476"/>
            <a:ext cx="45719" cy="282633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527920" y="1408251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738469" y="3363838"/>
                <a:ext cx="3403496" cy="517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GB" sz="2400" i="1">
                          <a:latin typeface="Cambria Math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2−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GB" sz="2400" i="1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GB" sz="2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469" y="3363838"/>
                <a:ext cx="3403496" cy="5178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818269" y="3983664"/>
                <a:ext cx="1987852" cy="491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GB" sz="24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GB" sz="240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269" y="3983664"/>
                <a:ext cx="1987852" cy="491417"/>
              </a:xfrm>
              <a:prstGeom prst="rect">
                <a:avLst/>
              </a:prstGeom>
              <a:blipFill>
                <a:blip r:embed="rId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577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Augmented Scattering Matrix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For each partial in the simulation, add a row to the scattering matrix weighted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18187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18187C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i="1">
                            <a:solidFill>
                              <a:srgbClr val="18187C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GB" dirty="0" smtClean="0"/>
              </a:p>
              <a:p>
                <a:r>
                  <a:rPr lang="en-GB" dirty="0" smtClean="0"/>
                  <a:t>Typically,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18187C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18187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b="0" i="1" smtClean="0">
                        <a:solidFill>
                          <a:srgbClr val="18187C"/>
                        </a:solidFill>
                        <a:latin typeface="Cambria Math" panose="02040503050406030204" pitchFamily="18" charset="0"/>
                      </a:rPr>
                      <m:t>0.9</m:t>
                    </m:r>
                  </m:oMath>
                </a14:m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endParaRPr lang="en-GB" dirty="0"/>
              </a:p>
              <a:p>
                <a:endParaRPr lang="en-GB" dirty="0" smtClean="0"/>
              </a:p>
              <a:p>
                <a:r>
                  <a:rPr lang="en-GB" dirty="0" smtClean="0"/>
                  <a:t>Now have an overdetermined matrix for which we can find a (pseudo) inverse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83" t="-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Generalised Access to S(Q)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90910"/>
              </p:ext>
            </p:extLst>
          </p:nvPr>
        </p:nvGraphicFramePr>
        <p:xfrm>
          <a:off x="2915816" y="1847212"/>
          <a:ext cx="3096090" cy="1581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030">
                  <a:extLst>
                    <a:ext uri="{9D8B030D-6E8A-4147-A177-3AD203B41FA5}">
                      <a16:colId xmlns:a16="http://schemas.microsoft.com/office/drawing/2014/main" val="35585426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635072968"/>
                    </a:ext>
                  </a:extLst>
                </a:gridCol>
                <a:gridCol w="1032030">
                  <a:extLst>
                    <a:ext uri="{9D8B030D-6E8A-4147-A177-3AD203B41FA5}">
                      <a16:colId xmlns:a16="http://schemas.microsoft.com/office/drawing/2014/main" val="2771445457"/>
                    </a:ext>
                  </a:extLst>
                </a:gridCol>
              </a:tblGrid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0.0172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0.0963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0.1347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479459"/>
                  </a:ext>
                </a:extLst>
              </a:tr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138681"/>
                  </a:ext>
                </a:extLst>
              </a:tr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030809"/>
                  </a:ext>
                </a:extLst>
              </a:tr>
              <a:tr h="39549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0.0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4223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2580595"/>
                  </p:ext>
                </p:extLst>
              </p:nvPr>
            </p:nvGraphicFramePr>
            <p:xfrm>
              <a:off x="1469048" y="1847211"/>
              <a:ext cx="1006936" cy="155752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GB" sz="180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𝑆</m:t>
                                  </m:r>
                                  <m:r>
                                    <a:rPr lang="en-GB" sz="1800" b="0" i="1" smtClean="0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 lang="en-GB" sz="1800" b="0" i="1" smtClean="0">
                                          <a:solidFill>
                                            <a:srgbClr val="2020A6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GB" sz="1800" i="1">
                                      <a:solidFill>
                                        <a:srgbClr val="2020A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𝑄</m:t>
                                  </m:r>
                                </m:e>
                              </m:d>
                            </m:oMath>
                          </a14:m>
                          <a:r>
                            <a:rPr lang="en-GB" dirty="0" smtClean="0">
                              <a:solidFill>
                                <a:srgbClr val="2020A6"/>
                              </a:solidFill>
                            </a:rPr>
                            <a:t> </a:t>
                          </a:r>
                          <a:endParaRPr lang="en-GB" b="1" dirty="0" smtClean="0">
                            <a:solidFill>
                              <a:srgbClr val="2020A6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𝑆𝑖𝑆𝑖</m:t>
                                    </m:r>
                                  </m:sub>
                                  <m:sup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𝑠𝑖𝑚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b="1" dirty="0" smtClean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93424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𝑆𝑖𝑂</m:t>
                                    </m:r>
                                  </m:sub>
                                  <m:sup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𝑠𝑖𝑚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b="1" dirty="0" smtClean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63193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𝑂𝑂</m:t>
                                    </m:r>
                                  </m:sub>
                                  <m:sup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𝑠𝑖𝑚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b="1" dirty="0" smtClean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31927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2580595"/>
                  </p:ext>
                </p:extLst>
              </p:nvPr>
            </p:nvGraphicFramePr>
            <p:xfrm>
              <a:off x="1469048" y="1847211"/>
              <a:ext cx="1006936" cy="155752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006936">
                      <a:extLst>
                        <a:ext uri="{9D8B030D-6E8A-4147-A177-3AD203B41FA5}">
                          <a16:colId xmlns:a16="http://schemas.microsoft.com/office/drawing/2014/main" val="3084559448"/>
                        </a:ext>
                      </a:extLst>
                    </a:gridCol>
                  </a:tblGrid>
                  <a:tr h="3893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b="-3109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204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00000" b="-2109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9342466"/>
                      </a:ext>
                    </a:extLst>
                  </a:tr>
                  <a:tr h="39204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96923" b="-10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6319361"/>
                      </a:ext>
                    </a:extLst>
                  </a:tr>
                  <a:tr h="384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06349" b="-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3192703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Left Bracket 7"/>
          <p:cNvSpPr/>
          <p:nvPr/>
        </p:nvSpPr>
        <p:spPr>
          <a:xfrm>
            <a:off x="2870097" y="1898865"/>
            <a:ext cx="45719" cy="1505875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Bracket 8"/>
          <p:cNvSpPr/>
          <p:nvPr/>
        </p:nvSpPr>
        <p:spPr>
          <a:xfrm flipH="1">
            <a:off x="5940146" y="1898865"/>
            <a:ext cx="45719" cy="1505875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2365513"/>
                  </p:ext>
                </p:extLst>
              </p:nvPr>
            </p:nvGraphicFramePr>
            <p:xfrm>
              <a:off x="6300192" y="2026757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𝑆𝑖𝑆𝑖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𝑆𝑖𝑂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80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800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𝑂𝑂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solidFill>
                                          <a:srgbClr val="00B05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𝑄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2365513"/>
                  </p:ext>
                </p:extLst>
              </p:nvPr>
            </p:nvGraphicFramePr>
            <p:xfrm>
              <a:off x="6300192" y="2026757"/>
              <a:ext cx="936104" cy="118648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6104">
                      <a:extLst>
                        <a:ext uri="{9D8B030D-6E8A-4147-A177-3AD203B41FA5}">
                          <a16:colId xmlns:a16="http://schemas.microsoft.com/office/drawing/2014/main" val="3558542668"/>
                        </a:ext>
                      </a:extLst>
                    </a:gridCol>
                  </a:tblGrid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b="-20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347945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98485" b="-1015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4061479"/>
                      </a:ext>
                    </a:extLst>
                  </a:tr>
                  <a:tr h="3954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01538" b="-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91452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Left Bracket 10"/>
          <p:cNvSpPr/>
          <p:nvPr/>
        </p:nvSpPr>
        <p:spPr>
          <a:xfrm>
            <a:off x="6254473" y="2098765"/>
            <a:ext cx="45719" cy="1030019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 Bracket 11"/>
          <p:cNvSpPr/>
          <p:nvPr/>
        </p:nvSpPr>
        <p:spPr>
          <a:xfrm flipH="1">
            <a:off x="7262585" y="2098766"/>
            <a:ext cx="45719" cy="1030018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Bracket 12"/>
          <p:cNvSpPr/>
          <p:nvPr/>
        </p:nvSpPr>
        <p:spPr>
          <a:xfrm>
            <a:off x="1469048" y="1898865"/>
            <a:ext cx="45719" cy="1505875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Bracket 13"/>
          <p:cNvSpPr/>
          <p:nvPr/>
        </p:nvSpPr>
        <p:spPr>
          <a:xfrm flipH="1">
            <a:off x="2459725" y="1898866"/>
            <a:ext cx="45719" cy="1505875"/>
          </a:xfrm>
          <a:prstGeom prst="lef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2527920" y="2452434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1062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Empirical Potential Structure Refinement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Developed and maintained by </a:t>
            </a:r>
            <a:r>
              <a:rPr lang="en-GB" dirty="0" err="1" smtClean="0"/>
              <a:t>Prof.</a:t>
            </a:r>
            <a:r>
              <a:rPr lang="en-GB" dirty="0" smtClean="0"/>
              <a:t> Alan </a:t>
            </a:r>
            <a:r>
              <a:rPr lang="en-GB" dirty="0"/>
              <a:t>Soper</a:t>
            </a:r>
          </a:p>
          <a:p>
            <a:endParaRPr lang="en-GB" dirty="0"/>
          </a:p>
          <a:p>
            <a:r>
              <a:rPr lang="en-GB" dirty="0" smtClean="0"/>
              <a:t>Creation driven by </a:t>
            </a:r>
            <a:r>
              <a:rPr lang="en-GB" dirty="0"/>
              <a:t>scientific interest, and which went on to fulfil the needs of other </a:t>
            </a:r>
            <a:r>
              <a:rPr lang="en-GB" dirty="0" smtClean="0"/>
              <a:t>users who </a:t>
            </a:r>
            <a:r>
              <a:rPr lang="en-GB" dirty="0"/>
              <a:t>became the Disordered Materials community</a:t>
            </a:r>
          </a:p>
          <a:p>
            <a:endParaRPr lang="en-GB" dirty="0"/>
          </a:p>
          <a:p>
            <a:r>
              <a:rPr lang="en-GB" dirty="0"/>
              <a:t>Proven on a variety of systems – pure liquids, liquid mixtures, polymers, confined liquids in porous media etc.</a:t>
            </a:r>
          </a:p>
          <a:p>
            <a:endParaRPr lang="en-GB" dirty="0"/>
          </a:p>
          <a:p>
            <a:r>
              <a:rPr lang="en-GB" dirty="0"/>
              <a:t>80% of SANDALS publications use EPSR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i="1" dirty="0" smtClean="0"/>
              <a:t>Chem</a:t>
            </a:r>
            <a:r>
              <a:rPr lang="en-GB" i="1" dirty="0"/>
              <a:t>. Phys.</a:t>
            </a:r>
            <a:r>
              <a:rPr lang="en-GB" dirty="0"/>
              <a:t> </a:t>
            </a:r>
            <a:r>
              <a:rPr lang="en-GB" b="1" dirty="0"/>
              <a:t>202</a:t>
            </a:r>
            <a:r>
              <a:rPr lang="en-GB" dirty="0"/>
              <a:t>, 295 </a:t>
            </a:r>
            <a:r>
              <a:rPr lang="en-GB" dirty="0" smtClean="0"/>
              <a:t>(1996); </a:t>
            </a:r>
            <a:r>
              <a:rPr lang="en-GB" i="1" dirty="0" smtClean="0"/>
              <a:t>Mol. Phys.</a:t>
            </a:r>
            <a:r>
              <a:rPr lang="en-GB" dirty="0" smtClean="0"/>
              <a:t> </a:t>
            </a:r>
            <a:r>
              <a:rPr lang="en-GB" b="1" dirty="0" smtClean="0"/>
              <a:t>99</a:t>
            </a:r>
            <a:r>
              <a:rPr lang="en-GB" dirty="0" smtClean="0"/>
              <a:t>, 1503 (2001); </a:t>
            </a:r>
          </a:p>
          <a:p>
            <a:pPr marL="0" indent="0">
              <a:buNone/>
            </a:pPr>
            <a:r>
              <a:rPr lang="en-GB" i="1" dirty="0" err="1" smtClean="0"/>
              <a:t>Phys</a:t>
            </a:r>
            <a:r>
              <a:rPr lang="en-GB" i="1" dirty="0" smtClean="0"/>
              <a:t> </a:t>
            </a:r>
            <a:r>
              <a:rPr lang="en-GB" i="1" dirty="0"/>
              <a:t>Rev. B</a:t>
            </a:r>
            <a:r>
              <a:rPr lang="en-GB" dirty="0"/>
              <a:t> </a:t>
            </a:r>
            <a:r>
              <a:rPr lang="en-GB" b="1" dirty="0"/>
              <a:t>72</a:t>
            </a:r>
            <a:r>
              <a:rPr lang="en-GB" dirty="0"/>
              <a:t>, 104204 (2005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The Disordered Materials Workhorse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6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Five Caveats with EPSR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19522"/>
            <a:ext cx="8928992" cy="4201901"/>
          </a:xfrm>
        </p:spPr>
        <p:txBody>
          <a:bodyPr/>
          <a:lstStyle/>
          <a:p>
            <a:r>
              <a:rPr lang="en-GB" dirty="0" smtClean="0"/>
              <a:t>Limited to ~ 140 k atoms in a simulation</a:t>
            </a:r>
          </a:p>
          <a:p>
            <a:pPr lvl="1"/>
            <a:r>
              <a:rPr lang="en-GB" dirty="0" smtClean="0"/>
              <a:t>At water liquid density </a:t>
            </a:r>
            <a:r>
              <a:rPr lang="en-GB" dirty="0"/>
              <a:t>⇒ </a:t>
            </a:r>
            <a:r>
              <a:rPr lang="en-GB" dirty="0" smtClean="0"/>
              <a:t>~110 Å box length </a:t>
            </a:r>
            <a:r>
              <a:rPr lang="en-GB" dirty="0"/>
              <a:t>⇒</a:t>
            </a:r>
            <a:r>
              <a:rPr lang="en-GB" dirty="0" smtClean="0"/>
              <a:t> 55 Å correlation length max</a:t>
            </a:r>
          </a:p>
          <a:p>
            <a:pPr lvl="1"/>
            <a:endParaRPr lang="en-GB" dirty="0"/>
          </a:p>
          <a:p>
            <a:r>
              <a:rPr lang="en-GB" dirty="0" smtClean="0"/>
              <a:t>Single configuration / single simulation</a:t>
            </a:r>
          </a:p>
          <a:p>
            <a:pPr lvl="1"/>
            <a:r>
              <a:rPr lang="en-GB" dirty="0" smtClean="0"/>
              <a:t>One atomic configuration at a time, subject to the same algorithms</a:t>
            </a:r>
          </a:p>
          <a:p>
            <a:pPr lvl="1"/>
            <a:endParaRPr lang="en-GB" dirty="0"/>
          </a:p>
          <a:p>
            <a:r>
              <a:rPr lang="en-GB" dirty="0" smtClean="0"/>
              <a:t>Custom </a:t>
            </a:r>
            <a:r>
              <a:rPr lang="en-GB" dirty="0" err="1" smtClean="0"/>
              <a:t>forcefield</a:t>
            </a:r>
            <a:r>
              <a:rPr lang="en-GB" dirty="0" smtClean="0"/>
              <a:t> – not so good at handling large / floppy molecules</a:t>
            </a:r>
          </a:p>
          <a:p>
            <a:pPr lvl="1"/>
            <a:r>
              <a:rPr lang="en-GB" dirty="0" smtClean="0"/>
              <a:t>Not a “standard” classical </a:t>
            </a:r>
            <a:r>
              <a:rPr lang="en-GB" dirty="0" err="1" smtClean="0"/>
              <a:t>forcefield</a:t>
            </a:r>
            <a:endParaRPr lang="en-GB" dirty="0" smtClean="0"/>
          </a:p>
          <a:p>
            <a:pPr lvl="1"/>
            <a:endParaRPr lang="en-GB" dirty="0"/>
          </a:p>
          <a:p>
            <a:r>
              <a:rPr lang="en-GB" dirty="0" smtClean="0"/>
              <a:t>Parallel via </a:t>
            </a:r>
            <a:r>
              <a:rPr lang="en-GB" dirty="0" err="1" smtClean="0"/>
              <a:t>OpenMP</a:t>
            </a:r>
            <a:r>
              <a:rPr lang="en-GB" dirty="0" smtClean="0"/>
              <a:t> – limited to running on a single enclosure</a:t>
            </a:r>
          </a:p>
          <a:p>
            <a:pPr lvl="1"/>
            <a:endParaRPr lang="en-GB" dirty="0"/>
          </a:p>
          <a:p>
            <a:r>
              <a:rPr lang="en-GB" dirty="0" smtClean="0"/>
              <a:t>Author retired!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377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Evolving Science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Not Getting Any Easier…</a:t>
            </a:r>
            <a:endParaRPr lang="en-GB" dirty="0"/>
          </a:p>
        </p:txBody>
      </p:sp>
      <p:pic>
        <p:nvPicPr>
          <p:cNvPr id="6" name="Picture 13" descr="E:\work\RB1320518_MOFs\gen\unitcell-fro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367" y="1086301"/>
            <a:ext cx="602839" cy="60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5206" y="2531018"/>
            <a:ext cx="710963" cy="71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19" y="572399"/>
            <a:ext cx="954026" cy="1078793"/>
          </a:xfrm>
          <a:prstGeom prst="rect">
            <a:avLst/>
          </a:prstGeom>
        </p:spPr>
      </p:pic>
      <p:pic>
        <p:nvPicPr>
          <p:cNvPr id="9" name="Picture 2" descr="E:\doc\posters\International Review 2013\pore_water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97" y="2577294"/>
            <a:ext cx="917554" cy="87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302029" y="2488718"/>
            <a:ext cx="879563" cy="880745"/>
            <a:chOff x="5076056" y="4198228"/>
            <a:chExt cx="1828345" cy="1830803"/>
          </a:xfrm>
        </p:grpSpPr>
        <p:pic>
          <p:nvPicPr>
            <p:cNvPr id="11" name="Picture 3" descr="E:\doc\talks\2014\11-NeutronsInCatalysis\waterbox_trimme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280" y="4221088"/>
              <a:ext cx="1804121" cy="1807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>
              <a:off x="5076056" y="4198228"/>
              <a:ext cx="1828345" cy="1830803"/>
            </a:xfrm>
            <a:prstGeom prst="roundRect">
              <a:avLst/>
            </a:prstGeom>
            <a:solidFill>
              <a:srgbClr val="00B050">
                <a:alpha val="0"/>
              </a:srgb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04320">
            <a:off x="6038618" y="420847"/>
            <a:ext cx="1110686" cy="79604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 flipH="1">
            <a:off x="1304637" y="1019280"/>
            <a:ext cx="793220" cy="37105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dirty="0"/>
              <a:t>Component</a:t>
            </a:r>
          </a:p>
          <a:p>
            <a:pPr algn="ctr"/>
            <a:r>
              <a:rPr lang="en-GB" sz="1050" dirty="0"/>
              <a:t>Size</a:t>
            </a:r>
          </a:p>
        </p:txBody>
      </p:sp>
      <p:sp>
        <p:nvSpPr>
          <p:cNvPr id="15" name="Rounded Rectangle 14"/>
          <p:cNvSpPr/>
          <p:nvPr/>
        </p:nvSpPr>
        <p:spPr>
          <a:xfrm flipH="1">
            <a:off x="1304638" y="2766934"/>
            <a:ext cx="793220" cy="37105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dirty="0"/>
              <a:t>System</a:t>
            </a:r>
          </a:p>
          <a:p>
            <a:pPr algn="ctr"/>
            <a:r>
              <a:rPr lang="en-GB" sz="1050" dirty="0"/>
              <a:t>Complexity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4" r="55270"/>
          <a:stretch/>
        </p:blipFill>
        <p:spPr>
          <a:xfrm>
            <a:off x="4724410" y="2717316"/>
            <a:ext cx="598190" cy="6832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69" t="39247" r="45472" b="39573"/>
          <a:stretch/>
        </p:blipFill>
        <p:spPr>
          <a:xfrm>
            <a:off x="3410872" y="2434953"/>
            <a:ext cx="1170725" cy="988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324" y="3428083"/>
            <a:ext cx="5733028" cy="9556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12" y="4061589"/>
            <a:ext cx="287899" cy="287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412" y="3286774"/>
            <a:ext cx="287899" cy="2927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861" y="3681500"/>
            <a:ext cx="278139" cy="278139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 flipH="1">
            <a:off x="1304637" y="3642169"/>
            <a:ext cx="793220" cy="37105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1050" dirty="0"/>
              <a:t>System</a:t>
            </a:r>
          </a:p>
          <a:p>
            <a:pPr algn="ctr"/>
            <a:r>
              <a:rPr lang="en-GB" sz="1050" dirty="0"/>
              <a:t>Size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114727" y="2230411"/>
            <a:ext cx="1265820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Pure Liquids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446216" y="2230411"/>
            <a:ext cx="1229324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Mixtures / Solutes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41209" y="2230411"/>
            <a:ext cx="1345761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Confined Liquids / Mixtures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52640" y="2230411"/>
            <a:ext cx="1767398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Reacting Mixtures / Amorphous Solids / Disordered Crystals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114727" y="1938355"/>
            <a:ext cx="1902266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Single Phase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114727" y="1649552"/>
            <a:ext cx="1107123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Small / “Simple”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295735" y="1649552"/>
            <a:ext cx="1075202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Moderate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444822" y="1649552"/>
            <a:ext cx="1177042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Large / Flexible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066249" y="1938355"/>
            <a:ext cx="1902266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Multiple Phase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17772" y="1938355"/>
            <a:ext cx="1902266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Dynamic / Ill-defined Phase</a:t>
            </a:r>
          </a:p>
        </p:txBody>
      </p:sp>
      <p:pic>
        <p:nvPicPr>
          <p:cNvPr id="33" name="Picture 9" descr="E:\doc\posters\Internationl Review 2013\fept_nowater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68" y="2498135"/>
            <a:ext cx="882644" cy="88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22" y="659997"/>
            <a:ext cx="1121903" cy="61332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23" y="1232054"/>
            <a:ext cx="863369" cy="4144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40" y="1258336"/>
            <a:ext cx="394053" cy="2639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0622" y="925702"/>
            <a:ext cx="773501" cy="682410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5695749" y="1651245"/>
            <a:ext cx="1075202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Crystals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844836" y="1651244"/>
            <a:ext cx="1075202" cy="247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GB" sz="750" dirty="0"/>
              <a:t>Biological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34" y="836374"/>
            <a:ext cx="628523" cy="71091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61" y="1129096"/>
            <a:ext cx="444094" cy="4627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529" y="894275"/>
            <a:ext cx="411190" cy="4075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54" y="952869"/>
            <a:ext cx="179977" cy="1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/ Future </a:t>
            </a:r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519522"/>
            <a:ext cx="6120680" cy="4201901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 smtClean="0"/>
              <a:t>Solvated macromolecules</a:t>
            </a:r>
          </a:p>
          <a:p>
            <a:r>
              <a:rPr lang="en-GB" sz="1800" dirty="0" smtClean="0"/>
              <a:t>Dilute systems, mostly solvent</a:t>
            </a:r>
          </a:p>
          <a:p>
            <a:pPr lvl="1"/>
            <a:r>
              <a:rPr lang="en-GB" sz="1600" dirty="0" smtClean="0"/>
              <a:t>Solvent-solute structuring often primary concern</a:t>
            </a:r>
          </a:p>
          <a:p>
            <a:pPr lvl="1"/>
            <a:r>
              <a:rPr lang="en-GB" sz="1600" dirty="0" smtClean="0"/>
              <a:t>Interaction between solutes is also of interest</a:t>
            </a:r>
          </a:p>
          <a:p>
            <a:pPr lvl="1"/>
            <a:r>
              <a:rPr lang="en-GB" sz="1600" dirty="0" smtClean="0"/>
              <a:t>Flexibility and conformation of molecules</a:t>
            </a:r>
          </a:p>
          <a:p>
            <a:pPr marL="0" indent="0">
              <a:buNone/>
            </a:pPr>
            <a:endParaRPr lang="en-GB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⇒ </a:t>
            </a:r>
            <a:r>
              <a:rPr lang="en-GB" sz="1800" dirty="0" smtClean="0">
                <a:solidFill>
                  <a:srgbClr val="FF0000"/>
                </a:solidFill>
              </a:rPr>
              <a:t>Requires million atom </a:t>
            </a:r>
            <a:r>
              <a:rPr lang="en-GB" sz="1800" dirty="0" smtClean="0">
                <a:solidFill>
                  <a:srgbClr val="FF0000"/>
                </a:solidFill>
              </a:rPr>
              <a:t>simulations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⇒ </a:t>
            </a:r>
            <a:r>
              <a:rPr lang="en-GB" sz="1800" dirty="0" smtClean="0">
                <a:solidFill>
                  <a:srgbClr val="FF0000"/>
                </a:solidFill>
              </a:rPr>
              <a:t>Require proper intramolecular description of the protein</a:t>
            </a:r>
            <a:endParaRPr lang="en-GB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⇒ </a:t>
            </a:r>
            <a:r>
              <a:rPr lang="en-GB" sz="1800" dirty="0" smtClean="0">
                <a:solidFill>
                  <a:srgbClr val="FF0000"/>
                </a:solidFill>
              </a:rPr>
              <a:t>Molecular </a:t>
            </a:r>
            <a:r>
              <a:rPr lang="en-GB" sz="1800" dirty="0">
                <a:solidFill>
                  <a:srgbClr val="FF0000"/>
                </a:solidFill>
              </a:rPr>
              <a:t>dynamics </a:t>
            </a:r>
            <a:r>
              <a:rPr lang="en-GB" sz="1800" dirty="0" smtClean="0">
                <a:solidFill>
                  <a:srgbClr val="FF0000"/>
                </a:solidFill>
              </a:rPr>
              <a:t>required to usefully relax the protein (in </a:t>
            </a:r>
            <a:r>
              <a:rPr lang="en-GB" sz="1800" dirty="0">
                <a:solidFill>
                  <a:srgbClr val="FF0000"/>
                </a:solidFill>
              </a:rPr>
              <a:t>addition to Monte Carlo)</a:t>
            </a:r>
          </a:p>
          <a:p>
            <a:pPr marL="0" indent="0">
              <a:buNone/>
            </a:pPr>
            <a:endParaRPr lang="en-GB" sz="1800" dirty="0" smtClean="0">
              <a:solidFill>
                <a:srgbClr val="FF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27534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/ New </a:t>
            </a:r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519522"/>
            <a:ext cx="6120680" cy="4201901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 smtClean="0"/>
              <a:t>Pore </a:t>
            </a:r>
            <a:r>
              <a:rPr lang="en-GB" sz="1800" b="1" dirty="0" smtClean="0"/>
              <a:t>filling of porous silicates</a:t>
            </a:r>
          </a:p>
          <a:p>
            <a:r>
              <a:rPr lang="en-GB" sz="1800" dirty="0" smtClean="0"/>
              <a:t>Liquids confined in imperfect lattices</a:t>
            </a:r>
          </a:p>
          <a:p>
            <a:pPr lvl="1"/>
            <a:r>
              <a:rPr lang="en-GB" sz="1600" dirty="0" smtClean="0"/>
              <a:t>Variance of substrate</a:t>
            </a:r>
          </a:p>
          <a:p>
            <a:pPr lvl="2"/>
            <a:r>
              <a:rPr lang="en-GB" sz="1400" dirty="0" smtClean="0"/>
              <a:t>Pore size, surface roughness, surface hydroxylation</a:t>
            </a:r>
          </a:p>
          <a:p>
            <a:pPr lvl="1"/>
            <a:r>
              <a:rPr lang="en-GB" sz="1600" dirty="0" smtClean="0"/>
              <a:t>Variance of deposited liquid</a:t>
            </a:r>
          </a:p>
          <a:p>
            <a:pPr lvl="2"/>
            <a:r>
              <a:rPr lang="en-GB" sz="1400" dirty="0" smtClean="0"/>
              <a:t>Degree </a:t>
            </a:r>
            <a:r>
              <a:rPr lang="en-GB" sz="1400" dirty="0" smtClean="0"/>
              <a:t>of </a:t>
            </a:r>
            <a:r>
              <a:rPr lang="en-GB" sz="1400" dirty="0" smtClean="0"/>
              <a:t>pore </a:t>
            </a:r>
            <a:r>
              <a:rPr lang="en-GB" sz="1400" dirty="0" smtClean="0"/>
              <a:t>filling</a:t>
            </a:r>
          </a:p>
          <a:p>
            <a:pPr lvl="2"/>
            <a:r>
              <a:rPr lang="en-GB" sz="1400" dirty="0" smtClean="0"/>
              <a:t>Composition </a:t>
            </a:r>
            <a:r>
              <a:rPr lang="en-GB" sz="1400" dirty="0" err="1" smtClean="0"/>
              <a:t>fo</a:t>
            </a:r>
            <a:r>
              <a:rPr lang="en-GB" sz="1400" dirty="0" smtClean="0"/>
              <a:t> pore filling in mixed systems</a:t>
            </a:r>
          </a:p>
          <a:p>
            <a:pPr lvl="2"/>
            <a:endParaRPr lang="en-GB" sz="1400" dirty="0" smtClean="0"/>
          </a:p>
          <a:p>
            <a:pPr marL="0" indent="0"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⇒ Procedural, parameterised generation of </a:t>
            </a:r>
            <a:r>
              <a:rPr lang="en-GB" sz="1800" dirty="0" smtClean="0">
                <a:solidFill>
                  <a:srgbClr val="FF0000"/>
                </a:solidFill>
              </a:rPr>
              <a:t>configurations</a:t>
            </a:r>
          </a:p>
          <a:p>
            <a:pPr marL="0" indent="0"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⇒ Multiple configurations required to account for structural diversity</a:t>
            </a:r>
          </a:p>
          <a:p>
            <a:pPr marL="0" indent="0">
              <a:buNone/>
            </a:pPr>
            <a:endParaRPr lang="en-GB" sz="1800" dirty="0" smtClean="0">
              <a:solidFill>
                <a:srgbClr val="FF0000"/>
              </a:solidFill>
            </a:endParaRPr>
          </a:p>
          <a:p>
            <a:endParaRPr lang="en-GB" sz="1800" dirty="0" smtClean="0"/>
          </a:p>
          <a:p>
            <a:endParaRPr lang="en-GB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6516216" y="771550"/>
            <a:ext cx="1961834" cy="1457776"/>
            <a:chOff x="6259451" y="3725474"/>
            <a:chExt cx="2615779" cy="1943701"/>
          </a:xfrm>
        </p:grpSpPr>
        <p:pic>
          <p:nvPicPr>
            <p:cNvPr id="7" name="Picture 6" descr="E:\doc\talks\2014\11-NeutronsInCatalysis\mcm41array_trimm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558" y="3730582"/>
              <a:ext cx="2586908" cy="1938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6259451" y="3725474"/>
              <a:ext cx="2615779" cy="1943701"/>
            </a:xfrm>
            <a:prstGeom prst="roundRect">
              <a:avLst>
                <a:gd name="adj" fmla="val 12747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2030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/ New </a:t>
            </a:r>
            <a:r>
              <a:rPr lang="en-GB" dirty="0"/>
              <a:t>Applications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b="1" dirty="0" smtClean="0"/>
              <a:t>Interfaces</a:t>
            </a:r>
          </a:p>
          <a:p>
            <a:r>
              <a:rPr lang="en-GB" sz="1800" dirty="0" err="1" smtClean="0"/>
              <a:t>Laponite</a:t>
            </a:r>
            <a:r>
              <a:rPr lang="en-GB" sz="1800" dirty="0" smtClean="0"/>
              <a:t> suspensions</a:t>
            </a:r>
          </a:p>
          <a:p>
            <a:pPr lvl="1"/>
            <a:r>
              <a:rPr lang="en-GB" sz="1600" dirty="0" smtClean="0"/>
              <a:t>Periodic “platelet” in original study</a:t>
            </a:r>
          </a:p>
          <a:p>
            <a:pPr lvl="1"/>
            <a:r>
              <a:rPr lang="en-GB" sz="1600" dirty="0" smtClean="0"/>
              <a:t>Simulate free platelet(s) in </a:t>
            </a:r>
            <a:r>
              <a:rPr lang="en-GB" sz="1600" dirty="0" smtClean="0"/>
              <a:t>solution</a:t>
            </a:r>
            <a:endParaRPr lang="en-GB" sz="1600" dirty="0" smtClean="0"/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⇒ </a:t>
            </a:r>
            <a:r>
              <a:rPr lang="en-GB" sz="1800" dirty="0" smtClean="0">
                <a:solidFill>
                  <a:srgbClr val="FF0000"/>
                </a:solidFill>
              </a:rPr>
              <a:t>Large system </a:t>
            </a:r>
            <a:r>
              <a:rPr lang="en-GB" sz="1800" dirty="0" smtClean="0">
                <a:solidFill>
                  <a:srgbClr val="FF0000"/>
                </a:solidFill>
              </a:rPr>
              <a:t>sizes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⇒ </a:t>
            </a:r>
            <a:r>
              <a:rPr lang="en-GB" sz="1800" dirty="0" smtClean="0">
                <a:solidFill>
                  <a:srgbClr val="FF0000"/>
                </a:solidFill>
              </a:rPr>
              <a:t>Specific </a:t>
            </a:r>
            <a:r>
              <a:rPr lang="en-GB" sz="1800" dirty="0" err="1" smtClean="0">
                <a:solidFill>
                  <a:srgbClr val="FF0000"/>
                </a:solidFill>
              </a:rPr>
              <a:t>forcefield</a:t>
            </a:r>
            <a:r>
              <a:rPr lang="en-GB" sz="1800" dirty="0" smtClean="0">
                <a:solidFill>
                  <a:srgbClr val="FF0000"/>
                </a:solidFill>
              </a:rPr>
              <a:t> terms for platelets required</a:t>
            </a:r>
            <a:endParaRPr lang="en-GB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800" dirty="0" smtClean="0"/>
          </a:p>
          <a:p>
            <a:r>
              <a:rPr lang="en-GB" sz="1800" dirty="0" smtClean="0"/>
              <a:t>Nanotubes</a:t>
            </a:r>
          </a:p>
          <a:p>
            <a:pPr lvl="1"/>
            <a:r>
              <a:rPr lang="en-GB" sz="1600" dirty="0" smtClean="0"/>
              <a:t>Low concentrations of solute / surface</a:t>
            </a:r>
          </a:p>
          <a:p>
            <a:pPr lvl="1"/>
            <a:r>
              <a:rPr lang="en-GB" sz="1600" dirty="0" smtClean="0"/>
              <a:t>Account for </a:t>
            </a:r>
            <a:r>
              <a:rPr lang="en-GB" sz="1600" dirty="0" err="1" smtClean="0"/>
              <a:t>polydispersity</a:t>
            </a:r>
            <a:r>
              <a:rPr lang="en-GB" sz="1600" dirty="0" smtClean="0"/>
              <a:t> (realism</a:t>
            </a:r>
            <a:r>
              <a:rPr lang="en-GB" sz="1600" dirty="0" smtClean="0"/>
              <a:t>)</a:t>
            </a:r>
            <a:endParaRPr lang="en-GB" sz="1600" dirty="0" smtClean="0"/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⇒ </a:t>
            </a:r>
            <a:r>
              <a:rPr lang="en-GB" sz="1800" dirty="0" smtClean="0">
                <a:solidFill>
                  <a:srgbClr val="FF0000"/>
                </a:solidFill>
              </a:rPr>
              <a:t>Multiple configurations / procedural </a:t>
            </a:r>
            <a:r>
              <a:rPr lang="en-GB" sz="1800" dirty="0" smtClean="0">
                <a:solidFill>
                  <a:srgbClr val="FF0000"/>
                </a:solidFill>
              </a:rPr>
              <a:t>generation</a:t>
            </a:r>
          </a:p>
          <a:p>
            <a:pPr marL="0" indent="0"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⇒ Need for “exotic” analysis of the structure</a:t>
            </a:r>
            <a:endParaRPr lang="en-GB" sz="1800" dirty="0" smtClean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4"/>
          <a:stretch/>
        </p:blipFill>
        <p:spPr>
          <a:xfrm>
            <a:off x="5292080" y="843558"/>
            <a:ext cx="3051339" cy="155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0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/ New </a:t>
            </a:r>
            <a:r>
              <a:rPr lang="en-GB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519522"/>
            <a:ext cx="6408712" cy="4201901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 smtClean="0"/>
              <a:t>Macromolecular aggregates</a:t>
            </a:r>
          </a:p>
          <a:p>
            <a:r>
              <a:rPr lang="en-GB" sz="1800" dirty="0" err="1" smtClean="0"/>
              <a:t>Asphaltenes</a:t>
            </a:r>
            <a:r>
              <a:rPr lang="en-GB" sz="1800" dirty="0" smtClean="0"/>
              <a:t> in solution</a:t>
            </a:r>
          </a:p>
          <a:p>
            <a:pPr lvl="1"/>
            <a:r>
              <a:rPr lang="en-GB" sz="1600" dirty="0" smtClean="0"/>
              <a:t>Aggregation of large molecules with variable size and structure</a:t>
            </a:r>
          </a:p>
          <a:p>
            <a:r>
              <a:rPr lang="en-GB" sz="1800" dirty="0" smtClean="0"/>
              <a:t>Micelle formation</a:t>
            </a:r>
          </a:p>
          <a:p>
            <a:pPr lvl="1"/>
            <a:r>
              <a:rPr lang="en-GB" sz="1600" dirty="0" smtClean="0"/>
              <a:t>Account for multiple micelle formation 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⇒ </a:t>
            </a:r>
            <a:r>
              <a:rPr lang="en-GB" sz="1800" dirty="0" smtClean="0">
                <a:solidFill>
                  <a:srgbClr val="FF0000"/>
                </a:solidFill>
              </a:rPr>
              <a:t>Million atom </a:t>
            </a:r>
            <a:r>
              <a:rPr lang="en-GB" sz="1800" dirty="0" smtClean="0">
                <a:solidFill>
                  <a:srgbClr val="FF0000"/>
                </a:solidFill>
              </a:rPr>
              <a:t>simulations</a:t>
            </a:r>
            <a:endParaRPr lang="en-GB" sz="1600" dirty="0" smtClean="0"/>
          </a:p>
          <a:p>
            <a:pPr marL="0" indent="0">
              <a:buNone/>
            </a:pPr>
            <a:endParaRPr lang="en-GB" sz="1800" b="1" dirty="0" smtClean="0"/>
          </a:p>
          <a:p>
            <a:pPr marL="0" indent="0">
              <a:buNone/>
            </a:pPr>
            <a:r>
              <a:rPr lang="en-GB" sz="1800" b="1" dirty="0" smtClean="0"/>
              <a:t>Variable </a:t>
            </a:r>
            <a:r>
              <a:rPr lang="en-GB" sz="1800" b="1" dirty="0"/>
              <a:t>or ill-defined bonding</a:t>
            </a:r>
          </a:p>
          <a:p>
            <a:r>
              <a:rPr lang="en-GB" sz="1800" dirty="0"/>
              <a:t>Metal organic framework melts</a:t>
            </a:r>
            <a:endParaRPr lang="en-GB" sz="1800" dirty="0">
              <a:solidFill>
                <a:schemeClr val="tx1"/>
              </a:solidFill>
            </a:endParaRPr>
          </a:p>
          <a:p>
            <a:pPr lvl="1"/>
            <a:r>
              <a:rPr lang="en-GB" sz="1600" dirty="0"/>
              <a:t>Ability to study </a:t>
            </a:r>
            <a:r>
              <a:rPr lang="en-GB" sz="1600" dirty="0" smtClean="0"/>
              <a:t>melting – need </a:t>
            </a:r>
            <a:r>
              <a:rPr lang="en-GB" sz="1600" dirty="0"/>
              <a:t>to “sit” between crystal and liquid</a:t>
            </a:r>
          </a:p>
          <a:p>
            <a:r>
              <a:rPr lang="en-GB" sz="1800" dirty="0" smtClean="0"/>
              <a:t>Proton-transfer in acid-base systems</a:t>
            </a:r>
            <a:endParaRPr lang="en-GB" sz="1800" dirty="0"/>
          </a:p>
          <a:p>
            <a:pPr marL="0" indent="0"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⇒ Explore macroscopic parameters as part of refinement</a:t>
            </a:r>
            <a:endParaRPr lang="en-GB" sz="1800" dirty="0"/>
          </a:p>
          <a:p>
            <a:pPr marL="0" indent="0">
              <a:buNone/>
            </a:pPr>
            <a:endParaRPr lang="en-GB" sz="160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7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4" t="5012" r="23285" b="3625"/>
          <a:stretch/>
        </p:blipFill>
        <p:spPr bwMode="auto">
          <a:xfrm>
            <a:off x="7237822" y="1882088"/>
            <a:ext cx="1368983" cy="1352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0" descr="DCS [barns/atom/strl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5526"/>
            <a:ext cx="1709025" cy="128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65"/>
          <a:stretch/>
        </p:blipFill>
        <p:spPr>
          <a:xfrm>
            <a:off x="6100336" y="3279004"/>
            <a:ext cx="3028451" cy="89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Disordered Materials Instrumentation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The Group’s Instruments</a:t>
            </a:r>
            <a:endParaRPr lang="en-GB" dirty="0"/>
          </a:p>
        </p:txBody>
      </p:sp>
      <p:pic>
        <p:nvPicPr>
          <p:cNvPr id="8" name="Picture 2" descr="E:\doc\talks\2013-06-QUB\NIMRO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8515" r="6771" b="4617"/>
          <a:stretch/>
        </p:blipFill>
        <p:spPr bwMode="auto">
          <a:xfrm>
            <a:off x="1331640" y="2678785"/>
            <a:ext cx="6120680" cy="182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13020" y="3592636"/>
            <a:ext cx="30980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n-lt"/>
              </a:rPr>
              <a:t>NIMROD</a:t>
            </a:r>
          </a:p>
          <a:p>
            <a:r>
              <a:rPr lang="en-GB" b="1" dirty="0" smtClean="0">
                <a:latin typeface="+mn-lt"/>
              </a:rPr>
              <a:t>N</a:t>
            </a:r>
            <a:r>
              <a:rPr lang="en-GB" dirty="0" smtClean="0">
                <a:latin typeface="+mn-lt"/>
              </a:rPr>
              <a:t>ear and </a:t>
            </a:r>
            <a:r>
              <a:rPr lang="en-GB" b="1" dirty="0" err="1" smtClean="0">
                <a:latin typeface="+mn-lt"/>
              </a:rPr>
              <a:t>I</a:t>
            </a:r>
            <a:r>
              <a:rPr lang="en-GB" dirty="0" err="1" smtClean="0">
                <a:latin typeface="+mn-lt"/>
              </a:rPr>
              <a:t>nter</a:t>
            </a:r>
            <a:r>
              <a:rPr lang="en-GB" b="1" dirty="0" err="1" smtClean="0">
                <a:latin typeface="+mn-lt"/>
              </a:rPr>
              <a:t>M</a:t>
            </a:r>
            <a:r>
              <a:rPr lang="en-GB" dirty="0" err="1" smtClean="0">
                <a:latin typeface="+mn-lt"/>
              </a:rPr>
              <a:t>ediate</a:t>
            </a:r>
            <a:r>
              <a:rPr lang="en-GB" dirty="0" smtClean="0">
                <a:latin typeface="+mn-lt"/>
              </a:rPr>
              <a:t> </a:t>
            </a:r>
            <a:r>
              <a:rPr lang="en-GB" b="1" dirty="0" smtClean="0">
                <a:latin typeface="+mn-lt"/>
              </a:rPr>
              <a:t>R</a:t>
            </a:r>
            <a:r>
              <a:rPr lang="en-GB" dirty="0" smtClean="0">
                <a:latin typeface="+mn-lt"/>
              </a:rPr>
              <a:t>ange</a:t>
            </a:r>
          </a:p>
          <a:p>
            <a:r>
              <a:rPr lang="en-GB" b="1" dirty="0" smtClean="0">
                <a:latin typeface="+mn-lt"/>
              </a:rPr>
              <a:t>O</a:t>
            </a:r>
            <a:r>
              <a:rPr lang="en-GB" dirty="0" smtClean="0">
                <a:latin typeface="+mn-lt"/>
              </a:rPr>
              <a:t>rder </a:t>
            </a:r>
            <a:r>
              <a:rPr lang="en-GB" b="1" dirty="0" err="1" smtClean="0">
                <a:latin typeface="+mn-lt"/>
              </a:rPr>
              <a:t>D</a:t>
            </a:r>
            <a:r>
              <a:rPr lang="en-GB" dirty="0" err="1" smtClean="0">
                <a:latin typeface="+mn-lt"/>
              </a:rPr>
              <a:t>iffractometer</a:t>
            </a:r>
            <a:endParaRPr lang="en-GB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77" y="519522"/>
            <a:ext cx="37318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n-lt"/>
              </a:rPr>
              <a:t>SANDALS</a:t>
            </a:r>
          </a:p>
          <a:p>
            <a:r>
              <a:rPr lang="en-GB" b="1" dirty="0" smtClean="0">
                <a:latin typeface="+mn-lt"/>
              </a:rPr>
              <a:t>S</a:t>
            </a:r>
            <a:r>
              <a:rPr lang="en-GB" dirty="0" smtClean="0">
                <a:latin typeface="+mn-lt"/>
              </a:rPr>
              <a:t>mall </a:t>
            </a:r>
            <a:r>
              <a:rPr lang="en-GB" b="1" dirty="0" smtClean="0">
                <a:latin typeface="+mn-lt"/>
              </a:rPr>
              <a:t>A</a:t>
            </a:r>
            <a:r>
              <a:rPr lang="en-GB" dirty="0" smtClean="0">
                <a:latin typeface="+mn-lt"/>
              </a:rPr>
              <a:t>ngle </a:t>
            </a:r>
            <a:r>
              <a:rPr lang="en-GB" b="1" dirty="0" smtClean="0">
                <a:latin typeface="+mn-lt"/>
              </a:rPr>
              <a:t>N</a:t>
            </a:r>
            <a:r>
              <a:rPr lang="en-GB" dirty="0" smtClean="0">
                <a:latin typeface="+mn-lt"/>
              </a:rPr>
              <a:t>eutron </a:t>
            </a:r>
            <a:r>
              <a:rPr lang="en-GB" b="1" dirty="0" err="1" smtClean="0">
                <a:latin typeface="+mn-lt"/>
              </a:rPr>
              <a:t>D</a:t>
            </a:r>
            <a:r>
              <a:rPr lang="en-GB" dirty="0" err="1" smtClean="0">
                <a:latin typeface="+mn-lt"/>
              </a:rPr>
              <a:t>iffractometer</a:t>
            </a:r>
            <a:endParaRPr lang="en-GB" dirty="0" smtClean="0">
              <a:latin typeface="+mn-lt"/>
            </a:endParaRPr>
          </a:p>
          <a:p>
            <a:r>
              <a:rPr lang="en-GB" dirty="0" smtClean="0">
                <a:latin typeface="+mn-lt"/>
              </a:rPr>
              <a:t>for </a:t>
            </a:r>
            <a:r>
              <a:rPr lang="en-GB" b="1" dirty="0" smtClean="0">
                <a:latin typeface="+mn-lt"/>
              </a:rPr>
              <a:t>A</a:t>
            </a:r>
            <a:r>
              <a:rPr lang="en-GB" dirty="0" smtClean="0">
                <a:latin typeface="+mn-lt"/>
              </a:rPr>
              <a:t>morphous and </a:t>
            </a:r>
            <a:r>
              <a:rPr lang="en-GB" b="1" dirty="0" smtClean="0">
                <a:latin typeface="+mn-lt"/>
              </a:rPr>
              <a:t>L</a:t>
            </a:r>
            <a:r>
              <a:rPr lang="en-GB" dirty="0" smtClean="0">
                <a:latin typeface="+mn-lt"/>
              </a:rPr>
              <a:t>iquid </a:t>
            </a:r>
            <a:r>
              <a:rPr lang="en-GB" b="1" dirty="0" smtClean="0">
                <a:latin typeface="+mn-lt"/>
              </a:rPr>
              <a:t>S</a:t>
            </a:r>
            <a:r>
              <a:rPr lang="en-GB" dirty="0" smtClean="0">
                <a:latin typeface="+mn-lt"/>
              </a:rPr>
              <a:t>amples</a:t>
            </a:r>
          </a:p>
        </p:txBody>
      </p:sp>
      <p:pic>
        <p:nvPicPr>
          <p:cNvPr id="1026" name="Picture 2" descr="E:\doc\talks\2015\03_CDT\gem.pn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35523"/>
            <a:ext cx="4036024" cy="2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08105" y="1977685"/>
            <a:ext cx="3447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+mn-lt"/>
              </a:rPr>
              <a:t>GEM</a:t>
            </a:r>
          </a:p>
          <a:p>
            <a:r>
              <a:rPr lang="en-GB" b="1" dirty="0" smtClean="0">
                <a:latin typeface="+mn-lt"/>
              </a:rPr>
              <a:t>Ge</a:t>
            </a:r>
            <a:r>
              <a:rPr lang="en-GB" dirty="0" smtClean="0">
                <a:latin typeface="+mn-lt"/>
              </a:rPr>
              <a:t>neral </a:t>
            </a:r>
            <a:r>
              <a:rPr lang="en-GB" b="1" dirty="0" smtClean="0">
                <a:latin typeface="+mn-lt"/>
              </a:rPr>
              <a:t>M</a:t>
            </a:r>
            <a:r>
              <a:rPr lang="en-GB" dirty="0" smtClean="0">
                <a:latin typeface="+mn-lt"/>
              </a:rPr>
              <a:t>aterials </a:t>
            </a:r>
            <a:r>
              <a:rPr lang="en-GB" dirty="0" err="1" smtClean="0">
                <a:latin typeface="+mn-lt"/>
              </a:rPr>
              <a:t>Diffractometer</a:t>
            </a:r>
            <a:endParaRPr lang="en-GB" dirty="0" smtClean="0">
              <a:latin typeface="+mn-lt"/>
            </a:endParaRPr>
          </a:p>
        </p:txBody>
      </p:sp>
      <p:pic>
        <p:nvPicPr>
          <p:cNvPr id="13" name="Picture 2" descr="http://www.isis.stfc.ac.uk/images/instruments/sandals/sandals-drawing8513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77" y="1409326"/>
            <a:ext cx="3517146" cy="253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28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Dissolve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Find Dissolve on GitHub  (</a:t>
            </a:r>
            <a:r>
              <a:rPr lang="en-GB" dirty="0" err="1" smtClean="0">
                <a:hlinkClick r:id="rId2"/>
              </a:rPr>
              <a:t>trisyoungs</a:t>
            </a:r>
            <a:r>
              <a:rPr lang="en-GB" dirty="0" smtClean="0">
                <a:hlinkClick r:id="rId2"/>
              </a:rPr>
              <a:t>/dissolve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GB" dirty="0" smtClean="0"/>
              <a:t>Preliminary paper at: </a:t>
            </a:r>
            <a:r>
              <a:rPr lang="en-GB" dirty="0" smtClean="0">
                <a:hlinkClick r:id="rId3"/>
              </a:rPr>
              <a:t>https://doi.org/10.1080/00268976.2019.1651918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Current State:</a:t>
            </a:r>
            <a:endParaRPr lang="en-GB" dirty="0"/>
          </a:p>
          <a:p>
            <a:r>
              <a:rPr lang="en-GB" dirty="0" smtClean="0"/>
              <a:t>Full classical </a:t>
            </a:r>
            <a:r>
              <a:rPr lang="en-GB" dirty="0" err="1" smtClean="0"/>
              <a:t>forcefield</a:t>
            </a:r>
            <a:r>
              <a:rPr lang="en-GB" dirty="0" smtClean="0"/>
              <a:t> engine</a:t>
            </a:r>
          </a:p>
          <a:p>
            <a:r>
              <a:rPr lang="en-GB" dirty="0" smtClean="0"/>
              <a:t>Monte Carlo and molecular dynamics evolution</a:t>
            </a:r>
          </a:p>
          <a:p>
            <a:r>
              <a:rPr lang="en-GB" dirty="0" smtClean="0"/>
              <a:t>Million atom capable / parallelised with </a:t>
            </a:r>
            <a:r>
              <a:rPr lang="en-GB" dirty="0" err="1" smtClean="0"/>
              <a:t>OpenMPI</a:t>
            </a:r>
            <a:endParaRPr lang="en-GB" dirty="0" smtClean="0"/>
          </a:p>
          <a:p>
            <a:r>
              <a:rPr lang="en-GB" dirty="0" smtClean="0"/>
              <a:t>Fully customisable simulation – “do what the system needs”</a:t>
            </a:r>
          </a:p>
          <a:p>
            <a:r>
              <a:rPr lang="en-GB" dirty="0" smtClean="0"/>
              <a:t>Basic procedural generation of configurations</a:t>
            </a:r>
          </a:p>
          <a:p>
            <a:r>
              <a:rPr lang="en-GB" dirty="0" smtClean="0"/>
              <a:t>Analysis framework – built-in quantity calculation / also user-definable</a:t>
            </a:r>
          </a:p>
          <a:p>
            <a:r>
              <a:rPr lang="en-GB" dirty="0" smtClean="0"/>
              <a:t>Full GUI for setting up / monitoring / analysing simulations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707654"/>
            <a:ext cx="1368152" cy="15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43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80" y="-20410"/>
            <a:ext cx="4572000" cy="4878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93"/>
            <a:ext cx="4572000" cy="4878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0" y="2330613"/>
            <a:ext cx="4572000" cy="4878687"/>
          </a:xfrm>
          <a:prstGeom prst="rect">
            <a:avLst/>
          </a:prstGeom>
        </p:spPr>
      </p:pic>
      <p:pic>
        <p:nvPicPr>
          <p:cNvPr id="9" name="Picture 2" descr="E:\doc\talks\Introduction to Neutron Scattering\ISIS_banner_bottom_new_trimme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/>
          <a:stretch/>
        </p:blipFill>
        <p:spPr bwMode="auto">
          <a:xfrm>
            <a:off x="2133600" y="4280701"/>
            <a:ext cx="7010400" cy="8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doc\talks\Introduction to Neutron Scattering\ISIS_banner_bottom_new_trimme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76"/>
          <a:stretch/>
        </p:blipFill>
        <p:spPr bwMode="auto">
          <a:xfrm>
            <a:off x="0" y="4280701"/>
            <a:ext cx="2711481" cy="8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axr61803\Pictures\Imported on 07-01-2013\Camera roll\WP_00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9" b="5746"/>
          <a:stretch>
            <a:fillRect/>
          </a:stretch>
        </p:blipFill>
        <p:spPr bwMode="auto">
          <a:xfrm>
            <a:off x="-288478" y="16251"/>
            <a:ext cx="9324528" cy="5145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1" name="Picture 3" descr="\\ISIS\Shares\DMGroup\NIMROD\NIMROD_pictures\WP_00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6"/>
          <a:stretch/>
        </p:blipFill>
        <p:spPr bwMode="auto">
          <a:xfrm>
            <a:off x="5663877" y="26917"/>
            <a:ext cx="5553472" cy="506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doc\talks\Introduction to Neutron Scattering\ISIS_banner_bottom_new_trimme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/>
          <a:stretch/>
        </p:blipFill>
        <p:spPr bwMode="auto">
          <a:xfrm>
            <a:off x="2133600" y="4280701"/>
            <a:ext cx="7010400" cy="8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doc\talks\Introduction to Neutron Scattering\ISIS_banner_bottom_new_trimme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76"/>
          <a:stretch/>
        </p:blipFill>
        <p:spPr bwMode="auto">
          <a:xfrm>
            <a:off x="0" y="4280701"/>
            <a:ext cx="2711481" cy="88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Total Structure Factor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All Disordered Materials instruments give access to the total structure factor</a:t>
            </a:r>
          </a:p>
          <a:p>
            <a:pPr lvl="1"/>
            <a:r>
              <a:rPr lang="en-GB" dirty="0" smtClean="0"/>
              <a:t>Accessible </a:t>
            </a:r>
            <a:r>
              <a:rPr lang="en-GB" i="1" dirty="0" smtClean="0"/>
              <a:t>Q</a:t>
            </a:r>
            <a:r>
              <a:rPr lang="en-GB" dirty="0" smtClean="0"/>
              <a:t> range and target systems vary</a:t>
            </a:r>
          </a:p>
          <a:p>
            <a:endParaRPr lang="en-GB" dirty="0"/>
          </a:p>
          <a:p>
            <a:r>
              <a:rPr lang="en-GB" dirty="0" smtClean="0"/>
              <a:t>Result of constructive interference between coherently scattered neutrons</a:t>
            </a:r>
          </a:p>
          <a:p>
            <a:pPr lvl="1"/>
            <a:r>
              <a:rPr lang="en-GB" dirty="0" smtClean="0"/>
              <a:t>Promoted by correlations between atoms / molecules </a:t>
            </a:r>
          </a:p>
          <a:p>
            <a:endParaRPr lang="en-GB" dirty="0" smtClean="0"/>
          </a:p>
          <a:p>
            <a:r>
              <a:rPr lang="en-GB" dirty="0" smtClean="0"/>
              <a:t>Arises from:</a:t>
            </a:r>
          </a:p>
          <a:p>
            <a:pPr lvl="1"/>
            <a:r>
              <a:rPr lang="en-GB" dirty="0" smtClean="0"/>
              <a:t>Chemical bonds within molecules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ttractive forces between molecules</a:t>
            </a:r>
          </a:p>
          <a:p>
            <a:pPr lvl="1"/>
            <a:r>
              <a:rPr lang="en-GB" dirty="0" smtClean="0"/>
              <a:t>Larger assemblies of molecules (e.g. micelles)</a:t>
            </a:r>
          </a:p>
          <a:p>
            <a:pPr lvl="1"/>
            <a:r>
              <a:rPr lang="en-GB" dirty="0" smtClean="0"/>
              <a:t>Lattice planes etc.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398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348" y="595584"/>
            <a:ext cx="5822804" cy="4108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757" y="597681"/>
            <a:ext cx="1760660" cy="1758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9243" y="2715420"/>
            <a:ext cx="1650428" cy="1674186"/>
          </a:xfrm>
          <a:prstGeom prst="rect">
            <a:avLst/>
          </a:prstGeom>
        </p:spPr>
      </p:pic>
      <p:pic>
        <p:nvPicPr>
          <p:cNvPr id="6" name="Wat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5895" y="654301"/>
            <a:ext cx="1650428" cy="1674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Total Structure Factor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Water as an ice, a liquid, and a glass</a:t>
            </a:r>
            <a:endParaRPr lang="en-GB" dirty="0"/>
          </a:p>
        </p:txBody>
      </p:sp>
      <p:sp>
        <p:nvSpPr>
          <p:cNvPr id="15" name="Rounded Rectangle 14"/>
          <p:cNvSpPr/>
          <p:nvPr/>
        </p:nvSpPr>
        <p:spPr>
          <a:xfrm>
            <a:off x="3826942" y="630251"/>
            <a:ext cx="2016022" cy="24347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54162" y="567767"/>
            <a:ext cx="17218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Crystalline Solid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8184" y="632867"/>
            <a:ext cx="955501" cy="24347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28566" y="570382"/>
            <a:ext cx="7922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Liquid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240378" y="2693985"/>
            <a:ext cx="955501" cy="24347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340759" y="2631501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chemeClr val="bg1"/>
                </a:solidFill>
                <a:latin typeface="+mn-lt"/>
              </a:rPr>
              <a:t>Glass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39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Linking Experiment and Theory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Instruments give total structure factor, and which is generally too complex and “fluffy” to interpret by inspection</a:t>
            </a:r>
          </a:p>
          <a:p>
            <a:r>
              <a:rPr lang="en-GB" dirty="0" smtClean="0"/>
              <a:t>Contains information on </a:t>
            </a:r>
            <a:r>
              <a:rPr lang="en-GB" dirty="0" smtClean="0">
                <a:solidFill>
                  <a:srgbClr val="FF0000"/>
                </a:solidFill>
              </a:rPr>
              <a:t>all</a:t>
            </a:r>
            <a:r>
              <a:rPr lang="en-GB" dirty="0" smtClean="0"/>
              <a:t> of the structural correlations occurring within a given sample</a:t>
            </a:r>
          </a:p>
          <a:p>
            <a:pPr lvl="1"/>
            <a:r>
              <a:rPr lang="en-GB" dirty="0" smtClean="0"/>
              <a:t>Only dependent on spatial arrangement of atoms</a:t>
            </a:r>
          </a:p>
          <a:p>
            <a:endParaRPr lang="en-GB" dirty="0"/>
          </a:p>
          <a:p>
            <a:r>
              <a:rPr lang="en-GB" dirty="0" smtClean="0"/>
              <a:t>Classical simulation techniques have existed for many years, allowing real systems to be approximated on the atomic level by using empirical potential functions to describe the underlying interactions</a:t>
            </a:r>
          </a:p>
          <a:p>
            <a:pPr lvl="1"/>
            <a:r>
              <a:rPr lang="en-GB" dirty="0" smtClean="0"/>
              <a:t>Simulates the spatial arrangement of atoms</a:t>
            </a:r>
          </a:p>
          <a:p>
            <a:r>
              <a:rPr lang="en-GB" dirty="0" smtClean="0"/>
              <a:t>BUT – instrument measures in </a:t>
            </a:r>
            <a:r>
              <a:rPr lang="en-GB" i="1" dirty="0" smtClean="0"/>
              <a:t>Q</a:t>
            </a:r>
            <a:r>
              <a:rPr lang="en-GB" dirty="0" smtClean="0"/>
              <a:t>-space, and simulations work in real-space…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23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91793" y="600531"/>
            <a:ext cx="8760415" cy="3339371"/>
          </a:xfrm>
          <a:prstGeom prst="roundRect">
            <a:avLst/>
          </a:prstGeom>
          <a:gradFill flip="none" rotWithShape="1">
            <a:gsLst>
              <a:gs pos="15000">
                <a:srgbClr val="2020A6"/>
              </a:gs>
              <a:gs pos="50000">
                <a:schemeClr val="accent3">
                  <a:shade val="93000"/>
                  <a:satMod val="130000"/>
                </a:schemeClr>
              </a:gs>
              <a:gs pos="85000">
                <a:srgbClr val="C00000"/>
              </a:gs>
            </a:gsLst>
            <a:lin ang="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Linking Experiment and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4083918"/>
            <a:ext cx="8928992" cy="637505"/>
          </a:xfrm>
        </p:spPr>
        <p:txBody>
          <a:bodyPr/>
          <a:lstStyle/>
          <a:p>
            <a:r>
              <a:rPr lang="en-GB" dirty="0" smtClean="0"/>
              <a:t>F(Q) and G(r) related by Fourier transform.  Lucky!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785970" y="844511"/>
            <a:ext cx="3240360" cy="2034227"/>
            <a:chOff x="1043608" y="852960"/>
            <a:chExt cx="3240360" cy="2034227"/>
          </a:xfrm>
        </p:grpSpPr>
        <p:sp>
          <p:nvSpPr>
            <p:cNvPr id="9" name="Rounded Rectangle 8"/>
            <p:cNvSpPr/>
            <p:nvPr/>
          </p:nvSpPr>
          <p:spPr>
            <a:xfrm>
              <a:off x="1043608" y="852960"/>
              <a:ext cx="3240360" cy="2034227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2" descr="E:\doc\talks\2013-06-QUB\NIMROD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0" t="8515" r="6771" b="4617"/>
            <a:stretch/>
          </p:blipFill>
          <p:spPr bwMode="auto">
            <a:xfrm>
              <a:off x="1114303" y="957740"/>
              <a:ext cx="3026962" cy="903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129191" y="957740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latin typeface="+mn-lt"/>
                </a:rPr>
                <a:t>Instrument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3608" y="1932758"/>
              <a:ext cx="31683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2020A6"/>
                  </a:solidFill>
                  <a:latin typeface="+mn-lt"/>
                </a:rPr>
                <a:t>Real System</a:t>
              </a:r>
            </a:p>
            <a:p>
              <a:pPr algn="ctr"/>
              <a:r>
                <a:rPr lang="en-GB" dirty="0" smtClean="0">
                  <a:latin typeface="+mn-lt"/>
                </a:rPr>
                <a:t>Total Structure Factor F(Q)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17671" y="844511"/>
            <a:ext cx="3240360" cy="2034227"/>
            <a:chOff x="4788024" y="853342"/>
            <a:chExt cx="3240360" cy="2034227"/>
          </a:xfrm>
        </p:grpSpPr>
        <p:sp>
          <p:nvSpPr>
            <p:cNvPr id="10" name="Rounded Rectangle 9"/>
            <p:cNvSpPr/>
            <p:nvPr/>
          </p:nvSpPr>
          <p:spPr>
            <a:xfrm>
              <a:off x="4788024" y="853342"/>
              <a:ext cx="3240360" cy="2034227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73607" y="958122"/>
              <a:ext cx="1237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latin typeface="+mn-lt"/>
                </a:rPr>
                <a:t>Computer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88024" y="1933140"/>
              <a:ext cx="31683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C00000"/>
                  </a:solidFill>
                  <a:latin typeface="+mn-lt"/>
                </a:rPr>
                <a:t>Simulated System</a:t>
              </a:r>
            </a:p>
            <a:p>
              <a:pPr algn="ctr"/>
              <a:r>
                <a:rPr lang="en-GB" dirty="0" smtClean="0">
                  <a:latin typeface="+mn-lt"/>
                </a:rPr>
                <a:t>Total Radial Distribution Function G(r)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5611" y="322317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Reciprocal Space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94133" y="322317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Real Space</a:t>
            </a:r>
          </a:p>
        </p:txBody>
      </p:sp>
      <p:sp>
        <p:nvSpPr>
          <p:cNvPr id="18" name="Frame 17"/>
          <p:cNvSpPr/>
          <p:nvPr/>
        </p:nvSpPr>
        <p:spPr>
          <a:xfrm>
            <a:off x="3871005" y="3280523"/>
            <a:ext cx="1401990" cy="659379"/>
          </a:xfrm>
          <a:prstGeom prst="fra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⇦ FT </a:t>
            </a:r>
            <a:r>
              <a:rPr lang="en-GB" dirty="0">
                <a:solidFill>
                  <a:schemeClr val="tx1"/>
                </a:solidFill>
              </a:rPr>
              <a:t>⇨</a:t>
            </a:r>
          </a:p>
        </p:txBody>
      </p:sp>
      <p:pic>
        <p:nvPicPr>
          <p:cNvPr id="19" name="Picture 18" descr="Compute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212714"/>
            <a:ext cx="945661" cy="63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45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 Simulation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7504" y="519522"/>
            <a:ext cx="8928992" cy="517127"/>
          </a:xfrm>
        </p:spPr>
        <p:txBody>
          <a:bodyPr/>
          <a:lstStyle/>
          <a:p>
            <a:r>
              <a:rPr lang="en-GB" dirty="0" smtClean="0"/>
              <a:t>Published </a:t>
            </a:r>
            <a:r>
              <a:rPr lang="en-GB" dirty="0" err="1"/>
              <a:t>forcefield</a:t>
            </a:r>
            <a:r>
              <a:rPr lang="en-GB" dirty="0"/>
              <a:t> parameters describing </a:t>
            </a:r>
            <a:r>
              <a:rPr lang="en-GB" dirty="0" smtClean="0"/>
              <a:t>many systems, so…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4" name="Group 43"/>
          <p:cNvGrpSpPr/>
          <p:nvPr/>
        </p:nvGrpSpPr>
        <p:grpSpPr>
          <a:xfrm>
            <a:off x="4011455" y="2890758"/>
            <a:ext cx="1055509" cy="1055509"/>
            <a:chOff x="8818608" y="3124023"/>
            <a:chExt cx="1055509" cy="1055509"/>
          </a:xfrm>
        </p:grpSpPr>
        <p:sp>
          <p:nvSpPr>
            <p:cNvPr id="26" name="Teardrop 25"/>
            <p:cNvSpPr/>
            <p:nvPr/>
          </p:nvSpPr>
          <p:spPr>
            <a:xfrm rot="2700000">
              <a:off x="8818608" y="3124023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chemeClr val="tx1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8903155" y="3208515"/>
              <a:ext cx="886868" cy="886710"/>
            </a:xfrm>
            <a:custGeom>
              <a:avLst/>
              <a:gdLst>
                <a:gd name="connsiteX0" fmla="*/ 0 w 985337"/>
                <a:gd name="connsiteY0" fmla="*/ 492582 h 985163"/>
                <a:gd name="connsiteX1" fmla="*/ 492669 w 985337"/>
                <a:gd name="connsiteY1" fmla="*/ 0 h 985163"/>
                <a:gd name="connsiteX2" fmla="*/ 985338 w 985337"/>
                <a:gd name="connsiteY2" fmla="*/ 492582 h 985163"/>
                <a:gd name="connsiteX3" fmla="*/ 492669 w 985337"/>
                <a:gd name="connsiteY3" fmla="*/ 985164 h 985163"/>
                <a:gd name="connsiteX4" fmla="*/ 0 w 985337"/>
                <a:gd name="connsiteY4" fmla="*/ 492582 h 98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37" h="985163">
                  <a:moveTo>
                    <a:pt x="0" y="492582"/>
                  </a:moveTo>
                  <a:cubicBezTo>
                    <a:pt x="0" y="220536"/>
                    <a:pt x="220575" y="0"/>
                    <a:pt x="492669" y="0"/>
                  </a:cubicBezTo>
                  <a:cubicBezTo>
                    <a:pt x="764763" y="0"/>
                    <a:pt x="985338" y="220536"/>
                    <a:pt x="985338" y="492582"/>
                  </a:cubicBezTo>
                  <a:cubicBezTo>
                    <a:pt x="985338" y="764628"/>
                    <a:pt x="764763" y="985164"/>
                    <a:pt x="492669" y="985164"/>
                  </a:cubicBezTo>
                  <a:cubicBezTo>
                    <a:pt x="220575" y="985164"/>
                    <a:pt x="0" y="764628"/>
                    <a:pt x="0" y="49258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No</a:t>
              </a:r>
              <a:endParaRPr lang="en-US" sz="1100" kern="12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983575" y="2890759"/>
            <a:ext cx="1055509" cy="1055509"/>
            <a:chOff x="7727811" y="3124021"/>
            <a:chExt cx="1055509" cy="1055509"/>
          </a:xfrm>
        </p:grpSpPr>
        <p:sp>
          <p:nvSpPr>
            <p:cNvPr id="28" name="Teardrop 27"/>
            <p:cNvSpPr/>
            <p:nvPr/>
          </p:nvSpPr>
          <p:spPr>
            <a:xfrm rot="13500000">
              <a:off x="7727811" y="3124021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chemeClr val="tx1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7812360" y="3208515"/>
              <a:ext cx="886868" cy="886710"/>
            </a:xfrm>
            <a:custGeom>
              <a:avLst/>
              <a:gdLst>
                <a:gd name="connsiteX0" fmla="*/ 0 w 985337"/>
                <a:gd name="connsiteY0" fmla="*/ 492582 h 985163"/>
                <a:gd name="connsiteX1" fmla="*/ 492669 w 985337"/>
                <a:gd name="connsiteY1" fmla="*/ 0 h 985163"/>
                <a:gd name="connsiteX2" fmla="*/ 985338 w 985337"/>
                <a:gd name="connsiteY2" fmla="*/ 492582 h 985163"/>
                <a:gd name="connsiteX3" fmla="*/ 492669 w 985337"/>
                <a:gd name="connsiteY3" fmla="*/ 985164 h 985163"/>
                <a:gd name="connsiteX4" fmla="*/ 0 w 985337"/>
                <a:gd name="connsiteY4" fmla="*/ 492582 h 98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37" h="985163">
                  <a:moveTo>
                    <a:pt x="0" y="492582"/>
                  </a:moveTo>
                  <a:cubicBezTo>
                    <a:pt x="0" y="220536"/>
                    <a:pt x="220575" y="0"/>
                    <a:pt x="492669" y="0"/>
                  </a:cubicBezTo>
                  <a:cubicBezTo>
                    <a:pt x="764763" y="0"/>
                    <a:pt x="985338" y="220536"/>
                    <a:pt x="985338" y="492582"/>
                  </a:cubicBezTo>
                  <a:cubicBezTo>
                    <a:pt x="985338" y="764628"/>
                    <a:pt x="764763" y="985164"/>
                    <a:pt x="492669" y="985164"/>
                  </a:cubicBezTo>
                  <a:cubicBezTo>
                    <a:pt x="220575" y="985164"/>
                    <a:pt x="0" y="764628"/>
                    <a:pt x="0" y="49258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Yes</a:t>
              </a:r>
              <a:endParaRPr lang="en-US" sz="1200" kern="1200" dirty="0" smtClean="0"/>
            </a:p>
          </p:txBody>
        </p:sp>
      </p:grpSp>
      <p:sp>
        <p:nvSpPr>
          <p:cNvPr id="45" name="Frame 44"/>
          <p:cNvSpPr/>
          <p:nvPr/>
        </p:nvSpPr>
        <p:spPr>
          <a:xfrm>
            <a:off x="2827113" y="3088915"/>
            <a:ext cx="1401990" cy="659379"/>
          </a:xfrm>
          <a:prstGeom prst="fra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Agreement?</a:t>
            </a:r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3005008" y="1264091"/>
            <a:ext cx="1055509" cy="1055509"/>
            <a:chOff x="8818608" y="3124023"/>
            <a:chExt cx="1055509" cy="1055509"/>
          </a:xfrm>
        </p:grpSpPr>
        <p:sp>
          <p:nvSpPr>
            <p:cNvPr id="51" name="Teardrop 50"/>
            <p:cNvSpPr/>
            <p:nvPr/>
          </p:nvSpPr>
          <p:spPr>
            <a:xfrm rot="8100000">
              <a:off x="8818608" y="3124023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chemeClr val="bg1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Freeform 51"/>
            <p:cNvSpPr/>
            <p:nvPr/>
          </p:nvSpPr>
          <p:spPr>
            <a:xfrm>
              <a:off x="8903155" y="3208515"/>
              <a:ext cx="886868" cy="886710"/>
            </a:xfrm>
            <a:custGeom>
              <a:avLst/>
              <a:gdLst>
                <a:gd name="connsiteX0" fmla="*/ 0 w 985337"/>
                <a:gd name="connsiteY0" fmla="*/ 492582 h 985163"/>
                <a:gd name="connsiteX1" fmla="*/ 492669 w 985337"/>
                <a:gd name="connsiteY1" fmla="*/ 0 h 985163"/>
                <a:gd name="connsiteX2" fmla="*/ 985338 w 985337"/>
                <a:gd name="connsiteY2" fmla="*/ 492582 h 985163"/>
                <a:gd name="connsiteX3" fmla="*/ 492669 w 985337"/>
                <a:gd name="connsiteY3" fmla="*/ 985164 h 985163"/>
                <a:gd name="connsiteX4" fmla="*/ 0 w 985337"/>
                <a:gd name="connsiteY4" fmla="*/ 492582 h 98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37" h="985163">
                  <a:moveTo>
                    <a:pt x="0" y="492582"/>
                  </a:moveTo>
                  <a:cubicBezTo>
                    <a:pt x="0" y="220536"/>
                    <a:pt x="220575" y="0"/>
                    <a:pt x="492669" y="0"/>
                  </a:cubicBezTo>
                  <a:cubicBezTo>
                    <a:pt x="764763" y="0"/>
                    <a:pt x="985338" y="220536"/>
                    <a:pt x="985338" y="492582"/>
                  </a:cubicBezTo>
                  <a:cubicBezTo>
                    <a:pt x="985338" y="764628"/>
                    <a:pt x="764763" y="985164"/>
                    <a:pt x="492669" y="985164"/>
                  </a:cubicBezTo>
                  <a:cubicBezTo>
                    <a:pt x="220575" y="985164"/>
                    <a:pt x="0" y="764628"/>
                    <a:pt x="0" y="49258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Compare</a:t>
              </a:r>
              <a:endParaRPr lang="en-US" sz="900" kern="12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2147" y="1266563"/>
            <a:ext cx="2145768" cy="1055509"/>
            <a:chOff x="2136984" y="1702328"/>
            <a:chExt cx="2145768" cy="1055509"/>
          </a:xfrm>
        </p:grpSpPr>
        <p:grpSp>
          <p:nvGrpSpPr>
            <p:cNvPr id="41" name="Group 40"/>
            <p:cNvGrpSpPr/>
            <p:nvPr/>
          </p:nvGrpSpPr>
          <p:grpSpPr>
            <a:xfrm>
              <a:off x="3227243" y="1702328"/>
              <a:ext cx="1055509" cy="1055509"/>
              <a:chOff x="3227243" y="1702328"/>
              <a:chExt cx="1055509" cy="1055509"/>
            </a:xfrm>
          </p:grpSpPr>
          <p:sp>
            <p:nvSpPr>
              <p:cNvPr id="17" name="Teardrop 16"/>
              <p:cNvSpPr/>
              <p:nvPr/>
            </p:nvSpPr>
            <p:spPr>
              <a:xfrm rot="2700000">
                <a:off x="3227243" y="1702328"/>
                <a:ext cx="1055509" cy="1055509"/>
              </a:xfrm>
              <a:prstGeom prst="teardrop">
                <a:avLst>
                  <a:gd name="adj" fmla="val 100000"/>
                </a:avLst>
              </a:prstGeom>
              <a:solidFill>
                <a:srgbClr val="2020A6"/>
              </a:solidFill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Freeform 17"/>
                  <p:cNvSpPr/>
                  <p:nvPr/>
                </p:nvSpPr>
                <p:spPr>
                  <a:xfrm>
                    <a:off x="3316314" y="1786818"/>
                    <a:ext cx="886872" cy="886714"/>
                  </a:xfrm>
                  <a:custGeom>
                    <a:avLst/>
                    <a:gdLst>
                      <a:gd name="connsiteX0" fmla="*/ 0 w 985337"/>
                      <a:gd name="connsiteY0" fmla="*/ 492582 h 985163"/>
                      <a:gd name="connsiteX1" fmla="*/ 492669 w 985337"/>
                      <a:gd name="connsiteY1" fmla="*/ 0 h 985163"/>
                      <a:gd name="connsiteX2" fmla="*/ 985338 w 985337"/>
                      <a:gd name="connsiteY2" fmla="*/ 492582 h 985163"/>
                      <a:gd name="connsiteX3" fmla="*/ 492669 w 985337"/>
                      <a:gd name="connsiteY3" fmla="*/ 985164 h 985163"/>
                      <a:gd name="connsiteX4" fmla="*/ 0 w 985337"/>
                      <a:gd name="connsiteY4" fmla="*/ 492582 h 98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5337" h="985163">
                        <a:moveTo>
                          <a:pt x="0" y="492582"/>
                        </a:moveTo>
                        <a:cubicBezTo>
                          <a:pt x="0" y="220536"/>
                          <a:pt x="220575" y="0"/>
                          <a:pt x="492669" y="0"/>
                        </a:cubicBezTo>
                        <a:cubicBezTo>
                          <a:pt x="764763" y="0"/>
                          <a:pt x="985338" y="220536"/>
                          <a:pt x="985338" y="492582"/>
                        </a:cubicBezTo>
                        <a:cubicBezTo>
                          <a:pt x="985338" y="764628"/>
                          <a:pt x="764763" y="985164"/>
                          <a:pt x="492669" y="985164"/>
                        </a:cubicBezTo>
                        <a:cubicBezTo>
                          <a:pt x="220575" y="985164"/>
                          <a:pt x="0" y="764628"/>
                          <a:pt x="0" y="49258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</p:spPr>
                <p:style>
                  <a:lnRef idx="2">
                    <a:schemeClr val="dk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dk1">
                      <a:alpha val="90000"/>
                      <a:tint val="4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0" tIns="0" rIns="0" bIns="0" numCol="1" spcCol="1270" anchor="ctr" anchorCtr="0">
                    <a:noAutofit/>
                  </a:bodyPr>
                  <a:lstStyle/>
                  <a:p>
                    <a:pPr lvl="0" algn="ctr" defTabSz="4889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GB" i="1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rgbClr val="2020A6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</m:oMath>
                      </m:oMathPara>
                    </a14:m>
                    <a:endParaRPr lang="en-US" sz="1100" dirty="0"/>
                  </a:p>
                </p:txBody>
              </p:sp>
            </mc:Choice>
            <mc:Fallback xmlns="">
              <p:sp>
                <p:nvSpPr>
                  <p:cNvPr id="18" name="Freeform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16314" y="1786818"/>
                    <a:ext cx="886872" cy="886714"/>
                  </a:xfrm>
                  <a:custGeom>
                    <a:avLst/>
                    <a:gdLst>
                      <a:gd name="connsiteX0" fmla="*/ 0 w 985337"/>
                      <a:gd name="connsiteY0" fmla="*/ 492582 h 985163"/>
                      <a:gd name="connsiteX1" fmla="*/ 492669 w 985337"/>
                      <a:gd name="connsiteY1" fmla="*/ 0 h 985163"/>
                      <a:gd name="connsiteX2" fmla="*/ 985338 w 985337"/>
                      <a:gd name="connsiteY2" fmla="*/ 492582 h 985163"/>
                      <a:gd name="connsiteX3" fmla="*/ 492669 w 985337"/>
                      <a:gd name="connsiteY3" fmla="*/ 985164 h 985163"/>
                      <a:gd name="connsiteX4" fmla="*/ 0 w 985337"/>
                      <a:gd name="connsiteY4" fmla="*/ 492582 h 98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5337" h="985163">
                        <a:moveTo>
                          <a:pt x="0" y="492582"/>
                        </a:moveTo>
                        <a:cubicBezTo>
                          <a:pt x="0" y="220536"/>
                          <a:pt x="220575" y="0"/>
                          <a:pt x="492669" y="0"/>
                        </a:cubicBezTo>
                        <a:cubicBezTo>
                          <a:pt x="764763" y="0"/>
                          <a:pt x="985338" y="220536"/>
                          <a:pt x="985338" y="492582"/>
                        </a:cubicBezTo>
                        <a:cubicBezTo>
                          <a:pt x="985338" y="764628"/>
                          <a:pt x="764763" y="985164"/>
                          <a:pt x="492669" y="985164"/>
                        </a:cubicBezTo>
                        <a:cubicBezTo>
                          <a:pt x="220575" y="985164"/>
                          <a:pt x="0" y="764628"/>
                          <a:pt x="0" y="492582"/>
                        </a:cubicBezTo>
                        <a:close/>
                      </a:path>
                    </a:pathLst>
                  </a:cu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0" name="Group 39"/>
            <p:cNvGrpSpPr/>
            <p:nvPr/>
          </p:nvGrpSpPr>
          <p:grpSpPr>
            <a:xfrm>
              <a:off x="2136984" y="1702328"/>
              <a:ext cx="1055509" cy="1055509"/>
              <a:chOff x="2136984" y="1702327"/>
              <a:chExt cx="1055509" cy="1055509"/>
            </a:xfrm>
          </p:grpSpPr>
          <p:sp>
            <p:nvSpPr>
              <p:cNvPr id="19" name="Teardrop 18"/>
              <p:cNvSpPr/>
              <p:nvPr/>
            </p:nvSpPr>
            <p:spPr>
              <a:xfrm rot="2700000">
                <a:off x="2136984" y="1702327"/>
                <a:ext cx="1055509" cy="1055509"/>
              </a:xfrm>
              <a:prstGeom prst="teardrop">
                <a:avLst>
                  <a:gd name="adj" fmla="val 100000"/>
                </a:avLst>
              </a:prstGeom>
              <a:solidFill>
                <a:srgbClr val="2020A6"/>
              </a:solidFill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Freeform 19"/>
              <p:cNvSpPr/>
              <p:nvPr/>
            </p:nvSpPr>
            <p:spPr>
              <a:xfrm>
                <a:off x="2221531" y="1786819"/>
                <a:ext cx="886868" cy="886710"/>
              </a:xfrm>
              <a:custGeom>
                <a:avLst/>
                <a:gdLst>
                  <a:gd name="connsiteX0" fmla="*/ 0 w 985337"/>
                  <a:gd name="connsiteY0" fmla="*/ 492582 h 985163"/>
                  <a:gd name="connsiteX1" fmla="*/ 492669 w 985337"/>
                  <a:gd name="connsiteY1" fmla="*/ 0 h 985163"/>
                  <a:gd name="connsiteX2" fmla="*/ 985338 w 985337"/>
                  <a:gd name="connsiteY2" fmla="*/ 492582 h 985163"/>
                  <a:gd name="connsiteX3" fmla="*/ 492669 w 985337"/>
                  <a:gd name="connsiteY3" fmla="*/ 985164 h 985163"/>
                  <a:gd name="connsiteX4" fmla="*/ 0 w 985337"/>
                  <a:gd name="connsiteY4" fmla="*/ 492582 h 98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37" h="985163">
                    <a:moveTo>
                      <a:pt x="0" y="492582"/>
                    </a:moveTo>
                    <a:cubicBezTo>
                      <a:pt x="0" y="220536"/>
                      <a:pt x="220575" y="0"/>
                      <a:pt x="492669" y="0"/>
                    </a:cubicBezTo>
                    <a:cubicBezTo>
                      <a:pt x="764763" y="0"/>
                      <a:pt x="985338" y="220536"/>
                      <a:pt x="985338" y="492582"/>
                    </a:cubicBezTo>
                    <a:cubicBezTo>
                      <a:pt x="985338" y="764628"/>
                      <a:pt x="764763" y="985164"/>
                      <a:pt x="492669" y="985164"/>
                    </a:cubicBezTo>
                    <a:cubicBezTo>
                      <a:pt x="220575" y="985164"/>
                      <a:pt x="0" y="764628"/>
                      <a:pt x="0" y="49258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200" kern="1200" dirty="0"/>
              </a:p>
            </p:txBody>
          </p:sp>
        </p:grpSp>
      </p:grpSp>
      <p:sp>
        <p:nvSpPr>
          <p:cNvPr id="35" name="Teardrop 34"/>
          <p:cNvSpPr/>
          <p:nvPr/>
        </p:nvSpPr>
        <p:spPr>
          <a:xfrm rot="13500000">
            <a:off x="4297135" y="1266562"/>
            <a:ext cx="1055509" cy="1055509"/>
          </a:xfrm>
          <a:prstGeom prst="teardrop">
            <a:avLst>
              <a:gd name="adj" fmla="val 100000"/>
            </a:avLst>
          </a:prstGeom>
          <a:solidFill>
            <a:srgbClr val="2020A6"/>
          </a:solid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Freeform 35"/>
              <p:cNvSpPr/>
              <p:nvPr/>
            </p:nvSpPr>
            <p:spPr>
              <a:xfrm>
                <a:off x="4381683" y="1351054"/>
                <a:ext cx="886868" cy="886710"/>
              </a:xfrm>
              <a:custGeom>
                <a:avLst/>
                <a:gdLst>
                  <a:gd name="connsiteX0" fmla="*/ 0 w 985337"/>
                  <a:gd name="connsiteY0" fmla="*/ 492582 h 985163"/>
                  <a:gd name="connsiteX1" fmla="*/ 492669 w 985337"/>
                  <a:gd name="connsiteY1" fmla="*/ 0 h 985163"/>
                  <a:gd name="connsiteX2" fmla="*/ 985338 w 985337"/>
                  <a:gd name="connsiteY2" fmla="*/ 492582 h 985163"/>
                  <a:gd name="connsiteX3" fmla="*/ 492669 w 985337"/>
                  <a:gd name="connsiteY3" fmla="*/ 985164 h 985163"/>
                  <a:gd name="connsiteX4" fmla="*/ 0 w 985337"/>
                  <a:gd name="connsiteY4" fmla="*/ 492582 h 98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37" h="985163">
                    <a:moveTo>
                      <a:pt x="0" y="492582"/>
                    </a:moveTo>
                    <a:cubicBezTo>
                      <a:pt x="0" y="220536"/>
                      <a:pt x="220575" y="0"/>
                      <a:pt x="492669" y="0"/>
                    </a:cubicBezTo>
                    <a:cubicBezTo>
                      <a:pt x="764763" y="0"/>
                      <a:pt x="985338" y="220536"/>
                      <a:pt x="985338" y="492582"/>
                    </a:cubicBezTo>
                    <a:cubicBezTo>
                      <a:pt x="985338" y="764628"/>
                      <a:pt x="764763" y="985164"/>
                      <a:pt x="492669" y="985164"/>
                    </a:cubicBezTo>
                    <a:cubicBezTo>
                      <a:pt x="220575" y="985164"/>
                      <a:pt x="0" y="764628"/>
                      <a:pt x="0" y="49258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2020A6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2020A6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6" name="Freeform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683" y="1351054"/>
                <a:ext cx="886868" cy="886710"/>
              </a:xfrm>
              <a:custGeom>
                <a:avLst/>
                <a:gdLst>
                  <a:gd name="connsiteX0" fmla="*/ 0 w 985337"/>
                  <a:gd name="connsiteY0" fmla="*/ 492582 h 985163"/>
                  <a:gd name="connsiteX1" fmla="*/ 492669 w 985337"/>
                  <a:gd name="connsiteY1" fmla="*/ 0 h 985163"/>
                  <a:gd name="connsiteX2" fmla="*/ 985338 w 985337"/>
                  <a:gd name="connsiteY2" fmla="*/ 492582 h 985163"/>
                  <a:gd name="connsiteX3" fmla="*/ 492669 w 985337"/>
                  <a:gd name="connsiteY3" fmla="*/ 985164 h 985163"/>
                  <a:gd name="connsiteX4" fmla="*/ 0 w 985337"/>
                  <a:gd name="connsiteY4" fmla="*/ 492582 h 98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37" h="985163">
                    <a:moveTo>
                      <a:pt x="0" y="492582"/>
                    </a:moveTo>
                    <a:cubicBezTo>
                      <a:pt x="0" y="220536"/>
                      <a:pt x="220575" y="0"/>
                      <a:pt x="492669" y="0"/>
                    </a:cubicBezTo>
                    <a:cubicBezTo>
                      <a:pt x="764763" y="0"/>
                      <a:pt x="985338" y="220536"/>
                      <a:pt x="985338" y="492582"/>
                    </a:cubicBezTo>
                    <a:cubicBezTo>
                      <a:pt x="985338" y="764628"/>
                      <a:pt x="764763" y="985164"/>
                      <a:pt x="492669" y="985164"/>
                    </a:cubicBezTo>
                    <a:cubicBezTo>
                      <a:pt x="220575" y="985164"/>
                      <a:pt x="0" y="764628"/>
                      <a:pt x="0" y="492582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ardrop 31"/>
          <p:cNvSpPr/>
          <p:nvPr/>
        </p:nvSpPr>
        <p:spPr>
          <a:xfrm rot="13500000">
            <a:off x="5378023" y="1266562"/>
            <a:ext cx="1055509" cy="1055509"/>
          </a:xfrm>
          <a:prstGeom prst="teardrop">
            <a:avLst>
              <a:gd name="adj" fmla="val 100000"/>
            </a:avLst>
          </a:prstGeom>
          <a:solidFill>
            <a:srgbClr val="C00000"/>
          </a:solidFill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Freeform 32"/>
              <p:cNvSpPr/>
              <p:nvPr/>
            </p:nvSpPr>
            <p:spPr>
              <a:xfrm>
                <a:off x="5462571" y="1351054"/>
                <a:ext cx="886868" cy="886710"/>
              </a:xfrm>
              <a:custGeom>
                <a:avLst/>
                <a:gdLst>
                  <a:gd name="connsiteX0" fmla="*/ 0 w 985337"/>
                  <a:gd name="connsiteY0" fmla="*/ 492582 h 985163"/>
                  <a:gd name="connsiteX1" fmla="*/ 492669 w 985337"/>
                  <a:gd name="connsiteY1" fmla="*/ 0 h 985163"/>
                  <a:gd name="connsiteX2" fmla="*/ 985338 w 985337"/>
                  <a:gd name="connsiteY2" fmla="*/ 492582 h 985163"/>
                  <a:gd name="connsiteX3" fmla="*/ 492669 w 985337"/>
                  <a:gd name="connsiteY3" fmla="*/ 985164 h 985163"/>
                  <a:gd name="connsiteX4" fmla="*/ 0 w 985337"/>
                  <a:gd name="connsiteY4" fmla="*/ 492582 h 98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37" h="985163">
                    <a:moveTo>
                      <a:pt x="0" y="492582"/>
                    </a:moveTo>
                    <a:cubicBezTo>
                      <a:pt x="0" y="220536"/>
                      <a:pt x="220575" y="0"/>
                      <a:pt x="492669" y="0"/>
                    </a:cubicBezTo>
                    <a:cubicBezTo>
                      <a:pt x="764763" y="0"/>
                      <a:pt x="985338" y="220536"/>
                      <a:pt x="985338" y="492582"/>
                    </a:cubicBezTo>
                    <a:cubicBezTo>
                      <a:pt x="985338" y="764628"/>
                      <a:pt x="764763" y="985164"/>
                      <a:pt x="492669" y="985164"/>
                    </a:cubicBezTo>
                    <a:cubicBezTo>
                      <a:pt x="220575" y="985164"/>
                      <a:pt x="0" y="764628"/>
                      <a:pt x="0" y="492582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dk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dk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3" name="Freeform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571" y="1351054"/>
                <a:ext cx="886868" cy="886710"/>
              </a:xfrm>
              <a:custGeom>
                <a:avLst/>
                <a:gdLst>
                  <a:gd name="connsiteX0" fmla="*/ 0 w 985337"/>
                  <a:gd name="connsiteY0" fmla="*/ 492582 h 985163"/>
                  <a:gd name="connsiteX1" fmla="*/ 492669 w 985337"/>
                  <a:gd name="connsiteY1" fmla="*/ 0 h 985163"/>
                  <a:gd name="connsiteX2" fmla="*/ 985338 w 985337"/>
                  <a:gd name="connsiteY2" fmla="*/ 492582 h 985163"/>
                  <a:gd name="connsiteX3" fmla="*/ 492669 w 985337"/>
                  <a:gd name="connsiteY3" fmla="*/ 985164 h 985163"/>
                  <a:gd name="connsiteX4" fmla="*/ 0 w 985337"/>
                  <a:gd name="connsiteY4" fmla="*/ 492582 h 98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5337" h="985163">
                    <a:moveTo>
                      <a:pt x="0" y="492582"/>
                    </a:moveTo>
                    <a:cubicBezTo>
                      <a:pt x="0" y="220536"/>
                      <a:pt x="220575" y="0"/>
                      <a:pt x="492669" y="0"/>
                    </a:cubicBezTo>
                    <a:cubicBezTo>
                      <a:pt x="764763" y="0"/>
                      <a:pt x="985338" y="220536"/>
                      <a:pt x="985338" y="492582"/>
                    </a:cubicBezTo>
                    <a:cubicBezTo>
                      <a:pt x="985338" y="764628"/>
                      <a:pt x="764763" y="985164"/>
                      <a:pt x="492669" y="985164"/>
                    </a:cubicBezTo>
                    <a:cubicBezTo>
                      <a:pt x="220575" y="985164"/>
                      <a:pt x="0" y="764628"/>
                      <a:pt x="0" y="492582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6468819" y="1266562"/>
            <a:ext cx="1055509" cy="1055509"/>
            <a:chOff x="6716814" y="1125894"/>
            <a:chExt cx="1055509" cy="1055509"/>
          </a:xfrm>
        </p:grpSpPr>
        <p:sp>
          <p:nvSpPr>
            <p:cNvPr id="30" name="Teardrop 29"/>
            <p:cNvSpPr/>
            <p:nvPr/>
          </p:nvSpPr>
          <p:spPr>
            <a:xfrm rot="13500000">
              <a:off x="6716814" y="1125894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6801361" y="1210386"/>
              <a:ext cx="886868" cy="886710"/>
            </a:xfrm>
            <a:custGeom>
              <a:avLst/>
              <a:gdLst>
                <a:gd name="connsiteX0" fmla="*/ 0 w 985337"/>
                <a:gd name="connsiteY0" fmla="*/ 492582 h 985163"/>
                <a:gd name="connsiteX1" fmla="*/ 492669 w 985337"/>
                <a:gd name="connsiteY1" fmla="*/ 0 h 985163"/>
                <a:gd name="connsiteX2" fmla="*/ 985338 w 985337"/>
                <a:gd name="connsiteY2" fmla="*/ 492582 h 985163"/>
                <a:gd name="connsiteX3" fmla="*/ 492669 w 985337"/>
                <a:gd name="connsiteY3" fmla="*/ 985164 h 985163"/>
                <a:gd name="connsiteX4" fmla="*/ 0 w 985337"/>
                <a:gd name="connsiteY4" fmla="*/ 492582 h 98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37" h="985163">
                  <a:moveTo>
                    <a:pt x="0" y="492582"/>
                  </a:moveTo>
                  <a:cubicBezTo>
                    <a:pt x="0" y="220536"/>
                    <a:pt x="220575" y="0"/>
                    <a:pt x="492669" y="0"/>
                  </a:cubicBezTo>
                  <a:cubicBezTo>
                    <a:pt x="764763" y="0"/>
                    <a:pt x="985338" y="220536"/>
                    <a:pt x="985338" y="492582"/>
                  </a:cubicBezTo>
                  <a:cubicBezTo>
                    <a:pt x="985338" y="764628"/>
                    <a:pt x="764763" y="985164"/>
                    <a:pt x="492669" y="985164"/>
                  </a:cubicBezTo>
                  <a:cubicBezTo>
                    <a:pt x="220575" y="985164"/>
                    <a:pt x="0" y="764628"/>
                    <a:pt x="0" y="49258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 dirty="0"/>
            </a:p>
          </p:txBody>
        </p:sp>
      </p:grpSp>
      <p:sp>
        <p:nvSpPr>
          <p:cNvPr id="37" name="Frame 36"/>
          <p:cNvSpPr/>
          <p:nvPr/>
        </p:nvSpPr>
        <p:spPr>
          <a:xfrm>
            <a:off x="5295520" y="3084965"/>
            <a:ext cx="1401990" cy="659379"/>
          </a:xfrm>
          <a:prstGeom prst="fra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Tough!</a:t>
            </a:r>
            <a:endParaRPr lang="en-GB" sz="12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>
            <a:stCxn id="51" idx="7"/>
            <a:endCxn id="45" idx="0"/>
          </p:cNvCxnSpPr>
          <p:nvPr/>
        </p:nvCxnSpPr>
        <p:spPr>
          <a:xfrm flipH="1">
            <a:off x="3528108" y="2538203"/>
            <a:ext cx="4655" cy="550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Frame 37"/>
          <p:cNvSpPr/>
          <p:nvPr/>
        </p:nvSpPr>
        <p:spPr>
          <a:xfrm>
            <a:off x="344634" y="3081017"/>
            <a:ext cx="1401990" cy="659379"/>
          </a:xfrm>
          <a:prstGeom prst="fram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Great, write the paper…</a:t>
            </a:r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572605" y="1264090"/>
            <a:ext cx="1055509" cy="1055509"/>
            <a:chOff x="6716814" y="1125894"/>
            <a:chExt cx="1055509" cy="1055509"/>
          </a:xfrm>
        </p:grpSpPr>
        <p:sp>
          <p:nvSpPr>
            <p:cNvPr id="46" name="Teardrop 45"/>
            <p:cNvSpPr/>
            <p:nvPr/>
          </p:nvSpPr>
          <p:spPr>
            <a:xfrm rot="13500000">
              <a:off x="6716814" y="1125894"/>
              <a:ext cx="1055509" cy="1055509"/>
            </a:xfrm>
            <a:prstGeom prst="teardrop">
              <a:avLst>
                <a:gd name="adj" fmla="val 100000"/>
              </a:avLst>
            </a:prstGeom>
            <a:solidFill>
              <a:schemeClr val="bg1"/>
            </a:solidFill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form 46"/>
            <p:cNvSpPr/>
            <p:nvPr/>
          </p:nvSpPr>
          <p:spPr>
            <a:xfrm>
              <a:off x="6801361" y="1210386"/>
              <a:ext cx="886868" cy="886710"/>
            </a:xfrm>
            <a:custGeom>
              <a:avLst/>
              <a:gdLst>
                <a:gd name="connsiteX0" fmla="*/ 0 w 985337"/>
                <a:gd name="connsiteY0" fmla="*/ 492582 h 985163"/>
                <a:gd name="connsiteX1" fmla="*/ 492669 w 985337"/>
                <a:gd name="connsiteY1" fmla="*/ 0 h 985163"/>
                <a:gd name="connsiteX2" fmla="*/ 985338 w 985337"/>
                <a:gd name="connsiteY2" fmla="*/ 492582 h 985163"/>
                <a:gd name="connsiteX3" fmla="*/ 492669 w 985337"/>
                <a:gd name="connsiteY3" fmla="*/ 985164 h 985163"/>
                <a:gd name="connsiteX4" fmla="*/ 0 w 985337"/>
                <a:gd name="connsiteY4" fmla="*/ 492582 h 985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337" h="985163">
                  <a:moveTo>
                    <a:pt x="0" y="492582"/>
                  </a:moveTo>
                  <a:cubicBezTo>
                    <a:pt x="0" y="220536"/>
                    <a:pt x="220575" y="0"/>
                    <a:pt x="492669" y="0"/>
                  </a:cubicBezTo>
                  <a:cubicBezTo>
                    <a:pt x="764763" y="0"/>
                    <a:pt x="985338" y="220536"/>
                    <a:pt x="985338" y="492582"/>
                  </a:cubicBezTo>
                  <a:cubicBezTo>
                    <a:pt x="985338" y="764628"/>
                    <a:pt x="764763" y="985164"/>
                    <a:pt x="492669" y="985164"/>
                  </a:cubicBezTo>
                  <a:cubicBezTo>
                    <a:pt x="220575" y="985164"/>
                    <a:pt x="0" y="764628"/>
                    <a:pt x="0" y="492582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err="1" smtClean="0"/>
                <a:t>Forcefield</a:t>
              </a:r>
              <a:endParaRPr lang="en-US" sz="1200" kern="1200" dirty="0"/>
            </a:p>
          </p:txBody>
        </p:sp>
      </p:grpSp>
      <p:pic>
        <p:nvPicPr>
          <p:cNvPr id="48" name="Picture 47" descr="Computer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60" y="1580939"/>
            <a:ext cx="648072" cy="438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2" y="1365985"/>
            <a:ext cx="845894" cy="90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44000</TotalTime>
  <Words>1526</Words>
  <Application>Microsoft Office PowerPoint</Application>
  <PresentationFormat>On-screen Show (16:9)</PresentationFormat>
  <Paragraphs>497</Paragraphs>
  <Slides>31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Calisto MT</vt:lpstr>
      <vt:lpstr>Cambria</vt:lpstr>
      <vt:lpstr>Constantia</vt:lpstr>
      <vt:lpstr>Berlin Sans FB</vt:lpstr>
      <vt:lpstr>ＭＳ Ｐゴシック</vt:lpstr>
      <vt:lpstr>Calibri</vt:lpstr>
      <vt:lpstr>Lucida Sans</vt:lpstr>
      <vt:lpstr>Cambria Math</vt:lpstr>
      <vt:lpstr>Arial</vt:lpstr>
      <vt:lpstr>ISIS Small Bottom Banner</vt:lpstr>
      <vt:lpstr>Dissolve  Next generation software for the analysis of total scattering data</vt:lpstr>
      <vt:lpstr>Disordered Materials</vt:lpstr>
      <vt:lpstr>Disordered Materials Instrumentation</vt:lpstr>
      <vt:lpstr>PowerPoint Presentation</vt:lpstr>
      <vt:lpstr>The Total Structure Factor</vt:lpstr>
      <vt:lpstr>The Total Structure Factor</vt:lpstr>
      <vt:lpstr>Linking Experiment and Theory</vt:lpstr>
      <vt:lpstr>Linking Experiment and Theory</vt:lpstr>
      <vt:lpstr>Basic Simulation</vt:lpstr>
      <vt:lpstr>Improving on a Basic Simulation</vt:lpstr>
      <vt:lpstr>Composition of the Total Structure Factor</vt:lpstr>
      <vt:lpstr>Partial Pair Correlations</vt:lpstr>
      <vt:lpstr>The Goal – Experimental S(Q)</vt:lpstr>
      <vt:lpstr>Isotopic Substitution</vt:lpstr>
      <vt:lpstr>Inversion of the Scattering Matrix</vt:lpstr>
      <vt:lpstr>Potential Refinement</vt:lpstr>
      <vt:lpstr>“Enhanced” Simulation</vt:lpstr>
      <vt:lpstr>Liquid Water</vt:lpstr>
      <vt:lpstr>Liquid Water</vt:lpstr>
      <vt:lpstr>Isotope Availability &amp; Access</vt:lpstr>
      <vt:lpstr>Generalisation</vt:lpstr>
      <vt:lpstr>The Augmented Scattering Matrix</vt:lpstr>
      <vt:lpstr>Empirical Potential Structure Refinement</vt:lpstr>
      <vt:lpstr>Five Caveats with EPSR</vt:lpstr>
      <vt:lpstr>Evolving Science</vt:lpstr>
      <vt:lpstr>Current / Future Applications</vt:lpstr>
      <vt:lpstr>Current / New Applications</vt:lpstr>
      <vt:lpstr>Current / New Applications</vt:lpstr>
      <vt:lpstr>Current / New Applications</vt:lpstr>
      <vt:lpstr>Dissolve</vt:lpstr>
      <vt:lpstr>PowerPoint Presentation</vt:lpstr>
    </vt:vector>
  </TitlesOfParts>
  <Company>CCLRC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Youngs, Tristan (STFC,RAL,ISIS)</dc:creator>
  <cp:lastModifiedBy>Youngs, Tristan (STFC,RAL,ISIS)</cp:lastModifiedBy>
  <cp:revision>881</cp:revision>
  <dcterms:created xsi:type="dcterms:W3CDTF">2007-08-10T08:53:48Z</dcterms:created>
  <dcterms:modified xsi:type="dcterms:W3CDTF">2019-10-15T11:31:31Z</dcterms:modified>
</cp:coreProperties>
</file>