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0"/>
  </p:notesMasterIdLst>
  <p:sldIdLst>
    <p:sldId id="305" r:id="rId2"/>
    <p:sldId id="336" r:id="rId3"/>
    <p:sldId id="337" r:id="rId4"/>
    <p:sldId id="344" r:id="rId5"/>
    <p:sldId id="276" r:id="rId6"/>
    <p:sldId id="275" r:id="rId7"/>
    <p:sldId id="296" r:id="rId8"/>
    <p:sldId id="346" r:id="rId9"/>
    <p:sldId id="341" r:id="rId10"/>
    <p:sldId id="342" r:id="rId11"/>
    <p:sldId id="349" r:id="rId12"/>
    <p:sldId id="364" r:id="rId13"/>
    <p:sldId id="339" r:id="rId14"/>
    <p:sldId id="340" r:id="rId15"/>
    <p:sldId id="351" r:id="rId16"/>
    <p:sldId id="354" r:id="rId17"/>
    <p:sldId id="352" r:id="rId18"/>
    <p:sldId id="348" r:id="rId19"/>
    <p:sldId id="347" r:id="rId20"/>
    <p:sldId id="280" r:id="rId21"/>
    <p:sldId id="338" r:id="rId22"/>
    <p:sldId id="357" r:id="rId23"/>
    <p:sldId id="366" r:id="rId24"/>
    <p:sldId id="317" r:id="rId25"/>
    <p:sldId id="365" r:id="rId26"/>
    <p:sldId id="361" r:id="rId27"/>
    <p:sldId id="322" r:id="rId28"/>
    <p:sldId id="319" r:id="rId29"/>
    <p:sldId id="358" r:id="rId30"/>
    <p:sldId id="325" r:id="rId31"/>
    <p:sldId id="367" r:id="rId32"/>
    <p:sldId id="329" r:id="rId33"/>
    <p:sldId id="330" r:id="rId34"/>
    <p:sldId id="333" r:id="rId35"/>
    <p:sldId id="369" r:id="rId36"/>
    <p:sldId id="334" r:id="rId37"/>
    <p:sldId id="368" r:id="rId38"/>
    <p:sldId id="328" r:id="rId39"/>
    <p:sldId id="327" r:id="rId40"/>
    <p:sldId id="332" r:id="rId41"/>
    <p:sldId id="363" r:id="rId42"/>
    <p:sldId id="324" r:id="rId43"/>
    <p:sldId id="335" r:id="rId44"/>
    <p:sldId id="321" r:id="rId45"/>
    <p:sldId id="323" r:id="rId46"/>
    <p:sldId id="326" r:id="rId47"/>
    <p:sldId id="331" r:id="rId48"/>
    <p:sldId id="370" r:id="rId49"/>
  </p:sldIdLst>
  <p:sldSz cx="9144000" cy="6858000" type="screen4x3"/>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40FF"/>
    <a:srgbClr val="00FDFF"/>
    <a:srgbClr val="008F00"/>
    <a:srgbClr val="FF9300"/>
    <a:srgbClr val="00FA00"/>
    <a:srgbClr val="FFFC00"/>
    <a:srgbClr val="FFFFFF"/>
    <a:srgbClr val="942092"/>
    <a:srgbClr val="0432FF"/>
    <a:srgbClr val="FFFD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1807" autoAdjust="0"/>
    <p:restoredTop sz="96291" autoAdjust="0"/>
  </p:normalViewPr>
  <p:slideViewPr>
    <p:cSldViewPr>
      <p:cViewPr>
        <p:scale>
          <a:sx n="90" d="100"/>
          <a:sy n="90" d="100"/>
        </p:scale>
        <p:origin x="872" y="99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55" d="100"/>
          <a:sy n="155" d="100"/>
        </p:scale>
        <p:origin x="-6728"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F92312-BF78-354E-A9F4-B41EE85B059B}" type="doc">
      <dgm:prSet loTypeId="urn:microsoft.com/office/officeart/2005/8/layout/process1" loCatId="" qsTypeId="urn:microsoft.com/office/officeart/2005/8/quickstyle/simple1" qsCatId="simple" csTypeId="urn:microsoft.com/office/officeart/2005/8/colors/accent1_2" csCatId="accent1" phldr="1"/>
      <dgm:spPr/>
    </dgm:pt>
    <dgm:pt modelId="{0288A8FA-2569-D74E-BD51-073BDFB32C00}">
      <dgm:prSet phldrT="[Text]" custT="1"/>
      <dgm:spPr/>
      <dgm:t>
        <a:bodyPr/>
        <a:lstStyle/>
        <a:p>
          <a:pPr algn="ctr"/>
          <a:r>
            <a:rPr lang="en-US" sz="1600" b="1" u="sng" dirty="0"/>
            <a:t>Scope:</a:t>
          </a:r>
        </a:p>
        <a:p>
          <a:pPr algn="just"/>
          <a:r>
            <a:rPr lang="en-GB" sz="1600" dirty="0"/>
            <a:t>-Ensure Equipotentiality between rack area and tunnel area.</a:t>
          </a:r>
        </a:p>
        <a:p>
          <a:pPr algn="just"/>
          <a:r>
            <a:rPr lang="en-GB" sz="1600" dirty="0"/>
            <a:t>-Protect system from High frequency currents.</a:t>
          </a:r>
        </a:p>
        <a:p>
          <a:pPr algn="just"/>
          <a:r>
            <a:rPr lang="en-GB" sz="1600" dirty="0"/>
            <a:t>-Provide low impedance path towards ESS EMC grounding mesh beneath the concrete.</a:t>
          </a:r>
        </a:p>
      </dgm:t>
    </dgm:pt>
    <dgm:pt modelId="{4B3F6A8D-FC62-BF43-B688-9D666C2DA6AC}" type="parTrans" cxnId="{265F2237-1683-CA45-90BB-F79507E412C0}">
      <dgm:prSet/>
      <dgm:spPr/>
      <dgm:t>
        <a:bodyPr/>
        <a:lstStyle/>
        <a:p>
          <a:endParaRPr lang="en-US"/>
        </a:p>
      </dgm:t>
    </dgm:pt>
    <dgm:pt modelId="{49BE0FAD-5D87-6B45-9D9A-035985E729F4}" type="sibTrans" cxnId="{265F2237-1683-CA45-90BB-F79507E412C0}">
      <dgm:prSet/>
      <dgm:spPr/>
      <dgm:t>
        <a:bodyPr/>
        <a:lstStyle/>
        <a:p>
          <a:endParaRPr lang="en-US"/>
        </a:p>
      </dgm:t>
    </dgm:pt>
    <dgm:pt modelId="{E5F82C76-8193-0F49-A7E9-3F44AB558191}">
      <dgm:prSet phldrT="[Text]" custT="1"/>
      <dgm:spPr/>
      <dgm:t>
        <a:bodyPr/>
        <a:lstStyle/>
        <a:p>
          <a:pPr algn="just"/>
          <a:r>
            <a:rPr lang="en-US" sz="1600" dirty="0"/>
            <a:t>-Flat copper conductor mesh inside protective cage extended to LEBT and wall area connected to main ESS EMC grounding mesh.</a:t>
          </a:r>
        </a:p>
        <a:p>
          <a:pPr algn="just"/>
          <a:r>
            <a:rPr lang="en-US" sz="1600" dirty="0"/>
            <a:t>-Use of flat Aluminum foil and EMC braids  to ground rack electronics, PDU, Isolation Transformer , HV power supply  and “strangle” possible ground loops.</a:t>
          </a:r>
        </a:p>
      </dgm:t>
    </dgm:pt>
    <dgm:pt modelId="{94EE623D-67E1-6748-8F7B-BF25E5DD5DF9}" type="parTrans" cxnId="{4BDF0EB8-6180-1D4D-AC3A-2A3646EE832D}">
      <dgm:prSet/>
      <dgm:spPr/>
      <dgm:t>
        <a:bodyPr/>
        <a:lstStyle/>
        <a:p>
          <a:endParaRPr lang="en-US"/>
        </a:p>
      </dgm:t>
    </dgm:pt>
    <dgm:pt modelId="{C74A121A-EE57-B446-9635-A81C906CBD8C}" type="sibTrans" cxnId="{4BDF0EB8-6180-1D4D-AC3A-2A3646EE832D}">
      <dgm:prSet/>
      <dgm:spPr/>
      <dgm:t>
        <a:bodyPr/>
        <a:lstStyle/>
        <a:p>
          <a:endParaRPr lang="en-US"/>
        </a:p>
      </dgm:t>
    </dgm:pt>
    <dgm:pt modelId="{7E7695B9-A1A6-1E44-840D-C5107923851A}" type="pres">
      <dgm:prSet presAssocID="{AAF92312-BF78-354E-A9F4-B41EE85B059B}" presName="Name0" presStyleCnt="0">
        <dgm:presLayoutVars>
          <dgm:dir/>
          <dgm:resizeHandles val="exact"/>
        </dgm:presLayoutVars>
      </dgm:prSet>
      <dgm:spPr/>
    </dgm:pt>
    <dgm:pt modelId="{F823B405-9902-844C-B3D5-9E9674A8ED34}" type="pres">
      <dgm:prSet presAssocID="{0288A8FA-2569-D74E-BD51-073BDFB32C00}" presName="node" presStyleLbl="node1" presStyleIdx="0" presStyleCnt="2">
        <dgm:presLayoutVars>
          <dgm:bulletEnabled val="1"/>
        </dgm:presLayoutVars>
      </dgm:prSet>
      <dgm:spPr/>
    </dgm:pt>
    <dgm:pt modelId="{04171801-0CCF-B845-83DF-E56DF58903C4}" type="pres">
      <dgm:prSet presAssocID="{49BE0FAD-5D87-6B45-9D9A-035985E729F4}" presName="sibTrans" presStyleLbl="sibTrans2D1" presStyleIdx="0" presStyleCnt="1"/>
      <dgm:spPr/>
    </dgm:pt>
    <dgm:pt modelId="{FA679A60-A9EF-5C41-9DE5-48AF6DF06D1F}" type="pres">
      <dgm:prSet presAssocID="{49BE0FAD-5D87-6B45-9D9A-035985E729F4}" presName="connectorText" presStyleLbl="sibTrans2D1" presStyleIdx="0" presStyleCnt="1"/>
      <dgm:spPr/>
    </dgm:pt>
    <dgm:pt modelId="{06AC6E29-B042-AE4A-B9B0-769F4B14DCEC}" type="pres">
      <dgm:prSet presAssocID="{E5F82C76-8193-0F49-A7E9-3F44AB558191}" presName="node" presStyleLbl="node1" presStyleIdx="1" presStyleCnt="2">
        <dgm:presLayoutVars>
          <dgm:bulletEnabled val="1"/>
        </dgm:presLayoutVars>
      </dgm:prSet>
      <dgm:spPr/>
    </dgm:pt>
  </dgm:ptLst>
  <dgm:cxnLst>
    <dgm:cxn modelId="{106AB801-05E4-9644-9EFD-3A819E0C3FB5}" type="presOf" srcId="{0288A8FA-2569-D74E-BD51-073BDFB32C00}" destId="{F823B405-9902-844C-B3D5-9E9674A8ED34}" srcOrd="0" destOrd="0" presId="urn:microsoft.com/office/officeart/2005/8/layout/process1"/>
    <dgm:cxn modelId="{265F2237-1683-CA45-90BB-F79507E412C0}" srcId="{AAF92312-BF78-354E-A9F4-B41EE85B059B}" destId="{0288A8FA-2569-D74E-BD51-073BDFB32C00}" srcOrd="0" destOrd="0" parTransId="{4B3F6A8D-FC62-BF43-B688-9D666C2DA6AC}" sibTransId="{49BE0FAD-5D87-6B45-9D9A-035985E729F4}"/>
    <dgm:cxn modelId="{88D63364-C159-0744-9764-82237134ECF6}" type="presOf" srcId="{AAF92312-BF78-354E-A9F4-B41EE85B059B}" destId="{7E7695B9-A1A6-1E44-840D-C5107923851A}" srcOrd="0" destOrd="0" presId="urn:microsoft.com/office/officeart/2005/8/layout/process1"/>
    <dgm:cxn modelId="{BA5BA085-23DD-C341-9F67-035A02CE5598}" type="presOf" srcId="{49BE0FAD-5D87-6B45-9D9A-035985E729F4}" destId="{FA679A60-A9EF-5C41-9DE5-48AF6DF06D1F}" srcOrd="1" destOrd="0" presId="urn:microsoft.com/office/officeart/2005/8/layout/process1"/>
    <dgm:cxn modelId="{4BDF0EB8-6180-1D4D-AC3A-2A3646EE832D}" srcId="{AAF92312-BF78-354E-A9F4-B41EE85B059B}" destId="{E5F82C76-8193-0F49-A7E9-3F44AB558191}" srcOrd="1" destOrd="0" parTransId="{94EE623D-67E1-6748-8F7B-BF25E5DD5DF9}" sibTransId="{C74A121A-EE57-B446-9635-A81C906CBD8C}"/>
    <dgm:cxn modelId="{DADF0EE2-7DFB-DE4B-AB81-318D2A469B29}" type="presOf" srcId="{49BE0FAD-5D87-6B45-9D9A-035985E729F4}" destId="{04171801-0CCF-B845-83DF-E56DF58903C4}" srcOrd="0" destOrd="0" presId="urn:microsoft.com/office/officeart/2005/8/layout/process1"/>
    <dgm:cxn modelId="{013A35FE-744E-8B45-BD00-C30BAD4AF732}" type="presOf" srcId="{E5F82C76-8193-0F49-A7E9-3F44AB558191}" destId="{06AC6E29-B042-AE4A-B9B0-769F4B14DCEC}" srcOrd="0" destOrd="0" presId="urn:microsoft.com/office/officeart/2005/8/layout/process1"/>
    <dgm:cxn modelId="{F8B5197E-E1B8-B34B-B8FE-8F954474C949}" type="presParOf" srcId="{7E7695B9-A1A6-1E44-840D-C5107923851A}" destId="{F823B405-9902-844C-B3D5-9E9674A8ED34}" srcOrd="0" destOrd="0" presId="urn:microsoft.com/office/officeart/2005/8/layout/process1"/>
    <dgm:cxn modelId="{61FC7B98-32F8-E445-8415-A06C385F10B1}" type="presParOf" srcId="{7E7695B9-A1A6-1E44-840D-C5107923851A}" destId="{04171801-0CCF-B845-83DF-E56DF58903C4}" srcOrd="1" destOrd="0" presId="urn:microsoft.com/office/officeart/2005/8/layout/process1"/>
    <dgm:cxn modelId="{AE859E87-7396-EA4A-8D3D-8A9DB76CD8DD}" type="presParOf" srcId="{04171801-0CCF-B845-83DF-E56DF58903C4}" destId="{FA679A60-A9EF-5C41-9DE5-48AF6DF06D1F}" srcOrd="0" destOrd="0" presId="urn:microsoft.com/office/officeart/2005/8/layout/process1"/>
    <dgm:cxn modelId="{B3E5E546-E6BB-2945-9E64-80AE14093150}" type="presParOf" srcId="{7E7695B9-A1A6-1E44-840D-C5107923851A}" destId="{06AC6E29-B042-AE4A-B9B0-769F4B14DCEC}" srcOrd="2"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23B405-9902-844C-B3D5-9E9674A8ED34}">
      <dsp:nvSpPr>
        <dsp:cNvPr id="0" name=""/>
        <dsp:cNvSpPr/>
      </dsp:nvSpPr>
      <dsp:spPr>
        <a:xfrm>
          <a:off x="1587" y="812025"/>
          <a:ext cx="3385343" cy="240313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u="sng" kern="1200" dirty="0"/>
            <a:t>Scope:</a:t>
          </a:r>
        </a:p>
        <a:p>
          <a:pPr marL="0" lvl="0" indent="0" algn="just" defTabSz="711200">
            <a:lnSpc>
              <a:spcPct val="90000"/>
            </a:lnSpc>
            <a:spcBef>
              <a:spcPct val="0"/>
            </a:spcBef>
            <a:spcAft>
              <a:spcPct val="35000"/>
            </a:spcAft>
            <a:buNone/>
          </a:pPr>
          <a:r>
            <a:rPr lang="en-GB" sz="1600" kern="1200" dirty="0"/>
            <a:t>-Ensure Equipotentiality between rack area and tunnel area.</a:t>
          </a:r>
        </a:p>
        <a:p>
          <a:pPr marL="0" lvl="0" indent="0" algn="just" defTabSz="711200">
            <a:lnSpc>
              <a:spcPct val="90000"/>
            </a:lnSpc>
            <a:spcBef>
              <a:spcPct val="0"/>
            </a:spcBef>
            <a:spcAft>
              <a:spcPct val="35000"/>
            </a:spcAft>
            <a:buNone/>
          </a:pPr>
          <a:r>
            <a:rPr lang="en-GB" sz="1600" kern="1200" dirty="0"/>
            <a:t>-Protect system from High frequency currents.</a:t>
          </a:r>
        </a:p>
        <a:p>
          <a:pPr marL="0" lvl="0" indent="0" algn="just" defTabSz="711200">
            <a:lnSpc>
              <a:spcPct val="90000"/>
            </a:lnSpc>
            <a:spcBef>
              <a:spcPct val="0"/>
            </a:spcBef>
            <a:spcAft>
              <a:spcPct val="35000"/>
            </a:spcAft>
            <a:buNone/>
          </a:pPr>
          <a:r>
            <a:rPr lang="en-GB" sz="1600" kern="1200" dirty="0"/>
            <a:t>-Provide low impedance path towards ESS EMC grounding mesh beneath the concrete.</a:t>
          </a:r>
        </a:p>
      </dsp:txBody>
      <dsp:txXfrm>
        <a:off x="71972" y="882410"/>
        <a:ext cx="3244573" cy="2262361"/>
      </dsp:txXfrm>
    </dsp:sp>
    <dsp:sp modelId="{04171801-0CCF-B845-83DF-E56DF58903C4}">
      <dsp:nvSpPr>
        <dsp:cNvPr id="0" name=""/>
        <dsp:cNvSpPr/>
      </dsp:nvSpPr>
      <dsp:spPr>
        <a:xfrm>
          <a:off x="3725465" y="1593808"/>
          <a:ext cx="717692" cy="83956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3725465" y="1761721"/>
        <a:ext cx="502384" cy="503739"/>
      </dsp:txXfrm>
    </dsp:sp>
    <dsp:sp modelId="{06AC6E29-B042-AE4A-B9B0-769F4B14DCEC}">
      <dsp:nvSpPr>
        <dsp:cNvPr id="0" name=""/>
        <dsp:cNvSpPr/>
      </dsp:nvSpPr>
      <dsp:spPr>
        <a:xfrm>
          <a:off x="4741068" y="812025"/>
          <a:ext cx="3385343" cy="240313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just" defTabSz="711200">
            <a:lnSpc>
              <a:spcPct val="90000"/>
            </a:lnSpc>
            <a:spcBef>
              <a:spcPct val="0"/>
            </a:spcBef>
            <a:spcAft>
              <a:spcPct val="35000"/>
            </a:spcAft>
            <a:buNone/>
          </a:pPr>
          <a:r>
            <a:rPr lang="en-US" sz="1600" kern="1200" dirty="0"/>
            <a:t>-Flat copper conductor mesh inside protective cage extended to LEBT and wall area connected to main ESS EMC grounding mesh.</a:t>
          </a:r>
        </a:p>
        <a:p>
          <a:pPr marL="0" lvl="0" indent="0" algn="just" defTabSz="711200">
            <a:lnSpc>
              <a:spcPct val="90000"/>
            </a:lnSpc>
            <a:spcBef>
              <a:spcPct val="0"/>
            </a:spcBef>
            <a:spcAft>
              <a:spcPct val="35000"/>
            </a:spcAft>
            <a:buNone/>
          </a:pPr>
          <a:r>
            <a:rPr lang="en-US" sz="1600" kern="1200" dirty="0"/>
            <a:t>-Use of flat Aluminum foil and EMC braids  to ground rack electronics, PDU, Isolation Transformer , HV power supply  and “strangle” possible ground loops.</a:t>
          </a:r>
        </a:p>
      </dsp:txBody>
      <dsp:txXfrm>
        <a:off x="4811453" y="882410"/>
        <a:ext cx="3244573" cy="2262361"/>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9F57FC-B3FF-4DF2-9417-962901C07B3B}" type="datetimeFigureOut">
              <a:rPr lang="sv-SE" smtClean="0"/>
              <a:t>2019-10-13</a:t>
            </a:fld>
            <a:endParaRPr lang="sv-SE"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v-SE"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1A53A7-64CD-4D0E-AAE8-1AC9C79D7085}" type="slidenum">
              <a:rPr lang="sv-SE" smtClean="0"/>
              <a:t>‹#›</a:t>
            </a:fld>
            <a:endParaRPr lang="sv-SE" dirty="0"/>
          </a:p>
        </p:txBody>
      </p:sp>
    </p:spTree>
    <p:extLst>
      <p:ext uri="{BB962C8B-B14F-4D97-AF65-F5344CB8AC3E}">
        <p14:creationId xmlns:p14="http://schemas.microsoft.com/office/powerpoint/2010/main" val="1284655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a:r>
          </a:p>
        </p:txBody>
      </p:sp>
      <p:sp>
        <p:nvSpPr>
          <p:cNvPr id="4" name="Slide Number Placeholder 3"/>
          <p:cNvSpPr>
            <a:spLocks noGrp="1"/>
          </p:cNvSpPr>
          <p:nvPr>
            <p:ph type="sldNum" sz="quarter" idx="10"/>
          </p:nvPr>
        </p:nvSpPr>
        <p:spPr/>
        <p:txBody>
          <a:bodyPr/>
          <a:lstStyle/>
          <a:p>
            <a:fld id="{161A53A7-64CD-4D0E-AAE8-1AC9C79D7085}" type="slidenum">
              <a:rPr lang="sv-SE" smtClean="0"/>
              <a:t>5</a:t>
            </a:fld>
            <a:endParaRPr lang="sv-SE" dirty="0"/>
          </a:p>
        </p:txBody>
      </p:sp>
    </p:spTree>
    <p:extLst>
      <p:ext uri="{BB962C8B-B14F-4D97-AF65-F5344CB8AC3E}">
        <p14:creationId xmlns:p14="http://schemas.microsoft.com/office/powerpoint/2010/main" val="684217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61A53A7-64CD-4D0E-AAE8-1AC9C79D7085}" type="slidenum">
              <a:rPr lang="sv-SE" smtClean="0"/>
              <a:t>7</a:t>
            </a:fld>
            <a:endParaRPr lang="sv-SE" dirty="0"/>
          </a:p>
        </p:txBody>
      </p:sp>
    </p:spTree>
    <p:extLst>
      <p:ext uri="{BB962C8B-B14F-4D97-AF65-F5344CB8AC3E}">
        <p14:creationId xmlns:p14="http://schemas.microsoft.com/office/powerpoint/2010/main" val="2287095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61A53A7-64CD-4D0E-AAE8-1AC9C79D7085}" type="slidenum">
              <a:rPr lang="sv-SE" smtClean="0"/>
              <a:t>8</a:t>
            </a:fld>
            <a:endParaRPr lang="sv-SE" dirty="0"/>
          </a:p>
        </p:txBody>
      </p:sp>
    </p:spTree>
    <p:extLst>
      <p:ext uri="{BB962C8B-B14F-4D97-AF65-F5344CB8AC3E}">
        <p14:creationId xmlns:p14="http://schemas.microsoft.com/office/powerpoint/2010/main" val="3784541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61A53A7-64CD-4D0E-AAE8-1AC9C79D7085}" type="slidenum">
              <a:rPr lang="sv-SE" smtClean="0"/>
              <a:t>20</a:t>
            </a:fld>
            <a:endParaRPr lang="sv-SE" dirty="0"/>
          </a:p>
        </p:txBody>
      </p:sp>
    </p:spTree>
    <p:extLst>
      <p:ext uri="{BB962C8B-B14F-4D97-AF65-F5344CB8AC3E}">
        <p14:creationId xmlns:p14="http://schemas.microsoft.com/office/powerpoint/2010/main" val="4031152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61A53A7-64CD-4D0E-AAE8-1AC9C79D7085}" type="slidenum">
              <a:rPr lang="sv-SE" smtClean="0"/>
              <a:t>24</a:t>
            </a:fld>
            <a:endParaRPr lang="sv-SE" dirty="0"/>
          </a:p>
        </p:txBody>
      </p:sp>
    </p:spTree>
    <p:extLst>
      <p:ext uri="{BB962C8B-B14F-4D97-AF65-F5344CB8AC3E}">
        <p14:creationId xmlns:p14="http://schemas.microsoft.com/office/powerpoint/2010/main" val="1693735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1A53A7-64CD-4D0E-AAE8-1AC9C79D7085}" type="slidenum">
              <a:rPr lang="sv-SE" smtClean="0"/>
              <a:t>45</a:t>
            </a:fld>
            <a:endParaRPr lang="sv-SE" dirty="0"/>
          </a:p>
        </p:txBody>
      </p:sp>
    </p:spTree>
    <p:extLst>
      <p:ext uri="{BB962C8B-B14F-4D97-AF65-F5344CB8AC3E}">
        <p14:creationId xmlns:p14="http://schemas.microsoft.com/office/powerpoint/2010/main" val="25348315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noProof="0"/>
              <a:t>Click to edit Master title style</a:t>
            </a:r>
            <a:endParaRPr lang="en-GB" noProof="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en-GB" noProof="0"/>
          </a:p>
        </p:txBody>
      </p:sp>
      <p:sp>
        <p:nvSpPr>
          <p:cNvPr id="4" name="Date Placeholder 3"/>
          <p:cNvSpPr>
            <a:spLocks noGrp="1"/>
          </p:cNvSpPr>
          <p:nvPr>
            <p:ph type="dt" sz="half" idx="10"/>
          </p:nvPr>
        </p:nvSpPr>
        <p:spPr/>
        <p:txBody>
          <a:bodyPr/>
          <a:lstStyle/>
          <a:p>
            <a:fld id="{5ED7AC81-318B-4D49-A602-9E30227C87EC}" type="datetime1">
              <a:rPr lang="en-GB" noProof="0" smtClean="0"/>
              <a:t>13/10/2019</a:t>
            </a:fld>
            <a:endParaRPr lang="en-GB" noProof="0"/>
          </a:p>
        </p:txBody>
      </p:sp>
      <p:sp>
        <p:nvSpPr>
          <p:cNvPr id="5" name="Footer Placeholder 4"/>
          <p:cNvSpPr>
            <a:spLocks noGrp="1"/>
          </p:cNvSpPr>
          <p:nvPr>
            <p:ph type="ftr" sz="quarter" idx="11"/>
          </p:nvPr>
        </p:nvSpPr>
        <p:spPr/>
        <p:txBody>
          <a:bodyPr/>
          <a:lstStyle/>
          <a:p>
            <a:endParaRPr lang="en-GB" noProof="0"/>
          </a:p>
        </p:txBody>
      </p:sp>
      <p:sp>
        <p:nvSpPr>
          <p:cNvPr id="6" name="Slide Number Placeholder 5"/>
          <p:cNvSpPr>
            <a:spLocks noGrp="1"/>
          </p:cNvSpPr>
          <p:nvPr>
            <p:ph type="sldNum" sz="quarter" idx="12"/>
          </p:nvPr>
        </p:nvSpPr>
        <p:spPr/>
        <p:txBody>
          <a:bodyPr/>
          <a:lstStyle/>
          <a:p>
            <a:fld id="{551115BC-487E-4422-894C-CB7CD3E79223}" type="slidenum">
              <a:rPr lang="en-GB" noProof="0" smtClean="0"/>
              <a:t>‹#›</a:t>
            </a:fld>
            <a:endParaRPr lang="en-GB" noProof="0"/>
          </a:p>
        </p:txBody>
      </p:sp>
      <p:pic>
        <p:nvPicPr>
          <p:cNvPr id="7"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08304" y="260648"/>
            <a:ext cx="1656184" cy="886059"/>
          </a:xfrm>
          <a:prstGeom prst="rect">
            <a:avLst/>
          </a:prstGeom>
        </p:spPr>
      </p:pic>
    </p:spTree>
    <p:extLst>
      <p:ext uri="{BB962C8B-B14F-4D97-AF65-F5344CB8AC3E}">
        <p14:creationId xmlns:p14="http://schemas.microsoft.com/office/powerpoint/2010/main" val="2439884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a:solidFill>
                <a:srgbClr val="0094CA"/>
              </a:solidFill>
            </a:endParaRPr>
          </a:p>
        </p:txBody>
      </p:sp>
      <p:sp>
        <p:nvSpPr>
          <p:cNvPr id="2" name="Title 1"/>
          <p:cNvSpPr>
            <a:spLocks noGrp="1"/>
          </p:cNvSpPr>
          <p:nvPr>
            <p:ph type="title"/>
          </p:nvPr>
        </p:nvSpPr>
        <p:spPr>
          <a:xfrm>
            <a:off x="304800" y="228600"/>
            <a:ext cx="7139136" cy="1143000"/>
          </a:xfrm>
        </p:spPr>
        <p:txBody>
          <a:bodyPr/>
          <a:lstStyle/>
          <a:p>
            <a:r>
              <a:rPr lang="en-US" noProof="0" dirty="0"/>
              <a:t>Click to edit Master title style</a:t>
            </a:r>
            <a:endParaRPr lang="en-GB" noProof="0" dirty="0"/>
          </a:p>
        </p:txBody>
      </p:sp>
      <p:sp>
        <p:nvSpPr>
          <p:cNvPr id="3" name="Content Placeholder 2"/>
          <p:cNvSpPr>
            <a:spLocks noGrp="1"/>
          </p:cNvSpPr>
          <p:nvPr>
            <p:ph idx="1"/>
          </p:nvPr>
        </p:nvSpPr>
        <p:spPr/>
        <p:txBody>
          <a:bodyPr>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Date Placeholder 3"/>
          <p:cNvSpPr>
            <a:spLocks noGrp="1"/>
          </p:cNvSpPr>
          <p:nvPr>
            <p:ph type="dt" sz="half" idx="10"/>
          </p:nvPr>
        </p:nvSpPr>
        <p:spPr/>
        <p:txBody>
          <a:bodyPr/>
          <a:lstStyle/>
          <a:p>
            <a:fld id="{6EB99CB0-346B-43FA-9EE6-F90C3F3BC0BA}" type="datetime1">
              <a:rPr lang="en-GB" noProof="0" smtClean="0"/>
              <a:t>13/10/2019</a:t>
            </a:fld>
            <a:endParaRPr lang="en-GB" noProof="0"/>
          </a:p>
        </p:txBody>
      </p:sp>
      <p:sp>
        <p:nvSpPr>
          <p:cNvPr id="5" name="Footer Placeholder 4"/>
          <p:cNvSpPr>
            <a:spLocks noGrp="1"/>
          </p:cNvSpPr>
          <p:nvPr>
            <p:ph type="ftr" sz="quarter" idx="11"/>
          </p:nvPr>
        </p:nvSpPr>
        <p:spPr/>
        <p:txBody>
          <a:bodyPr/>
          <a:lstStyle/>
          <a:p>
            <a:endParaRPr lang="en-GB" noProof="0"/>
          </a:p>
        </p:txBody>
      </p:sp>
      <p:sp>
        <p:nvSpPr>
          <p:cNvPr id="6" name="Slide Number Placeholder 5"/>
          <p:cNvSpPr>
            <a:spLocks noGrp="1"/>
          </p:cNvSpPr>
          <p:nvPr>
            <p:ph type="sldNum" sz="quarter" idx="12"/>
          </p:nvPr>
        </p:nvSpPr>
        <p:spPr>
          <a:xfrm>
            <a:off x="6934200" y="6416675"/>
            <a:ext cx="2133600" cy="365125"/>
          </a:xfrm>
        </p:spPr>
        <p:txBody>
          <a:bodyPr/>
          <a:lstStyle>
            <a:lvl1pPr>
              <a:defRPr sz="1400" b="1"/>
            </a:lvl1pPr>
          </a:lstStyle>
          <a:p>
            <a:fld id="{551115BC-487E-4422-894C-CB7CD3E79223}" type="slidenum">
              <a:rPr lang="en-GB" smtClean="0"/>
              <a:pPr/>
              <a:t>‹#›</a:t>
            </a:fld>
            <a:endParaRPr lang="en-GB" dirty="0"/>
          </a:p>
        </p:txBody>
      </p:sp>
      <p:pic>
        <p:nvPicPr>
          <p:cNvPr id="8" name="Bildobjekt 5"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4008" y="319530"/>
            <a:ext cx="1370480" cy="733206"/>
          </a:xfrm>
          <a:prstGeom prst="rect">
            <a:avLst/>
          </a:prstGeom>
        </p:spPr>
      </p:pic>
    </p:spTree>
    <p:extLst>
      <p:ext uri="{BB962C8B-B14F-4D97-AF65-F5344CB8AC3E}">
        <p14:creationId xmlns:p14="http://schemas.microsoft.com/office/powerpoint/2010/main" val="1351099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a:solidFill>
                <a:srgbClr val="0094CA"/>
              </a:solidFill>
            </a:endParaRPr>
          </a:p>
        </p:txBody>
      </p:sp>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p:txBody>
      </p:sp>
      <p:sp>
        <p:nvSpPr>
          <p:cNvPr id="5" name="Date Placeholder 4"/>
          <p:cNvSpPr>
            <a:spLocks noGrp="1"/>
          </p:cNvSpPr>
          <p:nvPr>
            <p:ph type="dt" sz="half" idx="10"/>
          </p:nvPr>
        </p:nvSpPr>
        <p:spPr/>
        <p:txBody>
          <a:bodyPr/>
          <a:lstStyle/>
          <a:p>
            <a:fld id="{42E66B7F-8271-49DA-A25A-F4BB9F476347}" type="datetime1">
              <a:rPr lang="en-GB" noProof="0" smtClean="0"/>
              <a:t>13/10/2019</a:t>
            </a:fld>
            <a:endParaRPr lang="en-GB" noProof="0"/>
          </a:p>
        </p:txBody>
      </p:sp>
      <p:sp>
        <p:nvSpPr>
          <p:cNvPr id="6" name="Footer Placeholder 5"/>
          <p:cNvSpPr>
            <a:spLocks noGrp="1"/>
          </p:cNvSpPr>
          <p:nvPr>
            <p:ph type="ftr" sz="quarter" idx="11"/>
          </p:nvPr>
        </p:nvSpPr>
        <p:spPr/>
        <p:txBody>
          <a:bodyPr/>
          <a:lstStyle/>
          <a:p>
            <a:endParaRPr lang="en-GB" noProof="0"/>
          </a:p>
        </p:txBody>
      </p:sp>
      <p:sp>
        <p:nvSpPr>
          <p:cNvPr id="7" name="Slide Number Placeholder 6"/>
          <p:cNvSpPr>
            <a:spLocks noGrp="1"/>
          </p:cNvSpPr>
          <p:nvPr>
            <p:ph type="sldNum" sz="quarter" idx="12"/>
          </p:nvPr>
        </p:nvSpPr>
        <p:spPr/>
        <p:txBody>
          <a:bodyPr/>
          <a:lstStyle/>
          <a:p>
            <a:fld id="{551115BC-487E-4422-894C-CB7CD3E79223}" type="slidenum">
              <a:rPr lang="en-GB" noProof="0" smtClean="0"/>
              <a:t>‹#›</a:t>
            </a:fld>
            <a:endParaRPr lang="en-GB" noProof="0"/>
          </a:p>
        </p:txBody>
      </p:sp>
      <p:pic>
        <p:nvPicPr>
          <p:cNvPr id="9"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04662" y="260648"/>
            <a:ext cx="1359826" cy="727507"/>
          </a:xfrm>
          <a:prstGeom prst="rect">
            <a:avLst/>
          </a:prstGeom>
        </p:spPr>
      </p:pic>
    </p:spTree>
    <p:extLst>
      <p:ext uri="{BB962C8B-B14F-4D97-AF65-F5344CB8AC3E}">
        <p14:creationId xmlns:p14="http://schemas.microsoft.com/office/powerpoint/2010/main" val="136283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noProof="0"/>
              <a:t>Click to edit Master title style</a:t>
            </a:r>
            <a:endParaRPr lang="en-GB" noProof="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7" name="Date Placeholder 6"/>
          <p:cNvSpPr>
            <a:spLocks noGrp="1"/>
          </p:cNvSpPr>
          <p:nvPr>
            <p:ph type="dt" sz="half" idx="10"/>
          </p:nvPr>
        </p:nvSpPr>
        <p:spPr/>
        <p:txBody>
          <a:bodyPr/>
          <a:lstStyle/>
          <a:p>
            <a:fld id="{3C7D23FA-05C4-4CC1-B281-2F815585BC1C}" type="datetime1">
              <a:rPr lang="en-GB" noProof="0" smtClean="0"/>
              <a:t>13/10/2019</a:t>
            </a:fld>
            <a:endParaRPr lang="en-GB" noProof="0"/>
          </a:p>
        </p:txBody>
      </p:sp>
      <p:sp>
        <p:nvSpPr>
          <p:cNvPr id="8" name="Footer Placeholder 7"/>
          <p:cNvSpPr>
            <a:spLocks noGrp="1"/>
          </p:cNvSpPr>
          <p:nvPr>
            <p:ph type="ftr" sz="quarter" idx="11"/>
          </p:nvPr>
        </p:nvSpPr>
        <p:spPr/>
        <p:txBody>
          <a:bodyPr/>
          <a:lstStyle/>
          <a:p>
            <a:endParaRPr lang="en-GB" noProof="0"/>
          </a:p>
        </p:txBody>
      </p:sp>
      <p:sp>
        <p:nvSpPr>
          <p:cNvPr id="9" name="Slide Number Placeholder 8"/>
          <p:cNvSpPr>
            <a:spLocks noGrp="1"/>
          </p:cNvSpPr>
          <p:nvPr>
            <p:ph type="sldNum" sz="quarter" idx="12"/>
          </p:nvPr>
        </p:nvSpPr>
        <p:spPr/>
        <p:txBody>
          <a:bodyPr/>
          <a:lstStyle/>
          <a:p>
            <a:fld id="{551115BC-487E-4422-894C-CB7CD3E79223}" type="slidenum">
              <a:rPr lang="en-GB" noProof="0" smtClean="0"/>
              <a:t>‹#›</a:t>
            </a:fld>
            <a:endParaRPr lang="en-GB" noProof="0"/>
          </a:p>
        </p:txBody>
      </p:sp>
      <p:sp>
        <p:nvSpPr>
          <p:cNvPr id="10"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a:solidFill>
                <a:srgbClr val="0094CA"/>
              </a:solidFill>
            </a:endParaRPr>
          </a:p>
        </p:txBody>
      </p:sp>
    </p:spTree>
    <p:extLst>
      <p:ext uri="{BB962C8B-B14F-4D97-AF65-F5344CB8AC3E}">
        <p14:creationId xmlns:p14="http://schemas.microsoft.com/office/powerpoint/2010/main" val="124974036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139136" cy="1143000"/>
          </a:xfrm>
          <a:prstGeom prst="rect">
            <a:avLst/>
          </a:prstGeom>
        </p:spPr>
        <p:txBody>
          <a:bodyPr vert="horz" lIns="91440" tIns="45720" rIns="91440" bIns="45720" rtlCol="0" anchor="ctr">
            <a:normAutofit/>
          </a:bodyPr>
          <a:lstStyle/>
          <a:p>
            <a:r>
              <a:rPr lang="en-US" noProof="0"/>
              <a:t>Click to edit Master title style</a:t>
            </a:r>
            <a:endParaRPr lang="en-GB" noProof="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03233B-D569-4A6E-878F-CDE152514C47}" type="datetime1">
              <a:rPr lang="en-GB" noProof="0" smtClean="0"/>
              <a:t>13/10/2019</a:t>
            </a:fld>
            <a:endParaRPr lang="en-GB" noProof="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noProof="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1115BC-487E-4422-894C-CB7CD3E79223}" type="slidenum">
              <a:rPr lang="en-GB" noProof="0" smtClean="0"/>
              <a:t>‹#›</a:t>
            </a:fld>
            <a:endParaRPr lang="en-GB" noProof="0"/>
          </a:p>
        </p:txBody>
      </p:sp>
    </p:spTree>
    <p:extLst>
      <p:ext uri="{BB962C8B-B14F-4D97-AF65-F5344CB8AC3E}">
        <p14:creationId xmlns:p14="http://schemas.microsoft.com/office/powerpoint/2010/main" val="38064080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Lst>
  <p:hf hdr="0" ftr="0" dt="0"/>
  <p:txStyles>
    <p:titleStyle>
      <a:lvl1pPr algn="l" defTabSz="914400" rtl="0" eaLnBrk="1" latinLnBrk="0" hangingPunct="1">
        <a:spcBef>
          <a:spcPct val="0"/>
        </a:spcBef>
        <a:buNone/>
        <a:defRPr sz="3200" kern="1200" baseline="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tiff"/></Relationships>
</file>

<file path=ppt/slides/_rels/slide18.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7.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image" Target="../media/image49.tiff"/><Relationship Id="rId1" Type="http://schemas.openxmlformats.org/officeDocument/2006/relationships/slideLayout" Target="../slideLayouts/slideLayout2.xml"/><Relationship Id="rId4" Type="http://schemas.openxmlformats.org/officeDocument/2006/relationships/image" Target="../media/image51.tiff"/></Relationships>
</file>

<file path=ppt/slides/_rels/slide4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160CE-E097-7345-A7A6-8F94A1DCA6C9}"/>
              </a:ext>
            </a:extLst>
          </p:cNvPr>
          <p:cNvSpPr>
            <a:spLocks noGrp="1"/>
          </p:cNvSpPr>
          <p:nvPr>
            <p:ph type="ctrTitle"/>
          </p:nvPr>
        </p:nvSpPr>
        <p:spPr>
          <a:xfrm>
            <a:off x="0" y="1749425"/>
            <a:ext cx="9144000" cy="1755775"/>
          </a:xfrm>
        </p:spPr>
        <p:txBody>
          <a:bodyPr>
            <a:noAutofit/>
          </a:bodyPr>
          <a:lstStyle/>
          <a:p>
            <a:pPr algn="ctr"/>
            <a:r>
              <a:rPr lang="en-US" sz="2800" dirty="0"/>
              <a:t>ESS Accelerator Update</a:t>
            </a:r>
            <a:br>
              <a:rPr lang="en-US" sz="2800" dirty="0"/>
            </a:br>
            <a:r>
              <a:rPr lang="en-US" sz="2800" dirty="0"/>
              <a:t>and</a:t>
            </a:r>
            <a:br>
              <a:rPr lang="en-US" sz="2800" dirty="0"/>
            </a:br>
            <a:r>
              <a:rPr lang="en-US" sz="2800" dirty="0"/>
              <a:t>Experience from Ion Source and LEBT Beam Commissioning</a:t>
            </a:r>
          </a:p>
        </p:txBody>
      </p:sp>
      <p:sp>
        <p:nvSpPr>
          <p:cNvPr id="3" name="Subtitle 2">
            <a:extLst>
              <a:ext uri="{FF2B5EF4-FFF2-40B4-BE49-F238E27FC236}">
                <a16:creationId xmlns:a16="http://schemas.microsoft.com/office/drawing/2014/main" id="{EC699B45-80EA-5247-8E70-A365F6677028}"/>
              </a:ext>
            </a:extLst>
          </p:cNvPr>
          <p:cNvSpPr>
            <a:spLocks noGrp="1"/>
          </p:cNvSpPr>
          <p:nvPr>
            <p:ph type="subTitle" idx="1"/>
          </p:nvPr>
        </p:nvSpPr>
        <p:spPr>
          <a:xfrm>
            <a:off x="1371600" y="4114800"/>
            <a:ext cx="6400800" cy="2057400"/>
          </a:xfrm>
        </p:spPr>
        <p:txBody>
          <a:bodyPr>
            <a:normAutofit/>
          </a:bodyPr>
          <a:lstStyle/>
          <a:p>
            <a:r>
              <a:rPr lang="en-US" sz="2400" dirty="0">
                <a:solidFill>
                  <a:schemeClr val="bg1"/>
                </a:solidFill>
              </a:rPr>
              <a:t>Ryoichi Miyamoto (ESS-AD)</a:t>
            </a:r>
          </a:p>
          <a:p>
            <a:r>
              <a:rPr lang="en-US" sz="2400" dirty="0">
                <a:solidFill>
                  <a:schemeClr val="bg1"/>
                </a:solidFill>
              </a:rPr>
              <a:t>On behalf of ESS AD Members and Collaborators</a:t>
            </a:r>
          </a:p>
          <a:p>
            <a:r>
              <a:rPr lang="en-US" sz="2400" dirty="0">
                <a:solidFill>
                  <a:schemeClr val="bg1"/>
                </a:solidFill>
              </a:rPr>
              <a:t>2019-10-17, ICANS XXIII</a:t>
            </a:r>
          </a:p>
        </p:txBody>
      </p:sp>
    </p:spTree>
    <p:extLst>
      <p:ext uri="{BB962C8B-B14F-4D97-AF65-F5344CB8AC3E}">
        <p14:creationId xmlns:p14="http://schemas.microsoft.com/office/powerpoint/2010/main" val="19853586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160CE-E097-7345-A7A6-8F94A1DCA6C9}"/>
              </a:ext>
            </a:extLst>
          </p:cNvPr>
          <p:cNvSpPr>
            <a:spLocks noGrp="1"/>
          </p:cNvSpPr>
          <p:nvPr>
            <p:ph type="ctrTitle"/>
          </p:nvPr>
        </p:nvSpPr>
        <p:spPr>
          <a:xfrm>
            <a:off x="0" y="2438400"/>
            <a:ext cx="9144000" cy="1755775"/>
          </a:xfrm>
        </p:spPr>
        <p:txBody>
          <a:bodyPr>
            <a:noAutofit/>
          </a:bodyPr>
          <a:lstStyle/>
          <a:p>
            <a:pPr algn="ctr"/>
            <a:r>
              <a:rPr lang="en-US" dirty="0"/>
              <a:t>Recent highlights on the ESS site</a:t>
            </a:r>
          </a:p>
        </p:txBody>
      </p:sp>
    </p:spTree>
    <p:extLst>
      <p:ext uri="{BB962C8B-B14F-4D97-AF65-F5344CB8AC3E}">
        <p14:creationId xmlns:p14="http://schemas.microsoft.com/office/powerpoint/2010/main" val="8258586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5232B-D042-E34A-BC19-59F3F18A03BA}"/>
              </a:ext>
            </a:extLst>
          </p:cNvPr>
          <p:cNvSpPr>
            <a:spLocks noGrp="1"/>
          </p:cNvSpPr>
          <p:nvPr>
            <p:ph type="title"/>
          </p:nvPr>
        </p:nvSpPr>
        <p:spPr/>
        <p:txBody>
          <a:bodyPr/>
          <a:lstStyle/>
          <a:p>
            <a:r>
              <a:rPr lang="en-US" dirty="0"/>
              <a:t>First beam on the ESS site, 2018-09-19</a:t>
            </a:r>
          </a:p>
        </p:txBody>
      </p:sp>
      <p:sp>
        <p:nvSpPr>
          <p:cNvPr id="4" name="Slide Number Placeholder 3">
            <a:extLst>
              <a:ext uri="{FF2B5EF4-FFF2-40B4-BE49-F238E27FC236}">
                <a16:creationId xmlns:a16="http://schemas.microsoft.com/office/drawing/2014/main" id="{F203F0AA-6733-804C-BBDD-A68BE8887B24}"/>
              </a:ext>
            </a:extLst>
          </p:cNvPr>
          <p:cNvSpPr>
            <a:spLocks noGrp="1"/>
          </p:cNvSpPr>
          <p:nvPr>
            <p:ph type="sldNum" sz="quarter" idx="12"/>
          </p:nvPr>
        </p:nvSpPr>
        <p:spPr/>
        <p:txBody>
          <a:bodyPr/>
          <a:lstStyle/>
          <a:p>
            <a:fld id="{551115BC-487E-4422-894C-CB7CD3E79223}" type="slidenum">
              <a:rPr lang="en-GB" smtClean="0"/>
              <a:pPr/>
              <a:t>11</a:t>
            </a:fld>
            <a:endParaRPr lang="en-GB" dirty="0"/>
          </a:p>
        </p:txBody>
      </p:sp>
      <p:pic>
        <p:nvPicPr>
          <p:cNvPr id="15" name="Picture 14">
            <a:extLst>
              <a:ext uri="{FF2B5EF4-FFF2-40B4-BE49-F238E27FC236}">
                <a16:creationId xmlns:a16="http://schemas.microsoft.com/office/drawing/2014/main" id="{07A13837-3621-A849-977B-ED355F9F75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2040" y="4076700"/>
            <a:ext cx="3947160" cy="2628900"/>
          </a:xfrm>
          <a:prstGeom prst="rect">
            <a:avLst/>
          </a:prstGeom>
        </p:spPr>
      </p:pic>
      <p:pic>
        <p:nvPicPr>
          <p:cNvPr id="16" name="Picture 15">
            <a:extLst>
              <a:ext uri="{FF2B5EF4-FFF2-40B4-BE49-F238E27FC236}">
                <a16:creationId xmlns:a16="http://schemas.microsoft.com/office/drawing/2014/main" id="{C08E219F-4B1F-CA49-BA1A-F396841D35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450" y="1524000"/>
            <a:ext cx="4605020" cy="3067050"/>
          </a:xfrm>
          <a:prstGeom prst="rect">
            <a:avLst/>
          </a:prstGeom>
          <a:ln>
            <a:noFill/>
          </a:ln>
        </p:spPr>
      </p:pic>
      <p:pic>
        <p:nvPicPr>
          <p:cNvPr id="17" name="Picture 16">
            <a:extLst>
              <a:ext uri="{FF2B5EF4-FFF2-40B4-BE49-F238E27FC236}">
                <a16:creationId xmlns:a16="http://schemas.microsoft.com/office/drawing/2014/main" id="{78F77127-7AFE-AB4E-92E2-654E2D299BE5}"/>
              </a:ext>
            </a:extLst>
          </p:cNvPr>
          <p:cNvPicPr>
            <a:picLocks noChangeAspect="1"/>
          </p:cNvPicPr>
          <p:nvPr/>
        </p:nvPicPr>
        <p:blipFill rotWithShape="1">
          <a:blip r:embed="rId4">
            <a:extLst>
              <a:ext uri="{BEBA8EAE-BF5A-486C-A8C5-ECC9F3942E4B}">
                <a14:imgProps xmlns:a14="http://schemas.microsoft.com/office/drawing/2010/main">
                  <a14:imgLayer>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l="1737" r="5598"/>
          <a:stretch/>
        </p:blipFill>
        <p:spPr>
          <a:xfrm>
            <a:off x="5334000" y="1600200"/>
            <a:ext cx="3657600" cy="2628900"/>
          </a:xfrm>
          <a:prstGeom prst="rect">
            <a:avLst/>
          </a:prstGeom>
        </p:spPr>
      </p:pic>
      <p:cxnSp>
        <p:nvCxnSpPr>
          <p:cNvPr id="19" name="Straight Connector 18">
            <a:extLst>
              <a:ext uri="{FF2B5EF4-FFF2-40B4-BE49-F238E27FC236}">
                <a16:creationId xmlns:a16="http://schemas.microsoft.com/office/drawing/2014/main" id="{3A2B79AB-8A0F-A349-A461-E91C182472BC}"/>
              </a:ext>
            </a:extLst>
          </p:cNvPr>
          <p:cNvCxnSpPr>
            <a:cxnSpLocks/>
          </p:cNvCxnSpPr>
          <p:nvPr/>
        </p:nvCxnSpPr>
        <p:spPr>
          <a:xfrm>
            <a:off x="5715000" y="3657600"/>
            <a:ext cx="838200" cy="137160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E5BF5E9-667C-FD4D-807F-7C2EFD910F59}"/>
              </a:ext>
            </a:extLst>
          </p:cNvPr>
          <p:cNvCxnSpPr>
            <a:cxnSpLocks/>
          </p:cNvCxnSpPr>
          <p:nvPr/>
        </p:nvCxnSpPr>
        <p:spPr>
          <a:xfrm flipH="1">
            <a:off x="7543800" y="3733800"/>
            <a:ext cx="982980" cy="137160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137FE660-E770-754B-AA44-047665DF9773}"/>
              </a:ext>
            </a:extLst>
          </p:cNvPr>
          <p:cNvSpPr txBox="1"/>
          <p:nvPr/>
        </p:nvSpPr>
        <p:spPr>
          <a:xfrm>
            <a:off x="244644" y="4719697"/>
            <a:ext cx="4403556" cy="2062103"/>
          </a:xfrm>
          <a:prstGeom prst="rect">
            <a:avLst/>
          </a:prstGeom>
          <a:noFill/>
          <a:ln w="19050">
            <a:solidFill>
              <a:schemeClr val="tx1"/>
            </a:solidFill>
          </a:ln>
        </p:spPr>
        <p:txBody>
          <a:bodyPr wrap="square" rtlCol="0">
            <a:spAutoFit/>
          </a:bodyPr>
          <a:lstStyle/>
          <a:p>
            <a:r>
              <a:rPr lang="en-US" sz="1600" dirty="0"/>
              <a:t>Logbook message ID 69, 2018-09-19 10:31</a:t>
            </a:r>
          </a:p>
          <a:p>
            <a:endParaRPr lang="en-US" sz="1600" dirty="0"/>
          </a:p>
          <a:p>
            <a:r>
              <a:rPr lang="en-US" sz="1600" i="1" dirty="0"/>
              <a:t>Ryoichi on behalf of </a:t>
            </a:r>
            <a:r>
              <a:rPr lang="en-US" sz="1600" i="1" dirty="0" err="1"/>
              <a:t>ISrc</a:t>
            </a:r>
            <a:r>
              <a:rPr lang="en-US" sz="1600" i="1" dirty="0"/>
              <a:t> team.</a:t>
            </a:r>
          </a:p>
          <a:p>
            <a:endParaRPr lang="en-US" sz="1600" i="1" dirty="0"/>
          </a:p>
          <a:p>
            <a:r>
              <a:rPr lang="en-US" sz="1600" i="1" dirty="0"/>
              <a:t>"THE" screenshot of the first beam! Blue trace is the integrated charge per pulse in micro-C. </a:t>
            </a:r>
            <a:r>
              <a:rPr lang="en-US" sz="1600" i="1" dirty="0">
                <a:solidFill>
                  <a:srgbClr val="FF0000"/>
                </a:solidFill>
              </a:rPr>
              <a:t>12 micro-C</a:t>
            </a:r>
            <a:r>
              <a:rPr lang="en-US" sz="1600" i="1" dirty="0"/>
              <a:t> and </a:t>
            </a:r>
            <a:r>
              <a:rPr lang="en-US" sz="1600" i="1" dirty="0">
                <a:solidFill>
                  <a:srgbClr val="FF0000"/>
                </a:solidFill>
              </a:rPr>
              <a:t>2 </a:t>
            </a:r>
            <a:r>
              <a:rPr lang="en-US" sz="1600" i="1" dirty="0" err="1">
                <a:solidFill>
                  <a:srgbClr val="FF0000"/>
                </a:solidFill>
              </a:rPr>
              <a:t>ms</a:t>
            </a:r>
            <a:r>
              <a:rPr lang="en-US" sz="1600" i="1" dirty="0"/>
              <a:t> gives </a:t>
            </a:r>
            <a:r>
              <a:rPr lang="en-US" sz="1600" i="1" dirty="0">
                <a:solidFill>
                  <a:srgbClr val="FF0000"/>
                </a:solidFill>
              </a:rPr>
              <a:t>6 mA</a:t>
            </a:r>
            <a:r>
              <a:rPr lang="en-US" sz="1600" i="1" dirty="0"/>
              <a:t>. </a:t>
            </a:r>
            <a:r>
              <a:rPr lang="en-US" sz="1600" i="1" dirty="0">
                <a:solidFill>
                  <a:srgbClr val="FF0000"/>
                </a:solidFill>
              </a:rPr>
              <a:t>We had the beam for about 10 s</a:t>
            </a:r>
            <a:r>
              <a:rPr lang="en-US" sz="1600" i="1" dirty="0"/>
              <a:t>.</a:t>
            </a:r>
          </a:p>
        </p:txBody>
      </p:sp>
    </p:spTree>
    <p:extLst>
      <p:ext uri="{BB962C8B-B14F-4D97-AF65-F5344CB8AC3E}">
        <p14:creationId xmlns:p14="http://schemas.microsoft.com/office/powerpoint/2010/main" val="34470714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79F42-C114-F441-9621-61300BAFA14B}"/>
              </a:ext>
            </a:extLst>
          </p:cNvPr>
          <p:cNvSpPr>
            <a:spLocks noGrp="1"/>
          </p:cNvSpPr>
          <p:nvPr>
            <p:ph type="title"/>
          </p:nvPr>
        </p:nvSpPr>
        <p:spPr/>
        <p:txBody>
          <a:bodyPr/>
          <a:lstStyle/>
          <a:p>
            <a:r>
              <a:rPr lang="en-US" dirty="0"/>
              <a:t>IS+LEBT beam commissioning</a:t>
            </a:r>
            <a:br>
              <a:rPr lang="en-US" dirty="0"/>
            </a:br>
            <a:r>
              <a:rPr lang="en-US" dirty="0"/>
              <a:t>2018-09-19 ~ 2019-07-03</a:t>
            </a:r>
          </a:p>
        </p:txBody>
      </p:sp>
      <p:sp>
        <p:nvSpPr>
          <p:cNvPr id="4" name="Slide Number Placeholder 3">
            <a:extLst>
              <a:ext uri="{FF2B5EF4-FFF2-40B4-BE49-F238E27FC236}">
                <a16:creationId xmlns:a16="http://schemas.microsoft.com/office/drawing/2014/main" id="{F90F5EE1-D34D-2F4F-862A-EF2492F029FC}"/>
              </a:ext>
            </a:extLst>
          </p:cNvPr>
          <p:cNvSpPr>
            <a:spLocks noGrp="1"/>
          </p:cNvSpPr>
          <p:nvPr>
            <p:ph type="sldNum" sz="quarter" idx="12"/>
          </p:nvPr>
        </p:nvSpPr>
        <p:spPr/>
        <p:txBody>
          <a:bodyPr/>
          <a:lstStyle/>
          <a:p>
            <a:fld id="{551115BC-487E-4422-894C-CB7CD3E79223}" type="slidenum">
              <a:rPr lang="en-GB" smtClean="0"/>
              <a:pPr/>
              <a:t>12</a:t>
            </a:fld>
            <a:endParaRPr lang="en-GB" dirty="0"/>
          </a:p>
        </p:txBody>
      </p:sp>
      <p:sp>
        <p:nvSpPr>
          <p:cNvPr id="8" name="Content Placeholder 2">
            <a:extLst>
              <a:ext uri="{FF2B5EF4-FFF2-40B4-BE49-F238E27FC236}">
                <a16:creationId xmlns:a16="http://schemas.microsoft.com/office/drawing/2014/main" id="{1E7EA271-1884-F148-8207-635EBB40B36F}"/>
              </a:ext>
            </a:extLst>
          </p:cNvPr>
          <p:cNvSpPr>
            <a:spLocks noGrp="1"/>
          </p:cNvSpPr>
          <p:nvPr>
            <p:ph idx="1"/>
          </p:nvPr>
        </p:nvSpPr>
        <p:spPr>
          <a:xfrm>
            <a:off x="4495800" y="5334000"/>
            <a:ext cx="4191000" cy="1295400"/>
          </a:xfrm>
        </p:spPr>
        <p:txBody>
          <a:bodyPr/>
          <a:lstStyle/>
          <a:p>
            <a:r>
              <a:rPr lang="en-US" sz="1800" dirty="0"/>
              <a:t>Most of LEBT is now disassembled for</a:t>
            </a:r>
          </a:p>
          <a:p>
            <a:pPr lvl="1"/>
            <a:r>
              <a:rPr lang="en-US" sz="1600" dirty="0"/>
              <a:t>RFQ bead-pull</a:t>
            </a:r>
          </a:p>
          <a:p>
            <a:pPr lvl="1"/>
            <a:r>
              <a:rPr lang="en-US" sz="1600" dirty="0"/>
              <a:t>Repairs and updates: </a:t>
            </a:r>
            <a:r>
              <a:rPr lang="en-US" sz="1600" dirty="0" err="1"/>
              <a:t>Repeller</a:t>
            </a:r>
            <a:r>
              <a:rPr lang="en-US" sz="1600" dirty="0"/>
              <a:t> (RFQ interface), iris, chopper, diagnostics...</a:t>
            </a:r>
          </a:p>
        </p:txBody>
      </p:sp>
      <p:pic>
        <p:nvPicPr>
          <p:cNvPr id="13" name="Picture 12">
            <a:extLst>
              <a:ext uri="{FF2B5EF4-FFF2-40B4-BE49-F238E27FC236}">
                <a16:creationId xmlns:a16="http://schemas.microsoft.com/office/drawing/2014/main" id="{5C7B7F9F-ABBA-E843-9E95-3D36A9D3B374}"/>
              </a:ext>
            </a:extLst>
          </p:cNvPr>
          <p:cNvPicPr>
            <a:picLocks noChangeAspect="1"/>
          </p:cNvPicPr>
          <p:nvPr/>
        </p:nvPicPr>
        <p:blipFill rotWithShape="1">
          <a:blip r:embed="rId2">
            <a:extLst>
              <a:ext uri="{BEBA8EAE-BF5A-486C-A8C5-ECC9F3942E4B}">
                <a14:imgProps xmlns:a14="http://schemas.microsoft.com/office/drawing/2010/main">
                  <a14:imgLayer>
                    <a14:imgEffect>
                      <a14:brightnessContrast bright="20000"/>
                    </a14:imgEffect>
                  </a14:imgLayer>
                </a14:imgProps>
              </a:ext>
              <a:ext uri="{28A0092B-C50C-407E-A947-70E740481C1C}">
                <a14:useLocalDpi xmlns:a14="http://schemas.microsoft.com/office/drawing/2010/main" val="0"/>
              </a:ext>
            </a:extLst>
          </a:blip>
          <a:srcRect l="3434" r="3846"/>
          <a:stretch/>
        </p:blipFill>
        <p:spPr>
          <a:xfrm>
            <a:off x="4495800" y="1600200"/>
            <a:ext cx="4431333" cy="3584448"/>
          </a:xfrm>
          <a:prstGeom prst="rect">
            <a:avLst/>
          </a:prstGeom>
        </p:spPr>
      </p:pic>
      <p:pic>
        <p:nvPicPr>
          <p:cNvPr id="5" name="Picture 4">
            <a:extLst>
              <a:ext uri="{FF2B5EF4-FFF2-40B4-BE49-F238E27FC236}">
                <a16:creationId xmlns:a16="http://schemas.microsoft.com/office/drawing/2014/main" id="{5811EA59-391D-BB4C-B4CA-244EF5C3B140}"/>
              </a:ext>
            </a:extLst>
          </p:cNvPr>
          <p:cNvPicPr>
            <a:picLocks noChangeAspect="1"/>
          </p:cNvPicPr>
          <p:nvPr/>
        </p:nvPicPr>
        <p:blipFill rotWithShape="1">
          <a:blip r:embed="rId3">
            <a:extLst>
              <a:ext uri="{28A0092B-C50C-407E-A947-70E740481C1C}">
                <a14:useLocalDpi xmlns:a14="http://schemas.microsoft.com/office/drawing/2010/main" val="0"/>
              </a:ext>
            </a:extLst>
          </a:blip>
          <a:srcRect r="44574"/>
          <a:stretch/>
        </p:blipFill>
        <p:spPr>
          <a:xfrm>
            <a:off x="228600" y="1600200"/>
            <a:ext cx="3784221" cy="5120640"/>
          </a:xfrm>
          <a:prstGeom prst="rect">
            <a:avLst/>
          </a:prstGeom>
        </p:spPr>
      </p:pic>
      <p:sp>
        <p:nvSpPr>
          <p:cNvPr id="11" name="Right Arrow 10">
            <a:extLst>
              <a:ext uri="{FF2B5EF4-FFF2-40B4-BE49-F238E27FC236}">
                <a16:creationId xmlns:a16="http://schemas.microsoft.com/office/drawing/2014/main" id="{18423D50-D657-EB4D-84E9-45CED17A0322}"/>
              </a:ext>
            </a:extLst>
          </p:cNvPr>
          <p:cNvSpPr/>
          <p:nvPr/>
        </p:nvSpPr>
        <p:spPr>
          <a:xfrm>
            <a:off x="3810000" y="3200400"/>
            <a:ext cx="838200" cy="47307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224130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BACB8-A415-4741-9F60-BD25DDDDA421}"/>
              </a:ext>
            </a:extLst>
          </p:cNvPr>
          <p:cNvSpPr>
            <a:spLocks noGrp="1"/>
          </p:cNvSpPr>
          <p:nvPr>
            <p:ph type="title"/>
          </p:nvPr>
        </p:nvSpPr>
        <p:spPr/>
        <p:txBody>
          <a:bodyPr/>
          <a:lstStyle/>
          <a:p>
            <a:r>
              <a:rPr lang="en-US" dirty="0"/>
              <a:t>IS+(LEBT)+RFQ+MEBT in the tunnel</a:t>
            </a:r>
          </a:p>
        </p:txBody>
      </p:sp>
      <p:sp>
        <p:nvSpPr>
          <p:cNvPr id="4" name="Slide Number Placeholder 3">
            <a:extLst>
              <a:ext uri="{FF2B5EF4-FFF2-40B4-BE49-F238E27FC236}">
                <a16:creationId xmlns:a16="http://schemas.microsoft.com/office/drawing/2014/main" id="{4BFA1088-0971-924E-AE4F-9B81B3A2897D}"/>
              </a:ext>
            </a:extLst>
          </p:cNvPr>
          <p:cNvSpPr>
            <a:spLocks noGrp="1"/>
          </p:cNvSpPr>
          <p:nvPr>
            <p:ph type="sldNum" sz="quarter" idx="12"/>
          </p:nvPr>
        </p:nvSpPr>
        <p:spPr/>
        <p:txBody>
          <a:bodyPr/>
          <a:lstStyle/>
          <a:p>
            <a:fld id="{551115BC-487E-4422-894C-CB7CD3E79223}" type="slidenum">
              <a:rPr lang="en-GB" smtClean="0"/>
              <a:pPr/>
              <a:t>13</a:t>
            </a:fld>
            <a:endParaRPr lang="en-GB" dirty="0"/>
          </a:p>
        </p:txBody>
      </p:sp>
      <p:pic>
        <p:nvPicPr>
          <p:cNvPr id="6" name="Picture 5">
            <a:extLst>
              <a:ext uri="{FF2B5EF4-FFF2-40B4-BE49-F238E27FC236}">
                <a16:creationId xmlns:a16="http://schemas.microsoft.com/office/drawing/2014/main" id="{041D5E48-5166-5E44-A9F6-7552F0C8D4AD}"/>
              </a:ext>
            </a:extLst>
          </p:cNvPr>
          <p:cNvPicPr>
            <a:picLocks noChangeAspect="1"/>
          </p:cNvPicPr>
          <p:nvPr/>
        </p:nvPicPr>
        <p:blipFill rotWithShape="1">
          <a:blip r:embed="rId2">
            <a:extLst>
              <a:ext uri="{BEBA8EAE-BF5A-486C-A8C5-ECC9F3942E4B}">
                <a14:imgProps xmlns:a14="http://schemas.microsoft.com/office/drawing/2010/main">
                  <a14:imgLayer>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t="10714" b="7143"/>
          <a:stretch/>
        </p:blipFill>
        <p:spPr>
          <a:xfrm>
            <a:off x="304800" y="1524000"/>
            <a:ext cx="8534400" cy="5257809"/>
          </a:xfrm>
          <a:prstGeom prst="rect">
            <a:avLst/>
          </a:prstGeom>
        </p:spPr>
      </p:pic>
    </p:spTree>
    <p:extLst>
      <p:ext uri="{BB962C8B-B14F-4D97-AF65-F5344CB8AC3E}">
        <p14:creationId xmlns:p14="http://schemas.microsoft.com/office/powerpoint/2010/main" val="37485377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C31B8-B99D-B942-B5D9-79D97E63DDA5}"/>
              </a:ext>
            </a:extLst>
          </p:cNvPr>
          <p:cNvSpPr>
            <a:spLocks noGrp="1"/>
          </p:cNvSpPr>
          <p:nvPr>
            <p:ph type="title"/>
          </p:nvPr>
        </p:nvSpPr>
        <p:spPr/>
        <p:txBody>
          <a:bodyPr/>
          <a:lstStyle/>
          <a:p>
            <a:r>
              <a:rPr lang="en-US" dirty="0"/>
              <a:t>RFQ is the next priority</a:t>
            </a:r>
          </a:p>
        </p:txBody>
      </p:sp>
      <p:sp>
        <p:nvSpPr>
          <p:cNvPr id="4" name="Slide Number Placeholder 3">
            <a:extLst>
              <a:ext uri="{FF2B5EF4-FFF2-40B4-BE49-F238E27FC236}">
                <a16:creationId xmlns:a16="http://schemas.microsoft.com/office/drawing/2014/main" id="{19A4A253-9B8D-4545-847C-27219EDDE3DC}"/>
              </a:ext>
            </a:extLst>
          </p:cNvPr>
          <p:cNvSpPr>
            <a:spLocks noGrp="1"/>
          </p:cNvSpPr>
          <p:nvPr>
            <p:ph type="sldNum" sz="quarter" idx="12"/>
          </p:nvPr>
        </p:nvSpPr>
        <p:spPr/>
        <p:txBody>
          <a:bodyPr/>
          <a:lstStyle/>
          <a:p>
            <a:fld id="{551115BC-487E-4422-894C-CB7CD3E79223}" type="slidenum">
              <a:rPr lang="en-GB" smtClean="0"/>
              <a:pPr/>
              <a:t>14</a:t>
            </a:fld>
            <a:endParaRPr lang="en-GB" dirty="0"/>
          </a:p>
        </p:txBody>
      </p:sp>
      <p:pic>
        <p:nvPicPr>
          <p:cNvPr id="8" name="Picture 7">
            <a:extLst>
              <a:ext uri="{FF2B5EF4-FFF2-40B4-BE49-F238E27FC236}">
                <a16:creationId xmlns:a16="http://schemas.microsoft.com/office/drawing/2014/main" id="{07EEFA5A-EC27-BA44-940B-5C61E9BE1E10}"/>
              </a:ext>
            </a:extLst>
          </p:cNvPr>
          <p:cNvPicPr>
            <a:picLocks noChangeAspect="1"/>
          </p:cNvPicPr>
          <p:nvPr/>
        </p:nvPicPr>
        <p:blipFill rotWithShape="1">
          <a:blip r:embed="rId2">
            <a:extLst>
              <a:ext uri="{28A0092B-C50C-407E-A947-70E740481C1C}">
                <a14:useLocalDpi xmlns:a14="http://schemas.microsoft.com/office/drawing/2010/main" val="0"/>
              </a:ext>
            </a:extLst>
          </a:blip>
          <a:srcRect t="10714" b="8333"/>
          <a:stretch/>
        </p:blipFill>
        <p:spPr>
          <a:xfrm>
            <a:off x="457200" y="1554480"/>
            <a:ext cx="8534400" cy="5181600"/>
          </a:xfrm>
          <a:prstGeom prst="rect">
            <a:avLst/>
          </a:prstGeom>
        </p:spPr>
      </p:pic>
      <p:sp>
        <p:nvSpPr>
          <p:cNvPr id="10" name="Content Placeholder 2">
            <a:extLst>
              <a:ext uri="{FF2B5EF4-FFF2-40B4-BE49-F238E27FC236}">
                <a16:creationId xmlns:a16="http://schemas.microsoft.com/office/drawing/2014/main" id="{5DCBEB84-153A-9545-B322-BE6D399A0481}"/>
              </a:ext>
            </a:extLst>
          </p:cNvPr>
          <p:cNvSpPr txBox="1">
            <a:spLocks/>
          </p:cNvSpPr>
          <p:nvPr/>
        </p:nvSpPr>
        <p:spPr>
          <a:xfrm>
            <a:off x="4595664" y="1676400"/>
            <a:ext cx="4243536" cy="1066799"/>
          </a:xfrm>
          <a:prstGeom prst="rect">
            <a:avLst/>
          </a:prstGeom>
          <a:solidFill>
            <a:schemeClr val="bg1">
              <a:alpha val="70000"/>
            </a:schemeClr>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800" dirty="0">
                <a:solidFill>
                  <a:srgbClr val="0432FF"/>
                </a:solidFill>
              </a:rPr>
              <a:t>RFQ RF measurement has started. (CEA)</a:t>
            </a:r>
          </a:p>
          <a:p>
            <a:r>
              <a:rPr lang="en-US" sz="1800" dirty="0">
                <a:solidFill>
                  <a:srgbClr val="0432FF"/>
                </a:solidFill>
              </a:rPr>
              <a:t>RFQ conditioning planned in next April.</a:t>
            </a:r>
          </a:p>
          <a:p>
            <a:r>
              <a:rPr lang="en-US" sz="1800" dirty="0">
                <a:solidFill>
                  <a:srgbClr val="0432FF"/>
                </a:solidFill>
              </a:rPr>
              <a:t>Still a lot of ancillary items to install.</a:t>
            </a:r>
          </a:p>
        </p:txBody>
      </p:sp>
      <p:pic>
        <p:nvPicPr>
          <p:cNvPr id="7" name="Image 7">
            <a:extLst>
              <a:ext uri="{FF2B5EF4-FFF2-40B4-BE49-F238E27FC236}">
                <a16:creationId xmlns:a16="http://schemas.microsoft.com/office/drawing/2014/main" id="{674946DE-51FC-FF49-B034-5CCAB519B13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9570"/>
          <a:stretch/>
        </p:blipFill>
        <p:spPr>
          <a:xfrm>
            <a:off x="152400" y="1554481"/>
            <a:ext cx="1546860" cy="2484120"/>
          </a:xfrm>
          <a:prstGeom prst="rect">
            <a:avLst/>
          </a:prstGeom>
        </p:spPr>
      </p:pic>
    </p:spTree>
    <p:extLst>
      <p:ext uri="{BB962C8B-B14F-4D97-AF65-F5344CB8AC3E}">
        <p14:creationId xmlns:p14="http://schemas.microsoft.com/office/powerpoint/2010/main" val="34646221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FD530-D3A9-4841-BAC5-316E4836DDEF}"/>
              </a:ext>
            </a:extLst>
          </p:cNvPr>
          <p:cNvSpPr>
            <a:spLocks noGrp="1"/>
          </p:cNvSpPr>
          <p:nvPr>
            <p:ph type="title"/>
          </p:nvPr>
        </p:nvSpPr>
        <p:spPr/>
        <p:txBody>
          <a:bodyPr/>
          <a:lstStyle/>
          <a:p>
            <a:r>
              <a:rPr lang="en-US" dirty="0"/>
              <a:t>DTL1 assembly ongoing</a:t>
            </a:r>
          </a:p>
        </p:txBody>
      </p:sp>
      <p:sp>
        <p:nvSpPr>
          <p:cNvPr id="4" name="Slide Number Placeholder 3">
            <a:extLst>
              <a:ext uri="{FF2B5EF4-FFF2-40B4-BE49-F238E27FC236}">
                <a16:creationId xmlns:a16="http://schemas.microsoft.com/office/drawing/2014/main" id="{19B22AF0-CDAE-CF49-B05C-513D383CA605}"/>
              </a:ext>
            </a:extLst>
          </p:cNvPr>
          <p:cNvSpPr>
            <a:spLocks noGrp="1"/>
          </p:cNvSpPr>
          <p:nvPr>
            <p:ph type="sldNum" sz="quarter" idx="12"/>
          </p:nvPr>
        </p:nvSpPr>
        <p:spPr/>
        <p:txBody>
          <a:bodyPr/>
          <a:lstStyle/>
          <a:p>
            <a:fld id="{551115BC-487E-4422-894C-CB7CD3E79223}" type="slidenum">
              <a:rPr lang="en-GB" smtClean="0"/>
              <a:pPr/>
              <a:t>15</a:t>
            </a:fld>
            <a:endParaRPr lang="en-GB" dirty="0"/>
          </a:p>
        </p:txBody>
      </p:sp>
      <p:pic>
        <p:nvPicPr>
          <p:cNvPr id="6" name="Picture 5">
            <a:extLst>
              <a:ext uri="{FF2B5EF4-FFF2-40B4-BE49-F238E27FC236}">
                <a16:creationId xmlns:a16="http://schemas.microsoft.com/office/drawing/2014/main" id="{BB924B23-852C-7641-AA85-0B4828CFF5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624584"/>
            <a:ext cx="4437888" cy="3328416"/>
          </a:xfrm>
          <a:prstGeom prst="rect">
            <a:avLst/>
          </a:prstGeom>
        </p:spPr>
      </p:pic>
      <p:pic>
        <p:nvPicPr>
          <p:cNvPr id="8" name="Picture 7">
            <a:extLst>
              <a:ext uri="{FF2B5EF4-FFF2-40B4-BE49-F238E27FC236}">
                <a16:creationId xmlns:a16="http://schemas.microsoft.com/office/drawing/2014/main" id="{8592BB1A-E354-6546-A6F7-1D48AEFFB3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8888" y="3633216"/>
            <a:ext cx="4096512" cy="3072384"/>
          </a:xfrm>
          <a:prstGeom prst="rect">
            <a:avLst/>
          </a:prstGeom>
        </p:spPr>
      </p:pic>
      <p:sp>
        <p:nvSpPr>
          <p:cNvPr id="11" name="Content Placeholder 2">
            <a:extLst>
              <a:ext uri="{FF2B5EF4-FFF2-40B4-BE49-F238E27FC236}">
                <a16:creationId xmlns:a16="http://schemas.microsoft.com/office/drawing/2014/main" id="{A9C6CE33-34F9-FD4C-9FB7-473A93BAB99D}"/>
              </a:ext>
            </a:extLst>
          </p:cNvPr>
          <p:cNvSpPr>
            <a:spLocks noGrp="1"/>
          </p:cNvSpPr>
          <p:nvPr>
            <p:ph idx="1"/>
          </p:nvPr>
        </p:nvSpPr>
        <p:spPr>
          <a:xfrm>
            <a:off x="4953000" y="1676400"/>
            <a:ext cx="3810000" cy="1776984"/>
          </a:xfrm>
        </p:spPr>
        <p:txBody>
          <a:bodyPr/>
          <a:lstStyle/>
          <a:p>
            <a:r>
              <a:rPr lang="en-US" sz="2000" dirty="0"/>
              <a:t>DTL1 is most challenging:</a:t>
            </a:r>
          </a:p>
          <a:p>
            <a:pPr lvl="1"/>
            <a:r>
              <a:rPr lang="en-US" sz="1800" dirty="0"/>
              <a:t>60 tubes</a:t>
            </a:r>
          </a:p>
          <a:p>
            <a:pPr lvl="1"/>
            <a:r>
              <a:rPr lang="en-US" sz="1800" dirty="0"/>
              <a:t>12 dipole correctors</a:t>
            </a:r>
          </a:p>
          <a:p>
            <a:pPr lvl="1"/>
            <a:r>
              <a:rPr lang="en-US" sz="1800" dirty="0"/>
              <a:t>6 BPMs</a:t>
            </a:r>
          </a:p>
          <a:p>
            <a:pPr lvl="1"/>
            <a:r>
              <a:rPr lang="en-US" sz="1800" dirty="0"/>
              <a:t>...</a:t>
            </a:r>
          </a:p>
        </p:txBody>
      </p:sp>
    </p:spTree>
    <p:extLst>
      <p:ext uri="{BB962C8B-B14F-4D97-AF65-F5344CB8AC3E}">
        <p14:creationId xmlns:p14="http://schemas.microsoft.com/office/powerpoint/2010/main" val="40025018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CA193-09D0-2347-AB4E-22A3007F0A69}"/>
              </a:ext>
            </a:extLst>
          </p:cNvPr>
          <p:cNvSpPr>
            <a:spLocks noGrp="1"/>
          </p:cNvSpPr>
          <p:nvPr>
            <p:ph type="title"/>
          </p:nvPr>
        </p:nvSpPr>
        <p:spPr/>
        <p:txBody>
          <a:bodyPr>
            <a:normAutofit/>
          </a:bodyPr>
          <a:lstStyle/>
          <a:p>
            <a:r>
              <a:rPr lang="en-US" sz="2800" dirty="0"/>
              <a:t>Medium-beta CM prototype test about to start</a:t>
            </a:r>
            <a:br>
              <a:rPr lang="en-US" sz="2800" dirty="0"/>
            </a:br>
            <a:r>
              <a:rPr lang="en-US" sz="2800" dirty="0"/>
              <a:t>(Test Stand 2)</a:t>
            </a:r>
          </a:p>
        </p:txBody>
      </p:sp>
      <p:sp>
        <p:nvSpPr>
          <p:cNvPr id="3" name="Content Placeholder 2">
            <a:extLst>
              <a:ext uri="{FF2B5EF4-FFF2-40B4-BE49-F238E27FC236}">
                <a16:creationId xmlns:a16="http://schemas.microsoft.com/office/drawing/2014/main" id="{EE53A10F-7610-0B49-A592-E9D25822F264}"/>
              </a:ext>
            </a:extLst>
          </p:cNvPr>
          <p:cNvSpPr>
            <a:spLocks noGrp="1"/>
          </p:cNvSpPr>
          <p:nvPr>
            <p:ph idx="1"/>
          </p:nvPr>
        </p:nvSpPr>
        <p:spPr>
          <a:xfrm>
            <a:off x="6477000" y="2614652"/>
            <a:ext cx="4038600" cy="1477963"/>
          </a:xfrm>
        </p:spPr>
        <p:txBody>
          <a:bodyPr/>
          <a:lstStyle/>
          <a:p>
            <a:r>
              <a:rPr lang="en-US" dirty="0" err="1"/>
              <a:t>sss</a:t>
            </a:r>
            <a:endParaRPr lang="en-US" dirty="0"/>
          </a:p>
        </p:txBody>
      </p:sp>
      <p:sp>
        <p:nvSpPr>
          <p:cNvPr id="4" name="Slide Number Placeholder 3">
            <a:extLst>
              <a:ext uri="{FF2B5EF4-FFF2-40B4-BE49-F238E27FC236}">
                <a16:creationId xmlns:a16="http://schemas.microsoft.com/office/drawing/2014/main" id="{CDD58465-640E-6B44-A73F-3390B481A534}"/>
              </a:ext>
            </a:extLst>
          </p:cNvPr>
          <p:cNvSpPr>
            <a:spLocks noGrp="1"/>
          </p:cNvSpPr>
          <p:nvPr>
            <p:ph type="sldNum" sz="quarter" idx="12"/>
          </p:nvPr>
        </p:nvSpPr>
        <p:spPr/>
        <p:txBody>
          <a:bodyPr/>
          <a:lstStyle/>
          <a:p>
            <a:fld id="{551115BC-487E-4422-894C-CB7CD3E79223}" type="slidenum">
              <a:rPr lang="en-GB" smtClean="0"/>
              <a:pPr/>
              <a:t>16</a:t>
            </a:fld>
            <a:endParaRPr lang="en-GB" dirty="0"/>
          </a:p>
        </p:txBody>
      </p:sp>
      <p:pic>
        <p:nvPicPr>
          <p:cNvPr id="10" name="Picture 9">
            <a:extLst>
              <a:ext uri="{FF2B5EF4-FFF2-40B4-BE49-F238E27FC236}">
                <a16:creationId xmlns:a16="http://schemas.microsoft.com/office/drawing/2014/main" id="{3821FDD1-921D-1D41-845E-5BDBE2364D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1600200"/>
            <a:ext cx="6827520" cy="5120640"/>
          </a:xfrm>
          <a:prstGeom prst="rect">
            <a:avLst/>
          </a:prstGeom>
        </p:spPr>
      </p:pic>
      <p:pic>
        <p:nvPicPr>
          <p:cNvPr id="11" name="Picture 10">
            <a:extLst>
              <a:ext uri="{FF2B5EF4-FFF2-40B4-BE49-F238E27FC236}">
                <a16:creationId xmlns:a16="http://schemas.microsoft.com/office/drawing/2014/main" id="{40329182-7AE0-D147-AE51-592599BE95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600200"/>
            <a:ext cx="2304288" cy="3072384"/>
          </a:xfrm>
          <a:prstGeom prst="rect">
            <a:avLst/>
          </a:prstGeom>
        </p:spPr>
      </p:pic>
      <p:sp>
        <p:nvSpPr>
          <p:cNvPr id="13" name="Content Placeholder 2">
            <a:extLst>
              <a:ext uri="{FF2B5EF4-FFF2-40B4-BE49-F238E27FC236}">
                <a16:creationId xmlns:a16="http://schemas.microsoft.com/office/drawing/2014/main" id="{020E443B-7ED5-4942-A82C-A9DEDAA7F477}"/>
              </a:ext>
            </a:extLst>
          </p:cNvPr>
          <p:cNvSpPr txBox="1">
            <a:spLocks/>
          </p:cNvSpPr>
          <p:nvPr/>
        </p:nvSpPr>
        <p:spPr>
          <a:xfrm>
            <a:off x="152400" y="4876800"/>
            <a:ext cx="3962400" cy="1920240"/>
          </a:xfrm>
          <a:prstGeom prst="rect">
            <a:avLst/>
          </a:prstGeom>
          <a:solidFill>
            <a:schemeClr val="bg1">
              <a:alpha val="70000"/>
            </a:schemeClr>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800" dirty="0"/>
              <a:t>Passed the Safety Readiness Review.</a:t>
            </a:r>
          </a:p>
          <a:p>
            <a:r>
              <a:rPr lang="en-US" sz="1800" dirty="0"/>
              <a:t>Still some issues to solve</a:t>
            </a:r>
          </a:p>
          <a:p>
            <a:pPr lvl="1"/>
            <a:r>
              <a:rPr lang="en-US" sz="1600" dirty="0"/>
              <a:t>Water quality</a:t>
            </a:r>
          </a:p>
          <a:p>
            <a:pPr lvl="1"/>
            <a:r>
              <a:rPr lang="en-US" sz="1600" dirty="0" err="1"/>
              <a:t>Cryo</a:t>
            </a:r>
            <a:r>
              <a:rPr lang="en-US" sz="1600" dirty="0"/>
              <a:t> connection (female-female)</a:t>
            </a:r>
          </a:p>
          <a:p>
            <a:pPr lvl="1"/>
            <a:r>
              <a:rPr lang="en-US" sz="1600" dirty="0"/>
              <a:t>Helium leak</a:t>
            </a:r>
          </a:p>
          <a:p>
            <a:pPr lvl="1"/>
            <a:r>
              <a:rPr lang="en-US" sz="1600" dirty="0"/>
              <a:t>...</a:t>
            </a:r>
          </a:p>
        </p:txBody>
      </p:sp>
      <p:sp>
        <p:nvSpPr>
          <p:cNvPr id="15" name="TextBox 14">
            <a:extLst>
              <a:ext uri="{FF2B5EF4-FFF2-40B4-BE49-F238E27FC236}">
                <a16:creationId xmlns:a16="http://schemas.microsoft.com/office/drawing/2014/main" id="{191A3BDD-0754-9846-A82B-7D1999F52A89}"/>
              </a:ext>
            </a:extLst>
          </p:cNvPr>
          <p:cNvSpPr txBox="1"/>
          <p:nvPr/>
        </p:nvSpPr>
        <p:spPr>
          <a:xfrm>
            <a:off x="1503079" y="4267200"/>
            <a:ext cx="935321" cy="369332"/>
          </a:xfrm>
          <a:prstGeom prst="rect">
            <a:avLst/>
          </a:prstGeom>
          <a:noFill/>
        </p:spPr>
        <p:txBody>
          <a:bodyPr wrap="none" rtlCol="0">
            <a:spAutoFit/>
          </a:bodyPr>
          <a:lstStyle/>
          <a:p>
            <a:r>
              <a:rPr lang="en-US" b="1" dirty="0">
                <a:solidFill>
                  <a:srgbClr val="00FDFF"/>
                </a:solidFill>
              </a:rPr>
              <a:t>TS2-PSS</a:t>
            </a:r>
          </a:p>
        </p:txBody>
      </p:sp>
    </p:spTree>
    <p:extLst>
      <p:ext uri="{BB962C8B-B14F-4D97-AF65-F5344CB8AC3E}">
        <p14:creationId xmlns:p14="http://schemas.microsoft.com/office/powerpoint/2010/main" val="5592872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CA193-09D0-2347-AB4E-22A3007F0A69}"/>
              </a:ext>
            </a:extLst>
          </p:cNvPr>
          <p:cNvSpPr>
            <a:spLocks noGrp="1"/>
          </p:cNvSpPr>
          <p:nvPr>
            <p:ph type="title"/>
          </p:nvPr>
        </p:nvSpPr>
        <p:spPr/>
        <p:txBody>
          <a:bodyPr/>
          <a:lstStyle/>
          <a:p>
            <a:r>
              <a:rPr lang="en-US" dirty="0"/>
              <a:t>RF</a:t>
            </a:r>
          </a:p>
        </p:txBody>
      </p:sp>
      <p:sp>
        <p:nvSpPr>
          <p:cNvPr id="3" name="Content Placeholder 2">
            <a:extLst>
              <a:ext uri="{FF2B5EF4-FFF2-40B4-BE49-F238E27FC236}">
                <a16:creationId xmlns:a16="http://schemas.microsoft.com/office/drawing/2014/main" id="{EE53A10F-7610-0B49-A592-E9D25822F264}"/>
              </a:ext>
            </a:extLst>
          </p:cNvPr>
          <p:cNvSpPr>
            <a:spLocks noGrp="1"/>
          </p:cNvSpPr>
          <p:nvPr>
            <p:ph idx="1"/>
          </p:nvPr>
        </p:nvSpPr>
        <p:spPr>
          <a:xfrm>
            <a:off x="6477000" y="2614652"/>
            <a:ext cx="4038600" cy="1477963"/>
          </a:xfrm>
        </p:spPr>
        <p:txBody>
          <a:bodyPr/>
          <a:lstStyle/>
          <a:p>
            <a:r>
              <a:rPr lang="en-US" dirty="0" err="1"/>
              <a:t>sss</a:t>
            </a:r>
            <a:endParaRPr lang="en-US" dirty="0"/>
          </a:p>
        </p:txBody>
      </p:sp>
      <p:sp>
        <p:nvSpPr>
          <p:cNvPr id="4" name="Slide Number Placeholder 3">
            <a:extLst>
              <a:ext uri="{FF2B5EF4-FFF2-40B4-BE49-F238E27FC236}">
                <a16:creationId xmlns:a16="http://schemas.microsoft.com/office/drawing/2014/main" id="{CDD58465-640E-6B44-A73F-3390B481A534}"/>
              </a:ext>
            </a:extLst>
          </p:cNvPr>
          <p:cNvSpPr>
            <a:spLocks noGrp="1"/>
          </p:cNvSpPr>
          <p:nvPr>
            <p:ph type="sldNum" sz="quarter" idx="12"/>
          </p:nvPr>
        </p:nvSpPr>
        <p:spPr/>
        <p:txBody>
          <a:bodyPr/>
          <a:lstStyle/>
          <a:p>
            <a:fld id="{551115BC-487E-4422-894C-CB7CD3E79223}" type="slidenum">
              <a:rPr lang="en-GB" smtClean="0"/>
              <a:pPr/>
              <a:t>17</a:t>
            </a:fld>
            <a:endParaRPr lang="en-GB" dirty="0"/>
          </a:p>
        </p:txBody>
      </p:sp>
      <p:pic>
        <p:nvPicPr>
          <p:cNvPr id="5" name="Picture 4">
            <a:extLst>
              <a:ext uri="{FF2B5EF4-FFF2-40B4-BE49-F238E27FC236}">
                <a16:creationId xmlns:a16="http://schemas.microsoft.com/office/drawing/2014/main" id="{32F5AD74-7118-E949-A822-27A74782DEA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1911"/>
          <a:stretch/>
        </p:blipFill>
        <p:spPr>
          <a:xfrm>
            <a:off x="6121564" y="1752600"/>
            <a:ext cx="2807453" cy="2386965"/>
          </a:xfrm>
          <a:prstGeom prst="rect">
            <a:avLst/>
          </a:prstGeom>
        </p:spPr>
      </p:pic>
      <p:pic>
        <p:nvPicPr>
          <p:cNvPr id="7" name="Picture 6">
            <a:extLst>
              <a:ext uri="{FF2B5EF4-FFF2-40B4-BE49-F238E27FC236}">
                <a16:creationId xmlns:a16="http://schemas.microsoft.com/office/drawing/2014/main" id="{F3CC7C5C-2806-084B-A1C9-54EE0F8F1FE9}"/>
              </a:ext>
            </a:extLst>
          </p:cNvPr>
          <p:cNvPicPr>
            <a:picLocks noChangeAspect="1"/>
          </p:cNvPicPr>
          <p:nvPr/>
        </p:nvPicPr>
        <p:blipFill rotWithShape="1">
          <a:blip r:embed="rId3">
            <a:extLst>
              <a:ext uri="{28A0092B-C50C-407E-A947-70E740481C1C}">
                <a14:useLocalDpi xmlns:a14="http://schemas.microsoft.com/office/drawing/2010/main" val="0"/>
              </a:ext>
            </a:extLst>
          </a:blip>
          <a:srcRect r="9524"/>
          <a:stretch/>
        </p:blipFill>
        <p:spPr>
          <a:xfrm>
            <a:off x="152400" y="1752600"/>
            <a:ext cx="3011418" cy="4437888"/>
          </a:xfrm>
          <a:prstGeom prst="rect">
            <a:avLst/>
          </a:prstGeom>
        </p:spPr>
      </p:pic>
      <p:sp>
        <p:nvSpPr>
          <p:cNvPr id="11" name="Content Placeholder 2">
            <a:extLst>
              <a:ext uri="{FF2B5EF4-FFF2-40B4-BE49-F238E27FC236}">
                <a16:creationId xmlns:a16="http://schemas.microsoft.com/office/drawing/2014/main" id="{609014C3-A499-F845-BB72-92DF47ACC7B0}"/>
              </a:ext>
            </a:extLst>
          </p:cNvPr>
          <p:cNvSpPr txBox="1">
            <a:spLocks/>
          </p:cNvSpPr>
          <p:nvPr/>
        </p:nvSpPr>
        <p:spPr>
          <a:xfrm>
            <a:off x="3581400" y="4792622"/>
            <a:ext cx="4876800" cy="198917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1800" dirty="0"/>
              <a:t>Klystron testing has been ongoing.</a:t>
            </a:r>
          </a:p>
          <a:p>
            <a:r>
              <a:rPr lang="en-GB" sz="1800" dirty="0"/>
              <a:t>24 (out of 36) MB klystron received.</a:t>
            </a:r>
          </a:p>
          <a:p>
            <a:r>
              <a:rPr lang="en-GB" sz="1800" dirty="0"/>
              <a:t>First 5 series modulator received.</a:t>
            </a:r>
          </a:p>
          <a:p>
            <a:r>
              <a:rPr lang="en-GB" sz="1800" dirty="0"/>
              <a:t>All waveguides now in the stubs.</a:t>
            </a:r>
          </a:p>
          <a:p>
            <a:r>
              <a:rPr lang="en-GB" sz="1800" dirty="0"/>
              <a:t>Phase reference line commissioning (first part) starts in Oct.</a:t>
            </a:r>
          </a:p>
        </p:txBody>
      </p:sp>
      <p:pic>
        <p:nvPicPr>
          <p:cNvPr id="12" name="Picture 11">
            <a:extLst>
              <a:ext uri="{FF2B5EF4-FFF2-40B4-BE49-F238E27FC236}">
                <a16:creationId xmlns:a16="http://schemas.microsoft.com/office/drawing/2014/main" id="{DA9BE1B0-AD55-4B48-B886-D1946CB79271}"/>
              </a:ext>
            </a:extLst>
          </p:cNvPr>
          <p:cNvPicPr>
            <a:picLocks noChangeAspect="1"/>
          </p:cNvPicPr>
          <p:nvPr/>
        </p:nvPicPr>
        <p:blipFill rotWithShape="1">
          <a:blip r:embed="rId4"/>
          <a:srcRect l="4419" t="8076" r="10211" b="25164"/>
          <a:stretch/>
        </p:blipFill>
        <p:spPr>
          <a:xfrm>
            <a:off x="3276600" y="1752600"/>
            <a:ext cx="2732182" cy="2848782"/>
          </a:xfrm>
          <a:prstGeom prst="rect">
            <a:avLst/>
          </a:prstGeom>
        </p:spPr>
      </p:pic>
    </p:spTree>
    <p:extLst>
      <p:ext uri="{BB962C8B-B14F-4D97-AF65-F5344CB8AC3E}">
        <p14:creationId xmlns:p14="http://schemas.microsoft.com/office/powerpoint/2010/main" val="21170254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C3437-74DC-E74E-915A-D3A42D896F3A}"/>
              </a:ext>
            </a:extLst>
          </p:cNvPr>
          <p:cNvSpPr>
            <a:spLocks noGrp="1"/>
          </p:cNvSpPr>
          <p:nvPr>
            <p:ph type="title"/>
          </p:nvPr>
        </p:nvSpPr>
        <p:spPr/>
        <p:txBody>
          <a:bodyPr/>
          <a:lstStyle/>
          <a:p>
            <a:r>
              <a:rPr lang="en-US" dirty="0" err="1"/>
              <a:t>Cryo</a:t>
            </a:r>
            <a:r>
              <a:rPr lang="en-US" dirty="0"/>
              <a:t> system</a:t>
            </a:r>
          </a:p>
        </p:txBody>
      </p:sp>
      <p:sp>
        <p:nvSpPr>
          <p:cNvPr id="4" name="Slide Number Placeholder 3">
            <a:extLst>
              <a:ext uri="{FF2B5EF4-FFF2-40B4-BE49-F238E27FC236}">
                <a16:creationId xmlns:a16="http://schemas.microsoft.com/office/drawing/2014/main" id="{C0459F95-5A0E-6C4D-9870-A9924ED7181A}"/>
              </a:ext>
            </a:extLst>
          </p:cNvPr>
          <p:cNvSpPr>
            <a:spLocks noGrp="1"/>
          </p:cNvSpPr>
          <p:nvPr>
            <p:ph type="sldNum" sz="quarter" idx="12"/>
          </p:nvPr>
        </p:nvSpPr>
        <p:spPr/>
        <p:txBody>
          <a:bodyPr/>
          <a:lstStyle/>
          <a:p>
            <a:fld id="{551115BC-487E-4422-894C-CB7CD3E79223}" type="slidenum">
              <a:rPr lang="en-GB" smtClean="0"/>
              <a:pPr/>
              <a:t>18</a:t>
            </a:fld>
            <a:endParaRPr lang="en-GB" dirty="0"/>
          </a:p>
        </p:txBody>
      </p:sp>
      <p:sp>
        <p:nvSpPr>
          <p:cNvPr id="9" name="Content Placeholder 2">
            <a:extLst>
              <a:ext uri="{FF2B5EF4-FFF2-40B4-BE49-F238E27FC236}">
                <a16:creationId xmlns:a16="http://schemas.microsoft.com/office/drawing/2014/main" id="{D270F09E-5E0C-3041-9206-39B3911A15E9}"/>
              </a:ext>
            </a:extLst>
          </p:cNvPr>
          <p:cNvSpPr>
            <a:spLocks noGrp="1"/>
          </p:cNvSpPr>
          <p:nvPr>
            <p:ph idx="1"/>
          </p:nvPr>
        </p:nvSpPr>
        <p:spPr>
          <a:xfrm>
            <a:off x="381000" y="5837237"/>
            <a:ext cx="8229600" cy="792163"/>
          </a:xfrm>
        </p:spPr>
        <p:txBody>
          <a:bodyPr/>
          <a:lstStyle/>
          <a:p>
            <a:r>
              <a:rPr lang="en-US" sz="2000" dirty="0"/>
              <a:t>Cryo-plant commissioning has been ongoing.</a:t>
            </a:r>
          </a:p>
          <a:p>
            <a:r>
              <a:rPr lang="en-US" sz="2000" dirty="0"/>
              <a:t>Distribution system install is progressing, planned to be finished this year.</a:t>
            </a:r>
          </a:p>
        </p:txBody>
      </p:sp>
      <p:pic>
        <p:nvPicPr>
          <p:cNvPr id="15" name="Picture 14">
            <a:extLst>
              <a:ext uri="{FF2B5EF4-FFF2-40B4-BE49-F238E27FC236}">
                <a16:creationId xmlns:a16="http://schemas.microsoft.com/office/drawing/2014/main" id="{F66A1E5A-879A-4642-A5C5-722C4474E9A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031"/>
          <a:stretch/>
        </p:blipFill>
        <p:spPr>
          <a:xfrm>
            <a:off x="152400" y="1866900"/>
            <a:ext cx="4876800" cy="3771900"/>
          </a:xfrm>
          <a:prstGeom prst="rect">
            <a:avLst/>
          </a:prstGeom>
        </p:spPr>
      </p:pic>
      <p:pic>
        <p:nvPicPr>
          <p:cNvPr id="16" name="Picture 15">
            <a:extLst>
              <a:ext uri="{FF2B5EF4-FFF2-40B4-BE49-F238E27FC236}">
                <a16:creationId xmlns:a16="http://schemas.microsoft.com/office/drawing/2014/main" id="{C9053E9C-0FCB-9241-9E69-5488544D805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05400" y="2331085"/>
            <a:ext cx="3904615" cy="2926715"/>
          </a:xfrm>
          <a:prstGeom prst="rect">
            <a:avLst/>
          </a:prstGeom>
        </p:spPr>
      </p:pic>
    </p:spTree>
    <p:extLst>
      <p:ext uri="{BB962C8B-B14F-4D97-AF65-F5344CB8AC3E}">
        <p14:creationId xmlns:p14="http://schemas.microsoft.com/office/powerpoint/2010/main" val="304966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92421-2AAD-DB4D-99FE-BEAF67927052}"/>
              </a:ext>
            </a:extLst>
          </p:cNvPr>
          <p:cNvSpPr>
            <a:spLocks noGrp="1"/>
          </p:cNvSpPr>
          <p:nvPr>
            <p:ph type="title"/>
          </p:nvPr>
        </p:nvSpPr>
        <p:spPr/>
        <p:txBody>
          <a:bodyPr/>
          <a:lstStyle/>
          <a:p>
            <a:r>
              <a:rPr lang="en-US" dirty="0"/>
              <a:t>Near-term plan and focus</a:t>
            </a:r>
          </a:p>
        </p:txBody>
      </p:sp>
      <p:pic>
        <p:nvPicPr>
          <p:cNvPr id="6" name="Picture 5">
            <a:extLst>
              <a:ext uri="{FF2B5EF4-FFF2-40B4-BE49-F238E27FC236}">
                <a16:creationId xmlns:a16="http://schemas.microsoft.com/office/drawing/2014/main" id="{9E68495E-7477-AF40-9EE6-1DCAC5A439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428" y="1672336"/>
            <a:ext cx="8869172" cy="4957064"/>
          </a:xfrm>
          <a:prstGeom prst="rect">
            <a:avLst/>
          </a:prstGeom>
        </p:spPr>
      </p:pic>
      <p:sp>
        <p:nvSpPr>
          <p:cNvPr id="4" name="Content Placeholder 2">
            <a:extLst>
              <a:ext uri="{FF2B5EF4-FFF2-40B4-BE49-F238E27FC236}">
                <a16:creationId xmlns:a16="http://schemas.microsoft.com/office/drawing/2014/main" id="{18C8E92E-D404-2146-91A0-869F6141BFFA}"/>
              </a:ext>
            </a:extLst>
          </p:cNvPr>
          <p:cNvSpPr>
            <a:spLocks noGrp="1"/>
          </p:cNvSpPr>
          <p:nvPr>
            <p:ph idx="1"/>
          </p:nvPr>
        </p:nvSpPr>
        <p:spPr>
          <a:xfrm>
            <a:off x="5562600" y="2667000"/>
            <a:ext cx="3429000" cy="2133600"/>
          </a:xfrm>
          <a:ln w="19050">
            <a:solidFill>
              <a:srgbClr val="FF0000"/>
            </a:solidFill>
          </a:ln>
        </p:spPr>
        <p:txBody>
          <a:bodyPr/>
          <a:lstStyle/>
          <a:p>
            <a:r>
              <a:rPr lang="en-US" sz="1400" dirty="0"/>
              <a:t>Prioritizing to start RFQ conditioning in April next year. This requires</a:t>
            </a:r>
            <a:endParaRPr lang="en-US" sz="1200" dirty="0"/>
          </a:p>
          <a:p>
            <a:pPr lvl="1"/>
            <a:r>
              <a:rPr lang="en-US" sz="1200" dirty="0"/>
              <a:t>Low power tuning</a:t>
            </a:r>
          </a:p>
          <a:p>
            <a:pPr lvl="1"/>
            <a:r>
              <a:rPr lang="en-US" sz="1200" dirty="0"/>
              <a:t>Integration to control</a:t>
            </a:r>
          </a:p>
          <a:p>
            <a:pPr lvl="1"/>
            <a:r>
              <a:rPr lang="en-US" sz="1200" dirty="0"/>
              <a:t>RF ready</a:t>
            </a:r>
          </a:p>
          <a:p>
            <a:pPr lvl="1"/>
            <a:r>
              <a:rPr lang="en-US" sz="1200" dirty="0"/>
              <a:t>PSS</a:t>
            </a:r>
          </a:p>
          <a:p>
            <a:pPr lvl="1"/>
            <a:r>
              <a:rPr lang="en-US" sz="1200" dirty="0"/>
              <a:t>Temporary shielding</a:t>
            </a:r>
          </a:p>
          <a:p>
            <a:r>
              <a:rPr lang="en-US" sz="1400" dirty="0"/>
              <a:t>Aiming to make RF for MEBT </a:t>
            </a:r>
            <a:r>
              <a:rPr lang="en-US" sz="1400" dirty="0" err="1"/>
              <a:t>bunchers</a:t>
            </a:r>
            <a:r>
              <a:rPr lang="en-US" sz="1400" dirty="0"/>
              <a:t> and DTL1 ready in June.</a:t>
            </a:r>
          </a:p>
        </p:txBody>
      </p:sp>
      <p:cxnSp>
        <p:nvCxnSpPr>
          <p:cNvPr id="5" name="Straight Arrow Connector 4">
            <a:extLst>
              <a:ext uri="{FF2B5EF4-FFF2-40B4-BE49-F238E27FC236}">
                <a16:creationId xmlns:a16="http://schemas.microsoft.com/office/drawing/2014/main" id="{91500765-DE27-7E46-BD47-1E76AC61BA16}"/>
              </a:ext>
            </a:extLst>
          </p:cNvPr>
          <p:cNvCxnSpPr>
            <a:cxnSpLocks/>
          </p:cNvCxnSpPr>
          <p:nvPr/>
        </p:nvCxnSpPr>
        <p:spPr>
          <a:xfrm flipH="1">
            <a:off x="3276600" y="2895600"/>
            <a:ext cx="2209800" cy="2286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18EB16F2-2BCE-F04A-AA8C-80A20EDB1987}"/>
              </a:ext>
            </a:extLst>
          </p:cNvPr>
          <p:cNvCxnSpPr>
            <a:cxnSpLocks/>
          </p:cNvCxnSpPr>
          <p:nvPr/>
        </p:nvCxnSpPr>
        <p:spPr>
          <a:xfrm flipH="1">
            <a:off x="3581400" y="3009900"/>
            <a:ext cx="1905000" cy="3429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D65515AF-38B8-5A4D-8A28-CE263E088F79}"/>
              </a:ext>
            </a:extLst>
          </p:cNvPr>
          <p:cNvCxnSpPr>
            <a:cxnSpLocks/>
          </p:cNvCxnSpPr>
          <p:nvPr/>
        </p:nvCxnSpPr>
        <p:spPr>
          <a:xfrm flipH="1">
            <a:off x="4495800" y="3124200"/>
            <a:ext cx="990600" cy="197713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42142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1E602-788A-1345-A74A-757DF8BB777D}"/>
              </a:ext>
            </a:extLst>
          </p:cNvPr>
          <p:cNvSpPr>
            <a:spLocks noGrp="1"/>
          </p:cNvSpPr>
          <p:nvPr>
            <p:ph type="title"/>
          </p:nvPr>
        </p:nvSpPr>
        <p:spPr>
          <a:xfrm>
            <a:off x="304800" y="228600"/>
            <a:ext cx="7139136" cy="1143000"/>
          </a:xfrm>
        </p:spPr>
        <p:txBody>
          <a:bodyPr/>
          <a:lstStyle/>
          <a:p>
            <a:r>
              <a:rPr lang="en-US" dirty="0"/>
              <a:t>Outline</a:t>
            </a:r>
          </a:p>
        </p:txBody>
      </p:sp>
      <p:sp>
        <p:nvSpPr>
          <p:cNvPr id="3" name="Content Placeholder 2">
            <a:extLst>
              <a:ext uri="{FF2B5EF4-FFF2-40B4-BE49-F238E27FC236}">
                <a16:creationId xmlns:a16="http://schemas.microsoft.com/office/drawing/2014/main" id="{4A6BF9CD-A7A9-9444-942D-48C8FF86F587}"/>
              </a:ext>
            </a:extLst>
          </p:cNvPr>
          <p:cNvSpPr>
            <a:spLocks noGrp="1"/>
          </p:cNvSpPr>
          <p:nvPr>
            <p:ph idx="1"/>
          </p:nvPr>
        </p:nvSpPr>
        <p:spPr>
          <a:xfrm>
            <a:off x="381000" y="1874837"/>
            <a:ext cx="8305800" cy="4525963"/>
          </a:xfrm>
        </p:spPr>
        <p:txBody>
          <a:bodyPr/>
          <a:lstStyle/>
          <a:p>
            <a:r>
              <a:rPr lang="en-US" dirty="0"/>
              <a:t>Introduction to ESS linac</a:t>
            </a:r>
          </a:p>
          <a:p>
            <a:r>
              <a:rPr lang="en-US" dirty="0"/>
              <a:t>Recent highlights at the ESS site</a:t>
            </a:r>
          </a:p>
          <a:p>
            <a:r>
              <a:rPr lang="en-US" dirty="0"/>
              <a:t>Source and LEBT beam commissioning</a:t>
            </a:r>
          </a:p>
          <a:p>
            <a:endParaRPr lang="en-US" dirty="0"/>
          </a:p>
          <a:p>
            <a:r>
              <a:rPr lang="en-US" sz="2400" dirty="0"/>
              <a:t>(Disclaimer: Materials are heavily biased by a point of view of beam physicist, working on beam commissioning.)</a:t>
            </a:r>
          </a:p>
        </p:txBody>
      </p:sp>
      <p:sp>
        <p:nvSpPr>
          <p:cNvPr id="4" name="Slide Number Placeholder 3">
            <a:extLst>
              <a:ext uri="{FF2B5EF4-FFF2-40B4-BE49-F238E27FC236}">
                <a16:creationId xmlns:a16="http://schemas.microsoft.com/office/drawing/2014/main" id="{266DA2B0-884D-CD4B-9F78-DFC1027FDDCD}"/>
              </a:ext>
            </a:extLst>
          </p:cNvPr>
          <p:cNvSpPr>
            <a:spLocks noGrp="1"/>
          </p:cNvSpPr>
          <p:nvPr>
            <p:ph type="sldNum" sz="quarter" idx="12"/>
          </p:nvPr>
        </p:nvSpPr>
        <p:spPr/>
        <p:txBody>
          <a:bodyPr/>
          <a:lstStyle/>
          <a:p>
            <a:fld id="{551115BC-487E-4422-894C-CB7CD3E79223}" type="slidenum">
              <a:rPr lang="en-GB" smtClean="0"/>
              <a:pPr/>
              <a:t>2</a:t>
            </a:fld>
            <a:endParaRPr lang="en-GB" dirty="0"/>
          </a:p>
        </p:txBody>
      </p:sp>
    </p:spTree>
    <p:extLst>
      <p:ext uri="{BB962C8B-B14F-4D97-AF65-F5344CB8AC3E}">
        <p14:creationId xmlns:p14="http://schemas.microsoft.com/office/powerpoint/2010/main" val="33775305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4BD95-A2A3-1441-8613-ADEC59DF639C}"/>
              </a:ext>
            </a:extLst>
          </p:cNvPr>
          <p:cNvSpPr>
            <a:spLocks noGrp="1"/>
          </p:cNvSpPr>
          <p:nvPr>
            <p:ph type="title"/>
          </p:nvPr>
        </p:nvSpPr>
        <p:spPr>
          <a:xfrm>
            <a:off x="328464" y="228600"/>
            <a:ext cx="7139136" cy="1143000"/>
          </a:xfrm>
        </p:spPr>
        <p:txBody>
          <a:bodyPr/>
          <a:lstStyle/>
          <a:p>
            <a:r>
              <a:rPr lang="en-US" dirty="0"/>
              <a:t>Configuration during NC linac commissioning</a:t>
            </a:r>
            <a:endParaRPr lang="en-GB" dirty="0"/>
          </a:p>
        </p:txBody>
      </p:sp>
      <p:sp>
        <p:nvSpPr>
          <p:cNvPr id="4" name="Slide Number Placeholder 3">
            <a:extLst>
              <a:ext uri="{FF2B5EF4-FFF2-40B4-BE49-F238E27FC236}">
                <a16:creationId xmlns:a16="http://schemas.microsoft.com/office/drawing/2014/main" id="{DE94603A-0164-8B4A-9CE9-833023BCDD0D}"/>
              </a:ext>
            </a:extLst>
          </p:cNvPr>
          <p:cNvSpPr>
            <a:spLocks noGrp="1"/>
          </p:cNvSpPr>
          <p:nvPr>
            <p:ph type="sldNum" sz="quarter" idx="12"/>
          </p:nvPr>
        </p:nvSpPr>
        <p:spPr>
          <a:xfrm>
            <a:off x="6934200" y="6477000"/>
            <a:ext cx="2133600" cy="365125"/>
          </a:xfrm>
        </p:spPr>
        <p:txBody>
          <a:bodyPr/>
          <a:lstStyle/>
          <a:p>
            <a:fld id="{551115BC-487E-4422-894C-CB7CD3E79223}" type="slidenum">
              <a:rPr lang="en-GB" smtClean="0"/>
              <a:pPr/>
              <a:t>20</a:t>
            </a:fld>
            <a:endParaRPr lang="en-GB" dirty="0"/>
          </a:p>
        </p:txBody>
      </p:sp>
      <p:sp>
        <p:nvSpPr>
          <p:cNvPr id="23" name="Rectangle 22">
            <a:extLst>
              <a:ext uri="{FF2B5EF4-FFF2-40B4-BE49-F238E27FC236}">
                <a16:creationId xmlns:a16="http://schemas.microsoft.com/office/drawing/2014/main" id="{8FE3C078-1448-C94A-847D-C67090F8CBCC}"/>
              </a:ext>
            </a:extLst>
          </p:cNvPr>
          <p:cNvSpPr/>
          <p:nvPr/>
        </p:nvSpPr>
        <p:spPr>
          <a:xfrm>
            <a:off x="354514" y="2350532"/>
            <a:ext cx="1097280" cy="685800"/>
          </a:xfrm>
          <a:prstGeom prst="rect">
            <a:avLst/>
          </a:prstGeom>
          <a:solidFill>
            <a:srgbClr val="945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RFQ</a:t>
            </a:r>
          </a:p>
        </p:txBody>
      </p:sp>
      <p:sp>
        <p:nvSpPr>
          <p:cNvPr id="24" name="Rectangle 23">
            <a:extLst>
              <a:ext uri="{FF2B5EF4-FFF2-40B4-BE49-F238E27FC236}">
                <a16:creationId xmlns:a16="http://schemas.microsoft.com/office/drawing/2014/main" id="{2F1A74BE-D7E9-1743-A609-FDFE8E134704}"/>
              </a:ext>
            </a:extLst>
          </p:cNvPr>
          <p:cNvSpPr/>
          <p:nvPr/>
        </p:nvSpPr>
        <p:spPr>
          <a:xfrm>
            <a:off x="1573714" y="2350532"/>
            <a:ext cx="1097280" cy="685800"/>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MEBT</a:t>
            </a:r>
          </a:p>
        </p:txBody>
      </p:sp>
      <p:sp>
        <p:nvSpPr>
          <p:cNvPr id="25" name="Rectangle 24">
            <a:extLst>
              <a:ext uri="{FF2B5EF4-FFF2-40B4-BE49-F238E27FC236}">
                <a16:creationId xmlns:a16="http://schemas.microsoft.com/office/drawing/2014/main" id="{E97F2D07-5734-2746-A513-E46D101BA3DA}"/>
              </a:ext>
            </a:extLst>
          </p:cNvPr>
          <p:cNvSpPr/>
          <p:nvPr/>
        </p:nvSpPr>
        <p:spPr>
          <a:xfrm>
            <a:off x="2792914" y="2350532"/>
            <a:ext cx="1097280" cy="685800"/>
          </a:xfrm>
          <a:prstGeom prst="rect">
            <a:avLst/>
          </a:prstGeom>
          <a:solidFill>
            <a:srgbClr val="043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DTL1</a:t>
            </a:r>
          </a:p>
        </p:txBody>
      </p:sp>
      <p:sp>
        <p:nvSpPr>
          <p:cNvPr id="26" name="Rectangle 25">
            <a:extLst>
              <a:ext uri="{FF2B5EF4-FFF2-40B4-BE49-F238E27FC236}">
                <a16:creationId xmlns:a16="http://schemas.microsoft.com/office/drawing/2014/main" id="{202C50D2-A92E-DB41-8F7C-2A7CFF427D74}"/>
              </a:ext>
            </a:extLst>
          </p:cNvPr>
          <p:cNvSpPr/>
          <p:nvPr/>
        </p:nvSpPr>
        <p:spPr>
          <a:xfrm>
            <a:off x="4012114" y="2350532"/>
            <a:ext cx="1097280" cy="685800"/>
          </a:xfrm>
          <a:prstGeom prst="rect">
            <a:avLst/>
          </a:prstGeom>
          <a:no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DTL2</a:t>
            </a:r>
          </a:p>
        </p:txBody>
      </p:sp>
      <p:sp>
        <p:nvSpPr>
          <p:cNvPr id="27" name="Rectangle 26">
            <a:extLst>
              <a:ext uri="{FF2B5EF4-FFF2-40B4-BE49-F238E27FC236}">
                <a16:creationId xmlns:a16="http://schemas.microsoft.com/office/drawing/2014/main" id="{FBF45C17-5A48-8940-9787-B0F337359FFB}"/>
              </a:ext>
            </a:extLst>
          </p:cNvPr>
          <p:cNvSpPr/>
          <p:nvPr/>
        </p:nvSpPr>
        <p:spPr>
          <a:xfrm>
            <a:off x="5231314" y="2350532"/>
            <a:ext cx="1097280" cy="685800"/>
          </a:xfrm>
          <a:prstGeom prst="rect">
            <a:avLst/>
          </a:prstGeom>
          <a:no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DTL3</a:t>
            </a:r>
          </a:p>
        </p:txBody>
      </p:sp>
      <p:sp>
        <p:nvSpPr>
          <p:cNvPr id="28" name="Rectangle 27">
            <a:extLst>
              <a:ext uri="{FF2B5EF4-FFF2-40B4-BE49-F238E27FC236}">
                <a16:creationId xmlns:a16="http://schemas.microsoft.com/office/drawing/2014/main" id="{7FED57A4-6F84-C046-86C4-2EB753123901}"/>
              </a:ext>
            </a:extLst>
          </p:cNvPr>
          <p:cNvSpPr/>
          <p:nvPr/>
        </p:nvSpPr>
        <p:spPr>
          <a:xfrm>
            <a:off x="6450514" y="2350532"/>
            <a:ext cx="1097280" cy="685800"/>
          </a:xfrm>
          <a:prstGeom prst="rect">
            <a:avLst/>
          </a:prstGeom>
          <a:solidFill>
            <a:schemeClr val="bg1">
              <a:alpha val="50000"/>
            </a:schemeClr>
          </a:solid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DTL4</a:t>
            </a:r>
          </a:p>
        </p:txBody>
      </p:sp>
      <p:sp>
        <p:nvSpPr>
          <p:cNvPr id="32" name="Rectangle 31">
            <a:extLst>
              <a:ext uri="{FF2B5EF4-FFF2-40B4-BE49-F238E27FC236}">
                <a16:creationId xmlns:a16="http://schemas.microsoft.com/office/drawing/2014/main" id="{CFB9D053-4345-6847-89A1-EA6E989FD171}"/>
              </a:ext>
            </a:extLst>
          </p:cNvPr>
          <p:cNvSpPr/>
          <p:nvPr/>
        </p:nvSpPr>
        <p:spPr>
          <a:xfrm>
            <a:off x="7669714" y="2350532"/>
            <a:ext cx="1097280" cy="685800"/>
          </a:xfrm>
          <a:prstGeom prst="rect">
            <a:avLst/>
          </a:prstGeom>
          <a:no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DTL5</a:t>
            </a:r>
          </a:p>
        </p:txBody>
      </p:sp>
      <p:sp>
        <p:nvSpPr>
          <p:cNvPr id="6" name="Down Arrow 5">
            <a:extLst>
              <a:ext uri="{FF2B5EF4-FFF2-40B4-BE49-F238E27FC236}">
                <a16:creationId xmlns:a16="http://schemas.microsoft.com/office/drawing/2014/main" id="{8D08CCFF-E26F-D949-A07C-4931E19364C9}"/>
              </a:ext>
            </a:extLst>
          </p:cNvPr>
          <p:cNvSpPr/>
          <p:nvPr/>
        </p:nvSpPr>
        <p:spPr>
          <a:xfrm>
            <a:off x="2259514" y="1893332"/>
            <a:ext cx="182880" cy="457200"/>
          </a:xfrm>
          <a:prstGeom prst="downArrow">
            <a:avLst>
              <a:gd name="adj1" fmla="val 50000"/>
              <a:gd name="adj2" fmla="val 6851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Down Arrow 35">
            <a:extLst>
              <a:ext uri="{FF2B5EF4-FFF2-40B4-BE49-F238E27FC236}">
                <a16:creationId xmlns:a16="http://schemas.microsoft.com/office/drawing/2014/main" id="{EC73BF79-C6E1-6E48-99AA-959D978A7BDE}"/>
              </a:ext>
            </a:extLst>
          </p:cNvPr>
          <p:cNvSpPr/>
          <p:nvPr/>
        </p:nvSpPr>
        <p:spPr>
          <a:xfrm>
            <a:off x="3859714" y="1893332"/>
            <a:ext cx="182880" cy="457200"/>
          </a:xfrm>
          <a:prstGeom prst="downArrow">
            <a:avLst>
              <a:gd name="adj1" fmla="val 50000"/>
              <a:gd name="adj2" fmla="val 6851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72AACDB1-085C-264A-BA49-F7DAD3B66053}"/>
              </a:ext>
            </a:extLst>
          </p:cNvPr>
          <p:cNvSpPr/>
          <p:nvPr/>
        </p:nvSpPr>
        <p:spPr>
          <a:xfrm>
            <a:off x="8538394" y="1893332"/>
            <a:ext cx="182880" cy="16002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4A82B7F0-CADE-8A4F-B144-E689132E7FD9}"/>
              </a:ext>
            </a:extLst>
          </p:cNvPr>
          <p:cNvSpPr txBox="1"/>
          <p:nvPr/>
        </p:nvSpPr>
        <p:spPr>
          <a:xfrm>
            <a:off x="1895301" y="1588532"/>
            <a:ext cx="924099" cy="338554"/>
          </a:xfrm>
          <a:prstGeom prst="rect">
            <a:avLst/>
          </a:prstGeom>
          <a:noFill/>
        </p:spPr>
        <p:txBody>
          <a:bodyPr wrap="none" rtlCol="0">
            <a:spAutoFit/>
          </a:bodyPr>
          <a:lstStyle/>
          <a:p>
            <a:r>
              <a:rPr lang="en-GB" sz="1600" b="1" dirty="0"/>
              <a:t>MEBT FC</a:t>
            </a:r>
          </a:p>
        </p:txBody>
      </p:sp>
      <p:sp>
        <p:nvSpPr>
          <p:cNvPr id="39" name="TextBox 38">
            <a:extLst>
              <a:ext uri="{FF2B5EF4-FFF2-40B4-BE49-F238E27FC236}">
                <a16:creationId xmlns:a16="http://schemas.microsoft.com/office/drawing/2014/main" id="{11961761-D65E-324E-BF01-01CA24F9F183}"/>
              </a:ext>
            </a:extLst>
          </p:cNvPr>
          <p:cNvSpPr txBox="1"/>
          <p:nvPr/>
        </p:nvSpPr>
        <p:spPr>
          <a:xfrm>
            <a:off x="3505200" y="1588532"/>
            <a:ext cx="851965" cy="338554"/>
          </a:xfrm>
          <a:prstGeom prst="rect">
            <a:avLst/>
          </a:prstGeom>
          <a:noFill/>
        </p:spPr>
        <p:txBody>
          <a:bodyPr wrap="none" rtlCol="0">
            <a:spAutoFit/>
          </a:bodyPr>
          <a:lstStyle/>
          <a:p>
            <a:r>
              <a:rPr lang="en-GB" sz="1600" b="1" dirty="0">
                <a:solidFill>
                  <a:srgbClr val="FF0000"/>
                </a:solidFill>
              </a:rPr>
              <a:t>DTL2 FC</a:t>
            </a:r>
          </a:p>
        </p:txBody>
      </p:sp>
      <p:sp>
        <p:nvSpPr>
          <p:cNvPr id="40" name="TextBox 39">
            <a:extLst>
              <a:ext uri="{FF2B5EF4-FFF2-40B4-BE49-F238E27FC236}">
                <a16:creationId xmlns:a16="http://schemas.microsoft.com/office/drawing/2014/main" id="{7B0F78C0-4A9C-5A4E-950D-61DBF2B31A66}"/>
              </a:ext>
            </a:extLst>
          </p:cNvPr>
          <p:cNvSpPr txBox="1"/>
          <p:nvPr/>
        </p:nvSpPr>
        <p:spPr>
          <a:xfrm>
            <a:off x="7547794" y="3535978"/>
            <a:ext cx="1596206" cy="338554"/>
          </a:xfrm>
          <a:prstGeom prst="rect">
            <a:avLst/>
          </a:prstGeom>
          <a:noFill/>
        </p:spPr>
        <p:txBody>
          <a:bodyPr wrap="none" rtlCol="0">
            <a:spAutoFit/>
          </a:bodyPr>
          <a:lstStyle/>
          <a:p>
            <a:r>
              <a:rPr lang="en-GB" sz="1600" b="1" dirty="0"/>
              <a:t>Temp shield wall</a:t>
            </a:r>
          </a:p>
        </p:txBody>
      </p:sp>
      <p:sp>
        <p:nvSpPr>
          <p:cNvPr id="42" name="Rectangle 41">
            <a:extLst>
              <a:ext uri="{FF2B5EF4-FFF2-40B4-BE49-F238E27FC236}">
                <a16:creationId xmlns:a16="http://schemas.microsoft.com/office/drawing/2014/main" id="{E58950F1-5AEE-014F-AE18-417C3C067E5A}"/>
              </a:ext>
            </a:extLst>
          </p:cNvPr>
          <p:cNvSpPr/>
          <p:nvPr/>
        </p:nvSpPr>
        <p:spPr>
          <a:xfrm>
            <a:off x="354514" y="4800600"/>
            <a:ext cx="1097280" cy="685800"/>
          </a:xfrm>
          <a:prstGeom prst="rect">
            <a:avLst/>
          </a:prstGeom>
          <a:solidFill>
            <a:srgbClr val="945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RFQ</a:t>
            </a:r>
          </a:p>
        </p:txBody>
      </p:sp>
      <p:sp>
        <p:nvSpPr>
          <p:cNvPr id="43" name="Rectangle 42">
            <a:extLst>
              <a:ext uri="{FF2B5EF4-FFF2-40B4-BE49-F238E27FC236}">
                <a16:creationId xmlns:a16="http://schemas.microsoft.com/office/drawing/2014/main" id="{E51E7995-8B28-AC45-B722-81181097C840}"/>
              </a:ext>
            </a:extLst>
          </p:cNvPr>
          <p:cNvSpPr/>
          <p:nvPr/>
        </p:nvSpPr>
        <p:spPr>
          <a:xfrm>
            <a:off x="1573714" y="4800600"/>
            <a:ext cx="1097280" cy="685800"/>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MEBT</a:t>
            </a:r>
          </a:p>
        </p:txBody>
      </p:sp>
      <p:sp>
        <p:nvSpPr>
          <p:cNvPr id="44" name="Rectangle 43">
            <a:extLst>
              <a:ext uri="{FF2B5EF4-FFF2-40B4-BE49-F238E27FC236}">
                <a16:creationId xmlns:a16="http://schemas.microsoft.com/office/drawing/2014/main" id="{C6D90E1D-916C-B04D-BBD6-73961D381C08}"/>
              </a:ext>
            </a:extLst>
          </p:cNvPr>
          <p:cNvSpPr/>
          <p:nvPr/>
        </p:nvSpPr>
        <p:spPr>
          <a:xfrm>
            <a:off x="2792914" y="4800600"/>
            <a:ext cx="1097280" cy="685800"/>
          </a:xfrm>
          <a:prstGeom prst="rect">
            <a:avLst/>
          </a:prstGeom>
          <a:solidFill>
            <a:srgbClr val="043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DTL1</a:t>
            </a:r>
          </a:p>
        </p:txBody>
      </p:sp>
      <p:sp>
        <p:nvSpPr>
          <p:cNvPr id="45" name="Rectangle 44">
            <a:extLst>
              <a:ext uri="{FF2B5EF4-FFF2-40B4-BE49-F238E27FC236}">
                <a16:creationId xmlns:a16="http://schemas.microsoft.com/office/drawing/2014/main" id="{A300FBB9-8504-6944-BFC8-4B96986EEF19}"/>
              </a:ext>
            </a:extLst>
          </p:cNvPr>
          <p:cNvSpPr/>
          <p:nvPr/>
        </p:nvSpPr>
        <p:spPr>
          <a:xfrm>
            <a:off x="4012114" y="4800600"/>
            <a:ext cx="1097280" cy="685800"/>
          </a:xfrm>
          <a:prstGeom prst="rect">
            <a:avLst/>
          </a:prstGeom>
          <a:solidFill>
            <a:srgbClr val="043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DTL2</a:t>
            </a:r>
          </a:p>
        </p:txBody>
      </p:sp>
      <p:sp>
        <p:nvSpPr>
          <p:cNvPr id="46" name="Rectangle 45">
            <a:extLst>
              <a:ext uri="{FF2B5EF4-FFF2-40B4-BE49-F238E27FC236}">
                <a16:creationId xmlns:a16="http://schemas.microsoft.com/office/drawing/2014/main" id="{29AA4AAB-13D4-BA4A-801E-03F3DCCD890D}"/>
              </a:ext>
            </a:extLst>
          </p:cNvPr>
          <p:cNvSpPr/>
          <p:nvPr/>
        </p:nvSpPr>
        <p:spPr>
          <a:xfrm>
            <a:off x="5231314" y="4800600"/>
            <a:ext cx="1097280" cy="685800"/>
          </a:xfrm>
          <a:prstGeom prst="rect">
            <a:avLst/>
          </a:prstGeom>
          <a:solidFill>
            <a:srgbClr val="043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DTL3</a:t>
            </a:r>
          </a:p>
        </p:txBody>
      </p:sp>
      <p:sp>
        <p:nvSpPr>
          <p:cNvPr id="47" name="Rectangle 46">
            <a:extLst>
              <a:ext uri="{FF2B5EF4-FFF2-40B4-BE49-F238E27FC236}">
                <a16:creationId xmlns:a16="http://schemas.microsoft.com/office/drawing/2014/main" id="{381C76CB-2887-3F46-9EB1-5144177703CC}"/>
              </a:ext>
            </a:extLst>
          </p:cNvPr>
          <p:cNvSpPr/>
          <p:nvPr/>
        </p:nvSpPr>
        <p:spPr>
          <a:xfrm>
            <a:off x="6450514" y="4800600"/>
            <a:ext cx="1097280" cy="685800"/>
          </a:xfrm>
          <a:prstGeom prst="rect">
            <a:avLst/>
          </a:prstGeom>
          <a:solidFill>
            <a:srgbClr val="043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DTL4</a:t>
            </a:r>
          </a:p>
        </p:txBody>
      </p:sp>
      <p:sp>
        <p:nvSpPr>
          <p:cNvPr id="48" name="Rectangle 47">
            <a:extLst>
              <a:ext uri="{FF2B5EF4-FFF2-40B4-BE49-F238E27FC236}">
                <a16:creationId xmlns:a16="http://schemas.microsoft.com/office/drawing/2014/main" id="{02345DAB-8EDE-1A4B-BAC2-EB627AE6F81B}"/>
              </a:ext>
            </a:extLst>
          </p:cNvPr>
          <p:cNvSpPr/>
          <p:nvPr/>
        </p:nvSpPr>
        <p:spPr>
          <a:xfrm>
            <a:off x="7669714" y="4800600"/>
            <a:ext cx="1097280" cy="685800"/>
          </a:xfrm>
          <a:prstGeom prst="rect">
            <a:avLst/>
          </a:prstGeom>
          <a:no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DTL5</a:t>
            </a:r>
          </a:p>
        </p:txBody>
      </p:sp>
      <p:sp>
        <p:nvSpPr>
          <p:cNvPr id="49" name="Down Arrow 48">
            <a:extLst>
              <a:ext uri="{FF2B5EF4-FFF2-40B4-BE49-F238E27FC236}">
                <a16:creationId xmlns:a16="http://schemas.microsoft.com/office/drawing/2014/main" id="{9D2B4CD5-BA39-604A-9590-D2BE24D520F8}"/>
              </a:ext>
            </a:extLst>
          </p:cNvPr>
          <p:cNvSpPr/>
          <p:nvPr/>
        </p:nvSpPr>
        <p:spPr>
          <a:xfrm>
            <a:off x="2259514" y="4343400"/>
            <a:ext cx="182880" cy="457200"/>
          </a:xfrm>
          <a:prstGeom prst="downArrow">
            <a:avLst>
              <a:gd name="adj1" fmla="val 50000"/>
              <a:gd name="adj2" fmla="val 6851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Down Arrow 49">
            <a:extLst>
              <a:ext uri="{FF2B5EF4-FFF2-40B4-BE49-F238E27FC236}">
                <a16:creationId xmlns:a16="http://schemas.microsoft.com/office/drawing/2014/main" id="{5EA0277E-B718-464D-835D-BC7E56757FDD}"/>
              </a:ext>
            </a:extLst>
          </p:cNvPr>
          <p:cNvSpPr/>
          <p:nvPr/>
        </p:nvSpPr>
        <p:spPr>
          <a:xfrm>
            <a:off x="5078914" y="4343400"/>
            <a:ext cx="182880" cy="457200"/>
          </a:xfrm>
          <a:prstGeom prst="downArrow">
            <a:avLst>
              <a:gd name="adj1" fmla="val 50000"/>
              <a:gd name="adj2" fmla="val 6851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Down Arrow 50">
            <a:extLst>
              <a:ext uri="{FF2B5EF4-FFF2-40B4-BE49-F238E27FC236}">
                <a16:creationId xmlns:a16="http://schemas.microsoft.com/office/drawing/2014/main" id="{F6A0BC83-F538-C14D-B528-FF703D11E8E5}"/>
              </a:ext>
            </a:extLst>
          </p:cNvPr>
          <p:cNvSpPr/>
          <p:nvPr/>
        </p:nvSpPr>
        <p:spPr>
          <a:xfrm>
            <a:off x="7898314" y="4343400"/>
            <a:ext cx="182880" cy="457200"/>
          </a:xfrm>
          <a:prstGeom prst="downArrow">
            <a:avLst>
              <a:gd name="adj1" fmla="val 50000"/>
              <a:gd name="adj2" fmla="val 6851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8B3249D1-57B4-D44C-96A3-255082FFC688}"/>
              </a:ext>
            </a:extLst>
          </p:cNvPr>
          <p:cNvSpPr/>
          <p:nvPr/>
        </p:nvSpPr>
        <p:spPr>
          <a:xfrm>
            <a:off x="8538394" y="4343400"/>
            <a:ext cx="182880" cy="16002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TextBox 52">
            <a:extLst>
              <a:ext uri="{FF2B5EF4-FFF2-40B4-BE49-F238E27FC236}">
                <a16:creationId xmlns:a16="http://schemas.microsoft.com/office/drawing/2014/main" id="{A18BFB05-A35F-2F40-B7C8-FBFAF1D47816}"/>
              </a:ext>
            </a:extLst>
          </p:cNvPr>
          <p:cNvSpPr txBox="1"/>
          <p:nvPr/>
        </p:nvSpPr>
        <p:spPr>
          <a:xfrm>
            <a:off x="1895301" y="4038600"/>
            <a:ext cx="924099" cy="338554"/>
          </a:xfrm>
          <a:prstGeom prst="rect">
            <a:avLst/>
          </a:prstGeom>
          <a:noFill/>
        </p:spPr>
        <p:txBody>
          <a:bodyPr wrap="none" rtlCol="0">
            <a:spAutoFit/>
          </a:bodyPr>
          <a:lstStyle/>
          <a:p>
            <a:r>
              <a:rPr lang="en-GB" sz="1600" b="1" dirty="0"/>
              <a:t>MEBT FC</a:t>
            </a:r>
          </a:p>
        </p:txBody>
      </p:sp>
      <p:sp>
        <p:nvSpPr>
          <p:cNvPr id="54" name="TextBox 53">
            <a:extLst>
              <a:ext uri="{FF2B5EF4-FFF2-40B4-BE49-F238E27FC236}">
                <a16:creationId xmlns:a16="http://schemas.microsoft.com/office/drawing/2014/main" id="{308926C2-FB63-4046-AE27-35909B3D7DF5}"/>
              </a:ext>
            </a:extLst>
          </p:cNvPr>
          <p:cNvSpPr txBox="1"/>
          <p:nvPr/>
        </p:nvSpPr>
        <p:spPr>
          <a:xfrm>
            <a:off x="4728394" y="4038600"/>
            <a:ext cx="851965" cy="338554"/>
          </a:xfrm>
          <a:prstGeom prst="rect">
            <a:avLst/>
          </a:prstGeom>
          <a:noFill/>
        </p:spPr>
        <p:txBody>
          <a:bodyPr wrap="none" rtlCol="0">
            <a:spAutoFit/>
          </a:bodyPr>
          <a:lstStyle/>
          <a:p>
            <a:r>
              <a:rPr lang="en-GB" sz="1600" b="1" dirty="0"/>
              <a:t>DTL2 FC</a:t>
            </a:r>
          </a:p>
        </p:txBody>
      </p:sp>
      <p:sp>
        <p:nvSpPr>
          <p:cNvPr id="55" name="TextBox 54">
            <a:extLst>
              <a:ext uri="{FF2B5EF4-FFF2-40B4-BE49-F238E27FC236}">
                <a16:creationId xmlns:a16="http://schemas.microsoft.com/office/drawing/2014/main" id="{392839A3-C508-C948-90D1-94B3F35C392C}"/>
              </a:ext>
            </a:extLst>
          </p:cNvPr>
          <p:cNvSpPr txBox="1"/>
          <p:nvPr/>
        </p:nvSpPr>
        <p:spPr>
          <a:xfrm>
            <a:off x="7547794" y="5986046"/>
            <a:ext cx="1596206" cy="338554"/>
          </a:xfrm>
          <a:prstGeom prst="rect">
            <a:avLst/>
          </a:prstGeom>
          <a:noFill/>
        </p:spPr>
        <p:txBody>
          <a:bodyPr wrap="none" rtlCol="0">
            <a:spAutoFit/>
          </a:bodyPr>
          <a:lstStyle/>
          <a:p>
            <a:r>
              <a:rPr lang="en-GB" sz="1600" b="1" dirty="0"/>
              <a:t>Temp shield wall</a:t>
            </a:r>
          </a:p>
        </p:txBody>
      </p:sp>
      <p:sp>
        <p:nvSpPr>
          <p:cNvPr id="56" name="TextBox 55">
            <a:extLst>
              <a:ext uri="{FF2B5EF4-FFF2-40B4-BE49-F238E27FC236}">
                <a16:creationId xmlns:a16="http://schemas.microsoft.com/office/drawing/2014/main" id="{06F6A986-77DF-1246-9A33-327845413CAE}"/>
              </a:ext>
            </a:extLst>
          </p:cNvPr>
          <p:cNvSpPr txBox="1"/>
          <p:nvPr/>
        </p:nvSpPr>
        <p:spPr>
          <a:xfrm>
            <a:off x="7547794" y="4038600"/>
            <a:ext cx="851965" cy="338554"/>
          </a:xfrm>
          <a:prstGeom prst="rect">
            <a:avLst/>
          </a:prstGeom>
          <a:noFill/>
        </p:spPr>
        <p:txBody>
          <a:bodyPr wrap="none" rtlCol="0">
            <a:spAutoFit/>
          </a:bodyPr>
          <a:lstStyle/>
          <a:p>
            <a:r>
              <a:rPr lang="en-GB" sz="1600" b="1" dirty="0">
                <a:solidFill>
                  <a:srgbClr val="FF0000"/>
                </a:solidFill>
              </a:rPr>
              <a:t>DTL4 FC</a:t>
            </a:r>
          </a:p>
        </p:txBody>
      </p:sp>
      <p:sp>
        <p:nvSpPr>
          <p:cNvPr id="57" name="TextBox 56">
            <a:extLst>
              <a:ext uri="{FF2B5EF4-FFF2-40B4-BE49-F238E27FC236}">
                <a16:creationId xmlns:a16="http://schemas.microsoft.com/office/drawing/2014/main" id="{CDBDCDEE-B123-A547-9350-D18127105FF7}"/>
              </a:ext>
            </a:extLst>
          </p:cNvPr>
          <p:cNvSpPr txBox="1"/>
          <p:nvPr/>
        </p:nvSpPr>
        <p:spPr>
          <a:xfrm>
            <a:off x="83362" y="1447800"/>
            <a:ext cx="1292341" cy="400110"/>
          </a:xfrm>
          <a:prstGeom prst="rect">
            <a:avLst/>
          </a:prstGeom>
          <a:noFill/>
        </p:spPr>
        <p:txBody>
          <a:bodyPr wrap="none" rtlCol="0">
            <a:spAutoFit/>
          </a:bodyPr>
          <a:lstStyle/>
          <a:p>
            <a:r>
              <a:rPr lang="en-GB" sz="2000" b="1" u="sng" dirty="0"/>
              <a:t>2020-April</a:t>
            </a:r>
          </a:p>
        </p:txBody>
      </p:sp>
      <p:sp>
        <p:nvSpPr>
          <p:cNvPr id="58" name="TextBox 57">
            <a:extLst>
              <a:ext uri="{FF2B5EF4-FFF2-40B4-BE49-F238E27FC236}">
                <a16:creationId xmlns:a16="http://schemas.microsoft.com/office/drawing/2014/main" id="{BE677781-C545-9E41-A29C-12A8BCBB7047}"/>
              </a:ext>
            </a:extLst>
          </p:cNvPr>
          <p:cNvSpPr txBox="1"/>
          <p:nvPr/>
        </p:nvSpPr>
        <p:spPr>
          <a:xfrm>
            <a:off x="83362" y="3962400"/>
            <a:ext cx="1209818" cy="400110"/>
          </a:xfrm>
          <a:prstGeom prst="rect">
            <a:avLst/>
          </a:prstGeom>
          <a:noFill/>
        </p:spPr>
        <p:txBody>
          <a:bodyPr wrap="none" rtlCol="0">
            <a:spAutoFit/>
          </a:bodyPr>
          <a:lstStyle/>
          <a:p>
            <a:r>
              <a:rPr lang="en-GB" sz="2000" b="1" u="sng" dirty="0"/>
              <a:t>2020-Nov</a:t>
            </a:r>
          </a:p>
        </p:txBody>
      </p:sp>
      <p:cxnSp>
        <p:nvCxnSpPr>
          <p:cNvPr id="61" name="Straight Connector 60">
            <a:extLst>
              <a:ext uri="{FF2B5EF4-FFF2-40B4-BE49-F238E27FC236}">
                <a16:creationId xmlns:a16="http://schemas.microsoft.com/office/drawing/2014/main" id="{37FFE727-1D4E-3D4A-9FDF-6630BCE35A25}"/>
              </a:ext>
            </a:extLst>
          </p:cNvPr>
          <p:cNvCxnSpPr/>
          <p:nvPr/>
        </p:nvCxnSpPr>
        <p:spPr>
          <a:xfrm>
            <a:off x="0" y="3886200"/>
            <a:ext cx="9144000" cy="0"/>
          </a:xfrm>
          <a:prstGeom prst="line">
            <a:avLst/>
          </a:prstGeom>
          <a:ln w="190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37" name="Down Arrow 36">
            <a:extLst>
              <a:ext uri="{FF2B5EF4-FFF2-40B4-BE49-F238E27FC236}">
                <a16:creationId xmlns:a16="http://schemas.microsoft.com/office/drawing/2014/main" id="{287DCB7A-A0D5-DE44-8D5F-B6C679EB7315}"/>
              </a:ext>
            </a:extLst>
          </p:cNvPr>
          <p:cNvSpPr/>
          <p:nvPr/>
        </p:nvSpPr>
        <p:spPr>
          <a:xfrm>
            <a:off x="5078914" y="1893332"/>
            <a:ext cx="182880" cy="457200"/>
          </a:xfrm>
          <a:prstGeom prst="downArrow">
            <a:avLst>
              <a:gd name="adj1" fmla="val 50000"/>
              <a:gd name="adj2" fmla="val 68519"/>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lumMod val="65000"/>
                </a:schemeClr>
              </a:solidFill>
            </a:endParaRPr>
          </a:p>
        </p:txBody>
      </p:sp>
      <p:sp>
        <p:nvSpPr>
          <p:cNvPr id="41" name="Down Arrow 40">
            <a:extLst>
              <a:ext uri="{FF2B5EF4-FFF2-40B4-BE49-F238E27FC236}">
                <a16:creationId xmlns:a16="http://schemas.microsoft.com/office/drawing/2014/main" id="{834CFDD7-A5C9-8A45-BD63-C67EC6331006}"/>
              </a:ext>
            </a:extLst>
          </p:cNvPr>
          <p:cNvSpPr/>
          <p:nvPr/>
        </p:nvSpPr>
        <p:spPr>
          <a:xfrm>
            <a:off x="7513320" y="4343400"/>
            <a:ext cx="182880" cy="457200"/>
          </a:xfrm>
          <a:prstGeom prst="downArrow">
            <a:avLst>
              <a:gd name="adj1" fmla="val 50000"/>
              <a:gd name="adj2" fmla="val 68519"/>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9" name="Straight Connector 58">
            <a:extLst>
              <a:ext uri="{FF2B5EF4-FFF2-40B4-BE49-F238E27FC236}">
                <a16:creationId xmlns:a16="http://schemas.microsoft.com/office/drawing/2014/main" id="{F1DAF642-79D3-F24A-A7C4-8C662DB483A0}"/>
              </a:ext>
            </a:extLst>
          </p:cNvPr>
          <p:cNvCxnSpPr/>
          <p:nvPr/>
        </p:nvCxnSpPr>
        <p:spPr>
          <a:xfrm>
            <a:off x="0" y="6324600"/>
            <a:ext cx="9144000" cy="0"/>
          </a:xfrm>
          <a:prstGeom prst="line">
            <a:avLst/>
          </a:prstGeom>
          <a:ln w="190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60" name="Content Placeholder 2">
            <a:extLst>
              <a:ext uri="{FF2B5EF4-FFF2-40B4-BE49-F238E27FC236}">
                <a16:creationId xmlns:a16="http://schemas.microsoft.com/office/drawing/2014/main" id="{0DEDD6F9-D2AB-6B41-9BBE-2A75C81BDCC3}"/>
              </a:ext>
            </a:extLst>
          </p:cNvPr>
          <p:cNvSpPr>
            <a:spLocks noGrp="1"/>
          </p:cNvSpPr>
          <p:nvPr>
            <p:ph idx="1"/>
          </p:nvPr>
        </p:nvSpPr>
        <p:spPr>
          <a:xfrm>
            <a:off x="152400" y="5791200"/>
            <a:ext cx="6587674" cy="914400"/>
          </a:xfrm>
          <a:solidFill>
            <a:schemeClr val="bg1"/>
          </a:solidFill>
          <a:ln w="12700">
            <a:solidFill>
              <a:srgbClr val="FF0000"/>
            </a:solidFill>
          </a:ln>
        </p:spPr>
        <p:txBody>
          <a:bodyPr/>
          <a:lstStyle/>
          <a:p>
            <a:r>
              <a:rPr lang="en-US" sz="1600" dirty="0"/>
              <a:t>Limited pulse parameters:</a:t>
            </a:r>
          </a:p>
          <a:p>
            <a:pPr lvl="1"/>
            <a:r>
              <a:rPr lang="en-US" sz="1400" dirty="0"/>
              <a:t>FC limit =&gt;  (50 µs, 1 Hz) or (5 µs, 14 Hz).</a:t>
            </a:r>
          </a:p>
          <a:p>
            <a:pPr lvl="1"/>
            <a:r>
              <a:rPr lang="en-US" sz="1400" dirty="0"/>
              <a:t>Dose (1.5 µ</a:t>
            </a:r>
            <a:r>
              <a:rPr lang="en-US" sz="1400" dirty="0" err="1"/>
              <a:t>Sv</a:t>
            </a:r>
            <a:r>
              <a:rPr lang="en-US" sz="1400" dirty="0"/>
              <a:t>/h) behind the wall =&gt; ~15 min/h beam for 74 MeV, 5 µs, 14 Hz</a:t>
            </a:r>
          </a:p>
        </p:txBody>
      </p:sp>
    </p:spTree>
    <p:extLst>
      <p:ext uri="{BB962C8B-B14F-4D97-AF65-F5344CB8AC3E}">
        <p14:creationId xmlns:p14="http://schemas.microsoft.com/office/powerpoint/2010/main" val="1413231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160CE-E097-7345-A7A6-8F94A1DCA6C9}"/>
              </a:ext>
            </a:extLst>
          </p:cNvPr>
          <p:cNvSpPr>
            <a:spLocks noGrp="1"/>
          </p:cNvSpPr>
          <p:nvPr>
            <p:ph type="ctrTitle"/>
          </p:nvPr>
        </p:nvSpPr>
        <p:spPr>
          <a:xfrm>
            <a:off x="0" y="2438400"/>
            <a:ext cx="9144000" cy="1755775"/>
          </a:xfrm>
        </p:spPr>
        <p:txBody>
          <a:bodyPr>
            <a:noAutofit/>
          </a:bodyPr>
          <a:lstStyle/>
          <a:p>
            <a:pPr algn="ctr"/>
            <a:r>
              <a:rPr lang="en-US" dirty="0"/>
              <a:t>Source and LEBT beam commissioning</a:t>
            </a:r>
          </a:p>
        </p:txBody>
      </p:sp>
    </p:spTree>
    <p:extLst>
      <p:ext uri="{BB962C8B-B14F-4D97-AF65-F5344CB8AC3E}">
        <p14:creationId xmlns:p14="http://schemas.microsoft.com/office/powerpoint/2010/main" val="35946932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B3095-2795-C54C-B635-2316D33F40EB}"/>
              </a:ext>
            </a:extLst>
          </p:cNvPr>
          <p:cNvSpPr>
            <a:spLocks noGrp="1"/>
          </p:cNvSpPr>
          <p:nvPr>
            <p:ph type="title"/>
          </p:nvPr>
        </p:nvSpPr>
        <p:spPr/>
        <p:txBody>
          <a:bodyPr/>
          <a:lstStyle/>
          <a:p>
            <a:r>
              <a:rPr lang="en-US" dirty="0"/>
              <a:t>Microwave discharge ion source</a:t>
            </a:r>
          </a:p>
        </p:txBody>
      </p:sp>
      <p:sp>
        <p:nvSpPr>
          <p:cNvPr id="4" name="Slide Number Placeholder 3">
            <a:extLst>
              <a:ext uri="{FF2B5EF4-FFF2-40B4-BE49-F238E27FC236}">
                <a16:creationId xmlns:a16="http://schemas.microsoft.com/office/drawing/2014/main" id="{508BFB5D-BEDC-724F-814C-13B04645C153}"/>
              </a:ext>
            </a:extLst>
          </p:cNvPr>
          <p:cNvSpPr>
            <a:spLocks noGrp="1"/>
          </p:cNvSpPr>
          <p:nvPr>
            <p:ph type="sldNum" sz="quarter" idx="12"/>
          </p:nvPr>
        </p:nvSpPr>
        <p:spPr>
          <a:xfrm>
            <a:off x="6934200" y="6416675"/>
            <a:ext cx="2133600" cy="365125"/>
          </a:xfrm>
        </p:spPr>
        <p:txBody>
          <a:bodyPr/>
          <a:lstStyle/>
          <a:p>
            <a:fld id="{551115BC-487E-4422-894C-CB7CD3E79223}" type="slidenum">
              <a:rPr lang="en-GB" smtClean="0"/>
              <a:pPr/>
              <a:t>22</a:t>
            </a:fld>
            <a:endParaRPr lang="en-GB" dirty="0"/>
          </a:p>
        </p:txBody>
      </p:sp>
      <p:pic>
        <p:nvPicPr>
          <p:cNvPr id="8" name="Picture 7">
            <a:extLst>
              <a:ext uri="{FF2B5EF4-FFF2-40B4-BE49-F238E27FC236}">
                <a16:creationId xmlns:a16="http://schemas.microsoft.com/office/drawing/2014/main" id="{1D40B8F2-5162-4E4D-8C9D-29E81E6A0E89}"/>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3389" b="98954" l="1349" r="99550">
                        <a14:foregroundMark x1="80210" y1="48745" x2="80210" y2="48745"/>
                        <a14:foregroundMark x1="86507" y1="54184" x2="86507" y2="54184"/>
                        <a14:foregroundMark x1="76612" y1="51046" x2="76612" y2="51046"/>
                        <a14:foregroundMark x1="86207" y1="77615" x2="86207" y2="77615"/>
                        <a14:foregroundMark x1="86957" y1="75732" x2="86957" y2="75732"/>
                        <a14:foregroundMark x1="86057" y1="83473" x2="86057" y2="83473"/>
                        <a14:foregroundMark x1="85757" y1="91841" x2="85757" y2="91841"/>
                        <a14:foregroundMark x1="47076" y1="17573" x2="47076" y2="17573"/>
                        <a14:foregroundMark x1="25037" y1="63389" x2="25037" y2="63389"/>
                        <a14:foregroundMark x1="30735" y1="66946" x2="30735" y2="66946"/>
                        <a14:foregroundMark x1="29835" y1="38912" x2="29835" y2="38912"/>
                        <a14:foregroundMark x1="88156" y1="57322" x2="88156" y2="57322"/>
                        <a14:foregroundMark x1="89505" y1="38703" x2="89505" y2="38703"/>
                        <a14:foregroundMark x1="76462" y1="33264" x2="76462" y2="33264"/>
                        <a14:foregroundMark x1="80660" y1="33682" x2="80660" y2="33682"/>
                        <a14:foregroundMark x1="75712" y1="56276" x2="75712" y2="56276"/>
                        <a14:foregroundMark x1="74513" y1="63180" x2="74513" y2="63180"/>
                        <a14:foregroundMark x1="76012" y1="63389" x2="76012" y2="63389"/>
                        <a14:foregroundMark x1="83208" y1="71967" x2="83208" y2="71967"/>
                        <a14:foregroundMark x1="84258" y1="74268" x2="84258" y2="74268"/>
                        <a14:foregroundMark x1="93253" y1="75732" x2="93253" y2="75732"/>
                        <a14:foregroundMark x1="96402" y1="68619" x2="96402" y2="68619"/>
                        <a14:foregroundMark x1="96102" y1="58159" x2="96102" y2="58159"/>
                        <a14:foregroundMark x1="95802" y1="48536" x2="95802" y2="48536"/>
                        <a14:foregroundMark x1="96252" y1="43305" x2="96252" y2="43305"/>
                        <a14:foregroundMark x1="97301" y1="36402" x2="97301" y2="36402"/>
                        <a14:foregroundMark x1="96552" y1="34310" x2="96552" y2="34310"/>
                        <a14:foregroundMark x1="94303" y1="33682" x2="94303" y2="33682"/>
                        <a14:foregroundMark x1="91454" y1="30335" x2="91454" y2="30335"/>
                        <a14:foregroundMark x1="81859" y1="42259" x2="81859" y2="42259"/>
                        <a14:foregroundMark x1="76912" y1="43933" x2="76912" y2="43933"/>
                        <a14:foregroundMark x1="76912" y1="49372" x2="76912" y2="49372"/>
                        <a14:foregroundMark x1="83058" y1="41423" x2="83058" y2="41423"/>
                        <a14:foregroundMark x1="85007" y1="39749" x2="85007" y2="39749"/>
                        <a14:foregroundMark x1="86507" y1="45188" x2="86507" y2="45188"/>
                        <a14:foregroundMark x1="30135" y1="42469" x2="30135" y2="42469"/>
                        <a14:foregroundMark x1="30135" y1="49372" x2="30135" y2="49372"/>
                        <a14:foregroundMark x1="26687" y1="54603" x2="26687" y2="54603"/>
                        <a14:foregroundMark x1="23088" y1="54603" x2="23088" y2="54603"/>
                        <a14:foregroundMark x1="20090" y1="54603" x2="20090" y2="54603"/>
                        <a14:foregroundMark x1="17691" y1="54603" x2="17691" y2="54603"/>
                        <a14:foregroundMark x1="16042" y1="54603" x2="16042" y2="54603"/>
                        <a14:foregroundMark x1="14243" y1="54603" x2="14243" y2="54603"/>
                        <a14:foregroundMark x1="13193" y1="53975" x2="13193" y2="53975"/>
                        <a14:foregroundMark x1="11544" y1="55021" x2="11544" y2="55021"/>
                        <a14:foregroundMark x1="11394" y1="53347" x2="11394" y2="53347"/>
                        <a14:foregroundMark x1="9295" y1="54812" x2="9295" y2="54812"/>
                        <a14:foregroundMark x1="69565" y1="32008" x2="69565" y2="32008"/>
                        <a14:foregroundMark x1="52024" y1="40795" x2="52024" y2="40795"/>
                        <a14:foregroundMark x1="69415" y1="73640" x2="69415" y2="73640"/>
                        <a14:foregroundMark x1="68366" y1="69874" x2="68366" y2="69874"/>
                        <a14:foregroundMark x1="73613" y1="71339" x2="73613" y2="71339"/>
                        <a14:foregroundMark x1="71514" y1="67992" x2="71514" y2="67992"/>
                        <a14:foregroundMark x1="73763" y1="66946" x2="73763" y2="66946"/>
                        <a14:foregroundMark x1="74063" y1="59833" x2="74063" y2="59833"/>
                        <a14:foregroundMark x1="74213" y1="41632" x2="74213" y2="41632"/>
                        <a14:foregroundMark x1="75262" y1="41004" x2="75262" y2="41004"/>
                        <a14:foregroundMark x1="79010" y1="37657" x2="79010" y2="37657"/>
                        <a14:foregroundMark x1="79010" y1="34310" x2="79010" y2="34310"/>
                        <a14:foregroundMark x1="85157" y1="37029" x2="85157" y2="37029"/>
                        <a14:foregroundMark x1="86207" y1="29707" x2="86207" y2="29707"/>
                        <a14:foregroundMark x1="83958" y1="22594" x2="83958" y2="22594"/>
                        <a14:foregroundMark x1="85757" y1="23013" x2="85757" y2="23013"/>
                        <a14:foregroundMark x1="88006" y1="19038" x2="88006" y2="19038"/>
                        <a14:foregroundMark x1="83208" y1="60251" x2="83208" y2="60251"/>
                        <a14:foregroundMark x1="82309" y1="68410" x2="82309" y2="68410"/>
                        <a14:foregroundMark x1="80060" y1="71130" x2="80060" y2="71130"/>
                        <a14:foregroundMark x1="77661" y1="75105" x2="77661" y2="75105"/>
                        <a14:foregroundMark x1="75412" y1="75941" x2="75412" y2="75941"/>
                        <a14:foregroundMark x1="78111" y1="78661" x2="78111" y2="78661"/>
                        <a14:foregroundMark x1="79460" y1="77824" x2="79460" y2="77824"/>
                        <a14:foregroundMark x1="79460" y1="79289" x2="79460" y2="79289"/>
                        <a14:foregroundMark x1="78111" y1="80753" x2="78111" y2="80753"/>
                        <a14:foregroundMark x1="76612" y1="78661" x2="76612" y2="78661"/>
                        <a14:foregroundMark x1="76612" y1="80335" x2="76612" y2="80335"/>
                        <a14:foregroundMark x1="55922" y1="81799" x2="55922" y2="81799"/>
                        <a14:foregroundMark x1="54273" y1="26360" x2="54273" y2="26360"/>
                        <a14:foregroundMark x1="65817" y1="26778" x2="65817" y2="26778"/>
                        <a14:foregroundMark x1="71514" y1="20921" x2="71514" y2="20921"/>
                        <a14:foregroundMark x1="40630" y1="94142" x2="40630" y2="94142"/>
                        <a14:foregroundMark x1="41529" y1="89958" x2="41529" y2="89958"/>
                        <a14:foregroundMark x1="48876" y1="93515" x2="48876" y2="93515"/>
                        <a14:foregroundMark x1="48276" y1="96444" x2="48276" y2="96444"/>
                        <a14:foregroundMark x1="50675" y1="94351" x2="50675" y2="94351"/>
                        <a14:foregroundMark x1="3448" y1="59833" x2="3448" y2="59833"/>
                        <a14:foregroundMark x1="8396" y1="57741" x2="8396" y2="57741"/>
                        <a14:foregroundMark x1="11994" y1="60251" x2="11994" y2="60251"/>
                        <a14:foregroundMark x1="30135" y1="69665" x2="30135" y2="69665"/>
                        <a14:foregroundMark x1="30285" y1="46234" x2="30285" y2="46234"/>
                        <a14:foregroundMark x1="2999" y1="48536" x2="2999" y2="48536"/>
                        <a14:foregroundMark x1="87406" y1="69665" x2="87406" y2="69665"/>
                        <a14:foregroundMark x1="88006" y1="71339" x2="88006" y2="71339"/>
                        <a14:foregroundMark x1="94003" y1="66527" x2="94003" y2="66527"/>
                        <a14:foregroundMark x1="92054" y1="70293" x2="92054" y2="70293"/>
                        <a14:foregroundMark x1="91604" y1="64435" x2="91604" y2="64435"/>
                        <a14:foregroundMark x1="93403" y1="61925" x2="93403" y2="61925"/>
                        <a14:foregroundMark x1="94303" y1="59205" x2="94303" y2="59205"/>
                        <a14:foregroundMark x1="91904" y1="55649" x2="91904" y2="55649"/>
                        <a14:foregroundMark x1="93403" y1="51883" x2="93403" y2="51883"/>
                        <a14:foregroundMark x1="84558" y1="77406" x2="84558" y2="77406"/>
                        <a14:foregroundMark x1="86507" y1="82008" x2="86507" y2="82008"/>
                        <a14:foregroundMark x1="83208" y1="92469" x2="83208" y2="92469"/>
                        <a14:foregroundMark x1="86657" y1="94770" x2="86657" y2="94770"/>
                        <a14:foregroundMark x1="89205" y1="92259" x2="89205" y2="92259"/>
                        <a14:foregroundMark x1="84858" y1="93933" x2="84858" y2="93933"/>
                        <a14:foregroundMark x1="88156" y1="95188" x2="88156" y2="95188"/>
                        <a14:foregroundMark x1="42129" y1="15063" x2="42129" y2="15063"/>
                        <a14:foregroundMark x1="33283" y1="90167" x2="33283" y2="90167"/>
                        <a14:foregroundMark x1="39280" y1="14644" x2="39280" y2="14644"/>
                        <a14:foregroundMark x1="51424" y1="14435" x2="51424" y2="14435"/>
                        <a14:foregroundMark x1="46477" y1="90167" x2="46477" y2="90167"/>
                        <a14:foregroundMark x1="47076" y1="93305" x2="47076" y2="93305"/>
                      </a14:backgroundRemoval>
                    </a14:imgEffect>
                  </a14:imgLayer>
                </a14:imgProps>
              </a:ext>
              <a:ext uri="{28A0092B-C50C-407E-A947-70E740481C1C}">
                <a14:useLocalDpi xmlns:a14="http://schemas.microsoft.com/office/drawing/2010/main"/>
              </a:ext>
            </a:extLst>
          </a:blip>
          <a:srcRect/>
          <a:stretch/>
        </p:blipFill>
        <p:spPr bwMode="auto">
          <a:xfrm>
            <a:off x="4208780" y="2252399"/>
            <a:ext cx="4706620" cy="3368040"/>
          </a:xfrm>
          <a:prstGeom prst="rect">
            <a:avLst/>
          </a:prstGeom>
          <a:noFill/>
          <a:ln>
            <a:noFill/>
          </a:ln>
        </p:spPr>
      </p:pic>
      <p:sp>
        <p:nvSpPr>
          <p:cNvPr id="10" name="TextBox 9">
            <a:extLst>
              <a:ext uri="{FF2B5EF4-FFF2-40B4-BE49-F238E27FC236}">
                <a16:creationId xmlns:a16="http://schemas.microsoft.com/office/drawing/2014/main" id="{96A144D2-269C-C442-9C2D-AA535D245F18}"/>
              </a:ext>
            </a:extLst>
          </p:cNvPr>
          <p:cNvSpPr txBox="1">
            <a:spLocks noChangeAspect="1"/>
          </p:cNvSpPr>
          <p:nvPr/>
        </p:nvSpPr>
        <p:spPr>
          <a:xfrm>
            <a:off x="4093990" y="2907719"/>
            <a:ext cx="1131015" cy="338554"/>
          </a:xfrm>
          <a:prstGeom prst="rect">
            <a:avLst/>
          </a:prstGeom>
          <a:solidFill>
            <a:srgbClr val="FFFFFF"/>
          </a:solidFill>
          <a:ln w="19050" cmpd="sng">
            <a:noFill/>
          </a:ln>
        </p:spPr>
        <p:txBody>
          <a:bodyPr wrap="none" rtlCol="0">
            <a:spAutoFit/>
          </a:bodyPr>
          <a:lstStyle/>
          <a:p>
            <a:r>
              <a:rPr lang="en-US" sz="1600" b="1" dirty="0">
                <a:solidFill>
                  <a:srgbClr val="FF0000"/>
                </a:solidFill>
                <a:latin typeface="Calibri"/>
              </a:rPr>
              <a:t>Waveguide</a:t>
            </a:r>
          </a:p>
        </p:txBody>
      </p:sp>
      <p:sp>
        <p:nvSpPr>
          <p:cNvPr id="12" name="TextBox 11">
            <a:extLst>
              <a:ext uri="{FF2B5EF4-FFF2-40B4-BE49-F238E27FC236}">
                <a16:creationId xmlns:a16="http://schemas.microsoft.com/office/drawing/2014/main" id="{FE79CDCB-B7D9-D143-9F90-FC0064261089}"/>
              </a:ext>
            </a:extLst>
          </p:cNvPr>
          <p:cNvSpPr txBox="1">
            <a:spLocks noChangeAspect="1"/>
          </p:cNvSpPr>
          <p:nvPr/>
        </p:nvSpPr>
        <p:spPr>
          <a:xfrm>
            <a:off x="4465875" y="5926876"/>
            <a:ext cx="1159292" cy="338554"/>
          </a:xfrm>
          <a:prstGeom prst="rect">
            <a:avLst/>
          </a:prstGeom>
          <a:solidFill>
            <a:srgbClr val="FFFFFF"/>
          </a:solidFill>
          <a:ln w="19050" cmpd="sng">
            <a:noFill/>
          </a:ln>
        </p:spPr>
        <p:txBody>
          <a:bodyPr wrap="none" rtlCol="0">
            <a:spAutoFit/>
          </a:bodyPr>
          <a:lstStyle/>
          <a:p>
            <a:r>
              <a:rPr lang="en-US" sz="1600" b="1" dirty="0">
                <a:solidFill>
                  <a:srgbClr val="FF0000"/>
                </a:solidFill>
                <a:latin typeface="Calibri"/>
              </a:rPr>
              <a:t>3 Solenoids</a:t>
            </a:r>
          </a:p>
        </p:txBody>
      </p:sp>
      <p:sp>
        <p:nvSpPr>
          <p:cNvPr id="14" name="TextBox 13">
            <a:extLst>
              <a:ext uri="{FF2B5EF4-FFF2-40B4-BE49-F238E27FC236}">
                <a16:creationId xmlns:a16="http://schemas.microsoft.com/office/drawing/2014/main" id="{027F5A93-544D-8C41-ADD5-52E310E857E0}"/>
              </a:ext>
            </a:extLst>
          </p:cNvPr>
          <p:cNvSpPr txBox="1">
            <a:spLocks noChangeAspect="1"/>
          </p:cNvSpPr>
          <p:nvPr/>
        </p:nvSpPr>
        <p:spPr>
          <a:xfrm>
            <a:off x="4293077" y="1947599"/>
            <a:ext cx="1592103" cy="338554"/>
          </a:xfrm>
          <a:prstGeom prst="rect">
            <a:avLst/>
          </a:prstGeom>
          <a:solidFill>
            <a:srgbClr val="FFFFFF"/>
          </a:solidFill>
          <a:ln w="19050" cmpd="sng">
            <a:noFill/>
          </a:ln>
        </p:spPr>
        <p:txBody>
          <a:bodyPr wrap="none" rtlCol="0">
            <a:spAutoFit/>
          </a:bodyPr>
          <a:lstStyle/>
          <a:p>
            <a:r>
              <a:rPr lang="en-US" sz="1600" b="1" dirty="0">
                <a:solidFill>
                  <a:srgbClr val="FF0000"/>
                </a:solidFill>
                <a:latin typeface="Calibri"/>
              </a:rPr>
              <a:t>Plasma chamber</a:t>
            </a:r>
          </a:p>
        </p:txBody>
      </p:sp>
      <p:sp>
        <p:nvSpPr>
          <p:cNvPr id="16" name="TextBox 15">
            <a:extLst>
              <a:ext uri="{FF2B5EF4-FFF2-40B4-BE49-F238E27FC236}">
                <a16:creationId xmlns:a16="http://schemas.microsoft.com/office/drawing/2014/main" id="{D7052656-0A43-924D-813B-4E08E5FD8B68}"/>
              </a:ext>
            </a:extLst>
          </p:cNvPr>
          <p:cNvSpPr txBox="1">
            <a:spLocks noChangeAspect="1"/>
          </p:cNvSpPr>
          <p:nvPr/>
        </p:nvSpPr>
        <p:spPr>
          <a:xfrm>
            <a:off x="4035373" y="4961845"/>
            <a:ext cx="1289135" cy="338554"/>
          </a:xfrm>
          <a:prstGeom prst="rect">
            <a:avLst/>
          </a:prstGeom>
          <a:solidFill>
            <a:srgbClr val="FFFFFF"/>
          </a:solidFill>
          <a:ln w="19050" cmpd="sng">
            <a:noFill/>
          </a:ln>
        </p:spPr>
        <p:txBody>
          <a:bodyPr wrap="none" rtlCol="0">
            <a:spAutoFit/>
          </a:bodyPr>
          <a:lstStyle/>
          <a:p>
            <a:r>
              <a:rPr lang="en-US" sz="1600" b="1" dirty="0">
                <a:solidFill>
                  <a:srgbClr val="FF0000"/>
                </a:solidFill>
                <a:latin typeface="Calibri"/>
              </a:rPr>
              <a:t>Gas injection</a:t>
            </a:r>
          </a:p>
        </p:txBody>
      </p:sp>
      <p:sp>
        <p:nvSpPr>
          <p:cNvPr id="18" name="TextBox 17">
            <a:extLst>
              <a:ext uri="{FF2B5EF4-FFF2-40B4-BE49-F238E27FC236}">
                <a16:creationId xmlns:a16="http://schemas.microsoft.com/office/drawing/2014/main" id="{795A0E4A-6FE5-8C4B-9506-AE14E0ABF5B5}"/>
              </a:ext>
            </a:extLst>
          </p:cNvPr>
          <p:cNvSpPr txBox="1">
            <a:spLocks noChangeAspect="1"/>
          </p:cNvSpPr>
          <p:nvPr/>
        </p:nvSpPr>
        <p:spPr>
          <a:xfrm>
            <a:off x="6596534" y="1752600"/>
            <a:ext cx="2043765" cy="338554"/>
          </a:xfrm>
          <a:prstGeom prst="rect">
            <a:avLst/>
          </a:prstGeom>
          <a:solidFill>
            <a:schemeClr val="bg1"/>
          </a:solidFill>
          <a:ln w="19050" cmpd="sng">
            <a:noFill/>
          </a:ln>
        </p:spPr>
        <p:txBody>
          <a:bodyPr wrap="none" rtlCol="0">
            <a:spAutoFit/>
          </a:bodyPr>
          <a:lstStyle/>
          <a:p>
            <a:r>
              <a:rPr lang="en-US" sz="1600" b="1" dirty="0">
                <a:solidFill>
                  <a:srgbClr val="FF0000"/>
                </a:solidFill>
                <a:latin typeface="Calibri"/>
              </a:rPr>
              <a:t>High voltage insulator</a:t>
            </a:r>
          </a:p>
        </p:txBody>
      </p:sp>
      <p:sp>
        <p:nvSpPr>
          <p:cNvPr id="20" name="TextBox 19">
            <a:extLst>
              <a:ext uri="{FF2B5EF4-FFF2-40B4-BE49-F238E27FC236}">
                <a16:creationId xmlns:a16="http://schemas.microsoft.com/office/drawing/2014/main" id="{AF1F534B-0368-4344-BFD2-D0E3AF9DC3B5}"/>
              </a:ext>
            </a:extLst>
          </p:cNvPr>
          <p:cNvSpPr txBox="1"/>
          <p:nvPr/>
        </p:nvSpPr>
        <p:spPr>
          <a:xfrm>
            <a:off x="5808980" y="6214799"/>
            <a:ext cx="1982659" cy="338554"/>
          </a:xfrm>
          <a:prstGeom prst="rect">
            <a:avLst/>
          </a:prstGeom>
          <a:solidFill>
            <a:schemeClr val="bg1"/>
          </a:solidFill>
          <a:ln w="19050" cmpd="sng">
            <a:noFill/>
          </a:ln>
        </p:spPr>
        <p:txBody>
          <a:bodyPr wrap="none" rtlCol="0">
            <a:spAutoFit/>
          </a:bodyPr>
          <a:lstStyle/>
          <a:p>
            <a:r>
              <a:rPr lang="en-US" sz="1600" b="1" dirty="0">
                <a:solidFill>
                  <a:srgbClr val="FF0000"/>
                </a:solidFill>
                <a:latin typeface="Calibri"/>
              </a:rPr>
              <a:t>Extraction electrodes</a:t>
            </a:r>
          </a:p>
        </p:txBody>
      </p:sp>
      <p:sp>
        <p:nvSpPr>
          <p:cNvPr id="22" name="TextBox 21">
            <a:extLst>
              <a:ext uri="{FF2B5EF4-FFF2-40B4-BE49-F238E27FC236}">
                <a16:creationId xmlns:a16="http://schemas.microsoft.com/office/drawing/2014/main" id="{C46A4D3E-AD5C-294F-9D6B-1E76D6CA1F0D}"/>
              </a:ext>
            </a:extLst>
          </p:cNvPr>
          <p:cNvSpPr txBox="1"/>
          <p:nvPr/>
        </p:nvSpPr>
        <p:spPr>
          <a:xfrm>
            <a:off x="7558194" y="5909999"/>
            <a:ext cx="1433406" cy="338554"/>
          </a:xfrm>
          <a:prstGeom prst="rect">
            <a:avLst/>
          </a:prstGeom>
          <a:solidFill>
            <a:srgbClr val="FFFFFF"/>
          </a:solidFill>
          <a:ln w="19050" cmpd="sng">
            <a:noFill/>
          </a:ln>
        </p:spPr>
        <p:txBody>
          <a:bodyPr wrap="none" rtlCol="0">
            <a:spAutoFit/>
          </a:bodyPr>
          <a:lstStyle/>
          <a:p>
            <a:r>
              <a:rPr lang="en-US" sz="1600" b="1" dirty="0">
                <a:solidFill>
                  <a:srgbClr val="FF0000"/>
                </a:solidFill>
                <a:latin typeface="Calibri"/>
              </a:rPr>
              <a:t>Pumping ports</a:t>
            </a:r>
          </a:p>
        </p:txBody>
      </p:sp>
      <p:graphicFrame>
        <p:nvGraphicFramePr>
          <p:cNvPr id="25" name="Table 24">
            <a:extLst>
              <a:ext uri="{FF2B5EF4-FFF2-40B4-BE49-F238E27FC236}">
                <a16:creationId xmlns:a16="http://schemas.microsoft.com/office/drawing/2014/main" id="{3BA4B3E0-871D-ED4D-AFBE-14AB2EB938F4}"/>
              </a:ext>
            </a:extLst>
          </p:cNvPr>
          <p:cNvGraphicFramePr>
            <a:graphicFrameLocks noGrp="1"/>
          </p:cNvGraphicFramePr>
          <p:nvPr>
            <p:extLst>
              <p:ext uri="{D42A27DB-BD31-4B8C-83A1-F6EECF244321}">
                <p14:modId xmlns:p14="http://schemas.microsoft.com/office/powerpoint/2010/main" val="2692784759"/>
              </p:ext>
            </p:extLst>
          </p:nvPr>
        </p:nvGraphicFramePr>
        <p:xfrm>
          <a:off x="236640" y="1600200"/>
          <a:ext cx="3649560" cy="3688080"/>
        </p:xfrm>
        <a:graphic>
          <a:graphicData uri="http://schemas.openxmlformats.org/drawingml/2006/table">
            <a:tbl>
              <a:tblPr firstRow="1" firstCol="1" bandRow="1">
                <a:tableStyleId>{5C22544A-7EE6-4342-B048-85BDC9FD1C3A}</a:tableStyleId>
              </a:tblPr>
              <a:tblGrid>
                <a:gridCol w="2832067">
                  <a:extLst>
                    <a:ext uri="{9D8B030D-6E8A-4147-A177-3AD203B41FA5}">
                      <a16:colId xmlns:a16="http://schemas.microsoft.com/office/drawing/2014/main" val="3583724218"/>
                    </a:ext>
                  </a:extLst>
                </a:gridCol>
                <a:gridCol w="817493">
                  <a:extLst>
                    <a:ext uri="{9D8B030D-6E8A-4147-A177-3AD203B41FA5}">
                      <a16:colId xmlns:a16="http://schemas.microsoft.com/office/drawing/2014/main" val="4033282663"/>
                    </a:ext>
                  </a:extLst>
                </a:gridCol>
              </a:tblGrid>
              <a:tr h="317357">
                <a:tc>
                  <a:txBody>
                    <a:bodyPr/>
                    <a:lstStyle/>
                    <a:p>
                      <a:r>
                        <a:rPr lang="en-US" sz="1600" b="1" dirty="0"/>
                        <a:t>Requirements</a:t>
                      </a:r>
                    </a:p>
                  </a:txBody>
                  <a:tcPr/>
                </a:tc>
                <a:tc>
                  <a:txBody>
                    <a:bodyPr/>
                    <a:lstStyle/>
                    <a:p>
                      <a:pPr algn="r"/>
                      <a:r>
                        <a:rPr lang="en-US" sz="1600" b="1" dirty="0"/>
                        <a:t>Value</a:t>
                      </a:r>
                    </a:p>
                  </a:txBody>
                  <a:tcPr/>
                </a:tc>
                <a:extLst>
                  <a:ext uri="{0D108BD9-81ED-4DB2-BD59-A6C34878D82A}">
                    <a16:rowId xmlns:a16="http://schemas.microsoft.com/office/drawing/2014/main" val="2268123558"/>
                  </a:ext>
                </a:extLst>
              </a:tr>
              <a:tr h="317357">
                <a:tc>
                  <a:txBody>
                    <a:bodyPr/>
                    <a:lstStyle/>
                    <a:p>
                      <a:r>
                        <a:rPr lang="en-US" sz="1600" b="1" dirty="0"/>
                        <a:t>Beam energy [</a:t>
                      </a:r>
                      <a:r>
                        <a:rPr lang="en-US" sz="1600" b="1" dirty="0" err="1"/>
                        <a:t>keV</a:t>
                      </a:r>
                      <a:r>
                        <a:rPr lang="en-US" sz="1600" b="1" dirty="0"/>
                        <a:t>]</a:t>
                      </a:r>
                    </a:p>
                  </a:txBody>
                  <a:tcPr/>
                </a:tc>
                <a:tc>
                  <a:txBody>
                    <a:bodyPr/>
                    <a:lstStyle/>
                    <a:p>
                      <a:pPr algn="r"/>
                      <a:r>
                        <a:rPr lang="en-US" sz="1600" b="1" dirty="0"/>
                        <a:t>75±5</a:t>
                      </a:r>
                    </a:p>
                  </a:txBody>
                  <a:tcPr/>
                </a:tc>
                <a:extLst>
                  <a:ext uri="{0D108BD9-81ED-4DB2-BD59-A6C34878D82A}">
                    <a16:rowId xmlns:a16="http://schemas.microsoft.com/office/drawing/2014/main" val="1351336666"/>
                  </a:ext>
                </a:extLst>
              </a:tr>
              <a:tr h="317357">
                <a:tc>
                  <a:txBody>
                    <a:bodyPr/>
                    <a:lstStyle/>
                    <a:p>
                      <a:r>
                        <a:rPr lang="en-US" sz="1600" b="1" dirty="0"/>
                        <a:t>Proton current [mA]</a:t>
                      </a:r>
                    </a:p>
                  </a:txBody>
                  <a:tcPr/>
                </a:tc>
                <a:tc>
                  <a:txBody>
                    <a:bodyPr/>
                    <a:lstStyle/>
                    <a:p>
                      <a:pPr algn="r"/>
                      <a:r>
                        <a:rPr lang="en-US" sz="1600" b="1" dirty="0"/>
                        <a:t>74</a:t>
                      </a:r>
                    </a:p>
                  </a:txBody>
                  <a:tcPr/>
                </a:tc>
                <a:extLst>
                  <a:ext uri="{0D108BD9-81ED-4DB2-BD59-A6C34878D82A}">
                    <a16:rowId xmlns:a16="http://schemas.microsoft.com/office/drawing/2014/main" val="1851178425"/>
                  </a:ext>
                </a:extLst>
              </a:tr>
              <a:tr h="317357">
                <a:tc>
                  <a:txBody>
                    <a:bodyPr/>
                    <a:lstStyle/>
                    <a:p>
                      <a:r>
                        <a:rPr lang="en-US" sz="1600" b="1" dirty="0"/>
                        <a:t>Proton fraction [%]</a:t>
                      </a:r>
                    </a:p>
                  </a:txBody>
                  <a:tcPr/>
                </a:tc>
                <a:tc>
                  <a:txBody>
                    <a:bodyPr/>
                    <a:lstStyle/>
                    <a:p>
                      <a:pPr algn="r"/>
                      <a:r>
                        <a:rPr lang="en-US" sz="1600" b="1" dirty="0"/>
                        <a:t>&gt;75</a:t>
                      </a:r>
                    </a:p>
                  </a:txBody>
                  <a:tcPr/>
                </a:tc>
                <a:extLst>
                  <a:ext uri="{0D108BD9-81ED-4DB2-BD59-A6C34878D82A}">
                    <a16:rowId xmlns:a16="http://schemas.microsoft.com/office/drawing/2014/main" val="2772884038"/>
                  </a:ext>
                </a:extLst>
              </a:tr>
              <a:tr h="317357">
                <a:tc>
                  <a:txBody>
                    <a:bodyPr/>
                    <a:lstStyle/>
                    <a:p>
                      <a:r>
                        <a:rPr lang="en-US" sz="1600" b="1" dirty="0"/>
                        <a:t>Pulse length [</a:t>
                      </a:r>
                      <a:r>
                        <a:rPr lang="en-US" sz="1600" b="1" dirty="0" err="1"/>
                        <a:t>ms</a:t>
                      </a:r>
                      <a:r>
                        <a:rPr lang="en-US" sz="1600" b="1" dirty="0"/>
                        <a:t>]</a:t>
                      </a:r>
                    </a:p>
                  </a:txBody>
                  <a:tcPr/>
                </a:tc>
                <a:tc>
                  <a:txBody>
                    <a:bodyPr/>
                    <a:lstStyle/>
                    <a:p>
                      <a:pPr algn="r"/>
                      <a:r>
                        <a:rPr lang="en-US" sz="1600" b="1" dirty="0"/>
                        <a:t>6</a:t>
                      </a:r>
                    </a:p>
                  </a:txBody>
                  <a:tcPr/>
                </a:tc>
                <a:extLst>
                  <a:ext uri="{0D108BD9-81ED-4DB2-BD59-A6C34878D82A}">
                    <a16:rowId xmlns:a16="http://schemas.microsoft.com/office/drawing/2014/main" val="1324828437"/>
                  </a:ext>
                </a:extLst>
              </a:tr>
              <a:tr h="317357">
                <a:tc>
                  <a:txBody>
                    <a:bodyPr/>
                    <a:lstStyle/>
                    <a:p>
                      <a:r>
                        <a:rPr lang="en-US" sz="1600" b="1" dirty="0"/>
                        <a:t>Pulse flattop length [</a:t>
                      </a:r>
                      <a:r>
                        <a:rPr lang="en-US" sz="1600" b="1" dirty="0" err="1"/>
                        <a:t>ms</a:t>
                      </a:r>
                      <a:r>
                        <a:rPr lang="en-US" sz="1600" b="1" dirty="0"/>
                        <a:t>]</a:t>
                      </a:r>
                    </a:p>
                  </a:txBody>
                  <a:tcPr/>
                </a:tc>
                <a:tc>
                  <a:txBody>
                    <a:bodyPr/>
                    <a:lstStyle/>
                    <a:p>
                      <a:pPr algn="r"/>
                      <a:r>
                        <a:rPr lang="en-US" sz="1600" b="1" dirty="0"/>
                        <a:t>3</a:t>
                      </a:r>
                    </a:p>
                  </a:txBody>
                  <a:tcPr/>
                </a:tc>
                <a:extLst>
                  <a:ext uri="{0D108BD9-81ED-4DB2-BD59-A6C34878D82A}">
                    <a16:rowId xmlns:a16="http://schemas.microsoft.com/office/drawing/2014/main" val="2682167085"/>
                  </a:ext>
                </a:extLst>
              </a:tr>
              <a:tr h="317357">
                <a:tc>
                  <a:txBody>
                    <a:bodyPr/>
                    <a:lstStyle/>
                    <a:p>
                      <a:r>
                        <a:rPr lang="en-US" sz="1600" b="1" dirty="0"/>
                        <a:t>Rep rate [Hz]</a:t>
                      </a:r>
                    </a:p>
                  </a:txBody>
                  <a:tcPr/>
                </a:tc>
                <a:tc>
                  <a:txBody>
                    <a:bodyPr/>
                    <a:lstStyle/>
                    <a:p>
                      <a:pPr algn="r"/>
                      <a:r>
                        <a:rPr lang="en-US" sz="1600" b="1" dirty="0"/>
                        <a:t>14</a:t>
                      </a:r>
                    </a:p>
                  </a:txBody>
                  <a:tcPr/>
                </a:tc>
                <a:extLst>
                  <a:ext uri="{0D108BD9-81ED-4DB2-BD59-A6C34878D82A}">
                    <a16:rowId xmlns:a16="http://schemas.microsoft.com/office/drawing/2014/main" val="367817344"/>
                  </a:ext>
                </a:extLst>
              </a:tr>
              <a:tr h="317357">
                <a:tc>
                  <a:txBody>
                    <a:bodyPr/>
                    <a:lstStyle/>
                    <a:p>
                      <a:r>
                        <a:rPr lang="en-US" sz="1600" b="1" dirty="0"/>
                        <a:t>Pulse to pulse stability [%]</a:t>
                      </a:r>
                    </a:p>
                  </a:txBody>
                  <a:tcPr/>
                </a:tc>
                <a:tc>
                  <a:txBody>
                    <a:bodyPr/>
                    <a:lstStyle/>
                    <a:p>
                      <a:pPr algn="r"/>
                      <a:r>
                        <a:rPr lang="en-US" sz="1600" b="1" dirty="0"/>
                        <a:t>±3.5%</a:t>
                      </a:r>
                    </a:p>
                  </a:txBody>
                  <a:tcPr/>
                </a:tc>
                <a:extLst>
                  <a:ext uri="{0D108BD9-81ED-4DB2-BD59-A6C34878D82A}">
                    <a16:rowId xmlns:a16="http://schemas.microsoft.com/office/drawing/2014/main" val="2176672469"/>
                  </a:ext>
                </a:extLst>
              </a:tr>
              <a:tr h="317357">
                <a:tc>
                  <a:txBody>
                    <a:bodyPr/>
                    <a:lstStyle/>
                    <a:p>
                      <a:r>
                        <a:rPr lang="en-US" sz="1600" b="1" dirty="0"/>
                        <a:t>Pulse flattop stability [%]</a:t>
                      </a:r>
                    </a:p>
                  </a:txBody>
                  <a:tcPr/>
                </a:tc>
                <a:tc>
                  <a:txBody>
                    <a:bodyPr/>
                    <a:lstStyle/>
                    <a:p>
                      <a:pPr algn="r"/>
                      <a:r>
                        <a:rPr lang="en-US" sz="1600" b="1" dirty="0"/>
                        <a:t>±2</a:t>
                      </a:r>
                    </a:p>
                  </a:txBody>
                  <a:tcPr/>
                </a:tc>
                <a:extLst>
                  <a:ext uri="{0D108BD9-81ED-4DB2-BD59-A6C34878D82A}">
                    <a16:rowId xmlns:a16="http://schemas.microsoft.com/office/drawing/2014/main" val="3255077544"/>
                  </a:ext>
                </a:extLst>
              </a:tr>
              <a:tr h="317357">
                <a:tc>
                  <a:txBody>
                    <a:bodyPr/>
                    <a:lstStyle/>
                    <a:p>
                      <a:r>
                        <a:rPr lang="en-US" sz="1600" b="1" dirty="0"/>
                        <a:t>Emittance (99%) [π mm </a:t>
                      </a:r>
                      <a:r>
                        <a:rPr lang="en-US" sz="1600" b="1" dirty="0" err="1"/>
                        <a:t>mrad</a:t>
                      </a:r>
                      <a:r>
                        <a:rPr lang="en-US" sz="1600" b="1" dirty="0"/>
                        <a:t>]</a:t>
                      </a:r>
                    </a:p>
                  </a:txBody>
                  <a:tcPr/>
                </a:tc>
                <a:tc>
                  <a:txBody>
                    <a:bodyPr/>
                    <a:lstStyle/>
                    <a:p>
                      <a:pPr algn="r"/>
                      <a:r>
                        <a:rPr lang="en-US" sz="1600" b="1" dirty="0"/>
                        <a:t>1.8</a:t>
                      </a:r>
                    </a:p>
                  </a:txBody>
                  <a:tcPr/>
                </a:tc>
                <a:extLst>
                  <a:ext uri="{0D108BD9-81ED-4DB2-BD59-A6C34878D82A}">
                    <a16:rowId xmlns:a16="http://schemas.microsoft.com/office/drawing/2014/main" val="386477223"/>
                  </a:ext>
                </a:extLst>
              </a:tr>
              <a:tr h="317357">
                <a:tc>
                  <a:txBody>
                    <a:bodyPr/>
                    <a:lstStyle/>
                    <a:p>
                      <a:r>
                        <a:rPr lang="en-US" sz="1600" b="1" dirty="0"/>
                        <a:t>Divergence (99%) [</a:t>
                      </a:r>
                      <a:r>
                        <a:rPr lang="en-US" sz="1600" b="1" dirty="0" err="1"/>
                        <a:t>mrad</a:t>
                      </a:r>
                      <a:r>
                        <a:rPr lang="en-US" sz="1600" b="1" dirty="0"/>
                        <a:t>]</a:t>
                      </a:r>
                    </a:p>
                  </a:txBody>
                  <a:tcPr/>
                </a:tc>
                <a:tc>
                  <a:txBody>
                    <a:bodyPr/>
                    <a:lstStyle/>
                    <a:p>
                      <a:pPr algn="r"/>
                      <a:r>
                        <a:rPr lang="en-US" sz="1600" b="1" dirty="0"/>
                        <a:t>80</a:t>
                      </a:r>
                    </a:p>
                  </a:txBody>
                  <a:tcPr/>
                </a:tc>
                <a:extLst>
                  <a:ext uri="{0D108BD9-81ED-4DB2-BD59-A6C34878D82A}">
                    <a16:rowId xmlns:a16="http://schemas.microsoft.com/office/drawing/2014/main" val="2427420368"/>
                  </a:ext>
                </a:extLst>
              </a:tr>
            </a:tbl>
          </a:graphicData>
        </a:graphic>
      </p:graphicFrame>
      <p:cxnSp>
        <p:nvCxnSpPr>
          <p:cNvPr id="32" name="Straight Arrow Connector 31">
            <a:extLst>
              <a:ext uri="{FF2B5EF4-FFF2-40B4-BE49-F238E27FC236}">
                <a16:creationId xmlns:a16="http://schemas.microsoft.com/office/drawing/2014/main" id="{F5B2C4BC-A9A9-7F40-88F0-DF1A3EC6A2BB}"/>
              </a:ext>
            </a:extLst>
          </p:cNvPr>
          <p:cNvCxnSpPr>
            <a:cxnSpLocks/>
            <a:stCxn id="14" idx="2"/>
          </p:cNvCxnSpPr>
          <p:nvPr/>
        </p:nvCxnSpPr>
        <p:spPr>
          <a:xfrm>
            <a:off x="5089129" y="2286153"/>
            <a:ext cx="917169" cy="1828647"/>
          </a:xfrm>
          <a:prstGeom prst="straightConnector1">
            <a:avLst/>
          </a:prstGeom>
          <a:ln w="19050">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9638EB28-F784-6449-9399-7475F76C86DC}"/>
              </a:ext>
            </a:extLst>
          </p:cNvPr>
          <p:cNvCxnSpPr>
            <a:cxnSpLocks/>
          </p:cNvCxnSpPr>
          <p:nvPr/>
        </p:nvCxnSpPr>
        <p:spPr>
          <a:xfrm>
            <a:off x="4664521" y="3242999"/>
            <a:ext cx="68160" cy="551429"/>
          </a:xfrm>
          <a:prstGeom prst="straightConnector1">
            <a:avLst/>
          </a:prstGeom>
          <a:ln w="19050">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3CEA22A9-B316-DC47-8E0F-888E750C9B64}"/>
              </a:ext>
            </a:extLst>
          </p:cNvPr>
          <p:cNvCxnSpPr>
            <a:cxnSpLocks/>
          </p:cNvCxnSpPr>
          <p:nvPr/>
        </p:nvCxnSpPr>
        <p:spPr>
          <a:xfrm flipV="1">
            <a:off x="4894580" y="4462199"/>
            <a:ext cx="293842" cy="499646"/>
          </a:xfrm>
          <a:prstGeom prst="straightConnector1">
            <a:avLst/>
          </a:prstGeom>
          <a:ln w="19050">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659E9F55-DB87-AF4C-A4D2-F99CA60CBF16}"/>
              </a:ext>
            </a:extLst>
          </p:cNvPr>
          <p:cNvCxnSpPr>
            <a:cxnSpLocks/>
          </p:cNvCxnSpPr>
          <p:nvPr/>
        </p:nvCxnSpPr>
        <p:spPr>
          <a:xfrm flipV="1">
            <a:off x="5324508" y="5131122"/>
            <a:ext cx="415449" cy="795755"/>
          </a:xfrm>
          <a:prstGeom prst="straightConnector1">
            <a:avLst/>
          </a:prstGeom>
          <a:ln w="19050">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BB7217C6-4A32-6F43-A7CE-D7AE70629D5D}"/>
              </a:ext>
            </a:extLst>
          </p:cNvPr>
          <p:cNvCxnSpPr>
            <a:cxnSpLocks/>
          </p:cNvCxnSpPr>
          <p:nvPr/>
        </p:nvCxnSpPr>
        <p:spPr>
          <a:xfrm flipV="1">
            <a:off x="5324508" y="5135950"/>
            <a:ext cx="681790" cy="790925"/>
          </a:xfrm>
          <a:prstGeom prst="straightConnector1">
            <a:avLst/>
          </a:prstGeom>
          <a:ln w="19050">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9759F0F4-760D-0044-AC93-90A08FFEA4D8}"/>
              </a:ext>
            </a:extLst>
          </p:cNvPr>
          <p:cNvCxnSpPr>
            <a:cxnSpLocks/>
          </p:cNvCxnSpPr>
          <p:nvPr/>
        </p:nvCxnSpPr>
        <p:spPr>
          <a:xfrm flipV="1">
            <a:off x="5324508" y="5148000"/>
            <a:ext cx="899921" cy="810993"/>
          </a:xfrm>
          <a:prstGeom prst="straightConnector1">
            <a:avLst/>
          </a:prstGeom>
          <a:ln w="19050">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3835E02D-FC5C-094C-BF40-4450C50FCF1F}"/>
              </a:ext>
            </a:extLst>
          </p:cNvPr>
          <p:cNvCxnSpPr>
            <a:cxnSpLocks/>
          </p:cNvCxnSpPr>
          <p:nvPr/>
        </p:nvCxnSpPr>
        <p:spPr>
          <a:xfrm>
            <a:off x="7101790" y="2091154"/>
            <a:ext cx="0" cy="1151845"/>
          </a:xfrm>
          <a:prstGeom prst="straightConnector1">
            <a:avLst/>
          </a:prstGeom>
          <a:ln w="19050">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987D55ED-479B-8140-A2AD-7E4588F21912}"/>
              </a:ext>
            </a:extLst>
          </p:cNvPr>
          <p:cNvCxnSpPr>
            <a:cxnSpLocks/>
            <a:stCxn id="20" idx="0"/>
          </p:cNvCxnSpPr>
          <p:nvPr/>
        </p:nvCxnSpPr>
        <p:spPr>
          <a:xfrm flipH="1" flipV="1">
            <a:off x="6494780" y="4309799"/>
            <a:ext cx="305530" cy="1905000"/>
          </a:xfrm>
          <a:prstGeom prst="straightConnector1">
            <a:avLst/>
          </a:prstGeom>
          <a:ln w="19050">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F91D916F-7209-6548-A828-CC4EA5110D35}"/>
              </a:ext>
            </a:extLst>
          </p:cNvPr>
          <p:cNvCxnSpPr>
            <a:cxnSpLocks/>
          </p:cNvCxnSpPr>
          <p:nvPr/>
        </p:nvCxnSpPr>
        <p:spPr>
          <a:xfrm flipV="1">
            <a:off x="8254619" y="4191000"/>
            <a:ext cx="0" cy="1718999"/>
          </a:xfrm>
          <a:prstGeom prst="straightConnector1">
            <a:avLst/>
          </a:prstGeom>
          <a:ln w="19050">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sp>
        <p:nvSpPr>
          <p:cNvPr id="55" name="Content Placeholder 2">
            <a:extLst>
              <a:ext uri="{FF2B5EF4-FFF2-40B4-BE49-F238E27FC236}">
                <a16:creationId xmlns:a16="http://schemas.microsoft.com/office/drawing/2014/main" id="{00B940F7-3585-B446-A9C5-6847CA6608DA}"/>
              </a:ext>
            </a:extLst>
          </p:cNvPr>
          <p:cNvSpPr>
            <a:spLocks noGrp="1"/>
          </p:cNvSpPr>
          <p:nvPr>
            <p:ph idx="1"/>
          </p:nvPr>
        </p:nvSpPr>
        <p:spPr>
          <a:xfrm>
            <a:off x="152400" y="5486400"/>
            <a:ext cx="3936719" cy="1254114"/>
          </a:xfrm>
        </p:spPr>
        <p:txBody>
          <a:bodyPr/>
          <a:lstStyle/>
          <a:p>
            <a:r>
              <a:rPr lang="en-US" sz="1800" dirty="0"/>
              <a:t>5 Primary knobs:</a:t>
            </a:r>
          </a:p>
          <a:p>
            <a:pPr lvl="1"/>
            <a:r>
              <a:rPr lang="en-US" sz="1600" dirty="0"/>
              <a:t>RF power</a:t>
            </a:r>
          </a:p>
          <a:p>
            <a:pPr lvl="1"/>
            <a:r>
              <a:rPr lang="en-US" sz="1600" dirty="0"/>
              <a:t>H2 flux</a:t>
            </a:r>
          </a:p>
          <a:p>
            <a:pPr lvl="1"/>
            <a:r>
              <a:rPr lang="en-US" sz="1600" dirty="0"/>
              <a:t>3 solenoids (coils) =&gt; great flexibility</a:t>
            </a:r>
          </a:p>
        </p:txBody>
      </p:sp>
    </p:spTree>
    <p:extLst>
      <p:ext uri="{BB962C8B-B14F-4D97-AF65-F5344CB8AC3E}">
        <p14:creationId xmlns:p14="http://schemas.microsoft.com/office/powerpoint/2010/main" val="9607961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05CBF-EC51-294C-842A-BC8213C56FA5}"/>
              </a:ext>
            </a:extLst>
          </p:cNvPr>
          <p:cNvSpPr>
            <a:spLocks noGrp="1"/>
          </p:cNvSpPr>
          <p:nvPr>
            <p:ph type="title"/>
          </p:nvPr>
        </p:nvSpPr>
        <p:spPr/>
        <p:txBody>
          <a:bodyPr/>
          <a:lstStyle/>
          <a:p>
            <a:r>
              <a:rPr lang="en-US" dirty="0"/>
              <a:t>Ion Source in real life</a:t>
            </a:r>
          </a:p>
        </p:txBody>
      </p:sp>
      <p:sp>
        <p:nvSpPr>
          <p:cNvPr id="4" name="Slide Number Placeholder 3">
            <a:extLst>
              <a:ext uri="{FF2B5EF4-FFF2-40B4-BE49-F238E27FC236}">
                <a16:creationId xmlns:a16="http://schemas.microsoft.com/office/drawing/2014/main" id="{9D3BA560-8B68-E54E-BE90-35F59CC7DD13}"/>
              </a:ext>
            </a:extLst>
          </p:cNvPr>
          <p:cNvSpPr>
            <a:spLocks noGrp="1"/>
          </p:cNvSpPr>
          <p:nvPr>
            <p:ph type="sldNum" sz="quarter" idx="12"/>
          </p:nvPr>
        </p:nvSpPr>
        <p:spPr/>
        <p:txBody>
          <a:bodyPr/>
          <a:lstStyle/>
          <a:p>
            <a:fld id="{551115BC-487E-4422-894C-CB7CD3E79223}" type="slidenum">
              <a:rPr lang="en-GB" smtClean="0"/>
              <a:pPr/>
              <a:t>23</a:t>
            </a:fld>
            <a:endParaRPr lang="en-GB" dirty="0"/>
          </a:p>
        </p:txBody>
      </p:sp>
      <p:pic>
        <p:nvPicPr>
          <p:cNvPr id="6" name="Picture 5">
            <a:extLst>
              <a:ext uri="{FF2B5EF4-FFF2-40B4-BE49-F238E27FC236}">
                <a16:creationId xmlns:a16="http://schemas.microsoft.com/office/drawing/2014/main" id="{1F57839F-BF34-4542-9859-2DC173C3DF72}"/>
              </a:ext>
            </a:extLst>
          </p:cNvPr>
          <p:cNvPicPr>
            <a:picLocks noChangeAspect="1"/>
          </p:cNvPicPr>
          <p:nvPr/>
        </p:nvPicPr>
        <p:blipFill rotWithShape="1">
          <a:blip r:embed="rId2">
            <a:extLst>
              <a:ext uri="{28A0092B-C50C-407E-A947-70E740481C1C}">
                <a14:useLocalDpi xmlns:a14="http://schemas.microsoft.com/office/drawing/2010/main" val="0"/>
              </a:ext>
            </a:extLst>
          </a:blip>
          <a:srcRect t="6667" b="10000"/>
          <a:stretch/>
        </p:blipFill>
        <p:spPr>
          <a:xfrm>
            <a:off x="2362200" y="1584981"/>
            <a:ext cx="4608576" cy="5120619"/>
          </a:xfrm>
          <a:prstGeom prst="rect">
            <a:avLst/>
          </a:prstGeom>
        </p:spPr>
      </p:pic>
    </p:spTree>
    <p:extLst>
      <p:ext uri="{BB962C8B-B14F-4D97-AF65-F5344CB8AC3E}">
        <p14:creationId xmlns:p14="http://schemas.microsoft.com/office/powerpoint/2010/main" val="32575979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B56CA09-2F61-6749-B249-A5096B90AE24}"/>
              </a:ext>
            </a:extLst>
          </p:cNvPr>
          <p:cNvSpPr>
            <a:spLocks noGrp="1"/>
          </p:cNvSpPr>
          <p:nvPr>
            <p:ph type="sldNum" sz="quarter" idx="12"/>
          </p:nvPr>
        </p:nvSpPr>
        <p:spPr/>
        <p:txBody>
          <a:bodyPr/>
          <a:lstStyle/>
          <a:p>
            <a:fld id="{551115BC-487E-4422-894C-CB7CD3E79223}" type="slidenum">
              <a:rPr lang="en-GB" noProof="0" smtClean="0"/>
              <a:t>24</a:t>
            </a:fld>
            <a:endParaRPr lang="en-GB" noProof="0"/>
          </a:p>
        </p:txBody>
      </p:sp>
      <p:pic>
        <p:nvPicPr>
          <p:cNvPr id="5" name="Picture 4">
            <a:extLst>
              <a:ext uri="{FF2B5EF4-FFF2-40B4-BE49-F238E27FC236}">
                <a16:creationId xmlns:a16="http://schemas.microsoft.com/office/drawing/2014/main" id="{09D9E900-9329-1149-8FDC-4903813B7A98}"/>
              </a:ext>
            </a:extLst>
          </p:cNvPr>
          <p:cNvPicPr/>
          <p:nvPr/>
        </p:nvPicPr>
        <p:blipFill rotWithShape="1">
          <a:blip r:embed="rId3"/>
          <a:srcRect r="1750"/>
          <a:stretch/>
        </p:blipFill>
        <p:spPr>
          <a:xfrm>
            <a:off x="483488" y="3467328"/>
            <a:ext cx="8085584" cy="2185560"/>
          </a:xfrm>
          <a:prstGeom prst="rect">
            <a:avLst/>
          </a:prstGeom>
          <a:ln>
            <a:noFill/>
          </a:ln>
        </p:spPr>
      </p:pic>
      <p:sp>
        <p:nvSpPr>
          <p:cNvPr id="6" name="TextShape 3">
            <a:extLst>
              <a:ext uri="{FF2B5EF4-FFF2-40B4-BE49-F238E27FC236}">
                <a16:creationId xmlns:a16="http://schemas.microsoft.com/office/drawing/2014/main" id="{C39481D9-2F6C-724E-9AB0-961AB5B0F917}"/>
              </a:ext>
            </a:extLst>
          </p:cNvPr>
          <p:cNvSpPr txBox="1"/>
          <p:nvPr/>
        </p:nvSpPr>
        <p:spPr>
          <a:xfrm>
            <a:off x="1961127" y="6019800"/>
            <a:ext cx="1086873" cy="685800"/>
          </a:xfrm>
          <a:prstGeom prst="rect">
            <a:avLst/>
          </a:prstGeom>
          <a:noFill/>
          <a:ln>
            <a:noFill/>
          </a:ln>
        </p:spPr>
        <p:txBody>
          <a:bodyPr lIns="90000" tIns="45000" rIns="90000" bIns="45000"/>
          <a:lstStyle/>
          <a:p>
            <a:pPr algn="ctr"/>
            <a:r>
              <a:rPr lang="en-US" sz="1400" b="1" strike="noStrike" spc="-1" dirty="0">
                <a:solidFill>
                  <a:srgbClr val="000000"/>
                </a:solidFill>
              </a:rPr>
              <a:t>Solenoid 1</a:t>
            </a:r>
          </a:p>
          <a:p>
            <a:pPr algn="ctr"/>
            <a:r>
              <a:rPr lang="en-US" sz="1400" b="1" spc="-1" dirty="0"/>
              <a:t>(Steerer 1H</a:t>
            </a:r>
            <a:r>
              <a:rPr lang="en-US" sz="1400" b="1" strike="noStrike" spc="-1" dirty="0"/>
              <a:t>)</a:t>
            </a:r>
          </a:p>
          <a:p>
            <a:pPr algn="ctr"/>
            <a:r>
              <a:rPr lang="en-US" sz="1400" b="1" spc="-1" dirty="0"/>
              <a:t>(Steerer 1V)</a:t>
            </a:r>
            <a:endParaRPr lang="en-US" sz="1400" spc="-1" dirty="0"/>
          </a:p>
          <a:p>
            <a:pPr algn="ctr"/>
            <a:endParaRPr lang="en-US" sz="1400" b="0" strike="noStrike" spc="-1" dirty="0"/>
          </a:p>
        </p:txBody>
      </p:sp>
      <p:sp>
        <p:nvSpPr>
          <p:cNvPr id="7" name="TextShape 4">
            <a:extLst>
              <a:ext uri="{FF2B5EF4-FFF2-40B4-BE49-F238E27FC236}">
                <a16:creationId xmlns:a16="http://schemas.microsoft.com/office/drawing/2014/main" id="{FDF7E001-3E5D-5E44-9060-5C124D1ADFAB}"/>
              </a:ext>
            </a:extLst>
          </p:cNvPr>
          <p:cNvSpPr txBox="1"/>
          <p:nvPr/>
        </p:nvSpPr>
        <p:spPr>
          <a:xfrm>
            <a:off x="3822128" y="5788152"/>
            <a:ext cx="821880" cy="316080"/>
          </a:xfrm>
          <a:prstGeom prst="rect">
            <a:avLst/>
          </a:prstGeom>
          <a:noFill/>
          <a:ln w="12700">
            <a:noFill/>
          </a:ln>
        </p:spPr>
        <p:txBody>
          <a:bodyPr lIns="90000" tIns="45000" rIns="90000" bIns="45000"/>
          <a:lstStyle/>
          <a:p>
            <a:r>
              <a:rPr lang="en-US" sz="1400" b="1" spc="-1" dirty="0"/>
              <a:t>Chopper</a:t>
            </a:r>
            <a:endParaRPr lang="en-US" sz="1400" b="0" spc="-1" dirty="0"/>
          </a:p>
        </p:txBody>
      </p:sp>
      <p:sp>
        <p:nvSpPr>
          <p:cNvPr id="8" name="TextShape 5">
            <a:extLst>
              <a:ext uri="{FF2B5EF4-FFF2-40B4-BE49-F238E27FC236}">
                <a16:creationId xmlns:a16="http://schemas.microsoft.com/office/drawing/2014/main" id="{CBBE21D7-456F-D440-8351-52AC02FF9131}"/>
              </a:ext>
            </a:extLst>
          </p:cNvPr>
          <p:cNvSpPr txBox="1"/>
          <p:nvPr/>
        </p:nvSpPr>
        <p:spPr>
          <a:xfrm>
            <a:off x="5715000" y="5788152"/>
            <a:ext cx="962744" cy="311856"/>
          </a:xfrm>
          <a:prstGeom prst="rect">
            <a:avLst/>
          </a:prstGeom>
          <a:noFill/>
          <a:ln>
            <a:noFill/>
          </a:ln>
        </p:spPr>
        <p:txBody>
          <a:bodyPr lIns="90000" tIns="45000" rIns="90000" bIns="45000"/>
          <a:lstStyle/>
          <a:p>
            <a:r>
              <a:rPr lang="en-US" sz="1400" b="1" strike="noStrike" spc="-1" dirty="0"/>
              <a:t>Collimator</a:t>
            </a:r>
            <a:endParaRPr lang="en-US" sz="1400" b="0" strike="noStrike" spc="-1" dirty="0"/>
          </a:p>
        </p:txBody>
      </p:sp>
      <p:sp>
        <p:nvSpPr>
          <p:cNvPr id="9" name="TextShape 6">
            <a:extLst>
              <a:ext uri="{FF2B5EF4-FFF2-40B4-BE49-F238E27FC236}">
                <a16:creationId xmlns:a16="http://schemas.microsoft.com/office/drawing/2014/main" id="{177D4BB3-1D72-BD44-9DCC-1F30E0084BE1}"/>
              </a:ext>
            </a:extLst>
          </p:cNvPr>
          <p:cNvSpPr txBox="1"/>
          <p:nvPr/>
        </p:nvSpPr>
        <p:spPr>
          <a:xfrm>
            <a:off x="5181600" y="6035040"/>
            <a:ext cx="1143000" cy="746760"/>
          </a:xfrm>
          <a:prstGeom prst="rect">
            <a:avLst/>
          </a:prstGeom>
          <a:noFill/>
          <a:ln>
            <a:noFill/>
          </a:ln>
        </p:spPr>
        <p:txBody>
          <a:bodyPr lIns="90000" tIns="45000" rIns="90000" bIns="45000"/>
          <a:lstStyle/>
          <a:p>
            <a:pPr algn="ctr"/>
            <a:r>
              <a:rPr lang="en-US" sz="1400" b="1" spc="-1" dirty="0">
                <a:solidFill>
                  <a:srgbClr val="000000"/>
                </a:solidFill>
              </a:rPr>
              <a:t>Solenoid 2</a:t>
            </a:r>
            <a:endParaRPr lang="en-US" sz="1400" b="0" spc="-1" dirty="0"/>
          </a:p>
          <a:p>
            <a:pPr algn="ctr"/>
            <a:r>
              <a:rPr lang="en-US" sz="1400" b="1" strike="noStrike" spc="-1" dirty="0"/>
              <a:t>(</a:t>
            </a:r>
            <a:r>
              <a:rPr lang="en-US" sz="1400" b="1" spc="-1" dirty="0"/>
              <a:t>Steerer 2H</a:t>
            </a:r>
            <a:r>
              <a:rPr lang="en-US" sz="1400" b="1" strike="noStrike" spc="-1" dirty="0"/>
              <a:t>)</a:t>
            </a:r>
          </a:p>
          <a:p>
            <a:pPr algn="ctr"/>
            <a:r>
              <a:rPr lang="en-US" sz="1400" b="1" spc="-1" dirty="0"/>
              <a:t>(Steerer 2V)</a:t>
            </a:r>
            <a:endParaRPr lang="en-US" sz="1400" b="0" strike="noStrike" spc="-1" dirty="0"/>
          </a:p>
        </p:txBody>
      </p:sp>
      <p:sp>
        <p:nvSpPr>
          <p:cNvPr id="10" name="TextShape 7">
            <a:extLst>
              <a:ext uri="{FF2B5EF4-FFF2-40B4-BE49-F238E27FC236}">
                <a16:creationId xmlns:a16="http://schemas.microsoft.com/office/drawing/2014/main" id="{657D5735-8293-3D4D-BF99-17B1696FECB6}"/>
              </a:ext>
            </a:extLst>
          </p:cNvPr>
          <p:cNvSpPr txBox="1"/>
          <p:nvPr/>
        </p:nvSpPr>
        <p:spPr>
          <a:xfrm>
            <a:off x="3429000" y="5788152"/>
            <a:ext cx="410400" cy="316080"/>
          </a:xfrm>
          <a:prstGeom prst="rect">
            <a:avLst/>
          </a:prstGeom>
          <a:noFill/>
          <a:ln>
            <a:noFill/>
          </a:ln>
        </p:spPr>
        <p:txBody>
          <a:bodyPr lIns="90000" tIns="45000" rIns="90000" bIns="45000"/>
          <a:lstStyle/>
          <a:p>
            <a:r>
              <a:rPr lang="en-US" sz="1400" b="1" spc="-1" dirty="0"/>
              <a:t>Iris</a:t>
            </a:r>
            <a:endParaRPr lang="en-US" sz="1400" b="0" spc="-1" dirty="0"/>
          </a:p>
        </p:txBody>
      </p:sp>
      <p:sp>
        <p:nvSpPr>
          <p:cNvPr id="11" name="TextShape 8">
            <a:extLst>
              <a:ext uri="{FF2B5EF4-FFF2-40B4-BE49-F238E27FC236}">
                <a16:creationId xmlns:a16="http://schemas.microsoft.com/office/drawing/2014/main" id="{4772868F-ADB1-6748-8A49-A2AC2FA60C3E}"/>
              </a:ext>
            </a:extLst>
          </p:cNvPr>
          <p:cNvSpPr txBox="1"/>
          <p:nvPr/>
        </p:nvSpPr>
        <p:spPr>
          <a:xfrm>
            <a:off x="4315968" y="1877718"/>
            <a:ext cx="865632" cy="1404930"/>
          </a:xfrm>
          <a:prstGeom prst="rect">
            <a:avLst/>
          </a:prstGeom>
          <a:noFill/>
          <a:ln w="19050">
            <a:solidFill>
              <a:srgbClr val="000000"/>
            </a:solidFill>
            <a:round/>
          </a:ln>
        </p:spPr>
        <p:txBody>
          <a:bodyPr lIns="99000" tIns="54000" rIns="99000" bIns="54000"/>
          <a:lstStyle/>
          <a:p>
            <a:r>
              <a:rPr lang="en-US" sz="1400" b="1" spc="-1" dirty="0">
                <a:solidFill>
                  <a:schemeClr val="bg1">
                    <a:lumMod val="65000"/>
                  </a:schemeClr>
                </a:solidFill>
              </a:rPr>
              <a:t>FC</a:t>
            </a:r>
            <a:endParaRPr lang="en-US" sz="1400" b="0" spc="-1" dirty="0">
              <a:solidFill>
                <a:schemeClr val="bg1">
                  <a:lumMod val="65000"/>
                </a:schemeClr>
              </a:solidFill>
            </a:endParaRPr>
          </a:p>
          <a:p>
            <a:r>
              <a:rPr lang="en-US" sz="1400" b="1" spc="-1" dirty="0">
                <a:solidFill>
                  <a:schemeClr val="bg1">
                    <a:lumMod val="65000"/>
                  </a:schemeClr>
                </a:solidFill>
              </a:rPr>
              <a:t>EMU (H)</a:t>
            </a:r>
            <a:endParaRPr lang="en-US" sz="1400" b="0" spc="-1" dirty="0">
              <a:solidFill>
                <a:schemeClr val="bg1">
                  <a:lumMod val="65000"/>
                </a:schemeClr>
              </a:solidFill>
            </a:endParaRPr>
          </a:p>
          <a:p>
            <a:r>
              <a:rPr lang="en-US" sz="1400" b="1" spc="-1" dirty="0">
                <a:solidFill>
                  <a:srgbClr val="008F00"/>
                </a:solidFill>
              </a:rPr>
              <a:t>EMU (V)</a:t>
            </a:r>
            <a:endParaRPr lang="en-US" sz="1400" b="0" spc="-1" dirty="0">
              <a:solidFill>
                <a:srgbClr val="008F00"/>
              </a:solidFill>
            </a:endParaRPr>
          </a:p>
          <a:p>
            <a:r>
              <a:rPr lang="en-US" sz="1400" b="1" spc="-1" dirty="0">
                <a:solidFill>
                  <a:srgbClr val="0432FF"/>
                </a:solidFill>
              </a:rPr>
              <a:t>NPM (H)</a:t>
            </a:r>
            <a:endParaRPr lang="en-US" sz="1400" b="0" spc="-1" dirty="0">
              <a:solidFill>
                <a:srgbClr val="0432FF"/>
              </a:solidFill>
            </a:endParaRPr>
          </a:p>
          <a:p>
            <a:r>
              <a:rPr lang="en-US" sz="1400" b="1" spc="-1" dirty="0">
                <a:solidFill>
                  <a:srgbClr val="0432FF"/>
                </a:solidFill>
              </a:rPr>
              <a:t>NPM (V)</a:t>
            </a:r>
            <a:endParaRPr lang="en-US" sz="1400" b="0" spc="-1" dirty="0">
              <a:solidFill>
                <a:srgbClr val="0432FF"/>
              </a:solidFill>
            </a:endParaRPr>
          </a:p>
          <a:p>
            <a:r>
              <a:rPr lang="en-US" sz="1400" b="1" spc="-1" dirty="0" err="1">
                <a:solidFill>
                  <a:srgbClr val="942092"/>
                </a:solidFill>
              </a:rPr>
              <a:t>Dpl</a:t>
            </a:r>
            <a:endParaRPr lang="en-US" sz="1400" b="0" spc="-1" dirty="0">
              <a:solidFill>
                <a:srgbClr val="942092"/>
              </a:solidFill>
            </a:endParaRPr>
          </a:p>
        </p:txBody>
      </p:sp>
      <p:sp>
        <p:nvSpPr>
          <p:cNvPr id="12" name="Line 9">
            <a:extLst>
              <a:ext uri="{FF2B5EF4-FFF2-40B4-BE49-F238E27FC236}">
                <a16:creationId xmlns:a16="http://schemas.microsoft.com/office/drawing/2014/main" id="{4F5C7CBD-E64F-F747-A36C-FDD16995F67F}"/>
              </a:ext>
            </a:extLst>
          </p:cNvPr>
          <p:cNvSpPr/>
          <p:nvPr/>
        </p:nvSpPr>
        <p:spPr>
          <a:xfrm>
            <a:off x="914400" y="4702128"/>
            <a:ext cx="0" cy="1325880"/>
          </a:xfrm>
          <a:prstGeom prst="line">
            <a:avLst/>
          </a:prstGeom>
          <a:ln w="19080">
            <a:solidFill>
              <a:srgbClr val="000000"/>
            </a:solidFill>
            <a:round/>
          </a:ln>
        </p:spPr>
        <p:style>
          <a:lnRef idx="0">
            <a:scrgbClr r="0" g="0" b="0"/>
          </a:lnRef>
          <a:fillRef idx="0">
            <a:scrgbClr r="0" g="0" b="0"/>
          </a:fillRef>
          <a:effectRef idx="0">
            <a:scrgbClr r="0" g="0" b="0"/>
          </a:effectRef>
          <a:fontRef idx="minor"/>
        </p:style>
        <p:txBody>
          <a:bodyPr/>
          <a:lstStyle/>
          <a:p>
            <a:endParaRPr lang="en-GB" dirty="0"/>
          </a:p>
        </p:txBody>
      </p:sp>
      <p:sp>
        <p:nvSpPr>
          <p:cNvPr id="13" name="Line 10">
            <a:extLst>
              <a:ext uri="{FF2B5EF4-FFF2-40B4-BE49-F238E27FC236}">
                <a16:creationId xmlns:a16="http://schemas.microsoft.com/office/drawing/2014/main" id="{32E4C6D0-BF99-EB42-A95B-92D1A58F7F51}"/>
              </a:ext>
            </a:extLst>
          </p:cNvPr>
          <p:cNvSpPr/>
          <p:nvPr/>
        </p:nvSpPr>
        <p:spPr>
          <a:xfrm>
            <a:off x="2487168" y="4702128"/>
            <a:ext cx="0" cy="1325880"/>
          </a:xfrm>
          <a:prstGeom prst="line">
            <a:avLst/>
          </a:prstGeom>
          <a:ln w="19080">
            <a:solidFill>
              <a:srgbClr val="000000"/>
            </a:solidFill>
            <a:round/>
          </a:ln>
        </p:spPr>
        <p:style>
          <a:lnRef idx="0">
            <a:scrgbClr r="0" g="0" b="0"/>
          </a:lnRef>
          <a:fillRef idx="0">
            <a:scrgbClr r="0" g="0" b="0"/>
          </a:fillRef>
          <a:effectRef idx="0">
            <a:scrgbClr r="0" g="0" b="0"/>
          </a:effectRef>
          <a:fontRef idx="minor"/>
        </p:style>
      </p:sp>
      <p:sp>
        <p:nvSpPr>
          <p:cNvPr id="14" name="Line 11">
            <a:extLst>
              <a:ext uri="{FF2B5EF4-FFF2-40B4-BE49-F238E27FC236}">
                <a16:creationId xmlns:a16="http://schemas.microsoft.com/office/drawing/2014/main" id="{7C08F285-03A7-9049-83F1-1238BF7DE7CF}"/>
              </a:ext>
            </a:extLst>
          </p:cNvPr>
          <p:cNvSpPr/>
          <p:nvPr/>
        </p:nvSpPr>
        <p:spPr>
          <a:xfrm>
            <a:off x="3602736" y="4702128"/>
            <a:ext cx="0" cy="1143000"/>
          </a:xfrm>
          <a:prstGeom prst="line">
            <a:avLst/>
          </a:prstGeom>
          <a:ln w="19080">
            <a:solidFill>
              <a:srgbClr val="000000"/>
            </a:solidFill>
            <a:round/>
          </a:ln>
        </p:spPr>
        <p:style>
          <a:lnRef idx="0">
            <a:scrgbClr r="0" g="0" b="0"/>
          </a:lnRef>
          <a:fillRef idx="0">
            <a:scrgbClr r="0" g="0" b="0"/>
          </a:fillRef>
          <a:effectRef idx="0">
            <a:scrgbClr r="0" g="0" b="0"/>
          </a:effectRef>
          <a:fontRef idx="minor"/>
        </p:style>
        <p:txBody>
          <a:bodyPr/>
          <a:lstStyle/>
          <a:p>
            <a:endParaRPr lang="en-US" dirty="0"/>
          </a:p>
        </p:txBody>
      </p:sp>
      <p:sp>
        <p:nvSpPr>
          <p:cNvPr id="15" name="Line 12">
            <a:extLst>
              <a:ext uri="{FF2B5EF4-FFF2-40B4-BE49-F238E27FC236}">
                <a16:creationId xmlns:a16="http://schemas.microsoft.com/office/drawing/2014/main" id="{E40E2861-EDA2-A348-8C62-1D44120DB398}"/>
              </a:ext>
            </a:extLst>
          </p:cNvPr>
          <p:cNvSpPr/>
          <p:nvPr/>
        </p:nvSpPr>
        <p:spPr>
          <a:xfrm>
            <a:off x="4230368" y="4702128"/>
            <a:ext cx="0" cy="1143000"/>
          </a:xfrm>
          <a:prstGeom prst="line">
            <a:avLst/>
          </a:prstGeom>
          <a:ln w="19080">
            <a:solidFill>
              <a:srgbClr val="000000"/>
            </a:solidFill>
            <a:round/>
          </a:ln>
        </p:spPr>
        <p:style>
          <a:lnRef idx="0">
            <a:scrgbClr r="0" g="0" b="0"/>
          </a:lnRef>
          <a:fillRef idx="0">
            <a:scrgbClr r="0" g="0" b="0"/>
          </a:fillRef>
          <a:effectRef idx="0">
            <a:scrgbClr r="0" g="0" b="0"/>
          </a:effectRef>
          <a:fontRef idx="minor"/>
        </p:style>
      </p:sp>
      <p:sp>
        <p:nvSpPr>
          <p:cNvPr id="16" name="Line 13">
            <a:extLst>
              <a:ext uri="{FF2B5EF4-FFF2-40B4-BE49-F238E27FC236}">
                <a16:creationId xmlns:a16="http://schemas.microsoft.com/office/drawing/2014/main" id="{7A470F61-D637-C148-88DA-24B4027958BB}"/>
              </a:ext>
            </a:extLst>
          </p:cNvPr>
          <p:cNvSpPr/>
          <p:nvPr/>
        </p:nvSpPr>
        <p:spPr>
          <a:xfrm>
            <a:off x="5760720" y="4702128"/>
            <a:ext cx="0" cy="1325880"/>
          </a:xfrm>
          <a:prstGeom prst="line">
            <a:avLst/>
          </a:prstGeom>
          <a:ln w="19080">
            <a:solidFill>
              <a:srgbClr val="000000"/>
            </a:solidFill>
            <a:round/>
          </a:ln>
        </p:spPr>
        <p:style>
          <a:lnRef idx="0">
            <a:scrgbClr r="0" g="0" b="0"/>
          </a:lnRef>
          <a:fillRef idx="0">
            <a:scrgbClr r="0" g="0" b="0"/>
          </a:fillRef>
          <a:effectRef idx="0">
            <a:scrgbClr r="0" g="0" b="0"/>
          </a:effectRef>
          <a:fontRef idx="minor"/>
        </p:style>
      </p:sp>
      <p:sp>
        <p:nvSpPr>
          <p:cNvPr id="17" name="Line 14">
            <a:extLst>
              <a:ext uri="{FF2B5EF4-FFF2-40B4-BE49-F238E27FC236}">
                <a16:creationId xmlns:a16="http://schemas.microsoft.com/office/drawing/2014/main" id="{00DE857A-249C-8340-BD29-46DE97EB35B9}"/>
              </a:ext>
            </a:extLst>
          </p:cNvPr>
          <p:cNvSpPr/>
          <p:nvPr/>
        </p:nvSpPr>
        <p:spPr>
          <a:xfrm>
            <a:off x="6390368" y="4700016"/>
            <a:ext cx="0" cy="1143000"/>
          </a:xfrm>
          <a:prstGeom prst="line">
            <a:avLst/>
          </a:prstGeom>
          <a:ln w="19080">
            <a:solidFill>
              <a:srgbClr val="000000"/>
            </a:solidFill>
            <a:round/>
          </a:ln>
        </p:spPr>
        <p:style>
          <a:lnRef idx="0">
            <a:scrgbClr r="0" g="0" b="0"/>
          </a:lnRef>
          <a:fillRef idx="0">
            <a:scrgbClr r="0" g="0" b="0"/>
          </a:fillRef>
          <a:effectRef idx="0">
            <a:scrgbClr r="0" g="0" b="0"/>
          </a:effectRef>
          <a:fontRef idx="minor"/>
        </p:style>
      </p:sp>
      <p:sp>
        <p:nvSpPr>
          <p:cNvPr id="18" name="TextShape 16">
            <a:extLst>
              <a:ext uri="{FF2B5EF4-FFF2-40B4-BE49-F238E27FC236}">
                <a16:creationId xmlns:a16="http://schemas.microsoft.com/office/drawing/2014/main" id="{7DC5D444-448D-F247-A1E6-30B9A08C8E59}"/>
              </a:ext>
            </a:extLst>
          </p:cNvPr>
          <p:cNvSpPr txBox="1"/>
          <p:nvPr/>
        </p:nvSpPr>
        <p:spPr>
          <a:xfrm>
            <a:off x="6117336" y="1881192"/>
            <a:ext cx="539496" cy="301446"/>
          </a:xfrm>
          <a:prstGeom prst="rect">
            <a:avLst/>
          </a:prstGeom>
          <a:noFill/>
          <a:ln w="19050">
            <a:solidFill>
              <a:srgbClr val="000000"/>
            </a:solidFill>
            <a:round/>
          </a:ln>
        </p:spPr>
        <p:txBody>
          <a:bodyPr lIns="93960" tIns="48960" rIns="93960" bIns="48960"/>
          <a:lstStyle/>
          <a:p>
            <a:r>
              <a:rPr lang="en-US" sz="1400" b="1" spc="-1" dirty="0">
                <a:solidFill>
                  <a:srgbClr val="942092"/>
                </a:solidFill>
              </a:rPr>
              <a:t>BCM</a:t>
            </a:r>
            <a:endParaRPr lang="en-US" sz="1400" b="0" strike="noStrike" spc="-1" dirty="0">
              <a:solidFill>
                <a:srgbClr val="942092"/>
              </a:solidFill>
            </a:endParaRPr>
          </a:p>
        </p:txBody>
      </p:sp>
      <p:sp>
        <p:nvSpPr>
          <p:cNvPr id="21" name="Line 19">
            <a:extLst>
              <a:ext uri="{FF2B5EF4-FFF2-40B4-BE49-F238E27FC236}">
                <a16:creationId xmlns:a16="http://schemas.microsoft.com/office/drawing/2014/main" id="{018D8C84-75E8-E84E-8C7D-6D062AA68555}"/>
              </a:ext>
            </a:extLst>
          </p:cNvPr>
          <p:cNvSpPr/>
          <p:nvPr/>
        </p:nvSpPr>
        <p:spPr>
          <a:xfrm>
            <a:off x="4770368" y="3282648"/>
            <a:ext cx="0" cy="1406520"/>
          </a:xfrm>
          <a:prstGeom prst="line">
            <a:avLst/>
          </a:prstGeom>
          <a:ln w="19080">
            <a:solidFill>
              <a:srgbClr val="000000"/>
            </a:solidFill>
            <a:round/>
          </a:ln>
        </p:spPr>
        <p:style>
          <a:lnRef idx="0">
            <a:scrgbClr r="0" g="0" b="0"/>
          </a:lnRef>
          <a:fillRef idx="0">
            <a:scrgbClr r="0" g="0" b="0"/>
          </a:fillRef>
          <a:effectRef idx="0">
            <a:scrgbClr r="0" g="0" b="0"/>
          </a:effectRef>
          <a:fontRef idx="minor"/>
        </p:style>
      </p:sp>
      <p:sp>
        <p:nvSpPr>
          <p:cNvPr id="22" name="Line 20">
            <a:extLst>
              <a:ext uri="{FF2B5EF4-FFF2-40B4-BE49-F238E27FC236}">
                <a16:creationId xmlns:a16="http://schemas.microsoft.com/office/drawing/2014/main" id="{969B1012-6183-B24A-AB59-B32E6CA66F83}"/>
              </a:ext>
            </a:extLst>
          </p:cNvPr>
          <p:cNvSpPr/>
          <p:nvPr/>
        </p:nvSpPr>
        <p:spPr>
          <a:xfrm>
            <a:off x="6390728" y="2182518"/>
            <a:ext cx="0" cy="2468880"/>
          </a:xfrm>
          <a:prstGeom prst="line">
            <a:avLst/>
          </a:prstGeom>
          <a:ln w="19080">
            <a:solidFill>
              <a:srgbClr val="000000"/>
            </a:solidFill>
            <a:round/>
          </a:ln>
        </p:spPr>
        <p:style>
          <a:lnRef idx="0">
            <a:scrgbClr r="0" g="0" b="0"/>
          </a:lnRef>
          <a:fillRef idx="0">
            <a:scrgbClr r="0" g="0" b="0"/>
          </a:fillRef>
          <a:effectRef idx="0">
            <a:scrgbClr r="0" g="0" b="0"/>
          </a:effectRef>
          <a:fontRef idx="minor"/>
        </p:style>
      </p:sp>
      <p:sp>
        <p:nvSpPr>
          <p:cNvPr id="23" name="Line 21">
            <a:extLst>
              <a:ext uri="{FF2B5EF4-FFF2-40B4-BE49-F238E27FC236}">
                <a16:creationId xmlns:a16="http://schemas.microsoft.com/office/drawing/2014/main" id="{0E8F87FD-2C59-D54D-9422-79405EDE7F56}"/>
              </a:ext>
            </a:extLst>
          </p:cNvPr>
          <p:cNvSpPr/>
          <p:nvPr/>
        </p:nvSpPr>
        <p:spPr>
          <a:xfrm>
            <a:off x="761776" y="2182638"/>
            <a:ext cx="0" cy="1371600"/>
          </a:xfrm>
          <a:prstGeom prst="line">
            <a:avLst/>
          </a:prstGeom>
          <a:ln w="19080">
            <a:solidFill>
              <a:srgbClr val="000000"/>
            </a:solidFill>
            <a:round/>
          </a:ln>
        </p:spPr>
        <p:style>
          <a:lnRef idx="0">
            <a:scrgbClr r="0" g="0" b="0"/>
          </a:lnRef>
          <a:fillRef idx="0">
            <a:scrgbClr r="0" g="0" b="0"/>
          </a:fillRef>
          <a:effectRef idx="0">
            <a:scrgbClr r="0" g="0" b="0"/>
          </a:effectRef>
          <a:fontRef idx="minor"/>
        </p:style>
      </p:sp>
      <p:sp>
        <p:nvSpPr>
          <p:cNvPr id="26" name="Line 13">
            <a:extLst>
              <a:ext uri="{FF2B5EF4-FFF2-40B4-BE49-F238E27FC236}">
                <a16:creationId xmlns:a16="http://schemas.microsoft.com/office/drawing/2014/main" id="{EC7D0A2C-AB68-C24B-8798-A9ECDF69F03A}"/>
              </a:ext>
            </a:extLst>
          </p:cNvPr>
          <p:cNvSpPr/>
          <p:nvPr/>
        </p:nvSpPr>
        <p:spPr>
          <a:xfrm>
            <a:off x="8367904" y="4706688"/>
            <a:ext cx="0" cy="1143000"/>
          </a:xfrm>
          <a:prstGeom prst="line">
            <a:avLst/>
          </a:prstGeom>
          <a:ln w="19080">
            <a:solidFill>
              <a:srgbClr val="000000"/>
            </a:solidFill>
            <a:round/>
          </a:ln>
        </p:spPr>
        <p:style>
          <a:lnRef idx="0">
            <a:scrgbClr r="0" g="0" b="0"/>
          </a:lnRef>
          <a:fillRef idx="0">
            <a:scrgbClr r="0" g="0" b="0"/>
          </a:fillRef>
          <a:effectRef idx="0">
            <a:scrgbClr r="0" g="0" b="0"/>
          </a:effectRef>
          <a:fontRef idx="minor"/>
        </p:style>
      </p:sp>
      <p:sp>
        <p:nvSpPr>
          <p:cNvPr id="27" name="TextShape 5">
            <a:extLst>
              <a:ext uri="{FF2B5EF4-FFF2-40B4-BE49-F238E27FC236}">
                <a16:creationId xmlns:a16="http://schemas.microsoft.com/office/drawing/2014/main" id="{6F23859D-450A-D942-A863-A90C10D4188C}"/>
              </a:ext>
            </a:extLst>
          </p:cNvPr>
          <p:cNvSpPr txBox="1"/>
          <p:nvPr/>
        </p:nvSpPr>
        <p:spPr>
          <a:xfrm>
            <a:off x="7884368" y="5788152"/>
            <a:ext cx="984584" cy="316080"/>
          </a:xfrm>
          <a:prstGeom prst="rect">
            <a:avLst/>
          </a:prstGeom>
          <a:noFill/>
          <a:ln>
            <a:noFill/>
          </a:ln>
        </p:spPr>
        <p:txBody>
          <a:bodyPr lIns="90000" tIns="45000" rIns="90000" bIns="45000"/>
          <a:lstStyle/>
          <a:p>
            <a:r>
              <a:rPr lang="en-US" sz="1400" b="1" strike="noStrike" spc="-1" dirty="0"/>
              <a:t>Beam stop</a:t>
            </a:r>
            <a:endParaRPr lang="en-US" sz="1400" b="0" strike="noStrike" spc="-1" dirty="0"/>
          </a:p>
        </p:txBody>
      </p:sp>
      <p:sp>
        <p:nvSpPr>
          <p:cNvPr id="28" name="TextShape 16">
            <a:extLst>
              <a:ext uri="{FF2B5EF4-FFF2-40B4-BE49-F238E27FC236}">
                <a16:creationId xmlns:a16="http://schemas.microsoft.com/office/drawing/2014/main" id="{B23A55C7-DDE6-8543-9954-0BC3B280D48F}"/>
              </a:ext>
            </a:extLst>
          </p:cNvPr>
          <p:cNvSpPr txBox="1"/>
          <p:nvPr/>
        </p:nvSpPr>
        <p:spPr>
          <a:xfrm>
            <a:off x="7086600" y="1881192"/>
            <a:ext cx="852632" cy="987552"/>
          </a:xfrm>
          <a:prstGeom prst="rect">
            <a:avLst/>
          </a:prstGeom>
          <a:noFill/>
          <a:ln w="19050">
            <a:solidFill>
              <a:srgbClr val="000000"/>
            </a:solidFill>
            <a:round/>
          </a:ln>
        </p:spPr>
        <p:txBody>
          <a:bodyPr lIns="93960" tIns="48960" rIns="93960" bIns="48960"/>
          <a:lstStyle/>
          <a:p>
            <a:r>
              <a:rPr lang="en-US" sz="1400" b="1" spc="-1" dirty="0">
                <a:solidFill>
                  <a:srgbClr val="008F00"/>
                </a:solidFill>
              </a:rPr>
              <a:t>EMU (V)</a:t>
            </a:r>
          </a:p>
          <a:p>
            <a:r>
              <a:rPr lang="en-US" sz="1400" b="1" spc="-1" dirty="0">
                <a:solidFill>
                  <a:srgbClr val="0432FF"/>
                </a:solidFill>
              </a:rPr>
              <a:t>NPM (H)</a:t>
            </a:r>
            <a:endParaRPr lang="en-US" sz="1400" b="0" spc="-1" dirty="0">
              <a:solidFill>
                <a:srgbClr val="0432FF"/>
              </a:solidFill>
            </a:endParaRPr>
          </a:p>
          <a:p>
            <a:r>
              <a:rPr lang="en-US" sz="1400" b="1" spc="-1" dirty="0">
                <a:solidFill>
                  <a:srgbClr val="0432FF"/>
                </a:solidFill>
                <a:ea typeface="Droid Sans Fallback"/>
              </a:rPr>
              <a:t>NPM</a:t>
            </a:r>
            <a:r>
              <a:rPr lang="en-US" sz="1400" b="1" spc="-1" dirty="0">
                <a:solidFill>
                  <a:srgbClr val="0432FF"/>
                </a:solidFill>
              </a:rPr>
              <a:t> (V)</a:t>
            </a:r>
            <a:endParaRPr lang="en-US" sz="1400" b="0" spc="-1" dirty="0">
              <a:solidFill>
                <a:srgbClr val="0432FF"/>
              </a:solidFill>
            </a:endParaRPr>
          </a:p>
          <a:p>
            <a:r>
              <a:rPr lang="en-US" sz="1400" b="1" spc="-1" dirty="0">
                <a:solidFill>
                  <a:srgbClr val="942092"/>
                </a:solidFill>
              </a:rPr>
              <a:t>FC</a:t>
            </a:r>
            <a:endParaRPr lang="en-US" sz="1400" b="0" spc="-1" dirty="0">
              <a:solidFill>
                <a:srgbClr val="942092"/>
              </a:solidFill>
            </a:endParaRPr>
          </a:p>
        </p:txBody>
      </p:sp>
      <p:sp>
        <p:nvSpPr>
          <p:cNvPr id="29" name="Line 19">
            <a:extLst>
              <a:ext uri="{FF2B5EF4-FFF2-40B4-BE49-F238E27FC236}">
                <a16:creationId xmlns:a16="http://schemas.microsoft.com/office/drawing/2014/main" id="{B3EFA9ED-A3EA-C141-BDA9-728837B6C8E9}"/>
              </a:ext>
            </a:extLst>
          </p:cNvPr>
          <p:cNvSpPr/>
          <p:nvPr/>
        </p:nvSpPr>
        <p:spPr>
          <a:xfrm>
            <a:off x="7524328" y="2879040"/>
            <a:ext cx="0" cy="1801368"/>
          </a:xfrm>
          <a:prstGeom prst="line">
            <a:avLst/>
          </a:prstGeom>
          <a:ln w="19080">
            <a:solidFill>
              <a:srgbClr val="000000"/>
            </a:solidFill>
            <a:round/>
          </a:ln>
        </p:spPr>
        <p:style>
          <a:lnRef idx="0">
            <a:scrgbClr r="0" g="0" b="0"/>
          </a:lnRef>
          <a:fillRef idx="0">
            <a:scrgbClr r="0" g="0" b="0"/>
          </a:fillRef>
          <a:effectRef idx="0">
            <a:scrgbClr r="0" g="0" b="0"/>
          </a:effectRef>
          <a:fontRef idx="minor"/>
        </p:style>
      </p:sp>
      <p:sp>
        <p:nvSpPr>
          <p:cNvPr id="30" name="TextShape 15">
            <a:extLst>
              <a:ext uri="{FF2B5EF4-FFF2-40B4-BE49-F238E27FC236}">
                <a16:creationId xmlns:a16="http://schemas.microsoft.com/office/drawing/2014/main" id="{80E12D0F-EB97-CA4E-A9A5-713FB6E2EE6B}"/>
              </a:ext>
            </a:extLst>
          </p:cNvPr>
          <p:cNvSpPr txBox="1"/>
          <p:nvPr/>
        </p:nvSpPr>
        <p:spPr>
          <a:xfrm>
            <a:off x="457200" y="1877718"/>
            <a:ext cx="620592" cy="304920"/>
          </a:xfrm>
          <a:prstGeom prst="rect">
            <a:avLst/>
          </a:prstGeom>
          <a:noFill/>
          <a:ln w="19050">
            <a:solidFill>
              <a:srgbClr val="000000"/>
            </a:solidFill>
            <a:round/>
          </a:ln>
        </p:spPr>
        <p:txBody>
          <a:bodyPr lIns="99000" tIns="54000" rIns="99000" bIns="54000"/>
          <a:lstStyle/>
          <a:p>
            <a:r>
              <a:rPr lang="en-US" sz="1400" b="1" spc="-1" dirty="0">
                <a:solidFill>
                  <a:srgbClr val="942092"/>
                </a:solidFill>
              </a:rPr>
              <a:t>ACCT</a:t>
            </a:r>
            <a:endParaRPr lang="en-US" sz="1400" b="0" strike="noStrike" spc="-1" dirty="0">
              <a:solidFill>
                <a:srgbClr val="942092"/>
              </a:solidFill>
            </a:endParaRPr>
          </a:p>
        </p:txBody>
      </p:sp>
      <p:sp>
        <p:nvSpPr>
          <p:cNvPr id="31" name="TextShape 2">
            <a:extLst>
              <a:ext uri="{FF2B5EF4-FFF2-40B4-BE49-F238E27FC236}">
                <a16:creationId xmlns:a16="http://schemas.microsoft.com/office/drawing/2014/main" id="{8E0D7372-E557-DC49-87D8-0D1DA2EFFFA7}"/>
              </a:ext>
            </a:extLst>
          </p:cNvPr>
          <p:cNvSpPr txBox="1"/>
          <p:nvPr/>
        </p:nvSpPr>
        <p:spPr>
          <a:xfrm>
            <a:off x="228600" y="5788152"/>
            <a:ext cx="884312" cy="497482"/>
          </a:xfrm>
          <a:prstGeom prst="rect">
            <a:avLst/>
          </a:prstGeom>
          <a:noFill/>
          <a:ln>
            <a:noFill/>
          </a:ln>
        </p:spPr>
        <p:txBody>
          <a:bodyPr lIns="90000" tIns="45000" rIns="90000" bIns="45000"/>
          <a:lstStyle/>
          <a:p>
            <a:endParaRPr lang="en-US" sz="1400" b="1" spc="-1" dirty="0">
              <a:solidFill>
                <a:srgbClr val="000000"/>
              </a:solidFill>
            </a:endParaRPr>
          </a:p>
          <a:p>
            <a:r>
              <a:rPr lang="en-US" sz="1400" b="1" strike="noStrike" spc="-1" dirty="0">
                <a:solidFill>
                  <a:srgbClr val="000000"/>
                </a:solidFill>
              </a:rPr>
              <a:t>Chamber</a:t>
            </a:r>
            <a:endParaRPr lang="en-US" sz="1400" b="0" strike="noStrike" spc="-1" dirty="0"/>
          </a:p>
        </p:txBody>
      </p:sp>
      <p:sp>
        <p:nvSpPr>
          <p:cNvPr id="33" name="Line 10">
            <a:extLst>
              <a:ext uri="{FF2B5EF4-FFF2-40B4-BE49-F238E27FC236}">
                <a16:creationId xmlns:a16="http://schemas.microsoft.com/office/drawing/2014/main" id="{33B03D4F-96A6-024A-9E93-B53C7ABBEF58}"/>
              </a:ext>
            </a:extLst>
          </p:cNvPr>
          <p:cNvSpPr/>
          <p:nvPr/>
        </p:nvSpPr>
        <p:spPr>
          <a:xfrm>
            <a:off x="1088136" y="4700016"/>
            <a:ext cx="0" cy="1325880"/>
          </a:xfrm>
          <a:prstGeom prst="line">
            <a:avLst/>
          </a:prstGeom>
          <a:ln w="19080">
            <a:solidFill>
              <a:srgbClr val="000000"/>
            </a:solidFill>
            <a:round/>
          </a:ln>
        </p:spPr>
        <p:style>
          <a:lnRef idx="0">
            <a:scrgbClr r="0" g="0" b="0"/>
          </a:lnRef>
          <a:fillRef idx="0">
            <a:scrgbClr r="0" g="0" b="0"/>
          </a:fillRef>
          <a:effectRef idx="0">
            <a:scrgbClr r="0" g="0" b="0"/>
          </a:effectRef>
          <a:fontRef idx="minor"/>
        </p:style>
      </p:sp>
      <p:sp>
        <p:nvSpPr>
          <p:cNvPr id="34" name="TextShape 2">
            <a:extLst>
              <a:ext uri="{FF2B5EF4-FFF2-40B4-BE49-F238E27FC236}">
                <a16:creationId xmlns:a16="http://schemas.microsoft.com/office/drawing/2014/main" id="{B6CCCFBB-187B-8643-9514-B1A08789185A}"/>
              </a:ext>
            </a:extLst>
          </p:cNvPr>
          <p:cNvSpPr txBox="1"/>
          <p:nvPr/>
        </p:nvSpPr>
        <p:spPr>
          <a:xfrm>
            <a:off x="956617" y="5788152"/>
            <a:ext cx="795983" cy="518160"/>
          </a:xfrm>
          <a:prstGeom prst="rect">
            <a:avLst/>
          </a:prstGeom>
          <a:noFill/>
          <a:ln>
            <a:noFill/>
          </a:ln>
        </p:spPr>
        <p:txBody>
          <a:bodyPr lIns="90000" tIns="45000" rIns="90000" bIns="45000"/>
          <a:lstStyle/>
          <a:p>
            <a:endParaRPr lang="en-US" sz="1400" b="1" spc="-1" dirty="0"/>
          </a:p>
          <a:p>
            <a:r>
              <a:rPr lang="en-US" sz="1400" b="1" spc="-1" dirty="0" err="1"/>
              <a:t>Repeller</a:t>
            </a:r>
            <a:endParaRPr lang="en-US" sz="1400" b="1" strike="noStrike" spc="-1" dirty="0"/>
          </a:p>
        </p:txBody>
      </p:sp>
      <p:sp>
        <p:nvSpPr>
          <p:cNvPr id="35" name="TextShape 2">
            <a:extLst>
              <a:ext uri="{FF2B5EF4-FFF2-40B4-BE49-F238E27FC236}">
                <a16:creationId xmlns:a16="http://schemas.microsoft.com/office/drawing/2014/main" id="{8C6AEAE8-06C8-1B41-B6E3-EBD8FABDCB3B}"/>
              </a:ext>
            </a:extLst>
          </p:cNvPr>
          <p:cNvSpPr txBox="1"/>
          <p:nvPr/>
        </p:nvSpPr>
        <p:spPr>
          <a:xfrm>
            <a:off x="6492240" y="5788151"/>
            <a:ext cx="795983" cy="497483"/>
          </a:xfrm>
          <a:prstGeom prst="rect">
            <a:avLst/>
          </a:prstGeom>
          <a:noFill/>
          <a:ln>
            <a:noFill/>
          </a:ln>
        </p:spPr>
        <p:txBody>
          <a:bodyPr lIns="90000" tIns="45000" rIns="90000" bIns="45000"/>
          <a:lstStyle/>
          <a:p>
            <a:endParaRPr lang="en-US" sz="1400" b="1" spc="-1" dirty="0"/>
          </a:p>
          <a:p>
            <a:r>
              <a:rPr lang="en-US" sz="1400" b="1" spc="-1" dirty="0" err="1"/>
              <a:t>Repeller</a:t>
            </a:r>
            <a:endParaRPr lang="en-US" sz="1400" b="1" spc="-1" dirty="0"/>
          </a:p>
        </p:txBody>
      </p:sp>
      <p:sp>
        <p:nvSpPr>
          <p:cNvPr id="36" name="TextShape 2">
            <a:extLst>
              <a:ext uri="{FF2B5EF4-FFF2-40B4-BE49-F238E27FC236}">
                <a16:creationId xmlns:a16="http://schemas.microsoft.com/office/drawing/2014/main" id="{BCDCB0F8-DD8A-0D4F-B2A0-98DB59651646}"/>
              </a:ext>
            </a:extLst>
          </p:cNvPr>
          <p:cNvSpPr txBox="1"/>
          <p:nvPr/>
        </p:nvSpPr>
        <p:spPr>
          <a:xfrm>
            <a:off x="1371600" y="5788152"/>
            <a:ext cx="1066800" cy="316080"/>
          </a:xfrm>
          <a:prstGeom prst="rect">
            <a:avLst/>
          </a:prstGeom>
          <a:noFill/>
          <a:ln>
            <a:noFill/>
          </a:ln>
        </p:spPr>
        <p:txBody>
          <a:bodyPr lIns="90000" tIns="45000" rIns="90000" bIns="45000"/>
          <a:lstStyle/>
          <a:p>
            <a:r>
              <a:rPr lang="en-US" sz="1400" b="1" strike="noStrike" spc="-1" dirty="0"/>
              <a:t>N</a:t>
            </a:r>
            <a:r>
              <a:rPr lang="en-US" sz="1400" b="1" strike="noStrike" spc="-1" baseline="-25000" dirty="0"/>
              <a:t>2</a:t>
            </a:r>
            <a:r>
              <a:rPr lang="en-US" sz="1400" b="1" strike="noStrike" spc="-1" dirty="0"/>
              <a:t> injection</a:t>
            </a:r>
            <a:endParaRPr lang="en-US" sz="1400" b="0" strike="noStrike" spc="-1" dirty="0"/>
          </a:p>
        </p:txBody>
      </p:sp>
      <p:sp>
        <p:nvSpPr>
          <p:cNvPr id="37" name="Line 10">
            <a:extLst>
              <a:ext uri="{FF2B5EF4-FFF2-40B4-BE49-F238E27FC236}">
                <a16:creationId xmlns:a16="http://schemas.microsoft.com/office/drawing/2014/main" id="{4DF705ED-D46D-0647-9B66-FB478100EF9A}"/>
              </a:ext>
            </a:extLst>
          </p:cNvPr>
          <p:cNvSpPr/>
          <p:nvPr/>
        </p:nvSpPr>
        <p:spPr>
          <a:xfrm>
            <a:off x="1981200" y="4700016"/>
            <a:ext cx="0" cy="1143000"/>
          </a:xfrm>
          <a:prstGeom prst="line">
            <a:avLst/>
          </a:prstGeom>
          <a:ln w="19080">
            <a:solidFill>
              <a:srgbClr val="000000"/>
            </a:solidFill>
            <a:round/>
          </a:ln>
        </p:spPr>
        <p:style>
          <a:lnRef idx="0">
            <a:scrgbClr r="0" g="0" b="0"/>
          </a:lnRef>
          <a:fillRef idx="0">
            <a:scrgbClr r="0" g="0" b="0"/>
          </a:fillRef>
          <a:effectRef idx="0">
            <a:scrgbClr r="0" g="0" b="0"/>
          </a:effectRef>
          <a:fontRef idx="minor"/>
        </p:style>
      </p:sp>
      <p:sp>
        <p:nvSpPr>
          <p:cNvPr id="38" name="Line 14">
            <a:extLst>
              <a:ext uri="{FF2B5EF4-FFF2-40B4-BE49-F238E27FC236}">
                <a16:creationId xmlns:a16="http://schemas.microsoft.com/office/drawing/2014/main" id="{E71B0DA4-304A-A745-B26A-35FC3088A0DB}"/>
              </a:ext>
            </a:extLst>
          </p:cNvPr>
          <p:cNvSpPr/>
          <p:nvPr/>
        </p:nvSpPr>
        <p:spPr>
          <a:xfrm>
            <a:off x="6629400" y="4700016"/>
            <a:ext cx="0" cy="1325880"/>
          </a:xfrm>
          <a:prstGeom prst="line">
            <a:avLst/>
          </a:prstGeom>
          <a:ln w="19080">
            <a:solidFill>
              <a:srgbClr val="000000"/>
            </a:solidFill>
            <a:round/>
          </a:ln>
        </p:spPr>
        <p:style>
          <a:lnRef idx="0">
            <a:scrgbClr r="0" g="0" b="0"/>
          </a:lnRef>
          <a:fillRef idx="0">
            <a:scrgbClr r="0" g="0" b="0"/>
          </a:fillRef>
          <a:effectRef idx="0">
            <a:scrgbClr r="0" g="0" b="0"/>
          </a:effectRef>
          <a:fontRef idx="minor"/>
        </p:style>
      </p:sp>
      <p:sp>
        <p:nvSpPr>
          <p:cNvPr id="39" name="TextShape 2">
            <a:extLst>
              <a:ext uri="{FF2B5EF4-FFF2-40B4-BE49-F238E27FC236}">
                <a16:creationId xmlns:a16="http://schemas.microsoft.com/office/drawing/2014/main" id="{822DC1E6-08E6-4246-B5E0-755AE6817B36}"/>
              </a:ext>
            </a:extLst>
          </p:cNvPr>
          <p:cNvSpPr txBox="1"/>
          <p:nvPr/>
        </p:nvSpPr>
        <p:spPr>
          <a:xfrm>
            <a:off x="475488" y="5783928"/>
            <a:ext cx="399289" cy="316080"/>
          </a:xfrm>
          <a:prstGeom prst="rect">
            <a:avLst/>
          </a:prstGeom>
          <a:noFill/>
          <a:ln>
            <a:noFill/>
          </a:ln>
        </p:spPr>
        <p:txBody>
          <a:bodyPr lIns="90000" tIns="45000" rIns="90000" bIns="45000"/>
          <a:lstStyle/>
          <a:p>
            <a:r>
              <a:rPr lang="en-US" sz="1400" b="1" strike="noStrike" spc="-1" dirty="0"/>
              <a:t>HV</a:t>
            </a:r>
          </a:p>
        </p:txBody>
      </p:sp>
      <p:sp>
        <p:nvSpPr>
          <p:cNvPr id="41" name="Line 10">
            <a:extLst>
              <a:ext uri="{FF2B5EF4-FFF2-40B4-BE49-F238E27FC236}">
                <a16:creationId xmlns:a16="http://schemas.microsoft.com/office/drawing/2014/main" id="{03166E68-97ED-1A41-B76B-33289968C2B4}"/>
              </a:ext>
            </a:extLst>
          </p:cNvPr>
          <p:cNvSpPr/>
          <p:nvPr/>
        </p:nvSpPr>
        <p:spPr>
          <a:xfrm>
            <a:off x="685800" y="5614416"/>
            <a:ext cx="0" cy="182880"/>
          </a:xfrm>
          <a:prstGeom prst="line">
            <a:avLst/>
          </a:prstGeom>
          <a:ln w="19080">
            <a:solidFill>
              <a:srgbClr val="000000"/>
            </a:solidFill>
            <a:round/>
          </a:ln>
        </p:spPr>
        <p:style>
          <a:lnRef idx="0">
            <a:scrgbClr r="0" g="0" b="0"/>
          </a:lnRef>
          <a:fillRef idx="0">
            <a:scrgbClr r="0" g="0" b="0"/>
          </a:fillRef>
          <a:effectRef idx="0">
            <a:scrgbClr r="0" g="0" b="0"/>
          </a:effectRef>
          <a:fontRef idx="minor"/>
        </p:style>
      </p:sp>
      <p:sp>
        <p:nvSpPr>
          <p:cNvPr id="2" name="Title 1">
            <a:extLst>
              <a:ext uri="{FF2B5EF4-FFF2-40B4-BE49-F238E27FC236}">
                <a16:creationId xmlns:a16="http://schemas.microsoft.com/office/drawing/2014/main" id="{00E44928-B87E-C44D-9830-E73E8FF771E7}"/>
              </a:ext>
            </a:extLst>
          </p:cNvPr>
          <p:cNvSpPr>
            <a:spLocks noGrp="1"/>
          </p:cNvSpPr>
          <p:nvPr>
            <p:ph type="title"/>
          </p:nvPr>
        </p:nvSpPr>
        <p:spPr>
          <a:xfrm>
            <a:off x="252264" y="228600"/>
            <a:ext cx="7139136" cy="1143000"/>
          </a:xfrm>
        </p:spPr>
        <p:txBody>
          <a:bodyPr/>
          <a:lstStyle/>
          <a:p>
            <a:r>
              <a:rPr lang="en-GB" dirty="0"/>
              <a:t>LEBT during commissioning</a:t>
            </a:r>
            <a:br>
              <a:rPr lang="en-GB" dirty="0"/>
            </a:br>
            <a:r>
              <a:rPr lang="en-GB" dirty="0"/>
              <a:t>(Plan)</a:t>
            </a:r>
          </a:p>
        </p:txBody>
      </p:sp>
      <p:sp>
        <p:nvSpPr>
          <p:cNvPr id="3" name="TextBox 2">
            <a:extLst>
              <a:ext uri="{FF2B5EF4-FFF2-40B4-BE49-F238E27FC236}">
                <a16:creationId xmlns:a16="http://schemas.microsoft.com/office/drawing/2014/main" id="{A78E4A60-AF6A-014E-B388-FF6AEA47DF2C}"/>
              </a:ext>
            </a:extLst>
          </p:cNvPr>
          <p:cNvSpPr txBox="1"/>
          <p:nvPr/>
        </p:nvSpPr>
        <p:spPr>
          <a:xfrm>
            <a:off x="3986307" y="1514906"/>
            <a:ext cx="1568122" cy="338554"/>
          </a:xfrm>
          <a:prstGeom prst="rect">
            <a:avLst/>
          </a:prstGeom>
          <a:noFill/>
        </p:spPr>
        <p:txBody>
          <a:bodyPr wrap="none" rtlCol="0">
            <a:spAutoFit/>
          </a:bodyPr>
          <a:lstStyle/>
          <a:p>
            <a:r>
              <a:rPr lang="en-US" sz="1600" b="1" dirty="0"/>
              <a:t>Permanent Tank</a:t>
            </a:r>
          </a:p>
        </p:txBody>
      </p:sp>
      <p:sp>
        <p:nvSpPr>
          <p:cNvPr id="40" name="TextBox 39">
            <a:extLst>
              <a:ext uri="{FF2B5EF4-FFF2-40B4-BE49-F238E27FC236}">
                <a16:creationId xmlns:a16="http://schemas.microsoft.com/office/drawing/2014/main" id="{25E68F66-DB73-1A41-AFF5-519F3B96B497}"/>
              </a:ext>
            </a:extLst>
          </p:cNvPr>
          <p:cNvSpPr txBox="1"/>
          <p:nvPr/>
        </p:nvSpPr>
        <p:spPr>
          <a:xfrm>
            <a:off x="6563712" y="1512769"/>
            <a:ext cx="1921232" cy="338554"/>
          </a:xfrm>
          <a:prstGeom prst="rect">
            <a:avLst/>
          </a:prstGeom>
          <a:noFill/>
        </p:spPr>
        <p:txBody>
          <a:bodyPr wrap="none" rtlCol="0">
            <a:spAutoFit/>
          </a:bodyPr>
          <a:lstStyle/>
          <a:p>
            <a:r>
              <a:rPr lang="en-US" sz="1600" b="1" dirty="0"/>
              <a:t>Commissioning Tank</a:t>
            </a:r>
          </a:p>
        </p:txBody>
      </p:sp>
    </p:spTree>
    <p:extLst>
      <p:ext uri="{BB962C8B-B14F-4D97-AF65-F5344CB8AC3E}">
        <p14:creationId xmlns:p14="http://schemas.microsoft.com/office/powerpoint/2010/main" val="12921720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40411-60AB-4E46-9B8E-15BEF41E7A98}"/>
              </a:ext>
            </a:extLst>
          </p:cNvPr>
          <p:cNvSpPr>
            <a:spLocks noGrp="1"/>
          </p:cNvSpPr>
          <p:nvPr>
            <p:ph type="title"/>
          </p:nvPr>
        </p:nvSpPr>
        <p:spPr/>
        <p:txBody>
          <a:bodyPr/>
          <a:lstStyle/>
          <a:p>
            <a:r>
              <a:rPr lang="en-US" dirty="0"/>
              <a:t>LEBT in real life</a:t>
            </a:r>
          </a:p>
        </p:txBody>
      </p:sp>
      <p:sp>
        <p:nvSpPr>
          <p:cNvPr id="4" name="Slide Number Placeholder 3">
            <a:extLst>
              <a:ext uri="{FF2B5EF4-FFF2-40B4-BE49-F238E27FC236}">
                <a16:creationId xmlns:a16="http://schemas.microsoft.com/office/drawing/2014/main" id="{15D7F05C-E91C-2245-AC82-4B1A16AFACB5}"/>
              </a:ext>
            </a:extLst>
          </p:cNvPr>
          <p:cNvSpPr>
            <a:spLocks noGrp="1"/>
          </p:cNvSpPr>
          <p:nvPr>
            <p:ph type="sldNum" sz="quarter" idx="12"/>
          </p:nvPr>
        </p:nvSpPr>
        <p:spPr/>
        <p:txBody>
          <a:bodyPr/>
          <a:lstStyle/>
          <a:p>
            <a:fld id="{551115BC-487E-4422-894C-CB7CD3E79223}" type="slidenum">
              <a:rPr lang="en-GB" smtClean="0"/>
              <a:pPr/>
              <a:t>25</a:t>
            </a:fld>
            <a:endParaRPr lang="en-GB" dirty="0"/>
          </a:p>
        </p:txBody>
      </p:sp>
      <p:pic>
        <p:nvPicPr>
          <p:cNvPr id="8" name="Immagine 8">
            <a:extLst>
              <a:ext uri="{FF2B5EF4-FFF2-40B4-BE49-F238E27FC236}">
                <a16:creationId xmlns:a16="http://schemas.microsoft.com/office/drawing/2014/main" id="{1DD77BAD-D98D-EC4A-BF7C-65DD1779FD0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8748"/>
          <a:stretch/>
        </p:blipFill>
        <p:spPr>
          <a:xfrm rot="5400000">
            <a:off x="1998968" y="-246367"/>
            <a:ext cx="5181600" cy="8722335"/>
          </a:xfrm>
          <a:prstGeom prst="rect">
            <a:avLst/>
          </a:prstGeom>
        </p:spPr>
      </p:pic>
      <p:sp>
        <p:nvSpPr>
          <p:cNvPr id="9" name="TextBox 8">
            <a:extLst>
              <a:ext uri="{FF2B5EF4-FFF2-40B4-BE49-F238E27FC236}">
                <a16:creationId xmlns:a16="http://schemas.microsoft.com/office/drawing/2014/main" id="{55024F2B-7D77-A94B-9438-6C5F94B6D66E}"/>
              </a:ext>
            </a:extLst>
          </p:cNvPr>
          <p:cNvSpPr txBox="1"/>
          <p:nvPr/>
        </p:nvSpPr>
        <p:spPr>
          <a:xfrm>
            <a:off x="284309" y="6248400"/>
            <a:ext cx="2230291" cy="400110"/>
          </a:xfrm>
          <a:prstGeom prst="rect">
            <a:avLst/>
          </a:prstGeom>
          <a:solidFill>
            <a:schemeClr val="bg1">
              <a:alpha val="70000"/>
            </a:schemeClr>
          </a:solidFill>
        </p:spPr>
        <p:txBody>
          <a:bodyPr wrap="none" rtlCol="0">
            <a:spAutoFit/>
          </a:bodyPr>
          <a:lstStyle/>
          <a:p>
            <a:r>
              <a:rPr lang="en-US" sz="2000" b="1" dirty="0">
                <a:solidFill>
                  <a:srgbClr val="FF0000"/>
                </a:solidFill>
              </a:rPr>
              <a:t>Catania installation</a:t>
            </a:r>
          </a:p>
        </p:txBody>
      </p:sp>
    </p:spTree>
    <p:extLst>
      <p:ext uri="{BB962C8B-B14F-4D97-AF65-F5344CB8AC3E}">
        <p14:creationId xmlns:p14="http://schemas.microsoft.com/office/powerpoint/2010/main" val="15732476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5E075-CF4C-8A41-B3DC-B9D7005CDE07}"/>
              </a:ext>
            </a:extLst>
          </p:cNvPr>
          <p:cNvSpPr>
            <a:spLocks noGrp="1"/>
          </p:cNvSpPr>
          <p:nvPr>
            <p:ph type="title"/>
          </p:nvPr>
        </p:nvSpPr>
        <p:spPr/>
        <p:txBody>
          <a:bodyPr/>
          <a:lstStyle/>
          <a:p>
            <a:r>
              <a:rPr lang="en-US" dirty="0"/>
              <a:t>How the beam should look like in a (</a:t>
            </a:r>
            <a:r>
              <a:rPr lang="en-US" dirty="0" err="1"/>
              <a:t>IBSimu</a:t>
            </a:r>
            <a:r>
              <a:rPr lang="en-US" dirty="0"/>
              <a:t>) simulation</a:t>
            </a:r>
          </a:p>
        </p:txBody>
      </p:sp>
      <p:sp>
        <p:nvSpPr>
          <p:cNvPr id="4" name="Slide Number Placeholder 3">
            <a:extLst>
              <a:ext uri="{FF2B5EF4-FFF2-40B4-BE49-F238E27FC236}">
                <a16:creationId xmlns:a16="http://schemas.microsoft.com/office/drawing/2014/main" id="{BFAE4992-E197-2948-8EA0-64A2C796748A}"/>
              </a:ext>
            </a:extLst>
          </p:cNvPr>
          <p:cNvSpPr>
            <a:spLocks noGrp="1"/>
          </p:cNvSpPr>
          <p:nvPr>
            <p:ph type="sldNum" sz="quarter" idx="12"/>
          </p:nvPr>
        </p:nvSpPr>
        <p:spPr/>
        <p:txBody>
          <a:bodyPr/>
          <a:lstStyle/>
          <a:p>
            <a:fld id="{551115BC-487E-4422-894C-CB7CD3E79223}" type="slidenum">
              <a:rPr lang="en-GB" smtClean="0"/>
              <a:pPr/>
              <a:t>26</a:t>
            </a:fld>
            <a:endParaRPr lang="en-GB" dirty="0"/>
          </a:p>
        </p:txBody>
      </p:sp>
      <p:pic>
        <p:nvPicPr>
          <p:cNvPr id="10" name="Picture 9">
            <a:extLst>
              <a:ext uri="{FF2B5EF4-FFF2-40B4-BE49-F238E27FC236}">
                <a16:creationId xmlns:a16="http://schemas.microsoft.com/office/drawing/2014/main" id="{055BDA7B-BEAE-7D4C-ACFB-B9C44AFF41BB}"/>
              </a:ext>
            </a:extLst>
          </p:cNvPr>
          <p:cNvPicPr>
            <a:picLocks noChangeAspect="1"/>
          </p:cNvPicPr>
          <p:nvPr/>
        </p:nvPicPr>
        <p:blipFill rotWithShape="1">
          <a:blip r:embed="rId2"/>
          <a:srcRect r="1750"/>
          <a:stretch/>
        </p:blipFill>
        <p:spPr>
          <a:xfrm>
            <a:off x="533400" y="3994942"/>
            <a:ext cx="6987665" cy="1885950"/>
          </a:xfrm>
          <a:prstGeom prst="rect">
            <a:avLst/>
          </a:prstGeom>
          <a:ln>
            <a:noFill/>
          </a:ln>
        </p:spPr>
      </p:pic>
      <p:pic>
        <p:nvPicPr>
          <p:cNvPr id="16" name="Content Placeholder 20" descr="p.png">
            <a:extLst>
              <a:ext uri="{FF2B5EF4-FFF2-40B4-BE49-F238E27FC236}">
                <a16:creationId xmlns:a16="http://schemas.microsoft.com/office/drawing/2014/main" id="{E45954C9-2B9F-0349-83C4-7CCF0B1A09D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6590" r="-6590"/>
          <a:stretch/>
        </p:blipFill>
        <p:spPr>
          <a:xfrm>
            <a:off x="685800" y="1686560"/>
            <a:ext cx="3231244" cy="1971040"/>
          </a:xfrm>
          <a:prstGeom prst="rect">
            <a:avLst/>
          </a:prstGeom>
        </p:spPr>
      </p:pic>
      <p:pic>
        <p:nvPicPr>
          <p:cNvPr id="18" name="Picture 17" descr="p.png">
            <a:extLst>
              <a:ext uri="{FF2B5EF4-FFF2-40B4-BE49-F238E27FC236}">
                <a16:creationId xmlns:a16="http://schemas.microsoft.com/office/drawing/2014/main" id="{5EE7D65F-F8C6-0E49-8A1D-605806151643}"/>
              </a:ext>
            </a:extLst>
          </p:cNvPr>
          <p:cNvPicPr preferRelativeResize="0">
            <a:picLocks/>
          </p:cNvPicPr>
          <p:nvPr/>
        </p:nvPicPr>
        <p:blipFill rotWithShape="1">
          <a:blip r:embed="rId4" cstate="print">
            <a:extLst>
              <a:ext uri="{28A0092B-C50C-407E-A947-70E740481C1C}">
                <a14:useLocalDpi xmlns:a14="http://schemas.microsoft.com/office/drawing/2010/main"/>
              </a:ext>
            </a:extLst>
          </a:blip>
          <a:srcRect l="349" t="1832"/>
          <a:stretch/>
        </p:blipFill>
        <p:spPr>
          <a:xfrm>
            <a:off x="1152144" y="5518942"/>
            <a:ext cx="6058277" cy="1262858"/>
          </a:xfrm>
          <a:prstGeom prst="rect">
            <a:avLst/>
          </a:prstGeom>
        </p:spPr>
      </p:pic>
      <p:cxnSp>
        <p:nvCxnSpPr>
          <p:cNvPr id="20" name="Straight Connector 19">
            <a:extLst>
              <a:ext uri="{FF2B5EF4-FFF2-40B4-BE49-F238E27FC236}">
                <a16:creationId xmlns:a16="http://schemas.microsoft.com/office/drawing/2014/main" id="{AECC14F5-68E3-8D44-8B7C-C100BCF1AAE9}"/>
              </a:ext>
            </a:extLst>
          </p:cNvPr>
          <p:cNvCxnSpPr>
            <a:cxnSpLocks/>
          </p:cNvCxnSpPr>
          <p:nvPr/>
        </p:nvCxnSpPr>
        <p:spPr>
          <a:xfrm flipH="1" flipV="1">
            <a:off x="924880" y="3657600"/>
            <a:ext cx="65720" cy="129540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47E643A-EA9B-834F-B2C9-6D00303BABDE}"/>
              </a:ext>
            </a:extLst>
          </p:cNvPr>
          <p:cNvCxnSpPr>
            <a:cxnSpLocks/>
          </p:cNvCxnSpPr>
          <p:nvPr/>
        </p:nvCxnSpPr>
        <p:spPr>
          <a:xfrm flipV="1">
            <a:off x="1219200" y="3657600"/>
            <a:ext cx="2514600" cy="129540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9241DEF2-0DE2-D140-9C23-0F77C805B3E8}"/>
              </a:ext>
            </a:extLst>
          </p:cNvPr>
          <p:cNvCxnSpPr/>
          <p:nvPr/>
        </p:nvCxnSpPr>
        <p:spPr>
          <a:xfrm>
            <a:off x="1027468" y="1600200"/>
            <a:ext cx="2743200" cy="0"/>
          </a:xfrm>
          <a:prstGeom prst="straightConnector1">
            <a:avLst/>
          </a:prstGeom>
          <a:ln w="25400">
            <a:solidFill>
              <a:srgbClr val="00FDFF"/>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63BE1692-4355-594D-941F-F4ED9836A38F}"/>
              </a:ext>
            </a:extLst>
          </p:cNvPr>
          <p:cNvSpPr txBox="1"/>
          <p:nvPr/>
        </p:nvSpPr>
        <p:spPr>
          <a:xfrm>
            <a:off x="3733800" y="1414046"/>
            <a:ext cx="772969" cy="338554"/>
          </a:xfrm>
          <a:prstGeom prst="rect">
            <a:avLst/>
          </a:prstGeom>
          <a:noFill/>
        </p:spPr>
        <p:txBody>
          <a:bodyPr wrap="none" rtlCol="0">
            <a:spAutoFit/>
          </a:bodyPr>
          <a:lstStyle/>
          <a:p>
            <a:r>
              <a:rPr lang="en-GB" sz="1600" b="1" dirty="0"/>
              <a:t>70 mm</a:t>
            </a:r>
          </a:p>
        </p:txBody>
      </p:sp>
      <p:sp>
        <p:nvSpPr>
          <p:cNvPr id="35" name="TextBox 34">
            <a:extLst>
              <a:ext uri="{FF2B5EF4-FFF2-40B4-BE49-F238E27FC236}">
                <a16:creationId xmlns:a16="http://schemas.microsoft.com/office/drawing/2014/main" id="{AFD79756-909A-2E46-BC92-53ECFCD21A5E}"/>
              </a:ext>
            </a:extLst>
          </p:cNvPr>
          <p:cNvSpPr txBox="1"/>
          <p:nvPr/>
        </p:nvSpPr>
        <p:spPr>
          <a:xfrm>
            <a:off x="1533756" y="1749623"/>
            <a:ext cx="659155" cy="338554"/>
          </a:xfrm>
          <a:prstGeom prst="rect">
            <a:avLst/>
          </a:prstGeom>
          <a:noFill/>
          <a:ln>
            <a:noFill/>
          </a:ln>
        </p:spPr>
        <p:txBody>
          <a:bodyPr wrap="none" rtlCol="0">
            <a:spAutoFit/>
          </a:bodyPr>
          <a:lstStyle/>
          <a:p>
            <a:r>
              <a:rPr lang="en-GB" sz="1600" b="1" dirty="0"/>
              <a:t>75 kV</a:t>
            </a:r>
          </a:p>
        </p:txBody>
      </p:sp>
      <p:sp>
        <p:nvSpPr>
          <p:cNvPr id="36" name="TextBox 35">
            <a:extLst>
              <a:ext uri="{FF2B5EF4-FFF2-40B4-BE49-F238E27FC236}">
                <a16:creationId xmlns:a16="http://schemas.microsoft.com/office/drawing/2014/main" id="{A660BB1C-2D72-EF4B-9C63-5F5B29CEC903}"/>
              </a:ext>
            </a:extLst>
          </p:cNvPr>
          <p:cNvSpPr txBox="1"/>
          <p:nvPr/>
        </p:nvSpPr>
        <p:spPr>
          <a:xfrm>
            <a:off x="4073890" y="1828800"/>
            <a:ext cx="457176" cy="338554"/>
          </a:xfrm>
          <a:prstGeom prst="rect">
            <a:avLst/>
          </a:prstGeom>
          <a:noFill/>
        </p:spPr>
        <p:txBody>
          <a:bodyPr wrap="none" rtlCol="0">
            <a:spAutoFit/>
          </a:bodyPr>
          <a:lstStyle/>
          <a:p>
            <a:r>
              <a:rPr lang="en-GB" sz="1600" b="1" dirty="0"/>
              <a:t>0 V</a:t>
            </a:r>
          </a:p>
        </p:txBody>
      </p:sp>
      <p:sp>
        <p:nvSpPr>
          <p:cNvPr id="37" name="TextBox 36">
            <a:extLst>
              <a:ext uri="{FF2B5EF4-FFF2-40B4-BE49-F238E27FC236}">
                <a16:creationId xmlns:a16="http://schemas.microsoft.com/office/drawing/2014/main" id="{C1FB55D7-C3BB-3042-92C7-362B805B8EE9}"/>
              </a:ext>
            </a:extLst>
          </p:cNvPr>
          <p:cNvSpPr txBox="1"/>
          <p:nvPr/>
        </p:nvSpPr>
        <p:spPr>
          <a:xfrm>
            <a:off x="3986698" y="2664023"/>
            <a:ext cx="816249" cy="338554"/>
          </a:xfrm>
          <a:prstGeom prst="rect">
            <a:avLst/>
          </a:prstGeom>
          <a:noFill/>
        </p:spPr>
        <p:txBody>
          <a:bodyPr wrap="none" rtlCol="0">
            <a:spAutoFit/>
          </a:bodyPr>
          <a:lstStyle/>
          <a:p>
            <a:r>
              <a:rPr lang="en-GB" sz="1600" b="1" dirty="0"/>
              <a:t>–3.5 kV</a:t>
            </a:r>
          </a:p>
        </p:txBody>
      </p:sp>
      <p:cxnSp>
        <p:nvCxnSpPr>
          <p:cNvPr id="42" name="Straight Arrow Connector 41">
            <a:extLst>
              <a:ext uri="{FF2B5EF4-FFF2-40B4-BE49-F238E27FC236}">
                <a16:creationId xmlns:a16="http://schemas.microsoft.com/office/drawing/2014/main" id="{70FDF77D-C0AE-4B4D-A8B4-9AA78A7E747E}"/>
              </a:ext>
            </a:extLst>
          </p:cNvPr>
          <p:cNvCxnSpPr>
            <a:cxnSpLocks/>
            <a:stCxn id="36" idx="1"/>
          </p:cNvCxnSpPr>
          <p:nvPr/>
        </p:nvCxnSpPr>
        <p:spPr>
          <a:xfrm flipH="1">
            <a:off x="2981556" y="1998077"/>
            <a:ext cx="1092334" cy="38706"/>
          </a:xfrm>
          <a:prstGeom prst="straightConnector1">
            <a:avLst/>
          </a:prstGeom>
          <a:ln w="25400">
            <a:solidFill>
              <a:srgbClr val="00FDFF"/>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DD9A000D-BCE8-D944-9103-BCA62BE0A8A6}"/>
              </a:ext>
            </a:extLst>
          </p:cNvPr>
          <p:cNvCxnSpPr>
            <a:cxnSpLocks/>
            <a:stCxn id="36" idx="1"/>
          </p:cNvCxnSpPr>
          <p:nvPr/>
        </p:nvCxnSpPr>
        <p:spPr>
          <a:xfrm flipH="1">
            <a:off x="3505200" y="1998077"/>
            <a:ext cx="568690" cy="416514"/>
          </a:xfrm>
          <a:prstGeom prst="straightConnector1">
            <a:avLst/>
          </a:prstGeom>
          <a:ln w="25400">
            <a:solidFill>
              <a:srgbClr val="00FDFF"/>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464925D8-55CE-A444-A786-99B71B9F84E9}"/>
              </a:ext>
            </a:extLst>
          </p:cNvPr>
          <p:cNvCxnSpPr>
            <a:cxnSpLocks/>
            <a:stCxn id="37" idx="1"/>
          </p:cNvCxnSpPr>
          <p:nvPr/>
        </p:nvCxnSpPr>
        <p:spPr>
          <a:xfrm flipH="1" flipV="1">
            <a:off x="2819400" y="2492494"/>
            <a:ext cx="1167298" cy="340806"/>
          </a:xfrm>
          <a:prstGeom prst="straightConnector1">
            <a:avLst/>
          </a:prstGeom>
          <a:ln w="25400">
            <a:solidFill>
              <a:srgbClr val="00FDFF"/>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2E237955-3B64-4C4E-98E5-2F186442F290}"/>
              </a:ext>
            </a:extLst>
          </p:cNvPr>
          <p:cNvSpPr txBox="1"/>
          <p:nvPr/>
        </p:nvSpPr>
        <p:spPr>
          <a:xfrm>
            <a:off x="4075736" y="3395246"/>
            <a:ext cx="3087064" cy="338554"/>
          </a:xfrm>
          <a:prstGeom prst="rect">
            <a:avLst/>
          </a:prstGeom>
          <a:noFill/>
        </p:spPr>
        <p:txBody>
          <a:bodyPr wrap="none" rtlCol="0">
            <a:spAutoFit/>
          </a:bodyPr>
          <a:lstStyle/>
          <a:p>
            <a:r>
              <a:rPr lang="en-GB" sz="1600" b="1" dirty="0"/>
              <a:t>Space charge compensation start?</a:t>
            </a:r>
          </a:p>
        </p:txBody>
      </p:sp>
      <p:cxnSp>
        <p:nvCxnSpPr>
          <p:cNvPr id="60" name="Straight Arrow Connector 59">
            <a:extLst>
              <a:ext uri="{FF2B5EF4-FFF2-40B4-BE49-F238E27FC236}">
                <a16:creationId xmlns:a16="http://schemas.microsoft.com/office/drawing/2014/main" id="{84D67900-2651-6040-ACD9-2469538298A4}"/>
              </a:ext>
            </a:extLst>
          </p:cNvPr>
          <p:cNvCxnSpPr>
            <a:cxnSpLocks/>
            <a:stCxn id="52" idx="1"/>
          </p:cNvCxnSpPr>
          <p:nvPr/>
        </p:nvCxnSpPr>
        <p:spPr>
          <a:xfrm flipH="1">
            <a:off x="2362200" y="3564523"/>
            <a:ext cx="1713536" cy="38217"/>
          </a:xfrm>
          <a:prstGeom prst="straightConnector1">
            <a:avLst/>
          </a:prstGeom>
          <a:ln w="25400">
            <a:solidFill>
              <a:srgbClr val="00FDFF"/>
            </a:solidFill>
            <a:tailEnd type="triangle"/>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253B241D-FC3B-5040-B563-E45079F7B16F}"/>
              </a:ext>
            </a:extLst>
          </p:cNvPr>
          <p:cNvSpPr txBox="1"/>
          <p:nvPr/>
        </p:nvSpPr>
        <p:spPr>
          <a:xfrm>
            <a:off x="2208964" y="6367046"/>
            <a:ext cx="381836" cy="338554"/>
          </a:xfrm>
          <a:prstGeom prst="rect">
            <a:avLst/>
          </a:prstGeom>
          <a:solidFill>
            <a:schemeClr val="bg1">
              <a:alpha val="70000"/>
            </a:schemeClr>
          </a:solidFill>
        </p:spPr>
        <p:txBody>
          <a:bodyPr wrap="none" rtlCol="0">
            <a:spAutoFit/>
          </a:bodyPr>
          <a:lstStyle/>
          <a:p>
            <a:r>
              <a:rPr lang="en-US" sz="1600" b="1" dirty="0">
                <a:solidFill>
                  <a:srgbClr val="FF40FF"/>
                </a:solidFill>
              </a:rPr>
              <a:t>H</a:t>
            </a:r>
            <a:r>
              <a:rPr lang="en-US" sz="1600" b="1" baseline="30000" dirty="0">
                <a:solidFill>
                  <a:srgbClr val="FF40FF"/>
                </a:solidFill>
              </a:rPr>
              <a:t>+</a:t>
            </a:r>
          </a:p>
        </p:txBody>
      </p:sp>
      <p:sp>
        <p:nvSpPr>
          <p:cNvPr id="66" name="TextBox 65">
            <a:extLst>
              <a:ext uri="{FF2B5EF4-FFF2-40B4-BE49-F238E27FC236}">
                <a16:creationId xmlns:a16="http://schemas.microsoft.com/office/drawing/2014/main" id="{2097F8EB-DEBD-2E48-9D4E-6260F72762BE}"/>
              </a:ext>
            </a:extLst>
          </p:cNvPr>
          <p:cNvSpPr txBox="1"/>
          <p:nvPr/>
        </p:nvSpPr>
        <p:spPr>
          <a:xfrm>
            <a:off x="4771770" y="6062246"/>
            <a:ext cx="450764" cy="338554"/>
          </a:xfrm>
          <a:prstGeom prst="rect">
            <a:avLst/>
          </a:prstGeom>
          <a:solidFill>
            <a:schemeClr val="bg1">
              <a:alpha val="80000"/>
            </a:schemeClr>
          </a:solidFill>
        </p:spPr>
        <p:txBody>
          <a:bodyPr wrap="none" rtlCol="0">
            <a:spAutoFit/>
          </a:bodyPr>
          <a:lstStyle/>
          <a:p>
            <a:r>
              <a:rPr lang="en-US" sz="1600" b="1" dirty="0">
                <a:solidFill>
                  <a:srgbClr val="FF9300"/>
                </a:solidFill>
              </a:rPr>
              <a:t>H</a:t>
            </a:r>
            <a:r>
              <a:rPr lang="en-US" sz="1600" b="1" baseline="-25000" dirty="0">
                <a:solidFill>
                  <a:srgbClr val="FF9300"/>
                </a:solidFill>
              </a:rPr>
              <a:t>2</a:t>
            </a:r>
            <a:r>
              <a:rPr lang="en-US" sz="1600" b="1" baseline="30000" dirty="0">
                <a:solidFill>
                  <a:srgbClr val="FF9300"/>
                </a:solidFill>
              </a:rPr>
              <a:t>+</a:t>
            </a:r>
          </a:p>
        </p:txBody>
      </p:sp>
      <p:sp>
        <p:nvSpPr>
          <p:cNvPr id="69" name="TextBox 68">
            <a:extLst>
              <a:ext uri="{FF2B5EF4-FFF2-40B4-BE49-F238E27FC236}">
                <a16:creationId xmlns:a16="http://schemas.microsoft.com/office/drawing/2014/main" id="{085697A5-D367-9B4D-8428-6F0AF9DF2882}"/>
              </a:ext>
            </a:extLst>
          </p:cNvPr>
          <p:cNvSpPr txBox="1"/>
          <p:nvPr/>
        </p:nvSpPr>
        <p:spPr>
          <a:xfrm>
            <a:off x="76200" y="1853625"/>
            <a:ext cx="914400" cy="584775"/>
          </a:xfrm>
          <a:prstGeom prst="rect">
            <a:avLst/>
          </a:prstGeom>
          <a:noFill/>
        </p:spPr>
        <p:txBody>
          <a:bodyPr wrap="square" rtlCol="0">
            <a:spAutoFit/>
          </a:bodyPr>
          <a:lstStyle/>
          <a:p>
            <a:r>
              <a:rPr lang="en-GB" sz="1600" b="1" dirty="0"/>
              <a:t>Plasma surface</a:t>
            </a:r>
          </a:p>
        </p:txBody>
      </p:sp>
      <p:cxnSp>
        <p:nvCxnSpPr>
          <p:cNvPr id="79" name="Straight Arrow Connector 78">
            <a:extLst>
              <a:ext uri="{FF2B5EF4-FFF2-40B4-BE49-F238E27FC236}">
                <a16:creationId xmlns:a16="http://schemas.microsoft.com/office/drawing/2014/main" id="{2F975F45-AEA5-6D45-B253-758B93FF1F0C}"/>
              </a:ext>
            </a:extLst>
          </p:cNvPr>
          <p:cNvCxnSpPr>
            <a:cxnSpLocks/>
          </p:cNvCxnSpPr>
          <p:nvPr/>
        </p:nvCxnSpPr>
        <p:spPr>
          <a:xfrm>
            <a:off x="685800" y="2438400"/>
            <a:ext cx="380732" cy="1143000"/>
          </a:xfrm>
          <a:prstGeom prst="straightConnector1">
            <a:avLst/>
          </a:prstGeom>
          <a:ln w="25400">
            <a:solidFill>
              <a:srgbClr val="00FDFF"/>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83" name="Table 82">
            <a:extLst>
              <a:ext uri="{FF2B5EF4-FFF2-40B4-BE49-F238E27FC236}">
                <a16:creationId xmlns:a16="http://schemas.microsoft.com/office/drawing/2014/main" id="{0F2CA34B-EB05-1A46-9AFB-EF6256144AB2}"/>
              </a:ext>
            </a:extLst>
          </p:cNvPr>
          <p:cNvGraphicFramePr>
            <a:graphicFrameLocks noGrp="1"/>
          </p:cNvGraphicFramePr>
          <p:nvPr>
            <p:extLst>
              <p:ext uri="{D42A27DB-BD31-4B8C-83A1-F6EECF244321}">
                <p14:modId xmlns:p14="http://schemas.microsoft.com/office/powerpoint/2010/main" val="744283973"/>
              </p:ext>
            </p:extLst>
          </p:nvPr>
        </p:nvGraphicFramePr>
        <p:xfrm>
          <a:off x="5562600" y="1600200"/>
          <a:ext cx="3352800" cy="1676400"/>
        </p:xfrm>
        <a:graphic>
          <a:graphicData uri="http://schemas.openxmlformats.org/drawingml/2006/table">
            <a:tbl>
              <a:tblPr firstRow="1" bandRow="1">
                <a:tableStyleId>{5C22544A-7EE6-4342-B048-85BDC9FD1C3A}</a:tableStyleId>
              </a:tblPr>
              <a:tblGrid>
                <a:gridCol w="2590800">
                  <a:extLst>
                    <a:ext uri="{9D8B030D-6E8A-4147-A177-3AD203B41FA5}">
                      <a16:colId xmlns:a16="http://schemas.microsoft.com/office/drawing/2014/main" val="69588145"/>
                    </a:ext>
                  </a:extLst>
                </a:gridCol>
                <a:gridCol w="762000">
                  <a:extLst>
                    <a:ext uri="{9D8B030D-6E8A-4147-A177-3AD203B41FA5}">
                      <a16:colId xmlns:a16="http://schemas.microsoft.com/office/drawing/2014/main" val="3379039491"/>
                    </a:ext>
                  </a:extLst>
                </a:gridCol>
              </a:tblGrid>
              <a:tr h="227889">
                <a:tc>
                  <a:txBody>
                    <a:bodyPr/>
                    <a:lstStyle/>
                    <a:p>
                      <a:r>
                        <a:rPr lang="en-US" sz="1600" dirty="0"/>
                        <a:t>Parameter at IS exit</a:t>
                      </a:r>
                    </a:p>
                  </a:txBody>
                  <a:tcPr/>
                </a:tc>
                <a:tc>
                  <a:txBody>
                    <a:bodyPr/>
                    <a:lstStyle/>
                    <a:p>
                      <a:pPr algn="r"/>
                      <a:r>
                        <a:rPr lang="en-US" sz="1600" dirty="0"/>
                        <a:t>Value</a:t>
                      </a:r>
                    </a:p>
                  </a:txBody>
                  <a:tcPr/>
                </a:tc>
                <a:extLst>
                  <a:ext uri="{0D108BD9-81ED-4DB2-BD59-A6C34878D82A}">
                    <a16:rowId xmlns:a16="http://schemas.microsoft.com/office/drawing/2014/main" val="3616008769"/>
                  </a:ext>
                </a:extLst>
              </a:tr>
              <a:tr h="227889">
                <a:tc>
                  <a:txBody>
                    <a:bodyPr/>
                    <a:lstStyle/>
                    <a:p>
                      <a:r>
                        <a:rPr lang="en-US" sz="1600" b="1" dirty="0"/>
                        <a:t>Proton current [mA]</a:t>
                      </a:r>
                    </a:p>
                  </a:txBody>
                  <a:tcPr/>
                </a:tc>
                <a:tc>
                  <a:txBody>
                    <a:bodyPr/>
                    <a:lstStyle/>
                    <a:p>
                      <a:pPr algn="r"/>
                      <a:r>
                        <a:rPr lang="en-US" sz="1600" b="1" dirty="0"/>
                        <a:t>70.8</a:t>
                      </a:r>
                    </a:p>
                  </a:txBody>
                  <a:tcPr/>
                </a:tc>
                <a:extLst>
                  <a:ext uri="{0D108BD9-81ED-4DB2-BD59-A6C34878D82A}">
                    <a16:rowId xmlns:a16="http://schemas.microsoft.com/office/drawing/2014/main" val="2308555323"/>
                  </a:ext>
                </a:extLst>
              </a:tr>
              <a:tr h="227889">
                <a:tc>
                  <a:txBody>
                    <a:bodyPr/>
                    <a:lstStyle/>
                    <a:p>
                      <a:r>
                        <a:rPr lang="en-US" sz="1600" b="1" dirty="0" err="1"/>
                        <a:t>Emitt</a:t>
                      </a:r>
                      <a:r>
                        <a:rPr lang="en-US" sz="1600" b="1" dirty="0"/>
                        <a:t> (RMS) [π mm </a:t>
                      </a:r>
                      <a:r>
                        <a:rPr lang="en-US" sz="1600" b="1" dirty="0" err="1"/>
                        <a:t>mrad</a:t>
                      </a:r>
                      <a:r>
                        <a:rPr lang="en-US" sz="1600" b="1" dirty="0"/>
                        <a:t>]</a:t>
                      </a:r>
                    </a:p>
                  </a:txBody>
                  <a:tcPr/>
                </a:tc>
                <a:tc>
                  <a:txBody>
                    <a:bodyPr/>
                    <a:lstStyle/>
                    <a:p>
                      <a:pPr algn="r"/>
                      <a:r>
                        <a:rPr lang="en-US" sz="1600" b="1" dirty="0"/>
                        <a:t>0.14</a:t>
                      </a:r>
                    </a:p>
                  </a:txBody>
                  <a:tcPr/>
                </a:tc>
                <a:extLst>
                  <a:ext uri="{0D108BD9-81ED-4DB2-BD59-A6C34878D82A}">
                    <a16:rowId xmlns:a16="http://schemas.microsoft.com/office/drawing/2014/main" val="1181371646"/>
                  </a:ext>
                </a:extLst>
              </a:tr>
              <a:tr h="227889">
                <a:tc>
                  <a:txBody>
                    <a:bodyPr/>
                    <a:lstStyle/>
                    <a:p>
                      <a:r>
                        <a:rPr lang="en-US" sz="1600" b="1" dirty="0"/>
                        <a:t>β [m]</a:t>
                      </a:r>
                    </a:p>
                  </a:txBody>
                  <a:tcPr/>
                </a:tc>
                <a:tc>
                  <a:txBody>
                    <a:bodyPr/>
                    <a:lstStyle/>
                    <a:p>
                      <a:pPr algn="r"/>
                      <a:r>
                        <a:rPr lang="en-US" sz="1600" b="1" dirty="0"/>
                        <a:t>0.44</a:t>
                      </a:r>
                    </a:p>
                  </a:txBody>
                  <a:tcPr/>
                </a:tc>
                <a:extLst>
                  <a:ext uri="{0D108BD9-81ED-4DB2-BD59-A6C34878D82A}">
                    <a16:rowId xmlns:a16="http://schemas.microsoft.com/office/drawing/2014/main" val="3614212537"/>
                  </a:ext>
                </a:extLst>
              </a:tr>
              <a:tr h="227889">
                <a:tc>
                  <a:txBody>
                    <a:bodyPr/>
                    <a:lstStyle/>
                    <a:p>
                      <a:r>
                        <a:rPr lang="en-US" sz="1600" b="1" dirty="0"/>
                        <a:t>α</a:t>
                      </a:r>
                    </a:p>
                  </a:txBody>
                  <a:tcPr/>
                </a:tc>
                <a:tc>
                  <a:txBody>
                    <a:bodyPr/>
                    <a:lstStyle/>
                    <a:p>
                      <a:pPr algn="r"/>
                      <a:r>
                        <a:rPr lang="en-US" sz="1600" b="1" dirty="0">
                          <a:solidFill>
                            <a:srgbClr val="FF0000"/>
                          </a:solidFill>
                        </a:rPr>
                        <a:t>−4.24</a:t>
                      </a:r>
                    </a:p>
                  </a:txBody>
                  <a:tcPr/>
                </a:tc>
                <a:extLst>
                  <a:ext uri="{0D108BD9-81ED-4DB2-BD59-A6C34878D82A}">
                    <a16:rowId xmlns:a16="http://schemas.microsoft.com/office/drawing/2014/main" val="1547756774"/>
                  </a:ext>
                </a:extLst>
              </a:tr>
            </a:tbl>
          </a:graphicData>
        </a:graphic>
      </p:graphicFrame>
    </p:spTree>
    <p:extLst>
      <p:ext uri="{BB962C8B-B14F-4D97-AF65-F5344CB8AC3E}">
        <p14:creationId xmlns:p14="http://schemas.microsoft.com/office/powerpoint/2010/main" val="2875633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C9836-B5AB-7C40-A187-3DCEC4F4A4A5}"/>
              </a:ext>
            </a:extLst>
          </p:cNvPr>
          <p:cNvSpPr>
            <a:spLocks noGrp="1"/>
          </p:cNvSpPr>
          <p:nvPr>
            <p:ph type="title"/>
          </p:nvPr>
        </p:nvSpPr>
        <p:spPr>
          <a:xfrm>
            <a:off x="480864" y="228600"/>
            <a:ext cx="6834336" cy="1143000"/>
          </a:xfrm>
        </p:spPr>
        <p:txBody>
          <a:bodyPr/>
          <a:lstStyle/>
          <a:p>
            <a:r>
              <a:rPr lang="en-US" dirty="0" err="1"/>
              <a:t>ISrc</a:t>
            </a:r>
            <a:r>
              <a:rPr lang="en-US" dirty="0"/>
              <a:t> and LEBT commissioning activities</a:t>
            </a:r>
            <a:br>
              <a:rPr lang="en-US" dirty="0"/>
            </a:br>
            <a:r>
              <a:rPr lang="en-US" dirty="0"/>
              <a:t>(In Lund)</a:t>
            </a:r>
          </a:p>
        </p:txBody>
      </p:sp>
      <p:sp>
        <p:nvSpPr>
          <p:cNvPr id="3" name="Content Placeholder 2">
            <a:extLst>
              <a:ext uri="{FF2B5EF4-FFF2-40B4-BE49-F238E27FC236}">
                <a16:creationId xmlns:a16="http://schemas.microsoft.com/office/drawing/2014/main" id="{61B01283-CF3E-5344-9D26-E86D77C41692}"/>
              </a:ext>
            </a:extLst>
          </p:cNvPr>
          <p:cNvSpPr>
            <a:spLocks noGrp="1"/>
          </p:cNvSpPr>
          <p:nvPr>
            <p:ph idx="1"/>
          </p:nvPr>
        </p:nvSpPr>
        <p:spPr>
          <a:xfrm>
            <a:off x="457200" y="1676400"/>
            <a:ext cx="8229600" cy="5029200"/>
          </a:xfrm>
        </p:spPr>
        <p:txBody>
          <a:bodyPr>
            <a:noAutofit/>
          </a:bodyPr>
          <a:lstStyle/>
          <a:p>
            <a:r>
              <a:rPr lang="en-US" sz="2000" dirty="0">
                <a:solidFill>
                  <a:srgbClr val="FF9300"/>
                </a:solidFill>
              </a:rPr>
              <a:t>Commission systems with beam.</a:t>
            </a:r>
          </a:p>
          <a:p>
            <a:pPr lvl="1"/>
            <a:r>
              <a:rPr lang="en-US" sz="1800" dirty="0">
                <a:solidFill>
                  <a:srgbClr val="008F00"/>
                </a:solidFill>
              </a:rPr>
              <a:t>Establish stable operation of source.</a:t>
            </a:r>
          </a:p>
          <a:p>
            <a:pPr lvl="1"/>
            <a:r>
              <a:rPr lang="en-US" sz="1800" dirty="0">
                <a:solidFill>
                  <a:srgbClr val="FF9300"/>
                </a:solidFill>
              </a:rPr>
              <a:t>... (diagnostics, control, ...)</a:t>
            </a:r>
            <a:endParaRPr lang="en-US" sz="1400" dirty="0">
              <a:solidFill>
                <a:srgbClr val="FF9300"/>
              </a:solidFill>
            </a:endParaRPr>
          </a:p>
          <a:p>
            <a:r>
              <a:rPr lang="en-US" sz="2000" dirty="0">
                <a:solidFill>
                  <a:srgbClr val="008F00"/>
                </a:solidFill>
              </a:rPr>
              <a:t>Study source behavior (against 5 knobs).</a:t>
            </a:r>
          </a:p>
          <a:p>
            <a:r>
              <a:rPr lang="en-US" sz="2000" dirty="0">
                <a:solidFill>
                  <a:srgbClr val="FF9300"/>
                </a:solidFill>
              </a:rPr>
              <a:t>Correct beam trajectory.</a:t>
            </a:r>
          </a:p>
          <a:p>
            <a:r>
              <a:rPr lang="en-US" sz="2000" dirty="0">
                <a:solidFill>
                  <a:srgbClr val="FF9300"/>
                </a:solidFill>
              </a:rPr>
              <a:t>Study matching to RFQ.</a:t>
            </a:r>
          </a:p>
          <a:p>
            <a:pPr lvl="1"/>
            <a:r>
              <a:rPr lang="en-US" sz="1800" dirty="0"/>
              <a:t>Matching to the RFQ is ultimately optimized by scanning the 2 solenoids and maximizing the transmission through the RFQ.</a:t>
            </a:r>
          </a:p>
          <a:p>
            <a:r>
              <a:rPr lang="en-US" sz="2000" dirty="0">
                <a:solidFill>
                  <a:srgbClr val="FF9300"/>
                </a:solidFill>
              </a:rPr>
              <a:t>Prepare "candidates" for the nominal setting.</a:t>
            </a:r>
          </a:p>
          <a:p>
            <a:pPr lvl="1"/>
            <a:r>
              <a:rPr lang="en-US" sz="1800" dirty="0"/>
              <a:t>We don't know beam loss and matching condition of the RFQ.</a:t>
            </a:r>
          </a:p>
          <a:p>
            <a:r>
              <a:rPr lang="en-US" sz="2000" dirty="0">
                <a:solidFill>
                  <a:srgbClr val="FF0000"/>
                </a:solidFill>
              </a:rPr>
              <a:t>Establish adjustment capabilities of pulse length and current with the chopper and iris.</a:t>
            </a:r>
          </a:p>
          <a:p>
            <a:r>
              <a:rPr lang="en-US" sz="2000" dirty="0"/>
              <a:t>(</a:t>
            </a:r>
            <a:r>
              <a:rPr lang="en-US" sz="2000" dirty="0">
                <a:solidFill>
                  <a:srgbClr val="FF9300"/>
                </a:solidFill>
              </a:rPr>
              <a:t>Check stabilities.</a:t>
            </a:r>
            <a:r>
              <a:rPr lang="en-US" sz="2000" dirty="0"/>
              <a:t>)</a:t>
            </a:r>
          </a:p>
          <a:p>
            <a:r>
              <a:rPr lang="en-US" sz="2000" dirty="0"/>
              <a:t>(</a:t>
            </a:r>
            <a:r>
              <a:rPr lang="en-US" sz="2000" dirty="0">
                <a:solidFill>
                  <a:srgbClr val="FF0000"/>
                </a:solidFill>
              </a:rPr>
              <a:t>Transfer expertise to the operation team.</a:t>
            </a:r>
            <a:r>
              <a:rPr lang="en-US" sz="2000" dirty="0"/>
              <a:t>)</a:t>
            </a:r>
          </a:p>
        </p:txBody>
      </p:sp>
      <p:sp>
        <p:nvSpPr>
          <p:cNvPr id="4" name="Slide Number Placeholder 3">
            <a:extLst>
              <a:ext uri="{FF2B5EF4-FFF2-40B4-BE49-F238E27FC236}">
                <a16:creationId xmlns:a16="http://schemas.microsoft.com/office/drawing/2014/main" id="{64FC36DE-5FD1-2940-B751-199A6DB541D7}"/>
              </a:ext>
            </a:extLst>
          </p:cNvPr>
          <p:cNvSpPr>
            <a:spLocks noGrp="1"/>
          </p:cNvSpPr>
          <p:nvPr>
            <p:ph type="sldNum" sz="quarter" idx="12"/>
          </p:nvPr>
        </p:nvSpPr>
        <p:spPr/>
        <p:txBody>
          <a:bodyPr/>
          <a:lstStyle/>
          <a:p>
            <a:fld id="{551115BC-487E-4422-894C-CB7CD3E79223}" type="slidenum">
              <a:rPr lang="en-GB" smtClean="0"/>
              <a:pPr/>
              <a:t>27</a:t>
            </a:fld>
            <a:endParaRPr lang="en-GB" dirty="0"/>
          </a:p>
        </p:txBody>
      </p:sp>
    </p:spTree>
    <p:extLst>
      <p:ext uri="{BB962C8B-B14F-4D97-AF65-F5344CB8AC3E}">
        <p14:creationId xmlns:p14="http://schemas.microsoft.com/office/powerpoint/2010/main" val="21589249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10A9A-D34A-834D-8824-73C82A036795}"/>
              </a:ext>
            </a:extLst>
          </p:cNvPr>
          <p:cNvSpPr>
            <a:spLocks noGrp="1"/>
          </p:cNvSpPr>
          <p:nvPr>
            <p:ph type="title"/>
          </p:nvPr>
        </p:nvSpPr>
        <p:spPr/>
        <p:txBody>
          <a:bodyPr/>
          <a:lstStyle/>
          <a:p>
            <a:r>
              <a:rPr lang="en-US" dirty="0"/>
              <a:t>Saving the history...</a:t>
            </a:r>
          </a:p>
        </p:txBody>
      </p:sp>
      <p:sp>
        <p:nvSpPr>
          <p:cNvPr id="4" name="Slide Number Placeholder 3">
            <a:extLst>
              <a:ext uri="{FF2B5EF4-FFF2-40B4-BE49-F238E27FC236}">
                <a16:creationId xmlns:a16="http://schemas.microsoft.com/office/drawing/2014/main" id="{10C41768-947A-1D4B-89F9-E5DA0D95EB99}"/>
              </a:ext>
            </a:extLst>
          </p:cNvPr>
          <p:cNvSpPr>
            <a:spLocks noGrp="1"/>
          </p:cNvSpPr>
          <p:nvPr>
            <p:ph type="sldNum" sz="quarter" idx="12"/>
          </p:nvPr>
        </p:nvSpPr>
        <p:spPr/>
        <p:txBody>
          <a:bodyPr/>
          <a:lstStyle/>
          <a:p>
            <a:fld id="{551115BC-487E-4422-894C-CB7CD3E79223}" type="slidenum">
              <a:rPr lang="en-GB" smtClean="0"/>
              <a:pPr/>
              <a:t>28</a:t>
            </a:fld>
            <a:endParaRPr lang="en-GB" dirty="0"/>
          </a:p>
        </p:txBody>
      </p:sp>
      <p:graphicFrame>
        <p:nvGraphicFramePr>
          <p:cNvPr id="5" name="Table 4">
            <a:extLst>
              <a:ext uri="{FF2B5EF4-FFF2-40B4-BE49-F238E27FC236}">
                <a16:creationId xmlns:a16="http://schemas.microsoft.com/office/drawing/2014/main" id="{9D05C594-EC20-244A-B3EC-499A2ACD3FD6}"/>
              </a:ext>
            </a:extLst>
          </p:cNvPr>
          <p:cNvGraphicFramePr>
            <a:graphicFrameLocks noGrp="1"/>
          </p:cNvGraphicFramePr>
          <p:nvPr>
            <p:extLst>
              <p:ext uri="{D42A27DB-BD31-4B8C-83A1-F6EECF244321}">
                <p14:modId xmlns:p14="http://schemas.microsoft.com/office/powerpoint/2010/main" val="693065418"/>
              </p:ext>
            </p:extLst>
          </p:nvPr>
        </p:nvGraphicFramePr>
        <p:xfrm>
          <a:off x="404664" y="1524000"/>
          <a:ext cx="8358336" cy="5181600"/>
        </p:xfrm>
        <a:graphic>
          <a:graphicData uri="http://schemas.openxmlformats.org/drawingml/2006/table">
            <a:tbl>
              <a:tblPr firstRow="1" bandRow="1">
                <a:tableStyleId>{5C22544A-7EE6-4342-B048-85BDC9FD1C3A}</a:tableStyleId>
              </a:tblPr>
              <a:tblGrid>
                <a:gridCol w="1652736">
                  <a:extLst>
                    <a:ext uri="{9D8B030D-6E8A-4147-A177-3AD203B41FA5}">
                      <a16:colId xmlns:a16="http://schemas.microsoft.com/office/drawing/2014/main" val="4015937762"/>
                    </a:ext>
                  </a:extLst>
                </a:gridCol>
                <a:gridCol w="6705600">
                  <a:extLst>
                    <a:ext uri="{9D8B030D-6E8A-4147-A177-3AD203B41FA5}">
                      <a16:colId xmlns:a16="http://schemas.microsoft.com/office/drawing/2014/main" val="3611540192"/>
                    </a:ext>
                  </a:extLst>
                </a:gridCol>
              </a:tblGrid>
              <a:tr h="264459">
                <a:tc>
                  <a:txBody>
                    <a:bodyPr/>
                    <a:lstStyle/>
                    <a:p>
                      <a:r>
                        <a:rPr lang="en-US" sz="1400" dirty="0"/>
                        <a:t>Date</a:t>
                      </a:r>
                    </a:p>
                  </a:txBody>
                  <a:tcPr/>
                </a:tc>
                <a:tc>
                  <a:txBody>
                    <a:bodyPr/>
                    <a:lstStyle/>
                    <a:p>
                      <a:r>
                        <a:rPr lang="en-US" sz="1400" dirty="0"/>
                        <a:t>Event</a:t>
                      </a:r>
                    </a:p>
                  </a:txBody>
                  <a:tcPr/>
                </a:tc>
                <a:extLst>
                  <a:ext uri="{0D108BD9-81ED-4DB2-BD59-A6C34878D82A}">
                    <a16:rowId xmlns:a16="http://schemas.microsoft.com/office/drawing/2014/main" val="3339797098"/>
                  </a:ext>
                </a:extLst>
              </a:tr>
              <a:tr h="264459">
                <a:tc>
                  <a:txBody>
                    <a:bodyPr/>
                    <a:lstStyle/>
                    <a:p>
                      <a:r>
                        <a:rPr lang="en-US" sz="1400" dirty="0">
                          <a:solidFill>
                            <a:schemeClr val="bg1"/>
                          </a:solidFill>
                        </a:rPr>
                        <a:t>2017-12-14</a:t>
                      </a:r>
                    </a:p>
                  </a:txBody>
                  <a:tcPr>
                    <a:solidFill>
                      <a:schemeClr val="tx1"/>
                    </a:solidFill>
                  </a:tcPr>
                </a:tc>
                <a:tc>
                  <a:txBody>
                    <a:bodyPr/>
                    <a:lstStyle/>
                    <a:p>
                      <a:r>
                        <a:rPr lang="en-US" sz="1400" dirty="0">
                          <a:solidFill>
                            <a:schemeClr val="bg1"/>
                          </a:solidFill>
                        </a:rPr>
                        <a:t>Source and LEBT delivered to ESS.</a:t>
                      </a:r>
                    </a:p>
                  </a:txBody>
                  <a:tcPr>
                    <a:solidFill>
                      <a:schemeClr val="tx1"/>
                    </a:solidFill>
                  </a:tcPr>
                </a:tc>
                <a:extLst>
                  <a:ext uri="{0D108BD9-81ED-4DB2-BD59-A6C34878D82A}">
                    <a16:rowId xmlns:a16="http://schemas.microsoft.com/office/drawing/2014/main" val="3185727090"/>
                  </a:ext>
                </a:extLst>
              </a:tr>
              <a:tr h="264459">
                <a:tc>
                  <a:txBody>
                    <a:bodyPr/>
                    <a:lstStyle/>
                    <a:p>
                      <a:r>
                        <a:rPr lang="en-US" sz="1400" dirty="0">
                          <a:solidFill>
                            <a:schemeClr val="bg1"/>
                          </a:solidFill>
                        </a:rPr>
                        <a:t>2018-07-18</a:t>
                      </a:r>
                    </a:p>
                  </a:txBody>
                  <a:tcPr>
                    <a:solidFill>
                      <a:schemeClr val="tx1"/>
                    </a:solidFill>
                  </a:tcPr>
                </a:tc>
                <a:tc>
                  <a:txBody>
                    <a:bodyPr/>
                    <a:lstStyle/>
                    <a:p>
                      <a:r>
                        <a:rPr lang="en-US" sz="1400" dirty="0">
                          <a:solidFill>
                            <a:schemeClr val="bg1"/>
                          </a:solidFill>
                        </a:rPr>
                        <a:t>Safety readiness review completed.</a:t>
                      </a:r>
                    </a:p>
                  </a:txBody>
                  <a:tcPr>
                    <a:solidFill>
                      <a:schemeClr val="tx1"/>
                    </a:solidFill>
                  </a:tcPr>
                </a:tc>
                <a:extLst>
                  <a:ext uri="{0D108BD9-81ED-4DB2-BD59-A6C34878D82A}">
                    <a16:rowId xmlns:a16="http://schemas.microsoft.com/office/drawing/2014/main" val="345890296"/>
                  </a:ext>
                </a:extLst>
              </a:tr>
              <a:tr h="264459">
                <a:tc>
                  <a:txBody>
                    <a:bodyPr/>
                    <a:lstStyle/>
                    <a:p>
                      <a:r>
                        <a:rPr lang="en-US" sz="1400" dirty="0">
                          <a:solidFill>
                            <a:schemeClr val="bg1"/>
                          </a:solidFill>
                        </a:rPr>
                        <a:t>2018-09-19</a:t>
                      </a:r>
                    </a:p>
                  </a:txBody>
                  <a:tcPr>
                    <a:solidFill>
                      <a:schemeClr val="bg1">
                        <a:lumMod val="50000"/>
                      </a:schemeClr>
                    </a:solidFill>
                  </a:tcPr>
                </a:tc>
                <a:tc>
                  <a:txBody>
                    <a:bodyPr/>
                    <a:lstStyle/>
                    <a:p>
                      <a:r>
                        <a:rPr lang="en-US" sz="1400" dirty="0">
                          <a:solidFill>
                            <a:schemeClr val="bg1"/>
                          </a:solidFill>
                        </a:rPr>
                        <a:t>Started beam commissioning and had 1</a:t>
                      </a:r>
                      <a:r>
                        <a:rPr lang="en-US" sz="1400" baseline="30000" dirty="0">
                          <a:solidFill>
                            <a:schemeClr val="bg1"/>
                          </a:solidFill>
                        </a:rPr>
                        <a:t>st</a:t>
                      </a:r>
                      <a:r>
                        <a:rPr lang="en-US" sz="1400" dirty="0">
                          <a:solidFill>
                            <a:schemeClr val="bg1"/>
                          </a:solidFill>
                        </a:rPr>
                        <a:t> beam.</a:t>
                      </a:r>
                    </a:p>
                  </a:txBody>
                  <a:tcPr>
                    <a:solidFill>
                      <a:schemeClr val="bg1">
                        <a:lumMod val="50000"/>
                      </a:schemeClr>
                    </a:solidFill>
                  </a:tcPr>
                </a:tc>
                <a:extLst>
                  <a:ext uri="{0D108BD9-81ED-4DB2-BD59-A6C34878D82A}">
                    <a16:rowId xmlns:a16="http://schemas.microsoft.com/office/drawing/2014/main" val="3668378432"/>
                  </a:ext>
                </a:extLst>
              </a:tr>
              <a:tr h="264459">
                <a:tc>
                  <a:txBody>
                    <a:bodyPr/>
                    <a:lstStyle/>
                    <a:p>
                      <a:r>
                        <a:rPr lang="en-US" sz="1400" dirty="0">
                          <a:solidFill>
                            <a:schemeClr val="bg1"/>
                          </a:solidFill>
                        </a:rPr>
                        <a:t>2018-10-02</a:t>
                      </a:r>
                    </a:p>
                  </a:txBody>
                  <a:tcPr>
                    <a:solidFill>
                      <a:schemeClr val="tx1"/>
                    </a:solidFill>
                  </a:tcPr>
                </a:tc>
                <a:tc>
                  <a:txBody>
                    <a:bodyPr/>
                    <a:lstStyle/>
                    <a:p>
                      <a:r>
                        <a:rPr lang="en-US" sz="1400" dirty="0">
                          <a:solidFill>
                            <a:schemeClr val="bg1"/>
                          </a:solidFill>
                        </a:rPr>
                        <a:t>Started the source </a:t>
                      </a:r>
                      <a:r>
                        <a:rPr lang="en-US" sz="1400" dirty="0" err="1">
                          <a:solidFill>
                            <a:schemeClr val="bg1"/>
                          </a:solidFill>
                        </a:rPr>
                        <a:t>repeller</a:t>
                      </a:r>
                      <a:r>
                        <a:rPr lang="en-US" sz="1400" dirty="0">
                          <a:solidFill>
                            <a:schemeClr val="bg1"/>
                          </a:solidFill>
                        </a:rPr>
                        <a:t> repair and 1</a:t>
                      </a:r>
                      <a:r>
                        <a:rPr lang="en-US" sz="1400" baseline="30000" dirty="0">
                          <a:solidFill>
                            <a:schemeClr val="bg1"/>
                          </a:solidFill>
                        </a:rPr>
                        <a:t>st</a:t>
                      </a:r>
                      <a:r>
                        <a:rPr lang="en-US" sz="1400" dirty="0">
                          <a:solidFill>
                            <a:schemeClr val="bg1"/>
                          </a:solidFill>
                        </a:rPr>
                        <a:t> round of EMC grounding work.</a:t>
                      </a:r>
                    </a:p>
                  </a:txBody>
                  <a:tcPr>
                    <a:solidFill>
                      <a:schemeClr val="tx1"/>
                    </a:solidFill>
                  </a:tcPr>
                </a:tc>
                <a:extLst>
                  <a:ext uri="{0D108BD9-81ED-4DB2-BD59-A6C34878D82A}">
                    <a16:rowId xmlns:a16="http://schemas.microsoft.com/office/drawing/2014/main" val="87392124"/>
                  </a:ext>
                </a:extLst>
              </a:tr>
              <a:tr h="264459">
                <a:tc>
                  <a:txBody>
                    <a:bodyPr/>
                    <a:lstStyle/>
                    <a:p>
                      <a:r>
                        <a:rPr lang="en-US" sz="1400" dirty="0">
                          <a:solidFill>
                            <a:schemeClr val="bg1"/>
                          </a:solidFill>
                        </a:rPr>
                        <a:t>2018-11-28</a:t>
                      </a:r>
                    </a:p>
                  </a:txBody>
                  <a:tcPr>
                    <a:solidFill>
                      <a:schemeClr val="tx1"/>
                    </a:solidFill>
                  </a:tcPr>
                </a:tc>
                <a:tc>
                  <a:txBody>
                    <a:bodyPr/>
                    <a:lstStyle/>
                    <a:p>
                      <a:r>
                        <a:rPr lang="en-US" sz="1400" dirty="0">
                          <a:solidFill>
                            <a:schemeClr val="bg1"/>
                          </a:solidFill>
                        </a:rPr>
                        <a:t>Solenoid 1 power supply damaged (one for Solenoid 2 switched to 1).</a:t>
                      </a:r>
                    </a:p>
                  </a:txBody>
                  <a:tcPr>
                    <a:solidFill>
                      <a:schemeClr val="tx1"/>
                    </a:solidFill>
                  </a:tcPr>
                </a:tc>
                <a:extLst>
                  <a:ext uri="{0D108BD9-81ED-4DB2-BD59-A6C34878D82A}">
                    <a16:rowId xmlns:a16="http://schemas.microsoft.com/office/drawing/2014/main" val="1354430860"/>
                  </a:ext>
                </a:extLst>
              </a:tr>
              <a:tr h="264459">
                <a:tc>
                  <a:txBody>
                    <a:bodyPr/>
                    <a:lstStyle/>
                    <a:p>
                      <a:r>
                        <a:rPr lang="en-US" sz="1400" dirty="0">
                          <a:solidFill>
                            <a:schemeClr val="bg1"/>
                          </a:solidFill>
                        </a:rPr>
                        <a:t>2018-12-11</a:t>
                      </a:r>
                    </a:p>
                  </a:txBody>
                  <a:tcPr>
                    <a:solidFill>
                      <a:schemeClr val="bg1">
                        <a:lumMod val="50000"/>
                      </a:schemeClr>
                    </a:solidFill>
                  </a:tcPr>
                </a:tc>
                <a:tc>
                  <a:txBody>
                    <a:bodyPr/>
                    <a:lstStyle/>
                    <a:p>
                      <a:r>
                        <a:rPr lang="en-US" sz="1400" dirty="0">
                          <a:solidFill>
                            <a:schemeClr val="bg1"/>
                          </a:solidFill>
                        </a:rPr>
                        <a:t>Extracted beam for ~2 min and damaged power supplies of 3 coils.</a:t>
                      </a:r>
                    </a:p>
                  </a:txBody>
                  <a:tcPr>
                    <a:solidFill>
                      <a:schemeClr val="bg1">
                        <a:lumMod val="50000"/>
                      </a:schemeClr>
                    </a:solidFill>
                  </a:tcPr>
                </a:tc>
                <a:extLst>
                  <a:ext uri="{0D108BD9-81ED-4DB2-BD59-A6C34878D82A}">
                    <a16:rowId xmlns:a16="http://schemas.microsoft.com/office/drawing/2014/main" val="1902056820"/>
                  </a:ext>
                </a:extLst>
              </a:tr>
              <a:tr h="264459">
                <a:tc>
                  <a:txBody>
                    <a:bodyPr/>
                    <a:lstStyle/>
                    <a:p>
                      <a:r>
                        <a:rPr lang="en-US" sz="1400" dirty="0">
                          <a:solidFill>
                            <a:schemeClr val="bg1"/>
                          </a:solidFill>
                        </a:rPr>
                        <a:t>2018-12-12</a:t>
                      </a:r>
                    </a:p>
                  </a:txBody>
                  <a:tcPr>
                    <a:solidFill>
                      <a:schemeClr val="tx1"/>
                    </a:solidFill>
                  </a:tcPr>
                </a:tc>
                <a:tc>
                  <a:txBody>
                    <a:bodyPr/>
                    <a:lstStyle/>
                    <a:p>
                      <a:r>
                        <a:rPr lang="en-US" sz="1400" dirty="0">
                          <a:solidFill>
                            <a:schemeClr val="bg1"/>
                          </a:solidFill>
                        </a:rPr>
                        <a:t>Started 2</a:t>
                      </a:r>
                      <a:r>
                        <a:rPr lang="en-US" sz="1400" baseline="30000" dirty="0">
                          <a:solidFill>
                            <a:schemeClr val="bg1"/>
                          </a:solidFill>
                        </a:rPr>
                        <a:t>nd</a:t>
                      </a:r>
                      <a:r>
                        <a:rPr lang="en-US" sz="1400" dirty="0">
                          <a:solidFill>
                            <a:schemeClr val="bg1"/>
                          </a:solidFill>
                        </a:rPr>
                        <a:t> round of EMC grounding work.</a:t>
                      </a:r>
                    </a:p>
                  </a:txBody>
                  <a:tcPr>
                    <a:solidFill>
                      <a:schemeClr val="tx1"/>
                    </a:solidFill>
                  </a:tcPr>
                </a:tc>
                <a:extLst>
                  <a:ext uri="{0D108BD9-81ED-4DB2-BD59-A6C34878D82A}">
                    <a16:rowId xmlns:a16="http://schemas.microsoft.com/office/drawing/2014/main" val="2125723032"/>
                  </a:ext>
                </a:extLst>
              </a:tr>
              <a:tr h="264459">
                <a:tc>
                  <a:txBody>
                    <a:bodyPr/>
                    <a:lstStyle/>
                    <a:p>
                      <a:r>
                        <a:rPr lang="en-US" sz="1400" dirty="0">
                          <a:solidFill>
                            <a:schemeClr val="tx1"/>
                          </a:solidFill>
                        </a:rPr>
                        <a:t>2019-02-08</a:t>
                      </a:r>
                    </a:p>
                  </a:txBody>
                  <a:tcPr>
                    <a:solidFill>
                      <a:schemeClr val="bg1">
                        <a:lumMod val="75000"/>
                      </a:schemeClr>
                    </a:solidFill>
                  </a:tcPr>
                </a:tc>
                <a:tc>
                  <a:txBody>
                    <a:bodyPr/>
                    <a:lstStyle/>
                    <a:p>
                      <a:r>
                        <a:rPr lang="en-US" sz="1400" dirty="0">
                          <a:solidFill>
                            <a:schemeClr val="tx1"/>
                          </a:solidFill>
                        </a:rPr>
                        <a:t>Effectively started beam commissioning (with only solenoid 1).</a:t>
                      </a:r>
                    </a:p>
                  </a:txBody>
                  <a:tcPr>
                    <a:solidFill>
                      <a:schemeClr val="bg1">
                        <a:lumMod val="75000"/>
                      </a:schemeClr>
                    </a:solidFill>
                  </a:tcPr>
                </a:tc>
                <a:extLst>
                  <a:ext uri="{0D108BD9-81ED-4DB2-BD59-A6C34878D82A}">
                    <a16:rowId xmlns:a16="http://schemas.microsoft.com/office/drawing/2014/main" val="3728984404"/>
                  </a:ext>
                </a:extLst>
              </a:tr>
              <a:tr h="264459">
                <a:tc>
                  <a:txBody>
                    <a:bodyPr/>
                    <a:lstStyle/>
                    <a:p>
                      <a:r>
                        <a:rPr lang="en-US" sz="1400" dirty="0">
                          <a:solidFill>
                            <a:schemeClr val="tx1"/>
                          </a:solidFill>
                        </a:rPr>
                        <a:t>2019-03-08</a:t>
                      </a:r>
                    </a:p>
                  </a:txBody>
                  <a:tcPr>
                    <a:solidFill>
                      <a:schemeClr val="bg1">
                        <a:lumMod val="85000"/>
                      </a:schemeClr>
                    </a:solidFill>
                  </a:tcPr>
                </a:tc>
                <a:tc>
                  <a:txBody>
                    <a:bodyPr/>
                    <a:lstStyle/>
                    <a:p>
                      <a:r>
                        <a:rPr lang="en-US" sz="1400" dirty="0">
                          <a:solidFill>
                            <a:schemeClr val="tx1"/>
                          </a:solidFill>
                        </a:rPr>
                        <a:t>Both solenoids became available.</a:t>
                      </a:r>
                    </a:p>
                  </a:txBody>
                  <a:tcPr>
                    <a:solidFill>
                      <a:schemeClr val="bg1">
                        <a:lumMod val="85000"/>
                      </a:schemeClr>
                    </a:solidFill>
                  </a:tcPr>
                </a:tc>
                <a:extLst>
                  <a:ext uri="{0D108BD9-81ED-4DB2-BD59-A6C34878D82A}">
                    <a16:rowId xmlns:a16="http://schemas.microsoft.com/office/drawing/2014/main" val="621482961"/>
                  </a:ext>
                </a:extLst>
              </a:tr>
              <a:tr h="264459">
                <a:tc>
                  <a:txBody>
                    <a:bodyPr/>
                    <a:lstStyle/>
                    <a:p>
                      <a:r>
                        <a:rPr lang="en-US" sz="1400" dirty="0">
                          <a:solidFill>
                            <a:schemeClr val="tx1"/>
                          </a:solidFill>
                        </a:rPr>
                        <a:t>2019-03-19</a:t>
                      </a:r>
                    </a:p>
                  </a:txBody>
                  <a:tcPr>
                    <a:solidFill>
                      <a:schemeClr val="bg1">
                        <a:lumMod val="85000"/>
                      </a:schemeClr>
                    </a:solidFill>
                  </a:tcPr>
                </a:tc>
                <a:tc>
                  <a:txBody>
                    <a:bodyPr/>
                    <a:lstStyle/>
                    <a:p>
                      <a:r>
                        <a:rPr lang="en-US" sz="1400" dirty="0">
                          <a:solidFill>
                            <a:schemeClr val="tx1"/>
                          </a:solidFill>
                        </a:rPr>
                        <a:t>Started to cover longer hours.</a:t>
                      </a:r>
                    </a:p>
                  </a:txBody>
                  <a:tcPr>
                    <a:solidFill>
                      <a:schemeClr val="bg1">
                        <a:lumMod val="85000"/>
                      </a:schemeClr>
                    </a:solidFill>
                  </a:tcPr>
                </a:tc>
                <a:extLst>
                  <a:ext uri="{0D108BD9-81ED-4DB2-BD59-A6C34878D82A}">
                    <a16:rowId xmlns:a16="http://schemas.microsoft.com/office/drawing/2014/main" val="1184817894"/>
                  </a:ext>
                </a:extLst>
              </a:tr>
              <a:tr h="264459">
                <a:tc>
                  <a:txBody>
                    <a:bodyPr/>
                    <a:lstStyle/>
                    <a:p>
                      <a:r>
                        <a:rPr lang="en-US" sz="1400" dirty="0">
                          <a:solidFill>
                            <a:schemeClr val="tx1"/>
                          </a:solidFill>
                        </a:rPr>
                        <a:t>2019-04-05</a:t>
                      </a:r>
                    </a:p>
                  </a:txBody>
                  <a:tcPr>
                    <a:solidFill>
                      <a:schemeClr val="bg1">
                        <a:lumMod val="95000"/>
                      </a:schemeClr>
                    </a:solidFill>
                  </a:tcPr>
                </a:tc>
                <a:tc>
                  <a:txBody>
                    <a:bodyPr/>
                    <a:lstStyle/>
                    <a:p>
                      <a:r>
                        <a:rPr lang="en-US" sz="1400" dirty="0">
                          <a:solidFill>
                            <a:schemeClr val="tx1"/>
                          </a:solidFill>
                        </a:rPr>
                        <a:t>Chopper became available.</a:t>
                      </a:r>
                    </a:p>
                  </a:txBody>
                  <a:tcPr>
                    <a:solidFill>
                      <a:schemeClr val="bg1">
                        <a:lumMod val="95000"/>
                      </a:schemeClr>
                    </a:solidFill>
                  </a:tcPr>
                </a:tc>
                <a:extLst>
                  <a:ext uri="{0D108BD9-81ED-4DB2-BD59-A6C34878D82A}">
                    <a16:rowId xmlns:a16="http://schemas.microsoft.com/office/drawing/2014/main" val="406959221"/>
                  </a:ext>
                </a:extLst>
              </a:tr>
              <a:tr h="264459">
                <a:tc>
                  <a:txBody>
                    <a:bodyPr/>
                    <a:lstStyle/>
                    <a:p>
                      <a:r>
                        <a:rPr lang="en-US" sz="1400" dirty="0">
                          <a:solidFill>
                            <a:schemeClr val="tx1"/>
                          </a:solidFill>
                        </a:rPr>
                        <a:t>2019-04-25</a:t>
                      </a:r>
                    </a:p>
                  </a:txBody>
                  <a:tcPr>
                    <a:solidFill>
                      <a:schemeClr val="bg1"/>
                    </a:solidFill>
                  </a:tcPr>
                </a:tc>
                <a:tc>
                  <a:txBody>
                    <a:bodyPr/>
                    <a:lstStyle/>
                    <a:p>
                      <a:r>
                        <a:rPr lang="en-US" sz="1400" dirty="0">
                          <a:solidFill>
                            <a:schemeClr val="tx1"/>
                          </a:solidFill>
                        </a:rPr>
                        <a:t>EMU became available.</a:t>
                      </a:r>
                    </a:p>
                  </a:txBody>
                  <a:tcPr>
                    <a:solidFill>
                      <a:schemeClr val="bg1"/>
                    </a:solidFill>
                  </a:tcPr>
                </a:tc>
                <a:extLst>
                  <a:ext uri="{0D108BD9-81ED-4DB2-BD59-A6C34878D82A}">
                    <a16:rowId xmlns:a16="http://schemas.microsoft.com/office/drawing/2014/main" val="2238833677"/>
                  </a:ext>
                </a:extLst>
              </a:tr>
              <a:tr h="264459">
                <a:tc>
                  <a:txBody>
                    <a:bodyPr/>
                    <a:lstStyle/>
                    <a:p>
                      <a:r>
                        <a:rPr lang="en-US" sz="1400" dirty="0">
                          <a:solidFill>
                            <a:schemeClr val="tx1"/>
                          </a:solidFill>
                        </a:rPr>
                        <a:t>2019-04-26</a:t>
                      </a:r>
                    </a:p>
                  </a:txBody>
                  <a:tcPr>
                    <a:solidFill>
                      <a:schemeClr val="bg1"/>
                    </a:solidFill>
                  </a:tcPr>
                </a:tc>
                <a:tc>
                  <a:txBody>
                    <a:bodyPr/>
                    <a:lstStyle/>
                    <a:p>
                      <a:r>
                        <a:rPr lang="en-US" sz="1400" dirty="0">
                          <a:solidFill>
                            <a:schemeClr val="tx1"/>
                          </a:solidFill>
                        </a:rPr>
                        <a:t>Planned last day of source and LEBT commissioning.</a:t>
                      </a:r>
                    </a:p>
                  </a:txBody>
                  <a:tcPr>
                    <a:solidFill>
                      <a:schemeClr val="bg1"/>
                    </a:solidFill>
                  </a:tcPr>
                </a:tc>
                <a:extLst>
                  <a:ext uri="{0D108BD9-81ED-4DB2-BD59-A6C34878D82A}">
                    <a16:rowId xmlns:a16="http://schemas.microsoft.com/office/drawing/2014/main" val="1256268508"/>
                  </a:ext>
                </a:extLst>
              </a:tr>
              <a:tr h="264459">
                <a:tc>
                  <a:txBody>
                    <a:bodyPr/>
                    <a:lstStyle/>
                    <a:p>
                      <a:r>
                        <a:rPr lang="en-US" sz="1400" dirty="0">
                          <a:solidFill>
                            <a:schemeClr val="bg1"/>
                          </a:solidFill>
                        </a:rPr>
                        <a:t>2019-04-29</a:t>
                      </a:r>
                    </a:p>
                  </a:txBody>
                  <a:tcPr>
                    <a:solidFill>
                      <a:schemeClr val="tx1"/>
                    </a:solidFill>
                  </a:tcPr>
                </a:tc>
                <a:tc>
                  <a:txBody>
                    <a:bodyPr/>
                    <a:lstStyle/>
                    <a:p>
                      <a:r>
                        <a:rPr lang="en-US" sz="1400" dirty="0">
                          <a:solidFill>
                            <a:schemeClr val="bg1"/>
                          </a:solidFill>
                        </a:rPr>
                        <a:t>Started the scheduled water pipe works for NC </a:t>
                      </a:r>
                      <a:r>
                        <a:rPr lang="en-US" sz="1400" dirty="0" err="1">
                          <a:solidFill>
                            <a:schemeClr val="bg1"/>
                          </a:solidFill>
                        </a:rPr>
                        <a:t>linac</a:t>
                      </a:r>
                      <a:r>
                        <a:rPr lang="en-US" sz="1400" dirty="0">
                          <a:solidFill>
                            <a:schemeClr val="bg1"/>
                          </a:solidFill>
                        </a:rPr>
                        <a:t> installation.</a:t>
                      </a:r>
                    </a:p>
                  </a:txBody>
                  <a:tcPr>
                    <a:solidFill>
                      <a:schemeClr val="tx1"/>
                    </a:solidFill>
                  </a:tcPr>
                </a:tc>
                <a:extLst>
                  <a:ext uri="{0D108BD9-81ED-4DB2-BD59-A6C34878D82A}">
                    <a16:rowId xmlns:a16="http://schemas.microsoft.com/office/drawing/2014/main" val="2170620860"/>
                  </a:ext>
                </a:extLst>
              </a:tr>
              <a:tr h="264459">
                <a:tc>
                  <a:txBody>
                    <a:bodyPr/>
                    <a:lstStyle/>
                    <a:p>
                      <a:r>
                        <a:rPr lang="en-US" sz="1400" dirty="0">
                          <a:solidFill>
                            <a:schemeClr val="tx1"/>
                          </a:solidFill>
                        </a:rPr>
                        <a:t>2019-06-11</a:t>
                      </a:r>
                    </a:p>
                  </a:txBody>
                  <a:tcPr>
                    <a:solidFill>
                      <a:schemeClr val="bg1"/>
                    </a:solidFill>
                  </a:tcPr>
                </a:tc>
                <a:tc>
                  <a:txBody>
                    <a:bodyPr/>
                    <a:lstStyle/>
                    <a:p>
                      <a:r>
                        <a:rPr lang="en-US" sz="1400" dirty="0">
                          <a:solidFill>
                            <a:schemeClr val="tx1"/>
                          </a:solidFill>
                        </a:rPr>
                        <a:t>Started the extended period (back to normal hours).</a:t>
                      </a:r>
                    </a:p>
                  </a:txBody>
                  <a:tcPr>
                    <a:solidFill>
                      <a:schemeClr val="bg1"/>
                    </a:solidFill>
                  </a:tcPr>
                </a:tc>
                <a:extLst>
                  <a:ext uri="{0D108BD9-81ED-4DB2-BD59-A6C34878D82A}">
                    <a16:rowId xmlns:a16="http://schemas.microsoft.com/office/drawing/2014/main" val="1604288277"/>
                  </a:ext>
                </a:extLst>
              </a:tr>
              <a:tr h="264459">
                <a:tc>
                  <a:txBody>
                    <a:bodyPr/>
                    <a:lstStyle/>
                    <a:p>
                      <a:r>
                        <a:rPr lang="en-US" sz="1400" dirty="0">
                          <a:solidFill>
                            <a:schemeClr val="tx1"/>
                          </a:solidFill>
                        </a:rPr>
                        <a:t>2019-07-03</a:t>
                      </a:r>
                    </a:p>
                  </a:txBody>
                  <a:tcPr>
                    <a:solidFill>
                      <a:schemeClr val="bg1"/>
                    </a:solidFill>
                  </a:tcPr>
                </a:tc>
                <a:tc>
                  <a:txBody>
                    <a:bodyPr/>
                    <a:lstStyle/>
                    <a:p>
                      <a:r>
                        <a:rPr lang="en-US" sz="1400" dirty="0">
                          <a:solidFill>
                            <a:schemeClr val="tx1"/>
                          </a:solidFill>
                        </a:rPr>
                        <a:t>Source and LEBT commissioning ended.</a:t>
                      </a:r>
                    </a:p>
                  </a:txBody>
                  <a:tcPr>
                    <a:solidFill>
                      <a:schemeClr val="bg1"/>
                    </a:solidFill>
                  </a:tcPr>
                </a:tc>
                <a:extLst>
                  <a:ext uri="{0D108BD9-81ED-4DB2-BD59-A6C34878D82A}">
                    <a16:rowId xmlns:a16="http://schemas.microsoft.com/office/drawing/2014/main" val="2128798714"/>
                  </a:ext>
                </a:extLst>
              </a:tr>
            </a:tbl>
          </a:graphicData>
        </a:graphic>
      </p:graphicFrame>
    </p:spTree>
    <p:extLst>
      <p:ext uri="{BB962C8B-B14F-4D97-AF65-F5344CB8AC3E}">
        <p14:creationId xmlns:p14="http://schemas.microsoft.com/office/powerpoint/2010/main" val="12461106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7A41E-CCAE-1845-9EF2-04AC3115F5D3}"/>
              </a:ext>
            </a:extLst>
          </p:cNvPr>
          <p:cNvSpPr>
            <a:spLocks noGrp="1"/>
          </p:cNvSpPr>
          <p:nvPr>
            <p:ph type="title"/>
          </p:nvPr>
        </p:nvSpPr>
        <p:spPr/>
        <p:txBody>
          <a:bodyPr/>
          <a:lstStyle/>
          <a:p>
            <a:r>
              <a:rPr lang="en-US" dirty="0"/>
              <a:t>LEBT when we started</a:t>
            </a:r>
          </a:p>
        </p:txBody>
      </p:sp>
      <p:sp>
        <p:nvSpPr>
          <p:cNvPr id="4" name="Slide Number Placeholder 3">
            <a:extLst>
              <a:ext uri="{FF2B5EF4-FFF2-40B4-BE49-F238E27FC236}">
                <a16:creationId xmlns:a16="http://schemas.microsoft.com/office/drawing/2014/main" id="{2B80EB46-10FC-0046-9C14-6D3413410FE3}"/>
              </a:ext>
            </a:extLst>
          </p:cNvPr>
          <p:cNvSpPr>
            <a:spLocks noGrp="1"/>
          </p:cNvSpPr>
          <p:nvPr>
            <p:ph type="sldNum" sz="quarter" idx="12"/>
          </p:nvPr>
        </p:nvSpPr>
        <p:spPr/>
        <p:txBody>
          <a:bodyPr/>
          <a:lstStyle/>
          <a:p>
            <a:fld id="{551115BC-487E-4422-894C-CB7CD3E79223}" type="slidenum">
              <a:rPr lang="en-GB" smtClean="0"/>
              <a:pPr/>
              <a:t>29</a:t>
            </a:fld>
            <a:endParaRPr lang="en-GB" dirty="0"/>
          </a:p>
        </p:txBody>
      </p:sp>
      <p:pic>
        <p:nvPicPr>
          <p:cNvPr id="5" name="Picture 4">
            <a:extLst>
              <a:ext uri="{FF2B5EF4-FFF2-40B4-BE49-F238E27FC236}">
                <a16:creationId xmlns:a16="http://schemas.microsoft.com/office/drawing/2014/main" id="{629315C0-DA00-1447-AB6F-B26578BE4244}"/>
              </a:ext>
            </a:extLst>
          </p:cNvPr>
          <p:cNvPicPr/>
          <p:nvPr/>
        </p:nvPicPr>
        <p:blipFill rotWithShape="1">
          <a:blip r:embed="rId2"/>
          <a:srcRect r="1750"/>
          <a:stretch/>
        </p:blipFill>
        <p:spPr>
          <a:xfrm>
            <a:off x="483488" y="3342210"/>
            <a:ext cx="8085584" cy="2185560"/>
          </a:xfrm>
          <a:prstGeom prst="rect">
            <a:avLst/>
          </a:prstGeom>
          <a:ln>
            <a:noFill/>
          </a:ln>
        </p:spPr>
      </p:pic>
      <p:sp>
        <p:nvSpPr>
          <p:cNvPr id="6" name="TextShape 3">
            <a:extLst>
              <a:ext uri="{FF2B5EF4-FFF2-40B4-BE49-F238E27FC236}">
                <a16:creationId xmlns:a16="http://schemas.microsoft.com/office/drawing/2014/main" id="{0918E92F-67C9-4D46-A18F-6FAE917FEFFA}"/>
              </a:ext>
            </a:extLst>
          </p:cNvPr>
          <p:cNvSpPr txBox="1"/>
          <p:nvPr/>
        </p:nvSpPr>
        <p:spPr>
          <a:xfrm>
            <a:off x="1961127" y="5894682"/>
            <a:ext cx="1086873" cy="685800"/>
          </a:xfrm>
          <a:prstGeom prst="rect">
            <a:avLst/>
          </a:prstGeom>
          <a:noFill/>
          <a:ln>
            <a:noFill/>
          </a:ln>
        </p:spPr>
        <p:txBody>
          <a:bodyPr lIns="90000" tIns="45000" rIns="90000" bIns="45000"/>
          <a:lstStyle/>
          <a:p>
            <a:pPr algn="ctr"/>
            <a:r>
              <a:rPr lang="en-US" sz="1400" b="1" strike="noStrike" spc="-1" dirty="0">
                <a:solidFill>
                  <a:srgbClr val="000000"/>
                </a:solidFill>
              </a:rPr>
              <a:t>Solenoid 1</a:t>
            </a:r>
          </a:p>
          <a:p>
            <a:pPr algn="ctr"/>
            <a:r>
              <a:rPr lang="en-US" sz="1400" b="1" spc="-1" dirty="0"/>
              <a:t>(</a:t>
            </a:r>
            <a:r>
              <a:rPr lang="en-US" sz="1400" b="1" spc="-1" dirty="0">
                <a:solidFill>
                  <a:srgbClr val="FF0000"/>
                </a:solidFill>
              </a:rPr>
              <a:t>Steerer 1H</a:t>
            </a:r>
            <a:r>
              <a:rPr lang="en-US" sz="1400" b="1" strike="noStrike" spc="-1" dirty="0"/>
              <a:t>)</a:t>
            </a:r>
          </a:p>
          <a:p>
            <a:pPr algn="ctr"/>
            <a:r>
              <a:rPr lang="en-US" sz="1400" b="1" spc="-1" dirty="0"/>
              <a:t>(</a:t>
            </a:r>
            <a:r>
              <a:rPr lang="en-US" sz="1400" b="1" spc="-1" dirty="0">
                <a:solidFill>
                  <a:srgbClr val="FF0000"/>
                </a:solidFill>
              </a:rPr>
              <a:t>Steerer 1V</a:t>
            </a:r>
            <a:r>
              <a:rPr lang="en-US" sz="1400" b="1" spc="-1" dirty="0"/>
              <a:t>)</a:t>
            </a:r>
            <a:endParaRPr lang="en-US" sz="1400" spc="-1" dirty="0"/>
          </a:p>
          <a:p>
            <a:pPr algn="ctr"/>
            <a:endParaRPr lang="en-US" sz="1400" b="0" strike="noStrike" spc="-1" dirty="0"/>
          </a:p>
        </p:txBody>
      </p:sp>
      <p:sp>
        <p:nvSpPr>
          <p:cNvPr id="7" name="TextShape 4">
            <a:extLst>
              <a:ext uri="{FF2B5EF4-FFF2-40B4-BE49-F238E27FC236}">
                <a16:creationId xmlns:a16="http://schemas.microsoft.com/office/drawing/2014/main" id="{4EAD89E8-268F-874B-B884-4B6AE270EA36}"/>
              </a:ext>
            </a:extLst>
          </p:cNvPr>
          <p:cNvSpPr txBox="1"/>
          <p:nvPr/>
        </p:nvSpPr>
        <p:spPr>
          <a:xfrm>
            <a:off x="3822128" y="5663034"/>
            <a:ext cx="821880" cy="316080"/>
          </a:xfrm>
          <a:prstGeom prst="rect">
            <a:avLst/>
          </a:prstGeom>
          <a:noFill/>
          <a:ln w="12700">
            <a:noFill/>
          </a:ln>
        </p:spPr>
        <p:txBody>
          <a:bodyPr lIns="90000" tIns="45000" rIns="90000" bIns="45000"/>
          <a:lstStyle/>
          <a:p>
            <a:r>
              <a:rPr lang="en-US" sz="1400" b="1" spc="-1" dirty="0">
                <a:solidFill>
                  <a:srgbClr val="FF0000"/>
                </a:solidFill>
              </a:rPr>
              <a:t>Chopper</a:t>
            </a:r>
            <a:endParaRPr lang="en-US" sz="1400" b="0" spc="-1" dirty="0">
              <a:solidFill>
                <a:srgbClr val="FF0000"/>
              </a:solidFill>
            </a:endParaRPr>
          </a:p>
        </p:txBody>
      </p:sp>
      <p:sp>
        <p:nvSpPr>
          <p:cNvPr id="8" name="TextShape 5">
            <a:extLst>
              <a:ext uri="{FF2B5EF4-FFF2-40B4-BE49-F238E27FC236}">
                <a16:creationId xmlns:a16="http://schemas.microsoft.com/office/drawing/2014/main" id="{74D87C34-56A9-4B4E-8E8B-5083145AB973}"/>
              </a:ext>
            </a:extLst>
          </p:cNvPr>
          <p:cNvSpPr txBox="1"/>
          <p:nvPr/>
        </p:nvSpPr>
        <p:spPr>
          <a:xfrm>
            <a:off x="5715000" y="5663034"/>
            <a:ext cx="962744" cy="311856"/>
          </a:xfrm>
          <a:prstGeom prst="rect">
            <a:avLst/>
          </a:prstGeom>
          <a:noFill/>
          <a:ln>
            <a:noFill/>
          </a:ln>
        </p:spPr>
        <p:txBody>
          <a:bodyPr lIns="90000" tIns="45000" rIns="90000" bIns="45000"/>
          <a:lstStyle/>
          <a:p>
            <a:r>
              <a:rPr lang="en-US" sz="1400" b="1" strike="noStrike" spc="-1" dirty="0"/>
              <a:t>Collimator</a:t>
            </a:r>
            <a:endParaRPr lang="en-US" sz="1400" b="0" strike="noStrike" spc="-1" dirty="0"/>
          </a:p>
        </p:txBody>
      </p:sp>
      <p:sp>
        <p:nvSpPr>
          <p:cNvPr id="9" name="TextShape 6">
            <a:extLst>
              <a:ext uri="{FF2B5EF4-FFF2-40B4-BE49-F238E27FC236}">
                <a16:creationId xmlns:a16="http://schemas.microsoft.com/office/drawing/2014/main" id="{1BEC2B56-E3B7-A140-B73D-4C4375E2AC72}"/>
              </a:ext>
            </a:extLst>
          </p:cNvPr>
          <p:cNvSpPr txBox="1"/>
          <p:nvPr/>
        </p:nvSpPr>
        <p:spPr>
          <a:xfrm>
            <a:off x="5181600" y="5909922"/>
            <a:ext cx="1143000" cy="746760"/>
          </a:xfrm>
          <a:prstGeom prst="rect">
            <a:avLst/>
          </a:prstGeom>
          <a:noFill/>
          <a:ln>
            <a:noFill/>
          </a:ln>
        </p:spPr>
        <p:txBody>
          <a:bodyPr lIns="90000" tIns="45000" rIns="90000" bIns="45000"/>
          <a:lstStyle/>
          <a:p>
            <a:pPr algn="ctr"/>
            <a:r>
              <a:rPr lang="en-US" sz="1400" b="1" spc="-1" dirty="0">
                <a:solidFill>
                  <a:srgbClr val="000000"/>
                </a:solidFill>
              </a:rPr>
              <a:t>Solenoid 2</a:t>
            </a:r>
            <a:endParaRPr lang="en-US" sz="1400" b="0" spc="-1" dirty="0"/>
          </a:p>
          <a:p>
            <a:pPr algn="ctr"/>
            <a:r>
              <a:rPr lang="en-US" sz="1400" b="1" strike="noStrike" spc="-1" dirty="0"/>
              <a:t>(</a:t>
            </a:r>
            <a:r>
              <a:rPr lang="en-US" sz="1400" b="1" spc="-1" dirty="0">
                <a:solidFill>
                  <a:srgbClr val="FF0000"/>
                </a:solidFill>
              </a:rPr>
              <a:t>Steerer 2H</a:t>
            </a:r>
            <a:r>
              <a:rPr lang="en-US" sz="1400" b="1" strike="noStrike" spc="-1" dirty="0"/>
              <a:t>)</a:t>
            </a:r>
          </a:p>
          <a:p>
            <a:pPr algn="ctr"/>
            <a:r>
              <a:rPr lang="en-US" sz="1400" b="1" spc="-1" dirty="0"/>
              <a:t>(</a:t>
            </a:r>
            <a:r>
              <a:rPr lang="en-US" sz="1400" b="1" spc="-1" dirty="0">
                <a:solidFill>
                  <a:srgbClr val="FF0000"/>
                </a:solidFill>
              </a:rPr>
              <a:t>Steerer 2V</a:t>
            </a:r>
            <a:r>
              <a:rPr lang="en-US" sz="1400" b="1" spc="-1" dirty="0"/>
              <a:t>)</a:t>
            </a:r>
            <a:endParaRPr lang="en-US" sz="1400" b="0" strike="noStrike" spc="-1" dirty="0"/>
          </a:p>
        </p:txBody>
      </p:sp>
      <p:sp>
        <p:nvSpPr>
          <p:cNvPr id="10" name="TextShape 7">
            <a:extLst>
              <a:ext uri="{FF2B5EF4-FFF2-40B4-BE49-F238E27FC236}">
                <a16:creationId xmlns:a16="http://schemas.microsoft.com/office/drawing/2014/main" id="{C56C3E1A-B25E-9C49-AC5D-F867B3D298EE}"/>
              </a:ext>
            </a:extLst>
          </p:cNvPr>
          <p:cNvSpPr txBox="1"/>
          <p:nvPr/>
        </p:nvSpPr>
        <p:spPr>
          <a:xfrm>
            <a:off x="3429000" y="5663034"/>
            <a:ext cx="410400" cy="316080"/>
          </a:xfrm>
          <a:prstGeom prst="rect">
            <a:avLst/>
          </a:prstGeom>
          <a:noFill/>
          <a:ln>
            <a:noFill/>
          </a:ln>
        </p:spPr>
        <p:txBody>
          <a:bodyPr lIns="90000" tIns="45000" rIns="90000" bIns="45000"/>
          <a:lstStyle/>
          <a:p>
            <a:r>
              <a:rPr lang="en-US" sz="1400" b="1" spc="-1" dirty="0">
                <a:solidFill>
                  <a:srgbClr val="FF0000"/>
                </a:solidFill>
              </a:rPr>
              <a:t>Iris</a:t>
            </a:r>
            <a:endParaRPr lang="en-US" sz="1400" b="0" spc="-1" dirty="0">
              <a:solidFill>
                <a:srgbClr val="FF0000"/>
              </a:solidFill>
            </a:endParaRPr>
          </a:p>
        </p:txBody>
      </p:sp>
      <p:sp>
        <p:nvSpPr>
          <p:cNvPr id="11" name="TextShape 8">
            <a:extLst>
              <a:ext uri="{FF2B5EF4-FFF2-40B4-BE49-F238E27FC236}">
                <a16:creationId xmlns:a16="http://schemas.microsoft.com/office/drawing/2014/main" id="{F43ADCCF-D3C3-8D44-AB30-144C36CF7E56}"/>
              </a:ext>
            </a:extLst>
          </p:cNvPr>
          <p:cNvSpPr txBox="1"/>
          <p:nvPr/>
        </p:nvSpPr>
        <p:spPr>
          <a:xfrm>
            <a:off x="4315968" y="1752600"/>
            <a:ext cx="865632" cy="1404930"/>
          </a:xfrm>
          <a:prstGeom prst="rect">
            <a:avLst/>
          </a:prstGeom>
          <a:noFill/>
          <a:ln w="19050">
            <a:solidFill>
              <a:srgbClr val="000000"/>
            </a:solidFill>
            <a:round/>
          </a:ln>
        </p:spPr>
        <p:txBody>
          <a:bodyPr lIns="99000" tIns="54000" rIns="99000" bIns="54000"/>
          <a:lstStyle/>
          <a:p>
            <a:r>
              <a:rPr lang="en-US" sz="1400" b="1" spc="-1" dirty="0">
                <a:solidFill>
                  <a:schemeClr val="bg1">
                    <a:lumMod val="65000"/>
                  </a:schemeClr>
                </a:solidFill>
              </a:rPr>
              <a:t>FC</a:t>
            </a:r>
            <a:endParaRPr lang="en-US" sz="1400" b="0" spc="-1" dirty="0">
              <a:solidFill>
                <a:schemeClr val="bg1">
                  <a:lumMod val="65000"/>
                </a:schemeClr>
              </a:solidFill>
            </a:endParaRPr>
          </a:p>
          <a:p>
            <a:r>
              <a:rPr lang="en-US" sz="1400" b="1" spc="-1" dirty="0">
                <a:solidFill>
                  <a:schemeClr val="bg1">
                    <a:lumMod val="65000"/>
                  </a:schemeClr>
                </a:solidFill>
              </a:rPr>
              <a:t>EMU (H)</a:t>
            </a:r>
            <a:endParaRPr lang="en-US" sz="1400" b="0" spc="-1" dirty="0">
              <a:solidFill>
                <a:schemeClr val="bg1">
                  <a:lumMod val="65000"/>
                </a:schemeClr>
              </a:solidFill>
            </a:endParaRPr>
          </a:p>
          <a:p>
            <a:r>
              <a:rPr lang="en-US" sz="1400" b="1" spc="-1" dirty="0">
                <a:solidFill>
                  <a:srgbClr val="FF0000"/>
                </a:solidFill>
              </a:rPr>
              <a:t>EMU (V)</a:t>
            </a:r>
            <a:endParaRPr lang="en-US" sz="1400" b="0" spc="-1" dirty="0">
              <a:solidFill>
                <a:srgbClr val="FF0000"/>
              </a:solidFill>
            </a:endParaRPr>
          </a:p>
          <a:p>
            <a:r>
              <a:rPr lang="en-US" sz="1400" b="1" spc="-1" dirty="0">
                <a:solidFill>
                  <a:srgbClr val="FF0000"/>
                </a:solidFill>
              </a:rPr>
              <a:t>NPM (H)</a:t>
            </a:r>
            <a:endParaRPr lang="en-US" sz="1400" b="0" spc="-1" dirty="0">
              <a:solidFill>
                <a:srgbClr val="FF0000"/>
              </a:solidFill>
            </a:endParaRPr>
          </a:p>
          <a:p>
            <a:r>
              <a:rPr lang="en-US" sz="1400" b="1" spc="-1" dirty="0">
                <a:solidFill>
                  <a:srgbClr val="FF0000"/>
                </a:solidFill>
              </a:rPr>
              <a:t>NPM (V)</a:t>
            </a:r>
            <a:endParaRPr lang="en-US" sz="1400" b="0" spc="-1" dirty="0">
              <a:solidFill>
                <a:srgbClr val="FF0000"/>
              </a:solidFill>
            </a:endParaRPr>
          </a:p>
          <a:p>
            <a:r>
              <a:rPr lang="en-US" sz="1400" b="1" spc="-1" dirty="0" err="1">
                <a:solidFill>
                  <a:srgbClr val="FF0000"/>
                </a:solidFill>
              </a:rPr>
              <a:t>Dpl</a:t>
            </a:r>
            <a:endParaRPr lang="en-US" sz="1400" b="0" spc="-1" dirty="0">
              <a:solidFill>
                <a:srgbClr val="FF0000"/>
              </a:solidFill>
            </a:endParaRPr>
          </a:p>
        </p:txBody>
      </p:sp>
      <p:sp>
        <p:nvSpPr>
          <p:cNvPr id="12" name="Line 9">
            <a:extLst>
              <a:ext uri="{FF2B5EF4-FFF2-40B4-BE49-F238E27FC236}">
                <a16:creationId xmlns:a16="http://schemas.microsoft.com/office/drawing/2014/main" id="{9B72FCAF-2206-EE4D-8700-41D2F1549B88}"/>
              </a:ext>
            </a:extLst>
          </p:cNvPr>
          <p:cNvSpPr/>
          <p:nvPr/>
        </p:nvSpPr>
        <p:spPr>
          <a:xfrm>
            <a:off x="914400" y="4577010"/>
            <a:ext cx="0" cy="1325880"/>
          </a:xfrm>
          <a:prstGeom prst="line">
            <a:avLst/>
          </a:prstGeom>
          <a:ln w="19080">
            <a:solidFill>
              <a:srgbClr val="000000"/>
            </a:solidFill>
            <a:round/>
          </a:ln>
        </p:spPr>
        <p:style>
          <a:lnRef idx="0">
            <a:scrgbClr r="0" g="0" b="0"/>
          </a:lnRef>
          <a:fillRef idx="0">
            <a:scrgbClr r="0" g="0" b="0"/>
          </a:fillRef>
          <a:effectRef idx="0">
            <a:scrgbClr r="0" g="0" b="0"/>
          </a:effectRef>
          <a:fontRef idx="minor"/>
        </p:style>
        <p:txBody>
          <a:bodyPr/>
          <a:lstStyle/>
          <a:p>
            <a:endParaRPr lang="en-GB" dirty="0"/>
          </a:p>
        </p:txBody>
      </p:sp>
      <p:sp>
        <p:nvSpPr>
          <p:cNvPr id="13" name="Line 10">
            <a:extLst>
              <a:ext uri="{FF2B5EF4-FFF2-40B4-BE49-F238E27FC236}">
                <a16:creationId xmlns:a16="http://schemas.microsoft.com/office/drawing/2014/main" id="{B6A1CEEE-2B7D-8346-A6CE-092A7F9FC8F2}"/>
              </a:ext>
            </a:extLst>
          </p:cNvPr>
          <p:cNvSpPr/>
          <p:nvPr/>
        </p:nvSpPr>
        <p:spPr>
          <a:xfrm>
            <a:off x="2487168" y="4577010"/>
            <a:ext cx="0" cy="1325880"/>
          </a:xfrm>
          <a:prstGeom prst="line">
            <a:avLst/>
          </a:prstGeom>
          <a:ln w="19080">
            <a:solidFill>
              <a:srgbClr val="000000"/>
            </a:solidFill>
            <a:round/>
          </a:ln>
        </p:spPr>
        <p:style>
          <a:lnRef idx="0">
            <a:scrgbClr r="0" g="0" b="0"/>
          </a:lnRef>
          <a:fillRef idx="0">
            <a:scrgbClr r="0" g="0" b="0"/>
          </a:fillRef>
          <a:effectRef idx="0">
            <a:scrgbClr r="0" g="0" b="0"/>
          </a:effectRef>
          <a:fontRef idx="minor"/>
        </p:style>
      </p:sp>
      <p:sp>
        <p:nvSpPr>
          <p:cNvPr id="14" name="Line 11">
            <a:extLst>
              <a:ext uri="{FF2B5EF4-FFF2-40B4-BE49-F238E27FC236}">
                <a16:creationId xmlns:a16="http://schemas.microsoft.com/office/drawing/2014/main" id="{98127AF6-3C37-AB45-BFD4-8BA4A428962A}"/>
              </a:ext>
            </a:extLst>
          </p:cNvPr>
          <p:cNvSpPr/>
          <p:nvPr/>
        </p:nvSpPr>
        <p:spPr>
          <a:xfrm>
            <a:off x="3602736" y="4577010"/>
            <a:ext cx="0" cy="1143000"/>
          </a:xfrm>
          <a:prstGeom prst="line">
            <a:avLst/>
          </a:prstGeom>
          <a:ln w="19080">
            <a:solidFill>
              <a:srgbClr val="000000"/>
            </a:solidFill>
            <a:round/>
          </a:ln>
        </p:spPr>
        <p:style>
          <a:lnRef idx="0">
            <a:scrgbClr r="0" g="0" b="0"/>
          </a:lnRef>
          <a:fillRef idx="0">
            <a:scrgbClr r="0" g="0" b="0"/>
          </a:fillRef>
          <a:effectRef idx="0">
            <a:scrgbClr r="0" g="0" b="0"/>
          </a:effectRef>
          <a:fontRef idx="minor"/>
        </p:style>
        <p:txBody>
          <a:bodyPr/>
          <a:lstStyle/>
          <a:p>
            <a:endParaRPr lang="en-US" dirty="0"/>
          </a:p>
        </p:txBody>
      </p:sp>
      <p:sp>
        <p:nvSpPr>
          <p:cNvPr id="15" name="Line 12">
            <a:extLst>
              <a:ext uri="{FF2B5EF4-FFF2-40B4-BE49-F238E27FC236}">
                <a16:creationId xmlns:a16="http://schemas.microsoft.com/office/drawing/2014/main" id="{E7164BE8-39E9-7746-B80F-7E9E1595A176}"/>
              </a:ext>
            </a:extLst>
          </p:cNvPr>
          <p:cNvSpPr/>
          <p:nvPr/>
        </p:nvSpPr>
        <p:spPr>
          <a:xfrm>
            <a:off x="4230368" y="4577010"/>
            <a:ext cx="0" cy="1143000"/>
          </a:xfrm>
          <a:prstGeom prst="line">
            <a:avLst/>
          </a:prstGeom>
          <a:ln w="19080">
            <a:solidFill>
              <a:srgbClr val="000000"/>
            </a:solidFill>
            <a:round/>
          </a:ln>
        </p:spPr>
        <p:style>
          <a:lnRef idx="0">
            <a:scrgbClr r="0" g="0" b="0"/>
          </a:lnRef>
          <a:fillRef idx="0">
            <a:scrgbClr r="0" g="0" b="0"/>
          </a:fillRef>
          <a:effectRef idx="0">
            <a:scrgbClr r="0" g="0" b="0"/>
          </a:effectRef>
          <a:fontRef idx="minor"/>
        </p:style>
      </p:sp>
      <p:sp>
        <p:nvSpPr>
          <p:cNvPr id="16" name="Line 13">
            <a:extLst>
              <a:ext uri="{FF2B5EF4-FFF2-40B4-BE49-F238E27FC236}">
                <a16:creationId xmlns:a16="http://schemas.microsoft.com/office/drawing/2014/main" id="{2E601A1F-288A-0C42-8D60-C88D24AB4AD8}"/>
              </a:ext>
            </a:extLst>
          </p:cNvPr>
          <p:cNvSpPr/>
          <p:nvPr/>
        </p:nvSpPr>
        <p:spPr>
          <a:xfrm>
            <a:off x="5760720" y="4577010"/>
            <a:ext cx="0" cy="1325880"/>
          </a:xfrm>
          <a:prstGeom prst="line">
            <a:avLst/>
          </a:prstGeom>
          <a:ln w="19080">
            <a:solidFill>
              <a:srgbClr val="000000"/>
            </a:solidFill>
            <a:round/>
          </a:ln>
        </p:spPr>
        <p:style>
          <a:lnRef idx="0">
            <a:scrgbClr r="0" g="0" b="0"/>
          </a:lnRef>
          <a:fillRef idx="0">
            <a:scrgbClr r="0" g="0" b="0"/>
          </a:fillRef>
          <a:effectRef idx="0">
            <a:scrgbClr r="0" g="0" b="0"/>
          </a:effectRef>
          <a:fontRef idx="minor"/>
        </p:style>
      </p:sp>
      <p:sp>
        <p:nvSpPr>
          <p:cNvPr id="17" name="Line 14">
            <a:extLst>
              <a:ext uri="{FF2B5EF4-FFF2-40B4-BE49-F238E27FC236}">
                <a16:creationId xmlns:a16="http://schemas.microsoft.com/office/drawing/2014/main" id="{D20D84EB-F5E2-C846-A331-1C99C499B8D9}"/>
              </a:ext>
            </a:extLst>
          </p:cNvPr>
          <p:cNvSpPr/>
          <p:nvPr/>
        </p:nvSpPr>
        <p:spPr>
          <a:xfrm>
            <a:off x="6390368" y="4574898"/>
            <a:ext cx="0" cy="1143000"/>
          </a:xfrm>
          <a:prstGeom prst="line">
            <a:avLst/>
          </a:prstGeom>
          <a:ln w="19080">
            <a:solidFill>
              <a:srgbClr val="000000"/>
            </a:solidFill>
            <a:round/>
          </a:ln>
        </p:spPr>
        <p:style>
          <a:lnRef idx="0">
            <a:scrgbClr r="0" g="0" b="0"/>
          </a:lnRef>
          <a:fillRef idx="0">
            <a:scrgbClr r="0" g="0" b="0"/>
          </a:fillRef>
          <a:effectRef idx="0">
            <a:scrgbClr r="0" g="0" b="0"/>
          </a:effectRef>
          <a:fontRef idx="minor"/>
        </p:style>
      </p:sp>
      <p:sp>
        <p:nvSpPr>
          <p:cNvPr id="18" name="TextShape 16">
            <a:extLst>
              <a:ext uri="{FF2B5EF4-FFF2-40B4-BE49-F238E27FC236}">
                <a16:creationId xmlns:a16="http://schemas.microsoft.com/office/drawing/2014/main" id="{694FB597-0DED-0B45-BB27-37E85E6F06BF}"/>
              </a:ext>
            </a:extLst>
          </p:cNvPr>
          <p:cNvSpPr txBox="1"/>
          <p:nvPr/>
        </p:nvSpPr>
        <p:spPr>
          <a:xfrm>
            <a:off x="6117336" y="1756074"/>
            <a:ext cx="539496" cy="301446"/>
          </a:xfrm>
          <a:prstGeom prst="rect">
            <a:avLst/>
          </a:prstGeom>
          <a:noFill/>
          <a:ln w="19050">
            <a:solidFill>
              <a:srgbClr val="000000"/>
            </a:solidFill>
            <a:round/>
          </a:ln>
        </p:spPr>
        <p:txBody>
          <a:bodyPr lIns="93960" tIns="48960" rIns="93960" bIns="48960"/>
          <a:lstStyle/>
          <a:p>
            <a:r>
              <a:rPr lang="en-US" sz="1400" b="1" spc="-1" dirty="0">
                <a:solidFill>
                  <a:schemeClr val="accent6">
                    <a:lumMod val="50000"/>
                  </a:schemeClr>
                </a:solidFill>
              </a:rPr>
              <a:t>BCM</a:t>
            </a:r>
            <a:endParaRPr lang="en-US" sz="1400" b="0" strike="noStrike" spc="-1" dirty="0">
              <a:solidFill>
                <a:schemeClr val="accent6">
                  <a:lumMod val="50000"/>
                </a:schemeClr>
              </a:solidFill>
            </a:endParaRPr>
          </a:p>
        </p:txBody>
      </p:sp>
      <p:sp>
        <p:nvSpPr>
          <p:cNvPr id="19" name="Line 19">
            <a:extLst>
              <a:ext uri="{FF2B5EF4-FFF2-40B4-BE49-F238E27FC236}">
                <a16:creationId xmlns:a16="http://schemas.microsoft.com/office/drawing/2014/main" id="{687EC0A1-D983-D140-848A-5F8813334DDA}"/>
              </a:ext>
            </a:extLst>
          </p:cNvPr>
          <p:cNvSpPr/>
          <p:nvPr/>
        </p:nvSpPr>
        <p:spPr>
          <a:xfrm>
            <a:off x="4770368" y="3157530"/>
            <a:ext cx="0" cy="1406520"/>
          </a:xfrm>
          <a:prstGeom prst="line">
            <a:avLst/>
          </a:prstGeom>
          <a:ln w="19080">
            <a:solidFill>
              <a:srgbClr val="000000"/>
            </a:solidFill>
            <a:round/>
          </a:ln>
        </p:spPr>
        <p:style>
          <a:lnRef idx="0">
            <a:scrgbClr r="0" g="0" b="0"/>
          </a:lnRef>
          <a:fillRef idx="0">
            <a:scrgbClr r="0" g="0" b="0"/>
          </a:fillRef>
          <a:effectRef idx="0">
            <a:scrgbClr r="0" g="0" b="0"/>
          </a:effectRef>
          <a:fontRef idx="minor"/>
        </p:style>
      </p:sp>
      <p:sp>
        <p:nvSpPr>
          <p:cNvPr id="20" name="Line 20">
            <a:extLst>
              <a:ext uri="{FF2B5EF4-FFF2-40B4-BE49-F238E27FC236}">
                <a16:creationId xmlns:a16="http://schemas.microsoft.com/office/drawing/2014/main" id="{A36C8ADB-0011-E74A-B040-0C656BAB7051}"/>
              </a:ext>
            </a:extLst>
          </p:cNvPr>
          <p:cNvSpPr/>
          <p:nvPr/>
        </p:nvSpPr>
        <p:spPr>
          <a:xfrm>
            <a:off x="6390728" y="2057400"/>
            <a:ext cx="0" cy="2468880"/>
          </a:xfrm>
          <a:prstGeom prst="line">
            <a:avLst/>
          </a:prstGeom>
          <a:ln w="19080">
            <a:solidFill>
              <a:srgbClr val="000000"/>
            </a:solidFill>
            <a:round/>
          </a:ln>
        </p:spPr>
        <p:style>
          <a:lnRef idx="0">
            <a:scrgbClr r="0" g="0" b="0"/>
          </a:lnRef>
          <a:fillRef idx="0">
            <a:scrgbClr r="0" g="0" b="0"/>
          </a:fillRef>
          <a:effectRef idx="0">
            <a:scrgbClr r="0" g="0" b="0"/>
          </a:effectRef>
          <a:fontRef idx="minor"/>
        </p:style>
      </p:sp>
      <p:sp>
        <p:nvSpPr>
          <p:cNvPr id="21" name="Line 21">
            <a:extLst>
              <a:ext uri="{FF2B5EF4-FFF2-40B4-BE49-F238E27FC236}">
                <a16:creationId xmlns:a16="http://schemas.microsoft.com/office/drawing/2014/main" id="{3AAB867C-FC41-F54A-A849-A3183426A2EC}"/>
              </a:ext>
            </a:extLst>
          </p:cNvPr>
          <p:cNvSpPr/>
          <p:nvPr/>
        </p:nvSpPr>
        <p:spPr>
          <a:xfrm>
            <a:off x="761776" y="2057520"/>
            <a:ext cx="0" cy="1371600"/>
          </a:xfrm>
          <a:prstGeom prst="line">
            <a:avLst/>
          </a:prstGeom>
          <a:ln w="19080">
            <a:solidFill>
              <a:srgbClr val="000000"/>
            </a:solidFill>
            <a:round/>
          </a:ln>
        </p:spPr>
        <p:style>
          <a:lnRef idx="0">
            <a:scrgbClr r="0" g="0" b="0"/>
          </a:lnRef>
          <a:fillRef idx="0">
            <a:scrgbClr r="0" g="0" b="0"/>
          </a:fillRef>
          <a:effectRef idx="0">
            <a:scrgbClr r="0" g="0" b="0"/>
          </a:effectRef>
          <a:fontRef idx="minor"/>
        </p:style>
      </p:sp>
      <p:sp>
        <p:nvSpPr>
          <p:cNvPr id="22" name="Line 13">
            <a:extLst>
              <a:ext uri="{FF2B5EF4-FFF2-40B4-BE49-F238E27FC236}">
                <a16:creationId xmlns:a16="http://schemas.microsoft.com/office/drawing/2014/main" id="{7CA8900A-F5EC-F043-97BE-CA10D82177C9}"/>
              </a:ext>
            </a:extLst>
          </p:cNvPr>
          <p:cNvSpPr/>
          <p:nvPr/>
        </p:nvSpPr>
        <p:spPr>
          <a:xfrm>
            <a:off x="8367904" y="4581570"/>
            <a:ext cx="0" cy="1143000"/>
          </a:xfrm>
          <a:prstGeom prst="line">
            <a:avLst/>
          </a:prstGeom>
          <a:ln w="19080">
            <a:solidFill>
              <a:srgbClr val="000000"/>
            </a:solidFill>
            <a:round/>
          </a:ln>
        </p:spPr>
        <p:style>
          <a:lnRef idx="0">
            <a:scrgbClr r="0" g="0" b="0"/>
          </a:lnRef>
          <a:fillRef idx="0">
            <a:scrgbClr r="0" g="0" b="0"/>
          </a:fillRef>
          <a:effectRef idx="0">
            <a:scrgbClr r="0" g="0" b="0"/>
          </a:effectRef>
          <a:fontRef idx="minor"/>
        </p:style>
      </p:sp>
      <p:sp>
        <p:nvSpPr>
          <p:cNvPr id="23" name="TextShape 5">
            <a:extLst>
              <a:ext uri="{FF2B5EF4-FFF2-40B4-BE49-F238E27FC236}">
                <a16:creationId xmlns:a16="http://schemas.microsoft.com/office/drawing/2014/main" id="{028A151C-CCC0-4C4B-AA89-6E02DDB36B7B}"/>
              </a:ext>
            </a:extLst>
          </p:cNvPr>
          <p:cNvSpPr txBox="1"/>
          <p:nvPr/>
        </p:nvSpPr>
        <p:spPr>
          <a:xfrm>
            <a:off x="7884368" y="5663034"/>
            <a:ext cx="984584" cy="316080"/>
          </a:xfrm>
          <a:prstGeom prst="rect">
            <a:avLst/>
          </a:prstGeom>
          <a:noFill/>
          <a:ln>
            <a:noFill/>
          </a:ln>
        </p:spPr>
        <p:txBody>
          <a:bodyPr lIns="90000" tIns="45000" rIns="90000" bIns="45000"/>
          <a:lstStyle/>
          <a:p>
            <a:r>
              <a:rPr lang="en-US" sz="1400" b="1" strike="noStrike" spc="-1" dirty="0">
                <a:solidFill>
                  <a:srgbClr val="FF0000"/>
                </a:solidFill>
              </a:rPr>
              <a:t>Beam stop</a:t>
            </a:r>
            <a:endParaRPr lang="en-US" sz="1400" b="0" strike="noStrike" spc="-1" dirty="0">
              <a:solidFill>
                <a:srgbClr val="FF0000"/>
              </a:solidFill>
            </a:endParaRPr>
          </a:p>
        </p:txBody>
      </p:sp>
      <p:sp>
        <p:nvSpPr>
          <p:cNvPr id="24" name="TextShape 16">
            <a:extLst>
              <a:ext uri="{FF2B5EF4-FFF2-40B4-BE49-F238E27FC236}">
                <a16:creationId xmlns:a16="http://schemas.microsoft.com/office/drawing/2014/main" id="{CE6F1935-9F53-D641-9491-4E0A1CF4C68A}"/>
              </a:ext>
            </a:extLst>
          </p:cNvPr>
          <p:cNvSpPr txBox="1"/>
          <p:nvPr/>
        </p:nvSpPr>
        <p:spPr>
          <a:xfrm>
            <a:off x="7086600" y="1756074"/>
            <a:ext cx="852632" cy="987552"/>
          </a:xfrm>
          <a:prstGeom prst="rect">
            <a:avLst/>
          </a:prstGeom>
          <a:noFill/>
          <a:ln w="19050">
            <a:solidFill>
              <a:srgbClr val="000000"/>
            </a:solidFill>
            <a:round/>
          </a:ln>
        </p:spPr>
        <p:txBody>
          <a:bodyPr lIns="93960" tIns="48960" rIns="93960" bIns="48960"/>
          <a:lstStyle/>
          <a:p>
            <a:r>
              <a:rPr lang="en-US" sz="1400" b="1" spc="-1" dirty="0">
                <a:solidFill>
                  <a:srgbClr val="FF0000"/>
                </a:solidFill>
              </a:rPr>
              <a:t>EMU (V)</a:t>
            </a:r>
          </a:p>
          <a:p>
            <a:r>
              <a:rPr lang="en-US" sz="1400" b="1" spc="-1" dirty="0">
                <a:solidFill>
                  <a:srgbClr val="FF0000"/>
                </a:solidFill>
              </a:rPr>
              <a:t>NPM (H)</a:t>
            </a:r>
            <a:endParaRPr lang="en-US" sz="1400" b="0" spc="-1" dirty="0">
              <a:solidFill>
                <a:srgbClr val="FF0000"/>
              </a:solidFill>
            </a:endParaRPr>
          </a:p>
          <a:p>
            <a:r>
              <a:rPr lang="en-US" sz="1400" b="1" spc="-1" dirty="0">
                <a:solidFill>
                  <a:srgbClr val="FF0000"/>
                </a:solidFill>
                <a:ea typeface="Droid Sans Fallback"/>
              </a:rPr>
              <a:t>NPM</a:t>
            </a:r>
            <a:r>
              <a:rPr lang="en-US" sz="1400" b="1" spc="-1" dirty="0">
                <a:solidFill>
                  <a:srgbClr val="FF0000"/>
                </a:solidFill>
              </a:rPr>
              <a:t> (V)</a:t>
            </a:r>
            <a:endParaRPr lang="en-US" sz="1400" b="0" spc="-1" dirty="0">
              <a:solidFill>
                <a:srgbClr val="FF0000"/>
              </a:solidFill>
            </a:endParaRPr>
          </a:p>
          <a:p>
            <a:r>
              <a:rPr lang="en-US" sz="1400" b="1" spc="-1" dirty="0"/>
              <a:t>FC</a:t>
            </a:r>
            <a:endParaRPr lang="en-US" sz="1400" b="0" spc="-1" dirty="0"/>
          </a:p>
        </p:txBody>
      </p:sp>
      <p:sp>
        <p:nvSpPr>
          <p:cNvPr id="25" name="Line 19">
            <a:extLst>
              <a:ext uri="{FF2B5EF4-FFF2-40B4-BE49-F238E27FC236}">
                <a16:creationId xmlns:a16="http://schemas.microsoft.com/office/drawing/2014/main" id="{E078CAFD-0560-2344-B48D-B91FD2CA61C1}"/>
              </a:ext>
            </a:extLst>
          </p:cNvPr>
          <p:cNvSpPr/>
          <p:nvPr/>
        </p:nvSpPr>
        <p:spPr>
          <a:xfrm>
            <a:off x="7524328" y="2753922"/>
            <a:ext cx="0" cy="1801368"/>
          </a:xfrm>
          <a:prstGeom prst="line">
            <a:avLst/>
          </a:prstGeom>
          <a:ln w="19080">
            <a:solidFill>
              <a:srgbClr val="000000"/>
            </a:solidFill>
            <a:round/>
          </a:ln>
        </p:spPr>
        <p:style>
          <a:lnRef idx="0">
            <a:scrgbClr r="0" g="0" b="0"/>
          </a:lnRef>
          <a:fillRef idx="0">
            <a:scrgbClr r="0" g="0" b="0"/>
          </a:fillRef>
          <a:effectRef idx="0">
            <a:scrgbClr r="0" g="0" b="0"/>
          </a:effectRef>
          <a:fontRef idx="minor"/>
        </p:style>
      </p:sp>
      <p:sp>
        <p:nvSpPr>
          <p:cNvPr id="26" name="TextShape 15">
            <a:extLst>
              <a:ext uri="{FF2B5EF4-FFF2-40B4-BE49-F238E27FC236}">
                <a16:creationId xmlns:a16="http://schemas.microsoft.com/office/drawing/2014/main" id="{AE20BDF5-670F-2B4D-A55B-937E66241646}"/>
              </a:ext>
            </a:extLst>
          </p:cNvPr>
          <p:cNvSpPr txBox="1"/>
          <p:nvPr/>
        </p:nvSpPr>
        <p:spPr>
          <a:xfrm>
            <a:off x="457200" y="1752600"/>
            <a:ext cx="620592" cy="304920"/>
          </a:xfrm>
          <a:prstGeom prst="rect">
            <a:avLst/>
          </a:prstGeom>
          <a:noFill/>
          <a:ln w="19050">
            <a:solidFill>
              <a:srgbClr val="000000"/>
            </a:solidFill>
            <a:round/>
          </a:ln>
        </p:spPr>
        <p:txBody>
          <a:bodyPr lIns="99000" tIns="54000" rIns="99000" bIns="54000"/>
          <a:lstStyle/>
          <a:p>
            <a:r>
              <a:rPr lang="en-US" sz="1400" b="1" spc="-1" dirty="0">
                <a:solidFill>
                  <a:schemeClr val="accent6">
                    <a:lumMod val="50000"/>
                  </a:schemeClr>
                </a:solidFill>
              </a:rPr>
              <a:t>ACCT</a:t>
            </a:r>
            <a:endParaRPr lang="en-US" sz="1400" b="0" strike="noStrike" spc="-1" dirty="0">
              <a:solidFill>
                <a:schemeClr val="accent6">
                  <a:lumMod val="50000"/>
                </a:schemeClr>
              </a:solidFill>
            </a:endParaRPr>
          </a:p>
        </p:txBody>
      </p:sp>
      <p:sp>
        <p:nvSpPr>
          <p:cNvPr id="27" name="TextShape 2">
            <a:extLst>
              <a:ext uri="{FF2B5EF4-FFF2-40B4-BE49-F238E27FC236}">
                <a16:creationId xmlns:a16="http://schemas.microsoft.com/office/drawing/2014/main" id="{D7743DE5-F47B-2042-9BEA-A9C2D2DCC9AE}"/>
              </a:ext>
            </a:extLst>
          </p:cNvPr>
          <p:cNvSpPr txBox="1"/>
          <p:nvPr/>
        </p:nvSpPr>
        <p:spPr>
          <a:xfrm>
            <a:off x="228600" y="5663034"/>
            <a:ext cx="884312" cy="497482"/>
          </a:xfrm>
          <a:prstGeom prst="rect">
            <a:avLst/>
          </a:prstGeom>
          <a:noFill/>
          <a:ln>
            <a:noFill/>
          </a:ln>
        </p:spPr>
        <p:txBody>
          <a:bodyPr lIns="90000" tIns="45000" rIns="90000" bIns="45000"/>
          <a:lstStyle/>
          <a:p>
            <a:endParaRPr lang="en-US" sz="1400" b="1" spc="-1" dirty="0">
              <a:solidFill>
                <a:srgbClr val="000000"/>
              </a:solidFill>
            </a:endParaRPr>
          </a:p>
          <a:p>
            <a:r>
              <a:rPr lang="en-US" sz="1400" b="1" strike="noStrike" spc="-1" dirty="0">
                <a:solidFill>
                  <a:srgbClr val="000000"/>
                </a:solidFill>
              </a:rPr>
              <a:t>Chamber</a:t>
            </a:r>
            <a:endParaRPr lang="en-US" sz="1400" b="0" strike="noStrike" spc="-1" dirty="0"/>
          </a:p>
        </p:txBody>
      </p:sp>
      <p:sp>
        <p:nvSpPr>
          <p:cNvPr id="28" name="Line 10">
            <a:extLst>
              <a:ext uri="{FF2B5EF4-FFF2-40B4-BE49-F238E27FC236}">
                <a16:creationId xmlns:a16="http://schemas.microsoft.com/office/drawing/2014/main" id="{99C3F7D1-C434-E747-BFDA-2306F54DAD2A}"/>
              </a:ext>
            </a:extLst>
          </p:cNvPr>
          <p:cNvSpPr/>
          <p:nvPr/>
        </p:nvSpPr>
        <p:spPr>
          <a:xfrm>
            <a:off x="1088136" y="4574898"/>
            <a:ext cx="0" cy="1325880"/>
          </a:xfrm>
          <a:prstGeom prst="line">
            <a:avLst/>
          </a:prstGeom>
          <a:ln w="19080">
            <a:solidFill>
              <a:srgbClr val="000000"/>
            </a:solidFill>
            <a:round/>
          </a:ln>
        </p:spPr>
        <p:style>
          <a:lnRef idx="0">
            <a:scrgbClr r="0" g="0" b="0"/>
          </a:lnRef>
          <a:fillRef idx="0">
            <a:scrgbClr r="0" g="0" b="0"/>
          </a:fillRef>
          <a:effectRef idx="0">
            <a:scrgbClr r="0" g="0" b="0"/>
          </a:effectRef>
          <a:fontRef idx="minor"/>
        </p:style>
      </p:sp>
      <p:sp>
        <p:nvSpPr>
          <p:cNvPr id="29" name="TextShape 2">
            <a:extLst>
              <a:ext uri="{FF2B5EF4-FFF2-40B4-BE49-F238E27FC236}">
                <a16:creationId xmlns:a16="http://schemas.microsoft.com/office/drawing/2014/main" id="{02722FAE-BCE0-E04E-A5CB-4DE83001827C}"/>
              </a:ext>
            </a:extLst>
          </p:cNvPr>
          <p:cNvSpPr txBox="1"/>
          <p:nvPr/>
        </p:nvSpPr>
        <p:spPr>
          <a:xfrm>
            <a:off x="956617" y="5663034"/>
            <a:ext cx="795983" cy="518160"/>
          </a:xfrm>
          <a:prstGeom prst="rect">
            <a:avLst/>
          </a:prstGeom>
          <a:noFill/>
          <a:ln>
            <a:noFill/>
          </a:ln>
        </p:spPr>
        <p:txBody>
          <a:bodyPr lIns="90000" tIns="45000" rIns="90000" bIns="45000"/>
          <a:lstStyle/>
          <a:p>
            <a:endParaRPr lang="en-US" sz="1400" b="1" spc="-1" dirty="0"/>
          </a:p>
          <a:p>
            <a:r>
              <a:rPr lang="en-US" sz="1400" b="1" spc="-1" dirty="0" err="1"/>
              <a:t>Repeller</a:t>
            </a:r>
            <a:endParaRPr lang="en-US" sz="1400" b="1" strike="noStrike" spc="-1" dirty="0"/>
          </a:p>
        </p:txBody>
      </p:sp>
      <p:sp>
        <p:nvSpPr>
          <p:cNvPr id="30" name="TextShape 2">
            <a:extLst>
              <a:ext uri="{FF2B5EF4-FFF2-40B4-BE49-F238E27FC236}">
                <a16:creationId xmlns:a16="http://schemas.microsoft.com/office/drawing/2014/main" id="{05E328DC-0347-074C-8108-074B1AB0A457}"/>
              </a:ext>
            </a:extLst>
          </p:cNvPr>
          <p:cNvSpPr txBox="1"/>
          <p:nvPr/>
        </p:nvSpPr>
        <p:spPr>
          <a:xfrm>
            <a:off x="6492240" y="5663033"/>
            <a:ext cx="795983" cy="497483"/>
          </a:xfrm>
          <a:prstGeom prst="rect">
            <a:avLst/>
          </a:prstGeom>
          <a:noFill/>
          <a:ln>
            <a:noFill/>
          </a:ln>
        </p:spPr>
        <p:txBody>
          <a:bodyPr lIns="90000" tIns="45000" rIns="90000" bIns="45000"/>
          <a:lstStyle/>
          <a:p>
            <a:endParaRPr lang="en-US" sz="1400" b="1" spc="-1" dirty="0"/>
          </a:p>
          <a:p>
            <a:r>
              <a:rPr lang="en-US" sz="1400" b="1" spc="-1" dirty="0" err="1"/>
              <a:t>Repeller</a:t>
            </a:r>
            <a:endParaRPr lang="en-US" sz="1400" b="1" spc="-1" dirty="0"/>
          </a:p>
        </p:txBody>
      </p:sp>
      <p:sp>
        <p:nvSpPr>
          <p:cNvPr id="31" name="TextShape 2">
            <a:extLst>
              <a:ext uri="{FF2B5EF4-FFF2-40B4-BE49-F238E27FC236}">
                <a16:creationId xmlns:a16="http://schemas.microsoft.com/office/drawing/2014/main" id="{37D1F66A-DEA2-8643-BBAA-DEF4CB5A46AB}"/>
              </a:ext>
            </a:extLst>
          </p:cNvPr>
          <p:cNvSpPr txBox="1"/>
          <p:nvPr/>
        </p:nvSpPr>
        <p:spPr>
          <a:xfrm>
            <a:off x="1371600" y="5663034"/>
            <a:ext cx="1066800" cy="316080"/>
          </a:xfrm>
          <a:prstGeom prst="rect">
            <a:avLst/>
          </a:prstGeom>
          <a:noFill/>
          <a:ln>
            <a:noFill/>
          </a:ln>
        </p:spPr>
        <p:txBody>
          <a:bodyPr lIns="90000" tIns="45000" rIns="90000" bIns="45000"/>
          <a:lstStyle/>
          <a:p>
            <a:r>
              <a:rPr lang="en-US" sz="1400" b="1" strike="noStrike" spc="-1" dirty="0"/>
              <a:t>N</a:t>
            </a:r>
            <a:r>
              <a:rPr lang="en-US" sz="1400" b="1" strike="noStrike" spc="-1" baseline="-25000" dirty="0"/>
              <a:t>2</a:t>
            </a:r>
            <a:r>
              <a:rPr lang="en-US" sz="1400" b="1" strike="noStrike" spc="-1" dirty="0"/>
              <a:t> injection</a:t>
            </a:r>
            <a:endParaRPr lang="en-US" sz="1400" b="0" strike="noStrike" spc="-1" dirty="0"/>
          </a:p>
        </p:txBody>
      </p:sp>
      <p:sp>
        <p:nvSpPr>
          <p:cNvPr id="32" name="Line 10">
            <a:extLst>
              <a:ext uri="{FF2B5EF4-FFF2-40B4-BE49-F238E27FC236}">
                <a16:creationId xmlns:a16="http://schemas.microsoft.com/office/drawing/2014/main" id="{380981ED-F47C-B64C-88B4-9A2019628ABB}"/>
              </a:ext>
            </a:extLst>
          </p:cNvPr>
          <p:cNvSpPr/>
          <p:nvPr/>
        </p:nvSpPr>
        <p:spPr>
          <a:xfrm>
            <a:off x="1981200" y="4574898"/>
            <a:ext cx="0" cy="1143000"/>
          </a:xfrm>
          <a:prstGeom prst="line">
            <a:avLst/>
          </a:prstGeom>
          <a:ln w="19080">
            <a:solidFill>
              <a:srgbClr val="000000"/>
            </a:solidFill>
            <a:round/>
          </a:ln>
        </p:spPr>
        <p:style>
          <a:lnRef idx="0">
            <a:scrgbClr r="0" g="0" b="0"/>
          </a:lnRef>
          <a:fillRef idx="0">
            <a:scrgbClr r="0" g="0" b="0"/>
          </a:fillRef>
          <a:effectRef idx="0">
            <a:scrgbClr r="0" g="0" b="0"/>
          </a:effectRef>
          <a:fontRef idx="minor"/>
        </p:style>
      </p:sp>
      <p:sp>
        <p:nvSpPr>
          <p:cNvPr id="33" name="Line 14">
            <a:extLst>
              <a:ext uri="{FF2B5EF4-FFF2-40B4-BE49-F238E27FC236}">
                <a16:creationId xmlns:a16="http://schemas.microsoft.com/office/drawing/2014/main" id="{84957559-F8F7-E34B-B950-853251E8C1EA}"/>
              </a:ext>
            </a:extLst>
          </p:cNvPr>
          <p:cNvSpPr/>
          <p:nvPr/>
        </p:nvSpPr>
        <p:spPr>
          <a:xfrm>
            <a:off x="6629400" y="4574898"/>
            <a:ext cx="0" cy="1325880"/>
          </a:xfrm>
          <a:prstGeom prst="line">
            <a:avLst/>
          </a:prstGeom>
          <a:ln w="19080">
            <a:solidFill>
              <a:srgbClr val="000000"/>
            </a:solidFill>
            <a:round/>
          </a:ln>
        </p:spPr>
        <p:style>
          <a:lnRef idx="0">
            <a:scrgbClr r="0" g="0" b="0"/>
          </a:lnRef>
          <a:fillRef idx="0">
            <a:scrgbClr r="0" g="0" b="0"/>
          </a:fillRef>
          <a:effectRef idx="0">
            <a:scrgbClr r="0" g="0" b="0"/>
          </a:effectRef>
          <a:fontRef idx="minor"/>
        </p:style>
      </p:sp>
      <p:sp>
        <p:nvSpPr>
          <p:cNvPr id="34" name="TextShape 2">
            <a:extLst>
              <a:ext uri="{FF2B5EF4-FFF2-40B4-BE49-F238E27FC236}">
                <a16:creationId xmlns:a16="http://schemas.microsoft.com/office/drawing/2014/main" id="{5EB60135-D1B8-A547-88AA-AFE10F31307B}"/>
              </a:ext>
            </a:extLst>
          </p:cNvPr>
          <p:cNvSpPr txBox="1"/>
          <p:nvPr/>
        </p:nvSpPr>
        <p:spPr>
          <a:xfrm>
            <a:off x="475488" y="5658810"/>
            <a:ext cx="399289" cy="316080"/>
          </a:xfrm>
          <a:prstGeom prst="rect">
            <a:avLst/>
          </a:prstGeom>
          <a:noFill/>
          <a:ln>
            <a:noFill/>
          </a:ln>
        </p:spPr>
        <p:txBody>
          <a:bodyPr lIns="90000" tIns="45000" rIns="90000" bIns="45000"/>
          <a:lstStyle/>
          <a:p>
            <a:r>
              <a:rPr lang="en-US" sz="1400" b="1" strike="noStrike" spc="-1" dirty="0"/>
              <a:t>HV</a:t>
            </a:r>
          </a:p>
        </p:txBody>
      </p:sp>
      <p:sp>
        <p:nvSpPr>
          <p:cNvPr id="35" name="Line 10">
            <a:extLst>
              <a:ext uri="{FF2B5EF4-FFF2-40B4-BE49-F238E27FC236}">
                <a16:creationId xmlns:a16="http://schemas.microsoft.com/office/drawing/2014/main" id="{D4748A7A-A9CA-A044-A2BD-E67225BB4F62}"/>
              </a:ext>
            </a:extLst>
          </p:cNvPr>
          <p:cNvSpPr/>
          <p:nvPr/>
        </p:nvSpPr>
        <p:spPr>
          <a:xfrm>
            <a:off x="685800" y="5489298"/>
            <a:ext cx="0" cy="182880"/>
          </a:xfrm>
          <a:prstGeom prst="line">
            <a:avLst/>
          </a:prstGeom>
          <a:ln w="19080">
            <a:solidFill>
              <a:srgbClr val="000000"/>
            </a:solidFill>
            <a:round/>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5366349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160CE-E097-7345-A7A6-8F94A1DCA6C9}"/>
              </a:ext>
            </a:extLst>
          </p:cNvPr>
          <p:cNvSpPr>
            <a:spLocks noGrp="1"/>
          </p:cNvSpPr>
          <p:nvPr>
            <p:ph type="ctrTitle"/>
          </p:nvPr>
        </p:nvSpPr>
        <p:spPr>
          <a:xfrm>
            <a:off x="0" y="2438400"/>
            <a:ext cx="9144000" cy="1755775"/>
          </a:xfrm>
        </p:spPr>
        <p:txBody>
          <a:bodyPr>
            <a:noAutofit/>
          </a:bodyPr>
          <a:lstStyle/>
          <a:p>
            <a:pPr algn="ctr"/>
            <a:r>
              <a:rPr lang="en-US" dirty="0"/>
              <a:t>Introduction to ESS linac</a:t>
            </a:r>
          </a:p>
        </p:txBody>
      </p:sp>
    </p:spTree>
    <p:extLst>
      <p:ext uri="{BB962C8B-B14F-4D97-AF65-F5344CB8AC3E}">
        <p14:creationId xmlns:p14="http://schemas.microsoft.com/office/powerpoint/2010/main" val="18228658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400E0-7062-8C4B-ABCC-C6CBCA4AFF7B}"/>
              </a:ext>
            </a:extLst>
          </p:cNvPr>
          <p:cNvSpPr>
            <a:spLocks noGrp="1"/>
          </p:cNvSpPr>
          <p:nvPr>
            <p:ph type="title"/>
          </p:nvPr>
        </p:nvSpPr>
        <p:spPr/>
        <p:txBody>
          <a:bodyPr/>
          <a:lstStyle/>
          <a:p>
            <a:r>
              <a:rPr lang="en-US" dirty="0"/>
              <a:t>Fighting with EMI for ~5 months</a:t>
            </a:r>
          </a:p>
        </p:txBody>
      </p:sp>
      <p:sp>
        <p:nvSpPr>
          <p:cNvPr id="4" name="Slide Number Placeholder 3">
            <a:extLst>
              <a:ext uri="{FF2B5EF4-FFF2-40B4-BE49-F238E27FC236}">
                <a16:creationId xmlns:a16="http://schemas.microsoft.com/office/drawing/2014/main" id="{4DC68D2F-AA59-4541-BAD0-46267DF9BCB3}"/>
              </a:ext>
            </a:extLst>
          </p:cNvPr>
          <p:cNvSpPr>
            <a:spLocks noGrp="1"/>
          </p:cNvSpPr>
          <p:nvPr>
            <p:ph type="sldNum" sz="quarter" idx="12"/>
          </p:nvPr>
        </p:nvSpPr>
        <p:spPr/>
        <p:txBody>
          <a:bodyPr/>
          <a:lstStyle/>
          <a:p>
            <a:fld id="{551115BC-487E-4422-894C-CB7CD3E79223}" type="slidenum">
              <a:rPr lang="en-GB" smtClean="0"/>
              <a:pPr/>
              <a:t>30</a:t>
            </a:fld>
            <a:endParaRPr lang="en-GB" dirty="0"/>
          </a:p>
        </p:txBody>
      </p:sp>
      <p:pic>
        <p:nvPicPr>
          <p:cNvPr id="5" name="Picture 4">
            <a:extLst>
              <a:ext uri="{FF2B5EF4-FFF2-40B4-BE49-F238E27FC236}">
                <a16:creationId xmlns:a16="http://schemas.microsoft.com/office/drawing/2014/main" id="{C64821DD-0225-9B42-B34B-B55C9011DC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600200"/>
            <a:ext cx="8427720" cy="4928616"/>
          </a:xfrm>
          <a:prstGeom prst="rect">
            <a:avLst/>
          </a:prstGeom>
        </p:spPr>
      </p:pic>
    </p:spTree>
    <p:extLst>
      <p:ext uri="{BB962C8B-B14F-4D97-AF65-F5344CB8AC3E}">
        <p14:creationId xmlns:p14="http://schemas.microsoft.com/office/powerpoint/2010/main" val="27114724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2A176-D2E5-7444-B91D-35F7E2D07B4B}"/>
              </a:ext>
            </a:extLst>
          </p:cNvPr>
          <p:cNvSpPr>
            <a:spLocks noGrp="1"/>
          </p:cNvSpPr>
          <p:nvPr>
            <p:ph type="title"/>
          </p:nvPr>
        </p:nvSpPr>
        <p:spPr/>
        <p:txBody>
          <a:bodyPr/>
          <a:lstStyle/>
          <a:p>
            <a:r>
              <a:rPr lang="en-US" dirty="0"/>
              <a:t>Stable source operation achieved after EMI issue was fixed</a:t>
            </a:r>
          </a:p>
        </p:txBody>
      </p:sp>
      <p:sp>
        <p:nvSpPr>
          <p:cNvPr id="3" name="Content Placeholder 2">
            <a:extLst>
              <a:ext uri="{FF2B5EF4-FFF2-40B4-BE49-F238E27FC236}">
                <a16:creationId xmlns:a16="http://schemas.microsoft.com/office/drawing/2014/main" id="{C3F30BC1-2CF7-CB4F-A3E1-3DCB91A153CF}"/>
              </a:ext>
            </a:extLst>
          </p:cNvPr>
          <p:cNvSpPr>
            <a:spLocks noGrp="1"/>
          </p:cNvSpPr>
          <p:nvPr>
            <p:ph idx="1"/>
          </p:nvPr>
        </p:nvSpPr>
        <p:spPr>
          <a:xfrm>
            <a:off x="1524000" y="5867400"/>
            <a:ext cx="6172200" cy="838200"/>
          </a:xfrm>
        </p:spPr>
        <p:txBody>
          <a:bodyPr/>
          <a:lstStyle/>
          <a:p>
            <a:r>
              <a:rPr lang="en-US" sz="2000" dirty="0"/>
              <a:t>~174 hours of beam time in April.</a:t>
            </a:r>
          </a:p>
          <a:p>
            <a:pPr lvl="1"/>
            <a:r>
              <a:rPr lang="en-US" sz="2000" dirty="0"/>
              <a:t>"Shifted working hours" to cover 9 to ~24.</a:t>
            </a:r>
          </a:p>
        </p:txBody>
      </p:sp>
      <p:sp>
        <p:nvSpPr>
          <p:cNvPr id="4" name="Slide Number Placeholder 3">
            <a:extLst>
              <a:ext uri="{FF2B5EF4-FFF2-40B4-BE49-F238E27FC236}">
                <a16:creationId xmlns:a16="http://schemas.microsoft.com/office/drawing/2014/main" id="{9A514447-6CDA-CC42-9B36-F847736C6C7E}"/>
              </a:ext>
            </a:extLst>
          </p:cNvPr>
          <p:cNvSpPr>
            <a:spLocks noGrp="1"/>
          </p:cNvSpPr>
          <p:nvPr>
            <p:ph type="sldNum" sz="quarter" idx="12"/>
          </p:nvPr>
        </p:nvSpPr>
        <p:spPr/>
        <p:txBody>
          <a:bodyPr/>
          <a:lstStyle/>
          <a:p>
            <a:fld id="{551115BC-487E-4422-894C-CB7CD3E79223}" type="slidenum">
              <a:rPr lang="en-GB" smtClean="0"/>
              <a:pPr/>
              <a:t>31</a:t>
            </a:fld>
            <a:endParaRPr lang="en-GB" dirty="0"/>
          </a:p>
        </p:txBody>
      </p:sp>
      <p:pic>
        <p:nvPicPr>
          <p:cNvPr id="6" name="Picture 5">
            <a:extLst>
              <a:ext uri="{FF2B5EF4-FFF2-40B4-BE49-F238E27FC236}">
                <a16:creationId xmlns:a16="http://schemas.microsoft.com/office/drawing/2014/main" id="{94D84FEA-3114-B247-B2FE-F54A5BC8C9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900" y="1600200"/>
            <a:ext cx="6591300" cy="4076700"/>
          </a:xfrm>
          <a:prstGeom prst="rect">
            <a:avLst/>
          </a:prstGeom>
        </p:spPr>
      </p:pic>
    </p:spTree>
    <p:extLst>
      <p:ext uri="{BB962C8B-B14F-4D97-AF65-F5344CB8AC3E}">
        <p14:creationId xmlns:p14="http://schemas.microsoft.com/office/powerpoint/2010/main" val="30970890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FF58A-DE4F-A744-B688-503E20B9EBC3}"/>
              </a:ext>
            </a:extLst>
          </p:cNvPr>
          <p:cNvSpPr>
            <a:spLocks noGrp="1"/>
          </p:cNvSpPr>
          <p:nvPr>
            <p:ph type="title"/>
          </p:nvPr>
        </p:nvSpPr>
        <p:spPr/>
        <p:txBody>
          <a:bodyPr/>
          <a:lstStyle/>
          <a:p>
            <a:r>
              <a:rPr lang="en-US" dirty="0"/>
              <a:t>Source characterization</a:t>
            </a:r>
          </a:p>
        </p:txBody>
      </p:sp>
      <p:sp>
        <p:nvSpPr>
          <p:cNvPr id="3" name="Content Placeholder 2">
            <a:extLst>
              <a:ext uri="{FF2B5EF4-FFF2-40B4-BE49-F238E27FC236}">
                <a16:creationId xmlns:a16="http://schemas.microsoft.com/office/drawing/2014/main" id="{3A6BCC51-6D4C-BF41-AFB0-8048D0071DD0}"/>
              </a:ext>
            </a:extLst>
          </p:cNvPr>
          <p:cNvSpPr>
            <a:spLocks noGrp="1"/>
          </p:cNvSpPr>
          <p:nvPr>
            <p:ph idx="1"/>
          </p:nvPr>
        </p:nvSpPr>
        <p:spPr>
          <a:xfrm>
            <a:off x="304800" y="4175125"/>
            <a:ext cx="4267200" cy="2454275"/>
          </a:xfrm>
        </p:spPr>
        <p:txBody>
          <a:bodyPr>
            <a:noAutofit/>
          </a:bodyPr>
          <a:lstStyle/>
          <a:p>
            <a:r>
              <a:rPr lang="en-US" sz="1800" dirty="0"/>
              <a:t>The source proved to be very flexible and provide a wide operation range.</a:t>
            </a:r>
          </a:p>
          <a:p>
            <a:r>
              <a:rPr lang="en-US" sz="1800" dirty="0"/>
              <a:t>We can easily establish a new set point in a systematic manner (coil2 scan).</a:t>
            </a:r>
          </a:p>
          <a:p>
            <a:r>
              <a:rPr lang="en-US" sz="1800" dirty="0"/>
              <a:t>The source beam characteristic is dictated by the extracted current.</a:t>
            </a:r>
          </a:p>
          <a:p>
            <a:pPr lvl="1"/>
            <a:r>
              <a:rPr lang="en-US" sz="1600" dirty="0"/>
              <a:t>Seems no special source configuration with a high brightness.</a:t>
            </a:r>
            <a:endParaRPr lang="en-US" sz="1400" dirty="0"/>
          </a:p>
        </p:txBody>
      </p:sp>
      <p:sp>
        <p:nvSpPr>
          <p:cNvPr id="4" name="Slide Number Placeholder 3">
            <a:extLst>
              <a:ext uri="{FF2B5EF4-FFF2-40B4-BE49-F238E27FC236}">
                <a16:creationId xmlns:a16="http://schemas.microsoft.com/office/drawing/2014/main" id="{C2D6D84D-ED7B-2946-A9E4-B3DD38774555}"/>
              </a:ext>
            </a:extLst>
          </p:cNvPr>
          <p:cNvSpPr>
            <a:spLocks noGrp="1"/>
          </p:cNvSpPr>
          <p:nvPr>
            <p:ph type="sldNum" sz="quarter" idx="12"/>
          </p:nvPr>
        </p:nvSpPr>
        <p:spPr/>
        <p:txBody>
          <a:bodyPr/>
          <a:lstStyle/>
          <a:p>
            <a:fld id="{551115BC-487E-4422-894C-CB7CD3E79223}" type="slidenum">
              <a:rPr lang="en-GB" smtClean="0"/>
              <a:pPr/>
              <a:t>32</a:t>
            </a:fld>
            <a:endParaRPr lang="en-GB" dirty="0"/>
          </a:p>
        </p:txBody>
      </p:sp>
      <p:pic>
        <p:nvPicPr>
          <p:cNvPr id="8" name="Picture 7">
            <a:extLst>
              <a:ext uri="{FF2B5EF4-FFF2-40B4-BE49-F238E27FC236}">
                <a16:creationId xmlns:a16="http://schemas.microsoft.com/office/drawing/2014/main" id="{64C8C4F5-9E9E-7747-AB9E-287CC12B32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6610" y="1634490"/>
            <a:ext cx="5269230" cy="2251710"/>
          </a:xfrm>
          <a:prstGeom prst="rect">
            <a:avLst/>
          </a:prstGeom>
        </p:spPr>
      </p:pic>
      <p:pic>
        <p:nvPicPr>
          <p:cNvPr id="10" name="Picture 9">
            <a:extLst>
              <a:ext uri="{FF2B5EF4-FFF2-40B4-BE49-F238E27FC236}">
                <a16:creationId xmlns:a16="http://schemas.microsoft.com/office/drawing/2014/main" id="{D5F12DF8-9FD2-204D-A37D-39D4C2E38B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640205"/>
            <a:ext cx="5566410" cy="2245995"/>
          </a:xfrm>
          <a:prstGeom prst="rect">
            <a:avLst/>
          </a:prstGeom>
        </p:spPr>
      </p:pic>
      <p:pic>
        <p:nvPicPr>
          <p:cNvPr id="14" name="Picture 13">
            <a:extLst>
              <a:ext uri="{FF2B5EF4-FFF2-40B4-BE49-F238E27FC236}">
                <a16:creationId xmlns:a16="http://schemas.microsoft.com/office/drawing/2014/main" id="{63310B2A-7880-484E-A9DA-491702353E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9655" y="4191000"/>
            <a:ext cx="3750945" cy="2395855"/>
          </a:xfrm>
          <a:prstGeom prst="rect">
            <a:avLst/>
          </a:prstGeom>
        </p:spPr>
      </p:pic>
    </p:spTree>
    <p:extLst>
      <p:ext uri="{BB962C8B-B14F-4D97-AF65-F5344CB8AC3E}">
        <p14:creationId xmlns:p14="http://schemas.microsoft.com/office/powerpoint/2010/main" val="24718887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DF3A9-5FBA-7C4E-B196-901165F6F131}"/>
              </a:ext>
            </a:extLst>
          </p:cNvPr>
          <p:cNvSpPr>
            <a:spLocks noGrp="1"/>
          </p:cNvSpPr>
          <p:nvPr>
            <p:ph type="title"/>
          </p:nvPr>
        </p:nvSpPr>
        <p:spPr>
          <a:xfrm>
            <a:off x="166116" y="228600"/>
            <a:ext cx="7277820" cy="1143000"/>
          </a:xfrm>
        </p:spPr>
        <p:txBody>
          <a:bodyPr/>
          <a:lstStyle/>
          <a:p>
            <a:r>
              <a:rPr lang="en-US" dirty="0"/>
              <a:t>(Practical) ranges of current and emittance</a:t>
            </a:r>
          </a:p>
        </p:txBody>
      </p:sp>
      <p:sp>
        <p:nvSpPr>
          <p:cNvPr id="4" name="Slide Number Placeholder 3">
            <a:extLst>
              <a:ext uri="{FF2B5EF4-FFF2-40B4-BE49-F238E27FC236}">
                <a16:creationId xmlns:a16="http://schemas.microsoft.com/office/drawing/2014/main" id="{D999423C-434F-E34E-B595-0099E4F6EDBE}"/>
              </a:ext>
            </a:extLst>
          </p:cNvPr>
          <p:cNvSpPr>
            <a:spLocks noGrp="1"/>
          </p:cNvSpPr>
          <p:nvPr>
            <p:ph type="sldNum" sz="quarter" idx="12"/>
          </p:nvPr>
        </p:nvSpPr>
        <p:spPr>
          <a:xfrm>
            <a:off x="6934200" y="6416675"/>
            <a:ext cx="2133600" cy="365125"/>
          </a:xfrm>
        </p:spPr>
        <p:txBody>
          <a:bodyPr/>
          <a:lstStyle/>
          <a:p>
            <a:fld id="{551115BC-487E-4422-894C-CB7CD3E79223}" type="slidenum">
              <a:rPr lang="en-GB" smtClean="0"/>
              <a:pPr/>
              <a:t>33</a:t>
            </a:fld>
            <a:endParaRPr lang="en-GB" dirty="0"/>
          </a:p>
        </p:txBody>
      </p:sp>
      <p:pic>
        <p:nvPicPr>
          <p:cNvPr id="6" name="Picture 5">
            <a:extLst>
              <a:ext uri="{FF2B5EF4-FFF2-40B4-BE49-F238E27FC236}">
                <a16:creationId xmlns:a16="http://schemas.microsoft.com/office/drawing/2014/main" id="{B83A04B3-FF21-9345-B8B3-593114DD98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695450"/>
            <a:ext cx="5822950" cy="2495550"/>
          </a:xfrm>
          <a:prstGeom prst="rect">
            <a:avLst/>
          </a:prstGeom>
        </p:spPr>
      </p:pic>
      <p:pic>
        <p:nvPicPr>
          <p:cNvPr id="13" name="Picture 12">
            <a:extLst>
              <a:ext uri="{FF2B5EF4-FFF2-40B4-BE49-F238E27FC236}">
                <a16:creationId xmlns:a16="http://schemas.microsoft.com/office/drawing/2014/main" id="{E85A0247-11F2-9940-96E5-E35ABB640DE5}"/>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6116" y="4190999"/>
            <a:ext cx="6082284" cy="2608580"/>
          </a:xfrm>
          <a:prstGeom prst="rect">
            <a:avLst/>
          </a:prstGeom>
        </p:spPr>
      </p:pic>
      <p:sp>
        <p:nvSpPr>
          <p:cNvPr id="14" name="TextBox 13">
            <a:extLst>
              <a:ext uri="{FF2B5EF4-FFF2-40B4-BE49-F238E27FC236}">
                <a16:creationId xmlns:a16="http://schemas.microsoft.com/office/drawing/2014/main" id="{CB5DDC08-FACD-5C4A-9248-2C5CF59A421C}"/>
              </a:ext>
            </a:extLst>
          </p:cNvPr>
          <p:cNvSpPr txBox="1"/>
          <p:nvPr/>
        </p:nvSpPr>
        <p:spPr>
          <a:xfrm>
            <a:off x="1371600" y="4309646"/>
            <a:ext cx="1463991" cy="338554"/>
          </a:xfrm>
          <a:prstGeom prst="rect">
            <a:avLst/>
          </a:prstGeom>
          <a:noFill/>
        </p:spPr>
        <p:txBody>
          <a:bodyPr wrap="none" rtlCol="0">
            <a:spAutoFit/>
          </a:bodyPr>
          <a:lstStyle/>
          <a:p>
            <a:r>
              <a:rPr lang="en-US" sz="1600" dirty="0" err="1">
                <a:solidFill>
                  <a:schemeClr val="bg1"/>
                </a:solidFill>
              </a:rPr>
              <a:t>Emitt</a:t>
            </a:r>
            <a:r>
              <a:rPr lang="en-US" sz="1600" dirty="0">
                <a:solidFill>
                  <a:schemeClr val="bg1"/>
                </a:solidFill>
              </a:rPr>
              <a:t> after sol1</a:t>
            </a:r>
          </a:p>
        </p:txBody>
      </p:sp>
      <p:sp>
        <p:nvSpPr>
          <p:cNvPr id="15" name="Rectangle 14">
            <a:extLst>
              <a:ext uri="{FF2B5EF4-FFF2-40B4-BE49-F238E27FC236}">
                <a16:creationId xmlns:a16="http://schemas.microsoft.com/office/drawing/2014/main" id="{6C0C0E38-02EC-4C43-A8A5-B7807738B8CF}"/>
              </a:ext>
            </a:extLst>
          </p:cNvPr>
          <p:cNvSpPr/>
          <p:nvPr/>
        </p:nvSpPr>
        <p:spPr>
          <a:xfrm>
            <a:off x="3505200" y="5791200"/>
            <a:ext cx="1371600" cy="609600"/>
          </a:xfrm>
          <a:prstGeom prst="rect">
            <a:avLst/>
          </a:prstGeom>
          <a:noFill/>
          <a:ln>
            <a:solidFill>
              <a:srgbClr val="FF4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CB42DC3-E6C6-854F-A38C-3F9F1B877CF9}"/>
              </a:ext>
            </a:extLst>
          </p:cNvPr>
          <p:cNvSpPr/>
          <p:nvPr/>
        </p:nvSpPr>
        <p:spPr>
          <a:xfrm>
            <a:off x="630936" y="5791200"/>
            <a:ext cx="1371600" cy="609600"/>
          </a:xfrm>
          <a:prstGeom prst="rect">
            <a:avLst/>
          </a:prstGeom>
          <a:noFill/>
          <a:ln>
            <a:solidFill>
              <a:srgbClr val="FF4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4022363-D388-BC4F-9C33-FA72952CCB9B}"/>
              </a:ext>
            </a:extLst>
          </p:cNvPr>
          <p:cNvSpPr/>
          <p:nvPr/>
        </p:nvSpPr>
        <p:spPr>
          <a:xfrm>
            <a:off x="3505200" y="5791200"/>
            <a:ext cx="1371600" cy="609600"/>
          </a:xfrm>
          <a:prstGeom prst="rect">
            <a:avLst/>
          </a:prstGeom>
          <a:noFill/>
          <a:ln>
            <a:solidFill>
              <a:srgbClr val="FF4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8E9812B7-55FA-7E47-8C5E-136E66DCC3B7}"/>
              </a:ext>
            </a:extLst>
          </p:cNvPr>
          <p:cNvSpPr txBox="1"/>
          <p:nvPr/>
        </p:nvSpPr>
        <p:spPr>
          <a:xfrm>
            <a:off x="984103" y="1490246"/>
            <a:ext cx="1682897" cy="338554"/>
          </a:xfrm>
          <a:prstGeom prst="rect">
            <a:avLst/>
          </a:prstGeom>
          <a:noFill/>
        </p:spPr>
        <p:txBody>
          <a:bodyPr wrap="none" rtlCol="0">
            <a:spAutoFit/>
          </a:bodyPr>
          <a:lstStyle/>
          <a:p>
            <a:r>
              <a:rPr lang="en-US" sz="1600" dirty="0">
                <a:solidFill>
                  <a:srgbClr val="FF0000"/>
                </a:solidFill>
              </a:rPr>
              <a:t>~85 mA extracted</a:t>
            </a:r>
          </a:p>
        </p:txBody>
      </p:sp>
      <p:sp>
        <p:nvSpPr>
          <p:cNvPr id="19" name="TextBox 18">
            <a:extLst>
              <a:ext uri="{FF2B5EF4-FFF2-40B4-BE49-F238E27FC236}">
                <a16:creationId xmlns:a16="http://schemas.microsoft.com/office/drawing/2014/main" id="{886D88B4-93E0-C74A-AD2B-919CF44F2E75}"/>
              </a:ext>
            </a:extLst>
          </p:cNvPr>
          <p:cNvSpPr txBox="1"/>
          <p:nvPr/>
        </p:nvSpPr>
        <p:spPr>
          <a:xfrm>
            <a:off x="3803503" y="1490246"/>
            <a:ext cx="1682897" cy="338554"/>
          </a:xfrm>
          <a:prstGeom prst="rect">
            <a:avLst/>
          </a:prstGeom>
          <a:noFill/>
        </p:spPr>
        <p:txBody>
          <a:bodyPr wrap="none" rtlCol="0">
            <a:spAutoFit/>
          </a:bodyPr>
          <a:lstStyle/>
          <a:p>
            <a:r>
              <a:rPr lang="en-US" sz="1600" dirty="0">
                <a:solidFill>
                  <a:srgbClr val="FF0000"/>
                </a:solidFill>
              </a:rPr>
              <a:t>~60 mA extracted</a:t>
            </a:r>
          </a:p>
        </p:txBody>
      </p:sp>
      <p:sp>
        <p:nvSpPr>
          <p:cNvPr id="20" name="TextBox 19">
            <a:extLst>
              <a:ext uri="{FF2B5EF4-FFF2-40B4-BE49-F238E27FC236}">
                <a16:creationId xmlns:a16="http://schemas.microsoft.com/office/drawing/2014/main" id="{2CF08C98-DABE-BD48-8280-9DC8E2B0B847}"/>
              </a:ext>
            </a:extLst>
          </p:cNvPr>
          <p:cNvSpPr txBox="1"/>
          <p:nvPr/>
        </p:nvSpPr>
        <p:spPr>
          <a:xfrm>
            <a:off x="6324600" y="4038600"/>
            <a:ext cx="2644160" cy="2554545"/>
          </a:xfrm>
          <a:prstGeom prst="rect">
            <a:avLst/>
          </a:prstGeom>
          <a:noFill/>
        </p:spPr>
        <p:txBody>
          <a:bodyPr wrap="square" rtlCol="0">
            <a:spAutoFit/>
          </a:bodyPr>
          <a:lstStyle/>
          <a:p>
            <a:pPr marL="285750" indent="-285750">
              <a:buFont typeface="Arial" panose="020B0604020202020204" pitchFamily="34" charset="0"/>
              <a:buChar char="•"/>
            </a:pPr>
            <a:r>
              <a:rPr lang="en-US" sz="1600" dirty="0"/>
              <a:t>Off site commissioning had 0.2-0.3 π mm </a:t>
            </a:r>
            <a:r>
              <a:rPr lang="en-US" sz="1600" dirty="0" err="1"/>
              <a:t>mrad</a:t>
            </a:r>
            <a:r>
              <a:rPr lang="en-US" sz="1600" dirty="0"/>
              <a:t> for ~85 mA extraction ???</a:t>
            </a:r>
          </a:p>
          <a:p>
            <a:pPr marL="285750" indent="-285750">
              <a:buFont typeface="Arial" panose="020B0604020202020204" pitchFamily="34" charset="0"/>
              <a:buChar char="•"/>
            </a:pPr>
            <a:r>
              <a:rPr lang="en-US" sz="1600" dirty="0"/>
              <a:t>No positive impact seen by N</a:t>
            </a:r>
            <a:r>
              <a:rPr lang="en-US" sz="1600" baseline="-25000" dirty="0"/>
              <a:t>2</a:t>
            </a:r>
            <a:r>
              <a:rPr lang="en-US" sz="1600" dirty="0"/>
              <a:t> injection.</a:t>
            </a:r>
          </a:p>
          <a:p>
            <a:pPr marL="285750" indent="-285750">
              <a:buFont typeface="Arial" panose="020B0604020202020204" pitchFamily="34" charset="0"/>
              <a:buChar char="•"/>
            </a:pPr>
            <a:r>
              <a:rPr lang="en-US" sz="1600" dirty="0"/>
              <a:t>Large initial divergence?</a:t>
            </a:r>
          </a:p>
          <a:p>
            <a:pPr marL="285750" indent="-285750">
              <a:buFont typeface="Arial" panose="020B0604020202020204" pitchFamily="34" charset="0"/>
              <a:buChar char="•"/>
            </a:pPr>
            <a:r>
              <a:rPr lang="en-US" sz="1600" dirty="0"/>
              <a:t>Large discrepancy between the FC and BCM (even cases with good transmissions).</a:t>
            </a:r>
          </a:p>
        </p:txBody>
      </p:sp>
    </p:spTree>
    <p:extLst>
      <p:ext uri="{BB962C8B-B14F-4D97-AF65-F5344CB8AC3E}">
        <p14:creationId xmlns:p14="http://schemas.microsoft.com/office/powerpoint/2010/main" val="27488514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8A161-57AA-F742-BFC5-BA5188EBDF9D}"/>
              </a:ext>
            </a:extLst>
          </p:cNvPr>
          <p:cNvSpPr>
            <a:spLocks noGrp="1"/>
          </p:cNvSpPr>
          <p:nvPr>
            <p:ph type="title"/>
          </p:nvPr>
        </p:nvSpPr>
        <p:spPr/>
        <p:txBody>
          <a:bodyPr/>
          <a:lstStyle/>
          <a:p>
            <a:r>
              <a:rPr lang="en-US" dirty="0"/>
              <a:t>Matching study with EMU in commissioning tank</a:t>
            </a:r>
          </a:p>
        </p:txBody>
      </p:sp>
      <p:sp>
        <p:nvSpPr>
          <p:cNvPr id="4" name="Slide Number Placeholder 3">
            <a:extLst>
              <a:ext uri="{FF2B5EF4-FFF2-40B4-BE49-F238E27FC236}">
                <a16:creationId xmlns:a16="http://schemas.microsoft.com/office/drawing/2014/main" id="{903F9A11-F495-9E47-9726-EDAEDFA42CA0}"/>
              </a:ext>
            </a:extLst>
          </p:cNvPr>
          <p:cNvSpPr>
            <a:spLocks noGrp="1"/>
          </p:cNvSpPr>
          <p:nvPr>
            <p:ph type="sldNum" sz="quarter" idx="12"/>
          </p:nvPr>
        </p:nvSpPr>
        <p:spPr/>
        <p:txBody>
          <a:bodyPr/>
          <a:lstStyle/>
          <a:p>
            <a:fld id="{551115BC-487E-4422-894C-CB7CD3E79223}" type="slidenum">
              <a:rPr lang="en-GB" smtClean="0"/>
              <a:pPr/>
              <a:t>34</a:t>
            </a:fld>
            <a:endParaRPr lang="en-GB" dirty="0"/>
          </a:p>
        </p:txBody>
      </p:sp>
      <p:pic>
        <p:nvPicPr>
          <p:cNvPr id="6" name="Picture 5">
            <a:extLst>
              <a:ext uri="{FF2B5EF4-FFF2-40B4-BE49-F238E27FC236}">
                <a16:creationId xmlns:a16="http://schemas.microsoft.com/office/drawing/2014/main" id="{1B8D0CD4-F1F0-2D49-B418-1BC3C14F9A17}"/>
              </a:ext>
            </a:extLst>
          </p:cNvPr>
          <p:cNvPicPr>
            <a:picLocks noChangeAspect="1"/>
          </p:cNvPicPr>
          <p:nvPr/>
        </p:nvPicPr>
        <p:blipFill rotWithShape="1">
          <a:blip r:embed="rId2">
            <a:extLst>
              <a:ext uri="{28A0092B-C50C-407E-A947-70E740481C1C}">
                <a14:useLocalDpi xmlns:a14="http://schemas.microsoft.com/office/drawing/2010/main" val="0"/>
              </a:ext>
            </a:extLst>
          </a:blip>
          <a:srcRect l="22850"/>
          <a:stretch/>
        </p:blipFill>
        <p:spPr>
          <a:xfrm>
            <a:off x="5266341" y="2895600"/>
            <a:ext cx="3572859" cy="2346960"/>
          </a:xfrm>
          <a:prstGeom prst="rect">
            <a:avLst/>
          </a:prstGeom>
        </p:spPr>
      </p:pic>
      <p:pic>
        <p:nvPicPr>
          <p:cNvPr id="8" name="Picture 7">
            <a:extLst>
              <a:ext uri="{FF2B5EF4-FFF2-40B4-BE49-F238E27FC236}">
                <a16:creationId xmlns:a16="http://schemas.microsoft.com/office/drawing/2014/main" id="{18AD98EE-439C-1A41-9946-9893B0DA7C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928594"/>
            <a:ext cx="3597275" cy="4582160"/>
          </a:xfrm>
          <a:prstGeom prst="rect">
            <a:avLst/>
          </a:prstGeom>
        </p:spPr>
      </p:pic>
      <p:sp>
        <p:nvSpPr>
          <p:cNvPr id="9" name="TextBox 8">
            <a:extLst>
              <a:ext uri="{FF2B5EF4-FFF2-40B4-BE49-F238E27FC236}">
                <a16:creationId xmlns:a16="http://schemas.microsoft.com/office/drawing/2014/main" id="{2F2ED895-77F0-2F42-ACF8-B61466998F67}"/>
              </a:ext>
            </a:extLst>
          </p:cNvPr>
          <p:cNvSpPr txBox="1"/>
          <p:nvPr/>
        </p:nvSpPr>
        <p:spPr>
          <a:xfrm>
            <a:off x="457200" y="1676400"/>
            <a:ext cx="1712007" cy="338554"/>
          </a:xfrm>
          <a:prstGeom prst="rect">
            <a:avLst/>
          </a:prstGeom>
          <a:noFill/>
        </p:spPr>
        <p:txBody>
          <a:bodyPr wrap="none" rtlCol="0">
            <a:spAutoFit/>
          </a:bodyPr>
          <a:lstStyle/>
          <a:p>
            <a:r>
              <a:rPr lang="en-US" sz="1600" dirty="0">
                <a:solidFill>
                  <a:srgbClr val="FF0000"/>
                </a:solidFill>
              </a:rPr>
              <a:t>~85 mA extraction</a:t>
            </a:r>
          </a:p>
        </p:txBody>
      </p:sp>
      <p:sp>
        <p:nvSpPr>
          <p:cNvPr id="10" name="TextBox 9">
            <a:extLst>
              <a:ext uri="{FF2B5EF4-FFF2-40B4-BE49-F238E27FC236}">
                <a16:creationId xmlns:a16="http://schemas.microsoft.com/office/drawing/2014/main" id="{ABD8A2AA-A0A4-1747-B09E-03584D085A5E}"/>
              </a:ext>
            </a:extLst>
          </p:cNvPr>
          <p:cNvSpPr txBox="1"/>
          <p:nvPr/>
        </p:nvSpPr>
        <p:spPr>
          <a:xfrm>
            <a:off x="2378075" y="1676400"/>
            <a:ext cx="1712007" cy="338554"/>
          </a:xfrm>
          <a:prstGeom prst="rect">
            <a:avLst/>
          </a:prstGeom>
          <a:noFill/>
        </p:spPr>
        <p:txBody>
          <a:bodyPr wrap="none" rtlCol="0">
            <a:spAutoFit/>
          </a:bodyPr>
          <a:lstStyle/>
          <a:p>
            <a:r>
              <a:rPr lang="en-US" sz="1600" dirty="0">
                <a:solidFill>
                  <a:srgbClr val="FF0000"/>
                </a:solidFill>
              </a:rPr>
              <a:t>~60 mA extraction</a:t>
            </a:r>
          </a:p>
        </p:txBody>
      </p:sp>
      <p:sp>
        <p:nvSpPr>
          <p:cNvPr id="13" name="TextBox 12">
            <a:extLst>
              <a:ext uri="{FF2B5EF4-FFF2-40B4-BE49-F238E27FC236}">
                <a16:creationId xmlns:a16="http://schemas.microsoft.com/office/drawing/2014/main" id="{DFCE5111-36A0-9646-A29F-8A47871FBA62}"/>
              </a:ext>
            </a:extLst>
          </p:cNvPr>
          <p:cNvSpPr txBox="1"/>
          <p:nvPr/>
        </p:nvSpPr>
        <p:spPr>
          <a:xfrm>
            <a:off x="4495800" y="3776246"/>
            <a:ext cx="824265" cy="338554"/>
          </a:xfrm>
          <a:prstGeom prst="rect">
            <a:avLst/>
          </a:prstGeom>
          <a:noFill/>
        </p:spPr>
        <p:txBody>
          <a:bodyPr wrap="none" rtlCol="0">
            <a:spAutoFit/>
          </a:bodyPr>
          <a:lstStyle/>
          <a:p>
            <a:r>
              <a:rPr lang="en-US" sz="1600" dirty="0">
                <a:solidFill>
                  <a:srgbClr val="FF0000"/>
                </a:solidFill>
              </a:rPr>
              <a:t>~85 mA</a:t>
            </a:r>
          </a:p>
        </p:txBody>
      </p:sp>
      <p:sp>
        <p:nvSpPr>
          <p:cNvPr id="14" name="TextBox 13">
            <a:extLst>
              <a:ext uri="{FF2B5EF4-FFF2-40B4-BE49-F238E27FC236}">
                <a16:creationId xmlns:a16="http://schemas.microsoft.com/office/drawing/2014/main" id="{E9FCD5A0-268E-284E-9796-B86649A8A77A}"/>
              </a:ext>
            </a:extLst>
          </p:cNvPr>
          <p:cNvSpPr txBox="1"/>
          <p:nvPr/>
        </p:nvSpPr>
        <p:spPr>
          <a:xfrm>
            <a:off x="4495800" y="4538246"/>
            <a:ext cx="824265" cy="338554"/>
          </a:xfrm>
          <a:prstGeom prst="rect">
            <a:avLst/>
          </a:prstGeom>
          <a:noFill/>
        </p:spPr>
        <p:txBody>
          <a:bodyPr wrap="none" rtlCol="0">
            <a:spAutoFit/>
          </a:bodyPr>
          <a:lstStyle/>
          <a:p>
            <a:r>
              <a:rPr lang="en-US" sz="1600" dirty="0">
                <a:solidFill>
                  <a:srgbClr val="FF0000"/>
                </a:solidFill>
              </a:rPr>
              <a:t>~60 mA</a:t>
            </a:r>
          </a:p>
        </p:txBody>
      </p:sp>
    </p:spTree>
    <p:extLst>
      <p:ext uri="{BB962C8B-B14F-4D97-AF65-F5344CB8AC3E}">
        <p14:creationId xmlns:p14="http://schemas.microsoft.com/office/powerpoint/2010/main" val="31129304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43C41-9AAC-DD4C-A9F5-C14E9BB892DA}"/>
              </a:ext>
            </a:extLst>
          </p:cNvPr>
          <p:cNvSpPr>
            <a:spLocks noGrp="1"/>
          </p:cNvSpPr>
          <p:nvPr>
            <p:ph type="title"/>
          </p:nvPr>
        </p:nvSpPr>
        <p:spPr/>
        <p:txBody>
          <a:bodyPr/>
          <a:lstStyle/>
          <a:p>
            <a:r>
              <a:rPr lang="en-US" dirty="0"/>
              <a:t>NPM (non-invasive profile monitor)</a:t>
            </a:r>
          </a:p>
        </p:txBody>
      </p:sp>
      <p:sp>
        <p:nvSpPr>
          <p:cNvPr id="4" name="Slide Number Placeholder 3">
            <a:extLst>
              <a:ext uri="{FF2B5EF4-FFF2-40B4-BE49-F238E27FC236}">
                <a16:creationId xmlns:a16="http://schemas.microsoft.com/office/drawing/2014/main" id="{660D7521-5200-C944-96FA-7FB7EB68CBF6}"/>
              </a:ext>
            </a:extLst>
          </p:cNvPr>
          <p:cNvSpPr>
            <a:spLocks noGrp="1"/>
          </p:cNvSpPr>
          <p:nvPr>
            <p:ph type="sldNum" sz="quarter" idx="12"/>
          </p:nvPr>
        </p:nvSpPr>
        <p:spPr/>
        <p:txBody>
          <a:bodyPr/>
          <a:lstStyle/>
          <a:p>
            <a:fld id="{551115BC-487E-4422-894C-CB7CD3E79223}" type="slidenum">
              <a:rPr lang="en-GB" smtClean="0"/>
              <a:pPr/>
              <a:t>35</a:t>
            </a:fld>
            <a:endParaRPr lang="en-GB" dirty="0"/>
          </a:p>
        </p:txBody>
      </p:sp>
      <p:pic>
        <p:nvPicPr>
          <p:cNvPr id="8" name="Picture 7">
            <a:extLst>
              <a:ext uri="{FF2B5EF4-FFF2-40B4-BE49-F238E27FC236}">
                <a16:creationId xmlns:a16="http://schemas.microsoft.com/office/drawing/2014/main" id="{092B1BD0-A5B8-234A-83C6-C03B2BFAFD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048" y="1524000"/>
            <a:ext cx="8417052" cy="5216652"/>
          </a:xfrm>
          <a:prstGeom prst="rect">
            <a:avLst/>
          </a:prstGeom>
        </p:spPr>
      </p:pic>
      <p:sp>
        <p:nvSpPr>
          <p:cNvPr id="9" name="TextBox 8">
            <a:extLst>
              <a:ext uri="{FF2B5EF4-FFF2-40B4-BE49-F238E27FC236}">
                <a16:creationId xmlns:a16="http://schemas.microsoft.com/office/drawing/2014/main" id="{9DA04EFF-B6D8-A648-8DB8-EB717F8FEA28}"/>
              </a:ext>
            </a:extLst>
          </p:cNvPr>
          <p:cNvSpPr txBox="1"/>
          <p:nvPr/>
        </p:nvSpPr>
        <p:spPr>
          <a:xfrm>
            <a:off x="1414698" y="6229290"/>
            <a:ext cx="6357702" cy="400110"/>
          </a:xfrm>
          <a:prstGeom prst="rect">
            <a:avLst/>
          </a:prstGeom>
          <a:solidFill>
            <a:schemeClr val="bg1">
              <a:alpha val="80000"/>
            </a:schemeClr>
          </a:solidFill>
        </p:spPr>
        <p:txBody>
          <a:bodyPr wrap="none" rtlCol="0">
            <a:spAutoFit/>
          </a:bodyPr>
          <a:lstStyle/>
          <a:p>
            <a:r>
              <a:rPr lang="en-US" sz="2000" dirty="0">
                <a:solidFill>
                  <a:srgbClr val="FF0000"/>
                </a:solidFill>
              </a:rPr>
              <a:t>Viewport is large enough to measure angle and divergence.</a:t>
            </a:r>
          </a:p>
        </p:txBody>
      </p:sp>
    </p:spTree>
    <p:extLst>
      <p:ext uri="{BB962C8B-B14F-4D97-AF65-F5344CB8AC3E}">
        <p14:creationId xmlns:p14="http://schemas.microsoft.com/office/powerpoint/2010/main" val="11155731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A532F-BF6A-3E48-AEEF-2B63E3FF4386}"/>
              </a:ext>
            </a:extLst>
          </p:cNvPr>
          <p:cNvSpPr>
            <a:spLocks noGrp="1"/>
          </p:cNvSpPr>
          <p:nvPr>
            <p:ph type="title"/>
          </p:nvPr>
        </p:nvSpPr>
        <p:spPr/>
        <p:txBody>
          <a:bodyPr/>
          <a:lstStyle/>
          <a:p>
            <a:r>
              <a:rPr lang="en-US" dirty="0"/>
              <a:t>Emittance measurement with NPMs</a:t>
            </a:r>
          </a:p>
        </p:txBody>
      </p:sp>
      <p:sp>
        <p:nvSpPr>
          <p:cNvPr id="3" name="Content Placeholder 2">
            <a:extLst>
              <a:ext uri="{FF2B5EF4-FFF2-40B4-BE49-F238E27FC236}">
                <a16:creationId xmlns:a16="http://schemas.microsoft.com/office/drawing/2014/main" id="{3A3CB3C1-8CEA-BC47-94D2-AC42FAA74CBE}"/>
              </a:ext>
            </a:extLst>
          </p:cNvPr>
          <p:cNvSpPr>
            <a:spLocks noGrp="1"/>
          </p:cNvSpPr>
          <p:nvPr>
            <p:ph idx="1"/>
          </p:nvPr>
        </p:nvSpPr>
        <p:spPr>
          <a:xfrm>
            <a:off x="381000" y="4800600"/>
            <a:ext cx="8305800" cy="1524000"/>
          </a:xfrm>
        </p:spPr>
        <p:txBody>
          <a:bodyPr>
            <a:noAutofit/>
          </a:bodyPr>
          <a:lstStyle/>
          <a:p>
            <a:r>
              <a:rPr lang="en-US" sz="2000" dirty="0"/>
              <a:t>NPM monitor provides two more independent ways to measure emittance:</a:t>
            </a:r>
          </a:p>
          <a:p>
            <a:pPr lvl="1"/>
            <a:r>
              <a:rPr lang="en-US" sz="1800" dirty="0"/>
              <a:t>"Quad" scan</a:t>
            </a:r>
          </a:p>
          <a:p>
            <a:pPr lvl="1"/>
            <a:r>
              <a:rPr lang="en-US" sz="1800" dirty="0"/>
              <a:t>Parabolic fit near the beam waist (assuming zero space charge)</a:t>
            </a:r>
          </a:p>
          <a:p>
            <a:r>
              <a:rPr lang="en-US" sz="2000" dirty="0"/>
              <a:t>All 3 methods were consistent within a ~10% level.</a:t>
            </a:r>
          </a:p>
        </p:txBody>
      </p:sp>
      <p:sp>
        <p:nvSpPr>
          <p:cNvPr id="4" name="Slide Number Placeholder 3">
            <a:extLst>
              <a:ext uri="{FF2B5EF4-FFF2-40B4-BE49-F238E27FC236}">
                <a16:creationId xmlns:a16="http://schemas.microsoft.com/office/drawing/2014/main" id="{5E90DE9C-34AC-A347-899D-8C0CE21E6BF1}"/>
              </a:ext>
            </a:extLst>
          </p:cNvPr>
          <p:cNvSpPr>
            <a:spLocks noGrp="1"/>
          </p:cNvSpPr>
          <p:nvPr>
            <p:ph type="sldNum" sz="quarter" idx="12"/>
          </p:nvPr>
        </p:nvSpPr>
        <p:spPr/>
        <p:txBody>
          <a:bodyPr/>
          <a:lstStyle/>
          <a:p>
            <a:fld id="{551115BC-487E-4422-894C-CB7CD3E79223}" type="slidenum">
              <a:rPr lang="en-GB" smtClean="0"/>
              <a:pPr/>
              <a:t>36</a:t>
            </a:fld>
            <a:endParaRPr lang="en-GB" dirty="0"/>
          </a:p>
        </p:txBody>
      </p:sp>
      <p:pic>
        <p:nvPicPr>
          <p:cNvPr id="6" name="Picture 5">
            <a:extLst>
              <a:ext uri="{FF2B5EF4-FFF2-40B4-BE49-F238E27FC236}">
                <a16:creationId xmlns:a16="http://schemas.microsoft.com/office/drawing/2014/main" id="{26BAA5B3-BA7C-604F-8320-BD85181BE6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752" y="1981200"/>
            <a:ext cx="4105910" cy="2618359"/>
          </a:xfrm>
          <a:prstGeom prst="rect">
            <a:avLst/>
          </a:prstGeom>
        </p:spPr>
      </p:pic>
      <p:pic>
        <p:nvPicPr>
          <p:cNvPr id="8" name="Picture 7">
            <a:extLst>
              <a:ext uri="{FF2B5EF4-FFF2-40B4-BE49-F238E27FC236}">
                <a16:creationId xmlns:a16="http://schemas.microsoft.com/office/drawing/2014/main" id="{F4388027-9E21-C444-8646-D0D0B15EFF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9780" y="1953640"/>
            <a:ext cx="4173220" cy="2618359"/>
          </a:xfrm>
          <a:prstGeom prst="rect">
            <a:avLst/>
          </a:prstGeom>
        </p:spPr>
      </p:pic>
    </p:spTree>
    <p:extLst>
      <p:ext uri="{BB962C8B-B14F-4D97-AF65-F5344CB8AC3E}">
        <p14:creationId xmlns:p14="http://schemas.microsoft.com/office/powerpoint/2010/main" val="14065444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8A477-005B-9D44-AB31-4E8762166074}"/>
              </a:ext>
            </a:extLst>
          </p:cNvPr>
          <p:cNvSpPr>
            <a:spLocks noGrp="1"/>
          </p:cNvSpPr>
          <p:nvPr>
            <p:ph type="title"/>
          </p:nvPr>
        </p:nvSpPr>
        <p:spPr/>
        <p:txBody>
          <a:bodyPr/>
          <a:lstStyle/>
          <a:p>
            <a:r>
              <a:rPr lang="en-US" dirty="0"/>
              <a:t>Trajectory in LEBT</a:t>
            </a:r>
          </a:p>
        </p:txBody>
      </p:sp>
      <p:sp>
        <p:nvSpPr>
          <p:cNvPr id="3" name="Content Placeholder 2">
            <a:extLst>
              <a:ext uri="{FF2B5EF4-FFF2-40B4-BE49-F238E27FC236}">
                <a16:creationId xmlns:a16="http://schemas.microsoft.com/office/drawing/2014/main" id="{A54C2A76-FC8B-214C-B373-7DDC851EABC7}"/>
              </a:ext>
            </a:extLst>
          </p:cNvPr>
          <p:cNvSpPr>
            <a:spLocks noGrp="1"/>
          </p:cNvSpPr>
          <p:nvPr>
            <p:ph idx="1"/>
          </p:nvPr>
        </p:nvSpPr>
        <p:spPr>
          <a:xfrm>
            <a:off x="228600" y="1752600"/>
            <a:ext cx="5010873" cy="3657600"/>
          </a:xfrm>
        </p:spPr>
        <p:txBody>
          <a:bodyPr/>
          <a:lstStyle/>
          <a:p>
            <a:r>
              <a:rPr lang="en-US" sz="1800" dirty="0"/>
              <a:t>Large initial angular offsets and solenoid tilts.</a:t>
            </a:r>
          </a:p>
          <a:p>
            <a:pPr lvl="1"/>
            <a:r>
              <a:rPr lang="en-US" sz="1600" dirty="0"/>
              <a:t>Using the condition of having an image point (waist) at NPMs.</a:t>
            </a:r>
          </a:p>
          <a:p>
            <a:pPr lvl="1"/>
            <a:r>
              <a:rPr lang="en-US" sz="1600" dirty="0"/>
              <a:t>Reasonably good model reconstruction.</a:t>
            </a:r>
          </a:p>
          <a:p>
            <a:pPr lvl="1"/>
            <a:r>
              <a:rPr lang="en-US" sz="1600" dirty="0"/>
              <a:t>Solenoid measurement at CEA predicted 10-20 </a:t>
            </a:r>
            <a:r>
              <a:rPr lang="en-US" sz="1600" dirty="0" err="1"/>
              <a:t>mrad</a:t>
            </a:r>
            <a:r>
              <a:rPr lang="en-US" sz="1600" dirty="0"/>
              <a:t>??</a:t>
            </a:r>
          </a:p>
          <a:p>
            <a:r>
              <a:rPr lang="en-US" sz="1800" dirty="0"/>
              <a:t>Earth magnetic field (47 µT downward) was not considered but has a significant effect.</a:t>
            </a:r>
          </a:p>
          <a:p>
            <a:r>
              <a:rPr lang="en-US" sz="1800" dirty="0"/>
              <a:t>Famous polarity problem:</a:t>
            </a:r>
          </a:p>
          <a:p>
            <a:pPr lvl="1"/>
            <a:r>
              <a:rPr lang="en-US" sz="1600" dirty="0"/>
              <a:t>Solenoid polarity was not specified.</a:t>
            </a:r>
          </a:p>
          <a:p>
            <a:pPr lvl="1"/>
            <a:r>
              <a:rPr lang="en-US" sz="1600" dirty="0"/>
              <a:t>Steerer planes swapped: H1&lt;&gt;V1 and H2 &lt;&gt; V2.</a:t>
            </a:r>
          </a:p>
          <a:p>
            <a:pPr lvl="1"/>
            <a:r>
              <a:rPr lang="en-US" sz="1600" dirty="0"/>
              <a:t>1st NPM sign is swapped.</a:t>
            </a:r>
          </a:p>
        </p:txBody>
      </p:sp>
      <p:sp>
        <p:nvSpPr>
          <p:cNvPr id="4" name="Slide Number Placeholder 3">
            <a:extLst>
              <a:ext uri="{FF2B5EF4-FFF2-40B4-BE49-F238E27FC236}">
                <a16:creationId xmlns:a16="http://schemas.microsoft.com/office/drawing/2014/main" id="{EE0EEFF2-0CA9-1E4F-9152-050CF8F12E42}"/>
              </a:ext>
            </a:extLst>
          </p:cNvPr>
          <p:cNvSpPr>
            <a:spLocks noGrp="1"/>
          </p:cNvSpPr>
          <p:nvPr>
            <p:ph type="sldNum" sz="quarter" idx="12"/>
          </p:nvPr>
        </p:nvSpPr>
        <p:spPr/>
        <p:txBody>
          <a:bodyPr/>
          <a:lstStyle/>
          <a:p>
            <a:fld id="{551115BC-487E-4422-894C-CB7CD3E79223}" type="slidenum">
              <a:rPr lang="en-GB" smtClean="0"/>
              <a:pPr/>
              <a:t>37</a:t>
            </a:fld>
            <a:endParaRPr lang="en-GB" dirty="0"/>
          </a:p>
        </p:txBody>
      </p:sp>
      <p:graphicFrame>
        <p:nvGraphicFramePr>
          <p:cNvPr id="10" name="Table 9">
            <a:extLst>
              <a:ext uri="{FF2B5EF4-FFF2-40B4-BE49-F238E27FC236}">
                <a16:creationId xmlns:a16="http://schemas.microsoft.com/office/drawing/2014/main" id="{5399E831-88AD-E843-9085-B3F7C370F018}"/>
              </a:ext>
            </a:extLst>
          </p:cNvPr>
          <p:cNvGraphicFramePr>
            <a:graphicFrameLocks noGrp="1"/>
          </p:cNvGraphicFramePr>
          <p:nvPr>
            <p:extLst>
              <p:ext uri="{D42A27DB-BD31-4B8C-83A1-F6EECF244321}">
                <p14:modId xmlns:p14="http://schemas.microsoft.com/office/powerpoint/2010/main" val="2367201793"/>
              </p:ext>
            </p:extLst>
          </p:nvPr>
        </p:nvGraphicFramePr>
        <p:xfrm>
          <a:off x="685800" y="5638800"/>
          <a:ext cx="7772400" cy="1005840"/>
        </p:xfrm>
        <a:graphic>
          <a:graphicData uri="http://schemas.openxmlformats.org/drawingml/2006/table">
            <a:tbl>
              <a:tblPr>
                <a:tableStyleId>{5C22544A-7EE6-4342-B048-85BDC9FD1C3A}</a:tableStyleId>
              </a:tblPr>
              <a:tblGrid>
                <a:gridCol w="1295400">
                  <a:extLst>
                    <a:ext uri="{9D8B030D-6E8A-4147-A177-3AD203B41FA5}">
                      <a16:colId xmlns:a16="http://schemas.microsoft.com/office/drawing/2014/main" val="3016948053"/>
                    </a:ext>
                  </a:extLst>
                </a:gridCol>
                <a:gridCol w="1295400">
                  <a:extLst>
                    <a:ext uri="{9D8B030D-6E8A-4147-A177-3AD203B41FA5}">
                      <a16:colId xmlns:a16="http://schemas.microsoft.com/office/drawing/2014/main" val="3329011459"/>
                    </a:ext>
                  </a:extLst>
                </a:gridCol>
                <a:gridCol w="1295400">
                  <a:extLst>
                    <a:ext uri="{9D8B030D-6E8A-4147-A177-3AD203B41FA5}">
                      <a16:colId xmlns:a16="http://schemas.microsoft.com/office/drawing/2014/main" val="4002453961"/>
                    </a:ext>
                  </a:extLst>
                </a:gridCol>
                <a:gridCol w="1295400">
                  <a:extLst>
                    <a:ext uri="{9D8B030D-6E8A-4147-A177-3AD203B41FA5}">
                      <a16:colId xmlns:a16="http://schemas.microsoft.com/office/drawing/2014/main" val="4281338630"/>
                    </a:ext>
                  </a:extLst>
                </a:gridCol>
                <a:gridCol w="1295400">
                  <a:extLst>
                    <a:ext uri="{9D8B030D-6E8A-4147-A177-3AD203B41FA5}">
                      <a16:colId xmlns:a16="http://schemas.microsoft.com/office/drawing/2014/main" val="3942550769"/>
                    </a:ext>
                  </a:extLst>
                </a:gridCol>
                <a:gridCol w="1295400">
                  <a:extLst>
                    <a:ext uri="{9D8B030D-6E8A-4147-A177-3AD203B41FA5}">
                      <a16:colId xmlns:a16="http://schemas.microsoft.com/office/drawing/2014/main" val="1625789432"/>
                    </a:ext>
                  </a:extLst>
                </a:gridCol>
              </a:tblGrid>
              <a:tr h="233378">
                <a:tc gridSpan="2">
                  <a:txBody>
                    <a:bodyPr/>
                    <a:lstStyle/>
                    <a:p>
                      <a:r>
                        <a:rPr lang="en-US" sz="1600" b="1" dirty="0">
                          <a:solidFill>
                            <a:schemeClr val="bg1"/>
                          </a:solidFill>
                        </a:rPr>
                        <a:t>Source</a:t>
                      </a:r>
                    </a:p>
                  </a:txBody>
                  <a:tcPr>
                    <a:solidFill>
                      <a:srgbClr val="0070C0"/>
                    </a:solidFill>
                  </a:tcPr>
                </a:tc>
                <a:tc hMerge="1">
                  <a:txBody>
                    <a:bodyPr/>
                    <a:lstStyle/>
                    <a:p>
                      <a:endParaRPr lang="en-US" dirty="0"/>
                    </a:p>
                  </a:txBody>
                  <a:tcPr/>
                </a:tc>
                <a:tc gridSpan="2">
                  <a:txBody>
                    <a:bodyPr/>
                    <a:lstStyle/>
                    <a:p>
                      <a:r>
                        <a:rPr lang="en-US" sz="1600" b="1" dirty="0">
                          <a:solidFill>
                            <a:schemeClr val="bg1"/>
                          </a:solidFill>
                        </a:rPr>
                        <a:t>Solenoid 1</a:t>
                      </a:r>
                    </a:p>
                  </a:txBody>
                  <a:tcPr>
                    <a:solidFill>
                      <a:srgbClr val="0070C0"/>
                    </a:solidFill>
                  </a:tcPr>
                </a:tc>
                <a:tc hMerge="1">
                  <a:txBody>
                    <a:bodyPr/>
                    <a:lstStyle/>
                    <a:p>
                      <a:endParaRPr lang="en-US" dirty="0"/>
                    </a:p>
                  </a:txBody>
                  <a:tcPr/>
                </a:tc>
                <a:tc gridSpan="2">
                  <a:txBody>
                    <a:bodyPr/>
                    <a:lstStyle/>
                    <a:p>
                      <a:r>
                        <a:rPr lang="en-US" sz="1600" b="1" dirty="0">
                          <a:solidFill>
                            <a:schemeClr val="bg1"/>
                          </a:solidFill>
                        </a:rPr>
                        <a:t>Solenoid 2</a:t>
                      </a:r>
                    </a:p>
                  </a:txBody>
                  <a:tcPr>
                    <a:solidFill>
                      <a:srgbClr val="0070C0"/>
                    </a:solidFill>
                  </a:tcPr>
                </a:tc>
                <a:tc hMerge="1">
                  <a:txBody>
                    <a:bodyPr/>
                    <a:lstStyle/>
                    <a:p>
                      <a:endParaRPr lang="en-US" dirty="0"/>
                    </a:p>
                  </a:txBody>
                  <a:tcPr/>
                </a:tc>
                <a:extLst>
                  <a:ext uri="{0D108BD9-81ED-4DB2-BD59-A6C34878D82A}">
                    <a16:rowId xmlns:a16="http://schemas.microsoft.com/office/drawing/2014/main" val="691736249"/>
                  </a:ext>
                </a:extLst>
              </a:tr>
              <a:tr h="233378">
                <a:tc>
                  <a:txBody>
                    <a:bodyPr/>
                    <a:lstStyle/>
                    <a:p>
                      <a:r>
                        <a:rPr lang="en-US" sz="1600" b="1" dirty="0">
                          <a:solidFill>
                            <a:schemeClr val="bg1"/>
                          </a:solidFill>
                        </a:rPr>
                        <a:t>x' [</a:t>
                      </a:r>
                      <a:r>
                        <a:rPr lang="en-US" sz="1600" b="1" dirty="0" err="1">
                          <a:solidFill>
                            <a:schemeClr val="bg1"/>
                          </a:solidFill>
                        </a:rPr>
                        <a:t>mrad</a:t>
                      </a:r>
                      <a:r>
                        <a:rPr lang="en-US" sz="1600" b="1" dirty="0">
                          <a:solidFill>
                            <a:schemeClr val="bg1"/>
                          </a:solidFill>
                        </a:rPr>
                        <a:t>]</a:t>
                      </a:r>
                    </a:p>
                  </a:txBody>
                  <a:tcPr>
                    <a:solidFill>
                      <a:srgbClr val="0070C0"/>
                    </a:solidFill>
                  </a:tcPr>
                </a:tc>
                <a:tc>
                  <a:txBody>
                    <a:bodyPr/>
                    <a:lstStyle/>
                    <a:p>
                      <a:r>
                        <a:rPr lang="en-US" sz="1600" b="1" dirty="0">
                          <a:solidFill>
                            <a:schemeClr val="bg1"/>
                          </a:solidFill>
                        </a:rPr>
                        <a:t>y' [</a:t>
                      </a:r>
                      <a:r>
                        <a:rPr lang="en-US" sz="1600" b="1" dirty="0" err="1">
                          <a:solidFill>
                            <a:schemeClr val="bg1"/>
                          </a:solidFill>
                        </a:rPr>
                        <a:t>mrad</a:t>
                      </a:r>
                      <a:r>
                        <a:rPr lang="en-US" sz="1600" b="1" dirty="0">
                          <a:solidFill>
                            <a:schemeClr val="bg1"/>
                          </a:solidFill>
                        </a:rPr>
                        <a:t>]</a:t>
                      </a:r>
                    </a:p>
                  </a:txBody>
                  <a:tcPr>
                    <a:solidFill>
                      <a:srgbClr val="0070C0"/>
                    </a:solidFill>
                  </a:tcPr>
                </a:tc>
                <a:tc>
                  <a:txBody>
                    <a:bodyPr/>
                    <a:lstStyle/>
                    <a:p>
                      <a:r>
                        <a:rPr lang="en-US" sz="1600" b="1" dirty="0">
                          <a:solidFill>
                            <a:schemeClr val="bg1"/>
                          </a:solidFill>
                        </a:rPr>
                        <a:t>Pitch [</a:t>
                      </a:r>
                      <a:r>
                        <a:rPr lang="en-US" sz="1600" b="1" dirty="0" err="1">
                          <a:solidFill>
                            <a:schemeClr val="bg1"/>
                          </a:solidFill>
                        </a:rPr>
                        <a:t>mrad</a:t>
                      </a:r>
                      <a:r>
                        <a:rPr lang="en-US" sz="1600" b="1" dirty="0">
                          <a:solidFill>
                            <a:schemeClr val="bg1"/>
                          </a:solidFill>
                        </a:rPr>
                        <a:t>]</a:t>
                      </a:r>
                    </a:p>
                  </a:txBody>
                  <a:tcPr>
                    <a:solidFill>
                      <a:srgbClr val="0070C0"/>
                    </a:solidFill>
                  </a:tcPr>
                </a:tc>
                <a:tc>
                  <a:txBody>
                    <a:bodyPr/>
                    <a:lstStyle/>
                    <a:p>
                      <a:r>
                        <a:rPr lang="en-US" sz="1600" b="1" dirty="0">
                          <a:solidFill>
                            <a:schemeClr val="bg1"/>
                          </a:solidFill>
                        </a:rPr>
                        <a:t>Yaw [</a:t>
                      </a:r>
                      <a:r>
                        <a:rPr lang="en-US" sz="1600" b="1" dirty="0" err="1">
                          <a:solidFill>
                            <a:schemeClr val="bg1"/>
                          </a:solidFill>
                        </a:rPr>
                        <a:t>mrad</a:t>
                      </a:r>
                      <a:r>
                        <a:rPr lang="en-US" sz="1600" b="1" dirty="0">
                          <a:solidFill>
                            <a:schemeClr val="bg1"/>
                          </a:solidFill>
                        </a:rPr>
                        <a:t>]</a:t>
                      </a:r>
                    </a:p>
                  </a:txBody>
                  <a:tcPr>
                    <a:solidFill>
                      <a:srgbClr val="0070C0"/>
                    </a:solidFill>
                  </a:tcPr>
                </a:tc>
                <a:tc>
                  <a:txBody>
                    <a:bodyPr/>
                    <a:lstStyle/>
                    <a:p>
                      <a:r>
                        <a:rPr lang="en-US" sz="1600" b="1" dirty="0">
                          <a:solidFill>
                            <a:schemeClr val="bg1"/>
                          </a:solidFill>
                        </a:rPr>
                        <a:t>Pitch [</a:t>
                      </a:r>
                      <a:r>
                        <a:rPr lang="en-US" sz="1600" b="1" dirty="0" err="1">
                          <a:solidFill>
                            <a:schemeClr val="bg1"/>
                          </a:solidFill>
                        </a:rPr>
                        <a:t>mrad</a:t>
                      </a:r>
                      <a:r>
                        <a:rPr lang="en-US" sz="1600" b="1" dirty="0">
                          <a:solidFill>
                            <a:schemeClr val="bg1"/>
                          </a:solidFill>
                        </a:rPr>
                        <a:t>]</a:t>
                      </a:r>
                    </a:p>
                  </a:txBody>
                  <a:tcPr>
                    <a:solidFill>
                      <a:srgbClr val="0070C0"/>
                    </a:solidFill>
                  </a:tcPr>
                </a:tc>
                <a:tc>
                  <a:txBody>
                    <a:bodyPr/>
                    <a:lstStyle/>
                    <a:p>
                      <a:r>
                        <a:rPr lang="en-US" sz="1600" b="1" dirty="0">
                          <a:solidFill>
                            <a:schemeClr val="bg1"/>
                          </a:solidFill>
                        </a:rPr>
                        <a:t>Yaw [</a:t>
                      </a:r>
                      <a:r>
                        <a:rPr lang="en-US" sz="1600" b="1" dirty="0" err="1">
                          <a:solidFill>
                            <a:schemeClr val="bg1"/>
                          </a:solidFill>
                        </a:rPr>
                        <a:t>mrad</a:t>
                      </a:r>
                      <a:r>
                        <a:rPr lang="en-US" sz="1600" b="1" dirty="0">
                          <a:solidFill>
                            <a:schemeClr val="bg1"/>
                          </a:solidFill>
                        </a:rPr>
                        <a:t>]</a:t>
                      </a:r>
                    </a:p>
                  </a:txBody>
                  <a:tcPr>
                    <a:solidFill>
                      <a:srgbClr val="0070C0"/>
                    </a:solidFill>
                  </a:tcPr>
                </a:tc>
                <a:extLst>
                  <a:ext uri="{0D108BD9-81ED-4DB2-BD59-A6C34878D82A}">
                    <a16:rowId xmlns:a16="http://schemas.microsoft.com/office/drawing/2014/main" val="3696359926"/>
                  </a:ext>
                </a:extLst>
              </a:tr>
              <a:tr h="233378">
                <a:tc>
                  <a:txBody>
                    <a:bodyPr/>
                    <a:lstStyle/>
                    <a:p>
                      <a:r>
                        <a:rPr lang="en-US" sz="1600" b="1" dirty="0"/>
                        <a:t>1.3±0.3</a:t>
                      </a:r>
                    </a:p>
                  </a:txBody>
                  <a:tcPr/>
                </a:tc>
                <a:tc>
                  <a:txBody>
                    <a:bodyPr/>
                    <a:lstStyle/>
                    <a:p>
                      <a:r>
                        <a:rPr lang="en-US" sz="1600" b="1" dirty="0"/>
                        <a:t>0.0±0.4</a:t>
                      </a:r>
                    </a:p>
                  </a:txBody>
                  <a:tcPr/>
                </a:tc>
                <a:tc>
                  <a:txBody>
                    <a:bodyPr/>
                    <a:lstStyle/>
                    <a:p>
                      <a:r>
                        <a:rPr lang="en-US" sz="1600" b="1" dirty="0"/>
                        <a:t>−1.0±0.5</a:t>
                      </a:r>
                    </a:p>
                  </a:txBody>
                  <a:tcPr/>
                </a:tc>
                <a:tc>
                  <a:txBody>
                    <a:bodyPr/>
                    <a:lstStyle/>
                    <a:p>
                      <a:r>
                        <a:rPr lang="en-US" sz="1600" b="1" dirty="0"/>
                        <a:t>−4.0±0.1</a:t>
                      </a:r>
                    </a:p>
                  </a:txBody>
                  <a:tcPr/>
                </a:tc>
                <a:tc>
                  <a:txBody>
                    <a:bodyPr/>
                    <a:lstStyle/>
                    <a:p>
                      <a:r>
                        <a:rPr lang="en-US" sz="1600" b="1" dirty="0"/>
                        <a:t>2.0±0.7</a:t>
                      </a:r>
                    </a:p>
                  </a:txBody>
                  <a:tcPr/>
                </a:tc>
                <a:tc>
                  <a:txBody>
                    <a:bodyPr/>
                    <a:lstStyle/>
                    <a:p>
                      <a:r>
                        <a:rPr lang="en-US" sz="1600" b="1" dirty="0"/>
                        <a:t>7.0±2.0</a:t>
                      </a:r>
                    </a:p>
                  </a:txBody>
                  <a:tcPr/>
                </a:tc>
                <a:extLst>
                  <a:ext uri="{0D108BD9-81ED-4DB2-BD59-A6C34878D82A}">
                    <a16:rowId xmlns:a16="http://schemas.microsoft.com/office/drawing/2014/main" val="3856657386"/>
                  </a:ext>
                </a:extLst>
              </a:tr>
            </a:tbl>
          </a:graphicData>
        </a:graphic>
      </p:graphicFrame>
      <p:pic>
        <p:nvPicPr>
          <p:cNvPr id="13" name="Picture 12">
            <a:extLst>
              <a:ext uri="{FF2B5EF4-FFF2-40B4-BE49-F238E27FC236}">
                <a16:creationId xmlns:a16="http://schemas.microsoft.com/office/drawing/2014/main" id="{1DDEA5BC-1D4B-7646-A772-6A4C05DB9D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600" y="3581400"/>
            <a:ext cx="3767328" cy="1941576"/>
          </a:xfrm>
          <a:prstGeom prst="rect">
            <a:avLst/>
          </a:prstGeom>
        </p:spPr>
      </p:pic>
      <p:pic>
        <p:nvPicPr>
          <p:cNvPr id="15" name="Picture 14">
            <a:extLst>
              <a:ext uri="{FF2B5EF4-FFF2-40B4-BE49-F238E27FC236}">
                <a16:creationId xmlns:a16="http://schemas.microsoft.com/office/drawing/2014/main" id="{2BA49FB7-77D7-7A4D-8FA0-D69BE16E3B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1544701"/>
            <a:ext cx="3886200" cy="1960499"/>
          </a:xfrm>
          <a:prstGeom prst="rect">
            <a:avLst/>
          </a:prstGeom>
        </p:spPr>
      </p:pic>
      <p:sp>
        <p:nvSpPr>
          <p:cNvPr id="16" name="TextBox 15">
            <a:extLst>
              <a:ext uri="{FF2B5EF4-FFF2-40B4-BE49-F238E27FC236}">
                <a16:creationId xmlns:a16="http://schemas.microsoft.com/office/drawing/2014/main" id="{D6CCC748-5AC7-4745-B056-FA96D051822F}"/>
              </a:ext>
            </a:extLst>
          </p:cNvPr>
          <p:cNvSpPr txBox="1"/>
          <p:nvPr/>
        </p:nvSpPr>
        <p:spPr>
          <a:xfrm>
            <a:off x="5644795" y="2861846"/>
            <a:ext cx="1441805" cy="338554"/>
          </a:xfrm>
          <a:prstGeom prst="rect">
            <a:avLst/>
          </a:prstGeom>
          <a:noFill/>
        </p:spPr>
        <p:txBody>
          <a:bodyPr wrap="none" rtlCol="0">
            <a:spAutoFit/>
          </a:bodyPr>
          <a:lstStyle/>
          <a:p>
            <a:r>
              <a:rPr lang="en-US" sz="1600" dirty="0">
                <a:solidFill>
                  <a:srgbClr val="FF0000"/>
                </a:solidFill>
              </a:rPr>
              <a:t>Reconstruction</a:t>
            </a:r>
          </a:p>
        </p:txBody>
      </p:sp>
      <p:sp>
        <p:nvSpPr>
          <p:cNvPr id="17" name="TextBox 16">
            <a:extLst>
              <a:ext uri="{FF2B5EF4-FFF2-40B4-BE49-F238E27FC236}">
                <a16:creationId xmlns:a16="http://schemas.microsoft.com/office/drawing/2014/main" id="{2FDC60EE-BC12-DB4D-8250-A4940098894C}"/>
              </a:ext>
            </a:extLst>
          </p:cNvPr>
          <p:cNvSpPr txBox="1"/>
          <p:nvPr/>
        </p:nvSpPr>
        <p:spPr>
          <a:xfrm>
            <a:off x="5638800" y="4876800"/>
            <a:ext cx="1712841" cy="338554"/>
          </a:xfrm>
          <a:prstGeom prst="rect">
            <a:avLst/>
          </a:prstGeom>
          <a:solidFill>
            <a:schemeClr val="bg1"/>
          </a:solidFill>
        </p:spPr>
        <p:txBody>
          <a:bodyPr wrap="none" rtlCol="0">
            <a:spAutoFit/>
          </a:bodyPr>
          <a:lstStyle/>
          <a:p>
            <a:r>
              <a:rPr lang="en-US" sz="1600" dirty="0" err="1">
                <a:solidFill>
                  <a:srgbClr val="FF0000"/>
                </a:solidFill>
              </a:rPr>
              <a:t>Traj</a:t>
            </a:r>
            <a:r>
              <a:rPr lang="en-US" sz="1600" dirty="0">
                <a:solidFill>
                  <a:srgbClr val="FF0000"/>
                </a:solidFill>
              </a:rPr>
              <a:t>. w/ Earth field</a:t>
            </a:r>
          </a:p>
        </p:txBody>
      </p:sp>
    </p:spTree>
    <p:extLst>
      <p:ext uri="{BB962C8B-B14F-4D97-AF65-F5344CB8AC3E}">
        <p14:creationId xmlns:p14="http://schemas.microsoft.com/office/powerpoint/2010/main" val="21272289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16482-9054-9248-B84F-87A59C4AD0A8}"/>
              </a:ext>
            </a:extLst>
          </p:cNvPr>
          <p:cNvSpPr>
            <a:spLocks noGrp="1"/>
          </p:cNvSpPr>
          <p:nvPr>
            <p:ph type="title"/>
          </p:nvPr>
        </p:nvSpPr>
        <p:spPr/>
        <p:txBody>
          <a:bodyPr/>
          <a:lstStyle/>
          <a:p>
            <a:r>
              <a:rPr lang="en-US" dirty="0"/>
              <a:t>Chopper and iris issues</a:t>
            </a:r>
          </a:p>
        </p:txBody>
      </p:sp>
      <p:sp>
        <p:nvSpPr>
          <p:cNvPr id="3" name="Content Placeholder 2">
            <a:extLst>
              <a:ext uri="{FF2B5EF4-FFF2-40B4-BE49-F238E27FC236}">
                <a16:creationId xmlns:a16="http://schemas.microsoft.com/office/drawing/2014/main" id="{BEF415D9-0123-C34B-A0C9-BE0FE9983544}"/>
              </a:ext>
            </a:extLst>
          </p:cNvPr>
          <p:cNvSpPr>
            <a:spLocks noGrp="1"/>
          </p:cNvSpPr>
          <p:nvPr>
            <p:ph idx="1"/>
          </p:nvPr>
        </p:nvSpPr>
        <p:spPr>
          <a:xfrm>
            <a:off x="304800" y="4343400"/>
            <a:ext cx="8610600" cy="2438400"/>
          </a:xfrm>
        </p:spPr>
        <p:txBody>
          <a:bodyPr>
            <a:noAutofit/>
          </a:bodyPr>
          <a:lstStyle/>
          <a:p>
            <a:r>
              <a:rPr lang="en-US" sz="1800" dirty="0"/>
              <a:t>We couldn't move the iris blades before the commissioning was over.</a:t>
            </a:r>
          </a:p>
          <a:p>
            <a:r>
              <a:rPr lang="en-US" sz="1800" dirty="0"/>
              <a:t>Chopper electrode was originally designed for positive bias, but the bias was swapped. </a:t>
            </a:r>
          </a:p>
          <a:p>
            <a:pPr lvl="1"/>
            <a:r>
              <a:rPr lang="en-US" sz="1600" dirty="0"/>
              <a:t>To avoid to draw electrons.</a:t>
            </a:r>
          </a:p>
          <a:p>
            <a:pPr lvl="1"/>
            <a:r>
              <a:rPr lang="en-US" sz="1600" dirty="0"/>
              <a:t>For consideration of space charge neutralization.</a:t>
            </a:r>
          </a:p>
          <a:p>
            <a:pPr lvl="1"/>
            <a:r>
              <a:rPr lang="en-US" sz="1600" dirty="0"/>
              <a:t>Because the field is nonlinear, the swap degraded the efficiency. (The large emittance also has a negative impact.)</a:t>
            </a:r>
          </a:p>
          <a:p>
            <a:r>
              <a:rPr lang="en-US" sz="1800" b="1" dirty="0"/>
              <a:t>Chopper and iris have to be tested from scratch in the beginning of the next phase. </a:t>
            </a:r>
            <a:endParaRPr lang="en-US" sz="2000" b="1" dirty="0"/>
          </a:p>
          <a:p>
            <a:pPr lvl="1"/>
            <a:r>
              <a:rPr lang="en-US" sz="1600" dirty="0"/>
              <a:t>Less straightforward with the RFQ connected.</a:t>
            </a:r>
          </a:p>
        </p:txBody>
      </p:sp>
      <p:sp>
        <p:nvSpPr>
          <p:cNvPr id="4" name="Slide Number Placeholder 3">
            <a:extLst>
              <a:ext uri="{FF2B5EF4-FFF2-40B4-BE49-F238E27FC236}">
                <a16:creationId xmlns:a16="http://schemas.microsoft.com/office/drawing/2014/main" id="{6EA5E1F9-42B9-D94A-B63A-E02EC278915D}"/>
              </a:ext>
            </a:extLst>
          </p:cNvPr>
          <p:cNvSpPr>
            <a:spLocks noGrp="1"/>
          </p:cNvSpPr>
          <p:nvPr>
            <p:ph type="sldNum" sz="quarter" idx="12"/>
          </p:nvPr>
        </p:nvSpPr>
        <p:spPr/>
        <p:txBody>
          <a:bodyPr/>
          <a:lstStyle/>
          <a:p>
            <a:fld id="{551115BC-487E-4422-894C-CB7CD3E79223}" type="slidenum">
              <a:rPr lang="en-GB" smtClean="0"/>
              <a:pPr/>
              <a:t>38</a:t>
            </a:fld>
            <a:endParaRPr lang="en-GB" dirty="0"/>
          </a:p>
        </p:txBody>
      </p:sp>
      <p:pic>
        <p:nvPicPr>
          <p:cNvPr id="6" name="Picture 5">
            <a:extLst>
              <a:ext uri="{FF2B5EF4-FFF2-40B4-BE49-F238E27FC236}">
                <a16:creationId xmlns:a16="http://schemas.microsoft.com/office/drawing/2014/main" id="{9840ED6A-019A-A345-BB37-4FB355F11F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1598295"/>
            <a:ext cx="5622925" cy="2745105"/>
          </a:xfrm>
          <a:prstGeom prst="rect">
            <a:avLst/>
          </a:prstGeom>
        </p:spPr>
      </p:pic>
      <p:sp>
        <p:nvSpPr>
          <p:cNvPr id="7" name="TextBox 6">
            <a:extLst>
              <a:ext uri="{FF2B5EF4-FFF2-40B4-BE49-F238E27FC236}">
                <a16:creationId xmlns:a16="http://schemas.microsoft.com/office/drawing/2014/main" id="{3C08B050-20B1-D84B-9CB8-19577E8A47C3}"/>
              </a:ext>
            </a:extLst>
          </p:cNvPr>
          <p:cNvSpPr txBox="1"/>
          <p:nvPr/>
        </p:nvSpPr>
        <p:spPr>
          <a:xfrm>
            <a:off x="5867400" y="1524000"/>
            <a:ext cx="1314399" cy="338554"/>
          </a:xfrm>
          <a:prstGeom prst="rect">
            <a:avLst/>
          </a:prstGeom>
          <a:solidFill>
            <a:schemeClr val="bg1"/>
          </a:solidFill>
        </p:spPr>
        <p:txBody>
          <a:bodyPr wrap="none" rtlCol="0">
            <a:spAutoFit/>
          </a:bodyPr>
          <a:lstStyle/>
          <a:p>
            <a:r>
              <a:rPr lang="en-US" sz="1600" b="1" dirty="0"/>
              <a:t>11 kV, vs sol2</a:t>
            </a:r>
          </a:p>
        </p:txBody>
      </p:sp>
    </p:spTree>
    <p:extLst>
      <p:ext uri="{BB962C8B-B14F-4D97-AF65-F5344CB8AC3E}">
        <p14:creationId xmlns:p14="http://schemas.microsoft.com/office/powerpoint/2010/main" val="20236241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3F6CD-0842-DD40-B74B-D6457E32C643}"/>
              </a:ext>
            </a:extLst>
          </p:cNvPr>
          <p:cNvSpPr>
            <a:spLocks noGrp="1"/>
          </p:cNvSpPr>
          <p:nvPr>
            <p:ph type="title"/>
          </p:nvPr>
        </p:nvSpPr>
        <p:spPr/>
        <p:txBody>
          <a:bodyPr/>
          <a:lstStyle/>
          <a:p>
            <a:r>
              <a:rPr lang="en-US" dirty="0"/>
              <a:t>Beam current measurement issues</a:t>
            </a:r>
          </a:p>
        </p:txBody>
      </p:sp>
      <p:sp>
        <p:nvSpPr>
          <p:cNvPr id="3" name="Content Placeholder 2">
            <a:extLst>
              <a:ext uri="{FF2B5EF4-FFF2-40B4-BE49-F238E27FC236}">
                <a16:creationId xmlns:a16="http://schemas.microsoft.com/office/drawing/2014/main" id="{0072BE8A-40B4-874F-B5F8-C8B79212561F}"/>
              </a:ext>
            </a:extLst>
          </p:cNvPr>
          <p:cNvSpPr>
            <a:spLocks noGrp="1"/>
          </p:cNvSpPr>
          <p:nvPr>
            <p:ph idx="1"/>
          </p:nvPr>
        </p:nvSpPr>
        <p:spPr>
          <a:xfrm>
            <a:off x="152400" y="1828800"/>
            <a:ext cx="3124200" cy="2209800"/>
          </a:xfrm>
        </p:spPr>
        <p:txBody>
          <a:bodyPr>
            <a:noAutofit/>
          </a:bodyPr>
          <a:lstStyle/>
          <a:p>
            <a:r>
              <a:rPr lang="en-US" sz="1800" dirty="0"/>
              <a:t>No PV for the average current on the flattop.</a:t>
            </a:r>
          </a:p>
          <a:p>
            <a:r>
              <a:rPr lang="en-US" sz="1800" dirty="0"/>
              <a:t>Discrepancy between FC and BCM.</a:t>
            </a:r>
          </a:p>
          <a:p>
            <a:r>
              <a:rPr lang="en-US" sz="1800" dirty="0"/>
              <a:t>Missing LEBT </a:t>
            </a:r>
            <a:r>
              <a:rPr lang="en-US" sz="1800" dirty="0" err="1"/>
              <a:t>repeller</a:t>
            </a:r>
            <a:r>
              <a:rPr lang="en-US" sz="1800" dirty="0"/>
              <a:t> causing some doubt in current measurement.</a:t>
            </a:r>
          </a:p>
        </p:txBody>
      </p:sp>
      <p:sp>
        <p:nvSpPr>
          <p:cNvPr id="4" name="Slide Number Placeholder 3">
            <a:extLst>
              <a:ext uri="{FF2B5EF4-FFF2-40B4-BE49-F238E27FC236}">
                <a16:creationId xmlns:a16="http://schemas.microsoft.com/office/drawing/2014/main" id="{61BEF651-24D1-1344-8CD2-E98036AB2393}"/>
              </a:ext>
            </a:extLst>
          </p:cNvPr>
          <p:cNvSpPr>
            <a:spLocks noGrp="1"/>
          </p:cNvSpPr>
          <p:nvPr>
            <p:ph type="sldNum" sz="quarter" idx="12"/>
          </p:nvPr>
        </p:nvSpPr>
        <p:spPr/>
        <p:txBody>
          <a:bodyPr/>
          <a:lstStyle/>
          <a:p>
            <a:fld id="{551115BC-487E-4422-894C-CB7CD3E79223}" type="slidenum">
              <a:rPr lang="en-GB" smtClean="0"/>
              <a:pPr/>
              <a:t>39</a:t>
            </a:fld>
            <a:endParaRPr lang="en-GB" dirty="0"/>
          </a:p>
        </p:txBody>
      </p:sp>
      <p:pic>
        <p:nvPicPr>
          <p:cNvPr id="6" name="Picture 5">
            <a:extLst>
              <a:ext uri="{FF2B5EF4-FFF2-40B4-BE49-F238E27FC236}">
                <a16:creationId xmlns:a16="http://schemas.microsoft.com/office/drawing/2014/main" id="{901CD9AA-350C-5F47-B2A4-D1FE7B342E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690" y="4495800"/>
            <a:ext cx="3394710" cy="2067560"/>
          </a:xfrm>
          <a:prstGeom prst="rect">
            <a:avLst/>
          </a:prstGeom>
        </p:spPr>
      </p:pic>
      <p:pic>
        <p:nvPicPr>
          <p:cNvPr id="8" name="Picture 7">
            <a:extLst>
              <a:ext uri="{FF2B5EF4-FFF2-40B4-BE49-F238E27FC236}">
                <a16:creationId xmlns:a16="http://schemas.microsoft.com/office/drawing/2014/main" id="{1EFBAE7E-5655-5F46-A37F-4FF788AB97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5675" y="4495800"/>
            <a:ext cx="3387725" cy="2046605"/>
          </a:xfrm>
          <a:prstGeom prst="rect">
            <a:avLst/>
          </a:prstGeom>
        </p:spPr>
      </p:pic>
      <p:pic>
        <p:nvPicPr>
          <p:cNvPr id="7" name="Picture 6">
            <a:extLst>
              <a:ext uri="{FF2B5EF4-FFF2-40B4-BE49-F238E27FC236}">
                <a16:creationId xmlns:a16="http://schemas.microsoft.com/office/drawing/2014/main" id="{B8A7E5B9-7DC8-2F41-B1C4-D51867E435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1670050"/>
            <a:ext cx="5867400" cy="2597150"/>
          </a:xfrm>
          <a:prstGeom prst="rect">
            <a:avLst/>
          </a:prstGeom>
        </p:spPr>
      </p:pic>
    </p:spTree>
    <p:extLst>
      <p:ext uri="{BB962C8B-B14F-4D97-AF65-F5344CB8AC3E}">
        <p14:creationId xmlns:p14="http://schemas.microsoft.com/office/powerpoint/2010/main" val="18340023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0F25F-3F0F-3345-9CE8-52CCA893A77E}"/>
              </a:ext>
            </a:extLst>
          </p:cNvPr>
          <p:cNvSpPr>
            <a:spLocks noGrp="1"/>
          </p:cNvSpPr>
          <p:nvPr>
            <p:ph type="title"/>
          </p:nvPr>
        </p:nvSpPr>
        <p:spPr>
          <a:xfrm>
            <a:off x="480864" y="228600"/>
            <a:ext cx="7139136" cy="1143000"/>
          </a:xfrm>
        </p:spPr>
        <p:txBody>
          <a:bodyPr/>
          <a:lstStyle/>
          <a:p>
            <a:r>
              <a:rPr lang="en-US" dirty="0"/>
              <a:t>ESS proton linac at a glance</a:t>
            </a:r>
          </a:p>
        </p:txBody>
      </p:sp>
      <p:sp>
        <p:nvSpPr>
          <p:cNvPr id="4" name="Slide Number Placeholder 3">
            <a:extLst>
              <a:ext uri="{FF2B5EF4-FFF2-40B4-BE49-F238E27FC236}">
                <a16:creationId xmlns:a16="http://schemas.microsoft.com/office/drawing/2014/main" id="{1EBA9BC5-3D7B-6A49-9D63-A19EEC5BEDAE}"/>
              </a:ext>
            </a:extLst>
          </p:cNvPr>
          <p:cNvSpPr>
            <a:spLocks noGrp="1"/>
          </p:cNvSpPr>
          <p:nvPr>
            <p:ph type="sldNum" sz="quarter" idx="12"/>
          </p:nvPr>
        </p:nvSpPr>
        <p:spPr>
          <a:xfrm>
            <a:off x="6934200" y="6416675"/>
            <a:ext cx="2133600" cy="365125"/>
          </a:xfrm>
        </p:spPr>
        <p:txBody>
          <a:bodyPr/>
          <a:lstStyle/>
          <a:p>
            <a:fld id="{551115BC-487E-4422-894C-CB7CD3E79223}" type="slidenum">
              <a:rPr lang="en-GB" smtClean="0"/>
              <a:pPr/>
              <a:t>4</a:t>
            </a:fld>
            <a:endParaRPr lang="en-GB" dirty="0"/>
          </a:p>
        </p:txBody>
      </p:sp>
      <p:pic>
        <p:nvPicPr>
          <p:cNvPr id="5" name="Picture 4">
            <a:extLst>
              <a:ext uri="{FF2B5EF4-FFF2-40B4-BE49-F238E27FC236}">
                <a16:creationId xmlns:a16="http://schemas.microsoft.com/office/drawing/2014/main" id="{29DC7F82-6E55-E142-93DF-6114A539AF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120" y="1600200"/>
            <a:ext cx="7752080" cy="1475740"/>
          </a:xfrm>
          <a:prstGeom prst="rect">
            <a:avLst/>
          </a:prstGeom>
        </p:spPr>
      </p:pic>
      <p:graphicFrame>
        <p:nvGraphicFramePr>
          <p:cNvPr id="8" name="Table 7">
            <a:extLst>
              <a:ext uri="{FF2B5EF4-FFF2-40B4-BE49-F238E27FC236}">
                <a16:creationId xmlns:a16="http://schemas.microsoft.com/office/drawing/2014/main" id="{6C180A7D-86D2-E447-B846-B51D64A98245}"/>
              </a:ext>
            </a:extLst>
          </p:cNvPr>
          <p:cNvGraphicFramePr>
            <a:graphicFrameLocks noGrp="1"/>
          </p:cNvGraphicFramePr>
          <p:nvPr>
            <p:extLst>
              <p:ext uri="{D42A27DB-BD31-4B8C-83A1-F6EECF244321}">
                <p14:modId xmlns:p14="http://schemas.microsoft.com/office/powerpoint/2010/main" val="2484776289"/>
              </p:ext>
            </p:extLst>
          </p:nvPr>
        </p:nvGraphicFramePr>
        <p:xfrm>
          <a:off x="457200" y="3276600"/>
          <a:ext cx="4267200" cy="3352800"/>
        </p:xfrm>
        <a:graphic>
          <a:graphicData uri="http://schemas.openxmlformats.org/drawingml/2006/table">
            <a:tbl>
              <a:tblPr firstRow="1" firstCol="1" bandRow="1">
                <a:tableStyleId>{5C22544A-7EE6-4342-B048-85BDC9FD1C3A}</a:tableStyleId>
              </a:tblPr>
              <a:tblGrid>
                <a:gridCol w="2667000">
                  <a:extLst>
                    <a:ext uri="{9D8B030D-6E8A-4147-A177-3AD203B41FA5}">
                      <a16:colId xmlns:a16="http://schemas.microsoft.com/office/drawing/2014/main" val="2151994352"/>
                    </a:ext>
                  </a:extLst>
                </a:gridCol>
                <a:gridCol w="1600200">
                  <a:extLst>
                    <a:ext uri="{9D8B030D-6E8A-4147-A177-3AD203B41FA5}">
                      <a16:colId xmlns:a16="http://schemas.microsoft.com/office/drawing/2014/main" val="1712200378"/>
                    </a:ext>
                  </a:extLst>
                </a:gridCol>
              </a:tblGrid>
              <a:tr h="290195">
                <a:tc>
                  <a:txBody>
                    <a:bodyPr/>
                    <a:lstStyle/>
                    <a:p>
                      <a:r>
                        <a:rPr lang="en-US" sz="1600" dirty="0"/>
                        <a:t>Parameter</a:t>
                      </a:r>
                    </a:p>
                  </a:txBody>
                  <a:tcPr/>
                </a:tc>
                <a:tc>
                  <a:txBody>
                    <a:bodyPr/>
                    <a:lstStyle/>
                    <a:p>
                      <a:pPr algn="r"/>
                      <a:r>
                        <a:rPr lang="en-US" sz="1600" dirty="0"/>
                        <a:t>Value</a:t>
                      </a:r>
                    </a:p>
                  </a:txBody>
                  <a:tcPr/>
                </a:tc>
                <a:extLst>
                  <a:ext uri="{0D108BD9-81ED-4DB2-BD59-A6C34878D82A}">
                    <a16:rowId xmlns:a16="http://schemas.microsoft.com/office/drawing/2014/main" val="3822952413"/>
                  </a:ext>
                </a:extLst>
              </a:tr>
              <a:tr h="290195">
                <a:tc>
                  <a:txBody>
                    <a:bodyPr/>
                    <a:lstStyle/>
                    <a:p>
                      <a:r>
                        <a:rPr lang="en-US" sz="1600" dirty="0"/>
                        <a:t>Ave power (design) [MW]</a:t>
                      </a:r>
                    </a:p>
                  </a:txBody>
                  <a:tcPr/>
                </a:tc>
                <a:tc>
                  <a:txBody>
                    <a:bodyPr/>
                    <a:lstStyle/>
                    <a:p>
                      <a:pPr algn="r"/>
                      <a:r>
                        <a:rPr lang="en-US" sz="1600" b="1" dirty="0"/>
                        <a:t>5</a:t>
                      </a:r>
                    </a:p>
                  </a:txBody>
                  <a:tcPr/>
                </a:tc>
                <a:extLst>
                  <a:ext uri="{0D108BD9-81ED-4DB2-BD59-A6C34878D82A}">
                    <a16:rowId xmlns:a16="http://schemas.microsoft.com/office/drawing/2014/main" val="919863147"/>
                  </a:ext>
                </a:extLst>
              </a:tr>
              <a:tr h="290195">
                <a:tc>
                  <a:txBody>
                    <a:bodyPr/>
                    <a:lstStyle/>
                    <a:p>
                      <a:r>
                        <a:rPr lang="en-US" sz="1600" dirty="0"/>
                        <a:t>Max energy (design) [MeV]</a:t>
                      </a:r>
                    </a:p>
                  </a:txBody>
                  <a:tcPr>
                    <a:lnB w="28575" cap="flat" cmpd="sng" algn="ctr">
                      <a:solidFill>
                        <a:srgbClr val="FF0000"/>
                      </a:solidFill>
                      <a:prstDash val="sysDot"/>
                      <a:round/>
                      <a:headEnd type="none" w="med" len="med"/>
                      <a:tailEnd type="none" w="med" len="med"/>
                    </a:lnB>
                  </a:tcPr>
                </a:tc>
                <a:tc>
                  <a:txBody>
                    <a:bodyPr/>
                    <a:lstStyle/>
                    <a:p>
                      <a:pPr algn="r"/>
                      <a:r>
                        <a:rPr lang="en-US" sz="1600" b="1" dirty="0"/>
                        <a:t>2000</a:t>
                      </a:r>
                    </a:p>
                  </a:txBody>
                  <a:tcPr>
                    <a:lnB w="28575" cap="flat" cmpd="sng" algn="ctr">
                      <a:solidFill>
                        <a:srgbClr val="FF0000"/>
                      </a:solidFill>
                      <a:prstDash val="sysDot"/>
                      <a:round/>
                      <a:headEnd type="none" w="med" len="med"/>
                      <a:tailEnd type="none" w="med" len="med"/>
                    </a:lnB>
                  </a:tcPr>
                </a:tc>
                <a:extLst>
                  <a:ext uri="{0D108BD9-81ED-4DB2-BD59-A6C34878D82A}">
                    <a16:rowId xmlns:a16="http://schemas.microsoft.com/office/drawing/2014/main" val="2700925520"/>
                  </a:ext>
                </a:extLst>
              </a:tr>
              <a:tr h="290195">
                <a:tc>
                  <a:txBody>
                    <a:bodyPr/>
                    <a:lstStyle/>
                    <a:p>
                      <a:r>
                        <a:rPr lang="en-US" sz="1600" dirty="0"/>
                        <a:t>Ave power (initial) [MW]</a:t>
                      </a:r>
                    </a:p>
                  </a:txBody>
                  <a:tcPr>
                    <a:lnT w="28575" cap="flat" cmpd="sng" algn="ctr">
                      <a:solidFill>
                        <a:srgbClr val="FF0000"/>
                      </a:solidFill>
                      <a:prstDash val="sysDot"/>
                      <a:round/>
                      <a:headEnd type="none" w="med" len="med"/>
                      <a:tailEnd type="none" w="med" len="med"/>
                    </a:lnT>
                  </a:tcPr>
                </a:tc>
                <a:tc>
                  <a:txBody>
                    <a:bodyPr/>
                    <a:lstStyle/>
                    <a:p>
                      <a:pPr algn="r"/>
                      <a:r>
                        <a:rPr lang="en-US" sz="1600" b="1" dirty="0">
                          <a:solidFill>
                            <a:srgbClr val="FF0000"/>
                          </a:solidFill>
                        </a:rPr>
                        <a:t>2</a:t>
                      </a:r>
                    </a:p>
                  </a:txBody>
                  <a:tcPr>
                    <a:lnT w="28575" cap="flat" cmpd="sng" algn="ctr">
                      <a:solidFill>
                        <a:srgbClr val="FF0000"/>
                      </a:solidFill>
                      <a:prstDash val="sysDot"/>
                      <a:round/>
                      <a:headEnd type="none" w="med" len="med"/>
                      <a:tailEnd type="none" w="med" len="med"/>
                    </a:lnT>
                  </a:tcPr>
                </a:tc>
                <a:extLst>
                  <a:ext uri="{0D108BD9-81ED-4DB2-BD59-A6C34878D82A}">
                    <a16:rowId xmlns:a16="http://schemas.microsoft.com/office/drawing/2014/main" val="3007386186"/>
                  </a:ext>
                </a:extLst>
              </a:tr>
              <a:tr h="290195">
                <a:tc>
                  <a:txBody>
                    <a:bodyPr/>
                    <a:lstStyle/>
                    <a:p>
                      <a:r>
                        <a:rPr lang="en-US" sz="1600" dirty="0"/>
                        <a:t>Max energy (design) [MeV]</a:t>
                      </a:r>
                    </a:p>
                  </a:txBody>
                  <a:tcPr>
                    <a:lnB w="28575" cap="flat" cmpd="sng" algn="ctr">
                      <a:solidFill>
                        <a:srgbClr val="FF0000"/>
                      </a:solidFill>
                      <a:prstDash val="sysDot"/>
                      <a:round/>
                      <a:headEnd type="none" w="med" len="med"/>
                      <a:tailEnd type="none" w="med" len="med"/>
                    </a:lnB>
                  </a:tcPr>
                </a:tc>
                <a:tc>
                  <a:txBody>
                    <a:bodyPr/>
                    <a:lstStyle/>
                    <a:p>
                      <a:pPr algn="r"/>
                      <a:r>
                        <a:rPr lang="en-US" sz="1600" b="1" dirty="0">
                          <a:solidFill>
                            <a:srgbClr val="FF0000"/>
                          </a:solidFill>
                        </a:rPr>
                        <a:t>800</a:t>
                      </a:r>
                    </a:p>
                  </a:txBody>
                  <a:tcPr>
                    <a:lnB w="28575" cap="flat" cmpd="sng" algn="ctr">
                      <a:solidFill>
                        <a:srgbClr val="FF0000"/>
                      </a:solidFill>
                      <a:prstDash val="sysDot"/>
                      <a:round/>
                      <a:headEnd type="none" w="med" len="med"/>
                      <a:tailEnd type="none" w="med" len="med"/>
                    </a:lnB>
                  </a:tcPr>
                </a:tc>
                <a:extLst>
                  <a:ext uri="{0D108BD9-81ED-4DB2-BD59-A6C34878D82A}">
                    <a16:rowId xmlns:a16="http://schemas.microsoft.com/office/drawing/2014/main" val="266371387"/>
                  </a:ext>
                </a:extLst>
              </a:tr>
              <a:tr h="290195">
                <a:tc>
                  <a:txBody>
                    <a:bodyPr/>
                    <a:lstStyle/>
                    <a:p>
                      <a:r>
                        <a:rPr lang="en-US" sz="1600" dirty="0"/>
                        <a:t>Peak current [mA]</a:t>
                      </a:r>
                    </a:p>
                  </a:txBody>
                  <a:tcPr>
                    <a:lnT w="28575" cap="flat" cmpd="sng" algn="ctr">
                      <a:solidFill>
                        <a:srgbClr val="FF0000"/>
                      </a:solidFill>
                      <a:prstDash val="sysDot"/>
                      <a:round/>
                      <a:headEnd type="none" w="med" len="med"/>
                      <a:tailEnd type="none" w="med" len="med"/>
                    </a:lnT>
                  </a:tcPr>
                </a:tc>
                <a:tc>
                  <a:txBody>
                    <a:bodyPr/>
                    <a:lstStyle/>
                    <a:p>
                      <a:pPr algn="r"/>
                      <a:r>
                        <a:rPr lang="en-US" sz="1600" b="1" dirty="0"/>
                        <a:t>62.5</a:t>
                      </a:r>
                    </a:p>
                  </a:txBody>
                  <a:tcPr>
                    <a:lnT w="28575" cap="flat" cmpd="sng" algn="ctr">
                      <a:solidFill>
                        <a:srgbClr val="FF0000"/>
                      </a:solidFill>
                      <a:prstDash val="sysDot"/>
                      <a:round/>
                      <a:headEnd type="none" w="med" len="med"/>
                      <a:tailEnd type="none" w="med" len="med"/>
                    </a:lnT>
                  </a:tcPr>
                </a:tc>
                <a:extLst>
                  <a:ext uri="{0D108BD9-81ED-4DB2-BD59-A6C34878D82A}">
                    <a16:rowId xmlns:a16="http://schemas.microsoft.com/office/drawing/2014/main" val="490715138"/>
                  </a:ext>
                </a:extLst>
              </a:tr>
              <a:tr h="290195">
                <a:tc>
                  <a:txBody>
                    <a:bodyPr/>
                    <a:lstStyle/>
                    <a:p>
                      <a:r>
                        <a:rPr lang="en-US" sz="1600" dirty="0"/>
                        <a:t>Pulse length [</a:t>
                      </a:r>
                      <a:r>
                        <a:rPr lang="en-US" sz="1600" dirty="0" err="1"/>
                        <a:t>ms</a:t>
                      </a:r>
                      <a:r>
                        <a:rPr lang="en-US" sz="1600" dirty="0"/>
                        <a:t>]</a:t>
                      </a:r>
                    </a:p>
                  </a:txBody>
                  <a:tcPr/>
                </a:tc>
                <a:tc>
                  <a:txBody>
                    <a:bodyPr/>
                    <a:lstStyle/>
                    <a:p>
                      <a:pPr algn="r"/>
                      <a:r>
                        <a:rPr lang="en-US" sz="1600" b="1" dirty="0"/>
                        <a:t>2.86</a:t>
                      </a:r>
                    </a:p>
                  </a:txBody>
                  <a:tcPr/>
                </a:tc>
                <a:extLst>
                  <a:ext uri="{0D108BD9-81ED-4DB2-BD59-A6C34878D82A}">
                    <a16:rowId xmlns:a16="http://schemas.microsoft.com/office/drawing/2014/main" val="2217737571"/>
                  </a:ext>
                </a:extLst>
              </a:tr>
              <a:tr h="290195">
                <a:tc>
                  <a:txBody>
                    <a:bodyPr/>
                    <a:lstStyle/>
                    <a:p>
                      <a:r>
                        <a:rPr lang="en-US" sz="1600" dirty="0"/>
                        <a:t>Rep rate [Hz]</a:t>
                      </a:r>
                    </a:p>
                  </a:txBody>
                  <a:tcPr/>
                </a:tc>
                <a:tc>
                  <a:txBody>
                    <a:bodyPr/>
                    <a:lstStyle/>
                    <a:p>
                      <a:pPr algn="r"/>
                      <a:r>
                        <a:rPr lang="en-US" sz="1600" b="1" dirty="0"/>
                        <a:t>14</a:t>
                      </a:r>
                    </a:p>
                  </a:txBody>
                  <a:tcPr/>
                </a:tc>
                <a:extLst>
                  <a:ext uri="{0D108BD9-81ED-4DB2-BD59-A6C34878D82A}">
                    <a16:rowId xmlns:a16="http://schemas.microsoft.com/office/drawing/2014/main" val="233982581"/>
                  </a:ext>
                </a:extLst>
              </a:tr>
              <a:tr h="290195">
                <a:tc>
                  <a:txBody>
                    <a:bodyPr/>
                    <a:lstStyle/>
                    <a:p>
                      <a:r>
                        <a:rPr lang="en-US" sz="1600" dirty="0"/>
                        <a:t>Duty cycle [4]</a:t>
                      </a:r>
                    </a:p>
                  </a:txBody>
                  <a:tcPr/>
                </a:tc>
                <a:tc>
                  <a:txBody>
                    <a:bodyPr/>
                    <a:lstStyle/>
                    <a:p>
                      <a:pPr algn="r"/>
                      <a:r>
                        <a:rPr lang="en-US" sz="1600" b="1" dirty="0"/>
                        <a:t>4</a:t>
                      </a:r>
                    </a:p>
                  </a:txBody>
                  <a:tcPr/>
                </a:tc>
                <a:extLst>
                  <a:ext uri="{0D108BD9-81ED-4DB2-BD59-A6C34878D82A}">
                    <a16:rowId xmlns:a16="http://schemas.microsoft.com/office/drawing/2014/main" val="3083762020"/>
                  </a:ext>
                </a:extLst>
              </a:tr>
              <a:tr h="290195">
                <a:tc>
                  <a:txBody>
                    <a:bodyPr/>
                    <a:lstStyle/>
                    <a:p>
                      <a:r>
                        <a:rPr lang="en-US" sz="1600" dirty="0"/>
                        <a:t>RF </a:t>
                      </a:r>
                      <a:r>
                        <a:rPr lang="en-US" sz="1600" dirty="0" err="1"/>
                        <a:t>freq</a:t>
                      </a:r>
                      <a:r>
                        <a:rPr lang="en-US" sz="1600" dirty="0"/>
                        <a:t> [MHz]</a:t>
                      </a:r>
                    </a:p>
                  </a:txBody>
                  <a:tcPr/>
                </a:tc>
                <a:tc>
                  <a:txBody>
                    <a:bodyPr/>
                    <a:lstStyle/>
                    <a:p>
                      <a:pPr algn="r"/>
                      <a:r>
                        <a:rPr lang="en-US" sz="1600" b="1" dirty="0"/>
                        <a:t>352.21/704.42</a:t>
                      </a:r>
                    </a:p>
                  </a:txBody>
                  <a:tcPr/>
                </a:tc>
                <a:extLst>
                  <a:ext uri="{0D108BD9-81ED-4DB2-BD59-A6C34878D82A}">
                    <a16:rowId xmlns:a16="http://schemas.microsoft.com/office/drawing/2014/main" val="868342489"/>
                  </a:ext>
                </a:extLst>
              </a:tr>
            </a:tbl>
          </a:graphicData>
        </a:graphic>
      </p:graphicFrame>
      <p:pic>
        <p:nvPicPr>
          <p:cNvPr id="14" name="Picture 13">
            <a:extLst>
              <a:ext uri="{FF2B5EF4-FFF2-40B4-BE49-F238E27FC236}">
                <a16:creationId xmlns:a16="http://schemas.microsoft.com/office/drawing/2014/main" id="{03C1C989-E790-4D44-962C-B716B294A9C6}"/>
              </a:ext>
            </a:extLst>
          </p:cNvPr>
          <p:cNvPicPr>
            <a:picLocks noChangeAspect="1"/>
          </p:cNvPicPr>
          <p:nvPr/>
        </p:nvPicPr>
        <p:blipFill>
          <a:blip r:embed="rId3">
            <a:lum/>
            <a:alphaModFix/>
          </a:blip>
          <a:srcRect/>
          <a:stretch>
            <a:fillRect/>
          </a:stretch>
        </p:blipFill>
        <p:spPr>
          <a:xfrm>
            <a:off x="5334000" y="3322320"/>
            <a:ext cx="3147060" cy="2773680"/>
          </a:xfrm>
          <a:prstGeom prst="rect">
            <a:avLst/>
          </a:prstGeom>
          <a:noFill/>
          <a:ln>
            <a:noFill/>
          </a:ln>
        </p:spPr>
      </p:pic>
      <p:sp>
        <p:nvSpPr>
          <p:cNvPr id="15" name="TextBox 14">
            <a:extLst>
              <a:ext uri="{FF2B5EF4-FFF2-40B4-BE49-F238E27FC236}">
                <a16:creationId xmlns:a16="http://schemas.microsoft.com/office/drawing/2014/main" id="{126F8FA5-1256-5F4E-8847-6D653FC7B238}"/>
              </a:ext>
            </a:extLst>
          </p:cNvPr>
          <p:cNvSpPr txBox="1"/>
          <p:nvPr/>
        </p:nvSpPr>
        <p:spPr>
          <a:xfrm>
            <a:off x="5638800" y="6135469"/>
            <a:ext cx="2601546" cy="646331"/>
          </a:xfrm>
          <a:prstGeom prst="rect">
            <a:avLst/>
          </a:prstGeom>
          <a:noFill/>
        </p:spPr>
        <p:txBody>
          <a:bodyPr wrap="none" rtlCol="0">
            <a:spAutoFit/>
          </a:bodyPr>
          <a:lstStyle/>
          <a:p>
            <a:r>
              <a:rPr lang="en-US" dirty="0"/>
              <a:t>Beam footprint on target</a:t>
            </a:r>
          </a:p>
          <a:p>
            <a:r>
              <a:rPr lang="en-US" dirty="0"/>
              <a:t>(Courtesy of H. Thomsen)</a:t>
            </a:r>
          </a:p>
        </p:txBody>
      </p:sp>
    </p:spTree>
    <p:extLst>
      <p:ext uri="{BB962C8B-B14F-4D97-AF65-F5344CB8AC3E}">
        <p14:creationId xmlns:p14="http://schemas.microsoft.com/office/powerpoint/2010/main" val="16779238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0CF94-DD73-154D-B37C-7D2A009D2EA0}"/>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C57C9012-015C-EA4F-AFAC-601F2C793E74}"/>
              </a:ext>
            </a:extLst>
          </p:cNvPr>
          <p:cNvSpPr>
            <a:spLocks noGrp="1"/>
          </p:cNvSpPr>
          <p:nvPr>
            <p:ph idx="1"/>
          </p:nvPr>
        </p:nvSpPr>
        <p:spPr>
          <a:xfrm>
            <a:off x="228600" y="1676400"/>
            <a:ext cx="8534400" cy="4953000"/>
          </a:xfrm>
        </p:spPr>
        <p:txBody>
          <a:bodyPr>
            <a:noAutofit/>
          </a:bodyPr>
          <a:lstStyle/>
          <a:p>
            <a:r>
              <a:rPr lang="en-US" sz="2400" dirty="0"/>
              <a:t>Overall</a:t>
            </a:r>
          </a:p>
          <a:p>
            <a:pPr lvl="1"/>
            <a:r>
              <a:rPr lang="en-US" sz="2000" dirty="0"/>
              <a:t>A lot of progresses in all area of the accelerator project.</a:t>
            </a:r>
          </a:p>
          <a:p>
            <a:pPr lvl="1"/>
            <a:r>
              <a:rPr lang="en-US" sz="2000" dirty="0"/>
              <a:t>NC linac commissioning is planned next year.</a:t>
            </a:r>
          </a:p>
          <a:p>
            <a:r>
              <a:rPr lang="en-US" sz="2400" dirty="0"/>
              <a:t>Ion source and LEBT</a:t>
            </a:r>
          </a:p>
          <a:p>
            <a:pPr lvl="1"/>
            <a:r>
              <a:rPr lang="en-US" sz="2000" dirty="0"/>
              <a:t>Spent nearly 5 months to overcome the EMI issue. Afterwards, stable operation was achieved for the source.</a:t>
            </a:r>
          </a:p>
          <a:p>
            <a:pPr lvl="1"/>
            <a:r>
              <a:rPr lang="en-US" sz="2000" dirty="0"/>
              <a:t>Understanding of the source behavior was much improved.</a:t>
            </a:r>
          </a:p>
          <a:p>
            <a:pPr lvl="1"/>
            <a:r>
              <a:rPr lang="en-US" sz="2000" dirty="0"/>
              <a:t>Issues present with beam quality and trajectory.</a:t>
            </a:r>
          </a:p>
          <a:p>
            <a:pPr lvl="1"/>
            <a:r>
              <a:rPr lang="en-US" sz="2000" dirty="0"/>
              <a:t>Couldn't establish adjustments of the pulse width and current with the chopper and iris.</a:t>
            </a:r>
          </a:p>
          <a:p>
            <a:pPr lvl="1"/>
            <a:r>
              <a:rPr lang="en-US" sz="2000" dirty="0"/>
              <a:t>Resource limitation of the controls team was and will be a major issue. Already talking about the bare minimal configuration for the next phase.</a:t>
            </a:r>
          </a:p>
        </p:txBody>
      </p:sp>
      <p:sp>
        <p:nvSpPr>
          <p:cNvPr id="4" name="Slide Number Placeholder 3">
            <a:extLst>
              <a:ext uri="{FF2B5EF4-FFF2-40B4-BE49-F238E27FC236}">
                <a16:creationId xmlns:a16="http://schemas.microsoft.com/office/drawing/2014/main" id="{3B7ADAF6-EBB8-1B47-AAF9-CD109296E178}"/>
              </a:ext>
            </a:extLst>
          </p:cNvPr>
          <p:cNvSpPr>
            <a:spLocks noGrp="1"/>
          </p:cNvSpPr>
          <p:nvPr>
            <p:ph type="sldNum" sz="quarter" idx="12"/>
          </p:nvPr>
        </p:nvSpPr>
        <p:spPr/>
        <p:txBody>
          <a:bodyPr/>
          <a:lstStyle/>
          <a:p>
            <a:fld id="{551115BC-487E-4422-894C-CB7CD3E79223}" type="slidenum">
              <a:rPr lang="en-GB" smtClean="0"/>
              <a:pPr/>
              <a:t>40</a:t>
            </a:fld>
            <a:endParaRPr lang="en-GB" dirty="0"/>
          </a:p>
        </p:txBody>
      </p:sp>
    </p:spTree>
    <p:extLst>
      <p:ext uri="{BB962C8B-B14F-4D97-AF65-F5344CB8AC3E}">
        <p14:creationId xmlns:p14="http://schemas.microsoft.com/office/powerpoint/2010/main" val="33435269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160CE-E097-7345-A7A6-8F94A1DCA6C9}"/>
              </a:ext>
            </a:extLst>
          </p:cNvPr>
          <p:cNvSpPr>
            <a:spLocks noGrp="1"/>
          </p:cNvSpPr>
          <p:nvPr>
            <p:ph type="ctrTitle"/>
          </p:nvPr>
        </p:nvSpPr>
        <p:spPr>
          <a:xfrm>
            <a:off x="685800" y="2514600"/>
            <a:ext cx="7772400" cy="1470025"/>
          </a:xfrm>
        </p:spPr>
        <p:txBody>
          <a:bodyPr/>
          <a:lstStyle/>
          <a:p>
            <a:pPr algn="ctr"/>
            <a:r>
              <a:rPr lang="en-US" b="1" dirty="0"/>
              <a:t>Thank you for your attention!</a:t>
            </a:r>
          </a:p>
        </p:txBody>
      </p:sp>
    </p:spTree>
    <p:extLst>
      <p:ext uri="{BB962C8B-B14F-4D97-AF65-F5344CB8AC3E}">
        <p14:creationId xmlns:p14="http://schemas.microsoft.com/office/powerpoint/2010/main" val="2538486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160CE-E097-7345-A7A6-8F94A1DCA6C9}"/>
              </a:ext>
            </a:extLst>
          </p:cNvPr>
          <p:cNvSpPr>
            <a:spLocks noGrp="1"/>
          </p:cNvSpPr>
          <p:nvPr>
            <p:ph type="ctrTitle"/>
          </p:nvPr>
        </p:nvSpPr>
        <p:spPr>
          <a:xfrm>
            <a:off x="685800" y="2514600"/>
            <a:ext cx="7772400" cy="1470025"/>
          </a:xfrm>
        </p:spPr>
        <p:txBody>
          <a:bodyPr/>
          <a:lstStyle/>
          <a:p>
            <a:pPr algn="ctr"/>
            <a:r>
              <a:rPr lang="en-US" dirty="0"/>
              <a:t>Backup</a:t>
            </a:r>
          </a:p>
        </p:txBody>
      </p:sp>
    </p:spTree>
    <p:extLst>
      <p:ext uri="{BB962C8B-B14F-4D97-AF65-F5344CB8AC3E}">
        <p14:creationId xmlns:p14="http://schemas.microsoft.com/office/powerpoint/2010/main" val="29555280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6E971-184B-9A45-8512-74667D27DEBF}"/>
              </a:ext>
            </a:extLst>
          </p:cNvPr>
          <p:cNvSpPr>
            <a:spLocks noGrp="1"/>
          </p:cNvSpPr>
          <p:nvPr>
            <p:ph type="title"/>
          </p:nvPr>
        </p:nvSpPr>
        <p:spPr/>
        <p:txBody>
          <a:bodyPr/>
          <a:lstStyle/>
          <a:p>
            <a:r>
              <a:rPr lang="en-US" dirty="0"/>
              <a:t>Abstract</a:t>
            </a:r>
          </a:p>
        </p:txBody>
      </p:sp>
      <p:sp>
        <p:nvSpPr>
          <p:cNvPr id="3" name="Content Placeholder 2">
            <a:extLst>
              <a:ext uri="{FF2B5EF4-FFF2-40B4-BE49-F238E27FC236}">
                <a16:creationId xmlns:a16="http://schemas.microsoft.com/office/drawing/2014/main" id="{E3237881-B3D8-C14B-AE6B-141DDAC94D4E}"/>
              </a:ext>
            </a:extLst>
          </p:cNvPr>
          <p:cNvSpPr>
            <a:spLocks noGrp="1"/>
          </p:cNvSpPr>
          <p:nvPr>
            <p:ph idx="1"/>
          </p:nvPr>
        </p:nvSpPr>
        <p:spPr/>
        <p:txBody>
          <a:bodyPr/>
          <a:lstStyle/>
          <a:p>
            <a:r>
              <a:rPr lang="en-US" sz="1800" dirty="0"/>
              <a:t>On the site of the European Spallation Source (ESS) in Lund, Sweden, great progresses have been made in all areas of its linac construction. Highlights include that installations of the radio frequency quadrupole and the following medium energy beam transport are being completed, assembly of the first drift tube linac tank is also being completing, the cryomodule test-stand is about to start its operations, and steady progresses have made in installations and testing of the RF system. One of the recent biggest highlights was the first beam extraction on the ESS site, followed by an establishment of stable operations of the ion source (IS) and various types of characterizations and optimizations performed for the IS and the following low energy beam transport (LEBT). This contribution presents these recent highlights on the ESS site, with a focus on results from the first beam commissioning activities on the ESS site for the IS and LEBT.</a:t>
            </a:r>
          </a:p>
        </p:txBody>
      </p:sp>
      <p:sp>
        <p:nvSpPr>
          <p:cNvPr id="4" name="Slide Number Placeholder 3">
            <a:extLst>
              <a:ext uri="{FF2B5EF4-FFF2-40B4-BE49-F238E27FC236}">
                <a16:creationId xmlns:a16="http://schemas.microsoft.com/office/drawing/2014/main" id="{EB383FDE-A692-EC49-B26D-6A4FD747B0FB}"/>
              </a:ext>
            </a:extLst>
          </p:cNvPr>
          <p:cNvSpPr>
            <a:spLocks noGrp="1"/>
          </p:cNvSpPr>
          <p:nvPr>
            <p:ph type="sldNum" sz="quarter" idx="12"/>
          </p:nvPr>
        </p:nvSpPr>
        <p:spPr/>
        <p:txBody>
          <a:bodyPr/>
          <a:lstStyle/>
          <a:p>
            <a:fld id="{551115BC-487E-4422-894C-CB7CD3E79223}" type="slidenum">
              <a:rPr lang="en-GB" smtClean="0"/>
              <a:pPr/>
              <a:t>43</a:t>
            </a:fld>
            <a:endParaRPr lang="en-GB" dirty="0"/>
          </a:p>
        </p:txBody>
      </p:sp>
    </p:spTree>
    <p:extLst>
      <p:ext uri="{BB962C8B-B14F-4D97-AF65-F5344CB8AC3E}">
        <p14:creationId xmlns:p14="http://schemas.microsoft.com/office/powerpoint/2010/main" val="26326233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301D8-6B04-9B4E-959F-C6B140D291FD}"/>
              </a:ext>
            </a:extLst>
          </p:cNvPr>
          <p:cNvSpPr>
            <a:spLocks noGrp="1"/>
          </p:cNvSpPr>
          <p:nvPr>
            <p:ph type="title"/>
          </p:nvPr>
        </p:nvSpPr>
        <p:spPr/>
        <p:txBody>
          <a:bodyPr/>
          <a:lstStyle/>
          <a:p>
            <a:r>
              <a:rPr lang="en-US" dirty="0"/>
              <a:t>Note on LEBT subsystems</a:t>
            </a:r>
          </a:p>
        </p:txBody>
      </p:sp>
      <p:sp>
        <p:nvSpPr>
          <p:cNvPr id="3" name="Content Placeholder 2">
            <a:extLst>
              <a:ext uri="{FF2B5EF4-FFF2-40B4-BE49-F238E27FC236}">
                <a16:creationId xmlns:a16="http://schemas.microsoft.com/office/drawing/2014/main" id="{819A0913-27F2-544E-A50D-6389B37C4E58}"/>
              </a:ext>
            </a:extLst>
          </p:cNvPr>
          <p:cNvSpPr>
            <a:spLocks noGrp="1"/>
          </p:cNvSpPr>
          <p:nvPr>
            <p:ph idx="1"/>
          </p:nvPr>
        </p:nvSpPr>
        <p:spPr>
          <a:xfrm>
            <a:off x="457200" y="1524000"/>
            <a:ext cx="8229600" cy="5257800"/>
          </a:xfrm>
        </p:spPr>
        <p:txBody>
          <a:bodyPr>
            <a:noAutofit/>
          </a:bodyPr>
          <a:lstStyle/>
          <a:p>
            <a:r>
              <a:rPr lang="en-US" sz="1800" dirty="0"/>
              <a:t>Chopper</a:t>
            </a:r>
          </a:p>
          <a:p>
            <a:pPr lvl="1"/>
            <a:r>
              <a:rPr lang="en-US" sz="1600" dirty="0"/>
              <a:t>The beam pulse out of </a:t>
            </a:r>
            <a:r>
              <a:rPr lang="en-US" sz="1600" dirty="0" err="1"/>
              <a:t>ISrc</a:t>
            </a:r>
            <a:r>
              <a:rPr lang="en-US" sz="1600" dirty="0"/>
              <a:t> is ~6 </a:t>
            </a:r>
            <a:r>
              <a:rPr lang="en-US" sz="1600" dirty="0" err="1"/>
              <a:t>ms</a:t>
            </a:r>
            <a:r>
              <a:rPr lang="en-US" sz="1600" dirty="0"/>
              <a:t> and the LEBT chopper trims it to ~3 </a:t>
            </a:r>
            <a:r>
              <a:rPr lang="en-US" sz="1600" dirty="0" err="1"/>
              <a:t>ms.</a:t>
            </a:r>
            <a:endParaRPr lang="en-US" sz="1600" dirty="0"/>
          </a:p>
          <a:p>
            <a:pPr lvl="1"/>
            <a:r>
              <a:rPr lang="en-US" sz="1600" dirty="0"/>
              <a:t>Beam stops beyond LEBT can take only up to 50 µs (for 62.5 mA). The LEBT chopper also makes short pulses needed during beam commissioning.</a:t>
            </a:r>
          </a:p>
          <a:p>
            <a:pPr lvl="1"/>
            <a:r>
              <a:rPr lang="en-US" sz="1600" dirty="0"/>
              <a:t>Primary device for machine protection.</a:t>
            </a:r>
            <a:endParaRPr lang="en-US" sz="1800" dirty="0"/>
          </a:p>
          <a:p>
            <a:r>
              <a:rPr lang="en-US" sz="1800" dirty="0"/>
              <a:t>Iris</a:t>
            </a:r>
          </a:p>
          <a:p>
            <a:pPr lvl="1"/>
            <a:r>
              <a:rPr lang="en-US" sz="1600" dirty="0"/>
              <a:t>For a </a:t>
            </a:r>
            <a:r>
              <a:rPr lang="en-US" sz="1600" dirty="0" err="1"/>
              <a:t>linac</a:t>
            </a:r>
            <a:r>
              <a:rPr lang="en-US" sz="1600" dirty="0"/>
              <a:t> itself, 2 options for current are (almost) good enough:</a:t>
            </a:r>
          </a:p>
          <a:p>
            <a:pPr lvl="2"/>
            <a:r>
              <a:rPr lang="en-US" sz="1400" dirty="0"/>
              <a:t>Lowest (safe) current: 6 mA</a:t>
            </a:r>
          </a:p>
          <a:p>
            <a:pPr lvl="2"/>
            <a:r>
              <a:rPr lang="en-US" sz="1400" dirty="0"/>
              <a:t>Nominal or operational current: 62.5 mA</a:t>
            </a:r>
          </a:p>
          <a:p>
            <a:pPr lvl="1"/>
            <a:r>
              <a:rPr lang="en-US" sz="1600" dirty="0"/>
              <a:t>Better and prompt adjustability (iris) is required for the power ramp, because our users demand to keep 2.86 </a:t>
            </a:r>
            <a:r>
              <a:rPr lang="en-US" sz="1600" dirty="0" err="1"/>
              <a:t>ms</a:t>
            </a:r>
            <a:r>
              <a:rPr lang="en-US" sz="1600" dirty="0"/>
              <a:t> and 14 Hz.</a:t>
            </a:r>
          </a:p>
          <a:p>
            <a:r>
              <a:rPr lang="en-US" sz="1800" dirty="0"/>
              <a:t>NPM</a:t>
            </a:r>
          </a:p>
          <a:p>
            <a:pPr lvl="1"/>
            <a:r>
              <a:rPr lang="en-US" sz="1600" dirty="0"/>
              <a:t>Non-invasive profile monitor (NPM), aka beam induced fluorescence (BIF) monitor, detects light induced by the beam and allows to measure centroid position and profile.</a:t>
            </a:r>
          </a:p>
          <a:p>
            <a:pPr lvl="1"/>
            <a:r>
              <a:rPr lang="en-US" sz="1600" dirty="0"/>
              <a:t>It seems new to be used in LEBT.</a:t>
            </a:r>
          </a:p>
          <a:p>
            <a:r>
              <a:rPr lang="en-US" sz="1800" dirty="0" err="1"/>
              <a:t>Dpl</a:t>
            </a:r>
            <a:endParaRPr lang="en-US" sz="2000" dirty="0"/>
          </a:p>
          <a:p>
            <a:pPr lvl="1"/>
            <a:r>
              <a:rPr lang="en-US" sz="1600" dirty="0"/>
              <a:t>Doppler detector measures Doppler shift of light "emitted by the beam" and thus measure fractions and energies (speeds) of the ion species.</a:t>
            </a:r>
          </a:p>
        </p:txBody>
      </p:sp>
      <p:sp>
        <p:nvSpPr>
          <p:cNvPr id="4" name="Slide Number Placeholder 3">
            <a:extLst>
              <a:ext uri="{FF2B5EF4-FFF2-40B4-BE49-F238E27FC236}">
                <a16:creationId xmlns:a16="http://schemas.microsoft.com/office/drawing/2014/main" id="{81BA4D04-B153-224F-95F3-767522F3F271}"/>
              </a:ext>
            </a:extLst>
          </p:cNvPr>
          <p:cNvSpPr>
            <a:spLocks noGrp="1"/>
          </p:cNvSpPr>
          <p:nvPr>
            <p:ph type="sldNum" sz="quarter" idx="12"/>
          </p:nvPr>
        </p:nvSpPr>
        <p:spPr/>
        <p:txBody>
          <a:bodyPr/>
          <a:lstStyle/>
          <a:p>
            <a:fld id="{551115BC-487E-4422-894C-CB7CD3E79223}" type="slidenum">
              <a:rPr lang="en-GB" smtClean="0"/>
              <a:pPr/>
              <a:t>44</a:t>
            </a:fld>
            <a:endParaRPr lang="en-GB" dirty="0"/>
          </a:p>
        </p:txBody>
      </p:sp>
    </p:spTree>
    <p:extLst>
      <p:ext uri="{BB962C8B-B14F-4D97-AF65-F5344CB8AC3E}">
        <p14:creationId xmlns:p14="http://schemas.microsoft.com/office/powerpoint/2010/main" val="38892853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B3D54-B2DC-AB4F-B036-6539181CFDE1}"/>
              </a:ext>
            </a:extLst>
          </p:cNvPr>
          <p:cNvSpPr>
            <a:spLocks noGrp="1"/>
          </p:cNvSpPr>
          <p:nvPr>
            <p:ph type="title"/>
          </p:nvPr>
        </p:nvSpPr>
        <p:spPr>
          <a:xfrm>
            <a:off x="381000" y="228600"/>
            <a:ext cx="7139136" cy="1143000"/>
          </a:xfrm>
        </p:spPr>
        <p:txBody>
          <a:bodyPr/>
          <a:lstStyle/>
          <a:p>
            <a:r>
              <a:rPr lang="en-US" dirty="0"/>
              <a:t>Trip of the electrical panel on Dec 11</a:t>
            </a:r>
            <a:r>
              <a:rPr lang="en-US" baseline="30000" dirty="0"/>
              <a:t>th</a:t>
            </a:r>
            <a:r>
              <a:rPr lang="en-US" dirty="0"/>
              <a:t> damaged power supplies of 3 coils</a:t>
            </a:r>
          </a:p>
        </p:txBody>
      </p:sp>
      <p:sp>
        <p:nvSpPr>
          <p:cNvPr id="4" name="Slide Number Placeholder 3">
            <a:extLst>
              <a:ext uri="{FF2B5EF4-FFF2-40B4-BE49-F238E27FC236}">
                <a16:creationId xmlns:a16="http://schemas.microsoft.com/office/drawing/2014/main" id="{84E6322D-C748-2C4C-9C94-187AF247D5D0}"/>
              </a:ext>
            </a:extLst>
          </p:cNvPr>
          <p:cNvSpPr>
            <a:spLocks noGrp="1"/>
          </p:cNvSpPr>
          <p:nvPr>
            <p:ph type="sldNum" sz="quarter" idx="12"/>
          </p:nvPr>
        </p:nvSpPr>
        <p:spPr/>
        <p:txBody>
          <a:bodyPr/>
          <a:lstStyle/>
          <a:p>
            <a:fld id="{551115BC-487E-4422-894C-CB7CD3E79223}" type="slidenum">
              <a:rPr lang="en-GB" smtClean="0"/>
              <a:pPr/>
              <a:t>45</a:t>
            </a:fld>
            <a:endParaRPr lang="en-GB" dirty="0"/>
          </a:p>
        </p:txBody>
      </p:sp>
      <p:pic>
        <p:nvPicPr>
          <p:cNvPr id="5" name="Picture 4">
            <a:extLst>
              <a:ext uri="{FF2B5EF4-FFF2-40B4-BE49-F238E27FC236}">
                <a16:creationId xmlns:a16="http://schemas.microsoft.com/office/drawing/2014/main" id="{EF0026E9-C4BF-0245-9AF2-B88BFEC7EB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828800"/>
            <a:ext cx="8229600" cy="4629150"/>
          </a:xfrm>
          <a:prstGeom prst="rect">
            <a:avLst/>
          </a:prstGeom>
        </p:spPr>
      </p:pic>
      <p:sp>
        <p:nvSpPr>
          <p:cNvPr id="6" name="TextBox 5">
            <a:extLst>
              <a:ext uri="{FF2B5EF4-FFF2-40B4-BE49-F238E27FC236}">
                <a16:creationId xmlns:a16="http://schemas.microsoft.com/office/drawing/2014/main" id="{778F796B-6451-EC44-85E4-3424C4257066}"/>
              </a:ext>
            </a:extLst>
          </p:cNvPr>
          <p:cNvSpPr txBox="1"/>
          <p:nvPr/>
        </p:nvSpPr>
        <p:spPr>
          <a:xfrm>
            <a:off x="2362200" y="2514600"/>
            <a:ext cx="850983" cy="707886"/>
          </a:xfrm>
          <a:prstGeom prst="rect">
            <a:avLst/>
          </a:prstGeom>
          <a:solidFill>
            <a:srgbClr val="FFFFFF"/>
          </a:solidFill>
          <a:ln w="19050" cmpd="sng">
            <a:solidFill>
              <a:srgbClr val="FF0000"/>
            </a:solidFill>
          </a:ln>
        </p:spPr>
        <p:txBody>
          <a:bodyPr wrap="square" rtlCol="0">
            <a:spAutoFit/>
          </a:bodyPr>
          <a:lstStyle/>
          <a:p>
            <a:r>
              <a:rPr lang="en-US" sz="1200" b="1" dirty="0">
                <a:solidFill>
                  <a:srgbClr val="FF0000"/>
                </a:solidFill>
                <a:latin typeface="Calibri"/>
              </a:rPr>
              <a:t>Electrical Panel</a:t>
            </a:r>
          </a:p>
          <a:p>
            <a:endParaRPr lang="en-US" sz="1600" b="1" dirty="0">
              <a:solidFill>
                <a:srgbClr val="FF0000"/>
              </a:solidFill>
              <a:latin typeface="Calibri"/>
            </a:endParaRPr>
          </a:p>
        </p:txBody>
      </p:sp>
    </p:spTree>
    <p:extLst>
      <p:ext uri="{BB962C8B-B14F-4D97-AF65-F5344CB8AC3E}">
        <p14:creationId xmlns:p14="http://schemas.microsoft.com/office/powerpoint/2010/main" val="21522112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7E6F2-49D2-F34E-9250-BE0338EAC191}"/>
              </a:ext>
            </a:extLst>
          </p:cNvPr>
          <p:cNvSpPr>
            <a:spLocks noGrp="1"/>
          </p:cNvSpPr>
          <p:nvPr>
            <p:ph type="title"/>
          </p:nvPr>
        </p:nvSpPr>
        <p:spPr/>
        <p:txBody>
          <a:bodyPr/>
          <a:lstStyle/>
          <a:p>
            <a:r>
              <a:rPr lang="en-US" dirty="0"/>
              <a:t>EMI consolidation in detail</a:t>
            </a:r>
          </a:p>
        </p:txBody>
      </p:sp>
      <p:sp>
        <p:nvSpPr>
          <p:cNvPr id="4" name="Slide Number Placeholder 3">
            <a:extLst>
              <a:ext uri="{FF2B5EF4-FFF2-40B4-BE49-F238E27FC236}">
                <a16:creationId xmlns:a16="http://schemas.microsoft.com/office/drawing/2014/main" id="{3C30DE0D-CD8F-6A45-B1A4-DE36AAF9735B}"/>
              </a:ext>
            </a:extLst>
          </p:cNvPr>
          <p:cNvSpPr>
            <a:spLocks noGrp="1"/>
          </p:cNvSpPr>
          <p:nvPr>
            <p:ph type="sldNum" sz="quarter" idx="12"/>
          </p:nvPr>
        </p:nvSpPr>
        <p:spPr/>
        <p:txBody>
          <a:bodyPr/>
          <a:lstStyle/>
          <a:p>
            <a:fld id="{551115BC-487E-4422-894C-CB7CD3E79223}" type="slidenum">
              <a:rPr lang="en-GB" smtClean="0"/>
              <a:pPr/>
              <a:t>46</a:t>
            </a:fld>
            <a:endParaRPr lang="en-GB" dirty="0"/>
          </a:p>
        </p:txBody>
      </p:sp>
      <p:sp>
        <p:nvSpPr>
          <p:cNvPr id="42" name="Content Placeholder 2">
            <a:extLst>
              <a:ext uri="{FF2B5EF4-FFF2-40B4-BE49-F238E27FC236}">
                <a16:creationId xmlns:a16="http://schemas.microsoft.com/office/drawing/2014/main" id="{34180274-DFCD-7444-8CFC-E70CE1FA859B}"/>
              </a:ext>
            </a:extLst>
          </p:cNvPr>
          <p:cNvSpPr>
            <a:spLocks noGrp="1"/>
          </p:cNvSpPr>
          <p:nvPr>
            <p:ph idx="1"/>
          </p:nvPr>
        </p:nvSpPr>
        <p:spPr>
          <a:xfrm>
            <a:off x="228600" y="1592285"/>
            <a:ext cx="8775104" cy="3360715"/>
          </a:xfrm>
        </p:spPr>
        <p:txBody>
          <a:bodyPr>
            <a:normAutofit fontScale="85000" lnSpcReduction="10000"/>
          </a:bodyPr>
          <a:lstStyle/>
          <a:p>
            <a:pPr marL="0" indent="0">
              <a:buNone/>
            </a:pPr>
            <a:r>
              <a:rPr lang="en-GB" sz="1800" b="1" i="1" u="sng" dirty="0"/>
              <a:t>Scope: </a:t>
            </a:r>
            <a:r>
              <a:rPr lang="en-GB" sz="1800" i="1" dirty="0"/>
              <a:t>Optimize installation and protect the system operation  from surges</a:t>
            </a:r>
            <a:r>
              <a:rPr lang="en-GB" sz="1800" dirty="0"/>
              <a:t>.</a:t>
            </a:r>
          </a:p>
          <a:p>
            <a:pPr marL="0" indent="0">
              <a:buNone/>
            </a:pPr>
            <a:r>
              <a:rPr lang="en-GB" sz="1800" b="1" i="1" u="sng" dirty="0"/>
              <a:t>Actions:</a:t>
            </a:r>
          </a:p>
          <a:p>
            <a:pPr>
              <a:buFont typeface="Wingdings" pitchFamily="2" charset="2"/>
              <a:buChar char="ü"/>
            </a:pPr>
            <a:r>
              <a:rPr lang="en-GB" sz="1800" dirty="0"/>
              <a:t>Design and installation of  an EMC grounding system for Ion source and LEBT</a:t>
            </a:r>
          </a:p>
          <a:p>
            <a:pPr>
              <a:buFont typeface="Wingdings" pitchFamily="2" charset="2"/>
              <a:buChar char="ü"/>
            </a:pPr>
            <a:r>
              <a:rPr lang="en-GB" sz="1800" dirty="0"/>
              <a:t>Focus on electronics and Racks by redesign and adding copper foil.</a:t>
            </a:r>
          </a:p>
          <a:p>
            <a:pPr>
              <a:buFont typeface="Wingdings" pitchFamily="2" charset="2"/>
              <a:buChar char="ü"/>
            </a:pPr>
            <a:r>
              <a:rPr lang="en-GB" sz="1800" dirty="0"/>
              <a:t>Optimisation and Verification of existing protective  grounding (additional connections- correcting actions).</a:t>
            </a:r>
          </a:p>
          <a:p>
            <a:pPr>
              <a:buFont typeface="Wingdings" pitchFamily="2" charset="2"/>
              <a:buChar char="ü"/>
            </a:pPr>
            <a:r>
              <a:rPr lang="en-GB" sz="1800" dirty="0"/>
              <a:t>Redesign the power distribution panel inside HV platform (EMC filter and replace Surge arrestor).</a:t>
            </a:r>
          </a:p>
          <a:p>
            <a:pPr>
              <a:buFont typeface="Wingdings" pitchFamily="2" charset="2"/>
              <a:buChar char="ü"/>
            </a:pPr>
            <a:r>
              <a:rPr lang="en-GB" sz="1800" dirty="0"/>
              <a:t>Installation of enclosed cable trays to protect against EMI interference.</a:t>
            </a:r>
          </a:p>
          <a:p>
            <a:pPr marL="0" indent="0">
              <a:buNone/>
            </a:pPr>
            <a:r>
              <a:rPr lang="en-GB" sz="1800" dirty="0"/>
              <a:t>- Design and installation of EMC Grounding system for all components and electronics  on rack and Tunnel area</a:t>
            </a:r>
          </a:p>
          <a:p>
            <a:pPr marL="0" indent="0">
              <a:buNone/>
            </a:pPr>
            <a:r>
              <a:rPr lang="en-GB" sz="1800" b="1" dirty="0"/>
              <a:t>         In addition </a:t>
            </a:r>
            <a:r>
              <a:rPr lang="en-GB" sz="1800" dirty="0"/>
              <a:t>to the protective grounding system- In progress- </a:t>
            </a:r>
            <a:r>
              <a:rPr lang="en-GB" sz="1800" b="1" dirty="0"/>
              <a:t>Creation of EMC Task force </a:t>
            </a:r>
          </a:p>
          <a:p>
            <a:pPr marL="0" indent="0">
              <a:buNone/>
            </a:pPr>
            <a:r>
              <a:rPr lang="en-GB" dirty="0"/>
              <a:t>       </a:t>
            </a:r>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457200" indent="-457200">
              <a:buAutoNum type="arabicPeriod"/>
            </a:pPr>
            <a:endParaRPr lang="en-GB" dirty="0"/>
          </a:p>
          <a:p>
            <a:pPr marL="457200" indent="-457200">
              <a:buAutoNum type="arabicPeriod"/>
            </a:pPr>
            <a:endParaRPr lang="en-GB" dirty="0"/>
          </a:p>
        </p:txBody>
      </p:sp>
      <p:graphicFrame>
        <p:nvGraphicFramePr>
          <p:cNvPr id="43" name="Diagram 42">
            <a:extLst>
              <a:ext uri="{FF2B5EF4-FFF2-40B4-BE49-F238E27FC236}">
                <a16:creationId xmlns:a16="http://schemas.microsoft.com/office/drawing/2014/main" id="{F00FA8FA-B15C-1244-9E39-B8E02CE7C2A7}"/>
              </a:ext>
            </a:extLst>
          </p:cNvPr>
          <p:cNvGraphicFramePr/>
          <p:nvPr>
            <p:extLst>
              <p:ext uri="{D42A27DB-BD31-4B8C-83A1-F6EECF244321}">
                <p14:modId xmlns:p14="http://schemas.microsoft.com/office/powerpoint/2010/main" val="4073524507"/>
              </p:ext>
            </p:extLst>
          </p:nvPr>
        </p:nvGraphicFramePr>
        <p:xfrm>
          <a:off x="381000" y="3276600"/>
          <a:ext cx="8128000" cy="40271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920748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C2446-7008-D04C-98AD-88D86CE0AAC8}"/>
              </a:ext>
            </a:extLst>
          </p:cNvPr>
          <p:cNvSpPr>
            <a:spLocks noGrp="1"/>
          </p:cNvSpPr>
          <p:nvPr>
            <p:ph type="title"/>
          </p:nvPr>
        </p:nvSpPr>
        <p:spPr>
          <a:xfrm>
            <a:off x="381000" y="228600"/>
            <a:ext cx="7139136" cy="1143000"/>
          </a:xfrm>
        </p:spPr>
        <p:txBody>
          <a:bodyPr/>
          <a:lstStyle/>
          <a:p>
            <a:r>
              <a:rPr lang="en-US" dirty="0"/>
              <a:t>What changed from Catania??</a:t>
            </a:r>
          </a:p>
        </p:txBody>
      </p:sp>
      <p:sp>
        <p:nvSpPr>
          <p:cNvPr id="3" name="Content Placeholder 2">
            <a:extLst>
              <a:ext uri="{FF2B5EF4-FFF2-40B4-BE49-F238E27FC236}">
                <a16:creationId xmlns:a16="http://schemas.microsoft.com/office/drawing/2014/main" id="{F55A9E52-D828-884C-B29B-D5347056CC48}"/>
              </a:ext>
            </a:extLst>
          </p:cNvPr>
          <p:cNvSpPr>
            <a:spLocks noGrp="1"/>
          </p:cNvSpPr>
          <p:nvPr>
            <p:ph idx="1"/>
          </p:nvPr>
        </p:nvSpPr>
        <p:spPr>
          <a:xfrm>
            <a:off x="4338955" y="4191000"/>
            <a:ext cx="4576445" cy="2514600"/>
          </a:xfrm>
        </p:spPr>
        <p:txBody>
          <a:bodyPr>
            <a:noAutofit/>
          </a:bodyPr>
          <a:lstStyle/>
          <a:p>
            <a:r>
              <a:rPr lang="en-US" sz="1600" dirty="0"/>
              <a:t>Identical source setting produces a very similar pulse but a much larger beam.</a:t>
            </a:r>
          </a:p>
          <a:p>
            <a:pPr lvl="1"/>
            <a:r>
              <a:rPr lang="en-US" sz="1400" dirty="0"/>
              <a:t>Good solenoids in Catania: (270, 320) A</a:t>
            </a:r>
          </a:p>
          <a:p>
            <a:pPr lvl="1"/>
            <a:r>
              <a:rPr lang="en-US" sz="1400" dirty="0"/>
              <a:t>Good solenoids in Lund: (309, 230) A</a:t>
            </a:r>
          </a:p>
          <a:p>
            <a:r>
              <a:rPr lang="en-US" sz="1600" dirty="0"/>
              <a:t>Saw no improvement with N2 injection.</a:t>
            </a:r>
          </a:p>
          <a:p>
            <a:r>
              <a:rPr lang="en-US" sz="1600" dirty="0"/>
              <a:t>Data from EMU screen doesn't take into account the region of interest.</a:t>
            </a:r>
          </a:p>
          <a:p>
            <a:r>
              <a:rPr lang="en-US" sz="1600" dirty="0"/>
              <a:t>Something to do with the extraction region? (Earth magnetic field??)</a:t>
            </a:r>
          </a:p>
        </p:txBody>
      </p:sp>
      <p:sp>
        <p:nvSpPr>
          <p:cNvPr id="4" name="Slide Number Placeholder 3">
            <a:extLst>
              <a:ext uri="{FF2B5EF4-FFF2-40B4-BE49-F238E27FC236}">
                <a16:creationId xmlns:a16="http://schemas.microsoft.com/office/drawing/2014/main" id="{993C2C48-15AB-3948-B55D-2303AA30565A}"/>
              </a:ext>
            </a:extLst>
          </p:cNvPr>
          <p:cNvSpPr>
            <a:spLocks noGrp="1"/>
          </p:cNvSpPr>
          <p:nvPr>
            <p:ph type="sldNum" sz="quarter" idx="12"/>
          </p:nvPr>
        </p:nvSpPr>
        <p:spPr/>
        <p:txBody>
          <a:bodyPr/>
          <a:lstStyle/>
          <a:p>
            <a:fld id="{551115BC-487E-4422-894C-CB7CD3E79223}" type="slidenum">
              <a:rPr lang="en-GB" smtClean="0"/>
              <a:pPr/>
              <a:t>47</a:t>
            </a:fld>
            <a:endParaRPr lang="en-GB" dirty="0"/>
          </a:p>
        </p:txBody>
      </p:sp>
      <p:pic>
        <p:nvPicPr>
          <p:cNvPr id="5" name="Picture 4">
            <a:extLst>
              <a:ext uri="{FF2B5EF4-FFF2-40B4-BE49-F238E27FC236}">
                <a16:creationId xmlns:a16="http://schemas.microsoft.com/office/drawing/2014/main" id="{9C187B8A-9AB6-064A-9F44-73252FF577FB}"/>
              </a:ext>
            </a:extLst>
          </p:cNvPr>
          <p:cNvPicPr>
            <a:picLocks noChangeAspect="1"/>
          </p:cNvPicPr>
          <p:nvPr/>
        </p:nvPicPr>
        <p:blipFill>
          <a:blip r:embed="rId2"/>
          <a:stretch>
            <a:fillRect/>
          </a:stretch>
        </p:blipFill>
        <p:spPr>
          <a:xfrm>
            <a:off x="381000" y="4191000"/>
            <a:ext cx="3644900" cy="2260600"/>
          </a:xfrm>
          <a:prstGeom prst="rect">
            <a:avLst/>
          </a:prstGeom>
        </p:spPr>
      </p:pic>
      <p:pic>
        <p:nvPicPr>
          <p:cNvPr id="6" name="Picture 5">
            <a:extLst>
              <a:ext uri="{FF2B5EF4-FFF2-40B4-BE49-F238E27FC236}">
                <a16:creationId xmlns:a16="http://schemas.microsoft.com/office/drawing/2014/main" id="{02B02E44-3D86-3D4C-A690-63F728D9A163}"/>
              </a:ext>
            </a:extLst>
          </p:cNvPr>
          <p:cNvPicPr>
            <a:picLocks noChangeAspect="1"/>
          </p:cNvPicPr>
          <p:nvPr/>
        </p:nvPicPr>
        <p:blipFill>
          <a:blip r:embed="rId3"/>
          <a:stretch>
            <a:fillRect/>
          </a:stretch>
        </p:blipFill>
        <p:spPr>
          <a:xfrm>
            <a:off x="381000" y="1676400"/>
            <a:ext cx="3632200" cy="2286000"/>
          </a:xfrm>
          <a:prstGeom prst="rect">
            <a:avLst/>
          </a:prstGeom>
        </p:spPr>
      </p:pic>
      <p:pic>
        <p:nvPicPr>
          <p:cNvPr id="7" name="Picture 6">
            <a:extLst>
              <a:ext uri="{FF2B5EF4-FFF2-40B4-BE49-F238E27FC236}">
                <a16:creationId xmlns:a16="http://schemas.microsoft.com/office/drawing/2014/main" id="{7AF14A16-21BC-1B44-9784-D45F6AF94C53}"/>
              </a:ext>
            </a:extLst>
          </p:cNvPr>
          <p:cNvPicPr>
            <a:picLocks noChangeAspect="1"/>
          </p:cNvPicPr>
          <p:nvPr/>
        </p:nvPicPr>
        <p:blipFill>
          <a:blip r:embed="rId4"/>
          <a:stretch>
            <a:fillRect/>
          </a:stretch>
        </p:blipFill>
        <p:spPr>
          <a:xfrm>
            <a:off x="4338955" y="1676400"/>
            <a:ext cx="3738245" cy="2324735"/>
          </a:xfrm>
          <a:prstGeom prst="rect">
            <a:avLst/>
          </a:prstGeom>
        </p:spPr>
      </p:pic>
      <p:sp>
        <p:nvSpPr>
          <p:cNvPr id="8" name="TextBox 7">
            <a:extLst>
              <a:ext uri="{FF2B5EF4-FFF2-40B4-BE49-F238E27FC236}">
                <a16:creationId xmlns:a16="http://schemas.microsoft.com/office/drawing/2014/main" id="{A4EB3A26-B8F3-5241-B491-B1845D5F2EC7}"/>
              </a:ext>
            </a:extLst>
          </p:cNvPr>
          <p:cNvSpPr txBox="1"/>
          <p:nvPr/>
        </p:nvSpPr>
        <p:spPr>
          <a:xfrm>
            <a:off x="2250086" y="2971800"/>
            <a:ext cx="1559914" cy="369332"/>
          </a:xfrm>
          <a:prstGeom prst="rect">
            <a:avLst/>
          </a:prstGeom>
          <a:noFill/>
        </p:spPr>
        <p:txBody>
          <a:bodyPr wrap="none" rtlCol="0">
            <a:spAutoFit/>
          </a:bodyPr>
          <a:lstStyle/>
          <a:p>
            <a:r>
              <a:rPr lang="en-US" dirty="0">
                <a:solidFill>
                  <a:schemeClr val="bg1"/>
                </a:solidFill>
              </a:rPr>
              <a:t>Catania, no N2</a:t>
            </a:r>
          </a:p>
        </p:txBody>
      </p:sp>
      <p:sp>
        <p:nvSpPr>
          <p:cNvPr id="9" name="TextBox 8">
            <a:extLst>
              <a:ext uri="{FF2B5EF4-FFF2-40B4-BE49-F238E27FC236}">
                <a16:creationId xmlns:a16="http://schemas.microsoft.com/office/drawing/2014/main" id="{2186A995-93A5-9642-AC81-31E6F7CBEC7B}"/>
              </a:ext>
            </a:extLst>
          </p:cNvPr>
          <p:cNvSpPr txBox="1"/>
          <p:nvPr/>
        </p:nvSpPr>
        <p:spPr>
          <a:xfrm>
            <a:off x="1828800" y="5498068"/>
            <a:ext cx="1955856" cy="369332"/>
          </a:xfrm>
          <a:prstGeom prst="rect">
            <a:avLst/>
          </a:prstGeom>
          <a:noFill/>
        </p:spPr>
        <p:txBody>
          <a:bodyPr wrap="none" rtlCol="0">
            <a:spAutoFit/>
          </a:bodyPr>
          <a:lstStyle/>
          <a:p>
            <a:r>
              <a:rPr lang="en-US" dirty="0">
                <a:solidFill>
                  <a:schemeClr val="bg1"/>
                </a:solidFill>
              </a:rPr>
              <a:t>Catania, 1 </a:t>
            </a:r>
            <a:r>
              <a:rPr lang="en-US" dirty="0" err="1">
                <a:solidFill>
                  <a:schemeClr val="bg1"/>
                </a:solidFill>
              </a:rPr>
              <a:t>sccm</a:t>
            </a:r>
            <a:r>
              <a:rPr lang="en-US" dirty="0">
                <a:solidFill>
                  <a:schemeClr val="bg1"/>
                </a:solidFill>
              </a:rPr>
              <a:t> N2</a:t>
            </a:r>
          </a:p>
        </p:txBody>
      </p:sp>
      <p:sp>
        <p:nvSpPr>
          <p:cNvPr id="10" name="TextBox 9">
            <a:extLst>
              <a:ext uri="{FF2B5EF4-FFF2-40B4-BE49-F238E27FC236}">
                <a16:creationId xmlns:a16="http://schemas.microsoft.com/office/drawing/2014/main" id="{12EC9C37-0733-F04D-95AC-8555211B57E1}"/>
              </a:ext>
            </a:extLst>
          </p:cNvPr>
          <p:cNvSpPr txBox="1"/>
          <p:nvPr/>
        </p:nvSpPr>
        <p:spPr>
          <a:xfrm>
            <a:off x="5029200" y="3048000"/>
            <a:ext cx="1321196" cy="369332"/>
          </a:xfrm>
          <a:prstGeom prst="rect">
            <a:avLst/>
          </a:prstGeom>
          <a:noFill/>
        </p:spPr>
        <p:txBody>
          <a:bodyPr wrap="none" rtlCol="0">
            <a:spAutoFit/>
          </a:bodyPr>
          <a:lstStyle/>
          <a:p>
            <a:r>
              <a:rPr lang="en-US" dirty="0"/>
              <a:t>Lund, no N2</a:t>
            </a:r>
          </a:p>
        </p:txBody>
      </p:sp>
    </p:spTree>
    <p:extLst>
      <p:ext uri="{BB962C8B-B14F-4D97-AF65-F5344CB8AC3E}">
        <p14:creationId xmlns:p14="http://schemas.microsoft.com/office/powerpoint/2010/main" val="6547546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E9692-5788-E14A-A7A4-CA5151F7AC55}"/>
              </a:ext>
            </a:extLst>
          </p:cNvPr>
          <p:cNvSpPr>
            <a:spLocks noGrp="1"/>
          </p:cNvSpPr>
          <p:nvPr>
            <p:ph type="title"/>
          </p:nvPr>
        </p:nvSpPr>
        <p:spPr/>
        <p:txBody>
          <a:bodyPr/>
          <a:lstStyle/>
          <a:p>
            <a:r>
              <a:rPr lang="en-US" dirty="0"/>
              <a:t>NPM data in a waterfall plot</a:t>
            </a:r>
          </a:p>
        </p:txBody>
      </p:sp>
      <p:sp>
        <p:nvSpPr>
          <p:cNvPr id="4" name="Slide Number Placeholder 3">
            <a:extLst>
              <a:ext uri="{FF2B5EF4-FFF2-40B4-BE49-F238E27FC236}">
                <a16:creationId xmlns:a16="http://schemas.microsoft.com/office/drawing/2014/main" id="{231D433D-B981-0F48-B654-B945ED5266DD}"/>
              </a:ext>
            </a:extLst>
          </p:cNvPr>
          <p:cNvSpPr>
            <a:spLocks noGrp="1"/>
          </p:cNvSpPr>
          <p:nvPr>
            <p:ph type="sldNum" sz="quarter" idx="12"/>
          </p:nvPr>
        </p:nvSpPr>
        <p:spPr/>
        <p:txBody>
          <a:bodyPr/>
          <a:lstStyle/>
          <a:p>
            <a:fld id="{551115BC-487E-4422-894C-CB7CD3E79223}" type="slidenum">
              <a:rPr lang="en-GB" smtClean="0"/>
              <a:pPr/>
              <a:t>48</a:t>
            </a:fld>
            <a:endParaRPr lang="en-GB" dirty="0"/>
          </a:p>
        </p:txBody>
      </p:sp>
      <p:pic>
        <p:nvPicPr>
          <p:cNvPr id="6" name="Picture 5">
            <a:extLst>
              <a:ext uri="{FF2B5EF4-FFF2-40B4-BE49-F238E27FC236}">
                <a16:creationId xmlns:a16="http://schemas.microsoft.com/office/drawing/2014/main" id="{49215213-7A12-FA4E-B9FA-39CD730C55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2321560"/>
            <a:ext cx="8640318" cy="3622040"/>
          </a:xfrm>
          <a:prstGeom prst="rect">
            <a:avLst/>
          </a:prstGeom>
        </p:spPr>
      </p:pic>
    </p:spTree>
    <p:extLst>
      <p:ext uri="{BB962C8B-B14F-4D97-AF65-F5344CB8AC3E}">
        <p14:creationId xmlns:p14="http://schemas.microsoft.com/office/powerpoint/2010/main" val="38171046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59316-A827-F84D-9E2F-0E063A868730}"/>
              </a:ext>
            </a:extLst>
          </p:cNvPr>
          <p:cNvSpPr>
            <a:spLocks noGrp="1"/>
          </p:cNvSpPr>
          <p:nvPr>
            <p:ph type="title"/>
          </p:nvPr>
        </p:nvSpPr>
        <p:spPr/>
        <p:txBody>
          <a:bodyPr/>
          <a:lstStyle/>
          <a:p>
            <a:r>
              <a:rPr lang="en-GB" dirty="0"/>
              <a:t>Time structure of beam</a:t>
            </a:r>
          </a:p>
        </p:txBody>
      </p:sp>
      <p:sp>
        <p:nvSpPr>
          <p:cNvPr id="4" name="Slide Number Placeholder 3">
            <a:extLst>
              <a:ext uri="{FF2B5EF4-FFF2-40B4-BE49-F238E27FC236}">
                <a16:creationId xmlns:a16="http://schemas.microsoft.com/office/drawing/2014/main" id="{9C0B8A26-5700-244D-8A37-B75516149674}"/>
              </a:ext>
            </a:extLst>
          </p:cNvPr>
          <p:cNvSpPr>
            <a:spLocks noGrp="1"/>
          </p:cNvSpPr>
          <p:nvPr>
            <p:ph type="sldNum" sz="quarter" idx="12"/>
          </p:nvPr>
        </p:nvSpPr>
        <p:spPr/>
        <p:txBody>
          <a:bodyPr/>
          <a:lstStyle/>
          <a:p>
            <a:fld id="{551115BC-487E-4422-894C-CB7CD3E79223}" type="slidenum">
              <a:rPr lang="en-GB" smtClean="0"/>
              <a:pPr/>
              <a:t>5</a:t>
            </a:fld>
            <a:endParaRPr lang="en-GB" dirty="0"/>
          </a:p>
        </p:txBody>
      </p:sp>
      <p:pic>
        <p:nvPicPr>
          <p:cNvPr id="6" name="Picture 5">
            <a:extLst>
              <a:ext uri="{FF2B5EF4-FFF2-40B4-BE49-F238E27FC236}">
                <a16:creationId xmlns:a16="http://schemas.microsoft.com/office/drawing/2014/main" id="{94986C49-9B99-5E48-B001-211CF53A5F22}"/>
              </a:ext>
            </a:extLst>
          </p:cNvPr>
          <p:cNvPicPr>
            <a:picLocks noChangeAspect="1"/>
          </p:cNvPicPr>
          <p:nvPr/>
        </p:nvPicPr>
        <p:blipFill>
          <a:blip r:embed="rId3"/>
          <a:stretch>
            <a:fillRect/>
          </a:stretch>
        </p:blipFill>
        <p:spPr>
          <a:xfrm>
            <a:off x="2664421" y="1638981"/>
            <a:ext cx="5740400" cy="4864100"/>
          </a:xfrm>
          <a:prstGeom prst="rect">
            <a:avLst/>
          </a:prstGeom>
        </p:spPr>
      </p:pic>
      <p:graphicFrame>
        <p:nvGraphicFramePr>
          <p:cNvPr id="7" name="Content Placeholder 4">
            <a:extLst>
              <a:ext uri="{FF2B5EF4-FFF2-40B4-BE49-F238E27FC236}">
                <a16:creationId xmlns:a16="http://schemas.microsoft.com/office/drawing/2014/main" id="{D240F1A7-9E40-8546-98EA-A0F2D4D8ABFC}"/>
              </a:ext>
            </a:extLst>
          </p:cNvPr>
          <p:cNvGraphicFramePr>
            <a:graphicFrameLocks noGrp="1"/>
          </p:cNvGraphicFramePr>
          <p:nvPr>
            <p:ph idx="1"/>
            <p:extLst>
              <p:ext uri="{D42A27DB-BD31-4B8C-83A1-F6EECF244321}">
                <p14:modId xmlns:p14="http://schemas.microsoft.com/office/powerpoint/2010/main" val="3890194243"/>
              </p:ext>
            </p:extLst>
          </p:nvPr>
        </p:nvGraphicFramePr>
        <p:xfrm>
          <a:off x="228600" y="3154680"/>
          <a:ext cx="4101048" cy="3474720"/>
        </p:xfrm>
        <a:graphic>
          <a:graphicData uri="http://schemas.openxmlformats.org/drawingml/2006/table">
            <a:tbl>
              <a:tblPr firstRow="1" firstCol="1" bandRow="1">
                <a:tableStyleId>{5C22544A-7EE6-4342-B048-85BDC9FD1C3A}</a:tableStyleId>
              </a:tblPr>
              <a:tblGrid>
                <a:gridCol w="1219200">
                  <a:extLst>
                    <a:ext uri="{9D8B030D-6E8A-4147-A177-3AD203B41FA5}">
                      <a16:colId xmlns:a16="http://schemas.microsoft.com/office/drawing/2014/main" val="2758453096"/>
                    </a:ext>
                  </a:extLst>
                </a:gridCol>
                <a:gridCol w="960616">
                  <a:extLst>
                    <a:ext uri="{9D8B030D-6E8A-4147-A177-3AD203B41FA5}">
                      <a16:colId xmlns:a16="http://schemas.microsoft.com/office/drawing/2014/main" val="4040133764"/>
                    </a:ext>
                  </a:extLst>
                </a:gridCol>
                <a:gridCol w="960616">
                  <a:extLst>
                    <a:ext uri="{9D8B030D-6E8A-4147-A177-3AD203B41FA5}">
                      <a16:colId xmlns:a16="http://schemas.microsoft.com/office/drawing/2014/main" val="2236717804"/>
                    </a:ext>
                  </a:extLst>
                </a:gridCol>
                <a:gridCol w="960616">
                  <a:extLst>
                    <a:ext uri="{9D8B030D-6E8A-4147-A177-3AD203B41FA5}">
                      <a16:colId xmlns:a16="http://schemas.microsoft.com/office/drawing/2014/main" val="2170576131"/>
                    </a:ext>
                  </a:extLst>
                </a:gridCol>
              </a:tblGrid>
              <a:tr h="336804">
                <a:tc>
                  <a:txBody>
                    <a:bodyPr/>
                    <a:lstStyle/>
                    <a:p>
                      <a:r>
                        <a:rPr lang="en-GB" sz="1600" noProof="0" dirty="0"/>
                        <a:t>Mode</a:t>
                      </a:r>
                    </a:p>
                  </a:txBody>
                  <a:tcPr/>
                </a:tc>
                <a:tc>
                  <a:txBody>
                    <a:bodyPr/>
                    <a:lstStyle/>
                    <a:p>
                      <a:r>
                        <a:rPr lang="en-GB" sz="1600" noProof="0" dirty="0"/>
                        <a:t>Current [mA]</a:t>
                      </a:r>
                    </a:p>
                  </a:txBody>
                  <a:tcPr/>
                </a:tc>
                <a:tc>
                  <a:txBody>
                    <a:bodyPr/>
                    <a:lstStyle/>
                    <a:p>
                      <a:r>
                        <a:rPr lang="en-GB" sz="1600" noProof="0" dirty="0"/>
                        <a:t>Length</a:t>
                      </a:r>
                    </a:p>
                    <a:p>
                      <a:r>
                        <a:rPr lang="en-GB" sz="1600" noProof="0" dirty="0"/>
                        <a:t>[µs]</a:t>
                      </a:r>
                    </a:p>
                  </a:txBody>
                  <a:tcPr/>
                </a:tc>
                <a:tc>
                  <a:txBody>
                    <a:bodyPr/>
                    <a:lstStyle/>
                    <a:p>
                      <a:r>
                        <a:rPr lang="en-GB" sz="1600" noProof="0" dirty="0"/>
                        <a:t>Rep</a:t>
                      </a:r>
                    </a:p>
                    <a:p>
                      <a:r>
                        <a:rPr lang="en-GB" sz="1600" noProof="0" dirty="0"/>
                        <a:t>[Hz]</a:t>
                      </a:r>
                    </a:p>
                  </a:txBody>
                  <a:tcPr/>
                </a:tc>
                <a:extLst>
                  <a:ext uri="{0D108BD9-81ED-4DB2-BD59-A6C34878D82A}">
                    <a16:rowId xmlns:a16="http://schemas.microsoft.com/office/drawing/2014/main" val="473300746"/>
                  </a:ext>
                </a:extLst>
              </a:tr>
              <a:tr h="336804">
                <a:tc>
                  <a:txBody>
                    <a:bodyPr/>
                    <a:lstStyle/>
                    <a:p>
                      <a:r>
                        <a:rPr lang="en-GB" sz="1600" noProof="0" dirty="0"/>
                        <a:t>Probe</a:t>
                      </a:r>
                    </a:p>
                    <a:p>
                      <a:endParaRPr lang="en-GB" sz="1600" noProof="0" dirty="0"/>
                    </a:p>
                  </a:txBody>
                  <a:tcPr/>
                </a:tc>
                <a:tc>
                  <a:txBody>
                    <a:bodyPr/>
                    <a:lstStyle/>
                    <a:p>
                      <a:pPr algn="r"/>
                      <a:r>
                        <a:rPr lang="en-GB" sz="1600" b="1" noProof="0" dirty="0">
                          <a:latin typeface="+mn-lt"/>
                          <a:cs typeface="Apple Chancery" panose="03020702040506060504" pitchFamily="66" charset="-79"/>
                        </a:rPr>
                        <a:t>≤ 6</a:t>
                      </a:r>
                    </a:p>
                  </a:txBody>
                  <a:tcPr>
                    <a:solidFill>
                      <a:schemeClr val="accent1">
                        <a:lumMod val="20000"/>
                        <a:lumOff val="80000"/>
                      </a:schemeClr>
                    </a:solidFill>
                  </a:tcPr>
                </a:tc>
                <a:tc>
                  <a:txBody>
                    <a:bodyPr/>
                    <a:lstStyle/>
                    <a:p>
                      <a:pPr algn="r"/>
                      <a:r>
                        <a:rPr lang="en-GB" sz="1600" b="1" noProof="0" dirty="0">
                          <a:latin typeface="+mn-lt"/>
                          <a:cs typeface="Apple Chancery" panose="03020702040506060504" pitchFamily="66" charset="-79"/>
                        </a:rPr>
                        <a:t>≤ 5</a:t>
                      </a:r>
                      <a:endParaRPr lang="en-GB" sz="1600" b="1" noProof="0" dirty="0"/>
                    </a:p>
                  </a:txBody>
                  <a:tcPr>
                    <a:solidFill>
                      <a:schemeClr val="accent1">
                        <a:lumMod val="20000"/>
                        <a:lumOff val="80000"/>
                      </a:schemeClr>
                    </a:solidFill>
                  </a:tcPr>
                </a:tc>
                <a:tc>
                  <a:txBody>
                    <a:bodyPr/>
                    <a:lstStyle/>
                    <a:p>
                      <a:pPr algn="r"/>
                      <a:r>
                        <a:rPr lang="en-GB" sz="1600" b="1" noProof="0" dirty="0">
                          <a:latin typeface="+mn-lt"/>
                          <a:cs typeface="Apple Chancery" panose="03020702040506060504" pitchFamily="66" charset="-79"/>
                        </a:rPr>
                        <a:t>≤ 1</a:t>
                      </a:r>
                      <a:endParaRPr lang="en-GB" sz="1600" b="1" noProof="0" dirty="0"/>
                    </a:p>
                  </a:txBody>
                  <a:tcPr>
                    <a:solidFill>
                      <a:schemeClr val="accent1">
                        <a:lumMod val="20000"/>
                        <a:lumOff val="80000"/>
                      </a:schemeClr>
                    </a:solidFill>
                  </a:tcPr>
                </a:tc>
                <a:extLst>
                  <a:ext uri="{0D108BD9-81ED-4DB2-BD59-A6C34878D82A}">
                    <a16:rowId xmlns:a16="http://schemas.microsoft.com/office/drawing/2014/main" val="636062373"/>
                  </a:ext>
                </a:extLst>
              </a:tr>
              <a:tr h="336804">
                <a:tc>
                  <a:txBody>
                    <a:bodyPr/>
                    <a:lstStyle/>
                    <a:p>
                      <a:r>
                        <a:rPr lang="en-GB" sz="1600" noProof="0" dirty="0"/>
                        <a:t>Fast tuning</a:t>
                      </a:r>
                    </a:p>
                    <a:p>
                      <a:endParaRPr lang="en-GB" sz="1600" noProof="0" dirty="0"/>
                    </a:p>
                  </a:txBody>
                  <a:tcPr/>
                </a:tc>
                <a:tc>
                  <a:txBody>
                    <a:bodyPr/>
                    <a:lstStyle/>
                    <a:p>
                      <a:pPr algn="r"/>
                      <a:r>
                        <a:rPr lang="en-GB" sz="1600" b="1" noProof="0" dirty="0">
                          <a:latin typeface="+mn-lt"/>
                          <a:cs typeface="Apple Chancery" panose="03020702040506060504" pitchFamily="66" charset="-79"/>
                        </a:rPr>
                        <a:t>≤ 62.5</a:t>
                      </a:r>
                      <a:endParaRPr lang="en-GB" sz="1600" b="1" noProof="0" dirty="0"/>
                    </a:p>
                  </a:txBody>
                  <a:tcPr>
                    <a:solidFill>
                      <a:schemeClr val="accent1">
                        <a:lumMod val="20000"/>
                        <a:lumOff val="80000"/>
                      </a:schemeClr>
                    </a:solidFill>
                  </a:tcPr>
                </a:tc>
                <a:tc>
                  <a:txBody>
                    <a:bodyPr/>
                    <a:lstStyle/>
                    <a:p>
                      <a:pPr algn="r"/>
                      <a:r>
                        <a:rPr lang="en-GB" sz="1600" b="1" noProof="0" dirty="0">
                          <a:latin typeface="+mn-lt"/>
                          <a:cs typeface="Apple Chancery" panose="03020702040506060504" pitchFamily="66" charset="-79"/>
                        </a:rPr>
                        <a:t>≤ 5</a:t>
                      </a:r>
                      <a:endParaRPr lang="en-GB" sz="1600" b="1" noProof="0" dirty="0"/>
                    </a:p>
                  </a:txBody>
                  <a:tcPr>
                    <a:solidFill>
                      <a:schemeClr val="accent1">
                        <a:lumMod val="20000"/>
                        <a:lumOff val="80000"/>
                      </a:schemeClr>
                    </a:solidFill>
                  </a:tcPr>
                </a:tc>
                <a:tc>
                  <a:txBody>
                    <a:bodyPr/>
                    <a:lstStyle/>
                    <a:p>
                      <a:pPr algn="r"/>
                      <a:r>
                        <a:rPr lang="en-GB" sz="1600" b="1" noProof="0" dirty="0">
                          <a:latin typeface="+mn-lt"/>
                          <a:cs typeface="Apple Chancery" panose="03020702040506060504" pitchFamily="66" charset="-79"/>
                        </a:rPr>
                        <a:t>≤ 14</a:t>
                      </a:r>
                      <a:endParaRPr lang="en-GB" sz="1600" b="1" noProof="0" dirty="0"/>
                    </a:p>
                  </a:txBody>
                  <a:tcPr>
                    <a:solidFill>
                      <a:schemeClr val="accent1">
                        <a:lumMod val="20000"/>
                        <a:lumOff val="80000"/>
                      </a:schemeClr>
                    </a:solidFill>
                  </a:tcPr>
                </a:tc>
                <a:extLst>
                  <a:ext uri="{0D108BD9-81ED-4DB2-BD59-A6C34878D82A}">
                    <a16:rowId xmlns:a16="http://schemas.microsoft.com/office/drawing/2014/main" val="1032971495"/>
                  </a:ext>
                </a:extLst>
              </a:tr>
              <a:tr h="336804">
                <a:tc>
                  <a:txBody>
                    <a:bodyPr/>
                    <a:lstStyle/>
                    <a:p>
                      <a:r>
                        <a:rPr lang="en-GB" sz="1600" noProof="0" dirty="0"/>
                        <a:t>Slow tuning</a:t>
                      </a:r>
                    </a:p>
                    <a:p>
                      <a:endParaRPr lang="en-GB" sz="1600" noProof="0" dirty="0"/>
                    </a:p>
                  </a:txBody>
                  <a:tcPr/>
                </a:tc>
                <a:tc>
                  <a:txBody>
                    <a:bodyPr/>
                    <a:lstStyle/>
                    <a:p>
                      <a:pPr algn="r"/>
                      <a:r>
                        <a:rPr lang="en-GB" sz="1600" b="1" noProof="0" dirty="0">
                          <a:latin typeface="+mn-lt"/>
                          <a:cs typeface="Apple Chancery" panose="03020702040506060504" pitchFamily="66" charset="-79"/>
                        </a:rPr>
                        <a:t>≤ 62.5</a:t>
                      </a:r>
                      <a:endParaRPr lang="en-GB" sz="1600" b="1" noProof="0" dirty="0"/>
                    </a:p>
                  </a:txBody>
                  <a:tcPr>
                    <a:solidFill>
                      <a:schemeClr val="accent1">
                        <a:lumMod val="20000"/>
                        <a:lumOff val="80000"/>
                      </a:schemeClr>
                    </a:solidFill>
                  </a:tcPr>
                </a:tc>
                <a:tc>
                  <a:txBody>
                    <a:bodyPr/>
                    <a:lstStyle/>
                    <a:p>
                      <a:pPr algn="r"/>
                      <a:r>
                        <a:rPr lang="en-GB" sz="1600" b="1" noProof="0" dirty="0">
                          <a:latin typeface="+mn-lt"/>
                          <a:cs typeface="Apple Chancery" panose="03020702040506060504" pitchFamily="66" charset="-79"/>
                        </a:rPr>
                        <a:t>≤ 50</a:t>
                      </a:r>
                      <a:endParaRPr lang="en-GB" sz="1600" b="1" noProof="0" dirty="0"/>
                    </a:p>
                  </a:txBody>
                  <a:tcPr>
                    <a:solidFill>
                      <a:schemeClr val="accent1">
                        <a:lumMod val="20000"/>
                        <a:lumOff val="80000"/>
                      </a:schemeClr>
                    </a:solidFill>
                  </a:tcPr>
                </a:tc>
                <a:tc>
                  <a:txBody>
                    <a:bodyPr/>
                    <a:lstStyle/>
                    <a:p>
                      <a:pPr algn="r"/>
                      <a:r>
                        <a:rPr lang="en-GB" sz="1600" b="1" noProof="0" dirty="0">
                          <a:latin typeface="+mn-lt"/>
                          <a:cs typeface="Apple Chancery" panose="03020702040506060504" pitchFamily="66" charset="-79"/>
                        </a:rPr>
                        <a:t>≤ 1</a:t>
                      </a:r>
                      <a:endParaRPr lang="en-GB" sz="1600" b="1" noProof="0" dirty="0"/>
                    </a:p>
                  </a:txBody>
                  <a:tcPr>
                    <a:solidFill>
                      <a:schemeClr val="accent1">
                        <a:lumMod val="20000"/>
                        <a:lumOff val="80000"/>
                      </a:schemeClr>
                    </a:solidFill>
                  </a:tcPr>
                </a:tc>
                <a:extLst>
                  <a:ext uri="{0D108BD9-81ED-4DB2-BD59-A6C34878D82A}">
                    <a16:rowId xmlns:a16="http://schemas.microsoft.com/office/drawing/2014/main" val="4054623314"/>
                  </a:ext>
                </a:extLst>
              </a:tr>
              <a:tr h="336804">
                <a:tc>
                  <a:txBody>
                    <a:bodyPr/>
                    <a:lstStyle/>
                    <a:p>
                      <a:r>
                        <a:rPr lang="en-GB" sz="1600" noProof="0" dirty="0"/>
                        <a:t>Long pulse verification</a:t>
                      </a:r>
                    </a:p>
                  </a:txBody>
                  <a:tcPr/>
                </a:tc>
                <a:tc>
                  <a:txBody>
                    <a:bodyPr/>
                    <a:lstStyle/>
                    <a:p>
                      <a:pPr algn="r"/>
                      <a:r>
                        <a:rPr lang="en-GB" sz="1600" b="1" noProof="0" dirty="0">
                          <a:latin typeface="+mn-lt"/>
                          <a:cs typeface="Apple Chancery" panose="03020702040506060504" pitchFamily="66" charset="-79"/>
                        </a:rPr>
                        <a:t>≤ 62.5</a:t>
                      </a:r>
                      <a:endParaRPr lang="en-GB" sz="1600" b="1" noProof="0" dirty="0"/>
                    </a:p>
                  </a:txBody>
                  <a:tcPr>
                    <a:solidFill>
                      <a:schemeClr val="accent1">
                        <a:lumMod val="40000"/>
                        <a:lumOff val="60000"/>
                      </a:schemeClr>
                    </a:solidFill>
                  </a:tcPr>
                </a:tc>
                <a:tc>
                  <a:txBody>
                    <a:bodyPr/>
                    <a:lstStyle/>
                    <a:p>
                      <a:pPr algn="r"/>
                      <a:r>
                        <a:rPr lang="en-GB" sz="1600" b="1" noProof="0" dirty="0">
                          <a:latin typeface="+mn-lt"/>
                          <a:cs typeface="Apple Chancery" panose="03020702040506060504" pitchFamily="66" charset="-79"/>
                        </a:rPr>
                        <a:t>≤ 2860</a:t>
                      </a:r>
                      <a:endParaRPr lang="en-GB" sz="1600" b="1" noProof="0" dirty="0"/>
                    </a:p>
                  </a:txBody>
                  <a:tcPr>
                    <a:solidFill>
                      <a:schemeClr val="accent1">
                        <a:lumMod val="40000"/>
                        <a:lumOff val="60000"/>
                      </a:schemeClr>
                    </a:solidFill>
                  </a:tcPr>
                </a:tc>
                <a:tc>
                  <a:txBody>
                    <a:bodyPr/>
                    <a:lstStyle/>
                    <a:p>
                      <a:pPr algn="r"/>
                      <a:r>
                        <a:rPr lang="en-GB" sz="1600" b="1" noProof="0" dirty="0">
                          <a:latin typeface="+mn-lt"/>
                          <a:cs typeface="Apple Chancery" panose="03020702040506060504" pitchFamily="66" charset="-79"/>
                        </a:rPr>
                        <a:t>≤ 1/30</a:t>
                      </a:r>
                      <a:endParaRPr lang="en-GB" sz="1600" b="1" noProof="0" dirty="0"/>
                    </a:p>
                  </a:txBody>
                  <a:tcPr>
                    <a:solidFill>
                      <a:schemeClr val="accent1">
                        <a:lumMod val="40000"/>
                        <a:lumOff val="60000"/>
                      </a:schemeClr>
                    </a:solidFill>
                  </a:tcPr>
                </a:tc>
                <a:extLst>
                  <a:ext uri="{0D108BD9-81ED-4DB2-BD59-A6C34878D82A}">
                    <a16:rowId xmlns:a16="http://schemas.microsoft.com/office/drawing/2014/main" val="1836742866"/>
                  </a:ext>
                </a:extLst>
              </a:tr>
              <a:tr h="336804">
                <a:tc>
                  <a:txBody>
                    <a:bodyPr/>
                    <a:lstStyle/>
                    <a:p>
                      <a:r>
                        <a:rPr lang="en-GB" sz="1600" noProof="0" dirty="0"/>
                        <a:t>Production</a:t>
                      </a:r>
                    </a:p>
                    <a:p>
                      <a:endParaRPr lang="en-GB" sz="1600" noProof="0" dirty="0"/>
                    </a:p>
                  </a:txBody>
                  <a:tcPr/>
                </a:tc>
                <a:tc>
                  <a:txBody>
                    <a:bodyPr/>
                    <a:lstStyle/>
                    <a:p>
                      <a:pPr algn="r"/>
                      <a:r>
                        <a:rPr lang="en-GB" sz="1600" b="1" noProof="0" dirty="0">
                          <a:latin typeface="+mn-lt"/>
                          <a:cs typeface="Apple Chancery" panose="03020702040506060504" pitchFamily="66" charset="-79"/>
                        </a:rPr>
                        <a:t>≤ 62.5</a:t>
                      </a:r>
                      <a:endParaRPr lang="en-GB" sz="1600" b="1" noProof="0" dirty="0"/>
                    </a:p>
                  </a:txBody>
                  <a:tcPr>
                    <a:solidFill>
                      <a:schemeClr val="accent1">
                        <a:lumMod val="40000"/>
                        <a:lumOff val="60000"/>
                      </a:schemeClr>
                    </a:solidFill>
                  </a:tcPr>
                </a:tc>
                <a:tc>
                  <a:txBody>
                    <a:bodyPr/>
                    <a:lstStyle/>
                    <a:p>
                      <a:pPr algn="r"/>
                      <a:r>
                        <a:rPr lang="en-GB" sz="1600" b="1" noProof="0" dirty="0">
                          <a:solidFill>
                            <a:srgbClr val="FF0000"/>
                          </a:solidFill>
                          <a:latin typeface="+mn-lt"/>
                          <a:cs typeface="Apple Chancery" panose="03020702040506060504" pitchFamily="66" charset="-79"/>
                        </a:rPr>
                        <a:t>2860</a:t>
                      </a:r>
                      <a:endParaRPr lang="en-GB" sz="1600" b="1" noProof="0" dirty="0">
                        <a:solidFill>
                          <a:srgbClr val="FF0000"/>
                        </a:solidFill>
                      </a:endParaRPr>
                    </a:p>
                  </a:txBody>
                  <a:tcPr>
                    <a:solidFill>
                      <a:schemeClr val="accent1">
                        <a:lumMod val="40000"/>
                        <a:lumOff val="60000"/>
                      </a:schemeClr>
                    </a:solidFill>
                  </a:tcPr>
                </a:tc>
                <a:tc>
                  <a:txBody>
                    <a:bodyPr/>
                    <a:lstStyle/>
                    <a:p>
                      <a:pPr algn="r"/>
                      <a:r>
                        <a:rPr lang="en-GB" sz="1600" b="1" noProof="0" dirty="0">
                          <a:solidFill>
                            <a:srgbClr val="FF0000"/>
                          </a:solidFill>
                          <a:latin typeface="+mn-lt"/>
                          <a:cs typeface="Apple Chancery" panose="03020702040506060504" pitchFamily="66" charset="-79"/>
                        </a:rPr>
                        <a:t>14</a:t>
                      </a:r>
                      <a:endParaRPr lang="en-GB" sz="1600" b="1" noProof="0" dirty="0">
                        <a:solidFill>
                          <a:srgbClr val="FF0000"/>
                        </a:solidFill>
                      </a:endParaRPr>
                    </a:p>
                  </a:txBody>
                  <a:tcPr>
                    <a:solidFill>
                      <a:schemeClr val="accent1">
                        <a:lumMod val="40000"/>
                        <a:lumOff val="60000"/>
                      </a:schemeClr>
                    </a:solidFill>
                  </a:tcPr>
                </a:tc>
                <a:extLst>
                  <a:ext uri="{0D108BD9-81ED-4DB2-BD59-A6C34878D82A}">
                    <a16:rowId xmlns:a16="http://schemas.microsoft.com/office/drawing/2014/main" val="2756243561"/>
                  </a:ext>
                </a:extLst>
              </a:tr>
            </a:tbl>
          </a:graphicData>
        </a:graphic>
      </p:graphicFrame>
      <p:sp>
        <p:nvSpPr>
          <p:cNvPr id="8" name="TextBox 7">
            <a:extLst>
              <a:ext uri="{FF2B5EF4-FFF2-40B4-BE49-F238E27FC236}">
                <a16:creationId xmlns:a16="http://schemas.microsoft.com/office/drawing/2014/main" id="{2B4B3F49-1979-2041-B42A-64D05B1EDFAE}"/>
              </a:ext>
            </a:extLst>
          </p:cNvPr>
          <p:cNvSpPr txBox="1"/>
          <p:nvPr/>
        </p:nvSpPr>
        <p:spPr>
          <a:xfrm>
            <a:off x="8100392" y="2996952"/>
            <a:ext cx="1018227" cy="584775"/>
          </a:xfrm>
          <a:prstGeom prst="rect">
            <a:avLst/>
          </a:prstGeom>
          <a:noFill/>
        </p:spPr>
        <p:txBody>
          <a:bodyPr wrap="none" rtlCol="0">
            <a:spAutoFit/>
          </a:bodyPr>
          <a:lstStyle/>
          <a:p>
            <a:r>
              <a:rPr lang="en-GB" sz="1600" b="1" dirty="0">
                <a:solidFill>
                  <a:srgbClr val="00B050"/>
                </a:solidFill>
              </a:rPr>
              <a:t>LEBT</a:t>
            </a:r>
          </a:p>
          <a:p>
            <a:r>
              <a:rPr lang="en-GB" sz="1600" b="1" dirty="0">
                <a:solidFill>
                  <a:srgbClr val="00B050"/>
                </a:solidFill>
              </a:rPr>
              <a:t>(chopper)</a:t>
            </a:r>
          </a:p>
        </p:txBody>
      </p:sp>
      <p:sp>
        <p:nvSpPr>
          <p:cNvPr id="9" name="TextBox 8">
            <a:extLst>
              <a:ext uri="{FF2B5EF4-FFF2-40B4-BE49-F238E27FC236}">
                <a16:creationId xmlns:a16="http://schemas.microsoft.com/office/drawing/2014/main" id="{E532E8F9-26B8-C845-A184-D73B33FE2034}"/>
              </a:ext>
            </a:extLst>
          </p:cNvPr>
          <p:cNvSpPr txBox="1"/>
          <p:nvPr/>
        </p:nvSpPr>
        <p:spPr>
          <a:xfrm>
            <a:off x="8100392" y="4314582"/>
            <a:ext cx="534249" cy="338554"/>
          </a:xfrm>
          <a:prstGeom prst="rect">
            <a:avLst/>
          </a:prstGeom>
          <a:noFill/>
        </p:spPr>
        <p:txBody>
          <a:bodyPr wrap="none" rtlCol="0">
            <a:spAutoFit/>
          </a:bodyPr>
          <a:lstStyle/>
          <a:p>
            <a:r>
              <a:rPr lang="en-GB" sz="1600" b="1" dirty="0">
                <a:solidFill>
                  <a:srgbClr val="00B050"/>
                </a:solidFill>
              </a:rPr>
              <a:t>RFQ</a:t>
            </a:r>
            <a:endParaRPr lang="en-GB" b="1" dirty="0">
              <a:solidFill>
                <a:srgbClr val="00B050"/>
              </a:solidFill>
            </a:endParaRPr>
          </a:p>
        </p:txBody>
      </p:sp>
      <p:sp>
        <p:nvSpPr>
          <p:cNvPr id="10" name="TextBox 9">
            <a:extLst>
              <a:ext uri="{FF2B5EF4-FFF2-40B4-BE49-F238E27FC236}">
                <a16:creationId xmlns:a16="http://schemas.microsoft.com/office/drawing/2014/main" id="{F88F9CCA-7E1E-3046-BABD-DFA09BA1E6FC}"/>
              </a:ext>
            </a:extLst>
          </p:cNvPr>
          <p:cNvSpPr txBox="1"/>
          <p:nvPr/>
        </p:nvSpPr>
        <p:spPr>
          <a:xfrm>
            <a:off x="8100392" y="5661248"/>
            <a:ext cx="1018227" cy="584775"/>
          </a:xfrm>
          <a:prstGeom prst="rect">
            <a:avLst/>
          </a:prstGeom>
          <a:noFill/>
        </p:spPr>
        <p:txBody>
          <a:bodyPr wrap="none" rtlCol="0">
            <a:spAutoFit/>
          </a:bodyPr>
          <a:lstStyle/>
          <a:p>
            <a:r>
              <a:rPr lang="en-GB" sz="1600" b="1" dirty="0">
                <a:solidFill>
                  <a:srgbClr val="0432FF"/>
                </a:solidFill>
              </a:rPr>
              <a:t>MEBT</a:t>
            </a:r>
          </a:p>
          <a:p>
            <a:r>
              <a:rPr lang="en-GB" sz="1600" b="1" dirty="0">
                <a:solidFill>
                  <a:srgbClr val="0432FF"/>
                </a:solidFill>
              </a:rPr>
              <a:t>(chopper)</a:t>
            </a:r>
          </a:p>
        </p:txBody>
      </p:sp>
      <p:sp>
        <p:nvSpPr>
          <p:cNvPr id="11" name="TextBox 10">
            <a:extLst>
              <a:ext uri="{FF2B5EF4-FFF2-40B4-BE49-F238E27FC236}">
                <a16:creationId xmlns:a16="http://schemas.microsoft.com/office/drawing/2014/main" id="{60164581-F251-744D-95B0-964FB67C882A}"/>
              </a:ext>
            </a:extLst>
          </p:cNvPr>
          <p:cNvSpPr txBox="1"/>
          <p:nvPr/>
        </p:nvSpPr>
        <p:spPr>
          <a:xfrm>
            <a:off x="8100392" y="1650286"/>
            <a:ext cx="494366" cy="338554"/>
          </a:xfrm>
          <a:prstGeom prst="rect">
            <a:avLst/>
          </a:prstGeom>
          <a:noFill/>
        </p:spPr>
        <p:txBody>
          <a:bodyPr wrap="none" rtlCol="0">
            <a:spAutoFit/>
          </a:bodyPr>
          <a:lstStyle/>
          <a:p>
            <a:r>
              <a:rPr lang="en-GB" sz="1600" b="1" dirty="0" err="1">
                <a:solidFill>
                  <a:srgbClr val="FF0000"/>
                </a:solidFill>
              </a:rPr>
              <a:t>ISrc</a:t>
            </a:r>
            <a:endParaRPr lang="en-GB" sz="1600" b="1" dirty="0">
              <a:solidFill>
                <a:srgbClr val="FF0000"/>
              </a:solidFill>
            </a:endParaRPr>
          </a:p>
        </p:txBody>
      </p:sp>
      <p:cxnSp>
        <p:nvCxnSpPr>
          <p:cNvPr id="12" name="Straight Arrow Connector 11">
            <a:extLst>
              <a:ext uri="{FF2B5EF4-FFF2-40B4-BE49-F238E27FC236}">
                <a16:creationId xmlns:a16="http://schemas.microsoft.com/office/drawing/2014/main" id="{7B51D580-CDAA-4E4F-ADA9-740D7EAF5E2E}"/>
              </a:ext>
            </a:extLst>
          </p:cNvPr>
          <p:cNvCxnSpPr/>
          <p:nvPr/>
        </p:nvCxnSpPr>
        <p:spPr>
          <a:xfrm>
            <a:off x="6100565" y="1638981"/>
            <a:ext cx="0" cy="914400"/>
          </a:xfrm>
          <a:prstGeom prst="straightConnector1">
            <a:avLst/>
          </a:prstGeom>
          <a:ln w="381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02368A8-473D-FA40-BFAE-9493EA85E4ED}"/>
              </a:ext>
            </a:extLst>
          </p:cNvPr>
          <p:cNvSpPr txBox="1"/>
          <p:nvPr/>
        </p:nvSpPr>
        <p:spPr>
          <a:xfrm>
            <a:off x="6186000" y="1926904"/>
            <a:ext cx="984565" cy="338554"/>
          </a:xfrm>
          <a:prstGeom prst="rect">
            <a:avLst/>
          </a:prstGeom>
          <a:solidFill>
            <a:schemeClr val="tx1">
              <a:alpha val="60000"/>
            </a:schemeClr>
          </a:solidFill>
        </p:spPr>
        <p:txBody>
          <a:bodyPr wrap="none" rtlCol="0">
            <a:spAutoFit/>
          </a:bodyPr>
          <a:lstStyle/>
          <a:p>
            <a:r>
              <a:rPr lang="en-GB" sz="1600" b="1" dirty="0">
                <a:solidFill>
                  <a:schemeClr val="bg1"/>
                </a:solidFill>
              </a:rPr>
              <a:t>&lt; 100 mA</a:t>
            </a:r>
          </a:p>
        </p:txBody>
      </p:sp>
      <p:cxnSp>
        <p:nvCxnSpPr>
          <p:cNvPr id="14" name="Straight Arrow Connector 13">
            <a:extLst>
              <a:ext uri="{FF2B5EF4-FFF2-40B4-BE49-F238E27FC236}">
                <a16:creationId xmlns:a16="http://schemas.microsoft.com/office/drawing/2014/main" id="{CBEFC91E-93A0-CF41-8A72-FDA5C7FEFD52}"/>
              </a:ext>
            </a:extLst>
          </p:cNvPr>
          <p:cNvCxnSpPr/>
          <p:nvPr/>
        </p:nvCxnSpPr>
        <p:spPr>
          <a:xfrm>
            <a:off x="6100565" y="2946648"/>
            <a:ext cx="0" cy="914400"/>
          </a:xfrm>
          <a:prstGeom prst="straightConnector1">
            <a:avLst/>
          </a:prstGeom>
          <a:ln w="381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9031D2C-E2DA-0C4D-96FF-7403869833D8}"/>
              </a:ext>
            </a:extLst>
          </p:cNvPr>
          <p:cNvCxnSpPr/>
          <p:nvPr/>
        </p:nvCxnSpPr>
        <p:spPr>
          <a:xfrm>
            <a:off x="6100565" y="4261104"/>
            <a:ext cx="0" cy="914400"/>
          </a:xfrm>
          <a:prstGeom prst="straightConnector1">
            <a:avLst/>
          </a:prstGeom>
          <a:ln w="381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BA4ADA9-51A0-2B41-9F07-88165DFF8CA7}"/>
              </a:ext>
            </a:extLst>
          </p:cNvPr>
          <p:cNvCxnSpPr/>
          <p:nvPr/>
        </p:nvCxnSpPr>
        <p:spPr>
          <a:xfrm>
            <a:off x="6100565" y="5605272"/>
            <a:ext cx="0" cy="914400"/>
          </a:xfrm>
          <a:prstGeom prst="straightConnector1">
            <a:avLst/>
          </a:prstGeom>
          <a:ln w="381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752334A-F8F8-FD45-9CDD-545D5EBDFFBA}"/>
              </a:ext>
            </a:extLst>
          </p:cNvPr>
          <p:cNvSpPr txBox="1"/>
          <p:nvPr/>
        </p:nvSpPr>
        <p:spPr>
          <a:xfrm>
            <a:off x="6229280" y="3234571"/>
            <a:ext cx="898003" cy="338554"/>
          </a:xfrm>
          <a:prstGeom prst="rect">
            <a:avLst/>
          </a:prstGeom>
          <a:solidFill>
            <a:schemeClr val="tx1">
              <a:alpha val="60000"/>
            </a:schemeClr>
          </a:solidFill>
        </p:spPr>
        <p:txBody>
          <a:bodyPr wrap="none" rtlCol="0">
            <a:spAutoFit/>
          </a:bodyPr>
          <a:lstStyle/>
          <a:p>
            <a:r>
              <a:rPr lang="en-GB" sz="1600" b="1" dirty="0">
                <a:solidFill>
                  <a:schemeClr val="bg1"/>
                </a:solidFill>
              </a:rPr>
              <a:t>6-70 mA</a:t>
            </a:r>
          </a:p>
        </p:txBody>
      </p:sp>
      <p:sp>
        <p:nvSpPr>
          <p:cNvPr id="18" name="TextBox 17">
            <a:extLst>
              <a:ext uri="{FF2B5EF4-FFF2-40B4-BE49-F238E27FC236}">
                <a16:creationId xmlns:a16="http://schemas.microsoft.com/office/drawing/2014/main" id="{F47D36D9-5D35-C94D-BC4F-C468BBCB231C}"/>
              </a:ext>
            </a:extLst>
          </p:cNvPr>
          <p:cNvSpPr txBox="1"/>
          <p:nvPr/>
        </p:nvSpPr>
        <p:spPr>
          <a:xfrm>
            <a:off x="6256003" y="4581128"/>
            <a:ext cx="898003" cy="338554"/>
          </a:xfrm>
          <a:prstGeom prst="rect">
            <a:avLst/>
          </a:prstGeom>
          <a:solidFill>
            <a:schemeClr val="tx1">
              <a:alpha val="60000"/>
            </a:schemeClr>
          </a:solidFill>
        </p:spPr>
        <p:txBody>
          <a:bodyPr wrap="none" rtlCol="0">
            <a:spAutoFit/>
          </a:bodyPr>
          <a:lstStyle/>
          <a:p>
            <a:r>
              <a:rPr lang="en-GB" sz="1600" b="1" dirty="0">
                <a:solidFill>
                  <a:schemeClr val="bg1"/>
                </a:solidFill>
              </a:rPr>
              <a:t>6-63 mA</a:t>
            </a:r>
          </a:p>
        </p:txBody>
      </p:sp>
      <p:sp>
        <p:nvSpPr>
          <p:cNvPr id="19" name="TextBox 18">
            <a:extLst>
              <a:ext uri="{FF2B5EF4-FFF2-40B4-BE49-F238E27FC236}">
                <a16:creationId xmlns:a16="http://schemas.microsoft.com/office/drawing/2014/main" id="{05DD52C7-7F7A-394E-BE6B-1ED3823BF411}"/>
              </a:ext>
            </a:extLst>
          </p:cNvPr>
          <p:cNvSpPr txBox="1"/>
          <p:nvPr/>
        </p:nvSpPr>
        <p:spPr>
          <a:xfrm>
            <a:off x="6256003" y="5898867"/>
            <a:ext cx="1056700" cy="338554"/>
          </a:xfrm>
          <a:prstGeom prst="rect">
            <a:avLst/>
          </a:prstGeom>
          <a:solidFill>
            <a:schemeClr val="tx1">
              <a:alpha val="60000"/>
            </a:schemeClr>
          </a:solidFill>
        </p:spPr>
        <p:txBody>
          <a:bodyPr wrap="none" rtlCol="0">
            <a:spAutoFit/>
          </a:bodyPr>
          <a:lstStyle/>
          <a:p>
            <a:r>
              <a:rPr lang="en-GB" sz="1600" b="1" dirty="0">
                <a:solidFill>
                  <a:schemeClr val="bg1"/>
                </a:solidFill>
              </a:rPr>
              <a:t>6-62.5 mA</a:t>
            </a:r>
          </a:p>
        </p:txBody>
      </p:sp>
      <p:sp>
        <p:nvSpPr>
          <p:cNvPr id="20" name="TextBox 19">
            <a:extLst>
              <a:ext uri="{FF2B5EF4-FFF2-40B4-BE49-F238E27FC236}">
                <a16:creationId xmlns:a16="http://schemas.microsoft.com/office/drawing/2014/main" id="{C4973E30-79F2-E345-B388-946B8BE65F8E}"/>
              </a:ext>
            </a:extLst>
          </p:cNvPr>
          <p:cNvSpPr txBox="1"/>
          <p:nvPr/>
        </p:nvSpPr>
        <p:spPr>
          <a:xfrm>
            <a:off x="6248400" y="2514382"/>
            <a:ext cx="845103" cy="338554"/>
          </a:xfrm>
          <a:prstGeom prst="rect">
            <a:avLst/>
          </a:prstGeom>
          <a:noFill/>
        </p:spPr>
        <p:txBody>
          <a:bodyPr wrap="none" rtlCol="0">
            <a:spAutoFit/>
          </a:bodyPr>
          <a:lstStyle/>
          <a:p>
            <a:r>
              <a:rPr lang="en-GB" sz="1600" b="1" dirty="0"/>
              <a:t>2860 µs</a:t>
            </a:r>
          </a:p>
        </p:txBody>
      </p:sp>
      <p:sp>
        <p:nvSpPr>
          <p:cNvPr id="21" name="TextBox 20">
            <a:extLst>
              <a:ext uri="{FF2B5EF4-FFF2-40B4-BE49-F238E27FC236}">
                <a16:creationId xmlns:a16="http://schemas.microsoft.com/office/drawing/2014/main" id="{B083A3DF-5E57-8643-9EC9-1D46C231FC27}"/>
              </a:ext>
            </a:extLst>
          </p:cNvPr>
          <p:cNvSpPr txBox="1"/>
          <p:nvPr/>
        </p:nvSpPr>
        <p:spPr>
          <a:xfrm>
            <a:off x="6172573" y="6473952"/>
            <a:ext cx="1011815" cy="338554"/>
          </a:xfrm>
          <a:prstGeom prst="rect">
            <a:avLst/>
          </a:prstGeom>
          <a:noFill/>
        </p:spPr>
        <p:txBody>
          <a:bodyPr wrap="none" rtlCol="0">
            <a:spAutoFit/>
          </a:bodyPr>
          <a:lstStyle/>
          <a:p>
            <a:r>
              <a:rPr lang="en-GB" sz="1600" b="1" dirty="0"/>
              <a:t>5-2860 µs</a:t>
            </a:r>
          </a:p>
        </p:txBody>
      </p:sp>
      <p:sp>
        <p:nvSpPr>
          <p:cNvPr id="22" name="TextBox 21">
            <a:extLst>
              <a:ext uri="{FF2B5EF4-FFF2-40B4-BE49-F238E27FC236}">
                <a16:creationId xmlns:a16="http://schemas.microsoft.com/office/drawing/2014/main" id="{C7B0D4DB-9788-4342-8899-F6A19424BB36}"/>
              </a:ext>
            </a:extLst>
          </p:cNvPr>
          <p:cNvSpPr txBox="1"/>
          <p:nvPr/>
        </p:nvSpPr>
        <p:spPr>
          <a:xfrm>
            <a:off x="7740352" y="2514382"/>
            <a:ext cx="843501" cy="338554"/>
          </a:xfrm>
          <a:prstGeom prst="rect">
            <a:avLst/>
          </a:prstGeom>
          <a:noFill/>
        </p:spPr>
        <p:txBody>
          <a:bodyPr wrap="none" rtlCol="0">
            <a:spAutoFit/>
          </a:bodyPr>
          <a:lstStyle/>
          <a:p>
            <a:r>
              <a:rPr lang="en-GB" sz="1600" b="1" dirty="0"/>
              <a:t>~100 µs</a:t>
            </a:r>
          </a:p>
        </p:txBody>
      </p:sp>
      <p:sp>
        <p:nvSpPr>
          <p:cNvPr id="23" name="TextBox 22">
            <a:extLst>
              <a:ext uri="{FF2B5EF4-FFF2-40B4-BE49-F238E27FC236}">
                <a16:creationId xmlns:a16="http://schemas.microsoft.com/office/drawing/2014/main" id="{790DE4FD-E72A-AC46-95B7-C920E8BBE0B6}"/>
              </a:ext>
            </a:extLst>
          </p:cNvPr>
          <p:cNvSpPr txBox="1"/>
          <p:nvPr/>
        </p:nvSpPr>
        <p:spPr>
          <a:xfrm>
            <a:off x="3597797" y="2514382"/>
            <a:ext cx="947695" cy="338554"/>
          </a:xfrm>
          <a:prstGeom prst="rect">
            <a:avLst/>
          </a:prstGeom>
          <a:noFill/>
        </p:spPr>
        <p:txBody>
          <a:bodyPr wrap="none" rtlCol="0">
            <a:spAutoFit/>
          </a:bodyPr>
          <a:lstStyle/>
          <a:p>
            <a:r>
              <a:rPr lang="en-GB" sz="1600" b="1" dirty="0"/>
              <a:t>~3000 µs</a:t>
            </a:r>
          </a:p>
        </p:txBody>
      </p:sp>
      <p:sp>
        <p:nvSpPr>
          <p:cNvPr id="24" name="TextBox 23">
            <a:extLst>
              <a:ext uri="{FF2B5EF4-FFF2-40B4-BE49-F238E27FC236}">
                <a16:creationId xmlns:a16="http://schemas.microsoft.com/office/drawing/2014/main" id="{73A8B6DB-0266-814F-850A-45725B8703C2}"/>
              </a:ext>
            </a:extLst>
          </p:cNvPr>
          <p:cNvSpPr txBox="1"/>
          <p:nvPr/>
        </p:nvSpPr>
        <p:spPr>
          <a:xfrm>
            <a:off x="6168870" y="3861048"/>
            <a:ext cx="1011815" cy="338554"/>
          </a:xfrm>
          <a:prstGeom prst="rect">
            <a:avLst/>
          </a:prstGeom>
          <a:noFill/>
        </p:spPr>
        <p:txBody>
          <a:bodyPr wrap="none" rtlCol="0">
            <a:spAutoFit/>
          </a:bodyPr>
          <a:lstStyle/>
          <a:p>
            <a:r>
              <a:rPr lang="en-GB" sz="1600" b="1" dirty="0"/>
              <a:t>5-2860 µs</a:t>
            </a:r>
          </a:p>
        </p:txBody>
      </p:sp>
      <p:sp>
        <p:nvSpPr>
          <p:cNvPr id="25" name="TextBox 24">
            <a:extLst>
              <a:ext uri="{FF2B5EF4-FFF2-40B4-BE49-F238E27FC236}">
                <a16:creationId xmlns:a16="http://schemas.microsoft.com/office/drawing/2014/main" id="{83640946-0F5B-1341-9D95-94CC83BB1927}"/>
              </a:ext>
            </a:extLst>
          </p:cNvPr>
          <p:cNvSpPr txBox="1"/>
          <p:nvPr/>
        </p:nvSpPr>
        <p:spPr>
          <a:xfrm>
            <a:off x="7651637" y="3864714"/>
            <a:ext cx="793807" cy="338554"/>
          </a:xfrm>
          <a:prstGeom prst="rect">
            <a:avLst/>
          </a:prstGeom>
          <a:noFill/>
        </p:spPr>
        <p:txBody>
          <a:bodyPr wrap="none" rtlCol="0">
            <a:spAutoFit/>
          </a:bodyPr>
          <a:lstStyle/>
          <a:p>
            <a:r>
              <a:rPr lang="en-GB" sz="1600" b="1" dirty="0"/>
              <a:t>~0.1 µs</a:t>
            </a:r>
          </a:p>
        </p:txBody>
      </p:sp>
      <p:sp>
        <p:nvSpPr>
          <p:cNvPr id="26" name="TextBox 25">
            <a:extLst>
              <a:ext uri="{FF2B5EF4-FFF2-40B4-BE49-F238E27FC236}">
                <a16:creationId xmlns:a16="http://schemas.microsoft.com/office/drawing/2014/main" id="{FC3B275B-A5BC-E44C-B95C-C4188CC3C626}"/>
              </a:ext>
            </a:extLst>
          </p:cNvPr>
          <p:cNvSpPr txBox="1"/>
          <p:nvPr/>
        </p:nvSpPr>
        <p:spPr>
          <a:xfrm>
            <a:off x="4563727" y="3861048"/>
            <a:ext cx="1104790" cy="338554"/>
          </a:xfrm>
          <a:prstGeom prst="rect">
            <a:avLst/>
          </a:prstGeom>
          <a:noFill/>
        </p:spPr>
        <p:txBody>
          <a:bodyPr wrap="none" rtlCol="0">
            <a:spAutoFit/>
          </a:bodyPr>
          <a:lstStyle/>
          <a:p>
            <a:r>
              <a:rPr lang="en-GB" sz="1600" b="1" dirty="0"/>
              <a:t>~0.1+20 µs</a:t>
            </a:r>
          </a:p>
        </p:txBody>
      </p:sp>
      <p:sp>
        <p:nvSpPr>
          <p:cNvPr id="27" name="TextBox 26">
            <a:extLst>
              <a:ext uri="{FF2B5EF4-FFF2-40B4-BE49-F238E27FC236}">
                <a16:creationId xmlns:a16="http://schemas.microsoft.com/office/drawing/2014/main" id="{E65A631D-93A6-AB4A-9BB4-1DB923869E9A}"/>
              </a:ext>
            </a:extLst>
          </p:cNvPr>
          <p:cNvSpPr txBox="1"/>
          <p:nvPr/>
        </p:nvSpPr>
        <p:spPr>
          <a:xfrm>
            <a:off x="7560197" y="6473952"/>
            <a:ext cx="898003" cy="338554"/>
          </a:xfrm>
          <a:prstGeom prst="rect">
            <a:avLst/>
          </a:prstGeom>
          <a:noFill/>
        </p:spPr>
        <p:txBody>
          <a:bodyPr wrap="none" rtlCol="0">
            <a:spAutoFit/>
          </a:bodyPr>
          <a:lstStyle/>
          <a:p>
            <a:r>
              <a:rPr lang="en-GB" sz="1600" b="1" dirty="0"/>
              <a:t>~0.01 µs</a:t>
            </a:r>
          </a:p>
        </p:txBody>
      </p:sp>
      <p:sp>
        <p:nvSpPr>
          <p:cNvPr id="28" name="TextBox 27">
            <a:extLst>
              <a:ext uri="{FF2B5EF4-FFF2-40B4-BE49-F238E27FC236}">
                <a16:creationId xmlns:a16="http://schemas.microsoft.com/office/drawing/2014/main" id="{137CE203-EA25-E346-AF31-E7B6478B2E48}"/>
              </a:ext>
            </a:extLst>
          </p:cNvPr>
          <p:cNvSpPr txBox="1"/>
          <p:nvPr/>
        </p:nvSpPr>
        <p:spPr>
          <a:xfrm>
            <a:off x="4816997" y="6473952"/>
            <a:ext cx="898003" cy="338554"/>
          </a:xfrm>
          <a:prstGeom prst="rect">
            <a:avLst/>
          </a:prstGeom>
          <a:noFill/>
        </p:spPr>
        <p:txBody>
          <a:bodyPr wrap="none" rtlCol="0">
            <a:spAutoFit/>
          </a:bodyPr>
          <a:lstStyle/>
          <a:p>
            <a:r>
              <a:rPr lang="en-GB" sz="1600" b="1" dirty="0"/>
              <a:t>~0.01 µs</a:t>
            </a:r>
          </a:p>
        </p:txBody>
      </p:sp>
    </p:spTree>
    <p:extLst>
      <p:ext uri="{BB962C8B-B14F-4D97-AF65-F5344CB8AC3E}">
        <p14:creationId xmlns:p14="http://schemas.microsoft.com/office/powerpoint/2010/main" val="25902062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C028A-D38B-EF4F-8DCD-82650238320E}"/>
              </a:ext>
            </a:extLst>
          </p:cNvPr>
          <p:cNvSpPr>
            <a:spLocks noGrp="1"/>
          </p:cNvSpPr>
          <p:nvPr>
            <p:ph type="title"/>
          </p:nvPr>
        </p:nvSpPr>
        <p:spPr/>
        <p:txBody>
          <a:bodyPr/>
          <a:lstStyle/>
          <a:p>
            <a:r>
              <a:rPr lang="en-GB" dirty="0"/>
              <a:t>Beam stops</a:t>
            </a:r>
          </a:p>
        </p:txBody>
      </p:sp>
      <p:sp>
        <p:nvSpPr>
          <p:cNvPr id="4" name="Slide Number Placeholder 3">
            <a:extLst>
              <a:ext uri="{FF2B5EF4-FFF2-40B4-BE49-F238E27FC236}">
                <a16:creationId xmlns:a16="http://schemas.microsoft.com/office/drawing/2014/main" id="{D723B5AD-2402-0746-8EC0-09EBC7904899}"/>
              </a:ext>
            </a:extLst>
          </p:cNvPr>
          <p:cNvSpPr>
            <a:spLocks noGrp="1"/>
          </p:cNvSpPr>
          <p:nvPr>
            <p:ph type="sldNum" sz="quarter" idx="12"/>
          </p:nvPr>
        </p:nvSpPr>
        <p:spPr/>
        <p:txBody>
          <a:bodyPr/>
          <a:lstStyle/>
          <a:p>
            <a:fld id="{551115BC-487E-4422-894C-CB7CD3E79223}" type="slidenum">
              <a:rPr lang="en-GB" smtClean="0"/>
              <a:pPr/>
              <a:t>6</a:t>
            </a:fld>
            <a:endParaRPr lang="en-GB" dirty="0"/>
          </a:p>
        </p:txBody>
      </p:sp>
      <p:graphicFrame>
        <p:nvGraphicFramePr>
          <p:cNvPr id="7" name="Table 6">
            <a:extLst>
              <a:ext uri="{FF2B5EF4-FFF2-40B4-BE49-F238E27FC236}">
                <a16:creationId xmlns:a16="http://schemas.microsoft.com/office/drawing/2014/main" id="{F0A74A36-19B6-6A4A-A253-42071617AE31}"/>
              </a:ext>
            </a:extLst>
          </p:cNvPr>
          <p:cNvGraphicFramePr>
            <a:graphicFrameLocks noGrp="1"/>
          </p:cNvGraphicFramePr>
          <p:nvPr>
            <p:extLst>
              <p:ext uri="{D42A27DB-BD31-4B8C-83A1-F6EECF244321}">
                <p14:modId xmlns:p14="http://schemas.microsoft.com/office/powerpoint/2010/main" val="1695455936"/>
              </p:ext>
            </p:extLst>
          </p:nvPr>
        </p:nvGraphicFramePr>
        <p:xfrm>
          <a:off x="685800" y="3505200"/>
          <a:ext cx="7713134" cy="3048000"/>
        </p:xfrm>
        <a:graphic>
          <a:graphicData uri="http://schemas.openxmlformats.org/drawingml/2006/table">
            <a:tbl>
              <a:tblPr firstRow="1" bandRow="1">
                <a:tableStyleId>{5C22544A-7EE6-4342-B048-85BDC9FD1C3A}</a:tableStyleId>
              </a:tblPr>
              <a:tblGrid>
                <a:gridCol w="2082705">
                  <a:extLst>
                    <a:ext uri="{9D8B030D-6E8A-4147-A177-3AD203B41FA5}">
                      <a16:colId xmlns:a16="http://schemas.microsoft.com/office/drawing/2014/main" val="2443440349"/>
                    </a:ext>
                  </a:extLst>
                </a:gridCol>
                <a:gridCol w="781929">
                  <a:extLst>
                    <a:ext uri="{9D8B030D-6E8A-4147-A177-3AD203B41FA5}">
                      <a16:colId xmlns:a16="http://schemas.microsoft.com/office/drawing/2014/main" val="532650025"/>
                    </a:ext>
                  </a:extLst>
                </a:gridCol>
                <a:gridCol w="1212125">
                  <a:extLst>
                    <a:ext uri="{9D8B030D-6E8A-4147-A177-3AD203B41FA5}">
                      <a16:colId xmlns:a16="http://schemas.microsoft.com/office/drawing/2014/main" val="1919570604"/>
                    </a:ext>
                  </a:extLst>
                </a:gridCol>
                <a:gridCol w="1212125">
                  <a:extLst>
                    <a:ext uri="{9D8B030D-6E8A-4147-A177-3AD203B41FA5}">
                      <a16:colId xmlns:a16="http://schemas.microsoft.com/office/drawing/2014/main" val="1142229682"/>
                    </a:ext>
                  </a:extLst>
                </a:gridCol>
                <a:gridCol w="1212125">
                  <a:extLst>
                    <a:ext uri="{9D8B030D-6E8A-4147-A177-3AD203B41FA5}">
                      <a16:colId xmlns:a16="http://schemas.microsoft.com/office/drawing/2014/main" val="411626060"/>
                    </a:ext>
                  </a:extLst>
                </a:gridCol>
                <a:gridCol w="1212125">
                  <a:extLst>
                    <a:ext uri="{9D8B030D-6E8A-4147-A177-3AD203B41FA5}">
                      <a16:colId xmlns:a16="http://schemas.microsoft.com/office/drawing/2014/main" val="339074597"/>
                    </a:ext>
                  </a:extLst>
                </a:gridCol>
              </a:tblGrid>
              <a:tr h="196850">
                <a:tc>
                  <a:txBody>
                    <a:bodyPr/>
                    <a:lstStyle/>
                    <a:p>
                      <a:r>
                        <a:rPr lang="en-GB" sz="1400" dirty="0"/>
                        <a:t>Location</a:t>
                      </a:r>
                    </a:p>
                  </a:txBody>
                  <a:tcPr/>
                </a:tc>
                <a:tc>
                  <a:txBody>
                    <a:bodyPr/>
                    <a:lstStyle/>
                    <a:p>
                      <a:r>
                        <a:rPr lang="en-GB" sz="1400" dirty="0"/>
                        <a:t>Type</a:t>
                      </a:r>
                    </a:p>
                  </a:txBody>
                  <a:tcPr/>
                </a:tc>
                <a:tc>
                  <a:txBody>
                    <a:bodyPr/>
                    <a:lstStyle/>
                    <a:p>
                      <a:r>
                        <a:rPr lang="en-GB" sz="1400" dirty="0"/>
                        <a:t>Availability</a:t>
                      </a:r>
                    </a:p>
                  </a:txBody>
                  <a:tcPr/>
                </a:tc>
                <a:tc>
                  <a:txBody>
                    <a:bodyPr/>
                    <a:lstStyle/>
                    <a:p>
                      <a:r>
                        <a:rPr lang="en-GB" sz="1400" dirty="0"/>
                        <a:t>Tuning</a:t>
                      </a:r>
                    </a:p>
                  </a:txBody>
                  <a:tcPr/>
                </a:tc>
                <a:tc>
                  <a:txBody>
                    <a:bodyPr/>
                    <a:lstStyle/>
                    <a:p>
                      <a:r>
                        <a:rPr lang="en-GB" sz="1400" dirty="0"/>
                        <a:t>Long-pulse</a:t>
                      </a:r>
                    </a:p>
                  </a:txBody>
                  <a:tcPr/>
                </a:tc>
                <a:tc>
                  <a:txBody>
                    <a:bodyPr/>
                    <a:lstStyle/>
                    <a:p>
                      <a:r>
                        <a:rPr lang="en-GB" sz="1400" dirty="0"/>
                        <a:t>Production</a:t>
                      </a:r>
                    </a:p>
                  </a:txBody>
                  <a:tcPr/>
                </a:tc>
                <a:extLst>
                  <a:ext uri="{0D108BD9-81ED-4DB2-BD59-A6C34878D82A}">
                    <a16:rowId xmlns:a16="http://schemas.microsoft.com/office/drawing/2014/main" val="2628715965"/>
                  </a:ext>
                </a:extLst>
              </a:tr>
              <a:tr h="196850">
                <a:tc>
                  <a:txBody>
                    <a:bodyPr/>
                    <a:lstStyle/>
                    <a:p>
                      <a:r>
                        <a:rPr lang="en-GB" sz="1400" b="1" dirty="0"/>
                        <a:t>LEBT (inside tank)</a:t>
                      </a:r>
                    </a:p>
                  </a:txBody>
                  <a:tcPr/>
                </a:tc>
                <a:tc>
                  <a:txBody>
                    <a:bodyPr/>
                    <a:lstStyle/>
                    <a:p>
                      <a:r>
                        <a:rPr lang="en-GB" sz="1400" b="1" dirty="0"/>
                        <a:t>FC</a:t>
                      </a:r>
                    </a:p>
                  </a:txBody>
                  <a:tcPr/>
                </a:tc>
                <a:tc>
                  <a:txBody>
                    <a:bodyPr/>
                    <a:lstStyle/>
                    <a:p>
                      <a:r>
                        <a:rPr lang="en-GB" sz="1400" b="1" dirty="0"/>
                        <a:t>Permanent*</a:t>
                      </a:r>
                    </a:p>
                  </a:txBody>
                  <a:tcPr/>
                </a:tc>
                <a:tc>
                  <a:txBody>
                    <a:bodyPr/>
                    <a:lstStyle/>
                    <a:p>
                      <a:r>
                        <a:rPr lang="en-GB" sz="1400" b="1" dirty="0"/>
                        <a:t>Yes</a:t>
                      </a:r>
                    </a:p>
                  </a:txBody>
                  <a:tcPr/>
                </a:tc>
                <a:tc>
                  <a:txBody>
                    <a:bodyPr/>
                    <a:lstStyle/>
                    <a:p>
                      <a:r>
                        <a:rPr lang="en-GB" sz="1400" b="1" dirty="0"/>
                        <a:t>Yes</a:t>
                      </a:r>
                    </a:p>
                  </a:txBody>
                  <a:tcPr/>
                </a:tc>
                <a:tc>
                  <a:txBody>
                    <a:bodyPr/>
                    <a:lstStyle/>
                    <a:p>
                      <a:r>
                        <a:rPr lang="en-GB" sz="1400" b="1" dirty="0"/>
                        <a:t>Yes</a:t>
                      </a:r>
                    </a:p>
                  </a:txBody>
                  <a:tcPr/>
                </a:tc>
                <a:extLst>
                  <a:ext uri="{0D108BD9-81ED-4DB2-BD59-A6C34878D82A}">
                    <a16:rowId xmlns:a16="http://schemas.microsoft.com/office/drawing/2014/main" val="2104364880"/>
                  </a:ext>
                </a:extLst>
              </a:tr>
              <a:tr h="196850">
                <a:tc>
                  <a:txBody>
                    <a:bodyPr/>
                    <a:lstStyle/>
                    <a:p>
                      <a:r>
                        <a:rPr lang="en-GB" sz="1400" b="1" dirty="0"/>
                        <a:t>LEBT (outside tank)</a:t>
                      </a:r>
                    </a:p>
                  </a:txBody>
                  <a:tcPr/>
                </a:tc>
                <a:tc>
                  <a:txBody>
                    <a:bodyPr/>
                    <a:lstStyle/>
                    <a:p>
                      <a:r>
                        <a:rPr lang="en-GB" sz="1400" b="1" dirty="0"/>
                        <a:t>FC</a:t>
                      </a:r>
                    </a:p>
                  </a:txBody>
                  <a:tcPr/>
                </a:tc>
                <a:tc>
                  <a:txBody>
                    <a:bodyPr/>
                    <a:lstStyle/>
                    <a:p>
                      <a:r>
                        <a:rPr lang="en-GB" sz="1400" b="1" dirty="0">
                          <a:solidFill>
                            <a:srgbClr val="FF0000"/>
                          </a:solidFill>
                        </a:rPr>
                        <a:t>Temporary*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t>Yes</a:t>
                      </a:r>
                    </a:p>
                  </a:txBody>
                  <a:tcPr/>
                </a:tc>
                <a:tc>
                  <a:txBody>
                    <a:bodyPr/>
                    <a:lstStyle/>
                    <a:p>
                      <a:r>
                        <a:rPr lang="en-GB" sz="1400" b="1" dirty="0"/>
                        <a:t>Yes</a:t>
                      </a:r>
                    </a:p>
                  </a:txBody>
                  <a:tcPr/>
                </a:tc>
                <a:tc>
                  <a:txBody>
                    <a:bodyPr/>
                    <a:lstStyle/>
                    <a:p>
                      <a:r>
                        <a:rPr lang="en-GB" sz="1400" b="1" dirty="0"/>
                        <a:t>Yes</a:t>
                      </a:r>
                    </a:p>
                  </a:txBody>
                  <a:tcPr/>
                </a:tc>
                <a:extLst>
                  <a:ext uri="{0D108BD9-81ED-4DB2-BD59-A6C34878D82A}">
                    <a16:rowId xmlns:a16="http://schemas.microsoft.com/office/drawing/2014/main" val="1910475541"/>
                  </a:ext>
                </a:extLst>
              </a:tr>
              <a:tr h="196850">
                <a:tc>
                  <a:txBody>
                    <a:bodyPr/>
                    <a:lstStyle/>
                    <a:p>
                      <a:r>
                        <a:rPr lang="en-GB" sz="1400" b="1" dirty="0"/>
                        <a:t>MEBT (inside tank)</a:t>
                      </a:r>
                    </a:p>
                  </a:txBody>
                  <a:tcPr/>
                </a:tc>
                <a:tc>
                  <a:txBody>
                    <a:bodyPr/>
                    <a:lstStyle/>
                    <a:p>
                      <a:r>
                        <a:rPr lang="en-GB" sz="1400" b="1" dirty="0"/>
                        <a:t>FC</a:t>
                      </a:r>
                    </a:p>
                  </a:txBody>
                  <a:tcPr/>
                </a:tc>
                <a:tc>
                  <a:txBody>
                    <a:bodyPr/>
                    <a:lstStyle/>
                    <a:p>
                      <a:r>
                        <a:rPr lang="en-GB" sz="1400" b="1" dirty="0"/>
                        <a:t>Permanent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t>Yes</a:t>
                      </a:r>
                    </a:p>
                  </a:txBody>
                  <a:tcPr/>
                </a:tc>
                <a:tc>
                  <a:txBody>
                    <a:bodyPr/>
                    <a:lstStyle/>
                    <a:p>
                      <a:r>
                        <a:rPr lang="en-GB" sz="1400" b="1" dirty="0"/>
                        <a:t>--</a:t>
                      </a:r>
                    </a:p>
                  </a:txBody>
                  <a:tcPr/>
                </a:tc>
                <a:tc>
                  <a:txBody>
                    <a:bodyPr/>
                    <a:lstStyle/>
                    <a:p>
                      <a:r>
                        <a:rPr lang="en-GB" sz="1400" b="1" dirty="0"/>
                        <a:t>--</a:t>
                      </a:r>
                    </a:p>
                  </a:txBody>
                  <a:tcPr/>
                </a:tc>
                <a:extLst>
                  <a:ext uri="{0D108BD9-81ED-4DB2-BD59-A6C34878D82A}">
                    <a16:rowId xmlns:a16="http://schemas.microsoft.com/office/drawing/2014/main" val="2978153619"/>
                  </a:ext>
                </a:extLst>
              </a:tr>
              <a:tr h="196850">
                <a:tc>
                  <a:txBody>
                    <a:bodyPr/>
                    <a:lstStyle/>
                    <a:p>
                      <a:r>
                        <a:rPr lang="en-GB" sz="1400" b="1" dirty="0"/>
                        <a:t>DTL2 (</a:t>
                      </a:r>
                      <a:r>
                        <a:rPr lang="en-GB" sz="1400" b="1" dirty="0" err="1"/>
                        <a:t>intertank</a:t>
                      </a:r>
                      <a:r>
                        <a:rPr lang="en-GB" sz="1400" b="1" dirty="0"/>
                        <a:t>)</a:t>
                      </a:r>
                    </a:p>
                  </a:txBody>
                  <a:tcPr/>
                </a:tc>
                <a:tc>
                  <a:txBody>
                    <a:bodyPr/>
                    <a:lstStyle/>
                    <a:p>
                      <a:r>
                        <a:rPr lang="en-GB" sz="1400" b="1" dirty="0"/>
                        <a:t>FC</a:t>
                      </a:r>
                    </a:p>
                  </a:txBody>
                  <a:tcPr/>
                </a:tc>
                <a:tc>
                  <a:txBody>
                    <a:bodyPr/>
                    <a:lstStyle/>
                    <a:p>
                      <a:r>
                        <a:rPr lang="en-GB" sz="1400" b="1" dirty="0"/>
                        <a:t>Permanent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t>Yes</a:t>
                      </a:r>
                    </a:p>
                  </a:txBody>
                  <a:tcPr/>
                </a:tc>
                <a:tc>
                  <a:txBody>
                    <a:bodyPr/>
                    <a:lstStyle/>
                    <a:p>
                      <a:r>
                        <a:rPr lang="en-GB" sz="1400" b="1" dirty="0"/>
                        <a:t>--</a:t>
                      </a:r>
                    </a:p>
                  </a:txBody>
                  <a:tcPr/>
                </a:tc>
                <a:tc>
                  <a:txBody>
                    <a:bodyPr/>
                    <a:lstStyle/>
                    <a:p>
                      <a:r>
                        <a:rPr lang="en-GB" sz="1400" b="1" dirty="0"/>
                        <a:t>--</a:t>
                      </a:r>
                    </a:p>
                  </a:txBody>
                  <a:tcPr/>
                </a:tc>
                <a:extLst>
                  <a:ext uri="{0D108BD9-81ED-4DB2-BD59-A6C34878D82A}">
                    <a16:rowId xmlns:a16="http://schemas.microsoft.com/office/drawing/2014/main" val="2410560965"/>
                  </a:ext>
                </a:extLst>
              </a:tr>
              <a:tr h="196850">
                <a:tc>
                  <a:txBody>
                    <a:bodyPr/>
                    <a:lstStyle/>
                    <a:p>
                      <a:r>
                        <a:rPr lang="en-GB" sz="1400" b="1" dirty="0"/>
                        <a:t>DTL4 (</a:t>
                      </a:r>
                      <a:r>
                        <a:rPr lang="en-GB" sz="1400" b="1" dirty="0" err="1"/>
                        <a:t>intertank</a:t>
                      </a:r>
                      <a:r>
                        <a:rPr lang="en-GB" sz="1400" b="1" dirty="0"/>
                        <a:t>)</a:t>
                      </a:r>
                    </a:p>
                  </a:txBody>
                  <a:tcPr/>
                </a:tc>
                <a:tc>
                  <a:txBody>
                    <a:bodyPr/>
                    <a:lstStyle/>
                    <a:p>
                      <a:r>
                        <a:rPr lang="en-GB" sz="1400" b="1" dirty="0"/>
                        <a:t>FC</a:t>
                      </a:r>
                    </a:p>
                  </a:txBody>
                  <a:tcPr/>
                </a:tc>
                <a:tc>
                  <a:txBody>
                    <a:bodyPr/>
                    <a:lstStyle/>
                    <a:p>
                      <a:r>
                        <a:rPr lang="en-GB" sz="1400" b="1" dirty="0"/>
                        <a:t>Permanent*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t>Yes</a:t>
                      </a:r>
                    </a:p>
                  </a:txBody>
                  <a:tcPr/>
                </a:tc>
                <a:tc>
                  <a:txBody>
                    <a:bodyPr/>
                    <a:lstStyle/>
                    <a:p>
                      <a:r>
                        <a:rPr lang="en-GB" sz="1400" b="1" dirty="0"/>
                        <a:t>--</a:t>
                      </a:r>
                    </a:p>
                  </a:txBody>
                  <a:tcPr/>
                </a:tc>
                <a:tc>
                  <a:txBody>
                    <a:bodyPr/>
                    <a:lstStyle/>
                    <a:p>
                      <a:r>
                        <a:rPr lang="en-GB" sz="1400" b="1" dirty="0"/>
                        <a:t>--</a:t>
                      </a:r>
                    </a:p>
                  </a:txBody>
                  <a:tcPr/>
                </a:tc>
                <a:extLst>
                  <a:ext uri="{0D108BD9-81ED-4DB2-BD59-A6C34878D82A}">
                    <a16:rowId xmlns:a16="http://schemas.microsoft.com/office/drawing/2014/main" val="3642549696"/>
                  </a:ext>
                </a:extLst>
              </a:tr>
              <a:tr h="196850">
                <a:tc>
                  <a:txBody>
                    <a:bodyPr/>
                    <a:lstStyle/>
                    <a:p>
                      <a:r>
                        <a:rPr lang="en-GB" sz="1400" b="1" dirty="0"/>
                        <a:t>Spokes (doublet #1)</a:t>
                      </a:r>
                    </a:p>
                  </a:txBody>
                  <a:tcPr/>
                </a:tc>
                <a:tc>
                  <a:txBody>
                    <a:bodyPr/>
                    <a:lstStyle/>
                    <a:p>
                      <a:r>
                        <a:rPr lang="en-GB" sz="1400" b="1" dirty="0"/>
                        <a:t>Stop</a:t>
                      </a:r>
                    </a:p>
                  </a:txBody>
                  <a:tcPr/>
                </a:tc>
                <a:tc>
                  <a:txBody>
                    <a:bodyPr/>
                    <a:lstStyle/>
                    <a:p>
                      <a:r>
                        <a:rPr lang="en-GB" sz="1400" b="1" dirty="0"/>
                        <a:t>Permanent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t>Yes</a:t>
                      </a:r>
                    </a:p>
                  </a:txBody>
                  <a:tcPr/>
                </a:tc>
                <a:tc>
                  <a:txBody>
                    <a:bodyPr/>
                    <a:lstStyle/>
                    <a:p>
                      <a:r>
                        <a:rPr lang="en-GB" sz="1400" b="1" dirty="0"/>
                        <a:t>--</a:t>
                      </a:r>
                    </a:p>
                  </a:txBody>
                  <a:tcPr/>
                </a:tc>
                <a:tc>
                  <a:txBody>
                    <a:bodyPr/>
                    <a:lstStyle/>
                    <a:p>
                      <a:r>
                        <a:rPr lang="en-GB" sz="1400" b="1" dirty="0"/>
                        <a:t>--</a:t>
                      </a:r>
                    </a:p>
                  </a:txBody>
                  <a:tcPr/>
                </a:tc>
                <a:extLst>
                  <a:ext uri="{0D108BD9-81ED-4DB2-BD59-A6C34878D82A}">
                    <a16:rowId xmlns:a16="http://schemas.microsoft.com/office/drawing/2014/main" val="990009289"/>
                  </a:ext>
                </a:extLst>
              </a:tr>
              <a:tr h="196850">
                <a:tc>
                  <a:txBody>
                    <a:bodyPr/>
                    <a:lstStyle/>
                    <a:p>
                      <a:r>
                        <a:rPr lang="en-GB" sz="1400" b="1" dirty="0"/>
                        <a:t>Medium-β (doublet #6)</a:t>
                      </a:r>
                    </a:p>
                  </a:txBody>
                  <a:tcPr/>
                </a:tc>
                <a:tc>
                  <a:txBody>
                    <a:bodyPr/>
                    <a:lstStyle/>
                    <a:p>
                      <a:r>
                        <a:rPr lang="en-GB" sz="1400" b="1" dirty="0"/>
                        <a:t>Stop</a:t>
                      </a:r>
                    </a:p>
                  </a:txBody>
                  <a:tcPr/>
                </a:tc>
                <a:tc>
                  <a:txBody>
                    <a:bodyPr/>
                    <a:lstStyle/>
                    <a:p>
                      <a:r>
                        <a:rPr lang="en-GB" sz="1400" b="1" dirty="0"/>
                        <a:t>Permanent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t>Yes</a:t>
                      </a:r>
                    </a:p>
                  </a:txBody>
                  <a:tcPr/>
                </a:tc>
                <a:tc>
                  <a:txBody>
                    <a:bodyPr/>
                    <a:lstStyle/>
                    <a:p>
                      <a:r>
                        <a:rPr lang="en-GB" sz="1400" b="1" dirty="0"/>
                        <a:t>--</a:t>
                      </a:r>
                    </a:p>
                  </a:txBody>
                  <a:tcPr/>
                </a:tc>
                <a:tc>
                  <a:txBody>
                    <a:bodyPr/>
                    <a:lstStyle/>
                    <a:p>
                      <a:r>
                        <a:rPr lang="en-GB" sz="1400" b="1" dirty="0"/>
                        <a:t>--</a:t>
                      </a:r>
                    </a:p>
                  </a:txBody>
                  <a:tcPr/>
                </a:tc>
                <a:extLst>
                  <a:ext uri="{0D108BD9-81ED-4DB2-BD59-A6C34878D82A}">
                    <a16:rowId xmlns:a16="http://schemas.microsoft.com/office/drawing/2014/main" val="2047681853"/>
                  </a:ext>
                </a:extLst>
              </a:tr>
              <a:tr h="196850">
                <a:tc>
                  <a:txBody>
                    <a:bodyPr/>
                    <a:lstStyle/>
                    <a:p>
                      <a:r>
                        <a:rPr lang="en-GB" sz="1400" b="1" dirty="0"/>
                        <a:t>Dump line</a:t>
                      </a:r>
                    </a:p>
                  </a:txBody>
                  <a:tcPr/>
                </a:tc>
                <a:tc>
                  <a:txBody>
                    <a:bodyPr/>
                    <a:lstStyle/>
                    <a:p>
                      <a:r>
                        <a:rPr lang="en-GB" sz="1400" b="1" dirty="0"/>
                        <a:t>Dump</a:t>
                      </a:r>
                    </a:p>
                  </a:txBody>
                  <a:tcPr/>
                </a:tc>
                <a:tc>
                  <a:txBody>
                    <a:bodyPr/>
                    <a:lstStyle/>
                    <a:p>
                      <a:r>
                        <a:rPr lang="en-GB" sz="1400" b="1" dirty="0"/>
                        <a:t>Permanent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t>Yes</a:t>
                      </a:r>
                    </a:p>
                  </a:txBody>
                  <a:tcPr/>
                </a:tc>
                <a:tc>
                  <a:txBody>
                    <a:bodyPr/>
                    <a:lstStyle/>
                    <a:p>
                      <a:r>
                        <a:rPr lang="en-GB" sz="1400" b="1" dirty="0">
                          <a:solidFill>
                            <a:srgbClr val="FF0000"/>
                          </a:solidFill>
                        </a:rPr>
                        <a:t>Yes</a:t>
                      </a:r>
                    </a:p>
                  </a:txBody>
                  <a:tcPr/>
                </a:tc>
                <a:tc>
                  <a:txBody>
                    <a:bodyPr/>
                    <a:lstStyle/>
                    <a:p>
                      <a:r>
                        <a:rPr lang="en-GB" sz="1400" b="1" dirty="0"/>
                        <a:t>--</a:t>
                      </a:r>
                    </a:p>
                  </a:txBody>
                  <a:tcPr/>
                </a:tc>
                <a:extLst>
                  <a:ext uri="{0D108BD9-81ED-4DB2-BD59-A6C34878D82A}">
                    <a16:rowId xmlns:a16="http://schemas.microsoft.com/office/drawing/2014/main" val="81763414"/>
                  </a:ext>
                </a:extLst>
              </a:tr>
              <a:tr h="196850">
                <a:tc>
                  <a:txBody>
                    <a:bodyPr/>
                    <a:lstStyle/>
                    <a:p>
                      <a:r>
                        <a:rPr lang="en-GB" sz="1400" b="1" dirty="0"/>
                        <a:t>Target</a:t>
                      </a:r>
                    </a:p>
                  </a:txBody>
                  <a:tcPr/>
                </a:tc>
                <a:tc>
                  <a:txBody>
                    <a:bodyPr/>
                    <a:lstStyle/>
                    <a:p>
                      <a:r>
                        <a:rPr lang="en-GB" sz="1400" b="1" dirty="0"/>
                        <a:t>Target</a:t>
                      </a:r>
                    </a:p>
                  </a:txBody>
                  <a:tcPr/>
                </a:tc>
                <a:tc>
                  <a:txBody>
                    <a:bodyPr/>
                    <a:lstStyle/>
                    <a:p>
                      <a:r>
                        <a:rPr lang="en-GB" sz="1400" b="1" dirty="0"/>
                        <a:t>Permanent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t>Yes</a:t>
                      </a:r>
                    </a:p>
                  </a:txBody>
                  <a:tcPr/>
                </a:tc>
                <a:tc>
                  <a:txBody>
                    <a:bodyPr/>
                    <a:lstStyle/>
                    <a:p>
                      <a:r>
                        <a:rPr lang="en-GB" sz="1400" b="1" dirty="0"/>
                        <a:t>Yes</a:t>
                      </a:r>
                    </a:p>
                  </a:txBody>
                  <a:tcPr/>
                </a:tc>
                <a:tc>
                  <a:txBody>
                    <a:bodyPr/>
                    <a:lstStyle/>
                    <a:p>
                      <a:r>
                        <a:rPr lang="en-GB" sz="1400" b="1" dirty="0"/>
                        <a:t>Yes</a:t>
                      </a:r>
                    </a:p>
                  </a:txBody>
                  <a:tcPr/>
                </a:tc>
                <a:extLst>
                  <a:ext uri="{0D108BD9-81ED-4DB2-BD59-A6C34878D82A}">
                    <a16:rowId xmlns:a16="http://schemas.microsoft.com/office/drawing/2014/main" val="3674583856"/>
                  </a:ext>
                </a:extLst>
              </a:tr>
            </a:tbl>
          </a:graphicData>
        </a:graphic>
      </p:graphicFrame>
      <p:pic>
        <p:nvPicPr>
          <p:cNvPr id="9" name="Picture 8">
            <a:extLst>
              <a:ext uri="{FF2B5EF4-FFF2-40B4-BE49-F238E27FC236}">
                <a16:creationId xmlns:a16="http://schemas.microsoft.com/office/drawing/2014/main" id="{89752C72-D7EF-D542-939F-E620DA5E79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828800"/>
            <a:ext cx="7752080" cy="1475740"/>
          </a:xfrm>
          <a:prstGeom prst="rect">
            <a:avLst/>
          </a:prstGeom>
        </p:spPr>
      </p:pic>
      <p:cxnSp>
        <p:nvCxnSpPr>
          <p:cNvPr id="8" name="Straight Arrow Connector 7">
            <a:extLst>
              <a:ext uri="{FF2B5EF4-FFF2-40B4-BE49-F238E27FC236}">
                <a16:creationId xmlns:a16="http://schemas.microsoft.com/office/drawing/2014/main" id="{0B0B0CB5-B73F-574B-A739-950870DA932E}"/>
              </a:ext>
            </a:extLst>
          </p:cNvPr>
          <p:cNvCxnSpPr/>
          <p:nvPr/>
        </p:nvCxnSpPr>
        <p:spPr>
          <a:xfrm>
            <a:off x="1600200" y="1981200"/>
            <a:ext cx="0" cy="320040"/>
          </a:xfrm>
          <a:prstGeom prst="straightConnector1">
            <a:avLst/>
          </a:prstGeom>
          <a:ln w="50800">
            <a:solidFill>
              <a:schemeClr val="tx1">
                <a:alpha val="70000"/>
              </a:schemeClr>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977FE628-B3E1-2B4B-8DEA-26ACB376BE17}"/>
              </a:ext>
            </a:extLst>
          </p:cNvPr>
          <p:cNvCxnSpPr/>
          <p:nvPr/>
        </p:nvCxnSpPr>
        <p:spPr>
          <a:xfrm>
            <a:off x="1947672" y="1981200"/>
            <a:ext cx="0" cy="320040"/>
          </a:xfrm>
          <a:prstGeom prst="straightConnector1">
            <a:avLst/>
          </a:prstGeom>
          <a:ln w="50800">
            <a:solidFill>
              <a:srgbClr val="FF0000">
                <a:alpha val="70000"/>
              </a:srgbClr>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711ED58F-A880-0E4E-9232-40D1AAB53225}"/>
              </a:ext>
            </a:extLst>
          </p:cNvPr>
          <p:cNvCxnSpPr/>
          <p:nvPr/>
        </p:nvCxnSpPr>
        <p:spPr>
          <a:xfrm>
            <a:off x="3200400" y="1981200"/>
            <a:ext cx="0" cy="320040"/>
          </a:xfrm>
          <a:prstGeom prst="straightConnector1">
            <a:avLst/>
          </a:prstGeom>
          <a:ln w="50800">
            <a:solidFill>
              <a:schemeClr val="tx1">
                <a:alpha val="70000"/>
              </a:schemeClr>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C991C71-105E-5E42-95B8-E379B47DD7F3}"/>
              </a:ext>
            </a:extLst>
          </p:cNvPr>
          <p:cNvCxnSpPr/>
          <p:nvPr/>
        </p:nvCxnSpPr>
        <p:spPr>
          <a:xfrm>
            <a:off x="3657600" y="1981200"/>
            <a:ext cx="0" cy="320040"/>
          </a:xfrm>
          <a:prstGeom prst="straightConnector1">
            <a:avLst/>
          </a:prstGeom>
          <a:ln w="50800">
            <a:solidFill>
              <a:schemeClr val="tx1">
                <a:alpha val="70000"/>
              </a:schemeClr>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CBC1785-995C-6947-B5E5-6FBFCAD54358}"/>
              </a:ext>
            </a:extLst>
          </p:cNvPr>
          <p:cNvCxnSpPr/>
          <p:nvPr/>
        </p:nvCxnSpPr>
        <p:spPr>
          <a:xfrm>
            <a:off x="3886200" y="1981200"/>
            <a:ext cx="0" cy="320040"/>
          </a:xfrm>
          <a:prstGeom prst="straightConnector1">
            <a:avLst/>
          </a:prstGeom>
          <a:ln w="50800">
            <a:solidFill>
              <a:schemeClr val="tx1">
                <a:alpha val="70000"/>
              </a:schemeClr>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B431379-E300-A04A-B44B-DC781F7DD29E}"/>
              </a:ext>
            </a:extLst>
          </p:cNvPr>
          <p:cNvCxnSpPr/>
          <p:nvPr/>
        </p:nvCxnSpPr>
        <p:spPr>
          <a:xfrm>
            <a:off x="4267200" y="1981200"/>
            <a:ext cx="0" cy="320040"/>
          </a:xfrm>
          <a:prstGeom prst="straightConnector1">
            <a:avLst/>
          </a:prstGeom>
          <a:ln w="50800">
            <a:solidFill>
              <a:schemeClr val="tx1">
                <a:alpha val="70000"/>
              </a:schemeClr>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EC7882B1-2D00-8C40-8230-CFB2FF346527}"/>
              </a:ext>
            </a:extLst>
          </p:cNvPr>
          <p:cNvCxnSpPr/>
          <p:nvPr/>
        </p:nvCxnSpPr>
        <p:spPr>
          <a:xfrm>
            <a:off x="5181600" y="1981200"/>
            <a:ext cx="0" cy="320040"/>
          </a:xfrm>
          <a:prstGeom prst="straightConnector1">
            <a:avLst/>
          </a:prstGeom>
          <a:ln w="50800">
            <a:solidFill>
              <a:schemeClr val="tx1">
                <a:alpha val="70000"/>
              </a:schemeClr>
            </a:solidFill>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84373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0A546-7D70-2D44-A582-B8795C31B016}"/>
              </a:ext>
            </a:extLst>
          </p:cNvPr>
          <p:cNvSpPr>
            <a:spLocks noGrp="1"/>
          </p:cNvSpPr>
          <p:nvPr>
            <p:ph type="title"/>
          </p:nvPr>
        </p:nvSpPr>
        <p:spPr>
          <a:xfrm>
            <a:off x="304800" y="228600"/>
            <a:ext cx="7139136" cy="1143000"/>
          </a:xfrm>
        </p:spPr>
        <p:txBody>
          <a:bodyPr/>
          <a:lstStyle/>
          <a:p>
            <a:r>
              <a:rPr lang="en-GB" dirty="0"/>
              <a:t>Diagnostics</a:t>
            </a:r>
          </a:p>
        </p:txBody>
      </p:sp>
      <p:sp>
        <p:nvSpPr>
          <p:cNvPr id="4" name="Slide Number Placeholder 3">
            <a:extLst>
              <a:ext uri="{FF2B5EF4-FFF2-40B4-BE49-F238E27FC236}">
                <a16:creationId xmlns:a16="http://schemas.microsoft.com/office/drawing/2014/main" id="{20BA7E66-AF1F-8F40-BC5C-94089C0272C9}"/>
              </a:ext>
            </a:extLst>
          </p:cNvPr>
          <p:cNvSpPr>
            <a:spLocks noGrp="1"/>
          </p:cNvSpPr>
          <p:nvPr>
            <p:ph type="sldNum" sz="quarter" idx="12"/>
          </p:nvPr>
        </p:nvSpPr>
        <p:spPr/>
        <p:txBody>
          <a:bodyPr/>
          <a:lstStyle/>
          <a:p>
            <a:fld id="{551115BC-487E-4422-894C-CB7CD3E79223}" type="slidenum">
              <a:rPr lang="en-GB" smtClean="0"/>
              <a:pPr/>
              <a:t>7</a:t>
            </a:fld>
            <a:endParaRPr lang="en-GB" dirty="0"/>
          </a:p>
        </p:txBody>
      </p:sp>
      <p:graphicFrame>
        <p:nvGraphicFramePr>
          <p:cNvPr id="7" name="Content Placeholder 5">
            <a:extLst>
              <a:ext uri="{FF2B5EF4-FFF2-40B4-BE49-F238E27FC236}">
                <a16:creationId xmlns:a16="http://schemas.microsoft.com/office/drawing/2014/main" id="{19D7E024-880B-4248-91E2-55DA3C32E664}"/>
              </a:ext>
            </a:extLst>
          </p:cNvPr>
          <p:cNvGraphicFramePr>
            <a:graphicFrameLocks noGrp="1"/>
          </p:cNvGraphicFramePr>
          <p:nvPr>
            <p:ph idx="1"/>
            <p:extLst/>
          </p:nvPr>
        </p:nvGraphicFramePr>
        <p:xfrm>
          <a:off x="304800" y="1524000"/>
          <a:ext cx="8458200" cy="5181600"/>
        </p:xfrm>
        <a:graphic>
          <a:graphicData uri="http://schemas.openxmlformats.org/drawingml/2006/table">
            <a:tbl>
              <a:tblPr firstRow="1" firstCol="1" lastCol="1" bandRow="1">
                <a:tableStyleId>{5C22544A-7EE6-4342-B048-85BDC9FD1C3A}</a:tableStyleId>
              </a:tblPr>
              <a:tblGrid>
                <a:gridCol w="838200">
                  <a:extLst>
                    <a:ext uri="{9D8B030D-6E8A-4147-A177-3AD203B41FA5}">
                      <a16:colId xmlns:a16="http://schemas.microsoft.com/office/drawing/2014/main" val="1911237605"/>
                    </a:ext>
                  </a:extLst>
                </a:gridCol>
                <a:gridCol w="635000">
                  <a:extLst>
                    <a:ext uri="{9D8B030D-6E8A-4147-A177-3AD203B41FA5}">
                      <a16:colId xmlns:a16="http://schemas.microsoft.com/office/drawing/2014/main" val="3485117733"/>
                    </a:ext>
                  </a:extLst>
                </a:gridCol>
                <a:gridCol w="635000">
                  <a:extLst>
                    <a:ext uri="{9D8B030D-6E8A-4147-A177-3AD203B41FA5}">
                      <a16:colId xmlns:a16="http://schemas.microsoft.com/office/drawing/2014/main" val="2104741749"/>
                    </a:ext>
                  </a:extLst>
                </a:gridCol>
                <a:gridCol w="635000">
                  <a:extLst>
                    <a:ext uri="{9D8B030D-6E8A-4147-A177-3AD203B41FA5}">
                      <a16:colId xmlns:a16="http://schemas.microsoft.com/office/drawing/2014/main" val="3769599101"/>
                    </a:ext>
                  </a:extLst>
                </a:gridCol>
                <a:gridCol w="635000">
                  <a:extLst>
                    <a:ext uri="{9D8B030D-6E8A-4147-A177-3AD203B41FA5}">
                      <a16:colId xmlns:a16="http://schemas.microsoft.com/office/drawing/2014/main" val="4171117074"/>
                    </a:ext>
                  </a:extLst>
                </a:gridCol>
                <a:gridCol w="635000">
                  <a:extLst>
                    <a:ext uri="{9D8B030D-6E8A-4147-A177-3AD203B41FA5}">
                      <a16:colId xmlns:a16="http://schemas.microsoft.com/office/drawing/2014/main" val="4241428617"/>
                    </a:ext>
                  </a:extLst>
                </a:gridCol>
                <a:gridCol w="635000">
                  <a:extLst>
                    <a:ext uri="{9D8B030D-6E8A-4147-A177-3AD203B41FA5}">
                      <a16:colId xmlns:a16="http://schemas.microsoft.com/office/drawing/2014/main" val="1990127538"/>
                    </a:ext>
                  </a:extLst>
                </a:gridCol>
                <a:gridCol w="635000">
                  <a:extLst>
                    <a:ext uri="{9D8B030D-6E8A-4147-A177-3AD203B41FA5}">
                      <a16:colId xmlns:a16="http://schemas.microsoft.com/office/drawing/2014/main" val="2584161064"/>
                    </a:ext>
                  </a:extLst>
                </a:gridCol>
                <a:gridCol w="635000">
                  <a:extLst>
                    <a:ext uri="{9D8B030D-6E8A-4147-A177-3AD203B41FA5}">
                      <a16:colId xmlns:a16="http://schemas.microsoft.com/office/drawing/2014/main" val="4190197891"/>
                    </a:ext>
                  </a:extLst>
                </a:gridCol>
                <a:gridCol w="635000">
                  <a:extLst>
                    <a:ext uri="{9D8B030D-6E8A-4147-A177-3AD203B41FA5}">
                      <a16:colId xmlns:a16="http://schemas.microsoft.com/office/drawing/2014/main" val="1257820121"/>
                    </a:ext>
                  </a:extLst>
                </a:gridCol>
                <a:gridCol w="635000">
                  <a:extLst>
                    <a:ext uri="{9D8B030D-6E8A-4147-A177-3AD203B41FA5}">
                      <a16:colId xmlns:a16="http://schemas.microsoft.com/office/drawing/2014/main" val="3158018799"/>
                    </a:ext>
                  </a:extLst>
                </a:gridCol>
                <a:gridCol w="635000">
                  <a:extLst>
                    <a:ext uri="{9D8B030D-6E8A-4147-A177-3AD203B41FA5}">
                      <a16:colId xmlns:a16="http://schemas.microsoft.com/office/drawing/2014/main" val="3602533697"/>
                    </a:ext>
                  </a:extLst>
                </a:gridCol>
                <a:gridCol w="635000">
                  <a:extLst>
                    <a:ext uri="{9D8B030D-6E8A-4147-A177-3AD203B41FA5}">
                      <a16:colId xmlns:a16="http://schemas.microsoft.com/office/drawing/2014/main" val="2560342513"/>
                    </a:ext>
                  </a:extLst>
                </a:gridCol>
              </a:tblGrid>
              <a:tr h="250371">
                <a:tc>
                  <a:txBody>
                    <a:bodyPr/>
                    <a:lstStyle/>
                    <a:p>
                      <a:endParaRPr lang="en-GB" sz="1400" dirty="0"/>
                    </a:p>
                  </a:txBody>
                  <a:tcPr/>
                </a:tc>
                <a:tc>
                  <a:txBody>
                    <a:bodyPr/>
                    <a:lstStyle/>
                    <a:p>
                      <a:r>
                        <a:rPr lang="en-GB" sz="1400" dirty="0" err="1"/>
                        <a:t>ISrc</a:t>
                      </a:r>
                      <a:endParaRPr lang="en-GB" sz="1400" dirty="0"/>
                    </a:p>
                  </a:txBody>
                  <a:tcPr/>
                </a:tc>
                <a:tc>
                  <a:txBody>
                    <a:bodyPr/>
                    <a:lstStyle/>
                    <a:p>
                      <a:r>
                        <a:rPr lang="en-GB" sz="1400" dirty="0"/>
                        <a:t>LEBT</a:t>
                      </a:r>
                    </a:p>
                  </a:txBody>
                  <a:tcPr/>
                </a:tc>
                <a:tc>
                  <a:txBody>
                    <a:bodyPr/>
                    <a:lstStyle/>
                    <a:p>
                      <a:r>
                        <a:rPr lang="en-GB" sz="1400" dirty="0"/>
                        <a:t>RFQ</a:t>
                      </a:r>
                    </a:p>
                  </a:txBody>
                  <a:tcPr/>
                </a:tc>
                <a:tc>
                  <a:txBody>
                    <a:bodyPr/>
                    <a:lstStyle/>
                    <a:p>
                      <a:r>
                        <a:rPr lang="en-GB" sz="1400" dirty="0"/>
                        <a:t>MEBT</a:t>
                      </a:r>
                    </a:p>
                  </a:txBody>
                  <a:tcPr/>
                </a:tc>
                <a:tc>
                  <a:txBody>
                    <a:bodyPr/>
                    <a:lstStyle/>
                    <a:p>
                      <a:r>
                        <a:rPr lang="en-GB" sz="1400" dirty="0"/>
                        <a:t>DTL</a:t>
                      </a:r>
                    </a:p>
                  </a:txBody>
                  <a:tcPr/>
                </a:tc>
                <a:tc>
                  <a:txBody>
                    <a:bodyPr/>
                    <a:lstStyle/>
                    <a:p>
                      <a:r>
                        <a:rPr lang="en-GB" sz="1400" dirty="0"/>
                        <a:t>SPK</a:t>
                      </a:r>
                    </a:p>
                  </a:txBody>
                  <a:tcPr/>
                </a:tc>
                <a:tc>
                  <a:txBody>
                    <a:bodyPr/>
                    <a:lstStyle/>
                    <a:p>
                      <a:r>
                        <a:rPr lang="en-GB" sz="1400" dirty="0"/>
                        <a:t>MBL</a:t>
                      </a:r>
                    </a:p>
                  </a:txBody>
                  <a:tcPr/>
                </a:tc>
                <a:tc>
                  <a:txBody>
                    <a:bodyPr/>
                    <a:lstStyle/>
                    <a:p>
                      <a:r>
                        <a:rPr lang="en-GB" sz="1400" dirty="0"/>
                        <a:t>HBL</a:t>
                      </a:r>
                    </a:p>
                  </a:txBody>
                  <a:tcPr/>
                </a:tc>
                <a:tc>
                  <a:txBody>
                    <a:bodyPr/>
                    <a:lstStyle/>
                    <a:p>
                      <a:r>
                        <a:rPr lang="en-GB" sz="1400" dirty="0"/>
                        <a:t>HEBT</a:t>
                      </a:r>
                    </a:p>
                  </a:txBody>
                  <a:tcPr/>
                </a:tc>
                <a:tc>
                  <a:txBody>
                    <a:bodyPr/>
                    <a:lstStyle/>
                    <a:p>
                      <a:r>
                        <a:rPr lang="en-GB" sz="1400" dirty="0"/>
                        <a:t>A2T</a:t>
                      </a:r>
                    </a:p>
                  </a:txBody>
                  <a:tcPr/>
                </a:tc>
                <a:tc>
                  <a:txBody>
                    <a:bodyPr/>
                    <a:lstStyle/>
                    <a:p>
                      <a:r>
                        <a:rPr lang="en-GB" sz="1400" dirty="0" err="1"/>
                        <a:t>DmpL</a:t>
                      </a:r>
                      <a:endParaRPr lang="en-GB" sz="1400" dirty="0"/>
                    </a:p>
                  </a:txBody>
                  <a:tcPr/>
                </a:tc>
                <a:tc>
                  <a:txBody>
                    <a:bodyPr/>
                    <a:lstStyle/>
                    <a:p>
                      <a:r>
                        <a:rPr lang="en-GB" sz="1400" dirty="0"/>
                        <a:t>Total</a:t>
                      </a:r>
                    </a:p>
                  </a:txBody>
                  <a:tcPr/>
                </a:tc>
                <a:extLst>
                  <a:ext uri="{0D108BD9-81ED-4DB2-BD59-A6C34878D82A}">
                    <a16:rowId xmlns:a16="http://schemas.microsoft.com/office/drawing/2014/main" val="1520183364"/>
                  </a:ext>
                </a:extLst>
              </a:tr>
              <a:tr h="250371">
                <a:tc>
                  <a:txBody>
                    <a:bodyPr/>
                    <a:lstStyle/>
                    <a:p>
                      <a:r>
                        <a:rPr lang="en-GB" sz="1400" dirty="0"/>
                        <a:t>FC</a:t>
                      </a:r>
                    </a:p>
                  </a:txBody>
                  <a:tcPr/>
                </a:tc>
                <a:tc>
                  <a:txBody>
                    <a:bodyPr/>
                    <a:lstStyle/>
                    <a:p>
                      <a:pPr algn="r"/>
                      <a:endParaRPr lang="en-GB" sz="1400" b="1" dirty="0"/>
                    </a:p>
                  </a:txBody>
                  <a:tcPr>
                    <a:solidFill>
                      <a:schemeClr val="bg1">
                        <a:lumMod val="95000"/>
                      </a:schemeClr>
                    </a:solidFill>
                  </a:tcPr>
                </a:tc>
                <a:tc>
                  <a:txBody>
                    <a:bodyPr/>
                    <a:lstStyle/>
                    <a:p>
                      <a:pPr algn="r"/>
                      <a:r>
                        <a:rPr lang="en-GB" sz="1400" b="1" dirty="0"/>
                        <a:t>1</a:t>
                      </a:r>
                    </a:p>
                  </a:txBody>
                  <a:tcPr>
                    <a:solidFill>
                      <a:schemeClr val="bg1">
                        <a:lumMod val="95000"/>
                      </a:schemeClr>
                    </a:solidFill>
                  </a:tcPr>
                </a:tc>
                <a:tc>
                  <a:txBody>
                    <a:bodyPr/>
                    <a:lstStyle/>
                    <a:p>
                      <a:pPr algn="r"/>
                      <a:endParaRPr lang="en-GB" sz="1400" b="1" dirty="0"/>
                    </a:p>
                  </a:txBody>
                  <a:tcPr>
                    <a:solidFill>
                      <a:schemeClr val="bg1">
                        <a:lumMod val="95000"/>
                      </a:schemeClr>
                    </a:solidFill>
                  </a:tcPr>
                </a:tc>
                <a:tc>
                  <a:txBody>
                    <a:bodyPr/>
                    <a:lstStyle/>
                    <a:p>
                      <a:pPr algn="r"/>
                      <a:r>
                        <a:rPr lang="en-GB" sz="1400" b="1" dirty="0"/>
                        <a:t>1</a:t>
                      </a:r>
                    </a:p>
                  </a:txBody>
                  <a:tcPr>
                    <a:solidFill>
                      <a:schemeClr val="bg1">
                        <a:lumMod val="95000"/>
                      </a:schemeClr>
                    </a:solidFill>
                  </a:tcPr>
                </a:tc>
                <a:tc>
                  <a:txBody>
                    <a:bodyPr/>
                    <a:lstStyle/>
                    <a:p>
                      <a:pPr algn="r"/>
                      <a:r>
                        <a:rPr lang="en-GB" sz="1400" b="1" dirty="0"/>
                        <a:t>2</a:t>
                      </a:r>
                    </a:p>
                  </a:txBody>
                  <a:tcPr>
                    <a:solidFill>
                      <a:schemeClr val="bg1">
                        <a:lumMod val="95000"/>
                      </a:schemeClr>
                    </a:solidFill>
                  </a:tcPr>
                </a:tc>
                <a:tc>
                  <a:txBody>
                    <a:bodyPr/>
                    <a:lstStyle/>
                    <a:p>
                      <a:pPr algn="r"/>
                      <a:endParaRPr lang="en-GB" sz="1400" b="1" dirty="0"/>
                    </a:p>
                  </a:txBody>
                  <a:tcPr>
                    <a:solidFill>
                      <a:schemeClr val="bg1">
                        <a:lumMod val="95000"/>
                      </a:schemeClr>
                    </a:solidFill>
                  </a:tcPr>
                </a:tc>
                <a:tc>
                  <a:txBody>
                    <a:bodyPr/>
                    <a:lstStyle/>
                    <a:p>
                      <a:pPr algn="r"/>
                      <a:endParaRPr lang="en-GB" sz="1400" b="1" dirty="0"/>
                    </a:p>
                  </a:txBody>
                  <a:tcPr>
                    <a:solidFill>
                      <a:schemeClr val="bg1">
                        <a:lumMod val="95000"/>
                      </a:schemeClr>
                    </a:solidFill>
                  </a:tcPr>
                </a:tc>
                <a:tc>
                  <a:txBody>
                    <a:bodyPr/>
                    <a:lstStyle/>
                    <a:p>
                      <a:pPr algn="r"/>
                      <a:endParaRPr lang="en-GB" sz="1400" b="1" dirty="0"/>
                    </a:p>
                  </a:txBody>
                  <a:tcPr>
                    <a:solidFill>
                      <a:schemeClr val="bg1">
                        <a:lumMod val="95000"/>
                      </a:schemeClr>
                    </a:solidFill>
                  </a:tcPr>
                </a:tc>
                <a:tc>
                  <a:txBody>
                    <a:bodyPr/>
                    <a:lstStyle/>
                    <a:p>
                      <a:pPr algn="r"/>
                      <a:endParaRPr lang="en-GB" sz="1400" b="1" dirty="0"/>
                    </a:p>
                  </a:txBody>
                  <a:tcPr>
                    <a:solidFill>
                      <a:schemeClr val="bg1">
                        <a:lumMod val="95000"/>
                      </a:schemeClr>
                    </a:solidFill>
                  </a:tcPr>
                </a:tc>
                <a:tc>
                  <a:txBody>
                    <a:bodyPr/>
                    <a:lstStyle/>
                    <a:p>
                      <a:pPr algn="r"/>
                      <a:endParaRPr lang="en-GB" sz="1400" b="1" dirty="0"/>
                    </a:p>
                  </a:txBody>
                  <a:tcPr>
                    <a:solidFill>
                      <a:schemeClr val="bg1">
                        <a:lumMod val="95000"/>
                      </a:schemeClr>
                    </a:solidFill>
                  </a:tcPr>
                </a:tc>
                <a:tc>
                  <a:txBody>
                    <a:bodyPr/>
                    <a:lstStyle/>
                    <a:p>
                      <a:pPr algn="r"/>
                      <a:endParaRPr lang="en-GB" sz="1400" b="1" dirty="0"/>
                    </a:p>
                  </a:txBody>
                  <a:tcPr>
                    <a:solidFill>
                      <a:schemeClr val="bg1">
                        <a:lumMod val="95000"/>
                      </a:schemeClr>
                    </a:solidFill>
                  </a:tcPr>
                </a:tc>
                <a:tc>
                  <a:txBody>
                    <a:bodyPr/>
                    <a:lstStyle/>
                    <a:p>
                      <a:pPr algn="r"/>
                      <a:r>
                        <a:rPr lang="en-GB" sz="1400" dirty="0"/>
                        <a:t>4</a:t>
                      </a:r>
                    </a:p>
                  </a:txBody>
                  <a:tcPr/>
                </a:tc>
                <a:extLst>
                  <a:ext uri="{0D108BD9-81ED-4DB2-BD59-A6C34878D82A}">
                    <a16:rowId xmlns:a16="http://schemas.microsoft.com/office/drawing/2014/main" val="3299277632"/>
                  </a:ext>
                </a:extLst>
              </a:tr>
              <a:tr h="250371">
                <a:tc>
                  <a:txBody>
                    <a:bodyPr/>
                    <a:lstStyle/>
                    <a:p>
                      <a:r>
                        <a:rPr lang="en-GB" sz="1400" dirty="0"/>
                        <a:t>IBS</a:t>
                      </a:r>
                    </a:p>
                  </a:txBody>
                  <a:tcPr/>
                </a:tc>
                <a:tc>
                  <a:txBody>
                    <a:bodyPr/>
                    <a:lstStyle/>
                    <a:p>
                      <a:pPr algn="r"/>
                      <a:endParaRPr lang="en-GB" sz="1400" b="1" dirty="0"/>
                    </a:p>
                  </a:txBody>
                  <a:tcPr>
                    <a:solidFill>
                      <a:schemeClr val="bg1">
                        <a:lumMod val="95000"/>
                      </a:schemeClr>
                    </a:solidFill>
                  </a:tcPr>
                </a:tc>
                <a:tc>
                  <a:txBody>
                    <a:bodyPr/>
                    <a:lstStyle/>
                    <a:p>
                      <a:pPr algn="r"/>
                      <a:endParaRPr lang="en-GB" sz="1400" b="1" dirty="0"/>
                    </a:p>
                  </a:txBody>
                  <a:tcPr>
                    <a:solidFill>
                      <a:schemeClr val="bg1">
                        <a:lumMod val="95000"/>
                      </a:schemeClr>
                    </a:solidFill>
                  </a:tcPr>
                </a:tc>
                <a:tc>
                  <a:txBody>
                    <a:bodyPr/>
                    <a:lstStyle/>
                    <a:p>
                      <a:pPr algn="r"/>
                      <a:endParaRPr lang="en-GB" sz="1400" b="1" dirty="0"/>
                    </a:p>
                  </a:txBody>
                  <a:tcPr>
                    <a:solidFill>
                      <a:schemeClr val="bg1">
                        <a:lumMod val="95000"/>
                      </a:schemeClr>
                    </a:solidFill>
                  </a:tcPr>
                </a:tc>
                <a:tc>
                  <a:txBody>
                    <a:bodyPr/>
                    <a:lstStyle/>
                    <a:p>
                      <a:pPr algn="r"/>
                      <a:endParaRPr lang="en-GB" sz="1400" b="1" dirty="0"/>
                    </a:p>
                  </a:txBody>
                  <a:tcPr>
                    <a:solidFill>
                      <a:schemeClr val="bg1">
                        <a:lumMod val="95000"/>
                      </a:schemeClr>
                    </a:solidFill>
                  </a:tcPr>
                </a:tc>
                <a:tc>
                  <a:txBody>
                    <a:bodyPr/>
                    <a:lstStyle/>
                    <a:p>
                      <a:pPr algn="r"/>
                      <a:endParaRPr lang="en-GB" sz="1400" b="1" dirty="0"/>
                    </a:p>
                  </a:txBody>
                  <a:tcPr>
                    <a:solidFill>
                      <a:schemeClr val="bg1">
                        <a:lumMod val="95000"/>
                      </a:schemeClr>
                    </a:solidFill>
                  </a:tcPr>
                </a:tc>
                <a:tc>
                  <a:txBody>
                    <a:bodyPr/>
                    <a:lstStyle/>
                    <a:p>
                      <a:pPr algn="r"/>
                      <a:r>
                        <a:rPr lang="en-GB" sz="1400" b="1" dirty="0"/>
                        <a:t>1</a:t>
                      </a:r>
                    </a:p>
                  </a:txBody>
                  <a:tcPr>
                    <a:solidFill>
                      <a:schemeClr val="bg1">
                        <a:lumMod val="95000"/>
                      </a:schemeClr>
                    </a:solidFill>
                  </a:tcPr>
                </a:tc>
                <a:tc>
                  <a:txBody>
                    <a:bodyPr/>
                    <a:lstStyle/>
                    <a:p>
                      <a:pPr algn="r"/>
                      <a:r>
                        <a:rPr lang="en-GB" sz="1400" b="1" dirty="0"/>
                        <a:t>1</a:t>
                      </a:r>
                    </a:p>
                  </a:txBody>
                  <a:tcPr>
                    <a:solidFill>
                      <a:schemeClr val="bg1">
                        <a:lumMod val="95000"/>
                      </a:schemeClr>
                    </a:solidFill>
                  </a:tcPr>
                </a:tc>
                <a:tc>
                  <a:txBody>
                    <a:bodyPr/>
                    <a:lstStyle/>
                    <a:p>
                      <a:pPr algn="r"/>
                      <a:endParaRPr lang="en-GB" sz="1400" b="1" dirty="0"/>
                    </a:p>
                  </a:txBody>
                  <a:tcPr>
                    <a:solidFill>
                      <a:schemeClr val="bg1">
                        <a:lumMod val="95000"/>
                      </a:schemeClr>
                    </a:solidFill>
                  </a:tcPr>
                </a:tc>
                <a:tc>
                  <a:txBody>
                    <a:bodyPr/>
                    <a:lstStyle/>
                    <a:p>
                      <a:pPr algn="r"/>
                      <a:endParaRPr lang="en-GB" sz="1400" b="1" dirty="0"/>
                    </a:p>
                  </a:txBody>
                  <a:tcPr>
                    <a:solidFill>
                      <a:schemeClr val="bg1">
                        <a:lumMod val="95000"/>
                      </a:schemeClr>
                    </a:solidFill>
                  </a:tcPr>
                </a:tc>
                <a:tc>
                  <a:txBody>
                    <a:bodyPr/>
                    <a:lstStyle/>
                    <a:p>
                      <a:pPr algn="r"/>
                      <a:endParaRPr lang="en-GB" sz="1400" b="1" dirty="0"/>
                    </a:p>
                  </a:txBody>
                  <a:tcPr>
                    <a:solidFill>
                      <a:schemeClr val="bg1">
                        <a:lumMod val="95000"/>
                      </a:schemeClr>
                    </a:solidFill>
                  </a:tcPr>
                </a:tc>
                <a:tc>
                  <a:txBody>
                    <a:bodyPr/>
                    <a:lstStyle/>
                    <a:p>
                      <a:pPr algn="r"/>
                      <a:endParaRPr lang="en-GB" sz="1400" b="1" dirty="0"/>
                    </a:p>
                  </a:txBody>
                  <a:tcPr>
                    <a:solidFill>
                      <a:schemeClr val="bg1">
                        <a:lumMod val="95000"/>
                      </a:schemeClr>
                    </a:solidFill>
                  </a:tcPr>
                </a:tc>
                <a:tc>
                  <a:txBody>
                    <a:bodyPr/>
                    <a:lstStyle/>
                    <a:p>
                      <a:pPr algn="r"/>
                      <a:r>
                        <a:rPr lang="en-GB" sz="1400" dirty="0"/>
                        <a:t>2</a:t>
                      </a:r>
                    </a:p>
                  </a:txBody>
                  <a:tcPr/>
                </a:tc>
                <a:extLst>
                  <a:ext uri="{0D108BD9-81ED-4DB2-BD59-A6C34878D82A}">
                    <a16:rowId xmlns:a16="http://schemas.microsoft.com/office/drawing/2014/main" val="2998797202"/>
                  </a:ext>
                </a:extLst>
              </a:tr>
              <a:tr h="250371">
                <a:tc>
                  <a:txBody>
                    <a:bodyPr/>
                    <a:lstStyle/>
                    <a:p>
                      <a:r>
                        <a:rPr lang="en-GB" sz="1400" dirty="0"/>
                        <a:t>BCM</a:t>
                      </a:r>
                    </a:p>
                  </a:txBody>
                  <a:tcPr/>
                </a:tc>
                <a:tc>
                  <a:txBody>
                    <a:bodyPr/>
                    <a:lstStyle/>
                    <a:p>
                      <a:pPr algn="r"/>
                      <a:r>
                        <a:rPr lang="en-GB" sz="1400" b="1" dirty="0"/>
                        <a:t>1</a:t>
                      </a:r>
                    </a:p>
                  </a:txBody>
                  <a:tcPr>
                    <a:solidFill>
                      <a:schemeClr val="accent2">
                        <a:lumMod val="20000"/>
                        <a:lumOff val="80000"/>
                      </a:schemeClr>
                    </a:solidFill>
                  </a:tcPr>
                </a:tc>
                <a:tc>
                  <a:txBody>
                    <a:bodyPr/>
                    <a:lstStyle/>
                    <a:p>
                      <a:pPr algn="r"/>
                      <a:r>
                        <a:rPr lang="en-GB" sz="1400" b="1" dirty="0"/>
                        <a:t>1</a:t>
                      </a:r>
                    </a:p>
                  </a:txBody>
                  <a:tcPr>
                    <a:solidFill>
                      <a:schemeClr val="accent2">
                        <a:lumMod val="20000"/>
                        <a:lumOff val="80000"/>
                      </a:schemeClr>
                    </a:solidFill>
                  </a:tcPr>
                </a:tc>
                <a:tc>
                  <a:txBody>
                    <a:bodyPr/>
                    <a:lstStyle/>
                    <a:p>
                      <a:pPr algn="r"/>
                      <a:r>
                        <a:rPr lang="en-GB" sz="1400" b="1" dirty="0"/>
                        <a:t>1</a:t>
                      </a:r>
                    </a:p>
                  </a:txBody>
                  <a:tcPr>
                    <a:solidFill>
                      <a:schemeClr val="accent2">
                        <a:lumMod val="20000"/>
                        <a:lumOff val="80000"/>
                      </a:schemeClr>
                    </a:solidFill>
                  </a:tcPr>
                </a:tc>
                <a:tc>
                  <a:txBody>
                    <a:bodyPr/>
                    <a:lstStyle/>
                    <a:p>
                      <a:pPr algn="r"/>
                      <a:r>
                        <a:rPr lang="en-GB" sz="1400" b="1" dirty="0"/>
                        <a:t>2</a:t>
                      </a:r>
                    </a:p>
                  </a:txBody>
                  <a:tcPr>
                    <a:solidFill>
                      <a:schemeClr val="accent2">
                        <a:lumMod val="20000"/>
                        <a:lumOff val="80000"/>
                      </a:schemeClr>
                    </a:solidFill>
                  </a:tcPr>
                </a:tc>
                <a:tc>
                  <a:txBody>
                    <a:bodyPr/>
                    <a:lstStyle/>
                    <a:p>
                      <a:pPr algn="r"/>
                      <a:r>
                        <a:rPr lang="en-GB" sz="1400" b="1" dirty="0"/>
                        <a:t>5</a:t>
                      </a:r>
                    </a:p>
                  </a:txBody>
                  <a:tcPr>
                    <a:solidFill>
                      <a:schemeClr val="accent2">
                        <a:lumMod val="20000"/>
                        <a:lumOff val="80000"/>
                      </a:schemeClr>
                    </a:solidFill>
                  </a:tcPr>
                </a:tc>
                <a:tc>
                  <a:txBody>
                    <a:bodyPr/>
                    <a:lstStyle/>
                    <a:p>
                      <a:pPr algn="r"/>
                      <a:endParaRPr lang="en-GB" sz="1400" b="1" dirty="0"/>
                    </a:p>
                  </a:txBody>
                  <a:tcPr>
                    <a:solidFill>
                      <a:schemeClr val="accent2">
                        <a:lumMod val="20000"/>
                        <a:lumOff val="80000"/>
                      </a:schemeClr>
                    </a:solidFill>
                  </a:tcPr>
                </a:tc>
                <a:tc>
                  <a:txBody>
                    <a:bodyPr/>
                    <a:lstStyle/>
                    <a:p>
                      <a:pPr algn="r"/>
                      <a:r>
                        <a:rPr lang="en-GB" sz="1400" b="1" dirty="0"/>
                        <a:t>1</a:t>
                      </a:r>
                    </a:p>
                  </a:txBody>
                  <a:tcPr>
                    <a:solidFill>
                      <a:schemeClr val="accent2">
                        <a:lumMod val="20000"/>
                        <a:lumOff val="80000"/>
                      </a:schemeClr>
                    </a:solidFill>
                  </a:tcPr>
                </a:tc>
                <a:tc>
                  <a:txBody>
                    <a:bodyPr/>
                    <a:lstStyle/>
                    <a:p>
                      <a:pPr algn="r"/>
                      <a:r>
                        <a:rPr lang="en-GB" sz="1400" b="1" dirty="0"/>
                        <a:t>1</a:t>
                      </a:r>
                    </a:p>
                  </a:txBody>
                  <a:tcPr>
                    <a:solidFill>
                      <a:schemeClr val="accent2">
                        <a:lumMod val="20000"/>
                        <a:lumOff val="80000"/>
                      </a:schemeClr>
                    </a:solidFill>
                  </a:tcPr>
                </a:tc>
                <a:tc>
                  <a:txBody>
                    <a:bodyPr/>
                    <a:lstStyle/>
                    <a:p>
                      <a:pPr algn="r"/>
                      <a:r>
                        <a:rPr lang="en-GB" sz="1400" b="1" dirty="0"/>
                        <a:t>2</a:t>
                      </a:r>
                    </a:p>
                  </a:txBody>
                  <a:tcPr>
                    <a:solidFill>
                      <a:schemeClr val="accent2">
                        <a:lumMod val="20000"/>
                        <a:lumOff val="80000"/>
                      </a:schemeClr>
                    </a:solidFill>
                  </a:tcPr>
                </a:tc>
                <a:tc>
                  <a:txBody>
                    <a:bodyPr/>
                    <a:lstStyle/>
                    <a:p>
                      <a:pPr algn="r"/>
                      <a:r>
                        <a:rPr lang="en-GB" sz="1400" b="1" dirty="0"/>
                        <a:t>3</a:t>
                      </a:r>
                    </a:p>
                  </a:txBody>
                  <a:tcPr>
                    <a:solidFill>
                      <a:schemeClr val="accent2">
                        <a:lumMod val="20000"/>
                        <a:lumOff val="80000"/>
                      </a:schemeClr>
                    </a:solidFill>
                  </a:tcPr>
                </a:tc>
                <a:tc>
                  <a:txBody>
                    <a:bodyPr/>
                    <a:lstStyle/>
                    <a:p>
                      <a:pPr algn="r"/>
                      <a:r>
                        <a:rPr lang="en-GB" sz="1400" b="1" dirty="0"/>
                        <a:t>2</a:t>
                      </a:r>
                    </a:p>
                  </a:txBody>
                  <a:tcPr>
                    <a:solidFill>
                      <a:schemeClr val="accent2">
                        <a:lumMod val="20000"/>
                        <a:lumOff val="80000"/>
                      </a:schemeClr>
                    </a:solidFill>
                  </a:tcPr>
                </a:tc>
                <a:tc>
                  <a:txBody>
                    <a:bodyPr/>
                    <a:lstStyle/>
                    <a:p>
                      <a:pPr algn="r"/>
                      <a:r>
                        <a:rPr lang="en-GB" sz="1400" b="1" dirty="0"/>
                        <a:t>19</a:t>
                      </a:r>
                    </a:p>
                  </a:txBody>
                  <a:tcPr/>
                </a:tc>
                <a:extLst>
                  <a:ext uri="{0D108BD9-81ED-4DB2-BD59-A6C34878D82A}">
                    <a16:rowId xmlns:a16="http://schemas.microsoft.com/office/drawing/2014/main" val="1443165158"/>
                  </a:ext>
                </a:extLst>
              </a:tr>
              <a:tr h="250371">
                <a:tc>
                  <a:txBody>
                    <a:bodyPr/>
                    <a:lstStyle/>
                    <a:p>
                      <a:r>
                        <a:rPr lang="en-GB" sz="1400" dirty="0"/>
                        <a:t>FBCM</a:t>
                      </a:r>
                    </a:p>
                  </a:txBody>
                  <a:tcPr/>
                </a:tc>
                <a:tc>
                  <a:txBody>
                    <a:bodyPr/>
                    <a:lstStyle/>
                    <a:p>
                      <a:pPr algn="r"/>
                      <a:endParaRPr lang="en-GB" sz="1400" b="1" dirty="0"/>
                    </a:p>
                  </a:txBody>
                  <a:tcPr>
                    <a:solidFill>
                      <a:schemeClr val="accent2">
                        <a:lumMod val="20000"/>
                        <a:lumOff val="80000"/>
                      </a:schemeClr>
                    </a:solidFill>
                  </a:tcPr>
                </a:tc>
                <a:tc>
                  <a:txBody>
                    <a:bodyPr/>
                    <a:lstStyle/>
                    <a:p>
                      <a:pPr algn="r"/>
                      <a:endParaRPr lang="en-GB" sz="1400" b="1" dirty="0"/>
                    </a:p>
                  </a:txBody>
                  <a:tcPr>
                    <a:solidFill>
                      <a:schemeClr val="accent2">
                        <a:lumMod val="20000"/>
                        <a:lumOff val="80000"/>
                      </a:schemeClr>
                    </a:solidFill>
                  </a:tcPr>
                </a:tc>
                <a:tc>
                  <a:txBody>
                    <a:bodyPr/>
                    <a:lstStyle/>
                    <a:p>
                      <a:pPr algn="r"/>
                      <a:endParaRPr lang="en-GB" sz="1400" b="1" dirty="0"/>
                    </a:p>
                  </a:txBody>
                  <a:tcPr>
                    <a:solidFill>
                      <a:schemeClr val="accent2">
                        <a:lumMod val="20000"/>
                        <a:lumOff val="80000"/>
                      </a:schemeClr>
                    </a:solidFill>
                  </a:tcPr>
                </a:tc>
                <a:tc>
                  <a:txBody>
                    <a:bodyPr/>
                    <a:lstStyle/>
                    <a:p>
                      <a:pPr algn="r"/>
                      <a:r>
                        <a:rPr lang="en-GB" sz="1400" b="1" dirty="0"/>
                        <a:t>1</a:t>
                      </a:r>
                    </a:p>
                  </a:txBody>
                  <a:tcPr>
                    <a:solidFill>
                      <a:schemeClr val="accent2">
                        <a:lumMod val="20000"/>
                        <a:lumOff val="80000"/>
                      </a:schemeClr>
                    </a:solidFill>
                  </a:tcPr>
                </a:tc>
                <a:tc>
                  <a:txBody>
                    <a:bodyPr/>
                    <a:lstStyle/>
                    <a:p>
                      <a:pPr algn="r"/>
                      <a:endParaRPr lang="en-GB" sz="1400" b="1" dirty="0"/>
                    </a:p>
                  </a:txBody>
                  <a:tcPr>
                    <a:solidFill>
                      <a:schemeClr val="accent2">
                        <a:lumMod val="20000"/>
                        <a:lumOff val="80000"/>
                      </a:schemeClr>
                    </a:solidFill>
                  </a:tcPr>
                </a:tc>
                <a:tc>
                  <a:txBody>
                    <a:bodyPr/>
                    <a:lstStyle/>
                    <a:p>
                      <a:pPr algn="r"/>
                      <a:endParaRPr lang="en-GB" sz="1400" b="1" dirty="0"/>
                    </a:p>
                  </a:txBody>
                  <a:tcPr>
                    <a:solidFill>
                      <a:schemeClr val="accent2">
                        <a:lumMod val="20000"/>
                        <a:lumOff val="80000"/>
                      </a:schemeClr>
                    </a:solidFill>
                  </a:tcPr>
                </a:tc>
                <a:tc>
                  <a:txBody>
                    <a:bodyPr/>
                    <a:lstStyle/>
                    <a:p>
                      <a:pPr algn="r"/>
                      <a:endParaRPr lang="en-GB" sz="1400" b="1" dirty="0"/>
                    </a:p>
                  </a:txBody>
                  <a:tcPr>
                    <a:solidFill>
                      <a:schemeClr val="accent2">
                        <a:lumMod val="20000"/>
                        <a:lumOff val="80000"/>
                      </a:schemeClr>
                    </a:solidFill>
                  </a:tcPr>
                </a:tc>
                <a:tc>
                  <a:txBody>
                    <a:bodyPr/>
                    <a:lstStyle/>
                    <a:p>
                      <a:pPr algn="r"/>
                      <a:endParaRPr lang="en-GB" sz="1400" b="1" dirty="0"/>
                    </a:p>
                  </a:txBody>
                  <a:tcPr>
                    <a:solidFill>
                      <a:schemeClr val="accent2">
                        <a:lumMod val="20000"/>
                        <a:lumOff val="80000"/>
                      </a:schemeClr>
                    </a:solidFill>
                  </a:tcPr>
                </a:tc>
                <a:tc>
                  <a:txBody>
                    <a:bodyPr/>
                    <a:lstStyle/>
                    <a:p>
                      <a:pPr algn="r"/>
                      <a:endParaRPr lang="en-GB" sz="1400" b="1" dirty="0"/>
                    </a:p>
                  </a:txBody>
                  <a:tcPr>
                    <a:solidFill>
                      <a:schemeClr val="accent2">
                        <a:lumMod val="20000"/>
                        <a:lumOff val="80000"/>
                      </a:schemeClr>
                    </a:solidFill>
                  </a:tcPr>
                </a:tc>
                <a:tc>
                  <a:txBody>
                    <a:bodyPr/>
                    <a:lstStyle/>
                    <a:p>
                      <a:pPr algn="r"/>
                      <a:endParaRPr lang="en-GB" sz="1400" b="1" dirty="0"/>
                    </a:p>
                  </a:txBody>
                  <a:tcPr>
                    <a:solidFill>
                      <a:schemeClr val="accent2">
                        <a:lumMod val="20000"/>
                        <a:lumOff val="80000"/>
                      </a:schemeClr>
                    </a:solidFill>
                  </a:tcPr>
                </a:tc>
                <a:tc>
                  <a:txBody>
                    <a:bodyPr/>
                    <a:lstStyle/>
                    <a:p>
                      <a:pPr algn="r"/>
                      <a:endParaRPr lang="en-GB" sz="1400" b="1" dirty="0"/>
                    </a:p>
                  </a:txBody>
                  <a:tcPr>
                    <a:solidFill>
                      <a:schemeClr val="accent2">
                        <a:lumMod val="20000"/>
                        <a:lumOff val="80000"/>
                      </a:schemeClr>
                    </a:solidFill>
                  </a:tcPr>
                </a:tc>
                <a:tc>
                  <a:txBody>
                    <a:bodyPr/>
                    <a:lstStyle/>
                    <a:p>
                      <a:pPr algn="r"/>
                      <a:r>
                        <a:rPr lang="en-GB" sz="1400" b="1" dirty="0"/>
                        <a:t>1</a:t>
                      </a:r>
                    </a:p>
                  </a:txBody>
                  <a:tcPr/>
                </a:tc>
                <a:extLst>
                  <a:ext uri="{0D108BD9-81ED-4DB2-BD59-A6C34878D82A}">
                    <a16:rowId xmlns:a16="http://schemas.microsoft.com/office/drawing/2014/main" val="942344079"/>
                  </a:ext>
                </a:extLst>
              </a:tr>
              <a:tr h="250371">
                <a:tc>
                  <a:txBody>
                    <a:bodyPr/>
                    <a:lstStyle/>
                    <a:p>
                      <a:r>
                        <a:rPr lang="en-GB" sz="1400" dirty="0"/>
                        <a:t>FBPM</a:t>
                      </a:r>
                    </a:p>
                  </a:txBody>
                  <a:tcPr/>
                </a:tc>
                <a:tc>
                  <a:txBody>
                    <a:bodyPr/>
                    <a:lstStyle/>
                    <a:p>
                      <a:pPr algn="r"/>
                      <a:endParaRPr lang="en-GB" sz="1400" b="1" dirty="0"/>
                    </a:p>
                  </a:txBody>
                  <a:tcPr>
                    <a:solidFill>
                      <a:schemeClr val="accent2">
                        <a:lumMod val="20000"/>
                        <a:lumOff val="80000"/>
                      </a:schemeClr>
                    </a:solidFill>
                  </a:tcPr>
                </a:tc>
                <a:tc>
                  <a:txBody>
                    <a:bodyPr/>
                    <a:lstStyle/>
                    <a:p>
                      <a:pPr algn="r"/>
                      <a:endParaRPr lang="en-GB" sz="1400" b="1" dirty="0"/>
                    </a:p>
                  </a:txBody>
                  <a:tcPr>
                    <a:solidFill>
                      <a:schemeClr val="accent2">
                        <a:lumMod val="20000"/>
                        <a:lumOff val="80000"/>
                      </a:schemeClr>
                    </a:solidFill>
                  </a:tcPr>
                </a:tc>
                <a:tc>
                  <a:txBody>
                    <a:bodyPr/>
                    <a:lstStyle/>
                    <a:p>
                      <a:pPr algn="r"/>
                      <a:endParaRPr lang="en-GB" sz="1400" b="1" dirty="0"/>
                    </a:p>
                  </a:txBody>
                  <a:tcPr>
                    <a:solidFill>
                      <a:schemeClr val="accent2">
                        <a:lumMod val="20000"/>
                        <a:lumOff val="80000"/>
                      </a:schemeClr>
                    </a:solidFill>
                  </a:tcPr>
                </a:tc>
                <a:tc>
                  <a:txBody>
                    <a:bodyPr/>
                    <a:lstStyle/>
                    <a:p>
                      <a:pPr algn="r"/>
                      <a:r>
                        <a:rPr lang="en-GB" sz="1400" b="1" dirty="0"/>
                        <a:t>1</a:t>
                      </a:r>
                    </a:p>
                  </a:txBody>
                  <a:tcPr>
                    <a:solidFill>
                      <a:schemeClr val="accent2">
                        <a:lumMod val="20000"/>
                        <a:lumOff val="80000"/>
                      </a:schemeClr>
                    </a:solidFill>
                  </a:tcPr>
                </a:tc>
                <a:tc>
                  <a:txBody>
                    <a:bodyPr/>
                    <a:lstStyle/>
                    <a:p>
                      <a:pPr algn="r"/>
                      <a:endParaRPr lang="en-GB" sz="1400" b="1" dirty="0"/>
                    </a:p>
                  </a:txBody>
                  <a:tcPr>
                    <a:solidFill>
                      <a:schemeClr val="accent2">
                        <a:lumMod val="20000"/>
                        <a:lumOff val="80000"/>
                      </a:schemeClr>
                    </a:solidFill>
                  </a:tcPr>
                </a:tc>
                <a:tc>
                  <a:txBody>
                    <a:bodyPr/>
                    <a:lstStyle/>
                    <a:p>
                      <a:pPr algn="r"/>
                      <a:endParaRPr lang="en-GB" sz="1400" b="1" dirty="0"/>
                    </a:p>
                  </a:txBody>
                  <a:tcPr>
                    <a:solidFill>
                      <a:schemeClr val="accent2">
                        <a:lumMod val="20000"/>
                        <a:lumOff val="80000"/>
                      </a:schemeClr>
                    </a:solidFill>
                  </a:tcPr>
                </a:tc>
                <a:tc>
                  <a:txBody>
                    <a:bodyPr/>
                    <a:lstStyle/>
                    <a:p>
                      <a:pPr algn="r"/>
                      <a:endParaRPr lang="en-GB" sz="1400" b="1" dirty="0"/>
                    </a:p>
                  </a:txBody>
                  <a:tcPr>
                    <a:solidFill>
                      <a:schemeClr val="accent2">
                        <a:lumMod val="20000"/>
                        <a:lumOff val="80000"/>
                      </a:schemeClr>
                    </a:solidFill>
                  </a:tcPr>
                </a:tc>
                <a:tc>
                  <a:txBody>
                    <a:bodyPr/>
                    <a:lstStyle/>
                    <a:p>
                      <a:pPr algn="r"/>
                      <a:endParaRPr lang="en-GB" sz="1400" b="1" dirty="0"/>
                    </a:p>
                  </a:txBody>
                  <a:tcPr>
                    <a:solidFill>
                      <a:schemeClr val="accent2">
                        <a:lumMod val="20000"/>
                        <a:lumOff val="80000"/>
                      </a:schemeClr>
                    </a:solidFill>
                  </a:tcPr>
                </a:tc>
                <a:tc>
                  <a:txBody>
                    <a:bodyPr/>
                    <a:lstStyle/>
                    <a:p>
                      <a:pPr algn="r"/>
                      <a:endParaRPr lang="en-GB" sz="1400" b="1" dirty="0"/>
                    </a:p>
                  </a:txBody>
                  <a:tcPr>
                    <a:solidFill>
                      <a:schemeClr val="accent2">
                        <a:lumMod val="20000"/>
                        <a:lumOff val="80000"/>
                      </a:schemeClr>
                    </a:solidFill>
                  </a:tcPr>
                </a:tc>
                <a:tc>
                  <a:txBody>
                    <a:bodyPr/>
                    <a:lstStyle/>
                    <a:p>
                      <a:pPr algn="r"/>
                      <a:endParaRPr lang="en-GB" sz="1400" b="1" dirty="0"/>
                    </a:p>
                  </a:txBody>
                  <a:tcPr>
                    <a:solidFill>
                      <a:schemeClr val="accent2">
                        <a:lumMod val="20000"/>
                        <a:lumOff val="80000"/>
                      </a:schemeClr>
                    </a:solidFill>
                  </a:tcPr>
                </a:tc>
                <a:tc>
                  <a:txBody>
                    <a:bodyPr/>
                    <a:lstStyle/>
                    <a:p>
                      <a:pPr algn="r"/>
                      <a:endParaRPr lang="en-GB" sz="1400" b="1" dirty="0"/>
                    </a:p>
                  </a:txBody>
                  <a:tcPr>
                    <a:solidFill>
                      <a:schemeClr val="accent2">
                        <a:lumMod val="20000"/>
                        <a:lumOff val="80000"/>
                      </a:schemeClr>
                    </a:solidFill>
                  </a:tcPr>
                </a:tc>
                <a:tc>
                  <a:txBody>
                    <a:bodyPr/>
                    <a:lstStyle/>
                    <a:p>
                      <a:pPr algn="r"/>
                      <a:r>
                        <a:rPr lang="en-GB" sz="1400" b="1" dirty="0"/>
                        <a:t>1</a:t>
                      </a:r>
                    </a:p>
                  </a:txBody>
                  <a:tcPr/>
                </a:tc>
                <a:extLst>
                  <a:ext uri="{0D108BD9-81ED-4DB2-BD59-A6C34878D82A}">
                    <a16:rowId xmlns:a16="http://schemas.microsoft.com/office/drawing/2014/main" val="1965031974"/>
                  </a:ext>
                </a:extLst>
              </a:tr>
              <a:tr h="250371">
                <a:tc>
                  <a:txBody>
                    <a:bodyPr/>
                    <a:lstStyle/>
                    <a:p>
                      <a:r>
                        <a:rPr lang="en-GB" sz="1400" dirty="0" err="1"/>
                        <a:t>Dpl</a:t>
                      </a:r>
                      <a:endParaRPr lang="en-GB" sz="1400" dirty="0"/>
                    </a:p>
                  </a:txBody>
                  <a:tcPr/>
                </a:tc>
                <a:tc>
                  <a:txBody>
                    <a:bodyPr/>
                    <a:lstStyle/>
                    <a:p>
                      <a:pPr algn="r"/>
                      <a:endParaRPr lang="en-GB" sz="1400" b="1" dirty="0"/>
                    </a:p>
                  </a:txBody>
                  <a:tcPr>
                    <a:solidFill>
                      <a:schemeClr val="accent2">
                        <a:lumMod val="20000"/>
                        <a:lumOff val="80000"/>
                      </a:schemeClr>
                    </a:solidFill>
                  </a:tcPr>
                </a:tc>
                <a:tc>
                  <a:txBody>
                    <a:bodyPr/>
                    <a:lstStyle/>
                    <a:p>
                      <a:pPr algn="r"/>
                      <a:r>
                        <a:rPr lang="en-GB" sz="1400" b="1" dirty="0"/>
                        <a:t>1</a:t>
                      </a:r>
                    </a:p>
                  </a:txBody>
                  <a:tcPr>
                    <a:solidFill>
                      <a:schemeClr val="accent2">
                        <a:lumMod val="20000"/>
                        <a:lumOff val="80000"/>
                      </a:schemeClr>
                    </a:solidFill>
                  </a:tcPr>
                </a:tc>
                <a:tc>
                  <a:txBody>
                    <a:bodyPr/>
                    <a:lstStyle/>
                    <a:p>
                      <a:pPr algn="r"/>
                      <a:endParaRPr lang="en-GB" sz="1400" b="1" dirty="0"/>
                    </a:p>
                  </a:txBody>
                  <a:tcPr>
                    <a:solidFill>
                      <a:schemeClr val="accent2">
                        <a:lumMod val="20000"/>
                        <a:lumOff val="80000"/>
                      </a:schemeClr>
                    </a:solidFill>
                  </a:tcPr>
                </a:tc>
                <a:tc>
                  <a:txBody>
                    <a:bodyPr/>
                    <a:lstStyle/>
                    <a:p>
                      <a:pPr algn="r"/>
                      <a:endParaRPr lang="en-GB" sz="1400" b="1" dirty="0"/>
                    </a:p>
                  </a:txBody>
                  <a:tcPr>
                    <a:solidFill>
                      <a:schemeClr val="accent2">
                        <a:lumMod val="20000"/>
                        <a:lumOff val="80000"/>
                      </a:schemeClr>
                    </a:solidFill>
                  </a:tcPr>
                </a:tc>
                <a:tc>
                  <a:txBody>
                    <a:bodyPr/>
                    <a:lstStyle/>
                    <a:p>
                      <a:pPr algn="r"/>
                      <a:endParaRPr lang="en-GB" sz="1400" b="1" dirty="0"/>
                    </a:p>
                  </a:txBody>
                  <a:tcPr>
                    <a:solidFill>
                      <a:schemeClr val="accent2">
                        <a:lumMod val="20000"/>
                        <a:lumOff val="80000"/>
                      </a:schemeClr>
                    </a:solidFill>
                  </a:tcPr>
                </a:tc>
                <a:tc>
                  <a:txBody>
                    <a:bodyPr/>
                    <a:lstStyle/>
                    <a:p>
                      <a:pPr algn="r"/>
                      <a:endParaRPr lang="en-GB" sz="1400" b="1" dirty="0"/>
                    </a:p>
                  </a:txBody>
                  <a:tcPr>
                    <a:solidFill>
                      <a:schemeClr val="accent2">
                        <a:lumMod val="20000"/>
                        <a:lumOff val="80000"/>
                      </a:schemeClr>
                    </a:solidFill>
                  </a:tcPr>
                </a:tc>
                <a:tc>
                  <a:txBody>
                    <a:bodyPr/>
                    <a:lstStyle/>
                    <a:p>
                      <a:pPr algn="r"/>
                      <a:endParaRPr lang="en-GB" sz="1400" b="1" dirty="0"/>
                    </a:p>
                  </a:txBody>
                  <a:tcPr>
                    <a:solidFill>
                      <a:schemeClr val="accent2">
                        <a:lumMod val="20000"/>
                        <a:lumOff val="80000"/>
                      </a:schemeClr>
                    </a:solidFill>
                  </a:tcPr>
                </a:tc>
                <a:tc>
                  <a:txBody>
                    <a:bodyPr/>
                    <a:lstStyle/>
                    <a:p>
                      <a:pPr algn="r"/>
                      <a:endParaRPr lang="en-GB" sz="1400" b="1" dirty="0"/>
                    </a:p>
                  </a:txBody>
                  <a:tcPr>
                    <a:solidFill>
                      <a:schemeClr val="accent2">
                        <a:lumMod val="20000"/>
                        <a:lumOff val="80000"/>
                      </a:schemeClr>
                    </a:solidFill>
                  </a:tcPr>
                </a:tc>
                <a:tc>
                  <a:txBody>
                    <a:bodyPr/>
                    <a:lstStyle/>
                    <a:p>
                      <a:pPr algn="r"/>
                      <a:endParaRPr lang="en-GB" sz="1400" b="1" dirty="0"/>
                    </a:p>
                  </a:txBody>
                  <a:tcPr>
                    <a:solidFill>
                      <a:schemeClr val="accent2">
                        <a:lumMod val="20000"/>
                        <a:lumOff val="80000"/>
                      </a:schemeClr>
                    </a:solidFill>
                  </a:tcPr>
                </a:tc>
                <a:tc>
                  <a:txBody>
                    <a:bodyPr/>
                    <a:lstStyle/>
                    <a:p>
                      <a:pPr algn="r"/>
                      <a:endParaRPr lang="en-GB" sz="1400" b="1" dirty="0"/>
                    </a:p>
                  </a:txBody>
                  <a:tcPr>
                    <a:solidFill>
                      <a:schemeClr val="accent2">
                        <a:lumMod val="20000"/>
                        <a:lumOff val="80000"/>
                      </a:schemeClr>
                    </a:solidFill>
                  </a:tcPr>
                </a:tc>
                <a:tc>
                  <a:txBody>
                    <a:bodyPr/>
                    <a:lstStyle/>
                    <a:p>
                      <a:pPr algn="r"/>
                      <a:endParaRPr lang="en-GB" sz="1400" b="1" dirty="0"/>
                    </a:p>
                  </a:txBody>
                  <a:tcPr>
                    <a:solidFill>
                      <a:schemeClr val="accent2">
                        <a:lumMod val="20000"/>
                        <a:lumOff val="80000"/>
                      </a:schemeClr>
                    </a:solidFill>
                  </a:tcPr>
                </a:tc>
                <a:tc>
                  <a:txBody>
                    <a:bodyPr/>
                    <a:lstStyle/>
                    <a:p>
                      <a:pPr algn="r"/>
                      <a:r>
                        <a:rPr lang="en-GB" sz="1400" dirty="0"/>
                        <a:t>1</a:t>
                      </a:r>
                    </a:p>
                  </a:txBody>
                  <a:tcPr/>
                </a:tc>
                <a:extLst>
                  <a:ext uri="{0D108BD9-81ED-4DB2-BD59-A6C34878D82A}">
                    <a16:rowId xmlns:a16="http://schemas.microsoft.com/office/drawing/2014/main" val="2036135239"/>
                  </a:ext>
                </a:extLst>
              </a:tr>
              <a:tr h="250371">
                <a:tc>
                  <a:txBody>
                    <a:bodyPr/>
                    <a:lstStyle/>
                    <a:p>
                      <a:r>
                        <a:rPr lang="en-GB" sz="1400" dirty="0"/>
                        <a:t>BPM</a:t>
                      </a:r>
                    </a:p>
                  </a:txBody>
                  <a:tcPr/>
                </a:tc>
                <a:tc>
                  <a:txBody>
                    <a:bodyPr/>
                    <a:lstStyle/>
                    <a:p>
                      <a:pPr algn="r"/>
                      <a:endParaRPr lang="en-GB" sz="1400" b="1" dirty="0"/>
                    </a:p>
                  </a:txBody>
                  <a:tcPr>
                    <a:solidFill>
                      <a:schemeClr val="accent6">
                        <a:lumMod val="20000"/>
                        <a:lumOff val="80000"/>
                      </a:schemeClr>
                    </a:solidFill>
                  </a:tcPr>
                </a:tc>
                <a:tc>
                  <a:txBody>
                    <a:bodyPr/>
                    <a:lstStyle/>
                    <a:p>
                      <a:pPr algn="r"/>
                      <a:endParaRPr lang="en-GB" sz="1400" b="1" dirty="0"/>
                    </a:p>
                  </a:txBody>
                  <a:tcPr>
                    <a:solidFill>
                      <a:schemeClr val="accent6">
                        <a:lumMod val="20000"/>
                        <a:lumOff val="80000"/>
                      </a:schemeClr>
                    </a:solidFill>
                  </a:tcPr>
                </a:tc>
                <a:tc>
                  <a:txBody>
                    <a:bodyPr/>
                    <a:lstStyle/>
                    <a:p>
                      <a:pPr algn="r"/>
                      <a:endParaRPr lang="en-GB" sz="1400" b="1" dirty="0"/>
                    </a:p>
                  </a:txBody>
                  <a:tcPr>
                    <a:solidFill>
                      <a:schemeClr val="accent6">
                        <a:lumMod val="20000"/>
                        <a:lumOff val="80000"/>
                      </a:schemeClr>
                    </a:solidFill>
                  </a:tcPr>
                </a:tc>
                <a:tc>
                  <a:txBody>
                    <a:bodyPr/>
                    <a:lstStyle/>
                    <a:p>
                      <a:pPr algn="r"/>
                      <a:r>
                        <a:rPr lang="en-GB" sz="1400" b="1" dirty="0"/>
                        <a:t>7</a:t>
                      </a:r>
                    </a:p>
                  </a:txBody>
                  <a:tcPr>
                    <a:solidFill>
                      <a:schemeClr val="accent6">
                        <a:lumMod val="20000"/>
                        <a:lumOff val="80000"/>
                      </a:schemeClr>
                    </a:solidFill>
                  </a:tcPr>
                </a:tc>
                <a:tc>
                  <a:txBody>
                    <a:bodyPr/>
                    <a:lstStyle/>
                    <a:p>
                      <a:pPr algn="r"/>
                      <a:r>
                        <a:rPr lang="en-GB" sz="1400" b="1" dirty="0"/>
                        <a:t>15</a:t>
                      </a:r>
                    </a:p>
                  </a:txBody>
                  <a:tcPr>
                    <a:solidFill>
                      <a:schemeClr val="accent6">
                        <a:lumMod val="20000"/>
                        <a:lumOff val="80000"/>
                      </a:schemeClr>
                    </a:solidFill>
                  </a:tcPr>
                </a:tc>
                <a:tc>
                  <a:txBody>
                    <a:bodyPr/>
                    <a:lstStyle/>
                    <a:p>
                      <a:pPr algn="r"/>
                      <a:r>
                        <a:rPr lang="en-GB" sz="1400" b="1" dirty="0"/>
                        <a:t>14</a:t>
                      </a:r>
                    </a:p>
                  </a:txBody>
                  <a:tcPr>
                    <a:solidFill>
                      <a:schemeClr val="accent6">
                        <a:lumMod val="20000"/>
                        <a:lumOff val="80000"/>
                      </a:schemeClr>
                    </a:solidFill>
                  </a:tcPr>
                </a:tc>
                <a:tc>
                  <a:txBody>
                    <a:bodyPr/>
                    <a:lstStyle/>
                    <a:p>
                      <a:pPr algn="r"/>
                      <a:r>
                        <a:rPr lang="en-GB" sz="1400" b="1" dirty="0"/>
                        <a:t>9</a:t>
                      </a:r>
                    </a:p>
                  </a:txBody>
                  <a:tcPr>
                    <a:solidFill>
                      <a:schemeClr val="accent6">
                        <a:lumMod val="20000"/>
                        <a:lumOff val="80000"/>
                      </a:schemeClr>
                    </a:solidFill>
                  </a:tcPr>
                </a:tc>
                <a:tc>
                  <a:txBody>
                    <a:bodyPr/>
                    <a:lstStyle/>
                    <a:p>
                      <a:pPr algn="r"/>
                      <a:r>
                        <a:rPr lang="en-GB" sz="1400" b="1" dirty="0"/>
                        <a:t>21</a:t>
                      </a:r>
                    </a:p>
                  </a:txBody>
                  <a:tcPr>
                    <a:solidFill>
                      <a:schemeClr val="accent6">
                        <a:lumMod val="20000"/>
                        <a:lumOff val="80000"/>
                      </a:schemeClr>
                    </a:solidFill>
                  </a:tcPr>
                </a:tc>
                <a:tc>
                  <a:txBody>
                    <a:bodyPr/>
                    <a:lstStyle/>
                    <a:p>
                      <a:pPr algn="r"/>
                      <a:r>
                        <a:rPr lang="en-GB" sz="1400" b="1" dirty="0"/>
                        <a:t>16</a:t>
                      </a:r>
                    </a:p>
                  </a:txBody>
                  <a:tcPr>
                    <a:solidFill>
                      <a:schemeClr val="accent6">
                        <a:lumMod val="20000"/>
                        <a:lumOff val="80000"/>
                      </a:schemeClr>
                    </a:solidFill>
                  </a:tcPr>
                </a:tc>
                <a:tc>
                  <a:txBody>
                    <a:bodyPr/>
                    <a:lstStyle/>
                    <a:p>
                      <a:pPr algn="r"/>
                      <a:r>
                        <a:rPr lang="en-GB" sz="1400" b="1" dirty="0"/>
                        <a:t>12</a:t>
                      </a:r>
                    </a:p>
                  </a:txBody>
                  <a:tcPr>
                    <a:solidFill>
                      <a:schemeClr val="accent6">
                        <a:lumMod val="20000"/>
                        <a:lumOff val="80000"/>
                      </a:schemeClr>
                    </a:solidFill>
                  </a:tcPr>
                </a:tc>
                <a:tc>
                  <a:txBody>
                    <a:bodyPr/>
                    <a:lstStyle/>
                    <a:p>
                      <a:pPr algn="r"/>
                      <a:r>
                        <a:rPr lang="en-GB" sz="1400" b="1" dirty="0"/>
                        <a:t>4</a:t>
                      </a:r>
                    </a:p>
                  </a:txBody>
                  <a:tcPr>
                    <a:solidFill>
                      <a:schemeClr val="accent6">
                        <a:lumMod val="20000"/>
                        <a:lumOff val="80000"/>
                      </a:schemeClr>
                    </a:solidFill>
                  </a:tcPr>
                </a:tc>
                <a:tc>
                  <a:txBody>
                    <a:bodyPr/>
                    <a:lstStyle/>
                    <a:p>
                      <a:pPr algn="r"/>
                      <a:r>
                        <a:rPr lang="en-GB" sz="1400" dirty="0"/>
                        <a:t>98</a:t>
                      </a:r>
                    </a:p>
                  </a:txBody>
                  <a:tcPr/>
                </a:tc>
                <a:extLst>
                  <a:ext uri="{0D108BD9-81ED-4DB2-BD59-A6C34878D82A}">
                    <a16:rowId xmlns:a16="http://schemas.microsoft.com/office/drawing/2014/main" val="2697341478"/>
                  </a:ext>
                </a:extLst>
              </a:tr>
              <a:tr h="250371">
                <a:tc>
                  <a:txBody>
                    <a:bodyPr/>
                    <a:lstStyle/>
                    <a:p>
                      <a:r>
                        <a:rPr lang="en-GB" sz="1400" dirty="0"/>
                        <a:t>BIF</a:t>
                      </a:r>
                    </a:p>
                  </a:txBody>
                  <a:tcPr/>
                </a:tc>
                <a:tc>
                  <a:txBody>
                    <a:bodyPr/>
                    <a:lstStyle/>
                    <a:p>
                      <a:pPr algn="r"/>
                      <a:endParaRPr lang="en-GB" sz="1400" b="1" dirty="0"/>
                    </a:p>
                  </a:txBody>
                  <a:tcPr>
                    <a:solidFill>
                      <a:schemeClr val="accent6">
                        <a:lumMod val="20000"/>
                        <a:lumOff val="80000"/>
                      </a:schemeClr>
                    </a:solidFill>
                  </a:tcPr>
                </a:tc>
                <a:tc>
                  <a:txBody>
                    <a:bodyPr/>
                    <a:lstStyle/>
                    <a:p>
                      <a:pPr algn="r"/>
                      <a:r>
                        <a:rPr lang="en-GB" sz="1400" b="1" dirty="0"/>
                        <a:t>2</a:t>
                      </a:r>
                    </a:p>
                  </a:txBody>
                  <a:tcPr>
                    <a:solidFill>
                      <a:schemeClr val="accent6">
                        <a:lumMod val="20000"/>
                        <a:lumOff val="80000"/>
                      </a:schemeClr>
                    </a:solidFill>
                  </a:tcPr>
                </a:tc>
                <a:tc>
                  <a:txBody>
                    <a:bodyPr/>
                    <a:lstStyle/>
                    <a:p>
                      <a:pPr algn="r"/>
                      <a:endParaRPr lang="en-GB" sz="1400" b="1" dirty="0"/>
                    </a:p>
                  </a:txBody>
                  <a:tcPr>
                    <a:solidFill>
                      <a:schemeClr val="accent6">
                        <a:lumMod val="20000"/>
                        <a:lumOff val="80000"/>
                      </a:schemeClr>
                    </a:solidFill>
                  </a:tcPr>
                </a:tc>
                <a:tc>
                  <a:txBody>
                    <a:bodyPr/>
                    <a:lstStyle/>
                    <a:p>
                      <a:pPr algn="r"/>
                      <a:r>
                        <a:rPr lang="en-GB" sz="1400" b="1" dirty="0"/>
                        <a:t>2</a:t>
                      </a:r>
                    </a:p>
                  </a:txBody>
                  <a:tcPr>
                    <a:solidFill>
                      <a:schemeClr val="accent6">
                        <a:lumMod val="20000"/>
                        <a:lumOff val="80000"/>
                      </a:schemeClr>
                    </a:solidFill>
                  </a:tcPr>
                </a:tc>
                <a:tc>
                  <a:txBody>
                    <a:bodyPr/>
                    <a:lstStyle/>
                    <a:p>
                      <a:pPr algn="r"/>
                      <a:endParaRPr lang="en-GB" sz="1400" b="1" dirty="0"/>
                    </a:p>
                  </a:txBody>
                  <a:tcPr>
                    <a:solidFill>
                      <a:schemeClr val="accent6">
                        <a:lumMod val="20000"/>
                        <a:lumOff val="80000"/>
                      </a:schemeClr>
                    </a:solidFill>
                  </a:tcPr>
                </a:tc>
                <a:tc>
                  <a:txBody>
                    <a:bodyPr/>
                    <a:lstStyle/>
                    <a:p>
                      <a:pPr algn="r"/>
                      <a:endParaRPr lang="en-GB" sz="1400" b="1" dirty="0"/>
                    </a:p>
                  </a:txBody>
                  <a:tcPr>
                    <a:solidFill>
                      <a:schemeClr val="accent6">
                        <a:lumMod val="20000"/>
                        <a:lumOff val="80000"/>
                      </a:schemeClr>
                    </a:solidFill>
                  </a:tcPr>
                </a:tc>
                <a:tc>
                  <a:txBody>
                    <a:bodyPr/>
                    <a:lstStyle/>
                    <a:p>
                      <a:pPr algn="r"/>
                      <a:endParaRPr lang="en-GB" sz="1400" b="1" dirty="0"/>
                    </a:p>
                  </a:txBody>
                  <a:tcPr>
                    <a:solidFill>
                      <a:schemeClr val="accent6">
                        <a:lumMod val="20000"/>
                        <a:lumOff val="80000"/>
                      </a:schemeClr>
                    </a:solidFill>
                  </a:tcPr>
                </a:tc>
                <a:tc>
                  <a:txBody>
                    <a:bodyPr/>
                    <a:lstStyle/>
                    <a:p>
                      <a:pPr algn="r"/>
                      <a:endParaRPr lang="en-GB" sz="1400" b="1" dirty="0"/>
                    </a:p>
                  </a:txBody>
                  <a:tcPr>
                    <a:solidFill>
                      <a:schemeClr val="accent6">
                        <a:lumMod val="20000"/>
                        <a:lumOff val="80000"/>
                      </a:schemeClr>
                    </a:solidFill>
                  </a:tcPr>
                </a:tc>
                <a:tc>
                  <a:txBody>
                    <a:bodyPr/>
                    <a:lstStyle/>
                    <a:p>
                      <a:pPr algn="r"/>
                      <a:endParaRPr lang="en-GB" sz="1400" b="1" dirty="0"/>
                    </a:p>
                  </a:txBody>
                  <a:tcPr>
                    <a:solidFill>
                      <a:schemeClr val="accent6">
                        <a:lumMod val="20000"/>
                        <a:lumOff val="80000"/>
                      </a:schemeClr>
                    </a:solidFill>
                  </a:tcPr>
                </a:tc>
                <a:tc>
                  <a:txBody>
                    <a:bodyPr/>
                    <a:lstStyle/>
                    <a:p>
                      <a:pPr algn="r"/>
                      <a:r>
                        <a:rPr lang="en-GB" sz="1400" b="1" dirty="0"/>
                        <a:t>1</a:t>
                      </a:r>
                    </a:p>
                  </a:txBody>
                  <a:tcPr>
                    <a:solidFill>
                      <a:schemeClr val="accent6">
                        <a:lumMod val="20000"/>
                        <a:lumOff val="80000"/>
                      </a:schemeClr>
                    </a:solidFill>
                  </a:tcPr>
                </a:tc>
                <a:tc>
                  <a:txBody>
                    <a:bodyPr/>
                    <a:lstStyle/>
                    <a:p>
                      <a:pPr algn="r"/>
                      <a:endParaRPr lang="en-GB" sz="1400" b="1" dirty="0"/>
                    </a:p>
                  </a:txBody>
                  <a:tcPr>
                    <a:solidFill>
                      <a:schemeClr val="accent6">
                        <a:lumMod val="20000"/>
                        <a:lumOff val="80000"/>
                      </a:schemeClr>
                    </a:solidFill>
                  </a:tcPr>
                </a:tc>
                <a:tc>
                  <a:txBody>
                    <a:bodyPr/>
                    <a:lstStyle/>
                    <a:p>
                      <a:pPr algn="r"/>
                      <a:r>
                        <a:rPr lang="en-GB" sz="1400" dirty="0"/>
                        <a:t>5</a:t>
                      </a:r>
                    </a:p>
                  </a:txBody>
                  <a:tcPr/>
                </a:tc>
                <a:extLst>
                  <a:ext uri="{0D108BD9-81ED-4DB2-BD59-A6C34878D82A}">
                    <a16:rowId xmlns:a16="http://schemas.microsoft.com/office/drawing/2014/main" val="3842834378"/>
                  </a:ext>
                </a:extLst>
              </a:tr>
              <a:tr h="250371">
                <a:tc>
                  <a:txBody>
                    <a:bodyPr/>
                    <a:lstStyle/>
                    <a:p>
                      <a:r>
                        <a:rPr lang="en-GB" sz="1400" dirty="0"/>
                        <a:t>IPM</a:t>
                      </a:r>
                    </a:p>
                  </a:txBody>
                  <a:tcPr/>
                </a:tc>
                <a:tc>
                  <a:txBody>
                    <a:bodyPr/>
                    <a:lstStyle/>
                    <a:p>
                      <a:pPr algn="r"/>
                      <a:endParaRPr lang="en-GB" sz="1400" b="1" dirty="0"/>
                    </a:p>
                  </a:txBody>
                  <a:tcPr>
                    <a:solidFill>
                      <a:schemeClr val="accent6">
                        <a:lumMod val="20000"/>
                        <a:lumOff val="80000"/>
                      </a:schemeClr>
                    </a:solidFill>
                  </a:tcPr>
                </a:tc>
                <a:tc>
                  <a:txBody>
                    <a:bodyPr/>
                    <a:lstStyle/>
                    <a:p>
                      <a:pPr algn="r"/>
                      <a:endParaRPr lang="en-GB" sz="1400" b="1" dirty="0"/>
                    </a:p>
                  </a:txBody>
                  <a:tcPr>
                    <a:solidFill>
                      <a:schemeClr val="accent6">
                        <a:lumMod val="20000"/>
                        <a:lumOff val="80000"/>
                      </a:schemeClr>
                    </a:solidFill>
                  </a:tcPr>
                </a:tc>
                <a:tc>
                  <a:txBody>
                    <a:bodyPr/>
                    <a:lstStyle/>
                    <a:p>
                      <a:pPr algn="r"/>
                      <a:endParaRPr lang="en-GB" sz="1400" b="1" dirty="0"/>
                    </a:p>
                  </a:txBody>
                  <a:tcPr>
                    <a:solidFill>
                      <a:schemeClr val="accent6">
                        <a:lumMod val="20000"/>
                        <a:lumOff val="80000"/>
                      </a:schemeClr>
                    </a:solidFill>
                  </a:tcPr>
                </a:tc>
                <a:tc>
                  <a:txBody>
                    <a:bodyPr/>
                    <a:lstStyle/>
                    <a:p>
                      <a:pPr algn="r"/>
                      <a:endParaRPr lang="en-GB" sz="1400" b="1" dirty="0"/>
                    </a:p>
                  </a:txBody>
                  <a:tcPr>
                    <a:solidFill>
                      <a:schemeClr val="accent6">
                        <a:lumMod val="20000"/>
                        <a:lumOff val="80000"/>
                      </a:schemeClr>
                    </a:solidFill>
                  </a:tcPr>
                </a:tc>
                <a:tc>
                  <a:txBody>
                    <a:bodyPr/>
                    <a:lstStyle/>
                    <a:p>
                      <a:pPr algn="r"/>
                      <a:endParaRPr lang="en-GB" sz="1400" b="1" dirty="0"/>
                    </a:p>
                  </a:txBody>
                  <a:tcPr>
                    <a:solidFill>
                      <a:schemeClr val="accent6">
                        <a:lumMod val="20000"/>
                        <a:lumOff val="80000"/>
                      </a:schemeClr>
                    </a:solidFill>
                  </a:tcPr>
                </a:tc>
                <a:tc>
                  <a:txBody>
                    <a:bodyPr/>
                    <a:lstStyle/>
                    <a:p>
                      <a:pPr algn="r"/>
                      <a:r>
                        <a:rPr lang="en-GB" sz="1400" b="1" dirty="0"/>
                        <a:t>1</a:t>
                      </a:r>
                    </a:p>
                  </a:txBody>
                  <a:tcPr>
                    <a:solidFill>
                      <a:schemeClr val="accent6">
                        <a:lumMod val="20000"/>
                        <a:lumOff val="80000"/>
                      </a:schemeClr>
                    </a:solidFill>
                  </a:tcPr>
                </a:tc>
                <a:tc>
                  <a:txBody>
                    <a:bodyPr/>
                    <a:lstStyle/>
                    <a:p>
                      <a:pPr algn="r"/>
                      <a:r>
                        <a:rPr lang="en-GB" sz="1400" b="1" dirty="0"/>
                        <a:t>3</a:t>
                      </a:r>
                    </a:p>
                  </a:txBody>
                  <a:tcPr>
                    <a:solidFill>
                      <a:schemeClr val="accent6">
                        <a:lumMod val="20000"/>
                        <a:lumOff val="80000"/>
                      </a:schemeClr>
                    </a:solidFill>
                  </a:tcPr>
                </a:tc>
                <a:tc>
                  <a:txBody>
                    <a:bodyPr/>
                    <a:lstStyle/>
                    <a:p>
                      <a:pPr algn="r"/>
                      <a:r>
                        <a:rPr lang="en-GB" sz="1400" b="1" dirty="0"/>
                        <a:t>1</a:t>
                      </a:r>
                    </a:p>
                  </a:txBody>
                  <a:tcPr>
                    <a:solidFill>
                      <a:schemeClr val="accent6">
                        <a:lumMod val="20000"/>
                        <a:lumOff val="80000"/>
                      </a:schemeClr>
                    </a:solidFill>
                  </a:tcPr>
                </a:tc>
                <a:tc>
                  <a:txBody>
                    <a:bodyPr/>
                    <a:lstStyle/>
                    <a:p>
                      <a:pPr algn="r"/>
                      <a:endParaRPr lang="en-GB" sz="1400" b="1" dirty="0"/>
                    </a:p>
                  </a:txBody>
                  <a:tcPr>
                    <a:solidFill>
                      <a:schemeClr val="accent6">
                        <a:lumMod val="20000"/>
                        <a:lumOff val="80000"/>
                      </a:schemeClr>
                    </a:solidFill>
                  </a:tcPr>
                </a:tc>
                <a:tc>
                  <a:txBody>
                    <a:bodyPr/>
                    <a:lstStyle/>
                    <a:p>
                      <a:pPr algn="r"/>
                      <a:endParaRPr lang="en-GB" sz="1400" b="1" dirty="0"/>
                    </a:p>
                  </a:txBody>
                  <a:tcPr>
                    <a:solidFill>
                      <a:schemeClr val="accent6">
                        <a:lumMod val="20000"/>
                        <a:lumOff val="80000"/>
                      </a:schemeClr>
                    </a:solidFill>
                  </a:tcPr>
                </a:tc>
                <a:tc>
                  <a:txBody>
                    <a:bodyPr/>
                    <a:lstStyle/>
                    <a:p>
                      <a:pPr algn="r"/>
                      <a:endParaRPr lang="en-GB" sz="1400" b="1" dirty="0"/>
                    </a:p>
                  </a:txBody>
                  <a:tcPr>
                    <a:solidFill>
                      <a:schemeClr val="accent6">
                        <a:lumMod val="20000"/>
                        <a:lumOff val="80000"/>
                      </a:schemeClr>
                    </a:solidFill>
                  </a:tcPr>
                </a:tc>
                <a:tc>
                  <a:txBody>
                    <a:bodyPr/>
                    <a:lstStyle/>
                    <a:p>
                      <a:pPr algn="r"/>
                      <a:r>
                        <a:rPr lang="en-GB" sz="1400" dirty="0"/>
                        <a:t>5</a:t>
                      </a:r>
                    </a:p>
                  </a:txBody>
                  <a:tcPr/>
                </a:tc>
                <a:extLst>
                  <a:ext uri="{0D108BD9-81ED-4DB2-BD59-A6C34878D82A}">
                    <a16:rowId xmlns:a16="http://schemas.microsoft.com/office/drawing/2014/main" val="2226601827"/>
                  </a:ext>
                </a:extLst>
              </a:tr>
              <a:tr h="250371">
                <a:tc>
                  <a:txBody>
                    <a:bodyPr/>
                    <a:lstStyle/>
                    <a:p>
                      <a:r>
                        <a:rPr lang="en-GB" sz="1400" dirty="0"/>
                        <a:t>EMU</a:t>
                      </a:r>
                    </a:p>
                  </a:txBody>
                  <a:tcPr/>
                </a:tc>
                <a:tc>
                  <a:txBody>
                    <a:bodyPr/>
                    <a:lstStyle/>
                    <a:p>
                      <a:pPr algn="r"/>
                      <a:endParaRPr lang="en-GB" sz="1400" b="1" dirty="0"/>
                    </a:p>
                  </a:txBody>
                  <a:tcPr>
                    <a:solidFill>
                      <a:schemeClr val="accent5">
                        <a:lumMod val="20000"/>
                        <a:lumOff val="80000"/>
                      </a:schemeClr>
                    </a:solidFill>
                  </a:tcPr>
                </a:tc>
                <a:tc>
                  <a:txBody>
                    <a:bodyPr/>
                    <a:lstStyle/>
                    <a:p>
                      <a:pPr algn="r"/>
                      <a:r>
                        <a:rPr lang="en-GB" sz="1400" b="1" dirty="0"/>
                        <a:t>1</a:t>
                      </a:r>
                    </a:p>
                  </a:txBody>
                  <a:tcPr>
                    <a:solidFill>
                      <a:schemeClr val="accent5">
                        <a:lumMod val="20000"/>
                        <a:lumOff val="80000"/>
                      </a:schemeClr>
                    </a:solidFill>
                  </a:tcPr>
                </a:tc>
                <a:tc>
                  <a:txBody>
                    <a:bodyPr/>
                    <a:lstStyle/>
                    <a:p>
                      <a:pPr algn="r"/>
                      <a:endParaRPr lang="en-GB" sz="1400" b="1" dirty="0"/>
                    </a:p>
                  </a:txBody>
                  <a:tcPr>
                    <a:solidFill>
                      <a:schemeClr val="accent5">
                        <a:lumMod val="20000"/>
                        <a:lumOff val="80000"/>
                      </a:schemeClr>
                    </a:solidFill>
                  </a:tcPr>
                </a:tc>
                <a:tc>
                  <a:txBody>
                    <a:bodyPr/>
                    <a:lstStyle/>
                    <a:p>
                      <a:pPr algn="r"/>
                      <a:r>
                        <a:rPr lang="en-GB" sz="1400" b="1" dirty="0"/>
                        <a:t>1</a:t>
                      </a:r>
                    </a:p>
                  </a:txBody>
                  <a:tcPr>
                    <a:solidFill>
                      <a:schemeClr val="accent5">
                        <a:lumMod val="20000"/>
                        <a:lumOff val="80000"/>
                      </a:schemeClr>
                    </a:solidFill>
                  </a:tcPr>
                </a:tc>
                <a:tc>
                  <a:txBody>
                    <a:bodyPr/>
                    <a:lstStyle/>
                    <a:p>
                      <a:pPr algn="r"/>
                      <a:endParaRPr lang="en-GB" sz="1400" b="1" dirty="0"/>
                    </a:p>
                  </a:txBody>
                  <a:tcPr>
                    <a:solidFill>
                      <a:schemeClr val="accent5">
                        <a:lumMod val="20000"/>
                        <a:lumOff val="80000"/>
                      </a:schemeClr>
                    </a:solidFill>
                  </a:tcPr>
                </a:tc>
                <a:tc>
                  <a:txBody>
                    <a:bodyPr/>
                    <a:lstStyle/>
                    <a:p>
                      <a:pPr algn="r"/>
                      <a:endParaRPr lang="en-GB" sz="1400" b="1" dirty="0"/>
                    </a:p>
                  </a:txBody>
                  <a:tcPr>
                    <a:solidFill>
                      <a:schemeClr val="accent5">
                        <a:lumMod val="20000"/>
                        <a:lumOff val="80000"/>
                      </a:schemeClr>
                    </a:solidFill>
                  </a:tcPr>
                </a:tc>
                <a:tc>
                  <a:txBody>
                    <a:bodyPr/>
                    <a:lstStyle/>
                    <a:p>
                      <a:pPr algn="r"/>
                      <a:endParaRPr lang="en-GB" sz="1400" b="1" dirty="0"/>
                    </a:p>
                  </a:txBody>
                  <a:tcPr>
                    <a:solidFill>
                      <a:schemeClr val="accent5">
                        <a:lumMod val="20000"/>
                        <a:lumOff val="80000"/>
                      </a:schemeClr>
                    </a:solidFill>
                  </a:tcPr>
                </a:tc>
                <a:tc>
                  <a:txBody>
                    <a:bodyPr/>
                    <a:lstStyle/>
                    <a:p>
                      <a:pPr algn="r"/>
                      <a:endParaRPr lang="en-GB" sz="1400" b="1" dirty="0"/>
                    </a:p>
                  </a:txBody>
                  <a:tcPr>
                    <a:solidFill>
                      <a:schemeClr val="accent5">
                        <a:lumMod val="20000"/>
                        <a:lumOff val="80000"/>
                      </a:schemeClr>
                    </a:solidFill>
                  </a:tcPr>
                </a:tc>
                <a:tc>
                  <a:txBody>
                    <a:bodyPr/>
                    <a:lstStyle/>
                    <a:p>
                      <a:pPr algn="r"/>
                      <a:endParaRPr lang="en-GB" sz="1400" b="1" dirty="0"/>
                    </a:p>
                  </a:txBody>
                  <a:tcPr>
                    <a:solidFill>
                      <a:schemeClr val="accent5">
                        <a:lumMod val="20000"/>
                        <a:lumOff val="80000"/>
                      </a:schemeClr>
                    </a:solidFill>
                  </a:tcPr>
                </a:tc>
                <a:tc>
                  <a:txBody>
                    <a:bodyPr/>
                    <a:lstStyle/>
                    <a:p>
                      <a:pPr algn="r"/>
                      <a:endParaRPr lang="en-GB" sz="1400" b="1" dirty="0"/>
                    </a:p>
                  </a:txBody>
                  <a:tcPr>
                    <a:solidFill>
                      <a:schemeClr val="accent5">
                        <a:lumMod val="20000"/>
                        <a:lumOff val="80000"/>
                      </a:schemeClr>
                    </a:solidFill>
                  </a:tcPr>
                </a:tc>
                <a:tc>
                  <a:txBody>
                    <a:bodyPr/>
                    <a:lstStyle/>
                    <a:p>
                      <a:pPr algn="r"/>
                      <a:endParaRPr lang="en-GB" sz="1400" b="1" dirty="0"/>
                    </a:p>
                  </a:txBody>
                  <a:tcPr>
                    <a:solidFill>
                      <a:schemeClr val="accent5">
                        <a:lumMod val="20000"/>
                        <a:lumOff val="80000"/>
                      </a:schemeClr>
                    </a:solidFill>
                  </a:tcPr>
                </a:tc>
                <a:tc>
                  <a:txBody>
                    <a:bodyPr/>
                    <a:lstStyle/>
                    <a:p>
                      <a:pPr algn="r"/>
                      <a:r>
                        <a:rPr lang="en-GB" sz="1400" dirty="0"/>
                        <a:t>2</a:t>
                      </a:r>
                    </a:p>
                  </a:txBody>
                  <a:tcPr/>
                </a:tc>
                <a:extLst>
                  <a:ext uri="{0D108BD9-81ED-4DB2-BD59-A6C34878D82A}">
                    <a16:rowId xmlns:a16="http://schemas.microsoft.com/office/drawing/2014/main" val="3651340612"/>
                  </a:ext>
                </a:extLst>
              </a:tr>
              <a:tr h="250371">
                <a:tc>
                  <a:txBody>
                    <a:bodyPr/>
                    <a:lstStyle/>
                    <a:p>
                      <a:r>
                        <a:rPr lang="en-GB" sz="1400" dirty="0"/>
                        <a:t>LBM</a:t>
                      </a:r>
                    </a:p>
                  </a:txBody>
                  <a:tcPr/>
                </a:tc>
                <a:tc>
                  <a:txBody>
                    <a:bodyPr/>
                    <a:lstStyle/>
                    <a:p>
                      <a:pPr algn="r"/>
                      <a:endParaRPr lang="en-GB" sz="1400" b="1" dirty="0"/>
                    </a:p>
                  </a:txBody>
                  <a:tcPr>
                    <a:solidFill>
                      <a:schemeClr val="accent5">
                        <a:lumMod val="20000"/>
                        <a:lumOff val="80000"/>
                      </a:schemeClr>
                    </a:solidFill>
                  </a:tcPr>
                </a:tc>
                <a:tc>
                  <a:txBody>
                    <a:bodyPr/>
                    <a:lstStyle/>
                    <a:p>
                      <a:pPr algn="r"/>
                      <a:endParaRPr lang="en-GB" sz="1400" b="1" dirty="0"/>
                    </a:p>
                  </a:txBody>
                  <a:tcPr>
                    <a:solidFill>
                      <a:schemeClr val="accent5">
                        <a:lumMod val="20000"/>
                        <a:lumOff val="80000"/>
                      </a:schemeClr>
                    </a:solidFill>
                  </a:tcPr>
                </a:tc>
                <a:tc>
                  <a:txBody>
                    <a:bodyPr/>
                    <a:lstStyle/>
                    <a:p>
                      <a:pPr algn="r"/>
                      <a:endParaRPr lang="en-GB" sz="1400" b="1" dirty="0"/>
                    </a:p>
                  </a:txBody>
                  <a:tcPr>
                    <a:solidFill>
                      <a:schemeClr val="accent5">
                        <a:lumMod val="20000"/>
                        <a:lumOff val="80000"/>
                      </a:schemeClr>
                    </a:solidFill>
                  </a:tcPr>
                </a:tc>
                <a:tc>
                  <a:txBody>
                    <a:bodyPr/>
                    <a:lstStyle/>
                    <a:p>
                      <a:pPr algn="r"/>
                      <a:r>
                        <a:rPr lang="en-GB" sz="1400" b="1" dirty="0"/>
                        <a:t>1</a:t>
                      </a:r>
                    </a:p>
                  </a:txBody>
                  <a:tcPr>
                    <a:solidFill>
                      <a:schemeClr val="accent5">
                        <a:lumMod val="20000"/>
                        <a:lumOff val="80000"/>
                      </a:schemeClr>
                    </a:solidFill>
                  </a:tcPr>
                </a:tc>
                <a:tc>
                  <a:txBody>
                    <a:bodyPr/>
                    <a:lstStyle/>
                    <a:p>
                      <a:pPr algn="r"/>
                      <a:endParaRPr lang="en-GB" sz="1400" b="1" dirty="0"/>
                    </a:p>
                  </a:txBody>
                  <a:tcPr>
                    <a:solidFill>
                      <a:schemeClr val="accent5">
                        <a:lumMod val="20000"/>
                        <a:lumOff val="80000"/>
                      </a:schemeClr>
                    </a:solidFill>
                  </a:tcPr>
                </a:tc>
                <a:tc>
                  <a:txBody>
                    <a:bodyPr/>
                    <a:lstStyle/>
                    <a:p>
                      <a:pPr algn="r"/>
                      <a:r>
                        <a:rPr lang="en-GB" sz="1400" b="1" dirty="0"/>
                        <a:t>1</a:t>
                      </a:r>
                    </a:p>
                  </a:txBody>
                  <a:tcPr>
                    <a:solidFill>
                      <a:schemeClr val="accent5">
                        <a:lumMod val="20000"/>
                        <a:lumOff val="80000"/>
                      </a:schemeClr>
                    </a:solidFill>
                  </a:tcPr>
                </a:tc>
                <a:tc>
                  <a:txBody>
                    <a:bodyPr/>
                    <a:lstStyle/>
                    <a:p>
                      <a:pPr algn="r"/>
                      <a:r>
                        <a:rPr lang="en-GB" sz="1400" b="1" dirty="0"/>
                        <a:t>1</a:t>
                      </a:r>
                    </a:p>
                  </a:txBody>
                  <a:tcPr>
                    <a:solidFill>
                      <a:schemeClr val="accent5">
                        <a:lumMod val="20000"/>
                        <a:lumOff val="80000"/>
                      </a:schemeClr>
                    </a:solidFill>
                  </a:tcPr>
                </a:tc>
                <a:tc>
                  <a:txBody>
                    <a:bodyPr/>
                    <a:lstStyle/>
                    <a:p>
                      <a:pPr algn="r"/>
                      <a:endParaRPr lang="en-GB" sz="1400" b="1" dirty="0"/>
                    </a:p>
                  </a:txBody>
                  <a:tcPr>
                    <a:solidFill>
                      <a:schemeClr val="accent5">
                        <a:lumMod val="20000"/>
                        <a:lumOff val="80000"/>
                      </a:schemeClr>
                    </a:solidFill>
                  </a:tcPr>
                </a:tc>
                <a:tc>
                  <a:txBody>
                    <a:bodyPr/>
                    <a:lstStyle/>
                    <a:p>
                      <a:pPr algn="r"/>
                      <a:endParaRPr lang="en-GB" sz="1400" b="1" dirty="0"/>
                    </a:p>
                  </a:txBody>
                  <a:tcPr>
                    <a:solidFill>
                      <a:schemeClr val="accent5">
                        <a:lumMod val="20000"/>
                        <a:lumOff val="80000"/>
                      </a:schemeClr>
                    </a:solidFill>
                  </a:tcPr>
                </a:tc>
                <a:tc>
                  <a:txBody>
                    <a:bodyPr/>
                    <a:lstStyle/>
                    <a:p>
                      <a:pPr algn="r"/>
                      <a:endParaRPr lang="en-GB" sz="1400" b="1" dirty="0"/>
                    </a:p>
                  </a:txBody>
                  <a:tcPr>
                    <a:solidFill>
                      <a:schemeClr val="accent5">
                        <a:lumMod val="20000"/>
                        <a:lumOff val="80000"/>
                      </a:schemeClr>
                    </a:solidFill>
                  </a:tcPr>
                </a:tc>
                <a:tc>
                  <a:txBody>
                    <a:bodyPr/>
                    <a:lstStyle/>
                    <a:p>
                      <a:pPr algn="r"/>
                      <a:endParaRPr lang="en-GB" sz="1400" b="1" dirty="0"/>
                    </a:p>
                  </a:txBody>
                  <a:tcPr>
                    <a:solidFill>
                      <a:schemeClr val="accent5">
                        <a:lumMod val="20000"/>
                        <a:lumOff val="80000"/>
                      </a:schemeClr>
                    </a:solidFill>
                  </a:tcPr>
                </a:tc>
                <a:tc>
                  <a:txBody>
                    <a:bodyPr/>
                    <a:lstStyle/>
                    <a:p>
                      <a:pPr algn="r"/>
                      <a:r>
                        <a:rPr lang="en-GB" sz="1400" dirty="0"/>
                        <a:t>3</a:t>
                      </a:r>
                    </a:p>
                  </a:txBody>
                  <a:tcPr/>
                </a:tc>
                <a:extLst>
                  <a:ext uri="{0D108BD9-81ED-4DB2-BD59-A6C34878D82A}">
                    <a16:rowId xmlns:a16="http://schemas.microsoft.com/office/drawing/2014/main" val="2882820895"/>
                  </a:ext>
                </a:extLst>
              </a:tr>
              <a:tr h="250371">
                <a:tc>
                  <a:txBody>
                    <a:bodyPr/>
                    <a:lstStyle/>
                    <a:p>
                      <a:r>
                        <a:rPr lang="en-GB" sz="1400" dirty="0"/>
                        <a:t>WS</a:t>
                      </a:r>
                    </a:p>
                  </a:txBody>
                  <a:tcPr/>
                </a:tc>
                <a:tc>
                  <a:txBody>
                    <a:bodyPr/>
                    <a:lstStyle/>
                    <a:p>
                      <a:pPr algn="r"/>
                      <a:endParaRPr lang="en-GB" sz="1400" b="1"/>
                    </a:p>
                  </a:txBody>
                  <a:tcPr>
                    <a:solidFill>
                      <a:schemeClr val="accent5">
                        <a:lumMod val="20000"/>
                        <a:lumOff val="80000"/>
                      </a:schemeClr>
                    </a:solidFill>
                  </a:tcPr>
                </a:tc>
                <a:tc>
                  <a:txBody>
                    <a:bodyPr/>
                    <a:lstStyle/>
                    <a:p>
                      <a:pPr algn="r"/>
                      <a:endParaRPr lang="en-GB" sz="1400" b="1" dirty="0"/>
                    </a:p>
                  </a:txBody>
                  <a:tcPr>
                    <a:solidFill>
                      <a:schemeClr val="accent5">
                        <a:lumMod val="20000"/>
                        <a:lumOff val="80000"/>
                      </a:schemeClr>
                    </a:solidFill>
                  </a:tcPr>
                </a:tc>
                <a:tc>
                  <a:txBody>
                    <a:bodyPr/>
                    <a:lstStyle/>
                    <a:p>
                      <a:pPr algn="r"/>
                      <a:endParaRPr lang="en-GB" sz="1400" b="1" dirty="0"/>
                    </a:p>
                  </a:txBody>
                  <a:tcPr>
                    <a:solidFill>
                      <a:schemeClr val="accent5">
                        <a:lumMod val="20000"/>
                        <a:lumOff val="80000"/>
                      </a:schemeClr>
                    </a:solidFill>
                  </a:tcPr>
                </a:tc>
                <a:tc>
                  <a:txBody>
                    <a:bodyPr/>
                    <a:lstStyle/>
                    <a:p>
                      <a:pPr algn="r"/>
                      <a:r>
                        <a:rPr lang="en-GB" sz="1400" b="1" dirty="0"/>
                        <a:t>3</a:t>
                      </a:r>
                    </a:p>
                  </a:txBody>
                  <a:tcPr>
                    <a:solidFill>
                      <a:schemeClr val="accent5">
                        <a:lumMod val="20000"/>
                        <a:lumOff val="80000"/>
                      </a:schemeClr>
                    </a:solidFill>
                  </a:tcPr>
                </a:tc>
                <a:tc>
                  <a:txBody>
                    <a:bodyPr/>
                    <a:lstStyle/>
                    <a:p>
                      <a:pPr algn="r"/>
                      <a:endParaRPr lang="en-GB" sz="1400" b="1" dirty="0"/>
                    </a:p>
                  </a:txBody>
                  <a:tcPr>
                    <a:solidFill>
                      <a:schemeClr val="accent5">
                        <a:lumMod val="20000"/>
                        <a:lumOff val="80000"/>
                      </a:schemeClr>
                    </a:solidFill>
                  </a:tcPr>
                </a:tc>
                <a:tc>
                  <a:txBody>
                    <a:bodyPr/>
                    <a:lstStyle/>
                    <a:p>
                      <a:pPr algn="r"/>
                      <a:r>
                        <a:rPr lang="en-GB" sz="1400" b="1" dirty="0"/>
                        <a:t>3</a:t>
                      </a:r>
                    </a:p>
                  </a:txBody>
                  <a:tcPr>
                    <a:solidFill>
                      <a:schemeClr val="accent5">
                        <a:lumMod val="20000"/>
                        <a:lumOff val="80000"/>
                      </a:schemeClr>
                    </a:solidFill>
                  </a:tcPr>
                </a:tc>
                <a:tc>
                  <a:txBody>
                    <a:bodyPr/>
                    <a:lstStyle/>
                    <a:p>
                      <a:pPr algn="r"/>
                      <a:r>
                        <a:rPr lang="en-GB" sz="1400" b="1" dirty="0"/>
                        <a:t>3</a:t>
                      </a:r>
                    </a:p>
                  </a:txBody>
                  <a:tcPr>
                    <a:solidFill>
                      <a:schemeClr val="accent5">
                        <a:lumMod val="20000"/>
                        <a:lumOff val="80000"/>
                      </a:schemeClr>
                    </a:solidFill>
                  </a:tcPr>
                </a:tc>
                <a:tc>
                  <a:txBody>
                    <a:bodyPr/>
                    <a:lstStyle/>
                    <a:p>
                      <a:pPr algn="r"/>
                      <a:r>
                        <a:rPr lang="en-GB" sz="1400" b="1" dirty="0"/>
                        <a:t>1</a:t>
                      </a:r>
                    </a:p>
                  </a:txBody>
                  <a:tcPr>
                    <a:solidFill>
                      <a:schemeClr val="accent5">
                        <a:lumMod val="20000"/>
                        <a:lumOff val="80000"/>
                      </a:schemeClr>
                    </a:solidFill>
                  </a:tcPr>
                </a:tc>
                <a:tc>
                  <a:txBody>
                    <a:bodyPr/>
                    <a:lstStyle/>
                    <a:p>
                      <a:pPr algn="r"/>
                      <a:r>
                        <a:rPr lang="en-GB" sz="1400" b="1" dirty="0"/>
                        <a:t>3</a:t>
                      </a:r>
                    </a:p>
                  </a:txBody>
                  <a:tcPr>
                    <a:solidFill>
                      <a:schemeClr val="accent5">
                        <a:lumMod val="20000"/>
                        <a:lumOff val="80000"/>
                      </a:schemeClr>
                    </a:solidFill>
                  </a:tcPr>
                </a:tc>
                <a:tc>
                  <a:txBody>
                    <a:bodyPr/>
                    <a:lstStyle/>
                    <a:p>
                      <a:pPr algn="r"/>
                      <a:r>
                        <a:rPr lang="en-GB" sz="1400" b="1" dirty="0"/>
                        <a:t>1</a:t>
                      </a:r>
                    </a:p>
                  </a:txBody>
                  <a:tcPr>
                    <a:solidFill>
                      <a:schemeClr val="accent5">
                        <a:lumMod val="20000"/>
                        <a:lumOff val="80000"/>
                      </a:schemeClr>
                    </a:solidFill>
                  </a:tcPr>
                </a:tc>
                <a:tc>
                  <a:txBody>
                    <a:bodyPr/>
                    <a:lstStyle/>
                    <a:p>
                      <a:pPr algn="r"/>
                      <a:endParaRPr lang="en-GB" sz="1400" b="1" dirty="0"/>
                    </a:p>
                  </a:txBody>
                  <a:tcPr>
                    <a:solidFill>
                      <a:schemeClr val="accent5">
                        <a:lumMod val="20000"/>
                        <a:lumOff val="80000"/>
                      </a:schemeClr>
                    </a:solidFill>
                  </a:tcPr>
                </a:tc>
                <a:tc>
                  <a:txBody>
                    <a:bodyPr/>
                    <a:lstStyle/>
                    <a:p>
                      <a:pPr algn="r"/>
                      <a:r>
                        <a:rPr lang="en-GB" sz="1400" dirty="0"/>
                        <a:t>14</a:t>
                      </a:r>
                    </a:p>
                  </a:txBody>
                  <a:tcPr/>
                </a:tc>
                <a:extLst>
                  <a:ext uri="{0D108BD9-81ED-4DB2-BD59-A6C34878D82A}">
                    <a16:rowId xmlns:a16="http://schemas.microsoft.com/office/drawing/2014/main" val="2464181809"/>
                  </a:ext>
                </a:extLst>
              </a:tr>
              <a:tr h="250371">
                <a:tc>
                  <a:txBody>
                    <a:bodyPr/>
                    <a:lstStyle/>
                    <a:p>
                      <a:r>
                        <a:rPr lang="en-GB" sz="1400" dirty="0" err="1"/>
                        <a:t>AptM</a:t>
                      </a:r>
                      <a:endParaRPr lang="en-GB" sz="1400" dirty="0"/>
                    </a:p>
                  </a:txBody>
                  <a:tcPr/>
                </a:tc>
                <a:tc>
                  <a:txBody>
                    <a:bodyPr/>
                    <a:lstStyle/>
                    <a:p>
                      <a:pPr algn="r"/>
                      <a:endParaRPr lang="en-GB" sz="1400" b="1" dirty="0"/>
                    </a:p>
                  </a:txBody>
                  <a:tcPr>
                    <a:solidFill>
                      <a:schemeClr val="accent5">
                        <a:lumMod val="20000"/>
                        <a:lumOff val="80000"/>
                      </a:schemeClr>
                    </a:solidFill>
                  </a:tcPr>
                </a:tc>
                <a:tc>
                  <a:txBody>
                    <a:bodyPr/>
                    <a:lstStyle/>
                    <a:p>
                      <a:pPr algn="r"/>
                      <a:endParaRPr lang="en-GB" sz="1400" b="1" dirty="0"/>
                    </a:p>
                  </a:txBody>
                  <a:tcPr>
                    <a:solidFill>
                      <a:schemeClr val="accent5">
                        <a:lumMod val="20000"/>
                        <a:lumOff val="80000"/>
                      </a:schemeClr>
                    </a:solidFill>
                  </a:tcPr>
                </a:tc>
                <a:tc>
                  <a:txBody>
                    <a:bodyPr/>
                    <a:lstStyle/>
                    <a:p>
                      <a:pPr algn="r"/>
                      <a:endParaRPr lang="en-GB" sz="1400" b="1" dirty="0"/>
                    </a:p>
                  </a:txBody>
                  <a:tcPr>
                    <a:solidFill>
                      <a:schemeClr val="accent5">
                        <a:lumMod val="20000"/>
                        <a:lumOff val="80000"/>
                      </a:schemeClr>
                    </a:solidFill>
                  </a:tcPr>
                </a:tc>
                <a:tc>
                  <a:txBody>
                    <a:bodyPr/>
                    <a:lstStyle/>
                    <a:p>
                      <a:pPr algn="r"/>
                      <a:endParaRPr lang="en-GB" sz="1400" b="1" dirty="0"/>
                    </a:p>
                  </a:txBody>
                  <a:tcPr>
                    <a:solidFill>
                      <a:schemeClr val="accent5">
                        <a:lumMod val="20000"/>
                        <a:lumOff val="80000"/>
                      </a:schemeClr>
                    </a:solidFill>
                  </a:tcPr>
                </a:tc>
                <a:tc>
                  <a:txBody>
                    <a:bodyPr/>
                    <a:lstStyle/>
                    <a:p>
                      <a:pPr algn="r"/>
                      <a:endParaRPr lang="en-GB" sz="1400" b="1" dirty="0"/>
                    </a:p>
                  </a:txBody>
                  <a:tcPr>
                    <a:solidFill>
                      <a:schemeClr val="accent5">
                        <a:lumMod val="20000"/>
                        <a:lumOff val="80000"/>
                      </a:schemeClr>
                    </a:solidFill>
                  </a:tcPr>
                </a:tc>
                <a:tc>
                  <a:txBody>
                    <a:bodyPr/>
                    <a:lstStyle/>
                    <a:p>
                      <a:pPr algn="r"/>
                      <a:endParaRPr lang="en-GB" sz="1400" b="1" dirty="0"/>
                    </a:p>
                  </a:txBody>
                  <a:tcPr>
                    <a:solidFill>
                      <a:schemeClr val="accent5">
                        <a:lumMod val="20000"/>
                        <a:lumOff val="80000"/>
                      </a:schemeClr>
                    </a:solidFill>
                  </a:tcPr>
                </a:tc>
                <a:tc>
                  <a:txBody>
                    <a:bodyPr/>
                    <a:lstStyle/>
                    <a:p>
                      <a:pPr algn="r"/>
                      <a:endParaRPr lang="en-GB" sz="1400" b="1" dirty="0"/>
                    </a:p>
                  </a:txBody>
                  <a:tcPr>
                    <a:solidFill>
                      <a:schemeClr val="accent5">
                        <a:lumMod val="20000"/>
                        <a:lumOff val="80000"/>
                      </a:schemeClr>
                    </a:solidFill>
                  </a:tcPr>
                </a:tc>
                <a:tc>
                  <a:txBody>
                    <a:bodyPr/>
                    <a:lstStyle/>
                    <a:p>
                      <a:pPr algn="r"/>
                      <a:endParaRPr lang="en-GB" sz="1400" b="1" dirty="0"/>
                    </a:p>
                  </a:txBody>
                  <a:tcPr>
                    <a:solidFill>
                      <a:schemeClr val="accent5">
                        <a:lumMod val="20000"/>
                        <a:lumOff val="80000"/>
                      </a:schemeClr>
                    </a:solidFill>
                  </a:tcPr>
                </a:tc>
                <a:tc>
                  <a:txBody>
                    <a:bodyPr/>
                    <a:lstStyle/>
                    <a:p>
                      <a:pPr algn="r"/>
                      <a:endParaRPr lang="en-GB" sz="1400" b="1" dirty="0"/>
                    </a:p>
                  </a:txBody>
                  <a:tcPr>
                    <a:solidFill>
                      <a:schemeClr val="accent5">
                        <a:lumMod val="20000"/>
                        <a:lumOff val="80000"/>
                      </a:schemeClr>
                    </a:solidFill>
                  </a:tcPr>
                </a:tc>
                <a:tc>
                  <a:txBody>
                    <a:bodyPr/>
                    <a:lstStyle/>
                    <a:p>
                      <a:pPr algn="r"/>
                      <a:r>
                        <a:rPr lang="en-GB" sz="1400" b="1" dirty="0"/>
                        <a:t>3</a:t>
                      </a:r>
                    </a:p>
                  </a:txBody>
                  <a:tcPr>
                    <a:solidFill>
                      <a:schemeClr val="accent5">
                        <a:lumMod val="20000"/>
                        <a:lumOff val="80000"/>
                      </a:schemeClr>
                    </a:solidFill>
                  </a:tcPr>
                </a:tc>
                <a:tc>
                  <a:txBody>
                    <a:bodyPr/>
                    <a:lstStyle/>
                    <a:p>
                      <a:pPr algn="r"/>
                      <a:r>
                        <a:rPr lang="en-GB" sz="1400" b="1" dirty="0"/>
                        <a:t>1</a:t>
                      </a:r>
                    </a:p>
                  </a:txBody>
                  <a:tcPr>
                    <a:solidFill>
                      <a:schemeClr val="accent5">
                        <a:lumMod val="20000"/>
                        <a:lumOff val="80000"/>
                      </a:schemeClr>
                    </a:solidFill>
                  </a:tcPr>
                </a:tc>
                <a:tc>
                  <a:txBody>
                    <a:bodyPr/>
                    <a:lstStyle/>
                    <a:p>
                      <a:pPr algn="r"/>
                      <a:r>
                        <a:rPr lang="en-GB" sz="1400" dirty="0"/>
                        <a:t>4</a:t>
                      </a:r>
                    </a:p>
                  </a:txBody>
                  <a:tcPr/>
                </a:tc>
                <a:extLst>
                  <a:ext uri="{0D108BD9-81ED-4DB2-BD59-A6C34878D82A}">
                    <a16:rowId xmlns:a16="http://schemas.microsoft.com/office/drawing/2014/main" val="2681290219"/>
                  </a:ext>
                </a:extLst>
              </a:tr>
              <a:tr h="250371">
                <a:tc>
                  <a:txBody>
                    <a:bodyPr/>
                    <a:lstStyle/>
                    <a:p>
                      <a:r>
                        <a:rPr lang="en-GB" sz="1400" dirty="0" err="1"/>
                        <a:t>Img</a:t>
                      </a:r>
                      <a:endParaRPr lang="en-GB" sz="1400" dirty="0"/>
                    </a:p>
                  </a:txBody>
                  <a:tcPr/>
                </a:tc>
                <a:tc>
                  <a:txBody>
                    <a:bodyPr/>
                    <a:lstStyle/>
                    <a:p>
                      <a:pPr algn="r"/>
                      <a:endParaRPr lang="en-GB" sz="1400" b="1" dirty="0"/>
                    </a:p>
                  </a:txBody>
                  <a:tcPr>
                    <a:solidFill>
                      <a:schemeClr val="accent5">
                        <a:lumMod val="20000"/>
                        <a:lumOff val="80000"/>
                      </a:schemeClr>
                    </a:solidFill>
                  </a:tcPr>
                </a:tc>
                <a:tc>
                  <a:txBody>
                    <a:bodyPr/>
                    <a:lstStyle/>
                    <a:p>
                      <a:pPr algn="r"/>
                      <a:endParaRPr lang="en-GB" sz="1400" b="1" dirty="0"/>
                    </a:p>
                  </a:txBody>
                  <a:tcPr>
                    <a:solidFill>
                      <a:schemeClr val="accent5">
                        <a:lumMod val="20000"/>
                        <a:lumOff val="80000"/>
                      </a:schemeClr>
                    </a:solidFill>
                  </a:tcPr>
                </a:tc>
                <a:tc>
                  <a:txBody>
                    <a:bodyPr/>
                    <a:lstStyle/>
                    <a:p>
                      <a:pPr algn="r"/>
                      <a:endParaRPr lang="en-GB" sz="1400" b="1" dirty="0"/>
                    </a:p>
                  </a:txBody>
                  <a:tcPr>
                    <a:solidFill>
                      <a:schemeClr val="accent5">
                        <a:lumMod val="20000"/>
                        <a:lumOff val="80000"/>
                      </a:schemeClr>
                    </a:solidFill>
                  </a:tcPr>
                </a:tc>
                <a:tc>
                  <a:txBody>
                    <a:bodyPr/>
                    <a:lstStyle/>
                    <a:p>
                      <a:pPr algn="r"/>
                      <a:endParaRPr lang="en-GB" sz="1400" b="1" dirty="0"/>
                    </a:p>
                  </a:txBody>
                  <a:tcPr>
                    <a:solidFill>
                      <a:schemeClr val="accent5">
                        <a:lumMod val="20000"/>
                        <a:lumOff val="80000"/>
                      </a:schemeClr>
                    </a:solidFill>
                  </a:tcPr>
                </a:tc>
                <a:tc>
                  <a:txBody>
                    <a:bodyPr/>
                    <a:lstStyle/>
                    <a:p>
                      <a:pPr algn="r"/>
                      <a:endParaRPr lang="en-GB" sz="1400" b="1" dirty="0"/>
                    </a:p>
                  </a:txBody>
                  <a:tcPr>
                    <a:solidFill>
                      <a:schemeClr val="accent5">
                        <a:lumMod val="20000"/>
                        <a:lumOff val="80000"/>
                      </a:schemeClr>
                    </a:solidFill>
                  </a:tcPr>
                </a:tc>
                <a:tc>
                  <a:txBody>
                    <a:bodyPr/>
                    <a:lstStyle/>
                    <a:p>
                      <a:pPr algn="r"/>
                      <a:endParaRPr lang="en-GB" sz="1400" b="1" dirty="0"/>
                    </a:p>
                  </a:txBody>
                  <a:tcPr>
                    <a:solidFill>
                      <a:schemeClr val="accent5">
                        <a:lumMod val="20000"/>
                        <a:lumOff val="80000"/>
                      </a:schemeClr>
                    </a:solidFill>
                  </a:tcPr>
                </a:tc>
                <a:tc>
                  <a:txBody>
                    <a:bodyPr/>
                    <a:lstStyle/>
                    <a:p>
                      <a:pPr algn="r"/>
                      <a:endParaRPr lang="en-GB" sz="1400" b="1" dirty="0"/>
                    </a:p>
                  </a:txBody>
                  <a:tcPr>
                    <a:solidFill>
                      <a:schemeClr val="accent5">
                        <a:lumMod val="20000"/>
                        <a:lumOff val="80000"/>
                      </a:schemeClr>
                    </a:solidFill>
                  </a:tcPr>
                </a:tc>
                <a:tc>
                  <a:txBody>
                    <a:bodyPr/>
                    <a:lstStyle/>
                    <a:p>
                      <a:pPr algn="r"/>
                      <a:endParaRPr lang="en-GB" sz="1400" b="1" dirty="0"/>
                    </a:p>
                  </a:txBody>
                  <a:tcPr>
                    <a:solidFill>
                      <a:schemeClr val="accent5">
                        <a:lumMod val="20000"/>
                        <a:lumOff val="80000"/>
                      </a:schemeClr>
                    </a:solidFill>
                  </a:tcPr>
                </a:tc>
                <a:tc>
                  <a:txBody>
                    <a:bodyPr/>
                    <a:lstStyle/>
                    <a:p>
                      <a:pPr algn="r"/>
                      <a:endParaRPr lang="en-GB" sz="1400" b="1" dirty="0"/>
                    </a:p>
                  </a:txBody>
                  <a:tcPr>
                    <a:solidFill>
                      <a:schemeClr val="accent5">
                        <a:lumMod val="20000"/>
                        <a:lumOff val="80000"/>
                      </a:schemeClr>
                    </a:solidFill>
                  </a:tcPr>
                </a:tc>
                <a:tc>
                  <a:txBody>
                    <a:bodyPr/>
                    <a:lstStyle/>
                    <a:p>
                      <a:pPr algn="r"/>
                      <a:r>
                        <a:rPr lang="en-GB" sz="1400" b="1" dirty="0"/>
                        <a:t>2</a:t>
                      </a:r>
                    </a:p>
                  </a:txBody>
                  <a:tcPr>
                    <a:solidFill>
                      <a:schemeClr val="accent5">
                        <a:lumMod val="20000"/>
                        <a:lumOff val="80000"/>
                      </a:schemeClr>
                    </a:solidFill>
                  </a:tcPr>
                </a:tc>
                <a:tc>
                  <a:txBody>
                    <a:bodyPr/>
                    <a:lstStyle/>
                    <a:p>
                      <a:pPr algn="r"/>
                      <a:r>
                        <a:rPr lang="en-GB" sz="1400" b="1" dirty="0"/>
                        <a:t>1</a:t>
                      </a:r>
                    </a:p>
                  </a:txBody>
                  <a:tcPr>
                    <a:solidFill>
                      <a:schemeClr val="accent5">
                        <a:lumMod val="20000"/>
                        <a:lumOff val="80000"/>
                      </a:schemeClr>
                    </a:solidFill>
                  </a:tcPr>
                </a:tc>
                <a:tc>
                  <a:txBody>
                    <a:bodyPr/>
                    <a:lstStyle/>
                    <a:p>
                      <a:pPr algn="r"/>
                      <a:r>
                        <a:rPr lang="en-GB" sz="1400" dirty="0"/>
                        <a:t>3</a:t>
                      </a:r>
                    </a:p>
                  </a:txBody>
                  <a:tcPr/>
                </a:tc>
                <a:extLst>
                  <a:ext uri="{0D108BD9-81ED-4DB2-BD59-A6C34878D82A}">
                    <a16:rowId xmlns:a16="http://schemas.microsoft.com/office/drawing/2014/main" val="2810191175"/>
                  </a:ext>
                </a:extLst>
              </a:tr>
              <a:tr h="250371">
                <a:tc>
                  <a:txBody>
                    <a:bodyPr/>
                    <a:lstStyle/>
                    <a:p>
                      <a:r>
                        <a:rPr lang="en-GB" sz="1400" dirty="0" err="1"/>
                        <a:t>nBLM</a:t>
                      </a:r>
                      <a:endParaRPr lang="en-GB" sz="1400" dirty="0"/>
                    </a:p>
                  </a:txBody>
                  <a:tcPr/>
                </a:tc>
                <a:tc>
                  <a:txBody>
                    <a:bodyPr/>
                    <a:lstStyle/>
                    <a:p>
                      <a:pPr algn="r"/>
                      <a:endParaRPr lang="en-GB" sz="1400" b="1" dirty="0"/>
                    </a:p>
                  </a:txBody>
                  <a:tcPr>
                    <a:solidFill>
                      <a:schemeClr val="accent3">
                        <a:lumMod val="20000"/>
                        <a:lumOff val="80000"/>
                      </a:schemeClr>
                    </a:solidFill>
                  </a:tcPr>
                </a:tc>
                <a:tc>
                  <a:txBody>
                    <a:bodyPr/>
                    <a:lstStyle/>
                    <a:p>
                      <a:pPr algn="r"/>
                      <a:endParaRPr lang="en-GB" sz="1400" b="1" dirty="0"/>
                    </a:p>
                  </a:txBody>
                  <a:tcPr>
                    <a:solidFill>
                      <a:schemeClr val="accent3">
                        <a:lumMod val="20000"/>
                        <a:lumOff val="80000"/>
                      </a:schemeClr>
                    </a:solidFill>
                  </a:tcPr>
                </a:tc>
                <a:tc>
                  <a:txBody>
                    <a:bodyPr/>
                    <a:lstStyle/>
                    <a:p>
                      <a:pPr algn="r"/>
                      <a:endParaRPr lang="en-GB" sz="1400" b="1" dirty="0"/>
                    </a:p>
                  </a:txBody>
                  <a:tcPr>
                    <a:solidFill>
                      <a:schemeClr val="accent3">
                        <a:lumMod val="20000"/>
                        <a:lumOff val="80000"/>
                      </a:schemeClr>
                    </a:solidFill>
                  </a:tcPr>
                </a:tc>
                <a:tc>
                  <a:txBody>
                    <a:bodyPr/>
                    <a:lstStyle/>
                    <a:p>
                      <a:pPr algn="r"/>
                      <a:r>
                        <a:rPr lang="en-GB" sz="1400" b="1" dirty="0">
                          <a:solidFill>
                            <a:schemeClr val="tx1"/>
                          </a:solidFill>
                        </a:rPr>
                        <a:t>4</a:t>
                      </a:r>
                      <a:endParaRPr lang="en-GB" sz="1400" b="1" dirty="0">
                        <a:solidFill>
                          <a:srgbClr val="FF0000"/>
                        </a:solidFill>
                      </a:endParaRPr>
                    </a:p>
                  </a:txBody>
                  <a:tcPr>
                    <a:solidFill>
                      <a:schemeClr val="accent3">
                        <a:lumMod val="20000"/>
                        <a:lumOff val="80000"/>
                      </a:schemeClr>
                    </a:solidFill>
                  </a:tcPr>
                </a:tc>
                <a:tc>
                  <a:txBody>
                    <a:bodyPr/>
                    <a:lstStyle/>
                    <a:p>
                      <a:pPr algn="r"/>
                      <a:r>
                        <a:rPr lang="en-GB" sz="1400" b="1" dirty="0"/>
                        <a:t>42</a:t>
                      </a:r>
                      <a:endParaRPr lang="en-GB" sz="1400" b="1" dirty="0">
                        <a:solidFill>
                          <a:srgbClr val="FF0000"/>
                        </a:solidFill>
                      </a:endParaRPr>
                    </a:p>
                  </a:txBody>
                  <a:tcPr>
                    <a:solidFill>
                      <a:schemeClr val="accent3">
                        <a:lumMod val="20000"/>
                        <a:lumOff val="80000"/>
                      </a:schemeClr>
                    </a:solidFill>
                  </a:tcPr>
                </a:tc>
                <a:tc>
                  <a:txBody>
                    <a:bodyPr/>
                    <a:lstStyle/>
                    <a:p>
                      <a:pPr algn="r"/>
                      <a:r>
                        <a:rPr lang="en-GB" sz="1400" b="1" dirty="0"/>
                        <a:t>26</a:t>
                      </a:r>
                    </a:p>
                  </a:txBody>
                  <a:tcPr>
                    <a:solidFill>
                      <a:schemeClr val="accent3">
                        <a:lumMod val="20000"/>
                        <a:lumOff val="80000"/>
                      </a:schemeClr>
                    </a:solidFill>
                  </a:tcPr>
                </a:tc>
                <a:tc>
                  <a:txBody>
                    <a:bodyPr/>
                    <a:lstStyle/>
                    <a:p>
                      <a:pPr algn="r"/>
                      <a:r>
                        <a:rPr lang="en-GB" sz="1400" b="1" dirty="0"/>
                        <a:t>2</a:t>
                      </a:r>
                      <a:endParaRPr lang="en-GB" sz="1400" b="1" dirty="0">
                        <a:solidFill>
                          <a:srgbClr val="FF0000"/>
                        </a:solidFill>
                      </a:endParaRPr>
                    </a:p>
                  </a:txBody>
                  <a:tcPr>
                    <a:solidFill>
                      <a:schemeClr val="accent3">
                        <a:lumMod val="20000"/>
                        <a:lumOff val="80000"/>
                      </a:schemeClr>
                    </a:solidFill>
                  </a:tcPr>
                </a:tc>
                <a:tc>
                  <a:txBody>
                    <a:bodyPr/>
                    <a:lstStyle/>
                    <a:p>
                      <a:pPr algn="r"/>
                      <a:r>
                        <a:rPr lang="en-GB" sz="1400" b="1" dirty="0"/>
                        <a:t>2</a:t>
                      </a:r>
                      <a:endParaRPr lang="en-GB" sz="1400" b="1" dirty="0">
                        <a:solidFill>
                          <a:srgbClr val="FF0000"/>
                        </a:solidFill>
                      </a:endParaRPr>
                    </a:p>
                  </a:txBody>
                  <a:tcPr>
                    <a:solidFill>
                      <a:schemeClr val="accent3">
                        <a:lumMod val="20000"/>
                        <a:lumOff val="80000"/>
                      </a:schemeClr>
                    </a:solidFill>
                  </a:tcPr>
                </a:tc>
                <a:tc>
                  <a:txBody>
                    <a:bodyPr/>
                    <a:lstStyle/>
                    <a:p>
                      <a:pPr algn="r"/>
                      <a:r>
                        <a:rPr lang="en-GB" sz="1400" b="1" dirty="0">
                          <a:solidFill>
                            <a:schemeClr val="tx1"/>
                          </a:solidFill>
                        </a:rPr>
                        <a:t>2</a:t>
                      </a:r>
                      <a:endParaRPr lang="en-GB" sz="1400" b="1" dirty="0">
                        <a:solidFill>
                          <a:srgbClr val="FF0000"/>
                        </a:solidFill>
                      </a:endParaRPr>
                    </a:p>
                  </a:txBody>
                  <a:tcPr>
                    <a:solidFill>
                      <a:schemeClr val="accent3">
                        <a:lumMod val="20000"/>
                        <a:lumOff val="80000"/>
                      </a:schemeClr>
                    </a:solidFill>
                  </a:tcPr>
                </a:tc>
                <a:tc>
                  <a:txBody>
                    <a:bodyPr/>
                    <a:lstStyle/>
                    <a:p>
                      <a:pPr algn="r"/>
                      <a:r>
                        <a:rPr lang="en-GB" sz="1400" b="1" dirty="0">
                          <a:solidFill>
                            <a:schemeClr val="tx1"/>
                          </a:solidFill>
                        </a:rPr>
                        <a:t>4</a:t>
                      </a:r>
                      <a:endParaRPr lang="en-GB" sz="1400" b="1" dirty="0">
                        <a:solidFill>
                          <a:srgbClr val="FF0000"/>
                        </a:solidFill>
                      </a:endParaRPr>
                    </a:p>
                  </a:txBody>
                  <a:tcPr>
                    <a:solidFill>
                      <a:schemeClr val="accent3">
                        <a:lumMod val="20000"/>
                        <a:lumOff val="80000"/>
                      </a:schemeClr>
                    </a:solidFill>
                  </a:tcPr>
                </a:tc>
                <a:tc>
                  <a:txBody>
                    <a:bodyPr/>
                    <a:lstStyle/>
                    <a:p>
                      <a:pPr algn="r"/>
                      <a:endParaRPr lang="en-GB" sz="1400" b="1" dirty="0"/>
                    </a:p>
                  </a:txBody>
                  <a:tcPr>
                    <a:solidFill>
                      <a:schemeClr val="accent3">
                        <a:lumMod val="20000"/>
                        <a:lumOff val="80000"/>
                      </a:schemeClr>
                    </a:solidFill>
                  </a:tcPr>
                </a:tc>
                <a:tc>
                  <a:txBody>
                    <a:bodyPr/>
                    <a:lstStyle/>
                    <a:p>
                      <a:pPr algn="r"/>
                      <a:r>
                        <a:rPr lang="en-GB" sz="1400" dirty="0"/>
                        <a:t>82</a:t>
                      </a:r>
                    </a:p>
                  </a:txBody>
                  <a:tcPr/>
                </a:tc>
                <a:extLst>
                  <a:ext uri="{0D108BD9-81ED-4DB2-BD59-A6C34878D82A}">
                    <a16:rowId xmlns:a16="http://schemas.microsoft.com/office/drawing/2014/main" val="1745308552"/>
                  </a:ext>
                </a:extLst>
              </a:tr>
              <a:tr h="250371">
                <a:tc>
                  <a:txBody>
                    <a:bodyPr/>
                    <a:lstStyle/>
                    <a:p>
                      <a:r>
                        <a:rPr lang="en-GB" sz="1400" dirty="0" err="1"/>
                        <a:t>icBLM</a:t>
                      </a:r>
                      <a:endParaRPr lang="en-GB" sz="1400" dirty="0"/>
                    </a:p>
                  </a:txBody>
                  <a:tcPr/>
                </a:tc>
                <a:tc>
                  <a:txBody>
                    <a:bodyPr/>
                    <a:lstStyle/>
                    <a:p>
                      <a:pPr algn="r"/>
                      <a:endParaRPr lang="en-GB" sz="1400" b="1" dirty="0"/>
                    </a:p>
                  </a:txBody>
                  <a:tcPr>
                    <a:solidFill>
                      <a:schemeClr val="accent3">
                        <a:lumMod val="20000"/>
                        <a:lumOff val="80000"/>
                      </a:schemeClr>
                    </a:solidFill>
                  </a:tcPr>
                </a:tc>
                <a:tc>
                  <a:txBody>
                    <a:bodyPr/>
                    <a:lstStyle/>
                    <a:p>
                      <a:pPr algn="r"/>
                      <a:endParaRPr lang="en-GB" sz="1400" b="1" dirty="0"/>
                    </a:p>
                  </a:txBody>
                  <a:tcPr>
                    <a:solidFill>
                      <a:schemeClr val="accent3">
                        <a:lumMod val="20000"/>
                        <a:lumOff val="80000"/>
                      </a:schemeClr>
                    </a:solidFill>
                  </a:tcPr>
                </a:tc>
                <a:tc>
                  <a:txBody>
                    <a:bodyPr/>
                    <a:lstStyle/>
                    <a:p>
                      <a:pPr algn="r"/>
                      <a:endParaRPr lang="en-GB" sz="1400" b="1" dirty="0"/>
                    </a:p>
                  </a:txBody>
                  <a:tcPr>
                    <a:solidFill>
                      <a:schemeClr val="accent3">
                        <a:lumMod val="20000"/>
                        <a:lumOff val="80000"/>
                      </a:schemeClr>
                    </a:solidFill>
                  </a:tcPr>
                </a:tc>
                <a:tc>
                  <a:txBody>
                    <a:bodyPr/>
                    <a:lstStyle/>
                    <a:p>
                      <a:pPr algn="r"/>
                      <a:endParaRPr lang="en-GB" sz="1400" b="1" dirty="0"/>
                    </a:p>
                  </a:txBody>
                  <a:tcPr>
                    <a:solidFill>
                      <a:schemeClr val="accent3">
                        <a:lumMod val="20000"/>
                        <a:lumOff val="80000"/>
                      </a:schemeClr>
                    </a:solidFill>
                  </a:tcPr>
                </a:tc>
                <a:tc>
                  <a:txBody>
                    <a:bodyPr/>
                    <a:lstStyle/>
                    <a:p>
                      <a:pPr algn="r"/>
                      <a:r>
                        <a:rPr lang="en-GB" sz="1400" b="1" dirty="0"/>
                        <a:t>5</a:t>
                      </a:r>
                    </a:p>
                  </a:txBody>
                  <a:tcPr>
                    <a:solidFill>
                      <a:schemeClr val="accent3">
                        <a:lumMod val="20000"/>
                        <a:lumOff val="80000"/>
                      </a:schemeClr>
                    </a:solidFill>
                  </a:tcPr>
                </a:tc>
                <a:tc>
                  <a:txBody>
                    <a:bodyPr/>
                    <a:lstStyle/>
                    <a:p>
                      <a:pPr algn="r"/>
                      <a:r>
                        <a:rPr lang="en-GB" sz="1400" b="1" dirty="0"/>
                        <a:t>52</a:t>
                      </a:r>
                    </a:p>
                  </a:txBody>
                  <a:tcPr>
                    <a:solidFill>
                      <a:schemeClr val="accent3">
                        <a:lumMod val="20000"/>
                        <a:lumOff val="80000"/>
                      </a:schemeClr>
                    </a:solidFill>
                  </a:tcPr>
                </a:tc>
                <a:tc>
                  <a:txBody>
                    <a:bodyPr/>
                    <a:lstStyle/>
                    <a:p>
                      <a:pPr algn="r"/>
                      <a:r>
                        <a:rPr lang="en-GB" sz="1400" b="1" dirty="0"/>
                        <a:t>36</a:t>
                      </a:r>
                    </a:p>
                  </a:txBody>
                  <a:tcPr>
                    <a:solidFill>
                      <a:schemeClr val="accent3">
                        <a:lumMod val="20000"/>
                        <a:lumOff val="80000"/>
                      </a:schemeClr>
                    </a:solidFill>
                  </a:tcPr>
                </a:tc>
                <a:tc>
                  <a:txBody>
                    <a:bodyPr/>
                    <a:lstStyle/>
                    <a:p>
                      <a:pPr algn="r"/>
                      <a:r>
                        <a:rPr lang="en-GB" sz="1400" b="1" dirty="0"/>
                        <a:t>84</a:t>
                      </a:r>
                    </a:p>
                  </a:txBody>
                  <a:tcPr>
                    <a:solidFill>
                      <a:schemeClr val="accent3">
                        <a:lumMod val="20000"/>
                        <a:lumOff val="80000"/>
                      </a:schemeClr>
                    </a:solidFill>
                  </a:tcPr>
                </a:tc>
                <a:tc>
                  <a:txBody>
                    <a:bodyPr/>
                    <a:lstStyle/>
                    <a:p>
                      <a:pPr algn="r"/>
                      <a:r>
                        <a:rPr lang="en-GB" sz="1400" b="1" dirty="0"/>
                        <a:t>49</a:t>
                      </a:r>
                    </a:p>
                  </a:txBody>
                  <a:tcPr>
                    <a:solidFill>
                      <a:schemeClr val="accent3">
                        <a:lumMod val="20000"/>
                        <a:lumOff val="80000"/>
                      </a:schemeClr>
                    </a:solidFill>
                  </a:tcPr>
                </a:tc>
                <a:tc>
                  <a:txBody>
                    <a:bodyPr/>
                    <a:lstStyle/>
                    <a:p>
                      <a:pPr algn="r"/>
                      <a:r>
                        <a:rPr lang="en-GB" sz="1400" b="1" dirty="0"/>
                        <a:t>34</a:t>
                      </a:r>
                    </a:p>
                  </a:txBody>
                  <a:tcPr>
                    <a:solidFill>
                      <a:schemeClr val="accent3">
                        <a:lumMod val="20000"/>
                        <a:lumOff val="80000"/>
                      </a:schemeClr>
                    </a:solidFill>
                  </a:tcPr>
                </a:tc>
                <a:tc>
                  <a:txBody>
                    <a:bodyPr/>
                    <a:lstStyle/>
                    <a:p>
                      <a:pPr algn="r"/>
                      <a:r>
                        <a:rPr lang="en-GB" sz="1400" b="1" dirty="0"/>
                        <a:t>6</a:t>
                      </a:r>
                    </a:p>
                  </a:txBody>
                  <a:tcPr>
                    <a:solidFill>
                      <a:schemeClr val="accent3">
                        <a:lumMod val="20000"/>
                        <a:lumOff val="80000"/>
                      </a:schemeClr>
                    </a:solidFill>
                  </a:tcPr>
                </a:tc>
                <a:tc>
                  <a:txBody>
                    <a:bodyPr/>
                    <a:lstStyle/>
                    <a:p>
                      <a:pPr algn="r"/>
                      <a:r>
                        <a:rPr lang="en-GB" sz="1400" dirty="0"/>
                        <a:t>266</a:t>
                      </a:r>
                    </a:p>
                  </a:txBody>
                  <a:tcPr/>
                </a:tc>
                <a:extLst>
                  <a:ext uri="{0D108BD9-81ED-4DB2-BD59-A6C34878D82A}">
                    <a16:rowId xmlns:a16="http://schemas.microsoft.com/office/drawing/2014/main" val="3575308120"/>
                  </a:ext>
                </a:extLst>
              </a:tr>
            </a:tbl>
          </a:graphicData>
        </a:graphic>
      </p:graphicFrame>
    </p:spTree>
    <p:extLst>
      <p:ext uri="{BB962C8B-B14F-4D97-AF65-F5344CB8AC3E}">
        <p14:creationId xmlns:p14="http://schemas.microsoft.com/office/powerpoint/2010/main" val="34020746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0A546-7D70-2D44-A582-B8795C31B016}"/>
              </a:ext>
            </a:extLst>
          </p:cNvPr>
          <p:cNvSpPr>
            <a:spLocks noGrp="1"/>
          </p:cNvSpPr>
          <p:nvPr>
            <p:ph type="title"/>
          </p:nvPr>
        </p:nvSpPr>
        <p:spPr>
          <a:xfrm>
            <a:off x="304800" y="228600"/>
            <a:ext cx="7139136" cy="1143000"/>
          </a:xfrm>
        </p:spPr>
        <p:txBody>
          <a:bodyPr/>
          <a:lstStyle/>
          <a:p>
            <a:r>
              <a:rPr lang="en-GB" dirty="0"/>
              <a:t>Diagnostics</a:t>
            </a:r>
          </a:p>
        </p:txBody>
      </p:sp>
      <p:sp>
        <p:nvSpPr>
          <p:cNvPr id="4" name="Slide Number Placeholder 3">
            <a:extLst>
              <a:ext uri="{FF2B5EF4-FFF2-40B4-BE49-F238E27FC236}">
                <a16:creationId xmlns:a16="http://schemas.microsoft.com/office/drawing/2014/main" id="{20BA7E66-AF1F-8F40-BC5C-94089C0272C9}"/>
              </a:ext>
            </a:extLst>
          </p:cNvPr>
          <p:cNvSpPr>
            <a:spLocks noGrp="1"/>
          </p:cNvSpPr>
          <p:nvPr>
            <p:ph type="sldNum" sz="quarter" idx="12"/>
          </p:nvPr>
        </p:nvSpPr>
        <p:spPr/>
        <p:txBody>
          <a:bodyPr/>
          <a:lstStyle/>
          <a:p>
            <a:fld id="{551115BC-487E-4422-894C-CB7CD3E79223}" type="slidenum">
              <a:rPr lang="en-GB" smtClean="0"/>
              <a:pPr/>
              <a:t>8</a:t>
            </a:fld>
            <a:endParaRPr lang="en-GB" dirty="0"/>
          </a:p>
        </p:txBody>
      </p:sp>
      <p:graphicFrame>
        <p:nvGraphicFramePr>
          <p:cNvPr id="7" name="Content Placeholder 5">
            <a:extLst>
              <a:ext uri="{FF2B5EF4-FFF2-40B4-BE49-F238E27FC236}">
                <a16:creationId xmlns:a16="http://schemas.microsoft.com/office/drawing/2014/main" id="{19D7E024-880B-4248-91E2-55DA3C32E664}"/>
              </a:ext>
            </a:extLst>
          </p:cNvPr>
          <p:cNvGraphicFramePr>
            <a:graphicFrameLocks noGrp="1"/>
          </p:cNvGraphicFramePr>
          <p:nvPr>
            <p:ph idx="1"/>
            <p:extLst/>
          </p:nvPr>
        </p:nvGraphicFramePr>
        <p:xfrm>
          <a:off x="304800" y="1524000"/>
          <a:ext cx="8458200" cy="5181600"/>
        </p:xfrm>
        <a:graphic>
          <a:graphicData uri="http://schemas.openxmlformats.org/drawingml/2006/table">
            <a:tbl>
              <a:tblPr firstRow="1" firstCol="1" lastCol="1" bandRow="1">
                <a:tableStyleId>{5C22544A-7EE6-4342-B048-85BDC9FD1C3A}</a:tableStyleId>
              </a:tblPr>
              <a:tblGrid>
                <a:gridCol w="838200">
                  <a:extLst>
                    <a:ext uri="{9D8B030D-6E8A-4147-A177-3AD203B41FA5}">
                      <a16:colId xmlns:a16="http://schemas.microsoft.com/office/drawing/2014/main" val="1911237605"/>
                    </a:ext>
                  </a:extLst>
                </a:gridCol>
                <a:gridCol w="635000">
                  <a:extLst>
                    <a:ext uri="{9D8B030D-6E8A-4147-A177-3AD203B41FA5}">
                      <a16:colId xmlns:a16="http://schemas.microsoft.com/office/drawing/2014/main" val="3485117733"/>
                    </a:ext>
                  </a:extLst>
                </a:gridCol>
                <a:gridCol w="635000">
                  <a:extLst>
                    <a:ext uri="{9D8B030D-6E8A-4147-A177-3AD203B41FA5}">
                      <a16:colId xmlns:a16="http://schemas.microsoft.com/office/drawing/2014/main" val="2104741749"/>
                    </a:ext>
                  </a:extLst>
                </a:gridCol>
                <a:gridCol w="635000">
                  <a:extLst>
                    <a:ext uri="{9D8B030D-6E8A-4147-A177-3AD203B41FA5}">
                      <a16:colId xmlns:a16="http://schemas.microsoft.com/office/drawing/2014/main" val="3769599101"/>
                    </a:ext>
                  </a:extLst>
                </a:gridCol>
                <a:gridCol w="635000">
                  <a:extLst>
                    <a:ext uri="{9D8B030D-6E8A-4147-A177-3AD203B41FA5}">
                      <a16:colId xmlns:a16="http://schemas.microsoft.com/office/drawing/2014/main" val="4171117074"/>
                    </a:ext>
                  </a:extLst>
                </a:gridCol>
                <a:gridCol w="635000">
                  <a:extLst>
                    <a:ext uri="{9D8B030D-6E8A-4147-A177-3AD203B41FA5}">
                      <a16:colId xmlns:a16="http://schemas.microsoft.com/office/drawing/2014/main" val="4241428617"/>
                    </a:ext>
                  </a:extLst>
                </a:gridCol>
                <a:gridCol w="635000">
                  <a:extLst>
                    <a:ext uri="{9D8B030D-6E8A-4147-A177-3AD203B41FA5}">
                      <a16:colId xmlns:a16="http://schemas.microsoft.com/office/drawing/2014/main" val="1990127538"/>
                    </a:ext>
                  </a:extLst>
                </a:gridCol>
                <a:gridCol w="635000">
                  <a:extLst>
                    <a:ext uri="{9D8B030D-6E8A-4147-A177-3AD203B41FA5}">
                      <a16:colId xmlns:a16="http://schemas.microsoft.com/office/drawing/2014/main" val="2584161064"/>
                    </a:ext>
                  </a:extLst>
                </a:gridCol>
                <a:gridCol w="635000">
                  <a:extLst>
                    <a:ext uri="{9D8B030D-6E8A-4147-A177-3AD203B41FA5}">
                      <a16:colId xmlns:a16="http://schemas.microsoft.com/office/drawing/2014/main" val="4190197891"/>
                    </a:ext>
                  </a:extLst>
                </a:gridCol>
                <a:gridCol w="635000">
                  <a:extLst>
                    <a:ext uri="{9D8B030D-6E8A-4147-A177-3AD203B41FA5}">
                      <a16:colId xmlns:a16="http://schemas.microsoft.com/office/drawing/2014/main" val="1257820121"/>
                    </a:ext>
                  </a:extLst>
                </a:gridCol>
                <a:gridCol w="635000">
                  <a:extLst>
                    <a:ext uri="{9D8B030D-6E8A-4147-A177-3AD203B41FA5}">
                      <a16:colId xmlns:a16="http://schemas.microsoft.com/office/drawing/2014/main" val="3158018799"/>
                    </a:ext>
                  </a:extLst>
                </a:gridCol>
                <a:gridCol w="635000">
                  <a:extLst>
                    <a:ext uri="{9D8B030D-6E8A-4147-A177-3AD203B41FA5}">
                      <a16:colId xmlns:a16="http://schemas.microsoft.com/office/drawing/2014/main" val="3602533697"/>
                    </a:ext>
                  </a:extLst>
                </a:gridCol>
                <a:gridCol w="635000">
                  <a:extLst>
                    <a:ext uri="{9D8B030D-6E8A-4147-A177-3AD203B41FA5}">
                      <a16:colId xmlns:a16="http://schemas.microsoft.com/office/drawing/2014/main" val="2560342513"/>
                    </a:ext>
                  </a:extLst>
                </a:gridCol>
              </a:tblGrid>
              <a:tr h="250371">
                <a:tc>
                  <a:txBody>
                    <a:bodyPr/>
                    <a:lstStyle/>
                    <a:p>
                      <a:endParaRPr lang="en-GB" sz="1400" dirty="0"/>
                    </a:p>
                  </a:txBody>
                  <a:tcPr/>
                </a:tc>
                <a:tc>
                  <a:txBody>
                    <a:bodyPr/>
                    <a:lstStyle/>
                    <a:p>
                      <a:r>
                        <a:rPr lang="en-GB" sz="1400" dirty="0" err="1"/>
                        <a:t>ISrc</a:t>
                      </a:r>
                      <a:endParaRPr lang="en-GB" sz="1400" dirty="0"/>
                    </a:p>
                  </a:txBody>
                  <a:tcPr/>
                </a:tc>
                <a:tc>
                  <a:txBody>
                    <a:bodyPr/>
                    <a:lstStyle/>
                    <a:p>
                      <a:r>
                        <a:rPr lang="en-GB" sz="1400" dirty="0"/>
                        <a:t>LEBT</a:t>
                      </a:r>
                    </a:p>
                  </a:txBody>
                  <a:tcPr/>
                </a:tc>
                <a:tc>
                  <a:txBody>
                    <a:bodyPr/>
                    <a:lstStyle/>
                    <a:p>
                      <a:r>
                        <a:rPr lang="en-GB" sz="1400" dirty="0"/>
                        <a:t>RFQ</a:t>
                      </a:r>
                    </a:p>
                  </a:txBody>
                  <a:tcPr/>
                </a:tc>
                <a:tc>
                  <a:txBody>
                    <a:bodyPr/>
                    <a:lstStyle/>
                    <a:p>
                      <a:r>
                        <a:rPr lang="en-GB" sz="1400" dirty="0"/>
                        <a:t>MEBT</a:t>
                      </a:r>
                    </a:p>
                  </a:txBody>
                  <a:tcPr/>
                </a:tc>
                <a:tc>
                  <a:txBody>
                    <a:bodyPr/>
                    <a:lstStyle/>
                    <a:p>
                      <a:r>
                        <a:rPr lang="en-GB" sz="1400" dirty="0"/>
                        <a:t>DTL</a:t>
                      </a:r>
                    </a:p>
                  </a:txBody>
                  <a:tcPr/>
                </a:tc>
                <a:tc>
                  <a:txBody>
                    <a:bodyPr/>
                    <a:lstStyle/>
                    <a:p>
                      <a:r>
                        <a:rPr lang="en-GB" sz="1400" dirty="0"/>
                        <a:t>SPK</a:t>
                      </a:r>
                    </a:p>
                  </a:txBody>
                  <a:tcPr/>
                </a:tc>
                <a:tc>
                  <a:txBody>
                    <a:bodyPr/>
                    <a:lstStyle/>
                    <a:p>
                      <a:r>
                        <a:rPr lang="en-GB" sz="1400" dirty="0"/>
                        <a:t>MBL</a:t>
                      </a:r>
                    </a:p>
                  </a:txBody>
                  <a:tcPr/>
                </a:tc>
                <a:tc>
                  <a:txBody>
                    <a:bodyPr/>
                    <a:lstStyle/>
                    <a:p>
                      <a:r>
                        <a:rPr lang="en-GB" sz="1400" dirty="0"/>
                        <a:t>HBL</a:t>
                      </a:r>
                    </a:p>
                  </a:txBody>
                  <a:tcPr/>
                </a:tc>
                <a:tc>
                  <a:txBody>
                    <a:bodyPr/>
                    <a:lstStyle/>
                    <a:p>
                      <a:r>
                        <a:rPr lang="en-GB" sz="1400" dirty="0"/>
                        <a:t>HEBT</a:t>
                      </a:r>
                    </a:p>
                  </a:txBody>
                  <a:tcPr/>
                </a:tc>
                <a:tc>
                  <a:txBody>
                    <a:bodyPr/>
                    <a:lstStyle/>
                    <a:p>
                      <a:r>
                        <a:rPr lang="en-GB" sz="1400" dirty="0"/>
                        <a:t>A2T</a:t>
                      </a:r>
                    </a:p>
                  </a:txBody>
                  <a:tcPr/>
                </a:tc>
                <a:tc>
                  <a:txBody>
                    <a:bodyPr/>
                    <a:lstStyle/>
                    <a:p>
                      <a:r>
                        <a:rPr lang="en-GB" sz="1400" dirty="0" err="1"/>
                        <a:t>DmpL</a:t>
                      </a:r>
                      <a:endParaRPr lang="en-GB" sz="1400" dirty="0"/>
                    </a:p>
                  </a:txBody>
                  <a:tcPr/>
                </a:tc>
                <a:tc>
                  <a:txBody>
                    <a:bodyPr/>
                    <a:lstStyle/>
                    <a:p>
                      <a:r>
                        <a:rPr lang="en-GB" sz="1400" dirty="0"/>
                        <a:t>Total</a:t>
                      </a:r>
                    </a:p>
                  </a:txBody>
                  <a:tcPr/>
                </a:tc>
                <a:extLst>
                  <a:ext uri="{0D108BD9-81ED-4DB2-BD59-A6C34878D82A}">
                    <a16:rowId xmlns:a16="http://schemas.microsoft.com/office/drawing/2014/main" val="1520183364"/>
                  </a:ext>
                </a:extLst>
              </a:tr>
              <a:tr h="250371">
                <a:tc>
                  <a:txBody>
                    <a:bodyPr/>
                    <a:lstStyle/>
                    <a:p>
                      <a:r>
                        <a:rPr lang="en-GB" sz="1400" dirty="0"/>
                        <a:t>FC</a:t>
                      </a:r>
                    </a:p>
                  </a:txBody>
                  <a:tcPr/>
                </a:tc>
                <a:tc>
                  <a:txBody>
                    <a:bodyPr/>
                    <a:lstStyle/>
                    <a:p>
                      <a:pPr algn="r"/>
                      <a:endParaRPr lang="en-GB" sz="1400" b="1" dirty="0"/>
                    </a:p>
                  </a:txBody>
                  <a:tcPr>
                    <a:solidFill>
                      <a:schemeClr val="bg1">
                        <a:lumMod val="95000"/>
                      </a:schemeClr>
                    </a:solidFill>
                  </a:tcPr>
                </a:tc>
                <a:tc>
                  <a:txBody>
                    <a:bodyPr/>
                    <a:lstStyle/>
                    <a:p>
                      <a:pPr algn="r"/>
                      <a:r>
                        <a:rPr lang="en-GB" sz="1400" b="1" dirty="0"/>
                        <a:t>1</a:t>
                      </a:r>
                    </a:p>
                  </a:txBody>
                  <a:tcPr>
                    <a:solidFill>
                      <a:schemeClr val="bg1">
                        <a:lumMod val="95000"/>
                      </a:schemeClr>
                    </a:solidFill>
                  </a:tcPr>
                </a:tc>
                <a:tc>
                  <a:txBody>
                    <a:bodyPr/>
                    <a:lstStyle/>
                    <a:p>
                      <a:pPr algn="r"/>
                      <a:endParaRPr lang="en-GB" sz="1400" b="1" dirty="0"/>
                    </a:p>
                  </a:txBody>
                  <a:tcPr>
                    <a:solidFill>
                      <a:schemeClr val="bg1">
                        <a:lumMod val="95000"/>
                      </a:schemeClr>
                    </a:solidFill>
                  </a:tcPr>
                </a:tc>
                <a:tc>
                  <a:txBody>
                    <a:bodyPr/>
                    <a:lstStyle/>
                    <a:p>
                      <a:pPr algn="r"/>
                      <a:r>
                        <a:rPr lang="en-GB" sz="1400" b="1" dirty="0"/>
                        <a:t>1</a:t>
                      </a:r>
                    </a:p>
                  </a:txBody>
                  <a:tcPr>
                    <a:solidFill>
                      <a:schemeClr val="bg1">
                        <a:lumMod val="95000"/>
                      </a:schemeClr>
                    </a:solidFill>
                  </a:tcPr>
                </a:tc>
                <a:tc>
                  <a:txBody>
                    <a:bodyPr/>
                    <a:lstStyle/>
                    <a:p>
                      <a:pPr algn="r"/>
                      <a:r>
                        <a:rPr lang="en-GB" sz="1400" b="1" dirty="0"/>
                        <a:t>2</a:t>
                      </a:r>
                    </a:p>
                  </a:txBody>
                  <a:tcPr>
                    <a:solidFill>
                      <a:schemeClr val="bg1">
                        <a:lumMod val="95000"/>
                      </a:schemeClr>
                    </a:solidFill>
                  </a:tcPr>
                </a:tc>
                <a:tc>
                  <a:txBody>
                    <a:bodyPr/>
                    <a:lstStyle/>
                    <a:p>
                      <a:pPr algn="r"/>
                      <a:endParaRPr lang="en-GB" sz="1400" b="1" dirty="0"/>
                    </a:p>
                  </a:txBody>
                  <a:tcPr>
                    <a:solidFill>
                      <a:schemeClr val="bg1">
                        <a:lumMod val="95000"/>
                      </a:schemeClr>
                    </a:solidFill>
                  </a:tcPr>
                </a:tc>
                <a:tc>
                  <a:txBody>
                    <a:bodyPr/>
                    <a:lstStyle/>
                    <a:p>
                      <a:pPr algn="r"/>
                      <a:endParaRPr lang="en-GB" sz="1400" b="1" dirty="0"/>
                    </a:p>
                  </a:txBody>
                  <a:tcPr>
                    <a:solidFill>
                      <a:schemeClr val="bg1">
                        <a:lumMod val="95000"/>
                      </a:schemeClr>
                    </a:solidFill>
                  </a:tcPr>
                </a:tc>
                <a:tc>
                  <a:txBody>
                    <a:bodyPr/>
                    <a:lstStyle/>
                    <a:p>
                      <a:pPr algn="r"/>
                      <a:endParaRPr lang="en-GB" sz="1400" b="1" dirty="0"/>
                    </a:p>
                  </a:txBody>
                  <a:tcPr>
                    <a:solidFill>
                      <a:schemeClr val="bg1">
                        <a:lumMod val="95000"/>
                      </a:schemeClr>
                    </a:solidFill>
                  </a:tcPr>
                </a:tc>
                <a:tc>
                  <a:txBody>
                    <a:bodyPr/>
                    <a:lstStyle/>
                    <a:p>
                      <a:pPr algn="r"/>
                      <a:endParaRPr lang="en-GB" sz="1400" b="1" dirty="0"/>
                    </a:p>
                  </a:txBody>
                  <a:tcPr>
                    <a:solidFill>
                      <a:schemeClr val="bg1">
                        <a:lumMod val="95000"/>
                      </a:schemeClr>
                    </a:solidFill>
                  </a:tcPr>
                </a:tc>
                <a:tc>
                  <a:txBody>
                    <a:bodyPr/>
                    <a:lstStyle/>
                    <a:p>
                      <a:pPr algn="r"/>
                      <a:endParaRPr lang="en-GB" sz="1400" b="1" dirty="0"/>
                    </a:p>
                  </a:txBody>
                  <a:tcPr>
                    <a:solidFill>
                      <a:schemeClr val="bg1">
                        <a:lumMod val="95000"/>
                      </a:schemeClr>
                    </a:solidFill>
                  </a:tcPr>
                </a:tc>
                <a:tc>
                  <a:txBody>
                    <a:bodyPr/>
                    <a:lstStyle/>
                    <a:p>
                      <a:pPr algn="r"/>
                      <a:endParaRPr lang="en-GB" sz="1400" b="1" dirty="0"/>
                    </a:p>
                  </a:txBody>
                  <a:tcPr>
                    <a:solidFill>
                      <a:schemeClr val="bg1">
                        <a:lumMod val="95000"/>
                      </a:schemeClr>
                    </a:solidFill>
                  </a:tcPr>
                </a:tc>
                <a:tc>
                  <a:txBody>
                    <a:bodyPr/>
                    <a:lstStyle/>
                    <a:p>
                      <a:pPr algn="r"/>
                      <a:r>
                        <a:rPr lang="en-GB" sz="1400" dirty="0"/>
                        <a:t>4</a:t>
                      </a:r>
                    </a:p>
                  </a:txBody>
                  <a:tcPr/>
                </a:tc>
                <a:extLst>
                  <a:ext uri="{0D108BD9-81ED-4DB2-BD59-A6C34878D82A}">
                    <a16:rowId xmlns:a16="http://schemas.microsoft.com/office/drawing/2014/main" val="3299277632"/>
                  </a:ext>
                </a:extLst>
              </a:tr>
              <a:tr h="250371">
                <a:tc>
                  <a:txBody>
                    <a:bodyPr/>
                    <a:lstStyle/>
                    <a:p>
                      <a:r>
                        <a:rPr lang="en-GB" sz="1400" dirty="0"/>
                        <a:t>IBS</a:t>
                      </a:r>
                    </a:p>
                  </a:txBody>
                  <a:tcPr/>
                </a:tc>
                <a:tc>
                  <a:txBody>
                    <a:bodyPr/>
                    <a:lstStyle/>
                    <a:p>
                      <a:pPr algn="r"/>
                      <a:endParaRPr lang="en-GB" sz="1400" b="1" dirty="0"/>
                    </a:p>
                  </a:txBody>
                  <a:tcPr>
                    <a:solidFill>
                      <a:schemeClr val="bg1">
                        <a:lumMod val="95000"/>
                      </a:schemeClr>
                    </a:solidFill>
                  </a:tcPr>
                </a:tc>
                <a:tc>
                  <a:txBody>
                    <a:bodyPr/>
                    <a:lstStyle/>
                    <a:p>
                      <a:pPr algn="r"/>
                      <a:endParaRPr lang="en-GB" sz="1400" b="1" dirty="0"/>
                    </a:p>
                  </a:txBody>
                  <a:tcPr>
                    <a:solidFill>
                      <a:schemeClr val="bg1">
                        <a:lumMod val="95000"/>
                      </a:schemeClr>
                    </a:solidFill>
                  </a:tcPr>
                </a:tc>
                <a:tc>
                  <a:txBody>
                    <a:bodyPr/>
                    <a:lstStyle/>
                    <a:p>
                      <a:pPr algn="r"/>
                      <a:endParaRPr lang="en-GB" sz="1400" b="1" dirty="0"/>
                    </a:p>
                  </a:txBody>
                  <a:tcPr>
                    <a:solidFill>
                      <a:schemeClr val="bg1">
                        <a:lumMod val="95000"/>
                      </a:schemeClr>
                    </a:solidFill>
                  </a:tcPr>
                </a:tc>
                <a:tc>
                  <a:txBody>
                    <a:bodyPr/>
                    <a:lstStyle/>
                    <a:p>
                      <a:pPr algn="r"/>
                      <a:endParaRPr lang="en-GB" sz="1400" b="1" dirty="0"/>
                    </a:p>
                  </a:txBody>
                  <a:tcPr>
                    <a:solidFill>
                      <a:schemeClr val="bg1">
                        <a:lumMod val="95000"/>
                      </a:schemeClr>
                    </a:solidFill>
                  </a:tcPr>
                </a:tc>
                <a:tc>
                  <a:txBody>
                    <a:bodyPr/>
                    <a:lstStyle/>
                    <a:p>
                      <a:pPr algn="r"/>
                      <a:endParaRPr lang="en-GB" sz="1400" b="1" dirty="0"/>
                    </a:p>
                  </a:txBody>
                  <a:tcPr>
                    <a:solidFill>
                      <a:schemeClr val="bg1">
                        <a:lumMod val="95000"/>
                      </a:schemeClr>
                    </a:solidFill>
                  </a:tcPr>
                </a:tc>
                <a:tc>
                  <a:txBody>
                    <a:bodyPr/>
                    <a:lstStyle/>
                    <a:p>
                      <a:pPr algn="r"/>
                      <a:r>
                        <a:rPr lang="en-GB" sz="1400" b="1" dirty="0"/>
                        <a:t>1</a:t>
                      </a:r>
                    </a:p>
                  </a:txBody>
                  <a:tcPr>
                    <a:solidFill>
                      <a:schemeClr val="bg1">
                        <a:lumMod val="95000"/>
                      </a:schemeClr>
                    </a:solidFill>
                  </a:tcPr>
                </a:tc>
                <a:tc>
                  <a:txBody>
                    <a:bodyPr/>
                    <a:lstStyle/>
                    <a:p>
                      <a:pPr algn="r"/>
                      <a:r>
                        <a:rPr lang="en-GB" sz="1400" b="1" dirty="0"/>
                        <a:t>1</a:t>
                      </a:r>
                    </a:p>
                  </a:txBody>
                  <a:tcPr>
                    <a:solidFill>
                      <a:schemeClr val="bg1">
                        <a:lumMod val="95000"/>
                      </a:schemeClr>
                    </a:solidFill>
                  </a:tcPr>
                </a:tc>
                <a:tc>
                  <a:txBody>
                    <a:bodyPr/>
                    <a:lstStyle/>
                    <a:p>
                      <a:pPr algn="r"/>
                      <a:endParaRPr lang="en-GB" sz="1400" b="1" dirty="0"/>
                    </a:p>
                  </a:txBody>
                  <a:tcPr>
                    <a:solidFill>
                      <a:schemeClr val="bg1">
                        <a:lumMod val="95000"/>
                      </a:schemeClr>
                    </a:solidFill>
                  </a:tcPr>
                </a:tc>
                <a:tc>
                  <a:txBody>
                    <a:bodyPr/>
                    <a:lstStyle/>
                    <a:p>
                      <a:pPr algn="r"/>
                      <a:endParaRPr lang="en-GB" sz="1400" b="1" dirty="0"/>
                    </a:p>
                  </a:txBody>
                  <a:tcPr>
                    <a:solidFill>
                      <a:schemeClr val="bg1">
                        <a:lumMod val="95000"/>
                      </a:schemeClr>
                    </a:solidFill>
                  </a:tcPr>
                </a:tc>
                <a:tc>
                  <a:txBody>
                    <a:bodyPr/>
                    <a:lstStyle/>
                    <a:p>
                      <a:pPr algn="r"/>
                      <a:endParaRPr lang="en-GB" sz="1400" b="1" dirty="0"/>
                    </a:p>
                  </a:txBody>
                  <a:tcPr>
                    <a:solidFill>
                      <a:schemeClr val="bg1">
                        <a:lumMod val="95000"/>
                      </a:schemeClr>
                    </a:solidFill>
                  </a:tcPr>
                </a:tc>
                <a:tc>
                  <a:txBody>
                    <a:bodyPr/>
                    <a:lstStyle/>
                    <a:p>
                      <a:pPr algn="r"/>
                      <a:endParaRPr lang="en-GB" sz="1400" b="1" dirty="0"/>
                    </a:p>
                  </a:txBody>
                  <a:tcPr>
                    <a:solidFill>
                      <a:schemeClr val="bg1">
                        <a:lumMod val="95000"/>
                      </a:schemeClr>
                    </a:solidFill>
                  </a:tcPr>
                </a:tc>
                <a:tc>
                  <a:txBody>
                    <a:bodyPr/>
                    <a:lstStyle/>
                    <a:p>
                      <a:pPr algn="r"/>
                      <a:r>
                        <a:rPr lang="en-GB" sz="1400" dirty="0"/>
                        <a:t>2</a:t>
                      </a:r>
                    </a:p>
                  </a:txBody>
                  <a:tcPr/>
                </a:tc>
                <a:extLst>
                  <a:ext uri="{0D108BD9-81ED-4DB2-BD59-A6C34878D82A}">
                    <a16:rowId xmlns:a16="http://schemas.microsoft.com/office/drawing/2014/main" val="2998797202"/>
                  </a:ext>
                </a:extLst>
              </a:tr>
              <a:tr h="250371">
                <a:tc>
                  <a:txBody>
                    <a:bodyPr/>
                    <a:lstStyle/>
                    <a:p>
                      <a:r>
                        <a:rPr lang="en-GB" sz="1400" dirty="0"/>
                        <a:t>BCM</a:t>
                      </a:r>
                    </a:p>
                  </a:txBody>
                  <a:tcPr/>
                </a:tc>
                <a:tc>
                  <a:txBody>
                    <a:bodyPr/>
                    <a:lstStyle/>
                    <a:p>
                      <a:pPr algn="r"/>
                      <a:r>
                        <a:rPr lang="en-GB" sz="1400" b="1" dirty="0"/>
                        <a:t>1</a:t>
                      </a:r>
                    </a:p>
                  </a:txBody>
                  <a:tcPr>
                    <a:solidFill>
                      <a:schemeClr val="accent2">
                        <a:lumMod val="20000"/>
                        <a:lumOff val="80000"/>
                      </a:schemeClr>
                    </a:solidFill>
                  </a:tcPr>
                </a:tc>
                <a:tc>
                  <a:txBody>
                    <a:bodyPr/>
                    <a:lstStyle/>
                    <a:p>
                      <a:pPr algn="r"/>
                      <a:r>
                        <a:rPr lang="en-GB" sz="1400" b="1" dirty="0"/>
                        <a:t>1</a:t>
                      </a:r>
                    </a:p>
                  </a:txBody>
                  <a:tcPr>
                    <a:solidFill>
                      <a:schemeClr val="accent2">
                        <a:lumMod val="20000"/>
                        <a:lumOff val="80000"/>
                      </a:schemeClr>
                    </a:solidFill>
                  </a:tcPr>
                </a:tc>
                <a:tc>
                  <a:txBody>
                    <a:bodyPr/>
                    <a:lstStyle/>
                    <a:p>
                      <a:pPr algn="r"/>
                      <a:r>
                        <a:rPr lang="en-GB" sz="1400" b="1" dirty="0"/>
                        <a:t>1</a:t>
                      </a:r>
                    </a:p>
                  </a:txBody>
                  <a:tcPr>
                    <a:solidFill>
                      <a:schemeClr val="accent2">
                        <a:lumMod val="20000"/>
                        <a:lumOff val="80000"/>
                      </a:schemeClr>
                    </a:solidFill>
                  </a:tcPr>
                </a:tc>
                <a:tc>
                  <a:txBody>
                    <a:bodyPr/>
                    <a:lstStyle/>
                    <a:p>
                      <a:pPr algn="r"/>
                      <a:r>
                        <a:rPr lang="en-GB" sz="1400" b="1" dirty="0"/>
                        <a:t>2</a:t>
                      </a:r>
                    </a:p>
                  </a:txBody>
                  <a:tcPr>
                    <a:solidFill>
                      <a:schemeClr val="accent2">
                        <a:lumMod val="20000"/>
                        <a:lumOff val="80000"/>
                      </a:schemeClr>
                    </a:solidFill>
                  </a:tcPr>
                </a:tc>
                <a:tc>
                  <a:txBody>
                    <a:bodyPr/>
                    <a:lstStyle/>
                    <a:p>
                      <a:pPr algn="r"/>
                      <a:r>
                        <a:rPr lang="en-GB" sz="1400" b="1" dirty="0"/>
                        <a:t>5</a:t>
                      </a:r>
                    </a:p>
                  </a:txBody>
                  <a:tcPr>
                    <a:solidFill>
                      <a:schemeClr val="accent2">
                        <a:lumMod val="20000"/>
                        <a:lumOff val="80000"/>
                      </a:schemeClr>
                    </a:solidFill>
                  </a:tcPr>
                </a:tc>
                <a:tc>
                  <a:txBody>
                    <a:bodyPr/>
                    <a:lstStyle/>
                    <a:p>
                      <a:pPr algn="r"/>
                      <a:endParaRPr lang="en-GB" sz="1400" b="1" dirty="0"/>
                    </a:p>
                  </a:txBody>
                  <a:tcPr>
                    <a:solidFill>
                      <a:schemeClr val="accent2">
                        <a:lumMod val="20000"/>
                        <a:lumOff val="80000"/>
                      </a:schemeClr>
                    </a:solidFill>
                  </a:tcPr>
                </a:tc>
                <a:tc>
                  <a:txBody>
                    <a:bodyPr/>
                    <a:lstStyle/>
                    <a:p>
                      <a:pPr algn="r"/>
                      <a:r>
                        <a:rPr lang="en-GB" sz="1400" b="1" dirty="0"/>
                        <a:t>1</a:t>
                      </a:r>
                    </a:p>
                  </a:txBody>
                  <a:tcPr>
                    <a:solidFill>
                      <a:schemeClr val="accent2">
                        <a:lumMod val="20000"/>
                        <a:lumOff val="80000"/>
                      </a:schemeClr>
                    </a:solidFill>
                  </a:tcPr>
                </a:tc>
                <a:tc>
                  <a:txBody>
                    <a:bodyPr/>
                    <a:lstStyle/>
                    <a:p>
                      <a:pPr algn="r"/>
                      <a:r>
                        <a:rPr lang="en-GB" sz="1400" b="1" dirty="0"/>
                        <a:t>1</a:t>
                      </a:r>
                    </a:p>
                  </a:txBody>
                  <a:tcPr>
                    <a:solidFill>
                      <a:schemeClr val="accent2">
                        <a:lumMod val="20000"/>
                        <a:lumOff val="80000"/>
                      </a:schemeClr>
                    </a:solidFill>
                  </a:tcPr>
                </a:tc>
                <a:tc>
                  <a:txBody>
                    <a:bodyPr/>
                    <a:lstStyle/>
                    <a:p>
                      <a:pPr algn="r"/>
                      <a:r>
                        <a:rPr lang="en-GB" sz="1400" b="1" dirty="0"/>
                        <a:t>2</a:t>
                      </a:r>
                    </a:p>
                  </a:txBody>
                  <a:tcPr>
                    <a:solidFill>
                      <a:schemeClr val="accent2">
                        <a:lumMod val="20000"/>
                        <a:lumOff val="80000"/>
                      </a:schemeClr>
                    </a:solidFill>
                  </a:tcPr>
                </a:tc>
                <a:tc>
                  <a:txBody>
                    <a:bodyPr/>
                    <a:lstStyle/>
                    <a:p>
                      <a:pPr algn="r"/>
                      <a:r>
                        <a:rPr lang="en-GB" sz="1400" b="1" dirty="0"/>
                        <a:t>3</a:t>
                      </a:r>
                    </a:p>
                  </a:txBody>
                  <a:tcPr>
                    <a:solidFill>
                      <a:schemeClr val="accent2">
                        <a:lumMod val="20000"/>
                        <a:lumOff val="80000"/>
                      </a:schemeClr>
                    </a:solidFill>
                  </a:tcPr>
                </a:tc>
                <a:tc>
                  <a:txBody>
                    <a:bodyPr/>
                    <a:lstStyle/>
                    <a:p>
                      <a:pPr algn="r"/>
                      <a:r>
                        <a:rPr lang="en-GB" sz="1400" b="1" dirty="0"/>
                        <a:t>2</a:t>
                      </a:r>
                    </a:p>
                  </a:txBody>
                  <a:tcPr>
                    <a:solidFill>
                      <a:schemeClr val="accent2">
                        <a:lumMod val="20000"/>
                        <a:lumOff val="80000"/>
                      </a:schemeClr>
                    </a:solidFill>
                  </a:tcPr>
                </a:tc>
                <a:tc>
                  <a:txBody>
                    <a:bodyPr/>
                    <a:lstStyle/>
                    <a:p>
                      <a:pPr algn="r"/>
                      <a:r>
                        <a:rPr lang="en-GB" sz="1400" b="1" dirty="0"/>
                        <a:t>19</a:t>
                      </a:r>
                    </a:p>
                  </a:txBody>
                  <a:tcPr/>
                </a:tc>
                <a:extLst>
                  <a:ext uri="{0D108BD9-81ED-4DB2-BD59-A6C34878D82A}">
                    <a16:rowId xmlns:a16="http://schemas.microsoft.com/office/drawing/2014/main" val="1443165158"/>
                  </a:ext>
                </a:extLst>
              </a:tr>
              <a:tr h="250371">
                <a:tc>
                  <a:txBody>
                    <a:bodyPr/>
                    <a:lstStyle/>
                    <a:p>
                      <a:r>
                        <a:rPr lang="en-GB" sz="1400" dirty="0"/>
                        <a:t>FBCM</a:t>
                      </a:r>
                    </a:p>
                  </a:txBody>
                  <a:tcPr/>
                </a:tc>
                <a:tc>
                  <a:txBody>
                    <a:bodyPr/>
                    <a:lstStyle/>
                    <a:p>
                      <a:pPr algn="r"/>
                      <a:endParaRPr lang="en-GB" sz="1400" b="1" dirty="0"/>
                    </a:p>
                  </a:txBody>
                  <a:tcPr>
                    <a:solidFill>
                      <a:schemeClr val="accent2">
                        <a:lumMod val="20000"/>
                        <a:lumOff val="80000"/>
                      </a:schemeClr>
                    </a:solidFill>
                  </a:tcPr>
                </a:tc>
                <a:tc>
                  <a:txBody>
                    <a:bodyPr/>
                    <a:lstStyle/>
                    <a:p>
                      <a:pPr algn="r"/>
                      <a:endParaRPr lang="en-GB" sz="1400" b="1" dirty="0"/>
                    </a:p>
                  </a:txBody>
                  <a:tcPr>
                    <a:solidFill>
                      <a:schemeClr val="accent2">
                        <a:lumMod val="20000"/>
                        <a:lumOff val="80000"/>
                      </a:schemeClr>
                    </a:solidFill>
                  </a:tcPr>
                </a:tc>
                <a:tc>
                  <a:txBody>
                    <a:bodyPr/>
                    <a:lstStyle/>
                    <a:p>
                      <a:pPr algn="r"/>
                      <a:endParaRPr lang="en-GB" sz="1400" b="1" dirty="0"/>
                    </a:p>
                  </a:txBody>
                  <a:tcPr>
                    <a:solidFill>
                      <a:schemeClr val="accent2">
                        <a:lumMod val="20000"/>
                        <a:lumOff val="80000"/>
                      </a:schemeClr>
                    </a:solidFill>
                  </a:tcPr>
                </a:tc>
                <a:tc>
                  <a:txBody>
                    <a:bodyPr/>
                    <a:lstStyle/>
                    <a:p>
                      <a:pPr algn="r"/>
                      <a:r>
                        <a:rPr lang="en-GB" sz="1400" b="1" dirty="0"/>
                        <a:t>1</a:t>
                      </a:r>
                    </a:p>
                  </a:txBody>
                  <a:tcPr>
                    <a:solidFill>
                      <a:schemeClr val="accent2">
                        <a:lumMod val="20000"/>
                        <a:lumOff val="80000"/>
                      </a:schemeClr>
                    </a:solidFill>
                  </a:tcPr>
                </a:tc>
                <a:tc>
                  <a:txBody>
                    <a:bodyPr/>
                    <a:lstStyle/>
                    <a:p>
                      <a:pPr algn="r"/>
                      <a:endParaRPr lang="en-GB" sz="1400" b="1" dirty="0"/>
                    </a:p>
                  </a:txBody>
                  <a:tcPr>
                    <a:solidFill>
                      <a:schemeClr val="accent2">
                        <a:lumMod val="20000"/>
                        <a:lumOff val="80000"/>
                      </a:schemeClr>
                    </a:solidFill>
                  </a:tcPr>
                </a:tc>
                <a:tc>
                  <a:txBody>
                    <a:bodyPr/>
                    <a:lstStyle/>
                    <a:p>
                      <a:pPr algn="r"/>
                      <a:endParaRPr lang="en-GB" sz="1400" b="1" dirty="0"/>
                    </a:p>
                  </a:txBody>
                  <a:tcPr>
                    <a:solidFill>
                      <a:schemeClr val="accent2">
                        <a:lumMod val="20000"/>
                        <a:lumOff val="80000"/>
                      </a:schemeClr>
                    </a:solidFill>
                  </a:tcPr>
                </a:tc>
                <a:tc>
                  <a:txBody>
                    <a:bodyPr/>
                    <a:lstStyle/>
                    <a:p>
                      <a:pPr algn="r"/>
                      <a:endParaRPr lang="en-GB" sz="1400" b="1" dirty="0"/>
                    </a:p>
                  </a:txBody>
                  <a:tcPr>
                    <a:solidFill>
                      <a:schemeClr val="accent2">
                        <a:lumMod val="20000"/>
                        <a:lumOff val="80000"/>
                      </a:schemeClr>
                    </a:solidFill>
                  </a:tcPr>
                </a:tc>
                <a:tc>
                  <a:txBody>
                    <a:bodyPr/>
                    <a:lstStyle/>
                    <a:p>
                      <a:pPr algn="r"/>
                      <a:endParaRPr lang="en-GB" sz="1400" b="1" dirty="0"/>
                    </a:p>
                  </a:txBody>
                  <a:tcPr>
                    <a:solidFill>
                      <a:schemeClr val="accent2">
                        <a:lumMod val="20000"/>
                        <a:lumOff val="80000"/>
                      </a:schemeClr>
                    </a:solidFill>
                  </a:tcPr>
                </a:tc>
                <a:tc>
                  <a:txBody>
                    <a:bodyPr/>
                    <a:lstStyle/>
                    <a:p>
                      <a:pPr algn="r"/>
                      <a:endParaRPr lang="en-GB" sz="1400" b="1" dirty="0"/>
                    </a:p>
                  </a:txBody>
                  <a:tcPr>
                    <a:solidFill>
                      <a:schemeClr val="accent2">
                        <a:lumMod val="20000"/>
                        <a:lumOff val="80000"/>
                      </a:schemeClr>
                    </a:solidFill>
                  </a:tcPr>
                </a:tc>
                <a:tc>
                  <a:txBody>
                    <a:bodyPr/>
                    <a:lstStyle/>
                    <a:p>
                      <a:pPr algn="r"/>
                      <a:endParaRPr lang="en-GB" sz="1400" b="1" dirty="0"/>
                    </a:p>
                  </a:txBody>
                  <a:tcPr>
                    <a:solidFill>
                      <a:schemeClr val="accent2">
                        <a:lumMod val="20000"/>
                        <a:lumOff val="80000"/>
                      </a:schemeClr>
                    </a:solidFill>
                  </a:tcPr>
                </a:tc>
                <a:tc>
                  <a:txBody>
                    <a:bodyPr/>
                    <a:lstStyle/>
                    <a:p>
                      <a:pPr algn="r"/>
                      <a:endParaRPr lang="en-GB" sz="1400" b="1" dirty="0"/>
                    </a:p>
                  </a:txBody>
                  <a:tcPr>
                    <a:solidFill>
                      <a:schemeClr val="accent2">
                        <a:lumMod val="20000"/>
                        <a:lumOff val="80000"/>
                      </a:schemeClr>
                    </a:solidFill>
                  </a:tcPr>
                </a:tc>
                <a:tc>
                  <a:txBody>
                    <a:bodyPr/>
                    <a:lstStyle/>
                    <a:p>
                      <a:pPr algn="r"/>
                      <a:r>
                        <a:rPr lang="en-GB" sz="1400" b="1" dirty="0"/>
                        <a:t>1</a:t>
                      </a:r>
                    </a:p>
                  </a:txBody>
                  <a:tcPr/>
                </a:tc>
                <a:extLst>
                  <a:ext uri="{0D108BD9-81ED-4DB2-BD59-A6C34878D82A}">
                    <a16:rowId xmlns:a16="http://schemas.microsoft.com/office/drawing/2014/main" val="942344079"/>
                  </a:ext>
                </a:extLst>
              </a:tr>
              <a:tr h="250371">
                <a:tc>
                  <a:txBody>
                    <a:bodyPr/>
                    <a:lstStyle/>
                    <a:p>
                      <a:r>
                        <a:rPr lang="en-GB" sz="1400" dirty="0"/>
                        <a:t>FBPM</a:t>
                      </a:r>
                    </a:p>
                  </a:txBody>
                  <a:tcPr/>
                </a:tc>
                <a:tc>
                  <a:txBody>
                    <a:bodyPr/>
                    <a:lstStyle/>
                    <a:p>
                      <a:pPr algn="r"/>
                      <a:endParaRPr lang="en-GB" sz="1400" b="1" dirty="0"/>
                    </a:p>
                  </a:txBody>
                  <a:tcPr>
                    <a:solidFill>
                      <a:schemeClr val="accent2">
                        <a:lumMod val="20000"/>
                        <a:lumOff val="80000"/>
                      </a:schemeClr>
                    </a:solidFill>
                  </a:tcPr>
                </a:tc>
                <a:tc>
                  <a:txBody>
                    <a:bodyPr/>
                    <a:lstStyle/>
                    <a:p>
                      <a:pPr algn="r"/>
                      <a:endParaRPr lang="en-GB" sz="1400" b="1" dirty="0"/>
                    </a:p>
                  </a:txBody>
                  <a:tcPr>
                    <a:solidFill>
                      <a:schemeClr val="accent2">
                        <a:lumMod val="20000"/>
                        <a:lumOff val="80000"/>
                      </a:schemeClr>
                    </a:solidFill>
                  </a:tcPr>
                </a:tc>
                <a:tc>
                  <a:txBody>
                    <a:bodyPr/>
                    <a:lstStyle/>
                    <a:p>
                      <a:pPr algn="r"/>
                      <a:endParaRPr lang="en-GB" sz="1400" b="1" dirty="0"/>
                    </a:p>
                  </a:txBody>
                  <a:tcPr>
                    <a:solidFill>
                      <a:schemeClr val="accent2">
                        <a:lumMod val="20000"/>
                        <a:lumOff val="80000"/>
                      </a:schemeClr>
                    </a:solidFill>
                  </a:tcPr>
                </a:tc>
                <a:tc>
                  <a:txBody>
                    <a:bodyPr/>
                    <a:lstStyle/>
                    <a:p>
                      <a:pPr algn="r"/>
                      <a:r>
                        <a:rPr lang="en-GB" sz="1400" b="1" dirty="0"/>
                        <a:t>1</a:t>
                      </a:r>
                    </a:p>
                  </a:txBody>
                  <a:tcPr>
                    <a:solidFill>
                      <a:schemeClr val="accent2">
                        <a:lumMod val="20000"/>
                        <a:lumOff val="80000"/>
                      </a:schemeClr>
                    </a:solidFill>
                  </a:tcPr>
                </a:tc>
                <a:tc>
                  <a:txBody>
                    <a:bodyPr/>
                    <a:lstStyle/>
                    <a:p>
                      <a:pPr algn="r"/>
                      <a:endParaRPr lang="en-GB" sz="1400" b="1" dirty="0"/>
                    </a:p>
                  </a:txBody>
                  <a:tcPr>
                    <a:solidFill>
                      <a:schemeClr val="accent2">
                        <a:lumMod val="20000"/>
                        <a:lumOff val="80000"/>
                      </a:schemeClr>
                    </a:solidFill>
                  </a:tcPr>
                </a:tc>
                <a:tc>
                  <a:txBody>
                    <a:bodyPr/>
                    <a:lstStyle/>
                    <a:p>
                      <a:pPr algn="r"/>
                      <a:endParaRPr lang="en-GB" sz="1400" b="1" dirty="0"/>
                    </a:p>
                  </a:txBody>
                  <a:tcPr>
                    <a:solidFill>
                      <a:schemeClr val="accent2">
                        <a:lumMod val="20000"/>
                        <a:lumOff val="80000"/>
                      </a:schemeClr>
                    </a:solidFill>
                  </a:tcPr>
                </a:tc>
                <a:tc>
                  <a:txBody>
                    <a:bodyPr/>
                    <a:lstStyle/>
                    <a:p>
                      <a:pPr algn="r"/>
                      <a:endParaRPr lang="en-GB" sz="1400" b="1" dirty="0"/>
                    </a:p>
                  </a:txBody>
                  <a:tcPr>
                    <a:solidFill>
                      <a:schemeClr val="accent2">
                        <a:lumMod val="20000"/>
                        <a:lumOff val="80000"/>
                      </a:schemeClr>
                    </a:solidFill>
                  </a:tcPr>
                </a:tc>
                <a:tc>
                  <a:txBody>
                    <a:bodyPr/>
                    <a:lstStyle/>
                    <a:p>
                      <a:pPr algn="r"/>
                      <a:endParaRPr lang="en-GB" sz="1400" b="1" dirty="0"/>
                    </a:p>
                  </a:txBody>
                  <a:tcPr>
                    <a:solidFill>
                      <a:schemeClr val="accent2">
                        <a:lumMod val="20000"/>
                        <a:lumOff val="80000"/>
                      </a:schemeClr>
                    </a:solidFill>
                  </a:tcPr>
                </a:tc>
                <a:tc>
                  <a:txBody>
                    <a:bodyPr/>
                    <a:lstStyle/>
                    <a:p>
                      <a:pPr algn="r"/>
                      <a:endParaRPr lang="en-GB" sz="1400" b="1" dirty="0"/>
                    </a:p>
                  </a:txBody>
                  <a:tcPr>
                    <a:solidFill>
                      <a:schemeClr val="accent2">
                        <a:lumMod val="20000"/>
                        <a:lumOff val="80000"/>
                      </a:schemeClr>
                    </a:solidFill>
                  </a:tcPr>
                </a:tc>
                <a:tc>
                  <a:txBody>
                    <a:bodyPr/>
                    <a:lstStyle/>
                    <a:p>
                      <a:pPr algn="r"/>
                      <a:endParaRPr lang="en-GB" sz="1400" b="1" dirty="0"/>
                    </a:p>
                  </a:txBody>
                  <a:tcPr>
                    <a:solidFill>
                      <a:schemeClr val="accent2">
                        <a:lumMod val="20000"/>
                        <a:lumOff val="80000"/>
                      </a:schemeClr>
                    </a:solidFill>
                  </a:tcPr>
                </a:tc>
                <a:tc>
                  <a:txBody>
                    <a:bodyPr/>
                    <a:lstStyle/>
                    <a:p>
                      <a:pPr algn="r"/>
                      <a:endParaRPr lang="en-GB" sz="1400" b="1" dirty="0"/>
                    </a:p>
                  </a:txBody>
                  <a:tcPr>
                    <a:solidFill>
                      <a:schemeClr val="accent2">
                        <a:lumMod val="20000"/>
                        <a:lumOff val="80000"/>
                      </a:schemeClr>
                    </a:solidFill>
                  </a:tcPr>
                </a:tc>
                <a:tc>
                  <a:txBody>
                    <a:bodyPr/>
                    <a:lstStyle/>
                    <a:p>
                      <a:pPr algn="r"/>
                      <a:r>
                        <a:rPr lang="en-GB" sz="1400" b="1" dirty="0"/>
                        <a:t>1</a:t>
                      </a:r>
                    </a:p>
                  </a:txBody>
                  <a:tcPr/>
                </a:tc>
                <a:extLst>
                  <a:ext uri="{0D108BD9-81ED-4DB2-BD59-A6C34878D82A}">
                    <a16:rowId xmlns:a16="http://schemas.microsoft.com/office/drawing/2014/main" val="1965031974"/>
                  </a:ext>
                </a:extLst>
              </a:tr>
              <a:tr h="250371">
                <a:tc>
                  <a:txBody>
                    <a:bodyPr/>
                    <a:lstStyle/>
                    <a:p>
                      <a:r>
                        <a:rPr lang="en-GB" sz="1400" dirty="0" err="1"/>
                        <a:t>Dpl</a:t>
                      </a:r>
                      <a:endParaRPr lang="en-GB" sz="1400" dirty="0"/>
                    </a:p>
                  </a:txBody>
                  <a:tcPr/>
                </a:tc>
                <a:tc>
                  <a:txBody>
                    <a:bodyPr/>
                    <a:lstStyle/>
                    <a:p>
                      <a:pPr algn="r"/>
                      <a:endParaRPr lang="en-GB" sz="1400" b="1" dirty="0"/>
                    </a:p>
                  </a:txBody>
                  <a:tcPr>
                    <a:solidFill>
                      <a:schemeClr val="accent2">
                        <a:lumMod val="20000"/>
                        <a:lumOff val="80000"/>
                      </a:schemeClr>
                    </a:solidFill>
                  </a:tcPr>
                </a:tc>
                <a:tc>
                  <a:txBody>
                    <a:bodyPr/>
                    <a:lstStyle/>
                    <a:p>
                      <a:pPr algn="r"/>
                      <a:r>
                        <a:rPr lang="en-GB" sz="1400" b="1" dirty="0"/>
                        <a:t>1</a:t>
                      </a:r>
                    </a:p>
                  </a:txBody>
                  <a:tcPr>
                    <a:solidFill>
                      <a:schemeClr val="accent2">
                        <a:lumMod val="20000"/>
                        <a:lumOff val="80000"/>
                      </a:schemeClr>
                    </a:solidFill>
                  </a:tcPr>
                </a:tc>
                <a:tc>
                  <a:txBody>
                    <a:bodyPr/>
                    <a:lstStyle/>
                    <a:p>
                      <a:pPr algn="r"/>
                      <a:endParaRPr lang="en-GB" sz="1400" b="1" dirty="0"/>
                    </a:p>
                  </a:txBody>
                  <a:tcPr>
                    <a:solidFill>
                      <a:schemeClr val="accent2">
                        <a:lumMod val="20000"/>
                        <a:lumOff val="80000"/>
                      </a:schemeClr>
                    </a:solidFill>
                  </a:tcPr>
                </a:tc>
                <a:tc>
                  <a:txBody>
                    <a:bodyPr/>
                    <a:lstStyle/>
                    <a:p>
                      <a:pPr algn="r"/>
                      <a:endParaRPr lang="en-GB" sz="1400" b="1" dirty="0"/>
                    </a:p>
                  </a:txBody>
                  <a:tcPr>
                    <a:solidFill>
                      <a:schemeClr val="accent2">
                        <a:lumMod val="20000"/>
                        <a:lumOff val="80000"/>
                      </a:schemeClr>
                    </a:solidFill>
                  </a:tcPr>
                </a:tc>
                <a:tc>
                  <a:txBody>
                    <a:bodyPr/>
                    <a:lstStyle/>
                    <a:p>
                      <a:pPr algn="r"/>
                      <a:endParaRPr lang="en-GB" sz="1400" b="1" dirty="0"/>
                    </a:p>
                  </a:txBody>
                  <a:tcPr>
                    <a:solidFill>
                      <a:schemeClr val="accent2">
                        <a:lumMod val="20000"/>
                        <a:lumOff val="80000"/>
                      </a:schemeClr>
                    </a:solidFill>
                  </a:tcPr>
                </a:tc>
                <a:tc>
                  <a:txBody>
                    <a:bodyPr/>
                    <a:lstStyle/>
                    <a:p>
                      <a:pPr algn="r"/>
                      <a:endParaRPr lang="en-GB" sz="1400" b="1" dirty="0"/>
                    </a:p>
                  </a:txBody>
                  <a:tcPr>
                    <a:solidFill>
                      <a:schemeClr val="accent2">
                        <a:lumMod val="20000"/>
                        <a:lumOff val="80000"/>
                      </a:schemeClr>
                    </a:solidFill>
                  </a:tcPr>
                </a:tc>
                <a:tc>
                  <a:txBody>
                    <a:bodyPr/>
                    <a:lstStyle/>
                    <a:p>
                      <a:pPr algn="r"/>
                      <a:endParaRPr lang="en-GB" sz="1400" b="1" dirty="0"/>
                    </a:p>
                  </a:txBody>
                  <a:tcPr>
                    <a:solidFill>
                      <a:schemeClr val="accent2">
                        <a:lumMod val="20000"/>
                        <a:lumOff val="80000"/>
                      </a:schemeClr>
                    </a:solidFill>
                  </a:tcPr>
                </a:tc>
                <a:tc>
                  <a:txBody>
                    <a:bodyPr/>
                    <a:lstStyle/>
                    <a:p>
                      <a:pPr algn="r"/>
                      <a:endParaRPr lang="en-GB" sz="1400" b="1" dirty="0"/>
                    </a:p>
                  </a:txBody>
                  <a:tcPr>
                    <a:solidFill>
                      <a:schemeClr val="accent2">
                        <a:lumMod val="20000"/>
                        <a:lumOff val="80000"/>
                      </a:schemeClr>
                    </a:solidFill>
                  </a:tcPr>
                </a:tc>
                <a:tc>
                  <a:txBody>
                    <a:bodyPr/>
                    <a:lstStyle/>
                    <a:p>
                      <a:pPr algn="r"/>
                      <a:endParaRPr lang="en-GB" sz="1400" b="1" dirty="0"/>
                    </a:p>
                  </a:txBody>
                  <a:tcPr>
                    <a:solidFill>
                      <a:schemeClr val="accent2">
                        <a:lumMod val="20000"/>
                        <a:lumOff val="80000"/>
                      </a:schemeClr>
                    </a:solidFill>
                  </a:tcPr>
                </a:tc>
                <a:tc>
                  <a:txBody>
                    <a:bodyPr/>
                    <a:lstStyle/>
                    <a:p>
                      <a:pPr algn="r"/>
                      <a:endParaRPr lang="en-GB" sz="1400" b="1" dirty="0"/>
                    </a:p>
                  </a:txBody>
                  <a:tcPr>
                    <a:solidFill>
                      <a:schemeClr val="accent2">
                        <a:lumMod val="20000"/>
                        <a:lumOff val="80000"/>
                      </a:schemeClr>
                    </a:solidFill>
                  </a:tcPr>
                </a:tc>
                <a:tc>
                  <a:txBody>
                    <a:bodyPr/>
                    <a:lstStyle/>
                    <a:p>
                      <a:pPr algn="r"/>
                      <a:endParaRPr lang="en-GB" sz="1400" b="1" dirty="0"/>
                    </a:p>
                  </a:txBody>
                  <a:tcPr>
                    <a:solidFill>
                      <a:schemeClr val="accent2">
                        <a:lumMod val="20000"/>
                        <a:lumOff val="80000"/>
                      </a:schemeClr>
                    </a:solidFill>
                  </a:tcPr>
                </a:tc>
                <a:tc>
                  <a:txBody>
                    <a:bodyPr/>
                    <a:lstStyle/>
                    <a:p>
                      <a:pPr algn="r"/>
                      <a:r>
                        <a:rPr lang="en-GB" sz="1400" dirty="0"/>
                        <a:t>1</a:t>
                      </a:r>
                    </a:p>
                  </a:txBody>
                  <a:tcPr/>
                </a:tc>
                <a:extLst>
                  <a:ext uri="{0D108BD9-81ED-4DB2-BD59-A6C34878D82A}">
                    <a16:rowId xmlns:a16="http://schemas.microsoft.com/office/drawing/2014/main" val="2036135239"/>
                  </a:ext>
                </a:extLst>
              </a:tr>
              <a:tr h="250371">
                <a:tc>
                  <a:txBody>
                    <a:bodyPr/>
                    <a:lstStyle/>
                    <a:p>
                      <a:r>
                        <a:rPr lang="en-GB" sz="1400" dirty="0"/>
                        <a:t>BPM</a:t>
                      </a:r>
                    </a:p>
                  </a:txBody>
                  <a:tcPr/>
                </a:tc>
                <a:tc>
                  <a:txBody>
                    <a:bodyPr/>
                    <a:lstStyle/>
                    <a:p>
                      <a:pPr algn="r"/>
                      <a:endParaRPr lang="en-GB" sz="1400" b="1" dirty="0"/>
                    </a:p>
                  </a:txBody>
                  <a:tcPr>
                    <a:solidFill>
                      <a:schemeClr val="accent6">
                        <a:lumMod val="20000"/>
                        <a:lumOff val="80000"/>
                      </a:schemeClr>
                    </a:solidFill>
                  </a:tcPr>
                </a:tc>
                <a:tc>
                  <a:txBody>
                    <a:bodyPr/>
                    <a:lstStyle/>
                    <a:p>
                      <a:pPr algn="r"/>
                      <a:endParaRPr lang="en-GB" sz="1400" b="1" dirty="0"/>
                    </a:p>
                  </a:txBody>
                  <a:tcPr>
                    <a:solidFill>
                      <a:schemeClr val="accent6">
                        <a:lumMod val="20000"/>
                        <a:lumOff val="80000"/>
                      </a:schemeClr>
                    </a:solidFill>
                  </a:tcPr>
                </a:tc>
                <a:tc>
                  <a:txBody>
                    <a:bodyPr/>
                    <a:lstStyle/>
                    <a:p>
                      <a:pPr algn="r"/>
                      <a:endParaRPr lang="en-GB" sz="1400" b="1" dirty="0"/>
                    </a:p>
                  </a:txBody>
                  <a:tcPr>
                    <a:solidFill>
                      <a:schemeClr val="accent6">
                        <a:lumMod val="20000"/>
                        <a:lumOff val="80000"/>
                      </a:schemeClr>
                    </a:solidFill>
                  </a:tcPr>
                </a:tc>
                <a:tc>
                  <a:txBody>
                    <a:bodyPr/>
                    <a:lstStyle/>
                    <a:p>
                      <a:pPr algn="r"/>
                      <a:r>
                        <a:rPr lang="en-GB" sz="1400" b="1" dirty="0"/>
                        <a:t>7</a:t>
                      </a:r>
                    </a:p>
                  </a:txBody>
                  <a:tcPr>
                    <a:solidFill>
                      <a:schemeClr val="accent6">
                        <a:lumMod val="20000"/>
                        <a:lumOff val="80000"/>
                      </a:schemeClr>
                    </a:solidFill>
                  </a:tcPr>
                </a:tc>
                <a:tc>
                  <a:txBody>
                    <a:bodyPr/>
                    <a:lstStyle/>
                    <a:p>
                      <a:pPr algn="r"/>
                      <a:r>
                        <a:rPr lang="en-GB" sz="1400" b="1" dirty="0"/>
                        <a:t>15</a:t>
                      </a:r>
                    </a:p>
                  </a:txBody>
                  <a:tcPr>
                    <a:solidFill>
                      <a:schemeClr val="accent6">
                        <a:lumMod val="20000"/>
                        <a:lumOff val="80000"/>
                      </a:schemeClr>
                    </a:solidFill>
                  </a:tcPr>
                </a:tc>
                <a:tc>
                  <a:txBody>
                    <a:bodyPr/>
                    <a:lstStyle/>
                    <a:p>
                      <a:pPr algn="r"/>
                      <a:r>
                        <a:rPr lang="en-GB" sz="1400" b="1" dirty="0"/>
                        <a:t>14</a:t>
                      </a:r>
                    </a:p>
                  </a:txBody>
                  <a:tcPr>
                    <a:solidFill>
                      <a:schemeClr val="accent6">
                        <a:lumMod val="20000"/>
                        <a:lumOff val="80000"/>
                      </a:schemeClr>
                    </a:solidFill>
                  </a:tcPr>
                </a:tc>
                <a:tc>
                  <a:txBody>
                    <a:bodyPr/>
                    <a:lstStyle/>
                    <a:p>
                      <a:pPr algn="r"/>
                      <a:r>
                        <a:rPr lang="en-GB" sz="1400" b="1" dirty="0"/>
                        <a:t>9</a:t>
                      </a:r>
                    </a:p>
                  </a:txBody>
                  <a:tcPr>
                    <a:solidFill>
                      <a:schemeClr val="accent6">
                        <a:lumMod val="20000"/>
                        <a:lumOff val="80000"/>
                      </a:schemeClr>
                    </a:solidFill>
                  </a:tcPr>
                </a:tc>
                <a:tc>
                  <a:txBody>
                    <a:bodyPr/>
                    <a:lstStyle/>
                    <a:p>
                      <a:pPr algn="r"/>
                      <a:r>
                        <a:rPr lang="en-GB" sz="1400" b="1" dirty="0"/>
                        <a:t>21</a:t>
                      </a:r>
                    </a:p>
                  </a:txBody>
                  <a:tcPr>
                    <a:solidFill>
                      <a:schemeClr val="accent6">
                        <a:lumMod val="20000"/>
                        <a:lumOff val="80000"/>
                      </a:schemeClr>
                    </a:solidFill>
                  </a:tcPr>
                </a:tc>
                <a:tc>
                  <a:txBody>
                    <a:bodyPr/>
                    <a:lstStyle/>
                    <a:p>
                      <a:pPr algn="r"/>
                      <a:r>
                        <a:rPr lang="en-GB" sz="1400" b="1" dirty="0"/>
                        <a:t>16</a:t>
                      </a:r>
                    </a:p>
                  </a:txBody>
                  <a:tcPr>
                    <a:solidFill>
                      <a:schemeClr val="accent6">
                        <a:lumMod val="20000"/>
                        <a:lumOff val="80000"/>
                      </a:schemeClr>
                    </a:solidFill>
                  </a:tcPr>
                </a:tc>
                <a:tc>
                  <a:txBody>
                    <a:bodyPr/>
                    <a:lstStyle/>
                    <a:p>
                      <a:pPr algn="r"/>
                      <a:r>
                        <a:rPr lang="en-GB" sz="1400" b="1" dirty="0"/>
                        <a:t>12</a:t>
                      </a:r>
                    </a:p>
                  </a:txBody>
                  <a:tcPr>
                    <a:solidFill>
                      <a:schemeClr val="accent6">
                        <a:lumMod val="20000"/>
                        <a:lumOff val="80000"/>
                      </a:schemeClr>
                    </a:solidFill>
                  </a:tcPr>
                </a:tc>
                <a:tc>
                  <a:txBody>
                    <a:bodyPr/>
                    <a:lstStyle/>
                    <a:p>
                      <a:pPr algn="r"/>
                      <a:r>
                        <a:rPr lang="en-GB" sz="1400" b="1" dirty="0"/>
                        <a:t>4</a:t>
                      </a:r>
                    </a:p>
                  </a:txBody>
                  <a:tcPr>
                    <a:solidFill>
                      <a:schemeClr val="accent6">
                        <a:lumMod val="20000"/>
                        <a:lumOff val="80000"/>
                      </a:schemeClr>
                    </a:solidFill>
                  </a:tcPr>
                </a:tc>
                <a:tc>
                  <a:txBody>
                    <a:bodyPr/>
                    <a:lstStyle/>
                    <a:p>
                      <a:pPr algn="r"/>
                      <a:r>
                        <a:rPr lang="en-GB" sz="1400" dirty="0"/>
                        <a:t>98</a:t>
                      </a:r>
                    </a:p>
                  </a:txBody>
                  <a:tcPr/>
                </a:tc>
                <a:extLst>
                  <a:ext uri="{0D108BD9-81ED-4DB2-BD59-A6C34878D82A}">
                    <a16:rowId xmlns:a16="http://schemas.microsoft.com/office/drawing/2014/main" val="2697341478"/>
                  </a:ext>
                </a:extLst>
              </a:tr>
              <a:tr h="250371">
                <a:tc>
                  <a:txBody>
                    <a:bodyPr/>
                    <a:lstStyle/>
                    <a:p>
                      <a:r>
                        <a:rPr lang="en-GB" sz="1400" dirty="0"/>
                        <a:t>BIF</a:t>
                      </a:r>
                    </a:p>
                  </a:txBody>
                  <a:tcPr/>
                </a:tc>
                <a:tc>
                  <a:txBody>
                    <a:bodyPr/>
                    <a:lstStyle/>
                    <a:p>
                      <a:pPr algn="r"/>
                      <a:endParaRPr lang="en-GB" sz="1400" b="1" dirty="0"/>
                    </a:p>
                  </a:txBody>
                  <a:tcPr>
                    <a:solidFill>
                      <a:schemeClr val="accent6">
                        <a:lumMod val="20000"/>
                        <a:lumOff val="80000"/>
                      </a:schemeClr>
                    </a:solidFill>
                  </a:tcPr>
                </a:tc>
                <a:tc>
                  <a:txBody>
                    <a:bodyPr/>
                    <a:lstStyle/>
                    <a:p>
                      <a:pPr algn="r"/>
                      <a:r>
                        <a:rPr lang="en-GB" sz="1400" b="1" dirty="0"/>
                        <a:t>2</a:t>
                      </a:r>
                    </a:p>
                  </a:txBody>
                  <a:tcPr>
                    <a:solidFill>
                      <a:schemeClr val="accent6">
                        <a:lumMod val="20000"/>
                        <a:lumOff val="80000"/>
                      </a:schemeClr>
                    </a:solidFill>
                  </a:tcPr>
                </a:tc>
                <a:tc>
                  <a:txBody>
                    <a:bodyPr/>
                    <a:lstStyle/>
                    <a:p>
                      <a:pPr algn="r"/>
                      <a:endParaRPr lang="en-GB" sz="1400" b="1" dirty="0"/>
                    </a:p>
                  </a:txBody>
                  <a:tcPr>
                    <a:solidFill>
                      <a:schemeClr val="accent6">
                        <a:lumMod val="20000"/>
                        <a:lumOff val="80000"/>
                      </a:schemeClr>
                    </a:solidFill>
                  </a:tcPr>
                </a:tc>
                <a:tc>
                  <a:txBody>
                    <a:bodyPr/>
                    <a:lstStyle/>
                    <a:p>
                      <a:pPr algn="r"/>
                      <a:r>
                        <a:rPr lang="en-GB" sz="1400" b="1" dirty="0"/>
                        <a:t>2</a:t>
                      </a:r>
                    </a:p>
                  </a:txBody>
                  <a:tcPr>
                    <a:solidFill>
                      <a:schemeClr val="accent6">
                        <a:lumMod val="20000"/>
                        <a:lumOff val="80000"/>
                      </a:schemeClr>
                    </a:solidFill>
                  </a:tcPr>
                </a:tc>
                <a:tc>
                  <a:txBody>
                    <a:bodyPr/>
                    <a:lstStyle/>
                    <a:p>
                      <a:pPr algn="r"/>
                      <a:endParaRPr lang="en-GB" sz="1400" b="1" dirty="0"/>
                    </a:p>
                  </a:txBody>
                  <a:tcPr>
                    <a:solidFill>
                      <a:schemeClr val="accent6">
                        <a:lumMod val="20000"/>
                        <a:lumOff val="80000"/>
                      </a:schemeClr>
                    </a:solidFill>
                  </a:tcPr>
                </a:tc>
                <a:tc>
                  <a:txBody>
                    <a:bodyPr/>
                    <a:lstStyle/>
                    <a:p>
                      <a:pPr algn="r"/>
                      <a:endParaRPr lang="en-GB" sz="1400" b="1" dirty="0"/>
                    </a:p>
                  </a:txBody>
                  <a:tcPr>
                    <a:solidFill>
                      <a:schemeClr val="accent6">
                        <a:lumMod val="20000"/>
                        <a:lumOff val="80000"/>
                      </a:schemeClr>
                    </a:solidFill>
                  </a:tcPr>
                </a:tc>
                <a:tc>
                  <a:txBody>
                    <a:bodyPr/>
                    <a:lstStyle/>
                    <a:p>
                      <a:pPr algn="r"/>
                      <a:endParaRPr lang="en-GB" sz="1400" b="1" dirty="0"/>
                    </a:p>
                  </a:txBody>
                  <a:tcPr>
                    <a:solidFill>
                      <a:schemeClr val="accent6">
                        <a:lumMod val="20000"/>
                        <a:lumOff val="80000"/>
                      </a:schemeClr>
                    </a:solidFill>
                  </a:tcPr>
                </a:tc>
                <a:tc>
                  <a:txBody>
                    <a:bodyPr/>
                    <a:lstStyle/>
                    <a:p>
                      <a:pPr algn="r"/>
                      <a:endParaRPr lang="en-GB" sz="1400" b="1" dirty="0"/>
                    </a:p>
                  </a:txBody>
                  <a:tcPr>
                    <a:solidFill>
                      <a:schemeClr val="accent6">
                        <a:lumMod val="20000"/>
                        <a:lumOff val="80000"/>
                      </a:schemeClr>
                    </a:solidFill>
                  </a:tcPr>
                </a:tc>
                <a:tc>
                  <a:txBody>
                    <a:bodyPr/>
                    <a:lstStyle/>
                    <a:p>
                      <a:pPr algn="r"/>
                      <a:endParaRPr lang="en-GB" sz="1400" b="1" dirty="0"/>
                    </a:p>
                  </a:txBody>
                  <a:tcPr>
                    <a:solidFill>
                      <a:schemeClr val="accent6">
                        <a:lumMod val="20000"/>
                        <a:lumOff val="80000"/>
                      </a:schemeClr>
                    </a:solidFill>
                  </a:tcPr>
                </a:tc>
                <a:tc>
                  <a:txBody>
                    <a:bodyPr/>
                    <a:lstStyle/>
                    <a:p>
                      <a:pPr algn="r"/>
                      <a:r>
                        <a:rPr lang="en-GB" sz="1400" b="1" dirty="0"/>
                        <a:t>1</a:t>
                      </a:r>
                    </a:p>
                  </a:txBody>
                  <a:tcPr>
                    <a:solidFill>
                      <a:schemeClr val="accent6">
                        <a:lumMod val="20000"/>
                        <a:lumOff val="80000"/>
                      </a:schemeClr>
                    </a:solidFill>
                  </a:tcPr>
                </a:tc>
                <a:tc>
                  <a:txBody>
                    <a:bodyPr/>
                    <a:lstStyle/>
                    <a:p>
                      <a:pPr algn="r"/>
                      <a:endParaRPr lang="en-GB" sz="1400" b="1" dirty="0"/>
                    </a:p>
                  </a:txBody>
                  <a:tcPr>
                    <a:solidFill>
                      <a:schemeClr val="accent6">
                        <a:lumMod val="20000"/>
                        <a:lumOff val="80000"/>
                      </a:schemeClr>
                    </a:solidFill>
                  </a:tcPr>
                </a:tc>
                <a:tc>
                  <a:txBody>
                    <a:bodyPr/>
                    <a:lstStyle/>
                    <a:p>
                      <a:pPr algn="r"/>
                      <a:r>
                        <a:rPr lang="en-GB" sz="1400" dirty="0"/>
                        <a:t>5</a:t>
                      </a:r>
                    </a:p>
                  </a:txBody>
                  <a:tcPr/>
                </a:tc>
                <a:extLst>
                  <a:ext uri="{0D108BD9-81ED-4DB2-BD59-A6C34878D82A}">
                    <a16:rowId xmlns:a16="http://schemas.microsoft.com/office/drawing/2014/main" val="3842834378"/>
                  </a:ext>
                </a:extLst>
              </a:tr>
              <a:tr h="250371">
                <a:tc>
                  <a:txBody>
                    <a:bodyPr/>
                    <a:lstStyle/>
                    <a:p>
                      <a:r>
                        <a:rPr lang="en-GB" sz="1400" dirty="0"/>
                        <a:t>IPM</a:t>
                      </a:r>
                    </a:p>
                  </a:txBody>
                  <a:tcPr/>
                </a:tc>
                <a:tc>
                  <a:txBody>
                    <a:bodyPr/>
                    <a:lstStyle/>
                    <a:p>
                      <a:pPr algn="r"/>
                      <a:endParaRPr lang="en-GB" sz="1400" b="1" dirty="0"/>
                    </a:p>
                  </a:txBody>
                  <a:tcPr>
                    <a:solidFill>
                      <a:schemeClr val="accent6">
                        <a:lumMod val="20000"/>
                        <a:lumOff val="80000"/>
                      </a:schemeClr>
                    </a:solidFill>
                  </a:tcPr>
                </a:tc>
                <a:tc>
                  <a:txBody>
                    <a:bodyPr/>
                    <a:lstStyle/>
                    <a:p>
                      <a:pPr algn="r"/>
                      <a:endParaRPr lang="en-GB" sz="1400" b="1" dirty="0"/>
                    </a:p>
                  </a:txBody>
                  <a:tcPr>
                    <a:solidFill>
                      <a:schemeClr val="accent6">
                        <a:lumMod val="20000"/>
                        <a:lumOff val="80000"/>
                      </a:schemeClr>
                    </a:solidFill>
                  </a:tcPr>
                </a:tc>
                <a:tc>
                  <a:txBody>
                    <a:bodyPr/>
                    <a:lstStyle/>
                    <a:p>
                      <a:pPr algn="r"/>
                      <a:endParaRPr lang="en-GB" sz="1400" b="1" dirty="0"/>
                    </a:p>
                  </a:txBody>
                  <a:tcPr>
                    <a:solidFill>
                      <a:schemeClr val="accent6">
                        <a:lumMod val="20000"/>
                        <a:lumOff val="80000"/>
                      </a:schemeClr>
                    </a:solidFill>
                  </a:tcPr>
                </a:tc>
                <a:tc>
                  <a:txBody>
                    <a:bodyPr/>
                    <a:lstStyle/>
                    <a:p>
                      <a:pPr algn="r"/>
                      <a:endParaRPr lang="en-GB" sz="1400" b="1" dirty="0"/>
                    </a:p>
                  </a:txBody>
                  <a:tcPr>
                    <a:solidFill>
                      <a:schemeClr val="accent6">
                        <a:lumMod val="20000"/>
                        <a:lumOff val="80000"/>
                      </a:schemeClr>
                    </a:solidFill>
                  </a:tcPr>
                </a:tc>
                <a:tc>
                  <a:txBody>
                    <a:bodyPr/>
                    <a:lstStyle/>
                    <a:p>
                      <a:pPr algn="r"/>
                      <a:endParaRPr lang="en-GB" sz="1400" b="1" dirty="0"/>
                    </a:p>
                  </a:txBody>
                  <a:tcPr>
                    <a:solidFill>
                      <a:schemeClr val="accent6">
                        <a:lumMod val="20000"/>
                        <a:lumOff val="80000"/>
                      </a:schemeClr>
                    </a:solidFill>
                  </a:tcPr>
                </a:tc>
                <a:tc>
                  <a:txBody>
                    <a:bodyPr/>
                    <a:lstStyle/>
                    <a:p>
                      <a:pPr algn="r"/>
                      <a:r>
                        <a:rPr lang="en-GB" sz="1400" b="1" dirty="0"/>
                        <a:t>1</a:t>
                      </a:r>
                    </a:p>
                  </a:txBody>
                  <a:tcPr>
                    <a:solidFill>
                      <a:schemeClr val="accent6">
                        <a:lumMod val="20000"/>
                        <a:lumOff val="80000"/>
                      </a:schemeClr>
                    </a:solidFill>
                  </a:tcPr>
                </a:tc>
                <a:tc>
                  <a:txBody>
                    <a:bodyPr/>
                    <a:lstStyle/>
                    <a:p>
                      <a:pPr algn="r"/>
                      <a:r>
                        <a:rPr lang="en-GB" sz="1400" b="1" dirty="0"/>
                        <a:t>3</a:t>
                      </a:r>
                    </a:p>
                  </a:txBody>
                  <a:tcPr>
                    <a:solidFill>
                      <a:schemeClr val="accent6">
                        <a:lumMod val="20000"/>
                        <a:lumOff val="80000"/>
                      </a:schemeClr>
                    </a:solidFill>
                  </a:tcPr>
                </a:tc>
                <a:tc>
                  <a:txBody>
                    <a:bodyPr/>
                    <a:lstStyle/>
                    <a:p>
                      <a:pPr algn="r"/>
                      <a:r>
                        <a:rPr lang="en-GB" sz="1400" b="1" dirty="0"/>
                        <a:t>1</a:t>
                      </a:r>
                    </a:p>
                  </a:txBody>
                  <a:tcPr>
                    <a:solidFill>
                      <a:schemeClr val="accent6">
                        <a:lumMod val="20000"/>
                        <a:lumOff val="80000"/>
                      </a:schemeClr>
                    </a:solidFill>
                  </a:tcPr>
                </a:tc>
                <a:tc>
                  <a:txBody>
                    <a:bodyPr/>
                    <a:lstStyle/>
                    <a:p>
                      <a:pPr algn="r"/>
                      <a:endParaRPr lang="en-GB" sz="1400" b="1" dirty="0"/>
                    </a:p>
                  </a:txBody>
                  <a:tcPr>
                    <a:solidFill>
                      <a:schemeClr val="accent6">
                        <a:lumMod val="20000"/>
                        <a:lumOff val="80000"/>
                      </a:schemeClr>
                    </a:solidFill>
                  </a:tcPr>
                </a:tc>
                <a:tc>
                  <a:txBody>
                    <a:bodyPr/>
                    <a:lstStyle/>
                    <a:p>
                      <a:pPr algn="r"/>
                      <a:endParaRPr lang="en-GB" sz="1400" b="1" dirty="0"/>
                    </a:p>
                  </a:txBody>
                  <a:tcPr>
                    <a:solidFill>
                      <a:schemeClr val="accent6">
                        <a:lumMod val="20000"/>
                        <a:lumOff val="80000"/>
                      </a:schemeClr>
                    </a:solidFill>
                  </a:tcPr>
                </a:tc>
                <a:tc>
                  <a:txBody>
                    <a:bodyPr/>
                    <a:lstStyle/>
                    <a:p>
                      <a:pPr algn="r"/>
                      <a:endParaRPr lang="en-GB" sz="1400" b="1" dirty="0"/>
                    </a:p>
                  </a:txBody>
                  <a:tcPr>
                    <a:solidFill>
                      <a:schemeClr val="accent6">
                        <a:lumMod val="20000"/>
                        <a:lumOff val="80000"/>
                      </a:schemeClr>
                    </a:solidFill>
                  </a:tcPr>
                </a:tc>
                <a:tc>
                  <a:txBody>
                    <a:bodyPr/>
                    <a:lstStyle/>
                    <a:p>
                      <a:pPr algn="r"/>
                      <a:r>
                        <a:rPr lang="en-GB" sz="1400" dirty="0"/>
                        <a:t>5</a:t>
                      </a:r>
                    </a:p>
                  </a:txBody>
                  <a:tcPr/>
                </a:tc>
                <a:extLst>
                  <a:ext uri="{0D108BD9-81ED-4DB2-BD59-A6C34878D82A}">
                    <a16:rowId xmlns:a16="http://schemas.microsoft.com/office/drawing/2014/main" val="2226601827"/>
                  </a:ext>
                </a:extLst>
              </a:tr>
              <a:tr h="250371">
                <a:tc>
                  <a:txBody>
                    <a:bodyPr/>
                    <a:lstStyle/>
                    <a:p>
                      <a:r>
                        <a:rPr lang="en-GB" sz="1400" dirty="0"/>
                        <a:t>EMU</a:t>
                      </a:r>
                    </a:p>
                  </a:txBody>
                  <a:tcPr/>
                </a:tc>
                <a:tc>
                  <a:txBody>
                    <a:bodyPr/>
                    <a:lstStyle/>
                    <a:p>
                      <a:pPr algn="r"/>
                      <a:endParaRPr lang="en-GB" sz="1400" b="1" dirty="0"/>
                    </a:p>
                  </a:txBody>
                  <a:tcPr>
                    <a:solidFill>
                      <a:schemeClr val="accent5">
                        <a:lumMod val="20000"/>
                        <a:lumOff val="80000"/>
                      </a:schemeClr>
                    </a:solidFill>
                  </a:tcPr>
                </a:tc>
                <a:tc>
                  <a:txBody>
                    <a:bodyPr/>
                    <a:lstStyle/>
                    <a:p>
                      <a:pPr algn="r"/>
                      <a:r>
                        <a:rPr lang="en-GB" sz="1400" b="1" dirty="0"/>
                        <a:t>1</a:t>
                      </a:r>
                    </a:p>
                  </a:txBody>
                  <a:tcPr>
                    <a:solidFill>
                      <a:schemeClr val="accent5">
                        <a:lumMod val="20000"/>
                        <a:lumOff val="80000"/>
                      </a:schemeClr>
                    </a:solidFill>
                  </a:tcPr>
                </a:tc>
                <a:tc>
                  <a:txBody>
                    <a:bodyPr/>
                    <a:lstStyle/>
                    <a:p>
                      <a:pPr algn="r"/>
                      <a:endParaRPr lang="en-GB" sz="1400" b="1" dirty="0"/>
                    </a:p>
                  </a:txBody>
                  <a:tcPr>
                    <a:solidFill>
                      <a:schemeClr val="accent5">
                        <a:lumMod val="20000"/>
                        <a:lumOff val="80000"/>
                      </a:schemeClr>
                    </a:solidFill>
                  </a:tcPr>
                </a:tc>
                <a:tc>
                  <a:txBody>
                    <a:bodyPr/>
                    <a:lstStyle/>
                    <a:p>
                      <a:pPr algn="r"/>
                      <a:r>
                        <a:rPr lang="en-GB" sz="1400" b="1" dirty="0"/>
                        <a:t>1</a:t>
                      </a:r>
                    </a:p>
                  </a:txBody>
                  <a:tcPr>
                    <a:solidFill>
                      <a:schemeClr val="accent5">
                        <a:lumMod val="20000"/>
                        <a:lumOff val="80000"/>
                      </a:schemeClr>
                    </a:solidFill>
                  </a:tcPr>
                </a:tc>
                <a:tc>
                  <a:txBody>
                    <a:bodyPr/>
                    <a:lstStyle/>
                    <a:p>
                      <a:pPr algn="r"/>
                      <a:endParaRPr lang="en-GB" sz="1400" b="1" dirty="0"/>
                    </a:p>
                  </a:txBody>
                  <a:tcPr>
                    <a:solidFill>
                      <a:schemeClr val="accent5">
                        <a:lumMod val="20000"/>
                        <a:lumOff val="80000"/>
                      </a:schemeClr>
                    </a:solidFill>
                  </a:tcPr>
                </a:tc>
                <a:tc>
                  <a:txBody>
                    <a:bodyPr/>
                    <a:lstStyle/>
                    <a:p>
                      <a:pPr algn="r"/>
                      <a:endParaRPr lang="en-GB" sz="1400" b="1" dirty="0"/>
                    </a:p>
                  </a:txBody>
                  <a:tcPr>
                    <a:solidFill>
                      <a:schemeClr val="accent5">
                        <a:lumMod val="20000"/>
                        <a:lumOff val="80000"/>
                      </a:schemeClr>
                    </a:solidFill>
                  </a:tcPr>
                </a:tc>
                <a:tc>
                  <a:txBody>
                    <a:bodyPr/>
                    <a:lstStyle/>
                    <a:p>
                      <a:pPr algn="r"/>
                      <a:endParaRPr lang="en-GB" sz="1400" b="1" dirty="0"/>
                    </a:p>
                  </a:txBody>
                  <a:tcPr>
                    <a:solidFill>
                      <a:schemeClr val="accent5">
                        <a:lumMod val="20000"/>
                        <a:lumOff val="80000"/>
                      </a:schemeClr>
                    </a:solidFill>
                  </a:tcPr>
                </a:tc>
                <a:tc>
                  <a:txBody>
                    <a:bodyPr/>
                    <a:lstStyle/>
                    <a:p>
                      <a:pPr algn="r"/>
                      <a:endParaRPr lang="en-GB" sz="1400" b="1" dirty="0"/>
                    </a:p>
                  </a:txBody>
                  <a:tcPr>
                    <a:solidFill>
                      <a:schemeClr val="accent5">
                        <a:lumMod val="20000"/>
                        <a:lumOff val="80000"/>
                      </a:schemeClr>
                    </a:solidFill>
                  </a:tcPr>
                </a:tc>
                <a:tc>
                  <a:txBody>
                    <a:bodyPr/>
                    <a:lstStyle/>
                    <a:p>
                      <a:pPr algn="r"/>
                      <a:endParaRPr lang="en-GB" sz="1400" b="1" dirty="0"/>
                    </a:p>
                  </a:txBody>
                  <a:tcPr>
                    <a:solidFill>
                      <a:schemeClr val="accent5">
                        <a:lumMod val="20000"/>
                        <a:lumOff val="80000"/>
                      </a:schemeClr>
                    </a:solidFill>
                  </a:tcPr>
                </a:tc>
                <a:tc>
                  <a:txBody>
                    <a:bodyPr/>
                    <a:lstStyle/>
                    <a:p>
                      <a:pPr algn="r"/>
                      <a:endParaRPr lang="en-GB" sz="1400" b="1" dirty="0"/>
                    </a:p>
                  </a:txBody>
                  <a:tcPr>
                    <a:solidFill>
                      <a:schemeClr val="accent5">
                        <a:lumMod val="20000"/>
                        <a:lumOff val="80000"/>
                      </a:schemeClr>
                    </a:solidFill>
                  </a:tcPr>
                </a:tc>
                <a:tc>
                  <a:txBody>
                    <a:bodyPr/>
                    <a:lstStyle/>
                    <a:p>
                      <a:pPr algn="r"/>
                      <a:endParaRPr lang="en-GB" sz="1400" b="1" dirty="0"/>
                    </a:p>
                  </a:txBody>
                  <a:tcPr>
                    <a:solidFill>
                      <a:schemeClr val="accent5">
                        <a:lumMod val="20000"/>
                        <a:lumOff val="80000"/>
                      </a:schemeClr>
                    </a:solidFill>
                  </a:tcPr>
                </a:tc>
                <a:tc>
                  <a:txBody>
                    <a:bodyPr/>
                    <a:lstStyle/>
                    <a:p>
                      <a:pPr algn="r"/>
                      <a:r>
                        <a:rPr lang="en-GB" sz="1400" dirty="0"/>
                        <a:t>2</a:t>
                      </a:r>
                    </a:p>
                  </a:txBody>
                  <a:tcPr/>
                </a:tc>
                <a:extLst>
                  <a:ext uri="{0D108BD9-81ED-4DB2-BD59-A6C34878D82A}">
                    <a16:rowId xmlns:a16="http://schemas.microsoft.com/office/drawing/2014/main" val="3651340612"/>
                  </a:ext>
                </a:extLst>
              </a:tr>
              <a:tr h="250371">
                <a:tc>
                  <a:txBody>
                    <a:bodyPr/>
                    <a:lstStyle/>
                    <a:p>
                      <a:r>
                        <a:rPr lang="en-GB" sz="1400" dirty="0"/>
                        <a:t>LBM</a:t>
                      </a:r>
                    </a:p>
                  </a:txBody>
                  <a:tcPr/>
                </a:tc>
                <a:tc>
                  <a:txBody>
                    <a:bodyPr/>
                    <a:lstStyle/>
                    <a:p>
                      <a:pPr algn="r"/>
                      <a:endParaRPr lang="en-GB" sz="1400" b="1" dirty="0"/>
                    </a:p>
                  </a:txBody>
                  <a:tcPr>
                    <a:solidFill>
                      <a:schemeClr val="accent5">
                        <a:lumMod val="20000"/>
                        <a:lumOff val="80000"/>
                      </a:schemeClr>
                    </a:solidFill>
                  </a:tcPr>
                </a:tc>
                <a:tc>
                  <a:txBody>
                    <a:bodyPr/>
                    <a:lstStyle/>
                    <a:p>
                      <a:pPr algn="r"/>
                      <a:endParaRPr lang="en-GB" sz="1400" b="1" dirty="0"/>
                    </a:p>
                  </a:txBody>
                  <a:tcPr>
                    <a:solidFill>
                      <a:schemeClr val="accent5">
                        <a:lumMod val="20000"/>
                        <a:lumOff val="80000"/>
                      </a:schemeClr>
                    </a:solidFill>
                  </a:tcPr>
                </a:tc>
                <a:tc>
                  <a:txBody>
                    <a:bodyPr/>
                    <a:lstStyle/>
                    <a:p>
                      <a:pPr algn="r"/>
                      <a:endParaRPr lang="en-GB" sz="1400" b="1" dirty="0"/>
                    </a:p>
                  </a:txBody>
                  <a:tcPr>
                    <a:solidFill>
                      <a:schemeClr val="accent5">
                        <a:lumMod val="20000"/>
                        <a:lumOff val="80000"/>
                      </a:schemeClr>
                    </a:solidFill>
                  </a:tcPr>
                </a:tc>
                <a:tc>
                  <a:txBody>
                    <a:bodyPr/>
                    <a:lstStyle/>
                    <a:p>
                      <a:pPr algn="r"/>
                      <a:r>
                        <a:rPr lang="en-GB" sz="1400" b="1" dirty="0"/>
                        <a:t>1</a:t>
                      </a:r>
                    </a:p>
                  </a:txBody>
                  <a:tcPr>
                    <a:solidFill>
                      <a:schemeClr val="accent5">
                        <a:lumMod val="20000"/>
                        <a:lumOff val="80000"/>
                      </a:schemeClr>
                    </a:solidFill>
                  </a:tcPr>
                </a:tc>
                <a:tc>
                  <a:txBody>
                    <a:bodyPr/>
                    <a:lstStyle/>
                    <a:p>
                      <a:pPr algn="r"/>
                      <a:endParaRPr lang="en-GB" sz="1400" b="1" dirty="0"/>
                    </a:p>
                  </a:txBody>
                  <a:tcPr>
                    <a:solidFill>
                      <a:schemeClr val="accent5">
                        <a:lumMod val="20000"/>
                        <a:lumOff val="80000"/>
                      </a:schemeClr>
                    </a:solidFill>
                  </a:tcPr>
                </a:tc>
                <a:tc>
                  <a:txBody>
                    <a:bodyPr/>
                    <a:lstStyle/>
                    <a:p>
                      <a:pPr algn="r"/>
                      <a:r>
                        <a:rPr lang="en-GB" sz="1400" b="1" dirty="0"/>
                        <a:t>1</a:t>
                      </a:r>
                    </a:p>
                  </a:txBody>
                  <a:tcPr>
                    <a:solidFill>
                      <a:schemeClr val="accent5">
                        <a:lumMod val="20000"/>
                        <a:lumOff val="80000"/>
                      </a:schemeClr>
                    </a:solidFill>
                  </a:tcPr>
                </a:tc>
                <a:tc>
                  <a:txBody>
                    <a:bodyPr/>
                    <a:lstStyle/>
                    <a:p>
                      <a:pPr algn="r"/>
                      <a:r>
                        <a:rPr lang="en-GB" sz="1400" b="1" dirty="0"/>
                        <a:t>1</a:t>
                      </a:r>
                    </a:p>
                  </a:txBody>
                  <a:tcPr>
                    <a:solidFill>
                      <a:schemeClr val="accent5">
                        <a:lumMod val="20000"/>
                        <a:lumOff val="80000"/>
                      </a:schemeClr>
                    </a:solidFill>
                  </a:tcPr>
                </a:tc>
                <a:tc>
                  <a:txBody>
                    <a:bodyPr/>
                    <a:lstStyle/>
                    <a:p>
                      <a:pPr algn="r"/>
                      <a:endParaRPr lang="en-GB" sz="1400" b="1" dirty="0"/>
                    </a:p>
                  </a:txBody>
                  <a:tcPr>
                    <a:solidFill>
                      <a:schemeClr val="accent5">
                        <a:lumMod val="20000"/>
                        <a:lumOff val="80000"/>
                      </a:schemeClr>
                    </a:solidFill>
                  </a:tcPr>
                </a:tc>
                <a:tc>
                  <a:txBody>
                    <a:bodyPr/>
                    <a:lstStyle/>
                    <a:p>
                      <a:pPr algn="r"/>
                      <a:endParaRPr lang="en-GB" sz="1400" b="1" dirty="0"/>
                    </a:p>
                  </a:txBody>
                  <a:tcPr>
                    <a:solidFill>
                      <a:schemeClr val="accent5">
                        <a:lumMod val="20000"/>
                        <a:lumOff val="80000"/>
                      </a:schemeClr>
                    </a:solidFill>
                  </a:tcPr>
                </a:tc>
                <a:tc>
                  <a:txBody>
                    <a:bodyPr/>
                    <a:lstStyle/>
                    <a:p>
                      <a:pPr algn="r"/>
                      <a:endParaRPr lang="en-GB" sz="1400" b="1" dirty="0"/>
                    </a:p>
                  </a:txBody>
                  <a:tcPr>
                    <a:solidFill>
                      <a:schemeClr val="accent5">
                        <a:lumMod val="20000"/>
                        <a:lumOff val="80000"/>
                      </a:schemeClr>
                    </a:solidFill>
                  </a:tcPr>
                </a:tc>
                <a:tc>
                  <a:txBody>
                    <a:bodyPr/>
                    <a:lstStyle/>
                    <a:p>
                      <a:pPr algn="r"/>
                      <a:endParaRPr lang="en-GB" sz="1400" b="1" dirty="0"/>
                    </a:p>
                  </a:txBody>
                  <a:tcPr>
                    <a:solidFill>
                      <a:schemeClr val="accent5">
                        <a:lumMod val="20000"/>
                        <a:lumOff val="80000"/>
                      </a:schemeClr>
                    </a:solidFill>
                  </a:tcPr>
                </a:tc>
                <a:tc>
                  <a:txBody>
                    <a:bodyPr/>
                    <a:lstStyle/>
                    <a:p>
                      <a:pPr algn="r"/>
                      <a:r>
                        <a:rPr lang="en-GB" sz="1400" dirty="0"/>
                        <a:t>3</a:t>
                      </a:r>
                    </a:p>
                  </a:txBody>
                  <a:tcPr/>
                </a:tc>
                <a:extLst>
                  <a:ext uri="{0D108BD9-81ED-4DB2-BD59-A6C34878D82A}">
                    <a16:rowId xmlns:a16="http://schemas.microsoft.com/office/drawing/2014/main" val="2882820895"/>
                  </a:ext>
                </a:extLst>
              </a:tr>
              <a:tr h="250371">
                <a:tc>
                  <a:txBody>
                    <a:bodyPr/>
                    <a:lstStyle/>
                    <a:p>
                      <a:r>
                        <a:rPr lang="en-GB" sz="1400" dirty="0"/>
                        <a:t>WS</a:t>
                      </a:r>
                    </a:p>
                  </a:txBody>
                  <a:tcPr/>
                </a:tc>
                <a:tc>
                  <a:txBody>
                    <a:bodyPr/>
                    <a:lstStyle/>
                    <a:p>
                      <a:pPr algn="r"/>
                      <a:endParaRPr lang="en-GB" sz="1400" b="1"/>
                    </a:p>
                  </a:txBody>
                  <a:tcPr>
                    <a:solidFill>
                      <a:schemeClr val="accent5">
                        <a:lumMod val="20000"/>
                        <a:lumOff val="80000"/>
                      </a:schemeClr>
                    </a:solidFill>
                  </a:tcPr>
                </a:tc>
                <a:tc>
                  <a:txBody>
                    <a:bodyPr/>
                    <a:lstStyle/>
                    <a:p>
                      <a:pPr algn="r"/>
                      <a:endParaRPr lang="en-GB" sz="1400" b="1" dirty="0"/>
                    </a:p>
                  </a:txBody>
                  <a:tcPr>
                    <a:solidFill>
                      <a:schemeClr val="accent5">
                        <a:lumMod val="20000"/>
                        <a:lumOff val="80000"/>
                      </a:schemeClr>
                    </a:solidFill>
                  </a:tcPr>
                </a:tc>
                <a:tc>
                  <a:txBody>
                    <a:bodyPr/>
                    <a:lstStyle/>
                    <a:p>
                      <a:pPr algn="r"/>
                      <a:endParaRPr lang="en-GB" sz="1400" b="1" dirty="0"/>
                    </a:p>
                  </a:txBody>
                  <a:tcPr>
                    <a:solidFill>
                      <a:schemeClr val="accent5">
                        <a:lumMod val="20000"/>
                        <a:lumOff val="80000"/>
                      </a:schemeClr>
                    </a:solidFill>
                  </a:tcPr>
                </a:tc>
                <a:tc>
                  <a:txBody>
                    <a:bodyPr/>
                    <a:lstStyle/>
                    <a:p>
                      <a:pPr algn="r"/>
                      <a:r>
                        <a:rPr lang="en-GB" sz="1400" b="1" dirty="0"/>
                        <a:t>3</a:t>
                      </a:r>
                    </a:p>
                  </a:txBody>
                  <a:tcPr>
                    <a:solidFill>
                      <a:schemeClr val="accent5">
                        <a:lumMod val="20000"/>
                        <a:lumOff val="80000"/>
                      </a:schemeClr>
                    </a:solidFill>
                  </a:tcPr>
                </a:tc>
                <a:tc>
                  <a:txBody>
                    <a:bodyPr/>
                    <a:lstStyle/>
                    <a:p>
                      <a:pPr algn="r"/>
                      <a:endParaRPr lang="en-GB" sz="1400" b="1" dirty="0"/>
                    </a:p>
                  </a:txBody>
                  <a:tcPr>
                    <a:solidFill>
                      <a:schemeClr val="accent5">
                        <a:lumMod val="20000"/>
                        <a:lumOff val="80000"/>
                      </a:schemeClr>
                    </a:solidFill>
                  </a:tcPr>
                </a:tc>
                <a:tc>
                  <a:txBody>
                    <a:bodyPr/>
                    <a:lstStyle/>
                    <a:p>
                      <a:pPr algn="r"/>
                      <a:r>
                        <a:rPr lang="en-GB" sz="1400" b="1" dirty="0"/>
                        <a:t>3</a:t>
                      </a:r>
                    </a:p>
                  </a:txBody>
                  <a:tcPr>
                    <a:solidFill>
                      <a:schemeClr val="accent5">
                        <a:lumMod val="20000"/>
                        <a:lumOff val="80000"/>
                      </a:schemeClr>
                    </a:solidFill>
                  </a:tcPr>
                </a:tc>
                <a:tc>
                  <a:txBody>
                    <a:bodyPr/>
                    <a:lstStyle/>
                    <a:p>
                      <a:pPr algn="r"/>
                      <a:r>
                        <a:rPr lang="en-GB" sz="1400" b="1" dirty="0"/>
                        <a:t>3</a:t>
                      </a:r>
                    </a:p>
                  </a:txBody>
                  <a:tcPr>
                    <a:solidFill>
                      <a:schemeClr val="accent5">
                        <a:lumMod val="20000"/>
                        <a:lumOff val="80000"/>
                      </a:schemeClr>
                    </a:solidFill>
                  </a:tcPr>
                </a:tc>
                <a:tc>
                  <a:txBody>
                    <a:bodyPr/>
                    <a:lstStyle/>
                    <a:p>
                      <a:pPr algn="r"/>
                      <a:r>
                        <a:rPr lang="en-GB" sz="1400" b="1" dirty="0"/>
                        <a:t>1</a:t>
                      </a:r>
                    </a:p>
                  </a:txBody>
                  <a:tcPr>
                    <a:solidFill>
                      <a:schemeClr val="accent5">
                        <a:lumMod val="20000"/>
                        <a:lumOff val="80000"/>
                      </a:schemeClr>
                    </a:solidFill>
                  </a:tcPr>
                </a:tc>
                <a:tc>
                  <a:txBody>
                    <a:bodyPr/>
                    <a:lstStyle/>
                    <a:p>
                      <a:pPr algn="r"/>
                      <a:r>
                        <a:rPr lang="en-GB" sz="1400" b="1" dirty="0"/>
                        <a:t>3</a:t>
                      </a:r>
                    </a:p>
                  </a:txBody>
                  <a:tcPr>
                    <a:solidFill>
                      <a:schemeClr val="accent5">
                        <a:lumMod val="20000"/>
                        <a:lumOff val="80000"/>
                      </a:schemeClr>
                    </a:solidFill>
                  </a:tcPr>
                </a:tc>
                <a:tc>
                  <a:txBody>
                    <a:bodyPr/>
                    <a:lstStyle/>
                    <a:p>
                      <a:pPr algn="r"/>
                      <a:r>
                        <a:rPr lang="en-GB" sz="1400" b="1" dirty="0"/>
                        <a:t>1</a:t>
                      </a:r>
                    </a:p>
                  </a:txBody>
                  <a:tcPr>
                    <a:solidFill>
                      <a:schemeClr val="accent5">
                        <a:lumMod val="20000"/>
                        <a:lumOff val="80000"/>
                      </a:schemeClr>
                    </a:solidFill>
                  </a:tcPr>
                </a:tc>
                <a:tc>
                  <a:txBody>
                    <a:bodyPr/>
                    <a:lstStyle/>
                    <a:p>
                      <a:pPr algn="r"/>
                      <a:endParaRPr lang="en-GB" sz="1400" b="1" dirty="0"/>
                    </a:p>
                  </a:txBody>
                  <a:tcPr>
                    <a:solidFill>
                      <a:schemeClr val="accent5">
                        <a:lumMod val="20000"/>
                        <a:lumOff val="80000"/>
                      </a:schemeClr>
                    </a:solidFill>
                  </a:tcPr>
                </a:tc>
                <a:tc>
                  <a:txBody>
                    <a:bodyPr/>
                    <a:lstStyle/>
                    <a:p>
                      <a:pPr algn="r"/>
                      <a:r>
                        <a:rPr lang="en-GB" sz="1400" dirty="0"/>
                        <a:t>14</a:t>
                      </a:r>
                    </a:p>
                  </a:txBody>
                  <a:tcPr/>
                </a:tc>
                <a:extLst>
                  <a:ext uri="{0D108BD9-81ED-4DB2-BD59-A6C34878D82A}">
                    <a16:rowId xmlns:a16="http://schemas.microsoft.com/office/drawing/2014/main" val="2464181809"/>
                  </a:ext>
                </a:extLst>
              </a:tr>
              <a:tr h="250371">
                <a:tc>
                  <a:txBody>
                    <a:bodyPr/>
                    <a:lstStyle/>
                    <a:p>
                      <a:r>
                        <a:rPr lang="en-GB" sz="1400" dirty="0" err="1"/>
                        <a:t>AptM</a:t>
                      </a:r>
                      <a:endParaRPr lang="en-GB" sz="1400" dirty="0"/>
                    </a:p>
                  </a:txBody>
                  <a:tcPr/>
                </a:tc>
                <a:tc>
                  <a:txBody>
                    <a:bodyPr/>
                    <a:lstStyle/>
                    <a:p>
                      <a:pPr algn="r"/>
                      <a:endParaRPr lang="en-GB" sz="1400" b="1" dirty="0"/>
                    </a:p>
                  </a:txBody>
                  <a:tcPr>
                    <a:solidFill>
                      <a:schemeClr val="accent5">
                        <a:lumMod val="20000"/>
                        <a:lumOff val="80000"/>
                      </a:schemeClr>
                    </a:solidFill>
                  </a:tcPr>
                </a:tc>
                <a:tc>
                  <a:txBody>
                    <a:bodyPr/>
                    <a:lstStyle/>
                    <a:p>
                      <a:pPr algn="r"/>
                      <a:endParaRPr lang="en-GB" sz="1400" b="1" dirty="0"/>
                    </a:p>
                  </a:txBody>
                  <a:tcPr>
                    <a:solidFill>
                      <a:schemeClr val="accent5">
                        <a:lumMod val="20000"/>
                        <a:lumOff val="80000"/>
                      </a:schemeClr>
                    </a:solidFill>
                  </a:tcPr>
                </a:tc>
                <a:tc>
                  <a:txBody>
                    <a:bodyPr/>
                    <a:lstStyle/>
                    <a:p>
                      <a:pPr algn="r"/>
                      <a:endParaRPr lang="en-GB" sz="1400" b="1" dirty="0"/>
                    </a:p>
                  </a:txBody>
                  <a:tcPr>
                    <a:solidFill>
                      <a:schemeClr val="accent5">
                        <a:lumMod val="20000"/>
                        <a:lumOff val="80000"/>
                      </a:schemeClr>
                    </a:solidFill>
                  </a:tcPr>
                </a:tc>
                <a:tc>
                  <a:txBody>
                    <a:bodyPr/>
                    <a:lstStyle/>
                    <a:p>
                      <a:pPr algn="r"/>
                      <a:endParaRPr lang="en-GB" sz="1400" b="1" dirty="0"/>
                    </a:p>
                  </a:txBody>
                  <a:tcPr>
                    <a:solidFill>
                      <a:schemeClr val="accent5">
                        <a:lumMod val="20000"/>
                        <a:lumOff val="80000"/>
                      </a:schemeClr>
                    </a:solidFill>
                  </a:tcPr>
                </a:tc>
                <a:tc>
                  <a:txBody>
                    <a:bodyPr/>
                    <a:lstStyle/>
                    <a:p>
                      <a:pPr algn="r"/>
                      <a:endParaRPr lang="en-GB" sz="1400" b="1" dirty="0"/>
                    </a:p>
                  </a:txBody>
                  <a:tcPr>
                    <a:solidFill>
                      <a:schemeClr val="accent5">
                        <a:lumMod val="20000"/>
                        <a:lumOff val="80000"/>
                      </a:schemeClr>
                    </a:solidFill>
                  </a:tcPr>
                </a:tc>
                <a:tc>
                  <a:txBody>
                    <a:bodyPr/>
                    <a:lstStyle/>
                    <a:p>
                      <a:pPr algn="r"/>
                      <a:endParaRPr lang="en-GB" sz="1400" b="1" dirty="0"/>
                    </a:p>
                  </a:txBody>
                  <a:tcPr>
                    <a:solidFill>
                      <a:schemeClr val="accent5">
                        <a:lumMod val="20000"/>
                        <a:lumOff val="80000"/>
                      </a:schemeClr>
                    </a:solidFill>
                  </a:tcPr>
                </a:tc>
                <a:tc>
                  <a:txBody>
                    <a:bodyPr/>
                    <a:lstStyle/>
                    <a:p>
                      <a:pPr algn="r"/>
                      <a:endParaRPr lang="en-GB" sz="1400" b="1" dirty="0"/>
                    </a:p>
                  </a:txBody>
                  <a:tcPr>
                    <a:solidFill>
                      <a:schemeClr val="accent5">
                        <a:lumMod val="20000"/>
                        <a:lumOff val="80000"/>
                      </a:schemeClr>
                    </a:solidFill>
                  </a:tcPr>
                </a:tc>
                <a:tc>
                  <a:txBody>
                    <a:bodyPr/>
                    <a:lstStyle/>
                    <a:p>
                      <a:pPr algn="r"/>
                      <a:endParaRPr lang="en-GB" sz="1400" b="1" dirty="0"/>
                    </a:p>
                  </a:txBody>
                  <a:tcPr>
                    <a:solidFill>
                      <a:schemeClr val="accent5">
                        <a:lumMod val="20000"/>
                        <a:lumOff val="80000"/>
                      </a:schemeClr>
                    </a:solidFill>
                  </a:tcPr>
                </a:tc>
                <a:tc>
                  <a:txBody>
                    <a:bodyPr/>
                    <a:lstStyle/>
                    <a:p>
                      <a:pPr algn="r"/>
                      <a:endParaRPr lang="en-GB" sz="1400" b="1" dirty="0"/>
                    </a:p>
                  </a:txBody>
                  <a:tcPr>
                    <a:solidFill>
                      <a:schemeClr val="accent5">
                        <a:lumMod val="20000"/>
                        <a:lumOff val="80000"/>
                      </a:schemeClr>
                    </a:solidFill>
                  </a:tcPr>
                </a:tc>
                <a:tc>
                  <a:txBody>
                    <a:bodyPr/>
                    <a:lstStyle/>
                    <a:p>
                      <a:pPr algn="r"/>
                      <a:r>
                        <a:rPr lang="en-GB" sz="1400" b="1" dirty="0"/>
                        <a:t>3</a:t>
                      </a:r>
                    </a:p>
                  </a:txBody>
                  <a:tcPr>
                    <a:solidFill>
                      <a:schemeClr val="accent5">
                        <a:lumMod val="20000"/>
                        <a:lumOff val="80000"/>
                      </a:schemeClr>
                    </a:solidFill>
                  </a:tcPr>
                </a:tc>
                <a:tc>
                  <a:txBody>
                    <a:bodyPr/>
                    <a:lstStyle/>
                    <a:p>
                      <a:pPr algn="r"/>
                      <a:r>
                        <a:rPr lang="en-GB" sz="1400" b="1" dirty="0"/>
                        <a:t>1</a:t>
                      </a:r>
                    </a:p>
                  </a:txBody>
                  <a:tcPr>
                    <a:solidFill>
                      <a:schemeClr val="accent5">
                        <a:lumMod val="20000"/>
                        <a:lumOff val="80000"/>
                      </a:schemeClr>
                    </a:solidFill>
                  </a:tcPr>
                </a:tc>
                <a:tc>
                  <a:txBody>
                    <a:bodyPr/>
                    <a:lstStyle/>
                    <a:p>
                      <a:pPr algn="r"/>
                      <a:r>
                        <a:rPr lang="en-GB" sz="1400" dirty="0"/>
                        <a:t>4</a:t>
                      </a:r>
                    </a:p>
                  </a:txBody>
                  <a:tcPr/>
                </a:tc>
                <a:extLst>
                  <a:ext uri="{0D108BD9-81ED-4DB2-BD59-A6C34878D82A}">
                    <a16:rowId xmlns:a16="http://schemas.microsoft.com/office/drawing/2014/main" val="2681290219"/>
                  </a:ext>
                </a:extLst>
              </a:tr>
              <a:tr h="250371">
                <a:tc>
                  <a:txBody>
                    <a:bodyPr/>
                    <a:lstStyle/>
                    <a:p>
                      <a:r>
                        <a:rPr lang="en-GB" sz="1400" dirty="0" err="1"/>
                        <a:t>Img</a:t>
                      </a:r>
                      <a:endParaRPr lang="en-GB" sz="1400" dirty="0"/>
                    </a:p>
                  </a:txBody>
                  <a:tcPr/>
                </a:tc>
                <a:tc>
                  <a:txBody>
                    <a:bodyPr/>
                    <a:lstStyle/>
                    <a:p>
                      <a:pPr algn="r"/>
                      <a:endParaRPr lang="en-GB" sz="1400" b="1" dirty="0"/>
                    </a:p>
                  </a:txBody>
                  <a:tcPr>
                    <a:solidFill>
                      <a:schemeClr val="accent5">
                        <a:lumMod val="20000"/>
                        <a:lumOff val="80000"/>
                      </a:schemeClr>
                    </a:solidFill>
                  </a:tcPr>
                </a:tc>
                <a:tc>
                  <a:txBody>
                    <a:bodyPr/>
                    <a:lstStyle/>
                    <a:p>
                      <a:pPr algn="r"/>
                      <a:endParaRPr lang="en-GB" sz="1400" b="1" dirty="0"/>
                    </a:p>
                  </a:txBody>
                  <a:tcPr>
                    <a:solidFill>
                      <a:schemeClr val="accent5">
                        <a:lumMod val="20000"/>
                        <a:lumOff val="80000"/>
                      </a:schemeClr>
                    </a:solidFill>
                  </a:tcPr>
                </a:tc>
                <a:tc>
                  <a:txBody>
                    <a:bodyPr/>
                    <a:lstStyle/>
                    <a:p>
                      <a:pPr algn="r"/>
                      <a:endParaRPr lang="en-GB" sz="1400" b="1" dirty="0"/>
                    </a:p>
                  </a:txBody>
                  <a:tcPr>
                    <a:solidFill>
                      <a:schemeClr val="accent5">
                        <a:lumMod val="20000"/>
                        <a:lumOff val="80000"/>
                      </a:schemeClr>
                    </a:solidFill>
                  </a:tcPr>
                </a:tc>
                <a:tc>
                  <a:txBody>
                    <a:bodyPr/>
                    <a:lstStyle/>
                    <a:p>
                      <a:pPr algn="r"/>
                      <a:endParaRPr lang="en-GB" sz="1400" b="1" dirty="0"/>
                    </a:p>
                  </a:txBody>
                  <a:tcPr>
                    <a:solidFill>
                      <a:schemeClr val="accent5">
                        <a:lumMod val="20000"/>
                        <a:lumOff val="80000"/>
                      </a:schemeClr>
                    </a:solidFill>
                  </a:tcPr>
                </a:tc>
                <a:tc>
                  <a:txBody>
                    <a:bodyPr/>
                    <a:lstStyle/>
                    <a:p>
                      <a:pPr algn="r"/>
                      <a:endParaRPr lang="en-GB" sz="1400" b="1" dirty="0"/>
                    </a:p>
                  </a:txBody>
                  <a:tcPr>
                    <a:solidFill>
                      <a:schemeClr val="accent5">
                        <a:lumMod val="20000"/>
                        <a:lumOff val="80000"/>
                      </a:schemeClr>
                    </a:solidFill>
                  </a:tcPr>
                </a:tc>
                <a:tc>
                  <a:txBody>
                    <a:bodyPr/>
                    <a:lstStyle/>
                    <a:p>
                      <a:pPr algn="r"/>
                      <a:endParaRPr lang="en-GB" sz="1400" b="1" dirty="0"/>
                    </a:p>
                  </a:txBody>
                  <a:tcPr>
                    <a:solidFill>
                      <a:schemeClr val="accent5">
                        <a:lumMod val="20000"/>
                        <a:lumOff val="80000"/>
                      </a:schemeClr>
                    </a:solidFill>
                  </a:tcPr>
                </a:tc>
                <a:tc>
                  <a:txBody>
                    <a:bodyPr/>
                    <a:lstStyle/>
                    <a:p>
                      <a:pPr algn="r"/>
                      <a:endParaRPr lang="en-GB" sz="1400" b="1" dirty="0"/>
                    </a:p>
                  </a:txBody>
                  <a:tcPr>
                    <a:solidFill>
                      <a:schemeClr val="accent5">
                        <a:lumMod val="20000"/>
                        <a:lumOff val="80000"/>
                      </a:schemeClr>
                    </a:solidFill>
                  </a:tcPr>
                </a:tc>
                <a:tc>
                  <a:txBody>
                    <a:bodyPr/>
                    <a:lstStyle/>
                    <a:p>
                      <a:pPr algn="r"/>
                      <a:endParaRPr lang="en-GB" sz="1400" b="1" dirty="0"/>
                    </a:p>
                  </a:txBody>
                  <a:tcPr>
                    <a:solidFill>
                      <a:schemeClr val="accent5">
                        <a:lumMod val="20000"/>
                        <a:lumOff val="80000"/>
                      </a:schemeClr>
                    </a:solidFill>
                  </a:tcPr>
                </a:tc>
                <a:tc>
                  <a:txBody>
                    <a:bodyPr/>
                    <a:lstStyle/>
                    <a:p>
                      <a:pPr algn="r"/>
                      <a:endParaRPr lang="en-GB" sz="1400" b="1" dirty="0"/>
                    </a:p>
                  </a:txBody>
                  <a:tcPr>
                    <a:solidFill>
                      <a:schemeClr val="accent5">
                        <a:lumMod val="20000"/>
                        <a:lumOff val="80000"/>
                      </a:schemeClr>
                    </a:solidFill>
                  </a:tcPr>
                </a:tc>
                <a:tc>
                  <a:txBody>
                    <a:bodyPr/>
                    <a:lstStyle/>
                    <a:p>
                      <a:pPr algn="r"/>
                      <a:r>
                        <a:rPr lang="en-GB" sz="1400" b="1" dirty="0"/>
                        <a:t>2</a:t>
                      </a:r>
                    </a:p>
                  </a:txBody>
                  <a:tcPr>
                    <a:solidFill>
                      <a:schemeClr val="accent5">
                        <a:lumMod val="20000"/>
                        <a:lumOff val="80000"/>
                      </a:schemeClr>
                    </a:solidFill>
                  </a:tcPr>
                </a:tc>
                <a:tc>
                  <a:txBody>
                    <a:bodyPr/>
                    <a:lstStyle/>
                    <a:p>
                      <a:pPr algn="r"/>
                      <a:r>
                        <a:rPr lang="en-GB" sz="1400" b="1" dirty="0"/>
                        <a:t>1</a:t>
                      </a:r>
                    </a:p>
                  </a:txBody>
                  <a:tcPr>
                    <a:solidFill>
                      <a:schemeClr val="accent5">
                        <a:lumMod val="20000"/>
                        <a:lumOff val="80000"/>
                      </a:schemeClr>
                    </a:solidFill>
                  </a:tcPr>
                </a:tc>
                <a:tc>
                  <a:txBody>
                    <a:bodyPr/>
                    <a:lstStyle/>
                    <a:p>
                      <a:pPr algn="r"/>
                      <a:r>
                        <a:rPr lang="en-GB" sz="1400" dirty="0"/>
                        <a:t>3</a:t>
                      </a:r>
                    </a:p>
                  </a:txBody>
                  <a:tcPr/>
                </a:tc>
                <a:extLst>
                  <a:ext uri="{0D108BD9-81ED-4DB2-BD59-A6C34878D82A}">
                    <a16:rowId xmlns:a16="http://schemas.microsoft.com/office/drawing/2014/main" val="2810191175"/>
                  </a:ext>
                </a:extLst>
              </a:tr>
              <a:tr h="250371">
                <a:tc>
                  <a:txBody>
                    <a:bodyPr/>
                    <a:lstStyle/>
                    <a:p>
                      <a:r>
                        <a:rPr lang="en-GB" sz="1400" dirty="0" err="1"/>
                        <a:t>nBLM</a:t>
                      </a:r>
                      <a:endParaRPr lang="en-GB" sz="1400" dirty="0"/>
                    </a:p>
                  </a:txBody>
                  <a:tcPr/>
                </a:tc>
                <a:tc>
                  <a:txBody>
                    <a:bodyPr/>
                    <a:lstStyle/>
                    <a:p>
                      <a:pPr algn="r"/>
                      <a:endParaRPr lang="en-GB" sz="1400" b="1" dirty="0"/>
                    </a:p>
                  </a:txBody>
                  <a:tcPr>
                    <a:solidFill>
                      <a:schemeClr val="accent3">
                        <a:lumMod val="20000"/>
                        <a:lumOff val="80000"/>
                      </a:schemeClr>
                    </a:solidFill>
                  </a:tcPr>
                </a:tc>
                <a:tc>
                  <a:txBody>
                    <a:bodyPr/>
                    <a:lstStyle/>
                    <a:p>
                      <a:pPr algn="r"/>
                      <a:endParaRPr lang="en-GB" sz="1400" b="1" dirty="0"/>
                    </a:p>
                  </a:txBody>
                  <a:tcPr>
                    <a:solidFill>
                      <a:schemeClr val="accent3">
                        <a:lumMod val="20000"/>
                        <a:lumOff val="80000"/>
                      </a:schemeClr>
                    </a:solidFill>
                  </a:tcPr>
                </a:tc>
                <a:tc>
                  <a:txBody>
                    <a:bodyPr/>
                    <a:lstStyle/>
                    <a:p>
                      <a:pPr algn="r"/>
                      <a:endParaRPr lang="en-GB" sz="1400" b="1" dirty="0"/>
                    </a:p>
                  </a:txBody>
                  <a:tcPr>
                    <a:solidFill>
                      <a:schemeClr val="accent3">
                        <a:lumMod val="20000"/>
                        <a:lumOff val="80000"/>
                      </a:schemeClr>
                    </a:solidFill>
                  </a:tcPr>
                </a:tc>
                <a:tc>
                  <a:txBody>
                    <a:bodyPr/>
                    <a:lstStyle/>
                    <a:p>
                      <a:pPr algn="r"/>
                      <a:r>
                        <a:rPr lang="en-GB" sz="1400" b="1" dirty="0">
                          <a:solidFill>
                            <a:schemeClr val="tx1"/>
                          </a:solidFill>
                        </a:rPr>
                        <a:t>4</a:t>
                      </a:r>
                      <a:endParaRPr lang="en-GB" sz="1400" b="1" dirty="0">
                        <a:solidFill>
                          <a:srgbClr val="FF0000"/>
                        </a:solidFill>
                      </a:endParaRPr>
                    </a:p>
                  </a:txBody>
                  <a:tcPr>
                    <a:solidFill>
                      <a:schemeClr val="accent3">
                        <a:lumMod val="20000"/>
                        <a:lumOff val="80000"/>
                      </a:schemeClr>
                    </a:solidFill>
                  </a:tcPr>
                </a:tc>
                <a:tc>
                  <a:txBody>
                    <a:bodyPr/>
                    <a:lstStyle/>
                    <a:p>
                      <a:pPr algn="r"/>
                      <a:r>
                        <a:rPr lang="en-GB" sz="1400" b="1" dirty="0"/>
                        <a:t>42</a:t>
                      </a:r>
                      <a:endParaRPr lang="en-GB" sz="1400" b="1" dirty="0">
                        <a:solidFill>
                          <a:srgbClr val="FF0000"/>
                        </a:solidFill>
                      </a:endParaRPr>
                    </a:p>
                  </a:txBody>
                  <a:tcPr>
                    <a:solidFill>
                      <a:schemeClr val="accent3">
                        <a:lumMod val="20000"/>
                        <a:lumOff val="80000"/>
                      </a:schemeClr>
                    </a:solidFill>
                  </a:tcPr>
                </a:tc>
                <a:tc>
                  <a:txBody>
                    <a:bodyPr/>
                    <a:lstStyle/>
                    <a:p>
                      <a:pPr algn="r"/>
                      <a:r>
                        <a:rPr lang="en-GB" sz="1400" b="1" dirty="0"/>
                        <a:t>26</a:t>
                      </a:r>
                    </a:p>
                  </a:txBody>
                  <a:tcPr>
                    <a:solidFill>
                      <a:schemeClr val="accent3">
                        <a:lumMod val="20000"/>
                        <a:lumOff val="80000"/>
                      </a:schemeClr>
                    </a:solidFill>
                  </a:tcPr>
                </a:tc>
                <a:tc>
                  <a:txBody>
                    <a:bodyPr/>
                    <a:lstStyle/>
                    <a:p>
                      <a:pPr algn="r"/>
                      <a:r>
                        <a:rPr lang="en-GB" sz="1400" b="1" dirty="0"/>
                        <a:t>2</a:t>
                      </a:r>
                      <a:endParaRPr lang="en-GB" sz="1400" b="1" dirty="0">
                        <a:solidFill>
                          <a:srgbClr val="FF0000"/>
                        </a:solidFill>
                      </a:endParaRPr>
                    </a:p>
                  </a:txBody>
                  <a:tcPr>
                    <a:solidFill>
                      <a:schemeClr val="accent3">
                        <a:lumMod val="20000"/>
                        <a:lumOff val="80000"/>
                      </a:schemeClr>
                    </a:solidFill>
                  </a:tcPr>
                </a:tc>
                <a:tc>
                  <a:txBody>
                    <a:bodyPr/>
                    <a:lstStyle/>
                    <a:p>
                      <a:pPr algn="r"/>
                      <a:r>
                        <a:rPr lang="en-GB" sz="1400" b="1" dirty="0"/>
                        <a:t>2</a:t>
                      </a:r>
                      <a:endParaRPr lang="en-GB" sz="1400" b="1" dirty="0">
                        <a:solidFill>
                          <a:srgbClr val="FF0000"/>
                        </a:solidFill>
                      </a:endParaRPr>
                    </a:p>
                  </a:txBody>
                  <a:tcPr>
                    <a:solidFill>
                      <a:schemeClr val="accent3">
                        <a:lumMod val="20000"/>
                        <a:lumOff val="80000"/>
                      </a:schemeClr>
                    </a:solidFill>
                  </a:tcPr>
                </a:tc>
                <a:tc>
                  <a:txBody>
                    <a:bodyPr/>
                    <a:lstStyle/>
                    <a:p>
                      <a:pPr algn="r"/>
                      <a:r>
                        <a:rPr lang="en-GB" sz="1400" b="1" dirty="0">
                          <a:solidFill>
                            <a:schemeClr val="tx1"/>
                          </a:solidFill>
                        </a:rPr>
                        <a:t>2</a:t>
                      </a:r>
                      <a:endParaRPr lang="en-GB" sz="1400" b="1" dirty="0">
                        <a:solidFill>
                          <a:srgbClr val="FF0000"/>
                        </a:solidFill>
                      </a:endParaRPr>
                    </a:p>
                  </a:txBody>
                  <a:tcPr>
                    <a:solidFill>
                      <a:schemeClr val="accent3">
                        <a:lumMod val="20000"/>
                        <a:lumOff val="80000"/>
                      </a:schemeClr>
                    </a:solidFill>
                  </a:tcPr>
                </a:tc>
                <a:tc>
                  <a:txBody>
                    <a:bodyPr/>
                    <a:lstStyle/>
                    <a:p>
                      <a:pPr algn="r"/>
                      <a:r>
                        <a:rPr lang="en-GB" sz="1400" b="1" dirty="0">
                          <a:solidFill>
                            <a:schemeClr val="tx1"/>
                          </a:solidFill>
                        </a:rPr>
                        <a:t>4</a:t>
                      </a:r>
                      <a:endParaRPr lang="en-GB" sz="1400" b="1" dirty="0">
                        <a:solidFill>
                          <a:srgbClr val="FF0000"/>
                        </a:solidFill>
                      </a:endParaRPr>
                    </a:p>
                  </a:txBody>
                  <a:tcPr>
                    <a:solidFill>
                      <a:schemeClr val="accent3">
                        <a:lumMod val="20000"/>
                        <a:lumOff val="80000"/>
                      </a:schemeClr>
                    </a:solidFill>
                  </a:tcPr>
                </a:tc>
                <a:tc>
                  <a:txBody>
                    <a:bodyPr/>
                    <a:lstStyle/>
                    <a:p>
                      <a:pPr algn="r"/>
                      <a:endParaRPr lang="en-GB" sz="1400" b="1" dirty="0"/>
                    </a:p>
                  </a:txBody>
                  <a:tcPr>
                    <a:solidFill>
                      <a:schemeClr val="accent3">
                        <a:lumMod val="20000"/>
                        <a:lumOff val="80000"/>
                      </a:schemeClr>
                    </a:solidFill>
                  </a:tcPr>
                </a:tc>
                <a:tc>
                  <a:txBody>
                    <a:bodyPr/>
                    <a:lstStyle/>
                    <a:p>
                      <a:pPr algn="r"/>
                      <a:r>
                        <a:rPr lang="en-GB" sz="1400" dirty="0"/>
                        <a:t>82</a:t>
                      </a:r>
                    </a:p>
                  </a:txBody>
                  <a:tcPr/>
                </a:tc>
                <a:extLst>
                  <a:ext uri="{0D108BD9-81ED-4DB2-BD59-A6C34878D82A}">
                    <a16:rowId xmlns:a16="http://schemas.microsoft.com/office/drawing/2014/main" val="1745308552"/>
                  </a:ext>
                </a:extLst>
              </a:tr>
              <a:tr h="250371">
                <a:tc>
                  <a:txBody>
                    <a:bodyPr/>
                    <a:lstStyle/>
                    <a:p>
                      <a:r>
                        <a:rPr lang="en-GB" sz="1400" dirty="0" err="1"/>
                        <a:t>icBLM</a:t>
                      </a:r>
                      <a:endParaRPr lang="en-GB" sz="1400" dirty="0"/>
                    </a:p>
                  </a:txBody>
                  <a:tcPr/>
                </a:tc>
                <a:tc>
                  <a:txBody>
                    <a:bodyPr/>
                    <a:lstStyle/>
                    <a:p>
                      <a:pPr algn="r"/>
                      <a:endParaRPr lang="en-GB" sz="1400" b="1" dirty="0"/>
                    </a:p>
                  </a:txBody>
                  <a:tcPr>
                    <a:solidFill>
                      <a:schemeClr val="accent3">
                        <a:lumMod val="20000"/>
                        <a:lumOff val="80000"/>
                      </a:schemeClr>
                    </a:solidFill>
                  </a:tcPr>
                </a:tc>
                <a:tc>
                  <a:txBody>
                    <a:bodyPr/>
                    <a:lstStyle/>
                    <a:p>
                      <a:pPr algn="r"/>
                      <a:endParaRPr lang="en-GB" sz="1400" b="1" dirty="0"/>
                    </a:p>
                  </a:txBody>
                  <a:tcPr>
                    <a:solidFill>
                      <a:schemeClr val="accent3">
                        <a:lumMod val="20000"/>
                        <a:lumOff val="80000"/>
                      </a:schemeClr>
                    </a:solidFill>
                  </a:tcPr>
                </a:tc>
                <a:tc>
                  <a:txBody>
                    <a:bodyPr/>
                    <a:lstStyle/>
                    <a:p>
                      <a:pPr algn="r"/>
                      <a:endParaRPr lang="en-GB" sz="1400" b="1" dirty="0"/>
                    </a:p>
                  </a:txBody>
                  <a:tcPr>
                    <a:solidFill>
                      <a:schemeClr val="accent3">
                        <a:lumMod val="20000"/>
                        <a:lumOff val="80000"/>
                      </a:schemeClr>
                    </a:solidFill>
                  </a:tcPr>
                </a:tc>
                <a:tc>
                  <a:txBody>
                    <a:bodyPr/>
                    <a:lstStyle/>
                    <a:p>
                      <a:pPr algn="r"/>
                      <a:endParaRPr lang="en-GB" sz="1400" b="1" dirty="0"/>
                    </a:p>
                  </a:txBody>
                  <a:tcPr>
                    <a:solidFill>
                      <a:schemeClr val="accent3">
                        <a:lumMod val="20000"/>
                        <a:lumOff val="80000"/>
                      </a:schemeClr>
                    </a:solidFill>
                  </a:tcPr>
                </a:tc>
                <a:tc>
                  <a:txBody>
                    <a:bodyPr/>
                    <a:lstStyle/>
                    <a:p>
                      <a:pPr algn="r"/>
                      <a:r>
                        <a:rPr lang="en-GB" sz="1400" b="1" dirty="0"/>
                        <a:t>5</a:t>
                      </a:r>
                    </a:p>
                  </a:txBody>
                  <a:tcPr>
                    <a:solidFill>
                      <a:schemeClr val="accent3">
                        <a:lumMod val="20000"/>
                        <a:lumOff val="80000"/>
                      </a:schemeClr>
                    </a:solidFill>
                  </a:tcPr>
                </a:tc>
                <a:tc>
                  <a:txBody>
                    <a:bodyPr/>
                    <a:lstStyle/>
                    <a:p>
                      <a:pPr algn="r"/>
                      <a:r>
                        <a:rPr lang="en-GB" sz="1400" b="1" dirty="0"/>
                        <a:t>52</a:t>
                      </a:r>
                    </a:p>
                  </a:txBody>
                  <a:tcPr>
                    <a:solidFill>
                      <a:schemeClr val="accent3">
                        <a:lumMod val="20000"/>
                        <a:lumOff val="80000"/>
                      </a:schemeClr>
                    </a:solidFill>
                  </a:tcPr>
                </a:tc>
                <a:tc>
                  <a:txBody>
                    <a:bodyPr/>
                    <a:lstStyle/>
                    <a:p>
                      <a:pPr algn="r"/>
                      <a:r>
                        <a:rPr lang="en-GB" sz="1400" b="1" dirty="0"/>
                        <a:t>36</a:t>
                      </a:r>
                    </a:p>
                  </a:txBody>
                  <a:tcPr>
                    <a:solidFill>
                      <a:schemeClr val="accent3">
                        <a:lumMod val="20000"/>
                        <a:lumOff val="80000"/>
                      </a:schemeClr>
                    </a:solidFill>
                  </a:tcPr>
                </a:tc>
                <a:tc>
                  <a:txBody>
                    <a:bodyPr/>
                    <a:lstStyle/>
                    <a:p>
                      <a:pPr algn="r"/>
                      <a:r>
                        <a:rPr lang="en-GB" sz="1400" b="1" dirty="0"/>
                        <a:t>84</a:t>
                      </a:r>
                    </a:p>
                  </a:txBody>
                  <a:tcPr>
                    <a:solidFill>
                      <a:schemeClr val="accent3">
                        <a:lumMod val="20000"/>
                        <a:lumOff val="80000"/>
                      </a:schemeClr>
                    </a:solidFill>
                  </a:tcPr>
                </a:tc>
                <a:tc>
                  <a:txBody>
                    <a:bodyPr/>
                    <a:lstStyle/>
                    <a:p>
                      <a:pPr algn="r"/>
                      <a:r>
                        <a:rPr lang="en-GB" sz="1400" b="1" dirty="0"/>
                        <a:t>49</a:t>
                      </a:r>
                    </a:p>
                  </a:txBody>
                  <a:tcPr>
                    <a:solidFill>
                      <a:schemeClr val="accent3">
                        <a:lumMod val="20000"/>
                        <a:lumOff val="80000"/>
                      </a:schemeClr>
                    </a:solidFill>
                  </a:tcPr>
                </a:tc>
                <a:tc>
                  <a:txBody>
                    <a:bodyPr/>
                    <a:lstStyle/>
                    <a:p>
                      <a:pPr algn="r"/>
                      <a:r>
                        <a:rPr lang="en-GB" sz="1400" b="1" dirty="0"/>
                        <a:t>34</a:t>
                      </a:r>
                    </a:p>
                  </a:txBody>
                  <a:tcPr>
                    <a:solidFill>
                      <a:schemeClr val="accent3">
                        <a:lumMod val="20000"/>
                        <a:lumOff val="80000"/>
                      </a:schemeClr>
                    </a:solidFill>
                  </a:tcPr>
                </a:tc>
                <a:tc>
                  <a:txBody>
                    <a:bodyPr/>
                    <a:lstStyle/>
                    <a:p>
                      <a:pPr algn="r"/>
                      <a:r>
                        <a:rPr lang="en-GB" sz="1400" b="1" dirty="0"/>
                        <a:t>6</a:t>
                      </a:r>
                    </a:p>
                  </a:txBody>
                  <a:tcPr>
                    <a:solidFill>
                      <a:schemeClr val="accent3">
                        <a:lumMod val="20000"/>
                        <a:lumOff val="80000"/>
                      </a:schemeClr>
                    </a:solidFill>
                  </a:tcPr>
                </a:tc>
                <a:tc>
                  <a:txBody>
                    <a:bodyPr/>
                    <a:lstStyle/>
                    <a:p>
                      <a:pPr algn="r"/>
                      <a:r>
                        <a:rPr lang="en-GB" sz="1400" dirty="0"/>
                        <a:t>266</a:t>
                      </a:r>
                    </a:p>
                  </a:txBody>
                  <a:tcPr/>
                </a:tc>
                <a:extLst>
                  <a:ext uri="{0D108BD9-81ED-4DB2-BD59-A6C34878D82A}">
                    <a16:rowId xmlns:a16="http://schemas.microsoft.com/office/drawing/2014/main" val="3575308120"/>
                  </a:ext>
                </a:extLst>
              </a:tr>
            </a:tbl>
          </a:graphicData>
        </a:graphic>
      </p:graphicFrame>
      <p:sp>
        <p:nvSpPr>
          <p:cNvPr id="5" name="Content Placeholder 2">
            <a:extLst>
              <a:ext uri="{FF2B5EF4-FFF2-40B4-BE49-F238E27FC236}">
                <a16:creationId xmlns:a16="http://schemas.microsoft.com/office/drawing/2014/main" id="{46406D85-9E6A-5045-B16C-B304D716D325}"/>
              </a:ext>
            </a:extLst>
          </p:cNvPr>
          <p:cNvSpPr txBox="1">
            <a:spLocks/>
          </p:cNvSpPr>
          <p:nvPr/>
        </p:nvSpPr>
        <p:spPr>
          <a:xfrm>
            <a:off x="762000" y="3429000"/>
            <a:ext cx="7543800" cy="1600200"/>
          </a:xfrm>
          <a:prstGeom prst="rect">
            <a:avLst/>
          </a:prstGeom>
          <a:solidFill>
            <a:schemeClr val="tx1">
              <a:alpha val="80000"/>
            </a:schemeClr>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000" dirty="0">
                <a:solidFill>
                  <a:schemeClr val="bg1"/>
                </a:solidFill>
              </a:rPr>
              <a:t>Comprehensive set of permanent diagnostics.</a:t>
            </a:r>
          </a:p>
          <a:p>
            <a:r>
              <a:rPr lang="en-US" sz="2000" dirty="0">
                <a:solidFill>
                  <a:schemeClr val="bg1"/>
                </a:solidFill>
              </a:rPr>
              <a:t>Temporary diagnostics line is used only for IS+LEBT commissioning.</a:t>
            </a:r>
          </a:p>
          <a:p>
            <a:r>
              <a:rPr lang="en-US" sz="2000" dirty="0">
                <a:solidFill>
                  <a:schemeClr val="bg1"/>
                </a:solidFill>
              </a:rPr>
              <a:t>Pro: Allows to come back to the "same" machine condition later.</a:t>
            </a:r>
          </a:p>
          <a:p>
            <a:r>
              <a:rPr lang="en-US" sz="2000" dirty="0">
                <a:solidFill>
                  <a:schemeClr val="bg1"/>
                </a:solidFill>
              </a:rPr>
              <a:t>Con: Makes harder to identify an issue near an interface.</a:t>
            </a:r>
          </a:p>
        </p:txBody>
      </p:sp>
    </p:spTree>
    <p:extLst>
      <p:ext uri="{BB962C8B-B14F-4D97-AF65-F5344CB8AC3E}">
        <p14:creationId xmlns:p14="http://schemas.microsoft.com/office/powerpoint/2010/main" val="32079016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7809B-8490-EA47-9CEE-AF356F3C70A8}"/>
              </a:ext>
            </a:extLst>
          </p:cNvPr>
          <p:cNvSpPr>
            <a:spLocks noGrp="1"/>
          </p:cNvSpPr>
          <p:nvPr>
            <p:ph type="title"/>
          </p:nvPr>
        </p:nvSpPr>
        <p:spPr/>
        <p:txBody>
          <a:bodyPr/>
          <a:lstStyle/>
          <a:p>
            <a:r>
              <a:rPr lang="en-US" dirty="0"/>
              <a:t>High-level plan</a:t>
            </a:r>
          </a:p>
        </p:txBody>
      </p:sp>
      <p:sp>
        <p:nvSpPr>
          <p:cNvPr id="4" name="Slide Number Placeholder 3">
            <a:extLst>
              <a:ext uri="{FF2B5EF4-FFF2-40B4-BE49-F238E27FC236}">
                <a16:creationId xmlns:a16="http://schemas.microsoft.com/office/drawing/2014/main" id="{A783819F-FDEB-C14A-AF5C-385F2A5FA4EC}"/>
              </a:ext>
            </a:extLst>
          </p:cNvPr>
          <p:cNvSpPr>
            <a:spLocks noGrp="1" noChangeAspect="1"/>
          </p:cNvSpPr>
          <p:nvPr>
            <p:ph type="sldNum" sz="quarter" idx="12"/>
          </p:nvPr>
        </p:nvSpPr>
        <p:spPr>
          <a:xfrm>
            <a:off x="6934200" y="6416675"/>
            <a:ext cx="2133600" cy="365125"/>
          </a:xfrm>
        </p:spPr>
        <p:txBody>
          <a:bodyPr/>
          <a:lstStyle/>
          <a:p>
            <a:fld id="{551115BC-487E-4422-894C-CB7CD3E79223}" type="slidenum">
              <a:rPr lang="en-GB" smtClean="0"/>
              <a:pPr/>
              <a:t>9</a:t>
            </a:fld>
            <a:endParaRPr lang="en-GB" dirty="0"/>
          </a:p>
        </p:txBody>
      </p:sp>
      <p:pic>
        <p:nvPicPr>
          <p:cNvPr id="65" name="Picture 64">
            <a:extLst>
              <a:ext uri="{FF2B5EF4-FFF2-40B4-BE49-F238E27FC236}">
                <a16:creationId xmlns:a16="http://schemas.microsoft.com/office/drawing/2014/main" id="{2AFEF318-13DB-6944-8B72-DF40982332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918" y="2022602"/>
            <a:ext cx="8606282" cy="4149598"/>
          </a:xfrm>
          <a:prstGeom prst="rect">
            <a:avLst/>
          </a:prstGeom>
        </p:spPr>
      </p:pic>
      <p:cxnSp>
        <p:nvCxnSpPr>
          <p:cNvPr id="5" name="Straight Connector 4">
            <a:extLst>
              <a:ext uri="{FF2B5EF4-FFF2-40B4-BE49-F238E27FC236}">
                <a16:creationId xmlns:a16="http://schemas.microsoft.com/office/drawing/2014/main" id="{9501DF72-23B4-824C-AFA1-68D523DDB5A7}"/>
              </a:ext>
            </a:extLst>
          </p:cNvPr>
          <p:cNvCxnSpPr>
            <a:cxnSpLocks/>
          </p:cNvCxnSpPr>
          <p:nvPr/>
        </p:nvCxnSpPr>
        <p:spPr>
          <a:xfrm flipV="1">
            <a:off x="1981200" y="2209800"/>
            <a:ext cx="0" cy="4206875"/>
          </a:xfrm>
          <a:prstGeom prst="line">
            <a:avLst/>
          </a:prstGeom>
          <a:ln w="12700">
            <a:solidFill>
              <a:srgbClr val="FF000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73932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5" id="{B44B2280-2390-4D03-8D38-6C24B0BAA245}" vid="{0B7C071A-F5F7-47CF-A93A-F42DBF6073E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20500</TotalTime>
  <Words>2859</Words>
  <Application>Microsoft Macintosh PowerPoint</Application>
  <PresentationFormat>On-screen Show (4:3)</PresentationFormat>
  <Paragraphs>788</Paragraphs>
  <Slides>48</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48</vt:i4>
      </vt:variant>
    </vt:vector>
  </HeadingPairs>
  <TitlesOfParts>
    <vt:vector size="54" baseType="lpstr">
      <vt:lpstr>Droid Sans Fallback</vt:lpstr>
      <vt:lpstr>Apple Chancery</vt:lpstr>
      <vt:lpstr>Arial</vt:lpstr>
      <vt:lpstr>Calibri</vt:lpstr>
      <vt:lpstr>Wingdings</vt:lpstr>
      <vt:lpstr>Office Theme</vt:lpstr>
      <vt:lpstr>ESS Accelerator Update and Experience from Ion Source and LEBT Beam Commissioning</vt:lpstr>
      <vt:lpstr>Outline</vt:lpstr>
      <vt:lpstr>Introduction to ESS linac</vt:lpstr>
      <vt:lpstr>ESS proton linac at a glance</vt:lpstr>
      <vt:lpstr>Time structure of beam</vt:lpstr>
      <vt:lpstr>Beam stops</vt:lpstr>
      <vt:lpstr>Diagnostics</vt:lpstr>
      <vt:lpstr>Diagnostics</vt:lpstr>
      <vt:lpstr>High-level plan</vt:lpstr>
      <vt:lpstr>Recent highlights on the ESS site</vt:lpstr>
      <vt:lpstr>First beam on the ESS site, 2018-09-19</vt:lpstr>
      <vt:lpstr>IS+LEBT beam commissioning 2018-09-19 ~ 2019-07-03</vt:lpstr>
      <vt:lpstr>IS+(LEBT)+RFQ+MEBT in the tunnel</vt:lpstr>
      <vt:lpstr>RFQ is the next priority</vt:lpstr>
      <vt:lpstr>DTL1 assembly ongoing</vt:lpstr>
      <vt:lpstr>Medium-beta CM prototype test about to start (Test Stand 2)</vt:lpstr>
      <vt:lpstr>RF</vt:lpstr>
      <vt:lpstr>Cryo system</vt:lpstr>
      <vt:lpstr>Near-term plan and focus</vt:lpstr>
      <vt:lpstr>Configuration during NC linac commissioning</vt:lpstr>
      <vt:lpstr>Source and LEBT beam commissioning</vt:lpstr>
      <vt:lpstr>Microwave discharge ion source</vt:lpstr>
      <vt:lpstr>Ion Source in real life</vt:lpstr>
      <vt:lpstr>LEBT during commissioning (Plan)</vt:lpstr>
      <vt:lpstr>LEBT in real life</vt:lpstr>
      <vt:lpstr>How the beam should look like in a (IBSimu) simulation</vt:lpstr>
      <vt:lpstr>ISrc and LEBT commissioning activities (In Lund)</vt:lpstr>
      <vt:lpstr>Saving the history...</vt:lpstr>
      <vt:lpstr>LEBT when we started</vt:lpstr>
      <vt:lpstr>Fighting with EMI for ~5 months</vt:lpstr>
      <vt:lpstr>Stable source operation achieved after EMI issue was fixed</vt:lpstr>
      <vt:lpstr>Source characterization</vt:lpstr>
      <vt:lpstr>(Practical) ranges of current and emittance</vt:lpstr>
      <vt:lpstr>Matching study with EMU in commissioning tank</vt:lpstr>
      <vt:lpstr>NPM (non-invasive profile monitor)</vt:lpstr>
      <vt:lpstr>Emittance measurement with NPMs</vt:lpstr>
      <vt:lpstr>Trajectory in LEBT</vt:lpstr>
      <vt:lpstr>Chopper and iris issues</vt:lpstr>
      <vt:lpstr>Beam current measurement issues</vt:lpstr>
      <vt:lpstr>Conclusions</vt:lpstr>
      <vt:lpstr>Thank you for your attention!</vt:lpstr>
      <vt:lpstr>Backup</vt:lpstr>
      <vt:lpstr>Abstract</vt:lpstr>
      <vt:lpstr>Note on LEBT subsystems</vt:lpstr>
      <vt:lpstr>Trip of the electrical panel on Dec 11th damaged power supplies of 3 coils</vt:lpstr>
      <vt:lpstr>EMI consolidation in detail</vt:lpstr>
      <vt:lpstr>What changed from Catania??</vt:lpstr>
      <vt:lpstr>NPM data in a waterfall plot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Ryoichi Miyamoto</dc:creator>
  <cp:lastModifiedBy>Ryoichi Miyamoto</cp:lastModifiedBy>
  <cp:revision>493</cp:revision>
  <dcterms:created xsi:type="dcterms:W3CDTF">2018-10-18T16:02:32Z</dcterms:created>
  <dcterms:modified xsi:type="dcterms:W3CDTF">2019-10-17T07:41:21Z</dcterms:modified>
</cp:coreProperties>
</file>