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6" r:id="rId2"/>
  </p:sldMasterIdLst>
  <p:notesMasterIdLst>
    <p:notesMasterId r:id="rId36"/>
  </p:notesMasterIdLst>
  <p:sldIdLst>
    <p:sldId id="349" r:id="rId3"/>
    <p:sldId id="350" r:id="rId4"/>
    <p:sldId id="428" r:id="rId5"/>
    <p:sldId id="429" r:id="rId6"/>
    <p:sldId id="393" r:id="rId7"/>
    <p:sldId id="413" r:id="rId8"/>
    <p:sldId id="410" r:id="rId9"/>
    <p:sldId id="403" r:id="rId10"/>
    <p:sldId id="394" r:id="rId11"/>
    <p:sldId id="395" r:id="rId12"/>
    <p:sldId id="397" r:id="rId13"/>
    <p:sldId id="396" r:id="rId14"/>
    <p:sldId id="404" r:id="rId15"/>
    <p:sldId id="351" r:id="rId16"/>
    <p:sldId id="402" r:id="rId17"/>
    <p:sldId id="405" r:id="rId18"/>
    <p:sldId id="386" r:id="rId19"/>
    <p:sldId id="411" r:id="rId20"/>
    <p:sldId id="368" r:id="rId21"/>
    <p:sldId id="370" r:id="rId22"/>
    <p:sldId id="415" r:id="rId23"/>
    <p:sldId id="414" r:id="rId24"/>
    <p:sldId id="407" r:id="rId25"/>
    <p:sldId id="408" r:id="rId26"/>
    <p:sldId id="398" r:id="rId27"/>
    <p:sldId id="430" r:id="rId28"/>
    <p:sldId id="356" r:id="rId29"/>
    <p:sldId id="426" r:id="rId30"/>
    <p:sldId id="427" r:id="rId31"/>
    <p:sldId id="365" r:id="rId32"/>
    <p:sldId id="385" r:id="rId33"/>
    <p:sldId id="392" r:id="rId34"/>
    <p:sldId id="431" r:id="rId3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11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BFBFBF"/>
    <a:srgbClr val="1E9FDB"/>
    <a:srgbClr val="76D6FF"/>
    <a:srgbClr val="0094CA"/>
    <a:srgbClr val="13A1DD"/>
    <a:srgbClr val="FFFFFF"/>
    <a:srgbClr val="13A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65" autoAdjust="0"/>
    <p:restoredTop sz="93243" autoAdjust="0"/>
  </p:normalViewPr>
  <p:slideViewPr>
    <p:cSldViewPr>
      <p:cViewPr varScale="1">
        <p:scale>
          <a:sx n="127" d="100"/>
          <a:sy n="127" d="100"/>
        </p:scale>
        <p:origin x="208" y="184"/>
      </p:cViewPr>
      <p:guideLst>
        <p:guide pos="3840"/>
        <p:guide orient="horz" pos="11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2019-09-29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13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 name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7AC81-318B-4D49-A602-9E30227C87EC}" type="datetime1">
              <a:rPr lang="en-GB" smtClean="0"/>
              <a:pPr/>
              <a:t>29/09/2019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European Spallation Source ERIC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7" y="260651"/>
            <a:ext cx="2208245" cy="886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7A986-290F-D34E-872B-A89DF3BE5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9219135" y="260651"/>
            <a:ext cx="2972865" cy="13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4" y="1535116"/>
            <a:ext cx="5386917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4" y="2174878"/>
            <a:ext cx="5386917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74" y="2174878"/>
            <a:ext cx="5389033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2019-09-29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44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2019-09-29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16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2019-09-29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342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11" y="273052"/>
            <a:ext cx="4011084" cy="1162050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43" y="273401"/>
            <a:ext cx="6815668" cy="5853113"/>
          </a:xfrm>
        </p:spPr>
        <p:txBody>
          <a:bodyPr/>
          <a:lstStyle>
            <a:lvl1pPr>
              <a:defRPr sz="2216"/>
            </a:lvl1pPr>
            <a:lvl2pPr>
              <a:defRPr sz="1939"/>
            </a:lvl2pPr>
            <a:lvl3pPr>
              <a:defRPr sz="1661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2019-09-29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30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8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216"/>
            </a:lvl1pPr>
            <a:lvl2pPr marL="315314" indent="0">
              <a:buNone/>
              <a:defRPr sz="1939"/>
            </a:lvl2pPr>
            <a:lvl3pPr marL="630630" indent="0">
              <a:buNone/>
              <a:defRPr sz="1661"/>
            </a:lvl3pPr>
            <a:lvl4pPr marL="945947" indent="0">
              <a:buNone/>
              <a:defRPr sz="1385"/>
            </a:lvl4pPr>
            <a:lvl5pPr marL="1261265" indent="0">
              <a:buNone/>
              <a:defRPr sz="1385"/>
            </a:lvl5pPr>
            <a:lvl6pPr marL="1576588" indent="0">
              <a:buNone/>
              <a:defRPr sz="1385"/>
            </a:lvl6pPr>
            <a:lvl7pPr marL="1891904" indent="0">
              <a:buNone/>
              <a:defRPr sz="1385"/>
            </a:lvl7pPr>
            <a:lvl8pPr marL="2207225" indent="0">
              <a:buNone/>
              <a:defRPr sz="1385"/>
            </a:lvl8pPr>
            <a:lvl9pPr marL="2522543" indent="0">
              <a:buNone/>
              <a:defRPr sz="1385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2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2019-09-29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22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2019-09-29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47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5036"/>
            <a:ext cx="27432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5036"/>
            <a:ext cx="80264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2019-09-29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03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1349" y="301"/>
            <a:ext cx="7683499" cy="1441451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cxnSp>
        <p:nvCxnSpPr>
          <p:cNvPr id="3" name="Rak 7"/>
          <p:cNvCxnSpPr/>
          <p:nvPr userDrawn="1"/>
        </p:nvCxnSpPr>
        <p:spPr>
          <a:xfrm>
            <a:off x="-434760" y="1452400"/>
            <a:ext cx="12928527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735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636088-FAD8-024C-A1D7-D74763A458C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48251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D9470-03DC-FB43-B831-D8BEB3394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1282D3D-8FD4-E041-9B14-07B58C6C3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852DFA2-0FC7-BC44-83D5-11A0ECDA5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dirty="0"/>
              <a:t>Avoid text less than 16 points.</a:t>
            </a:r>
          </a:p>
          <a:p>
            <a:pPr lvl="0"/>
            <a:r>
              <a:rPr lang="en-US" noProof="0" dirty="0"/>
              <a:t>Always use Calibri font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/>
          <a:p>
            <a:fld id="{3C7D23FA-05C4-4CC1-B281-2F815585BC1C}" type="datetime1">
              <a:rPr lang="en-GB" noProof="0" smtClean="0"/>
              <a:t>29/09/2019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/>
          <a:p>
            <a:r>
              <a:rPr lang="en-GB"/>
              <a:t>© European Spallation Source ERIC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49880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1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30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4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6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76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91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07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22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883608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2019-09-29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831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7" y="4407120"/>
            <a:ext cx="10363200" cy="1362076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7" y="2906723"/>
            <a:ext cx="10363200" cy="1500187"/>
          </a:xfrm>
        </p:spPr>
        <p:txBody>
          <a:bodyPr anchor="b"/>
          <a:lstStyle>
            <a:lvl1pPr marL="0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1pPr>
            <a:lvl2pPr marL="315314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2pPr>
            <a:lvl3pPr marL="630630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3pPr>
            <a:lvl4pPr marL="945947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4pPr>
            <a:lvl5pPr marL="126126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5pPr>
            <a:lvl6pPr marL="1576588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6pPr>
            <a:lvl7pPr marL="1891904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7pPr>
            <a:lvl8pPr marL="220722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8pPr>
            <a:lvl9pPr marL="2522543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2019-09-29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58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2019-09-29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12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/>
              <a:t>Klicka här för att ändra format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29/09/2019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69" r:id="rId5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2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090" tIns="45549" rIns="91090" bIns="45549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090" tIns="45549" rIns="91090" bIns="45549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09604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2019-09-29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165600" y="6356748"/>
            <a:ext cx="3860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ctr" defTabSz="315314" rtl="0" eaLnBrk="1" latinLnBrk="0" hangingPunct="1">
        <a:spcBef>
          <a:spcPct val="0"/>
        </a:spcBef>
        <a:buNone/>
        <a:defRPr sz="304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484" indent="-236484" algn="l" defTabSz="315314" rtl="0" eaLnBrk="1" latinLnBrk="0" hangingPunct="1">
        <a:spcBef>
          <a:spcPct val="20000"/>
        </a:spcBef>
        <a:buFont typeface="Arial"/>
        <a:buChar char="•"/>
        <a:defRPr sz="2216" kern="1200">
          <a:solidFill>
            <a:schemeClr val="tx1"/>
          </a:solidFill>
          <a:latin typeface="+mn-lt"/>
          <a:ea typeface="+mn-ea"/>
          <a:cs typeface="+mn-cs"/>
        </a:defRPr>
      </a:lvl1pPr>
      <a:lvl2pPr marL="512390" indent="-197066" algn="l" defTabSz="315314" rtl="0" eaLnBrk="1" latinLnBrk="0" hangingPunct="1">
        <a:spcBef>
          <a:spcPct val="20000"/>
        </a:spcBef>
        <a:buFont typeface="Arial"/>
        <a:buChar char="–"/>
        <a:defRPr sz="1939" kern="1200">
          <a:solidFill>
            <a:schemeClr val="tx1"/>
          </a:solidFill>
          <a:latin typeface="+mn-lt"/>
          <a:ea typeface="+mn-ea"/>
          <a:cs typeface="+mn-cs"/>
        </a:defRPr>
      </a:lvl2pPr>
      <a:lvl3pPr marL="788276" indent="-157655" algn="l" defTabSz="315314" rtl="0" eaLnBrk="1" latinLnBrk="0" hangingPunct="1">
        <a:spcBef>
          <a:spcPct val="20000"/>
        </a:spcBef>
        <a:buFont typeface="Arial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3pPr>
      <a:lvl4pPr marL="1103609" indent="-157655" algn="l" defTabSz="315314" rtl="0" eaLnBrk="1" latinLnBrk="0" hangingPunct="1">
        <a:spcBef>
          <a:spcPct val="20000"/>
        </a:spcBef>
        <a:buFont typeface="Arial"/>
        <a:buChar char="–"/>
        <a:defRPr sz="1385" kern="1200">
          <a:solidFill>
            <a:schemeClr val="tx1"/>
          </a:solidFill>
          <a:latin typeface="+mn-lt"/>
          <a:ea typeface="+mn-ea"/>
          <a:cs typeface="+mn-cs"/>
        </a:defRPr>
      </a:lvl4pPr>
      <a:lvl5pPr marL="1418929" indent="-157655" algn="l" defTabSz="315314" rtl="0" eaLnBrk="1" latinLnBrk="0" hangingPunct="1">
        <a:spcBef>
          <a:spcPct val="20000"/>
        </a:spcBef>
        <a:buFont typeface="Arial"/>
        <a:buChar char="»"/>
        <a:defRPr sz="1385" kern="1200">
          <a:solidFill>
            <a:schemeClr val="tx1"/>
          </a:solidFill>
          <a:latin typeface="+mn-lt"/>
          <a:ea typeface="+mn-ea"/>
          <a:cs typeface="+mn-cs"/>
        </a:defRPr>
      </a:lvl5pPr>
      <a:lvl6pPr marL="1734244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049560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364882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680197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1pPr>
      <a:lvl2pPr marL="31531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2pPr>
      <a:lvl3pPr marL="63063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3pPr>
      <a:lvl4pPr marL="945947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4pPr>
      <a:lvl5pPr marL="126126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5pPr>
      <a:lvl6pPr marL="1576588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6pPr>
      <a:lvl7pPr marL="189190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7pPr>
      <a:lvl8pPr marL="220722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8pPr>
      <a:lvl9pPr marL="2522543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tiff"/><Relationship Id="rId3" Type="http://schemas.openxmlformats.org/officeDocument/2006/relationships/image" Target="../media/image44.png"/><Relationship Id="rId7" Type="http://schemas.openxmlformats.org/officeDocument/2006/relationships/image" Target="../media/image48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3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arxiv.org/abs/1703.03626" TargetMode="Externa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7" Type="http://schemas.openxmlformats.org/officeDocument/2006/relationships/image" Target="../media/image62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7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emf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emf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3" Type="http://schemas.openxmlformats.org/officeDocument/2006/relationships/image" Target="../media/image88.emf"/><Relationship Id="rId7" Type="http://schemas.openxmlformats.org/officeDocument/2006/relationships/image" Target="../media/image92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emf"/><Relationship Id="rId5" Type="http://schemas.openxmlformats.org/officeDocument/2006/relationships/image" Target="../media/image90.emf"/><Relationship Id="rId10" Type="http://schemas.openxmlformats.org/officeDocument/2006/relationships/image" Target="../media/image95.emf"/><Relationship Id="rId4" Type="http://schemas.openxmlformats.org/officeDocument/2006/relationships/image" Target="../media/image89.emf"/><Relationship Id="rId9" Type="http://schemas.openxmlformats.org/officeDocument/2006/relationships/image" Target="../media/image94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3" Type="http://schemas.openxmlformats.org/officeDocument/2006/relationships/image" Target="../media/image88.emf"/><Relationship Id="rId7" Type="http://schemas.openxmlformats.org/officeDocument/2006/relationships/image" Target="../media/image92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emf"/><Relationship Id="rId5" Type="http://schemas.openxmlformats.org/officeDocument/2006/relationships/image" Target="../media/image90.emf"/><Relationship Id="rId10" Type="http://schemas.openxmlformats.org/officeDocument/2006/relationships/image" Target="../media/image97.emf"/><Relationship Id="rId4" Type="http://schemas.openxmlformats.org/officeDocument/2006/relationships/image" Target="../media/image89.emf"/><Relationship Id="rId9" Type="http://schemas.openxmlformats.org/officeDocument/2006/relationships/image" Target="../media/image9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emf"/><Relationship Id="rId4" Type="http://schemas.openxmlformats.org/officeDocument/2006/relationships/image" Target="../media/image10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7" Type="http://schemas.openxmlformats.org/officeDocument/2006/relationships/image" Target="../media/image114.emf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emf"/><Relationship Id="rId5" Type="http://schemas.openxmlformats.org/officeDocument/2006/relationships/image" Target="../media/image112.emf"/><Relationship Id="rId4" Type="http://schemas.openxmlformats.org/officeDocument/2006/relationships/image" Target="../media/image1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tiff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2CE98-D5A2-0648-AD18-116338EADB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86000"/>
            <a:ext cx="10363200" cy="1470025"/>
          </a:xfrm>
        </p:spPr>
        <p:txBody>
          <a:bodyPr>
            <a:normAutofit fontScale="90000"/>
          </a:bodyPr>
          <a:lstStyle/>
          <a:p>
            <a:pPr defTabSz="315314"/>
            <a:r>
              <a:rPr lang="sv-SE" dirty="0"/>
              <a:t>Multi-Grid Boron-10 </a:t>
            </a:r>
            <a:r>
              <a:rPr lang="sv-SE" dirty="0" err="1"/>
              <a:t>detector</a:t>
            </a:r>
            <a:r>
              <a:rPr lang="sv-SE" dirty="0"/>
              <a:t>: from </a:t>
            </a:r>
            <a:r>
              <a:rPr lang="sv-SE" dirty="0" err="1"/>
              <a:t>proof-of-principle</a:t>
            </a:r>
            <a:r>
              <a:rPr lang="sv-SE" dirty="0"/>
              <a:t> to </a:t>
            </a:r>
            <a:r>
              <a:rPr lang="sv-SE" dirty="0" err="1"/>
              <a:t>applications</a:t>
            </a:r>
            <a:r>
              <a:rPr lang="sv-SE" dirty="0"/>
              <a:t> in </a:t>
            </a:r>
            <a:r>
              <a:rPr lang="sv-SE" dirty="0" err="1"/>
              <a:t>time</a:t>
            </a:r>
            <a:r>
              <a:rPr lang="sv-SE" dirty="0"/>
              <a:t>-</a:t>
            </a:r>
            <a:r>
              <a:rPr lang="sv-SE" dirty="0" err="1"/>
              <a:t>of</a:t>
            </a:r>
            <a:r>
              <a:rPr lang="sv-SE" dirty="0"/>
              <a:t>-flight </a:t>
            </a:r>
            <a:r>
              <a:rPr lang="sv-SE" dirty="0" err="1"/>
              <a:t>spectrometers</a:t>
            </a:r>
            <a:br>
              <a:rPr lang="en-GB" b="1" dirty="0">
                <a:solidFill>
                  <a:srgbClr val="FFFFFF"/>
                </a:solidFill>
              </a:rPr>
            </a:br>
            <a:endParaRPr lang="sv-SE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FDE1397-823E-6043-9741-E4603B5165F9}"/>
              </a:ext>
            </a:extLst>
          </p:cNvPr>
          <p:cNvSpPr txBox="1">
            <a:spLocks/>
          </p:cNvSpPr>
          <p:nvPr/>
        </p:nvSpPr>
        <p:spPr>
          <a:xfrm>
            <a:off x="1981200" y="3756025"/>
            <a:ext cx="8534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1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5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35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15314"/>
            <a:endParaRPr lang="en-GB" sz="2400" b="1" dirty="0">
              <a:solidFill>
                <a:prstClr val="white"/>
              </a:solidFill>
            </a:endParaRPr>
          </a:p>
          <a:p>
            <a:pPr defTabSz="315314"/>
            <a:r>
              <a:rPr lang="sv-SE" sz="1800" dirty="0">
                <a:solidFill>
                  <a:srgbClr val="FFFFFF"/>
                </a:solidFill>
              </a:rPr>
              <a:t>Anton </a:t>
            </a:r>
            <a:r>
              <a:rPr lang="sv-SE" sz="1800" dirty="0" err="1">
                <a:solidFill>
                  <a:srgbClr val="FFFFFF"/>
                </a:solidFill>
              </a:rPr>
              <a:t>Khaplanov</a:t>
            </a:r>
            <a:endParaRPr lang="sv-SE" sz="1800" dirty="0">
              <a:solidFill>
                <a:srgbClr val="FFFFFF"/>
              </a:solidFill>
            </a:endParaRPr>
          </a:p>
          <a:p>
            <a:pPr defTabSz="315314"/>
            <a:r>
              <a:rPr lang="en-GB" sz="1400" dirty="0">
                <a:solidFill>
                  <a:srgbClr val="FFFFFF"/>
                </a:solidFill>
              </a:rPr>
              <a:t>European Spallation Source ERIC</a:t>
            </a:r>
          </a:p>
          <a:p>
            <a:pPr defTabSz="315314"/>
            <a:r>
              <a:rPr lang="en-GB" sz="1400" dirty="0">
                <a:solidFill>
                  <a:srgbClr val="FFFFFF"/>
                </a:solidFill>
              </a:rPr>
              <a:t>15/10-2019</a:t>
            </a:r>
            <a:endParaRPr lang="en-GB" sz="1200" dirty="0">
              <a:solidFill>
                <a:srgbClr val="FFFFFF"/>
              </a:solidFill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63847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10D47-24B9-2848-B18A-63070456F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Prototype</a:t>
            </a:r>
            <a:r>
              <a:rPr lang="sv-SE" dirty="0"/>
              <a:t>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3DBAD8-122F-3F41-995D-81B6B709A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5454DC-B64B-364F-8661-D23539E7F4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err="1"/>
              <a:t>Built</a:t>
            </a:r>
            <a:r>
              <a:rPr lang="sv-SE" dirty="0"/>
              <a:t> in ILL, </a:t>
            </a:r>
            <a:r>
              <a:rPr lang="sv-SE" dirty="0" err="1"/>
              <a:t>demonstrated</a:t>
            </a:r>
            <a:r>
              <a:rPr lang="sv-SE" dirty="0"/>
              <a:t> operation </a:t>
            </a:r>
            <a:r>
              <a:rPr lang="sv-SE" dirty="0" err="1"/>
              <a:t>of</a:t>
            </a:r>
            <a:r>
              <a:rPr lang="sv-SE" dirty="0"/>
              <a:t> long </a:t>
            </a:r>
            <a:r>
              <a:rPr lang="sv-SE" dirty="0" err="1"/>
              <a:t>detector</a:t>
            </a:r>
            <a:endParaRPr lang="sv-SE" dirty="0"/>
          </a:p>
        </p:txBody>
      </p:sp>
      <p:pic>
        <p:nvPicPr>
          <p:cNvPr id="6" name="Picture 5" descr="P1110179.JPG">
            <a:extLst>
              <a:ext uri="{FF2B5EF4-FFF2-40B4-BE49-F238E27FC236}">
                <a16:creationId xmlns:a16="http://schemas.microsoft.com/office/drawing/2014/main" id="{F1EF9B4F-C374-2A43-993E-701D53E94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899" y="2072772"/>
            <a:ext cx="5257800" cy="28234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88697F-03CD-4742-8ADF-534B7A8D6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23" y="2834008"/>
            <a:ext cx="4978400" cy="3733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505064-38B2-784B-BFE0-5689AEC9D132}"/>
              </a:ext>
            </a:extLst>
          </p:cNvPr>
          <p:cNvSpPr txBox="1"/>
          <p:nvPr/>
        </p:nvSpPr>
        <p:spPr>
          <a:xfrm>
            <a:off x="576943" y="1585653"/>
            <a:ext cx="4374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2-m stack of 96 grids with 64 wires</a:t>
            </a:r>
          </a:p>
          <a:p>
            <a:r>
              <a:rPr lang="en-US" dirty="0"/>
              <a:t>Technological feasibility</a:t>
            </a:r>
          </a:p>
          <a:p>
            <a:r>
              <a:rPr lang="en-US" dirty="0"/>
              <a:t>Deformation effects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D1F2AC-31EE-D940-9C4E-3321AFC990AB}"/>
              </a:ext>
            </a:extLst>
          </p:cNvPr>
          <p:cNvSpPr txBox="1"/>
          <p:nvPr/>
        </p:nvSpPr>
        <p:spPr>
          <a:xfrm>
            <a:off x="6594376" y="1570580"/>
            <a:ext cx="4374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Beam test at CT2 in ILL</a:t>
            </a:r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9E4EB034-1DBF-3D4A-BB19-6D8AB9FADD96}"/>
              </a:ext>
            </a:extLst>
          </p:cNvPr>
          <p:cNvGrpSpPr>
            <a:grpSpLocks/>
          </p:cNvGrpSpPr>
          <p:nvPr/>
        </p:nvGrpSpPr>
        <p:grpSpPr bwMode="auto">
          <a:xfrm>
            <a:off x="6184091" y="5580653"/>
            <a:ext cx="5307416" cy="1118599"/>
            <a:chOff x="17347406" y="18649156"/>
            <a:chExt cx="10367089" cy="2943487"/>
          </a:xfrm>
        </p:grpSpPr>
        <p:pic>
          <p:nvPicPr>
            <p:cNvPr id="11" name="Picture 20" descr="five_n_96x4.png">
              <a:extLst>
                <a:ext uri="{FF2B5EF4-FFF2-40B4-BE49-F238E27FC236}">
                  <a16:creationId xmlns:a16="http://schemas.microsoft.com/office/drawing/2014/main" id="{6AD920CF-F0C9-1A49-B15E-DE70A1DB9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95" r="8205"/>
            <a:stretch>
              <a:fillRect/>
            </a:stretch>
          </p:blipFill>
          <p:spPr bwMode="auto">
            <a:xfrm>
              <a:off x="17347406" y="18649156"/>
              <a:ext cx="10367089" cy="173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ight Brace 3">
              <a:extLst>
                <a:ext uri="{FF2B5EF4-FFF2-40B4-BE49-F238E27FC236}">
                  <a16:creationId xmlns:a16="http://schemas.microsoft.com/office/drawing/2014/main" id="{D4A33F6C-C5E6-9F4D-AE13-8993715B86E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20166806" y="17887156"/>
              <a:ext cx="457200" cy="5334000"/>
            </a:xfrm>
            <a:prstGeom prst="rightBrace">
              <a:avLst>
                <a:gd name="adj1" fmla="val 8318"/>
                <a:gd name="adj2" fmla="val 50000"/>
              </a:avLst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Right Brace 60">
              <a:extLst>
                <a:ext uri="{FF2B5EF4-FFF2-40B4-BE49-F238E27FC236}">
                  <a16:creationId xmlns:a16="http://schemas.microsoft.com/office/drawing/2014/main" id="{A091EC81-D47D-7C4C-98C7-E8E7914F0E3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23557706" y="19906456"/>
              <a:ext cx="457200" cy="1295400"/>
            </a:xfrm>
            <a:prstGeom prst="rightBrace">
              <a:avLst>
                <a:gd name="adj1" fmla="val 8329"/>
                <a:gd name="adj2" fmla="val 50000"/>
              </a:avLst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Right Brace 61">
              <a:extLst>
                <a:ext uri="{FF2B5EF4-FFF2-40B4-BE49-F238E27FC236}">
                  <a16:creationId xmlns:a16="http://schemas.microsoft.com/office/drawing/2014/main" id="{260B3F90-9AAC-414A-B065-0BC6A79373A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24929306" y="19906456"/>
              <a:ext cx="457200" cy="1295400"/>
            </a:xfrm>
            <a:prstGeom prst="rightBrace">
              <a:avLst>
                <a:gd name="adj1" fmla="val 8329"/>
                <a:gd name="adj2" fmla="val 50000"/>
              </a:avLst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Right Brace 62">
              <a:extLst>
                <a:ext uri="{FF2B5EF4-FFF2-40B4-BE49-F238E27FC236}">
                  <a16:creationId xmlns:a16="http://schemas.microsoft.com/office/drawing/2014/main" id="{B43E1B4F-ABC1-DF4B-945D-A03A8EEA1FD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26110406" y="20096956"/>
              <a:ext cx="457200" cy="914400"/>
            </a:xfrm>
            <a:prstGeom prst="rightBrace">
              <a:avLst>
                <a:gd name="adj1" fmla="val 8333"/>
                <a:gd name="adj2" fmla="val 50000"/>
              </a:avLst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65">
              <a:extLst>
                <a:ext uri="{FF2B5EF4-FFF2-40B4-BE49-F238E27FC236}">
                  <a16:creationId xmlns:a16="http://schemas.microsoft.com/office/drawing/2014/main" id="{76371613-4AFC-D54F-9AD6-51DE46754F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6805" y="20782757"/>
              <a:ext cx="685799" cy="809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l" eaLnBrk="1"/>
              <a:r>
                <a:rPr lang="en-US" sz="1400" b="1" dirty="0">
                  <a:latin typeface="Comic Sans MS" charset="0"/>
                  <a:sym typeface="Comic Sans MS" charset="0"/>
                </a:rPr>
                <a:t>A</a:t>
              </a:r>
            </a:p>
          </p:txBody>
        </p:sp>
        <p:sp>
          <p:nvSpPr>
            <p:cNvPr id="17" name="TextBox 65">
              <a:extLst>
                <a:ext uri="{FF2B5EF4-FFF2-40B4-BE49-F238E27FC236}">
                  <a16:creationId xmlns:a16="http://schemas.microsoft.com/office/drawing/2014/main" id="{0AA7DC43-C1D4-3947-B987-E290174977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95806" y="20782757"/>
              <a:ext cx="685799" cy="809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l" eaLnBrk="1"/>
              <a:r>
                <a:rPr lang="en-US" sz="1400" b="1" dirty="0">
                  <a:latin typeface="Comic Sans MS" charset="0"/>
                  <a:sym typeface="Comic Sans MS" charset="0"/>
                </a:rPr>
                <a:t>B</a:t>
              </a:r>
            </a:p>
          </p:txBody>
        </p:sp>
        <p:sp>
          <p:nvSpPr>
            <p:cNvPr id="18" name="TextBox 65">
              <a:extLst>
                <a:ext uri="{FF2B5EF4-FFF2-40B4-BE49-F238E27FC236}">
                  <a16:creationId xmlns:a16="http://schemas.microsoft.com/office/drawing/2014/main" id="{18814697-46CC-E842-A672-1D35E67D75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91205" y="20782757"/>
              <a:ext cx="685799" cy="809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l" eaLnBrk="1"/>
              <a:r>
                <a:rPr lang="en-US" sz="1400" b="1" dirty="0">
                  <a:latin typeface="Comic Sans MS" charset="0"/>
                  <a:sym typeface="Comic Sans MS" charset="0"/>
                </a:rPr>
                <a:t>C</a:t>
              </a:r>
            </a:p>
          </p:txBody>
        </p:sp>
        <p:sp>
          <p:nvSpPr>
            <p:cNvPr id="19" name="TextBox 65">
              <a:extLst>
                <a:ext uri="{FF2B5EF4-FFF2-40B4-BE49-F238E27FC236}">
                  <a16:creationId xmlns:a16="http://schemas.microsoft.com/office/drawing/2014/main" id="{15C3C894-EF9D-4E45-8087-587B3FFD5C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10406" y="20782757"/>
              <a:ext cx="685799" cy="809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l" eaLnBrk="1"/>
              <a:r>
                <a:rPr lang="en-US" sz="1400" b="1" dirty="0">
                  <a:latin typeface="Comic Sans MS" charset="0"/>
                  <a:sym typeface="Comic Sans MS" charset="0"/>
                </a:rPr>
                <a:t>D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42A0002-6B4F-5042-BEE1-68225AC63176}"/>
              </a:ext>
            </a:extLst>
          </p:cNvPr>
          <p:cNvSpPr txBox="1"/>
          <p:nvPr/>
        </p:nvSpPr>
        <p:spPr>
          <a:xfrm>
            <a:off x="6629400" y="5196269"/>
            <a:ext cx="4374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Uniformity study</a:t>
            </a:r>
          </a:p>
        </p:txBody>
      </p:sp>
    </p:spTree>
    <p:extLst>
      <p:ext uri="{BB962C8B-B14F-4D97-AF65-F5344CB8AC3E}">
        <p14:creationId xmlns:p14="http://schemas.microsoft.com/office/powerpoint/2010/main" val="795290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10D47-24B9-2848-B18A-63070456F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IN5 </a:t>
            </a:r>
            <a:r>
              <a:rPr lang="sv-SE" dirty="0" err="1"/>
              <a:t>Demonstrator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3DBAD8-122F-3F41-995D-81B6B709A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5454DC-B64B-364F-8661-D23539E7F4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Demonstration </a:t>
            </a:r>
            <a:r>
              <a:rPr lang="sv-SE" dirty="0" err="1"/>
              <a:t>of</a:t>
            </a:r>
            <a:r>
              <a:rPr lang="sv-SE" dirty="0"/>
              <a:t> full-</a:t>
            </a:r>
            <a:r>
              <a:rPr lang="sv-SE" dirty="0" err="1"/>
              <a:t>scale</a:t>
            </a:r>
            <a:r>
              <a:rPr lang="sv-SE" dirty="0"/>
              <a:t> </a:t>
            </a:r>
            <a:r>
              <a:rPr lang="sv-SE" dirty="0" err="1"/>
              <a:t>detector</a:t>
            </a:r>
            <a:r>
              <a:rPr lang="sv-SE" dirty="0"/>
              <a:t> </a:t>
            </a:r>
            <a:r>
              <a:rPr lang="sv-SE" dirty="0" err="1"/>
              <a:t>production</a:t>
            </a:r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7DEBE9-B4FF-1543-85DA-BF892EA53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8583" y="418226"/>
            <a:ext cx="1859865" cy="666542"/>
          </a:xfrm>
          <a:prstGeom prst="rect">
            <a:avLst/>
          </a:prstGeom>
        </p:spPr>
      </p:pic>
      <p:pic>
        <p:nvPicPr>
          <p:cNvPr id="9" name="Picture 8" descr="IMG_0002.JPG">
            <a:extLst>
              <a:ext uri="{FF2B5EF4-FFF2-40B4-BE49-F238E27FC236}">
                <a16:creationId xmlns:a16="http://schemas.microsoft.com/office/drawing/2014/main" id="{A2AF68CB-6082-B041-ACD9-FE563F41CD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7" b="10637"/>
          <a:stretch/>
        </p:blipFill>
        <p:spPr>
          <a:xfrm>
            <a:off x="5936775" y="5201736"/>
            <a:ext cx="2688299" cy="14760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397BC9A-5F7A-5D46-B7C1-6ADB88028F5D}"/>
              </a:ext>
            </a:extLst>
          </p:cNvPr>
          <p:cNvCxnSpPr>
            <a:cxnSpLocks/>
            <a:stCxn id="18" idx="3"/>
            <a:endCxn id="19" idx="1"/>
          </p:cNvCxnSpPr>
          <p:nvPr/>
        </p:nvCxnSpPr>
        <p:spPr>
          <a:xfrm flipV="1">
            <a:off x="2878319" y="2908191"/>
            <a:ext cx="2181319" cy="5154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B2F3761-E44A-9546-BBF4-DA3EF829FE6C}"/>
              </a:ext>
            </a:extLst>
          </p:cNvPr>
          <p:cNvSpPr txBox="1"/>
          <p:nvPr/>
        </p:nvSpPr>
        <p:spPr>
          <a:xfrm>
            <a:off x="134768" y="5335263"/>
            <a:ext cx="191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Detector:</a:t>
            </a:r>
          </a:p>
          <a:p>
            <a:r>
              <a:rPr lang="en-US"/>
              <a:t>2.4 m</a:t>
            </a:r>
            <a:r>
              <a:rPr lang="en-US" baseline="30000"/>
              <a:t>2</a:t>
            </a:r>
            <a:r>
              <a:rPr lang="en-US"/>
              <a:t> active area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C7E5EC-F1B4-1446-AF8B-0819E0019F62}"/>
              </a:ext>
            </a:extLst>
          </p:cNvPr>
          <p:cNvSpPr txBox="1"/>
          <p:nvPr/>
        </p:nvSpPr>
        <p:spPr>
          <a:xfrm>
            <a:off x="3004418" y="4840205"/>
            <a:ext cx="2987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Blade </a:t>
            </a:r>
            <a:r>
              <a:rPr lang="en-US" b="1" dirty="0">
                <a:solidFill>
                  <a:srgbClr val="FF0000"/>
                </a:solidFill>
              </a:rPr>
              <a:t>x18432</a:t>
            </a:r>
            <a:r>
              <a:rPr lang="en-US" dirty="0"/>
              <a:t>:</a:t>
            </a:r>
          </a:p>
          <a:p>
            <a:r>
              <a:rPr lang="en-US" dirty="0"/>
              <a:t>enriched B4C coating </a:t>
            </a:r>
          </a:p>
          <a:p>
            <a:r>
              <a:rPr lang="en-US" dirty="0"/>
              <a:t>good adhesion, uniformity,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574203-E86B-F34F-A0EA-B389CADD9192}"/>
              </a:ext>
            </a:extLst>
          </p:cNvPr>
          <p:cNvSpPr txBox="1"/>
          <p:nvPr/>
        </p:nvSpPr>
        <p:spPr>
          <a:xfrm>
            <a:off x="3711310" y="1615785"/>
            <a:ext cx="1287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Column </a:t>
            </a:r>
            <a:r>
              <a:rPr lang="en-US" b="1" dirty="0">
                <a:solidFill>
                  <a:srgbClr val="FF0000"/>
                </a:solidFill>
              </a:rPr>
              <a:t>x8</a:t>
            </a:r>
            <a:r>
              <a:rPr lang="en-US" dirty="0"/>
              <a:t>:</a:t>
            </a:r>
          </a:p>
          <a:p>
            <a:r>
              <a:rPr lang="en-US" dirty="0"/>
              <a:t>wire-frame coincident readout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FDDD96-DA63-8644-94E6-995DE946995E}"/>
              </a:ext>
            </a:extLst>
          </p:cNvPr>
          <p:cNvSpPr txBox="1"/>
          <p:nvPr/>
        </p:nvSpPr>
        <p:spPr>
          <a:xfrm>
            <a:off x="7280925" y="4285047"/>
            <a:ext cx="2352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Grid </a:t>
            </a:r>
            <a:r>
              <a:rPr lang="en-US" b="1" dirty="0">
                <a:solidFill>
                  <a:srgbClr val="FF0000"/>
                </a:solidFill>
              </a:rPr>
              <a:t>x1024</a:t>
            </a:r>
            <a:r>
              <a:rPr lang="en-US" dirty="0"/>
              <a:t>:</a:t>
            </a:r>
          </a:p>
          <a:p>
            <a:r>
              <a:rPr lang="en-US" dirty="0"/>
              <a:t>low background, </a:t>
            </a:r>
          </a:p>
          <a:p>
            <a:r>
              <a:rPr lang="en-US" dirty="0"/>
              <a:t>minimal dead material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013E07A-B9F2-7542-8BC7-15C98BEF7C5B}"/>
              </a:ext>
            </a:extLst>
          </p:cNvPr>
          <p:cNvCxnSpPr>
            <a:stCxn id="9" idx="1"/>
            <a:endCxn id="17" idx="3"/>
          </p:cNvCxnSpPr>
          <p:nvPr/>
        </p:nvCxnSpPr>
        <p:spPr>
          <a:xfrm flipH="1">
            <a:off x="5369024" y="5939736"/>
            <a:ext cx="567751" cy="35925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C1D57D6-6DEC-3041-921F-E1A593899014}"/>
              </a:ext>
            </a:extLst>
          </p:cNvPr>
          <p:cNvCxnSpPr>
            <a:cxnSpLocks/>
            <a:stCxn id="19" idx="2"/>
            <a:endCxn id="9" idx="0"/>
          </p:cNvCxnSpPr>
          <p:nvPr/>
        </p:nvCxnSpPr>
        <p:spPr>
          <a:xfrm>
            <a:off x="7251761" y="4115896"/>
            <a:ext cx="29164" cy="10858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photo 5.JPG">
            <a:extLst>
              <a:ext uri="{FF2B5EF4-FFF2-40B4-BE49-F238E27FC236}">
                <a16:creationId xmlns:a16="http://schemas.microsoft.com/office/drawing/2014/main" id="{65E5F1DD-9DAE-B443-9B37-BE5DC753B4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4" t="29609" r="5285" b="26366"/>
          <a:stretch/>
        </p:blipFill>
        <p:spPr>
          <a:xfrm>
            <a:off x="2946224" y="5845389"/>
            <a:ext cx="2422800" cy="907200"/>
          </a:xfrm>
          <a:prstGeom prst="rect">
            <a:avLst/>
          </a:prstGeom>
        </p:spPr>
      </p:pic>
      <p:pic>
        <p:nvPicPr>
          <p:cNvPr id="18" name="Picture 17" descr="IMG_0370.JPG">
            <a:extLst>
              <a:ext uri="{FF2B5EF4-FFF2-40B4-BE49-F238E27FC236}">
                <a16:creationId xmlns:a16="http://schemas.microsoft.com/office/drawing/2014/main" id="{45110A27-AF05-084A-9571-3AFBB1BEF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38"/>
          <a:stretch/>
        </p:blipFill>
        <p:spPr>
          <a:xfrm>
            <a:off x="406056" y="1545644"/>
            <a:ext cx="2472263" cy="3756021"/>
          </a:xfrm>
          <a:prstGeom prst="rect">
            <a:avLst/>
          </a:prstGeom>
        </p:spPr>
      </p:pic>
      <p:pic>
        <p:nvPicPr>
          <p:cNvPr id="19" name="Picture 18" descr="IMG_0876.JPG">
            <a:extLst>
              <a:ext uri="{FF2B5EF4-FFF2-40B4-BE49-F238E27FC236}">
                <a16:creationId xmlns:a16="http://schemas.microsoft.com/office/drawing/2014/main" id="{8675EF8C-802D-CA4D-998F-6114B5D9AD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" t="35453" r="15104" b="4840"/>
          <a:stretch/>
        </p:blipFill>
        <p:spPr>
          <a:xfrm>
            <a:off x="5059638" y="1700486"/>
            <a:ext cx="4384246" cy="2415410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E6A8CFA-CC42-684E-86B6-A4E3664AD861}"/>
              </a:ext>
            </a:extLst>
          </p:cNvPr>
          <p:cNvCxnSpPr/>
          <p:nvPr/>
        </p:nvCxnSpPr>
        <p:spPr>
          <a:xfrm flipV="1">
            <a:off x="435730" y="2796130"/>
            <a:ext cx="745164" cy="1693398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802C6A5-3AB3-744E-B0EF-1D1FBAB48CCB}"/>
              </a:ext>
            </a:extLst>
          </p:cNvPr>
          <p:cNvCxnSpPr/>
          <p:nvPr/>
        </p:nvCxnSpPr>
        <p:spPr>
          <a:xfrm>
            <a:off x="739750" y="5185858"/>
            <a:ext cx="1593793" cy="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5C2968B-5C47-A640-B75B-D9571962A6C4}"/>
              </a:ext>
            </a:extLst>
          </p:cNvPr>
          <p:cNvSpPr txBox="1"/>
          <p:nvPr/>
        </p:nvSpPr>
        <p:spPr>
          <a:xfrm>
            <a:off x="1180894" y="5228192"/>
            <a:ext cx="77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80cm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1D852B-6779-364F-B2B1-FA3281860BBF}"/>
              </a:ext>
            </a:extLst>
          </p:cNvPr>
          <p:cNvSpPr txBox="1"/>
          <p:nvPr/>
        </p:nvSpPr>
        <p:spPr>
          <a:xfrm rot="16200000">
            <a:off x="-85847" y="3088243"/>
            <a:ext cx="614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3 m</a:t>
            </a:r>
          </a:p>
        </p:txBody>
      </p:sp>
      <p:pic>
        <p:nvPicPr>
          <p:cNvPr id="26" name="Picture 2" descr="C:\Users\Mathieu\ILL\Documents scientifiques et techniques\B4C multicouche\IN6_proto\IN5_chamber.PNG">
            <a:extLst>
              <a:ext uri="{FF2B5EF4-FFF2-40B4-BE49-F238E27FC236}">
                <a16:creationId xmlns:a16="http://schemas.microsoft.com/office/drawing/2014/main" id="{3BA38E9A-62D6-DE4A-B52F-115EB16DC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549687" y="2183238"/>
            <a:ext cx="2582197" cy="1710111"/>
          </a:xfrm>
          <a:prstGeom prst="rect">
            <a:avLst/>
          </a:prstGeom>
          <a:noFill/>
        </p:spPr>
      </p:pic>
      <p:pic>
        <p:nvPicPr>
          <p:cNvPr id="27" name="Picture 2" descr="C:\Users\ferraton\Documents\Documents scientifiques et techniques\B4C multicouche\projet proto IN5\images\in5.png">
            <a:extLst>
              <a:ext uri="{FF2B5EF4-FFF2-40B4-BE49-F238E27FC236}">
                <a16:creationId xmlns:a16="http://schemas.microsoft.com/office/drawing/2014/main" id="{36007DC7-BBC2-6347-B8C2-20B4B319B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560839" y="4189738"/>
            <a:ext cx="2571046" cy="2037278"/>
          </a:xfrm>
          <a:prstGeom prst="rect">
            <a:avLst/>
          </a:prstGeom>
          <a:noFill/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105776D-D2C0-974F-BF69-10A230D5FBF3}"/>
              </a:ext>
            </a:extLst>
          </p:cNvPr>
          <p:cNvSpPr txBox="1"/>
          <p:nvPr/>
        </p:nvSpPr>
        <p:spPr>
          <a:xfrm>
            <a:off x="9756090" y="1752372"/>
            <a:ext cx="2375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IN5 Spectrometer at ILL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6BEC6F3-34F8-2A42-8076-332522935273}"/>
              </a:ext>
            </a:extLst>
          </p:cNvPr>
          <p:cNvSpPr/>
          <p:nvPr/>
        </p:nvSpPr>
        <p:spPr>
          <a:xfrm>
            <a:off x="7620000" y="2133600"/>
            <a:ext cx="1823884" cy="8772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89453EE-125B-C846-B82E-E46CC1E6A88D}"/>
              </a:ext>
            </a:extLst>
          </p:cNvPr>
          <p:cNvSpPr/>
          <p:nvPr/>
        </p:nvSpPr>
        <p:spPr>
          <a:xfrm>
            <a:off x="10820400" y="2398070"/>
            <a:ext cx="447368" cy="11820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36DA5FB-758C-054F-A916-D3CE72CA8970}"/>
              </a:ext>
            </a:extLst>
          </p:cNvPr>
          <p:cNvCxnSpPr>
            <a:cxnSpLocks/>
          </p:cNvCxnSpPr>
          <p:nvPr/>
        </p:nvCxnSpPr>
        <p:spPr>
          <a:xfrm>
            <a:off x="9443884" y="2133600"/>
            <a:ext cx="1376516" cy="26447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4C9644F-2020-B046-A737-7926C8F8ABE3}"/>
              </a:ext>
            </a:extLst>
          </p:cNvPr>
          <p:cNvCxnSpPr>
            <a:cxnSpLocks/>
          </p:cNvCxnSpPr>
          <p:nvPr/>
        </p:nvCxnSpPr>
        <p:spPr>
          <a:xfrm>
            <a:off x="9443884" y="3010834"/>
            <a:ext cx="1376516" cy="5693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216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10D47-24B9-2848-B18A-63070456F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IN6 </a:t>
            </a:r>
            <a:r>
              <a:rPr lang="sv-SE" dirty="0" err="1"/>
              <a:t>Demonstrator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3DBAD8-122F-3F41-995D-81B6B709A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5454DC-B64B-364F-8661-D23539E7F4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err="1"/>
              <a:t>First</a:t>
            </a:r>
            <a:r>
              <a:rPr lang="sv-SE" dirty="0"/>
              <a:t> demonstration on </a:t>
            </a:r>
            <a:r>
              <a:rPr lang="sv-SE" dirty="0" err="1"/>
              <a:t>ToF</a:t>
            </a:r>
            <a:r>
              <a:rPr lang="sv-SE" dirty="0"/>
              <a:t> </a:t>
            </a:r>
            <a:r>
              <a:rPr lang="sv-SE" dirty="0" err="1"/>
              <a:t>spectrometer</a:t>
            </a:r>
            <a:endParaRPr lang="sv-SE" dirty="0"/>
          </a:p>
        </p:txBody>
      </p:sp>
      <p:pic>
        <p:nvPicPr>
          <p:cNvPr id="6" name="Picture 5" descr="P1000172_.jpg">
            <a:extLst>
              <a:ext uri="{FF2B5EF4-FFF2-40B4-BE49-F238E27FC236}">
                <a16:creationId xmlns:a16="http://schemas.microsoft.com/office/drawing/2014/main" id="{3A35276A-D7AE-5042-BBA0-574834EAE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0" y="1574928"/>
            <a:ext cx="3245242" cy="5180731"/>
          </a:xfrm>
          <a:prstGeom prst="rect">
            <a:avLst/>
          </a:prstGeom>
        </p:spPr>
      </p:pic>
      <p:pic>
        <p:nvPicPr>
          <p:cNvPr id="7" name="Picture 6" descr="PA241131_.jpg">
            <a:extLst>
              <a:ext uri="{FF2B5EF4-FFF2-40B4-BE49-F238E27FC236}">
                <a16:creationId xmlns:a16="http://schemas.microsoft.com/office/drawing/2014/main" id="{25BF2CDE-B7DC-A44B-9359-49B96AAFD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581400"/>
            <a:ext cx="3601128" cy="2700846"/>
          </a:xfrm>
          <a:prstGeom prst="rect">
            <a:avLst/>
          </a:prstGeom>
        </p:spPr>
      </p:pic>
      <p:pic>
        <p:nvPicPr>
          <p:cNvPr id="8" name="Picture 7" descr="P9211249_.jpg">
            <a:extLst>
              <a:ext uri="{FF2B5EF4-FFF2-40B4-BE49-F238E27FC236}">
                <a16:creationId xmlns:a16="http://schemas.microsoft.com/office/drawing/2014/main" id="{EE7EC42B-D89F-EC4D-A5CF-633D8325B5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98306"/>
            <a:ext cx="3733800" cy="26839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74F9A9-958F-7147-9BCD-F52E44D46222}"/>
              </a:ext>
            </a:extLst>
          </p:cNvPr>
          <p:cNvSpPr txBox="1"/>
          <p:nvPr/>
        </p:nvSpPr>
        <p:spPr>
          <a:xfrm>
            <a:off x="304800" y="1839464"/>
            <a:ext cx="5138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96 grids in 6 modules of 16</a:t>
            </a:r>
          </a:p>
          <a:p>
            <a:r>
              <a:rPr lang="en-US" dirty="0"/>
              <a:t>30x45 cm</a:t>
            </a:r>
            <a:r>
              <a:rPr lang="en-US" baseline="30000" dirty="0"/>
              <a:t>2</a:t>
            </a:r>
            <a:r>
              <a:rPr lang="en-US" dirty="0"/>
              <a:t> active area</a:t>
            </a:r>
          </a:p>
          <a:p>
            <a:r>
              <a:rPr lang="en-US" dirty="0"/>
              <a:t>Installed and operated at IN6 at ILL for 2 weeks</a:t>
            </a:r>
          </a:p>
          <a:p>
            <a:r>
              <a:rPr lang="en-US" dirty="0"/>
              <a:t>Data compared to </a:t>
            </a:r>
            <a:r>
              <a:rPr lang="en-US" baseline="30000" dirty="0"/>
              <a:t>3</a:t>
            </a:r>
            <a:r>
              <a:rPr lang="en-US" dirty="0"/>
              <a:t>He detectors at the same angle</a:t>
            </a:r>
          </a:p>
        </p:txBody>
      </p:sp>
    </p:spTree>
    <p:extLst>
      <p:ext uri="{BB962C8B-B14F-4D97-AF65-F5344CB8AC3E}">
        <p14:creationId xmlns:p14="http://schemas.microsoft.com/office/powerpoint/2010/main" val="3675926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10D47-24B9-2848-B18A-63070456F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IN6 </a:t>
            </a:r>
            <a:r>
              <a:rPr lang="sv-SE" dirty="0" err="1"/>
              <a:t>Demonstrator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3DBAD8-122F-3F41-995D-81B6B709A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5454DC-B64B-364F-8661-D23539E7F4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An </a:t>
            </a:r>
            <a:r>
              <a:rPr lang="sv-SE" dirty="0" err="1"/>
              <a:t>unexpected</a:t>
            </a:r>
            <a:r>
              <a:rPr lang="sv-SE" dirty="0"/>
              <a:t> </a:t>
            </a:r>
            <a:r>
              <a:rPr lang="sv-SE" dirty="0" err="1"/>
              <a:t>issue</a:t>
            </a:r>
            <a:r>
              <a:rPr lang="sv-SE" dirty="0"/>
              <a:t> – </a:t>
            </a:r>
            <a:r>
              <a:rPr lang="sv-SE" dirty="0" err="1"/>
              <a:t>intrinsic</a:t>
            </a:r>
            <a:r>
              <a:rPr lang="sv-SE" dirty="0"/>
              <a:t> </a:t>
            </a:r>
            <a:r>
              <a:rPr lang="sv-SE" dirty="0" err="1"/>
              <a:t>background</a:t>
            </a:r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1A7CA4-5343-CC40-AB90-4DBF78A3960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" y="4499918"/>
            <a:ext cx="2426356" cy="1942819"/>
          </a:xfrm>
          <a:prstGeom prst="rect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9" name="Image 4">
            <a:extLst>
              <a:ext uri="{FF2B5EF4-FFF2-40B4-BE49-F238E27FC236}">
                <a16:creationId xmlns:a16="http://schemas.microsoft.com/office/drawing/2014/main" id="{1AD56930-C69C-BB4E-9E4B-65E75EFD7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7567" y="4004432"/>
            <a:ext cx="1785938" cy="2636490"/>
          </a:xfrm>
          <a:prstGeom prst="rect">
            <a:avLst/>
          </a:prstGeom>
          <a:noFill/>
          <a:ln w="12700" cmpd="sng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72615B2E-1034-E449-B789-0D703E183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5625" y="3606776"/>
            <a:ext cx="3525646" cy="680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en-US" sz="1800" dirty="0">
                <a:solidFill>
                  <a:srgbClr val="1E1E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Wingdings"/>
              </a:rPr>
              <a:t>25 um Ni plating or</a:t>
            </a: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sym typeface="Wingdings"/>
              </a:rPr>
              <a:t> pure Al </a:t>
            </a:r>
          </a:p>
          <a:p>
            <a:pPr>
              <a:lnSpc>
                <a:spcPct val="110000"/>
              </a:lnSpc>
              <a:defRPr/>
            </a:pP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sym typeface="Wingdings"/>
              </a:rPr>
              <a:t> x100 improvement</a:t>
            </a:r>
            <a:endParaRPr lang="en-US" sz="1800" dirty="0">
              <a:solidFill>
                <a:srgbClr val="1E1E1E"/>
              </a:solidFill>
              <a:effectLst>
                <a:outerShdw blurRad="38100" dist="38100" dir="2700000" algn="tl">
                  <a:srgbClr val="DDDDDD"/>
                </a:outerShdw>
              </a:effectLst>
              <a:sym typeface="Wingdings"/>
            </a:endParaRPr>
          </a:p>
        </p:txBody>
      </p:sp>
      <p:pic>
        <p:nvPicPr>
          <p:cNvPr id="12" name="Picture 11" descr="ni0.eps">
            <a:extLst>
              <a:ext uri="{FF2B5EF4-FFF2-40B4-BE49-F238E27FC236}">
                <a16:creationId xmlns:a16="http://schemas.microsoft.com/office/drawing/2014/main" id="{98C20B15-55A7-B744-80B7-41F8EABCA1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49" y="4183185"/>
            <a:ext cx="3367182" cy="2576286"/>
          </a:xfrm>
          <a:prstGeom prst="rect">
            <a:avLst/>
          </a:prstGeom>
        </p:spPr>
      </p:pic>
      <p:pic>
        <p:nvPicPr>
          <p:cNvPr id="13" name="Picture 12" descr="bkgd_mod.eps">
            <a:extLst>
              <a:ext uri="{FF2B5EF4-FFF2-40B4-BE49-F238E27FC236}">
                <a16:creationId xmlns:a16="http://schemas.microsoft.com/office/drawing/2014/main" id="{128C43A6-09F2-A344-B090-AFE3A0F3C1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862" y="4217941"/>
            <a:ext cx="3511391" cy="2471900"/>
          </a:xfrm>
          <a:prstGeom prst="rect">
            <a:avLst/>
          </a:prstGeom>
        </p:spPr>
      </p:pic>
      <p:pic>
        <p:nvPicPr>
          <p:cNvPr id="14" name="Picture 3" descr="C:\Users\ferraton\Data_analysis\Test_proto_IN6\Spectra\130219_14bits\time_3He_vs_10B_5_1_linear.png">
            <a:extLst>
              <a:ext uri="{FF2B5EF4-FFF2-40B4-BE49-F238E27FC236}">
                <a16:creationId xmlns:a16="http://schemas.microsoft.com/office/drawing/2014/main" id="{C14F4C9F-6FD2-3848-AB02-83781DAA57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5210" r="7257"/>
          <a:stretch/>
        </p:blipFill>
        <p:spPr bwMode="auto">
          <a:xfrm>
            <a:off x="152400" y="1634585"/>
            <a:ext cx="6400800" cy="1973304"/>
          </a:xfrm>
          <a:prstGeom prst="rect">
            <a:avLst/>
          </a:prstGeom>
          <a:noFill/>
        </p:spPr>
      </p:pic>
      <p:pic>
        <p:nvPicPr>
          <p:cNvPr id="15" name="Picture 14" descr="Nitech_chem_10x_edge_2.jpg">
            <a:extLst>
              <a:ext uri="{FF2B5EF4-FFF2-40B4-BE49-F238E27FC236}">
                <a16:creationId xmlns:a16="http://schemas.microsoft.com/office/drawing/2014/main" id="{CB5DE2B7-92CB-904B-B779-4AA802449F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90"/>
          <a:stretch/>
        </p:blipFill>
        <p:spPr>
          <a:xfrm>
            <a:off x="6741241" y="1362372"/>
            <a:ext cx="2362200" cy="21329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B4A68-A77C-704B-802E-A79BA989E6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9919382" y="1779692"/>
            <a:ext cx="1602594" cy="2126214"/>
          </a:xfrm>
          <a:prstGeom prst="rect">
            <a:avLst/>
          </a:prstGeom>
        </p:spPr>
      </p:pic>
      <p:sp>
        <p:nvSpPr>
          <p:cNvPr id="16" name="Text Box 7">
            <a:extLst>
              <a:ext uri="{FF2B5EF4-FFF2-40B4-BE49-F238E27FC236}">
                <a16:creationId xmlns:a16="http://schemas.microsoft.com/office/drawing/2014/main" id="{3DDF39A7-05D3-C049-B81F-DD24C2F12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1335" y="1413907"/>
            <a:ext cx="1850999" cy="3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Wingdings"/>
              </a:rPr>
              <a:t>25 um Ni plating</a:t>
            </a: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F33A568B-53F5-3447-96BD-E1CBAD141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9226" y="1370803"/>
            <a:ext cx="3239666" cy="681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ctr">
              <a:lnSpc>
                <a:spcPct val="110000"/>
              </a:lnSpc>
              <a:defRPr/>
            </a:pP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sym typeface="Wingdings"/>
              </a:rPr>
              <a:t>pure Al (5N5+ purity):</a:t>
            </a:r>
          </a:p>
          <a:p>
            <a:pPr algn="ctr">
              <a:lnSpc>
                <a:spcPct val="110000"/>
              </a:lnSpc>
              <a:defRPr/>
            </a:pP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sym typeface="Wingdings"/>
              </a:rPr>
              <a:t>U/Th concentration &lt; 1ppbw </a:t>
            </a:r>
          </a:p>
        </p:txBody>
      </p:sp>
    </p:spTree>
    <p:extLst>
      <p:ext uri="{BB962C8B-B14F-4D97-AF65-F5344CB8AC3E}">
        <p14:creationId xmlns:p14="http://schemas.microsoft.com/office/powerpoint/2010/main" val="11854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C2EA9-CBD5-DD41-980E-BE1B87AC9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MG.CNCS Installed at CNCS, SNS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1BC82B-5ECE-A949-A861-B09C35953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14</a:t>
            </a:fld>
            <a:endParaRPr lang="en-GB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2895600" y="1779034"/>
            <a:ext cx="5676219" cy="3787369"/>
            <a:chOff x="0" y="980728"/>
            <a:chExt cx="4067944" cy="2808312"/>
          </a:xfrm>
        </p:grpSpPr>
        <p:pic>
          <p:nvPicPr>
            <p:cNvPr id="11" name="Picture 10" descr="P6300423_crop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52736"/>
              <a:ext cx="4067944" cy="272384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203848" y="980728"/>
              <a:ext cx="720080" cy="2808312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02482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107504" y="3140968"/>
              <a:ext cx="2880320" cy="288032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3275856" y="3356992"/>
              <a:ext cx="576064" cy="29667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defTabSz="902482"/>
              <a:r>
                <a:rPr lang="en-US" sz="2000">
                  <a:solidFill>
                    <a:prstClr val="black"/>
                  </a:solidFill>
                  <a:latin typeface="Calibri"/>
                </a:rPr>
                <a:t>MG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75656" y="3356992"/>
              <a:ext cx="1080120" cy="29667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defTabSz="902482"/>
              <a:r>
                <a:rPr lang="en-US" sz="2000">
                  <a:solidFill>
                    <a:prstClr val="black"/>
                  </a:solidFill>
                  <a:latin typeface="Calibri"/>
                </a:rPr>
                <a:t>He-tubes</a:t>
              </a:r>
            </a:p>
          </p:txBody>
        </p:sp>
      </p:grpSp>
      <p:pic>
        <p:nvPicPr>
          <p:cNvPr id="16" name="Picture 15" descr="IMG_2204-00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9" r="19169"/>
          <a:stretch/>
        </p:blipFill>
        <p:spPr>
          <a:xfrm>
            <a:off x="8845049" y="1009785"/>
            <a:ext cx="1258137" cy="5503849"/>
          </a:xfrm>
          <a:prstGeom prst="rect">
            <a:avLst/>
          </a:prstGeom>
        </p:spPr>
      </p:pic>
      <p:cxnSp>
        <p:nvCxnSpPr>
          <p:cNvPr id="17" name="Straight Connector 16"/>
          <p:cNvCxnSpPr>
            <a:stCxn id="12" idx="0"/>
          </p:cNvCxnSpPr>
          <p:nvPr/>
        </p:nvCxnSpPr>
        <p:spPr>
          <a:xfrm flipV="1">
            <a:off x="7868483" y="1009785"/>
            <a:ext cx="976565" cy="7692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2" idx="2"/>
          </p:cNvCxnSpPr>
          <p:nvPr/>
        </p:nvCxnSpPr>
        <p:spPr>
          <a:xfrm>
            <a:off x="7868483" y="5566401"/>
            <a:ext cx="976565" cy="9245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MGCNCS_fu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169" y="2175511"/>
            <a:ext cx="1268088" cy="4338121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10651040" y="2534692"/>
            <a:ext cx="0" cy="3452129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6200000">
            <a:off x="10000279" y="4171978"/>
            <a:ext cx="932390" cy="460461"/>
          </a:xfrm>
          <a:prstGeom prst="rect">
            <a:avLst/>
          </a:prstGeom>
          <a:noFill/>
        </p:spPr>
        <p:txBody>
          <a:bodyPr wrap="square" lIns="90248" tIns="45124" rIns="90248" bIns="45124" rtlCol="0">
            <a:spAutoFit/>
          </a:bodyPr>
          <a:lstStyle/>
          <a:p>
            <a:pPr defTabSz="609094"/>
            <a:r>
              <a:rPr lang="en-US" sz="2400" b="1">
                <a:solidFill>
                  <a:prstClr val="black"/>
                </a:solidFill>
                <a:latin typeface="Calibri"/>
              </a:rPr>
              <a:t>1.1m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37590" y="6155737"/>
            <a:ext cx="4569620" cy="645139"/>
          </a:xfrm>
          <a:prstGeom prst="rect">
            <a:avLst/>
          </a:prstGeom>
        </p:spPr>
        <p:txBody>
          <a:bodyPr lIns="90248" tIns="45124" rIns="90248" bIns="45124">
            <a:spAutoFit/>
          </a:bodyPr>
          <a:lstStyle/>
          <a:p>
            <a:pPr defTabSz="902482"/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A.Khaplanov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et al. </a:t>
            </a:r>
            <a:r>
              <a:rPr lang="en-US" sz="1200" b="1" i="1" dirty="0">
                <a:solidFill>
                  <a:prstClr val="black"/>
                </a:solidFill>
                <a:latin typeface="Calibri"/>
              </a:rPr>
              <a:t>“Multi-Grid Detector for Neutron Spectroscopy: Results Obtained on Time-of-Flight Spectrometer CNCS" </a:t>
            </a:r>
            <a:r>
              <a:rPr lang="en-US" sz="1200" b="1" dirty="0">
                <a:solidFill>
                  <a:prstClr val="black"/>
                </a:solidFill>
                <a:latin typeface="Calibri"/>
                <a:hlinkClick r:id="rId5"/>
              </a:rPr>
              <a:t>https://arxiv.org/abs/1703.03626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200" dirty="0">
                <a:solidFill>
                  <a:prstClr val="black"/>
                </a:solidFill>
                <a:latin typeface="Calibri"/>
              </a:rPr>
              <a:t>2017 JINST 12 P04030</a:t>
            </a:r>
            <a:endParaRPr lang="en-US" sz="1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5236" y="183961"/>
            <a:ext cx="1023975" cy="659790"/>
          </a:xfrm>
          <a:prstGeom prst="rect">
            <a:avLst/>
          </a:prstGeom>
        </p:spPr>
      </p:pic>
      <p:pic>
        <p:nvPicPr>
          <p:cNvPr id="30" name="Picture 29" descr="cncs.png">
            <a:extLst>
              <a:ext uri="{FF2B5EF4-FFF2-40B4-BE49-F238E27FC236}">
                <a16:creationId xmlns:a16="http://schemas.microsoft.com/office/drawing/2014/main" id="{0EBC429E-6552-9C46-9931-1781C5083E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" y="1640879"/>
            <a:ext cx="3094296" cy="2397721"/>
          </a:xfrm>
          <a:prstGeom prst="rect">
            <a:avLst/>
          </a:prstGeom>
        </p:spPr>
      </p:pic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E36C5CB0-1EC7-EF44-B95F-BA7C567A61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797780"/>
            <a:ext cx="9518848" cy="590550"/>
          </a:xfrm>
        </p:spPr>
        <p:txBody>
          <a:bodyPr/>
          <a:lstStyle/>
          <a:p>
            <a:r>
              <a:rPr lang="sv-SE" dirty="0"/>
              <a:t>Long-term </a:t>
            </a:r>
            <a:r>
              <a:rPr lang="sv-SE" dirty="0" err="1"/>
              <a:t>functionality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MG on a </a:t>
            </a:r>
            <a:r>
              <a:rPr lang="sv-SE" dirty="0" err="1"/>
              <a:t>cold</a:t>
            </a:r>
            <a:r>
              <a:rPr lang="sv-SE" dirty="0"/>
              <a:t> </a:t>
            </a:r>
            <a:r>
              <a:rPr lang="sv-SE" dirty="0" err="1"/>
              <a:t>spectrometer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1176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10D47-24B9-2848-B18A-63070456F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MG.CNCS </a:t>
            </a:r>
            <a:r>
              <a:rPr lang="sv-SE" dirty="0" err="1"/>
              <a:t>Demonstrator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3DBAD8-122F-3F41-995D-81B6B709A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5454DC-B64B-364F-8661-D23539E7F4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Design and </a:t>
            </a:r>
            <a:r>
              <a:rPr lang="sv-SE" dirty="0" err="1"/>
              <a:t>assembly</a:t>
            </a:r>
            <a:endParaRPr lang="sv-SE" dirty="0"/>
          </a:p>
        </p:txBody>
      </p:sp>
      <p:pic>
        <p:nvPicPr>
          <p:cNvPr id="6" name="Picture 5" descr="MGCNCS_top_detail_2.png">
            <a:extLst>
              <a:ext uri="{FF2B5EF4-FFF2-40B4-BE49-F238E27FC236}">
                <a16:creationId xmlns:a16="http://schemas.microsoft.com/office/drawing/2014/main" id="{0469EC4B-65F3-C840-8552-C591A9200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47" y="2778275"/>
            <a:ext cx="3625335" cy="3789107"/>
          </a:xfrm>
          <a:prstGeom prst="rect">
            <a:avLst/>
          </a:prstGeom>
        </p:spPr>
      </p:pic>
      <p:pic>
        <p:nvPicPr>
          <p:cNvPr id="7" name="Picture 6" descr="MGCNCS_full.png">
            <a:extLst>
              <a:ext uri="{FF2B5EF4-FFF2-40B4-BE49-F238E27FC236}">
                <a16:creationId xmlns:a16="http://schemas.microsoft.com/office/drawing/2014/main" id="{BB15F639-ADB5-634A-B66B-8CDE4C55FD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0"/>
            <a:ext cx="1502921" cy="5319620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BDBEF24F-C992-384B-A718-05DA13643F63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sv-SE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1" name="Picture 10" descr="IMG_2031.JPG">
            <a:extLst>
              <a:ext uri="{FF2B5EF4-FFF2-40B4-BE49-F238E27FC236}">
                <a16:creationId xmlns:a16="http://schemas.microsoft.com/office/drawing/2014/main" id="{FC85CB3A-58FB-3444-993E-89F3297620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573749"/>
            <a:ext cx="2982528" cy="2236896"/>
          </a:xfrm>
          <a:prstGeom prst="rect">
            <a:avLst/>
          </a:prstGeom>
        </p:spPr>
      </p:pic>
      <p:pic>
        <p:nvPicPr>
          <p:cNvPr id="12" name="Picture 11" descr="IMG_2132.JPG">
            <a:extLst>
              <a:ext uri="{FF2B5EF4-FFF2-40B4-BE49-F238E27FC236}">
                <a16:creationId xmlns:a16="http://schemas.microsoft.com/office/drawing/2014/main" id="{26A9CA7E-1395-F343-89BD-4380981316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926388"/>
            <a:ext cx="3612680" cy="270951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4045E07-90AB-0548-BDA9-38CF86DB4E0C}"/>
              </a:ext>
            </a:extLst>
          </p:cNvPr>
          <p:cNvCxnSpPr>
            <a:cxnSpLocks/>
          </p:cNvCxnSpPr>
          <p:nvPr/>
        </p:nvCxnSpPr>
        <p:spPr>
          <a:xfrm flipV="1">
            <a:off x="365922" y="1828800"/>
            <a:ext cx="0" cy="42672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B816FA5-C4F2-3C45-8F12-E4AB800DB04F}"/>
              </a:ext>
            </a:extLst>
          </p:cNvPr>
          <p:cNvSpPr txBox="1"/>
          <p:nvPr/>
        </p:nvSpPr>
        <p:spPr>
          <a:xfrm rot="16200000">
            <a:off x="-111004" y="3766654"/>
            <a:ext cx="66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1.1m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D4312C-BF78-BB4A-9348-1895F1DFA7AA}"/>
              </a:ext>
            </a:extLst>
          </p:cNvPr>
          <p:cNvSpPr txBox="1"/>
          <p:nvPr/>
        </p:nvSpPr>
        <p:spPr>
          <a:xfrm>
            <a:off x="2051398" y="1573901"/>
            <a:ext cx="3446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96 grids in 2 modules of 48</a:t>
            </a:r>
          </a:p>
          <a:p>
            <a:r>
              <a:rPr lang="en-US" dirty="0"/>
              <a:t>110x19 cm</a:t>
            </a:r>
            <a:r>
              <a:rPr lang="en-US" baseline="30000" dirty="0"/>
              <a:t>2</a:t>
            </a:r>
            <a:r>
              <a:rPr lang="en-US" dirty="0"/>
              <a:t> active area</a:t>
            </a:r>
          </a:p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40C23A-4B4C-7944-8C48-A1947FFA8BFA}"/>
              </a:ext>
            </a:extLst>
          </p:cNvPr>
          <p:cNvSpPr txBox="1"/>
          <p:nvPr/>
        </p:nvSpPr>
        <p:spPr>
          <a:xfrm>
            <a:off x="8745390" y="1544499"/>
            <a:ext cx="3446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3-thickness optimized grids in construction</a:t>
            </a:r>
          </a:p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A823D7-5AB6-444B-A97F-81422D239299}"/>
              </a:ext>
            </a:extLst>
          </p:cNvPr>
          <p:cNvSpPr txBox="1"/>
          <p:nvPr/>
        </p:nvSpPr>
        <p:spPr>
          <a:xfrm>
            <a:off x="9239872" y="4183810"/>
            <a:ext cx="27997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Installation of anode wires</a:t>
            </a:r>
          </a:p>
          <a:p>
            <a:r>
              <a:rPr lang="en-US" dirty="0"/>
              <a:t>64 wires per module</a:t>
            </a:r>
          </a:p>
          <a:p>
            <a:r>
              <a:rPr lang="en-US" dirty="0"/>
              <a:t>20-um tungsten Au-plated wire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141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63D8D-28E7-FC42-8795-76F326710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MG.CNCS </a:t>
            </a:r>
            <a:r>
              <a:rPr lang="sv-SE" dirty="0" err="1"/>
              <a:t>Results</a:t>
            </a:r>
            <a:r>
              <a:rPr lang="sv-SE" dirty="0"/>
              <a:t> </a:t>
            </a:r>
            <a:r>
              <a:rPr lang="sv-SE" dirty="0" err="1"/>
              <a:t>Summary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CF3F0F-CD17-C54C-BD03-83E653151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747F9A-E256-A24A-A488-B7C74E1E4B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Snapshot from 1 </a:t>
            </a:r>
            <a:r>
              <a:rPr lang="sv-SE" dirty="0" err="1"/>
              <a:t>year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operation</a:t>
            </a:r>
          </a:p>
        </p:txBody>
      </p:sp>
      <p:pic>
        <p:nvPicPr>
          <p:cNvPr id="8" name="Picture 7" descr="image_UGe2_BraggInMG_300Hz_log.png">
            <a:extLst>
              <a:ext uri="{FF2B5EF4-FFF2-40B4-BE49-F238E27FC236}">
                <a16:creationId xmlns:a16="http://schemas.microsoft.com/office/drawing/2014/main" id="{F365F7F8-8858-8F4D-A496-0175222560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3" t="1961" r="52529" b="4033"/>
          <a:stretch/>
        </p:blipFill>
        <p:spPr>
          <a:xfrm>
            <a:off x="10101388" y="2613881"/>
            <a:ext cx="922708" cy="3710719"/>
          </a:xfrm>
          <a:prstGeom prst="rect">
            <a:avLst/>
          </a:prstGeom>
        </p:spPr>
      </p:pic>
      <p:pic>
        <p:nvPicPr>
          <p:cNvPr id="9" name="Picture 8" descr="07_27_V_1p55meV.eps">
            <a:extLst>
              <a:ext uri="{FF2B5EF4-FFF2-40B4-BE49-F238E27FC236}">
                <a16:creationId xmlns:a16="http://schemas.microsoft.com/office/drawing/2014/main" id="{9D89C1BC-4B38-6840-ABB5-ED89FE5E0C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" r="7983"/>
          <a:stretch/>
        </p:blipFill>
        <p:spPr>
          <a:xfrm>
            <a:off x="1028729" y="2025587"/>
            <a:ext cx="3300999" cy="1632013"/>
          </a:xfrm>
          <a:prstGeom prst="rect">
            <a:avLst/>
          </a:prstGeom>
        </p:spPr>
      </p:pic>
      <p:pic>
        <p:nvPicPr>
          <p:cNvPr id="10" name="Picture 9" descr="dE_2p5and6meV_10meVtransfer.eps">
            <a:extLst>
              <a:ext uri="{FF2B5EF4-FFF2-40B4-BE49-F238E27FC236}">
                <a16:creationId xmlns:a16="http://schemas.microsoft.com/office/drawing/2014/main" id="{3EB5E548-614C-9647-9825-A926550116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90" y="4196340"/>
            <a:ext cx="3130296" cy="1696573"/>
          </a:xfrm>
          <a:prstGeom prst="rect">
            <a:avLst/>
          </a:prstGeom>
        </p:spPr>
      </p:pic>
      <p:pic>
        <p:nvPicPr>
          <p:cNvPr id="11" name="Picture 10" descr="07_31_UGe2_2p0meV.eps">
            <a:extLst>
              <a:ext uri="{FF2B5EF4-FFF2-40B4-BE49-F238E27FC236}">
                <a16:creationId xmlns:a16="http://schemas.microsoft.com/office/drawing/2014/main" id="{400D50DD-D7E7-A144-B8F8-CA90F29E75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748" y="1882455"/>
            <a:ext cx="3850852" cy="1992937"/>
          </a:xfrm>
          <a:prstGeom prst="rect">
            <a:avLst/>
          </a:prstGeom>
        </p:spPr>
      </p:pic>
      <p:pic>
        <p:nvPicPr>
          <p:cNvPr id="12" name="Picture 11" descr="countrate_07_14_till_10_17_bckgZoom.png">
            <a:extLst>
              <a:ext uri="{FF2B5EF4-FFF2-40B4-BE49-F238E27FC236}">
                <a16:creationId xmlns:a16="http://schemas.microsoft.com/office/drawing/2014/main" id="{104D1A17-7F8C-0F4A-AF64-1488096B6B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283" y="4365305"/>
            <a:ext cx="2893993" cy="15634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C90447A-C117-E047-8D3A-031229873709}"/>
              </a:ext>
            </a:extLst>
          </p:cNvPr>
          <p:cNvSpPr txBox="1"/>
          <p:nvPr/>
        </p:nvSpPr>
        <p:spPr>
          <a:xfrm>
            <a:off x="1462833" y="1717255"/>
            <a:ext cx="1137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Vanadium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E3B853-BAAA-7B40-9860-17B2C95DCB05}"/>
              </a:ext>
            </a:extLst>
          </p:cNvPr>
          <p:cNvSpPr txBox="1"/>
          <p:nvPr/>
        </p:nvSpPr>
        <p:spPr>
          <a:xfrm>
            <a:off x="4468294" y="3995973"/>
            <a:ext cx="1298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Background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9A6E88-4BB8-AA43-A212-EA32345E93CC}"/>
              </a:ext>
            </a:extLst>
          </p:cNvPr>
          <p:cNvSpPr txBox="1"/>
          <p:nvPr/>
        </p:nvSpPr>
        <p:spPr>
          <a:xfrm>
            <a:off x="9829800" y="2189412"/>
            <a:ext cx="1407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 crystal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F1D507-E56A-D34A-B473-A0B72A443048}"/>
              </a:ext>
            </a:extLst>
          </p:cNvPr>
          <p:cNvSpPr txBox="1"/>
          <p:nvPr/>
        </p:nvSpPr>
        <p:spPr>
          <a:xfrm>
            <a:off x="5442013" y="1508911"/>
            <a:ext cx="3076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Fast neutrons (fission, prompt)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91489F-3790-AC48-83C4-378D39696235}"/>
              </a:ext>
            </a:extLst>
          </p:cNvPr>
          <p:cNvSpPr txBox="1"/>
          <p:nvPr/>
        </p:nvSpPr>
        <p:spPr>
          <a:xfrm>
            <a:off x="1304784" y="3816326"/>
            <a:ext cx="115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Water, Ice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ED85EE-4ADA-E049-A007-62C92CE7FF32}"/>
              </a:ext>
            </a:extLst>
          </p:cNvPr>
          <p:cNvSpPr txBox="1"/>
          <p:nvPr/>
        </p:nvSpPr>
        <p:spPr>
          <a:xfrm>
            <a:off x="756987" y="5892913"/>
            <a:ext cx="7145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Allowing to measure:</a:t>
            </a:r>
          </a:p>
          <a:p>
            <a:r>
              <a:rPr lang="en-US" dirty="0"/>
              <a:t>Energy resolution, efficiency, scattering, background sensitivity, saturation</a:t>
            </a:r>
          </a:p>
        </p:txBody>
      </p:sp>
      <p:pic>
        <p:nvPicPr>
          <p:cNvPr id="19" name="Picture 18" descr="repeat_meas_00175_narrow.eps">
            <a:extLst>
              <a:ext uri="{FF2B5EF4-FFF2-40B4-BE49-F238E27FC236}">
                <a16:creationId xmlns:a16="http://schemas.microsoft.com/office/drawing/2014/main" id="{64D323AF-9D01-6D44-865F-9E10A7E792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136" y="4483704"/>
            <a:ext cx="2242663" cy="167530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F393E1F-315E-CD47-8CCB-29D43A49301E}"/>
              </a:ext>
            </a:extLst>
          </p:cNvPr>
          <p:cNvSpPr txBox="1"/>
          <p:nvPr/>
        </p:nvSpPr>
        <p:spPr>
          <a:xfrm>
            <a:off x="6944183" y="3932153"/>
            <a:ext cx="3215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Gamma background</a:t>
            </a:r>
          </a:p>
          <a:p>
            <a:r>
              <a:rPr lang="en-US" dirty="0"/>
              <a:t>(</a:t>
            </a:r>
            <a:r>
              <a:rPr lang="en-US" dirty="0" err="1"/>
              <a:t>NaI</a:t>
            </a:r>
            <a:r>
              <a:rPr lang="en-US" dirty="0"/>
              <a:t> detector installed near MG)</a:t>
            </a:r>
          </a:p>
        </p:txBody>
      </p:sp>
    </p:spTree>
    <p:extLst>
      <p:ext uri="{BB962C8B-B14F-4D97-AF65-F5344CB8AC3E}">
        <p14:creationId xmlns:p14="http://schemas.microsoft.com/office/powerpoint/2010/main" val="3328670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C2EA9-CBD5-DD41-980E-BE1B87AC9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MG.SEQ Detector Tested at SNS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1BC82B-5ECE-A949-A861-B09C35953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94DDBF-F131-C442-883A-4D82264E71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Test with thermal n; first test in vacuum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2939095"/>
              </p:ext>
            </p:extLst>
          </p:nvPr>
        </p:nvGraphicFramePr>
        <p:xfrm>
          <a:off x="5632953" y="2183528"/>
          <a:ext cx="3345240" cy="406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19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3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4177">
                <a:tc>
                  <a:txBody>
                    <a:bodyPr/>
                    <a:lstStyle/>
                    <a:p>
                      <a:r>
                        <a:rPr lang="en-US" sz="1900" dirty="0"/>
                        <a:t>Characteristic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Values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854">
                <a:tc>
                  <a:txBody>
                    <a:bodyPr/>
                    <a:lstStyle/>
                    <a:p>
                      <a:r>
                        <a:rPr lang="en-US" sz="1600" dirty="0"/>
                        <a:t>Detector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0.8 m</a:t>
                      </a:r>
                      <a:r>
                        <a:rPr lang="en-US" sz="1600" baseline="3000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854">
                <a:tc>
                  <a:txBody>
                    <a:bodyPr/>
                    <a:lstStyle/>
                    <a:p>
                      <a:r>
                        <a:rPr lang="en-US" sz="1600" dirty="0"/>
                        <a:t># of grids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360*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854">
                <a:tc>
                  <a:txBody>
                    <a:bodyPr/>
                    <a:lstStyle/>
                    <a:p>
                      <a:r>
                        <a:rPr lang="en-US" sz="1600" dirty="0"/>
                        <a:t># of wires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720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854">
                <a:tc>
                  <a:txBody>
                    <a:bodyPr/>
                    <a:lstStyle/>
                    <a:p>
                      <a:r>
                        <a:rPr lang="en-US" sz="1600" dirty="0"/>
                        <a:t># readout channels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1080*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9854">
                <a:tc>
                  <a:txBody>
                    <a:bodyPr/>
                    <a:lstStyle/>
                    <a:p>
                      <a:r>
                        <a:rPr lang="en-US" sz="1600" dirty="0"/>
                        <a:t># voxels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28800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9854">
                <a:tc>
                  <a:txBody>
                    <a:bodyPr/>
                    <a:lstStyle/>
                    <a:p>
                      <a:r>
                        <a:rPr lang="en-US" sz="1600" dirty="0"/>
                        <a:t># of </a:t>
                      </a:r>
                      <a:r>
                        <a:rPr lang="en-US" sz="1600" baseline="30000" dirty="0"/>
                        <a:t>10</a:t>
                      </a:r>
                      <a:r>
                        <a:rPr lang="en-US" sz="1600" dirty="0"/>
                        <a:t>B</a:t>
                      </a:r>
                      <a:r>
                        <a:rPr lang="en-US" sz="1600" baseline="-25000" dirty="0"/>
                        <a:t>4</a:t>
                      </a:r>
                      <a:r>
                        <a:rPr lang="en-US" sz="1600" dirty="0"/>
                        <a:t>C layers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9854">
                <a:tc>
                  <a:txBody>
                    <a:bodyPr/>
                    <a:lstStyle/>
                    <a:p>
                      <a:r>
                        <a:rPr lang="en-US" sz="1600" baseline="30000" dirty="0"/>
                        <a:t>10</a:t>
                      </a:r>
                      <a:r>
                        <a:rPr lang="en-US" sz="1600" dirty="0"/>
                        <a:t>B</a:t>
                      </a:r>
                      <a:r>
                        <a:rPr lang="en-US" sz="1600" baseline="-25000" dirty="0"/>
                        <a:t>4</a:t>
                      </a:r>
                      <a:r>
                        <a:rPr lang="en-US" sz="1600" dirty="0"/>
                        <a:t>C on radial blades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Yes +</a:t>
                      </a:r>
                      <a:r>
                        <a:rPr lang="en-US" sz="1600" baseline="0"/>
                        <a:t> No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9854">
                <a:tc>
                  <a:txBody>
                    <a:bodyPr/>
                    <a:lstStyle/>
                    <a:p>
                      <a:r>
                        <a:rPr lang="en-US" sz="1600" dirty="0"/>
                        <a:t># of detectors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3 (+1</a:t>
                      </a:r>
                      <a:r>
                        <a:rPr lang="en-US" sz="1600" baseline="0"/>
                        <a:t> spare</a:t>
                      </a:r>
                      <a:r>
                        <a:rPr lang="en-US" sz="160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9854">
                <a:tc>
                  <a:txBody>
                    <a:bodyPr/>
                    <a:lstStyle/>
                    <a:p>
                      <a:r>
                        <a:rPr lang="en-US" sz="1600" dirty="0"/>
                        <a:t>Detector 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110kg x3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9854">
                <a:tc>
                  <a:txBody>
                    <a:bodyPr/>
                    <a:lstStyle/>
                    <a:p>
                      <a:r>
                        <a:rPr lang="en-US" sz="1600" dirty="0"/>
                        <a:t>Sample-detector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~5.5m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9088977"/>
                  </a:ext>
                </a:extLst>
              </a:tr>
              <a:tr h="319854">
                <a:tc>
                  <a:txBody>
                    <a:bodyPr/>
                    <a:lstStyle/>
                    <a:p>
                      <a:r>
                        <a:rPr lang="en-US" sz="1600" dirty="0"/>
                        <a:t>Detector angle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25-35 </a:t>
                      </a:r>
                      <a:r>
                        <a:rPr lang="en-US" sz="1600" dirty="0" err="1"/>
                        <a:t>deg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775710"/>
                  </a:ext>
                </a:extLst>
              </a:tr>
            </a:tbl>
          </a:graphicData>
        </a:graphic>
      </p:graphicFrame>
      <p:pic>
        <p:nvPicPr>
          <p:cNvPr id="13" name="Picture 2" descr="D:\Dropbox\TEMP\PICS for PRES\mg seq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3" t="579" r="41064" b="11305"/>
          <a:stretch/>
        </p:blipFill>
        <p:spPr bwMode="auto">
          <a:xfrm>
            <a:off x="22776" y="3371620"/>
            <a:ext cx="1942324" cy="348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MG.SEQ v2 assembly 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1" r="4840" b="3208"/>
          <a:stretch/>
        </p:blipFill>
        <p:spPr>
          <a:xfrm>
            <a:off x="2743200" y="2692366"/>
            <a:ext cx="2819400" cy="3572802"/>
          </a:xfrm>
          <a:prstGeom prst="rect">
            <a:avLst/>
          </a:prstGeom>
        </p:spPr>
      </p:pic>
      <p:sp>
        <p:nvSpPr>
          <p:cNvPr id="14" name="Parallelogram 13">
            <a:extLst>
              <a:ext uri="{FF2B5EF4-FFF2-40B4-BE49-F238E27FC236}">
                <a16:creationId xmlns:a16="http://schemas.microsoft.com/office/drawing/2014/main" id="{0EBB5616-26AE-3648-B63A-3D32C3FD8B7A}"/>
              </a:ext>
            </a:extLst>
          </p:cNvPr>
          <p:cNvSpPr/>
          <p:nvPr/>
        </p:nvSpPr>
        <p:spPr>
          <a:xfrm rot="5400000" flipH="1">
            <a:off x="930614" y="1686383"/>
            <a:ext cx="400258" cy="133366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2B4B9FC-5CB8-5242-8564-818C4241C5BF}"/>
              </a:ext>
            </a:extLst>
          </p:cNvPr>
          <p:cNvCxnSpPr>
            <a:cxnSpLocks/>
          </p:cNvCxnSpPr>
          <p:nvPr/>
        </p:nvCxnSpPr>
        <p:spPr>
          <a:xfrm>
            <a:off x="1153352" y="1788340"/>
            <a:ext cx="3101591" cy="1041057"/>
          </a:xfrm>
          <a:prstGeom prst="straightConnector1">
            <a:avLst/>
          </a:prstGeom>
          <a:ln w="38100" cmpd="dbl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08C2B96-D90F-5745-AC13-8389FA06C0B9}"/>
              </a:ext>
            </a:extLst>
          </p:cNvPr>
          <p:cNvCxnSpPr>
            <a:cxnSpLocks/>
          </p:cNvCxnSpPr>
          <p:nvPr/>
        </p:nvCxnSpPr>
        <p:spPr>
          <a:xfrm>
            <a:off x="1147455" y="1788340"/>
            <a:ext cx="1670437" cy="3952026"/>
          </a:xfrm>
          <a:prstGeom prst="straightConnector1">
            <a:avLst/>
          </a:prstGeom>
          <a:ln w="38100" cmpd="dbl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D57F7DE-3EBD-E74E-8AF8-1A6ACC7D677B}"/>
              </a:ext>
            </a:extLst>
          </p:cNvPr>
          <p:cNvCxnSpPr>
            <a:cxnSpLocks/>
            <a:endCxn id="14" idx="3"/>
          </p:cNvCxnSpPr>
          <p:nvPr/>
        </p:nvCxnSpPr>
        <p:spPr>
          <a:xfrm>
            <a:off x="292543" y="1753066"/>
            <a:ext cx="771517" cy="16671"/>
          </a:xfrm>
          <a:prstGeom prst="straightConnector1">
            <a:avLst/>
          </a:prstGeom>
          <a:ln w="38100" cmpd="dbl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DC86F4C-3664-D24E-B18E-64953BC41C26}"/>
              </a:ext>
            </a:extLst>
          </p:cNvPr>
          <p:cNvCxnSpPr>
            <a:cxnSpLocks/>
          </p:cNvCxnSpPr>
          <p:nvPr/>
        </p:nvCxnSpPr>
        <p:spPr>
          <a:xfrm>
            <a:off x="1164994" y="1788693"/>
            <a:ext cx="1652898" cy="1691897"/>
          </a:xfrm>
          <a:prstGeom prst="straightConnector1">
            <a:avLst/>
          </a:prstGeom>
          <a:ln w="38100" cmpd="dbl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IMG_5668.JPG">
            <a:extLst>
              <a:ext uri="{FF2B5EF4-FFF2-40B4-BE49-F238E27FC236}">
                <a16:creationId xmlns:a16="http://schemas.microsoft.com/office/drawing/2014/main" id="{0388AF1D-1D6F-9A41-935F-ACCF4CA1E6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" r="6215"/>
          <a:stretch/>
        </p:blipFill>
        <p:spPr>
          <a:xfrm>
            <a:off x="9099128" y="4182160"/>
            <a:ext cx="2983712" cy="2587980"/>
          </a:xfrm>
          <a:prstGeom prst="rect">
            <a:avLst/>
          </a:prstGeom>
        </p:spPr>
      </p:pic>
      <p:pic>
        <p:nvPicPr>
          <p:cNvPr id="28" name="Picture 3" descr="D:\Dropbox\TEMP\PICS for PRES\mg seq 2.jpg">
            <a:extLst>
              <a:ext uri="{FF2B5EF4-FFF2-40B4-BE49-F238E27FC236}">
                <a16:creationId xmlns:a16="http://schemas.microsoft.com/office/drawing/2014/main" id="{6FF980BD-4B35-DB45-BA26-9BA99C8697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3" b="6234"/>
          <a:stretch/>
        </p:blipFill>
        <p:spPr bwMode="auto">
          <a:xfrm>
            <a:off x="9021100" y="1967467"/>
            <a:ext cx="3061740" cy="183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675D251-9D8B-B141-B2C3-04610F1234CA}"/>
              </a:ext>
            </a:extLst>
          </p:cNvPr>
          <p:cNvSpPr txBox="1"/>
          <p:nvPr/>
        </p:nvSpPr>
        <p:spPr>
          <a:xfrm>
            <a:off x="9020843" y="1545256"/>
            <a:ext cx="2541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Electronics compartment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7A3D67-C356-4545-B4BE-C54BC30EDA9D}"/>
              </a:ext>
            </a:extLst>
          </p:cNvPr>
          <p:cNvSpPr txBox="1"/>
          <p:nvPr/>
        </p:nvSpPr>
        <p:spPr>
          <a:xfrm>
            <a:off x="9021100" y="3725776"/>
            <a:ext cx="2541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Simplified module access</a:t>
            </a:r>
          </a:p>
        </p:txBody>
      </p:sp>
    </p:spTree>
    <p:extLst>
      <p:ext uri="{BB962C8B-B14F-4D97-AF65-F5344CB8AC3E}">
        <p14:creationId xmlns:p14="http://schemas.microsoft.com/office/powerpoint/2010/main" val="15585314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D9115-383B-EC42-AFC6-1B82057ED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MG.SEQ </a:t>
            </a:r>
            <a:r>
              <a:rPr lang="sv-SE" dirty="0" err="1"/>
              <a:t>Testing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EE80B3-340F-7744-A566-E7199134B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5828" y="6453336"/>
            <a:ext cx="2844800" cy="365125"/>
          </a:xfrm>
        </p:spPr>
        <p:txBody>
          <a:bodyPr/>
          <a:lstStyle/>
          <a:p>
            <a:fld id="{551115BC-487E-4422-894C-CB7CD3E79223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18F4DA-F569-BD44-96CA-A4E289CF4F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In workshop, in </a:t>
            </a:r>
            <a:r>
              <a:rPr lang="sv-SE" dirty="0" err="1"/>
              <a:t>beam</a:t>
            </a:r>
            <a:r>
              <a:rPr lang="sv-SE" dirty="0"/>
              <a:t>, vacuum/</a:t>
            </a:r>
            <a:r>
              <a:rPr lang="sv-SE" dirty="0" err="1"/>
              <a:t>pressure</a:t>
            </a:r>
            <a:endParaRPr lang="sv-SE" dirty="0"/>
          </a:p>
        </p:txBody>
      </p:sp>
      <p:pic>
        <p:nvPicPr>
          <p:cNvPr id="6" name="Picture 5" descr="IMG_5761.JPG">
            <a:extLst>
              <a:ext uri="{FF2B5EF4-FFF2-40B4-BE49-F238E27FC236}">
                <a16:creationId xmlns:a16="http://schemas.microsoft.com/office/drawing/2014/main" id="{A9BD8EF9-9B8D-6A4B-ACBC-45C626C08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456" y="1671103"/>
            <a:ext cx="3945211" cy="29589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AD2FBF-FADB-F14E-9E7A-92808E6577B3}"/>
              </a:ext>
            </a:extLst>
          </p:cNvPr>
          <p:cNvSpPr txBox="1"/>
          <p:nvPr/>
        </p:nvSpPr>
        <p:spPr>
          <a:xfrm>
            <a:off x="6157317" y="3934851"/>
            <a:ext cx="2776350" cy="683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932" b="1" dirty="0">
                <a:solidFill>
                  <a:schemeClr val="bg2"/>
                </a:solidFill>
              </a:rPr>
              <a:t>Vacuum / pressure tested at EWCON</a:t>
            </a:r>
          </a:p>
        </p:txBody>
      </p:sp>
      <p:pic>
        <p:nvPicPr>
          <p:cNvPr id="8" name="Picture 7" descr="IMG_5730.JPG">
            <a:extLst>
              <a:ext uri="{FF2B5EF4-FFF2-40B4-BE49-F238E27FC236}">
                <a16:creationId xmlns:a16="http://schemas.microsoft.com/office/drawing/2014/main" id="{0C499A6A-3EC1-E84A-ADD5-99A8B01781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43"/>
          <a:stretch/>
        </p:blipFill>
        <p:spPr>
          <a:xfrm>
            <a:off x="151487" y="4191000"/>
            <a:ext cx="4327170" cy="2549462"/>
          </a:xfrm>
          <a:prstGeom prst="rect">
            <a:avLst/>
          </a:prstGeom>
        </p:spPr>
      </p:pic>
      <p:pic>
        <p:nvPicPr>
          <p:cNvPr id="10" name="Picture 9" descr="IMG_6204.JPG">
            <a:extLst>
              <a:ext uri="{FF2B5EF4-FFF2-40B4-BE49-F238E27FC236}">
                <a16:creationId xmlns:a16="http://schemas.microsoft.com/office/drawing/2014/main" id="{9C15BF9F-9EC0-384B-88E7-921462451A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288" y="1671103"/>
            <a:ext cx="2818715" cy="50134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6FCA06-E479-B144-BC76-AD9B8B8AAFD3}"/>
              </a:ext>
            </a:extLst>
          </p:cNvPr>
          <p:cNvSpPr txBox="1"/>
          <p:nvPr/>
        </p:nvSpPr>
        <p:spPr>
          <a:xfrm>
            <a:off x="609600" y="4191000"/>
            <a:ext cx="2720491" cy="386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32" b="1" dirty="0">
                <a:solidFill>
                  <a:schemeClr val="bg2">
                    <a:lumMod val="25000"/>
                  </a:schemeClr>
                </a:solidFill>
              </a:rPr>
              <a:t>Beam test at ILL, CT2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2C903A-583B-0F4E-AB78-04466749C3F7}"/>
              </a:ext>
            </a:extLst>
          </p:cNvPr>
          <p:cNvSpPr txBox="1"/>
          <p:nvPr/>
        </p:nvSpPr>
        <p:spPr>
          <a:xfrm>
            <a:off x="5077522" y="4779700"/>
            <a:ext cx="38785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1241" indent="-331241">
              <a:buFont typeface="Arial"/>
              <a:buChar char="•"/>
            </a:pPr>
            <a:r>
              <a:rPr lang="en-US" dirty="0"/>
              <a:t>Neutron Beam/ source tests for detection</a:t>
            </a:r>
          </a:p>
          <a:p>
            <a:pPr marL="331241" indent="-331241">
              <a:buFont typeface="Arial"/>
              <a:buChar char="•"/>
            </a:pPr>
            <a:r>
              <a:rPr lang="en-US" dirty="0"/>
              <a:t>Tested to 1.1 bar overpressure, </a:t>
            </a:r>
          </a:p>
          <a:p>
            <a:r>
              <a:rPr lang="en-US" dirty="0"/>
              <a:t>	10+ cycles</a:t>
            </a:r>
          </a:p>
          <a:p>
            <a:pPr marL="331241" indent="-331241">
              <a:buFont typeface="Arial"/>
              <a:buChar char="•"/>
            </a:pPr>
            <a:r>
              <a:rPr lang="en-US" dirty="0"/>
              <a:t>Leak rate measurements at 1 bar overpressure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303BF4-930D-1D41-9EC8-4BB72DBC7C59}"/>
              </a:ext>
            </a:extLst>
          </p:cNvPr>
          <p:cNvSpPr txBox="1"/>
          <p:nvPr/>
        </p:nvSpPr>
        <p:spPr>
          <a:xfrm>
            <a:off x="9063381" y="1638446"/>
            <a:ext cx="2776350" cy="386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932" b="1" dirty="0">
                <a:solidFill>
                  <a:schemeClr val="bg2"/>
                </a:solidFill>
              </a:rPr>
              <a:t>Vacuum tank test at SNS</a:t>
            </a:r>
          </a:p>
        </p:txBody>
      </p:sp>
      <p:pic>
        <p:nvPicPr>
          <p:cNvPr id="14" name="Picture 13" descr="IMG_5871.JPG">
            <a:extLst>
              <a:ext uri="{FF2B5EF4-FFF2-40B4-BE49-F238E27FC236}">
                <a16:creationId xmlns:a16="http://schemas.microsoft.com/office/drawing/2014/main" id="{90F6C22D-759A-ED46-87F4-D37C203AD6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99" y="1387487"/>
            <a:ext cx="3614882" cy="271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81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CDDA5-2F3B-F941-8AC5-3FB9C5193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MG.SEQ at SEQUOIA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F19683-2496-8E48-B803-AB89121F3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A2E02F-DB3D-2448-B449-AD48E9711F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MG test in </a:t>
            </a:r>
            <a:r>
              <a:rPr lang="en-US" b="1" dirty="0"/>
              <a:t>vacuum</a:t>
            </a:r>
            <a:r>
              <a:rPr lang="en-US" dirty="0"/>
              <a:t> and at </a:t>
            </a:r>
            <a:r>
              <a:rPr lang="en-US" b="1" dirty="0"/>
              <a:t>high energies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27B044-BC12-5F42-94D9-D2F5B881EB8A}"/>
              </a:ext>
            </a:extLst>
          </p:cNvPr>
          <p:cNvSpPr txBox="1"/>
          <p:nvPr/>
        </p:nvSpPr>
        <p:spPr>
          <a:xfrm>
            <a:off x="9092083" y="5194049"/>
            <a:ext cx="2543294" cy="33027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 algn="l"/>
            <a:r>
              <a:rPr lang="en-US" sz="1600" dirty="0"/>
              <a:t>White beam on Si-powder</a:t>
            </a:r>
          </a:p>
        </p:txBody>
      </p:sp>
      <p:pic>
        <p:nvPicPr>
          <p:cNvPr id="3" name="Picture 2" descr="Screen Shot 2019-04-08 at 11.43.1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3" r="2376" b="1971"/>
          <a:stretch/>
        </p:blipFill>
        <p:spPr>
          <a:xfrm>
            <a:off x="6688015" y="1450099"/>
            <a:ext cx="4876800" cy="3570737"/>
          </a:xfrm>
          <a:prstGeom prst="rect">
            <a:avLst/>
          </a:prstGeom>
        </p:spPr>
      </p:pic>
      <p:sp>
        <p:nvSpPr>
          <p:cNvPr id="13" name="Parallelogram 12">
            <a:extLst>
              <a:ext uri="{FF2B5EF4-FFF2-40B4-BE49-F238E27FC236}">
                <a16:creationId xmlns:a16="http://schemas.microsoft.com/office/drawing/2014/main" id="{B30F9377-C7E3-6246-B08A-D8B3ABF5E2DB}"/>
              </a:ext>
            </a:extLst>
          </p:cNvPr>
          <p:cNvSpPr/>
          <p:nvPr/>
        </p:nvSpPr>
        <p:spPr>
          <a:xfrm rot="11245008" flipH="1">
            <a:off x="8364415" y="3583699"/>
            <a:ext cx="152400" cy="304800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B0C72E-2A92-5843-8526-02CAD75B594A}"/>
              </a:ext>
            </a:extLst>
          </p:cNvPr>
          <p:cNvSpPr/>
          <p:nvPr/>
        </p:nvSpPr>
        <p:spPr>
          <a:xfrm>
            <a:off x="7962480" y="3605048"/>
            <a:ext cx="45719" cy="381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D8DCC6-B8BE-D848-8714-06B308494717}"/>
              </a:ext>
            </a:extLst>
          </p:cNvPr>
          <p:cNvSpPr/>
          <p:nvPr/>
        </p:nvSpPr>
        <p:spPr>
          <a:xfrm>
            <a:off x="7960555" y="4122442"/>
            <a:ext cx="45719" cy="381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an 15">
            <a:extLst>
              <a:ext uri="{FF2B5EF4-FFF2-40B4-BE49-F238E27FC236}">
                <a16:creationId xmlns:a16="http://schemas.microsoft.com/office/drawing/2014/main" id="{53E63E7E-3D9A-A941-8806-6019FF3435EA}"/>
              </a:ext>
            </a:extLst>
          </p:cNvPr>
          <p:cNvSpPr/>
          <p:nvPr/>
        </p:nvSpPr>
        <p:spPr>
          <a:xfrm>
            <a:off x="7221415" y="4269499"/>
            <a:ext cx="228600" cy="467887"/>
          </a:xfrm>
          <a:prstGeom prst="can">
            <a:avLst/>
          </a:prstGeom>
          <a:solidFill>
            <a:schemeClr val="accent3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51633338-CA3B-6047-A1A4-4DA595104BAF}"/>
              </a:ext>
            </a:extLst>
          </p:cNvPr>
          <p:cNvSpPr/>
          <p:nvPr/>
        </p:nvSpPr>
        <p:spPr>
          <a:xfrm rot="11245008" flipH="1">
            <a:off x="7572117" y="4131003"/>
            <a:ext cx="152400" cy="304800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an 18">
            <a:extLst>
              <a:ext uri="{FF2B5EF4-FFF2-40B4-BE49-F238E27FC236}">
                <a16:creationId xmlns:a16="http://schemas.microsoft.com/office/drawing/2014/main" id="{55F999FF-A30E-194C-B66A-2E08D7EDB1A0}"/>
              </a:ext>
            </a:extLst>
          </p:cNvPr>
          <p:cNvSpPr/>
          <p:nvPr/>
        </p:nvSpPr>
        <p:spPr>
          <a:xfrm>
            <a:off x="4935415" y="5890186"/>
            <a:ext cx="228600" cy="467887"/>
          </a:xfrm>
          <a:prstGeom prst="can">
            <a:avLst/>
          </a:prstGeom>
          <a:solidFill>
            <a:schemeClr val="accent3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A50ED0C-9867-104C-B1FB-A0222444C90A}"/>
              </a:ext>
            </a:extLst>
          </p:cNvPr>
          <p:cNvCxnSpPr>
            <a:cxnSpLocks/>
          </p:cNvCxnSpPr>
          <p:nvPr/>
        </p:nvCxnSpPr>
        <p:spPr>
          <a:xfrm flipV="1">
            <a:off x="4783015" y="3736099"/>
            <a:ext cx="3657600" cy="2621974"/>
          </a:xfrm>
          <a:prstGeom prst="straightConnector1">
            <a:avLst/>
          </a:prstGeom>
          <a:ln w="38100" cmpd="dbl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P8210674.JPG">
            <a:extLst>
              <a:ext uri="{FF2B5EF4-FFF2-40B4-BE49-F238E27FC236}">
                <a16:creationId xmlns:a16="http://schemas.microsoft.com/office/drawing/2014/main" id="{234AF5BA-DF00-A24B-82C4-ECCD2FE734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/>
          <a:stretch/>
        </p:blipFill>
        <p:spPr>
          <a:xfrm>
            <a:off x="527252" y="3331597"/>
            <a:ext cx="2392912" cy="3507981"/>
          </a:xfrm>
          <a:prstGeom prst="rect">
            <a:avLst/>
          </a:prstGeom>
        </p:spPr>
      </p:pic>
      <p:pic>
        <p:nvPicPr>
          <p:cNvPr id="21" name="Picture 20" descr="P8210688.JPG">
            <a:extLst>
              <a:ext uri="{FF2B5EF4-FFF2-40B4-BE49-F238E27FC236}">
                <a16:creationId xmlns:a16="http://schemas.microsoft.com/office/drawing/2014/main" id="{0A05D208-007F-2144-AB5B-0CFC779DB5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58" y="1515816"/>
            <a:ext cx="3686572" cy="267234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3287517-FB2C-AE4F-B82C-1C04EFBC25C9}"/>
              </a:ext>
            </a:extLst>
          </p:cNvPr>
          <p:cNvSpPr txBox="1"/>
          <p:nvPr/>
        </p:nvSpPr>
        <p:spPr>
          <a:xfrm>
            <a:off x="2920164" y="4787118"/>
            <a:ext cx="1587296" cy="79161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 algn="l"/>
            <a:r>
              <a:rPr lang="en-US" sz="1600" dirty="0"/>
              <a:t>Vacuum connections to the outside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08C33D-5966-E24C-ADBB-44235B08BFF8}"/>
              </a:ext>
            </a:extLst>
          </p:cNvPr>
          <p:cNvSpPr txBox="1"/>
          <p:nvPr/>
        </p:nvSpPr>
        <p:spPr>
          <a:xfrm>
            <a:off x="76200" y="1632091"/>
            <a:ext cx="1903658" cy="79161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l"/>
            <a:r>
              <a:rPr lang="en-US" sz="1600" dirty="0"/>
              <a:t>The three detectors installed in the lower detector bank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BCF171-01BF-E044-9FD4-EFBF9F92E6DE}"/>
              </a:ext>
            </a:extLst>
          </p:cNvPr>
          <p:cNvSpPr txBox="1"/>
          <p:nvPr/>
        </p:nvSpPr>
        <p:spPr>
          <a:xfrm>
            <a:off x="5164015" y="6064647"/>
            <a:ext cx="1084385" cy="33027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 algn="l"/>
            <a:r>
              <a:rPr lang="en-US" sz="1600" dirty="0"/>
              <a:t>T0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39CF20-66D4-B043-872F-7AA7AC60FB16}"/>
              </a:ext>
            </a:extLst>
          </p:cNvPr>
          <p:cNvSpPr txBox="1"/>
          <p:nvPr/>
        </p:nvSpPr>
        <p:spPr>
          <a:xfrm>
            <a:off x="8436370" y="3864844"/>
            <a:ext cx="1084385" cy="33027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 algn="l"/>
            <a:r>
              <a:rPr lang="en-US" sz="1600" dirty="0"/>
              <a:t>Sample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0E08505-00BE-E34D-9DE1-FF2B6319BB4F}"/>
              </a:ext>
            </a:extLst>
          </p:cNvPr>
          <p:cNvSpPr txBox="1"/>
          <p:nvPr/>
        </p:nvSpPr>
        <p:spPr>
          <a:xfrm>
            <a:off x="7335715" y="4752335"/>
            <a:ext cx="1084385" cy="33027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 algn="l"/>
            <a:r>
              <a:rPr lang="en-US" sz="1600" dirty="0"/>
              <a:t>Fermi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1AD7278-E93C-D24B-9A66-9A93D54BC968}"/>
              </a:ext>
            </a:extLst>
          </p:cNvPr>
          <p:cNvSpPr txBox="1"/>
          <p:nvPr/>
        </p:nvSpPr>
        <p:spPr>
          <a:xfrm>
            <a:off x="7611500" y="4433215"/>
            <a:ext cx="1084385" cy="33027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 algn="l"/>
            <a:r>
              <a:rPr lang="en-US" sz="1600" dirty="0"/>
              <a:t>Monitor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29887F-99BD-0A49-B43A-9E4361E921A7}"/>
              </a:ext>
            </a:extLst>
          </p:cNvPr>
          <p:cNvSpPr txBox="1"/>
          <p:nvPr/>
        </p:nvSpPr>
        <p:spPr>
          <a:xfrm>
            <a:off x="10284646" y="3897061"/>
            <a:ext cx="1084385" cy="33027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 algn="l"/>
            <a:r>
              <a:rPr lang="en-US" sz="1600" dirty="0"/>
              <a:t>MG.SEQ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D0EA181-8115-2F4E-8830-3171887D06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7107" y="437001"/>
            <a:ext cx="1023975" cy="65979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AF75763-3A00-5F46-A1EE-DADDAD1FBDD7}"/>
              </a:ext>
            </a:extLst>
          </p:cNvPr>
          <p:cNvSpPr txBox="1"/>
          <p:nvPr/>
        </p:nvSpPr>
        <p:spPr>
          <a:xfrm>
            <a:off x="5598044" y="6195404"/>
            <a:ext cx="3071171" cy="54045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92500" lnSpcReduction="10000"/>
          </a:bodyPr>
          <a:lstStyle/>
          <a:p>
            <a:pPr algn="l"/>
            <a:r>
              <a:rPr lang="en-US" sz="1600" dirty="0"/>
              <a:t>Primary spectrometer provides beams with </a:t>
            </a:r>
            <a:r>
              <a:rPr lang="en-US" sz="1600" dirty="0" err="1"/>
              <a:t>Ei</a:t>
            </a:r>
            <a:r>
              <a:rPr lang="en-US" sz="1600" dirty="0"/>
              <a:t> from 2 to 5000 </a:t>
            </a:r>
            <a:r>
              <a:rPr lang="en-US" sz="1600" dirty="0" err="1"/>
              <a:t>meV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52000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D7E8F-0723-A844-A622-191728759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6546C-B260-724B-B3A1-C1E1EA382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81000"/>
            <a:ext cx="5486400" cy="4345166"/>
          </a:xfrm>
        </p:spPr>
        <p:txBody>
          <a:bodyPr/>
          <a:lstStyle/>
          <a:p>
            <a:r>
              <a:rPr lang="en-US" dirty="0"/>
              <a:t>Multi-Grid technology</a:t>
            </a:r>
          </a:p>
          <a:p>
            <a:pPr lvl="1"/>
            <a:r>
              <a:rPr lang="en-US" dirty="0"/>
              <a:t>Proof-of-principle</a:t>
            </a:r>
          </a:p>
          <a:p>
            <a:pPr lvl="1"/>
            <a:r>
              <a:rPr lang="en-US" dirty="0"/>
              <a:t>Characterization </a:t>
            </a:r>
          </a:p>
          <a:p>
            <a:r>
              <a:rPr lang="en-US" dirty="0"/>
              <a:t>Prototypes and technology demonstrators</a:t>
            </a:r>
          </a:p>
          <a:p>
            <a:pPr lvl="1"/>
            <a:r>
              <a:rPr lang="en-US" dirty="0"/>
              <a:t>IN6</a:t>
            </a:r>
          </a:p>
          <a:p>
            <a:pPr lvl="1"/>
            <a:r>
              <a:rPr lang="en-US" dirty="0"/>
              <a:t>CNCS</a:t>
            </a:r>
          </a:p>
          <a:p>
            <a:pPr lvl="1"/>
            <a:r>
              <a:rPr lang="en-US" dirty="0"/>
              <a:t>SEQUOIA</a:t>
            </a:r>
          </a:p>
          <a:p>
            <a:r>
              <a:rPr lang="en-US" dirty="0"/>
              <a:t>Results</a:t>
            </a:r>
          </a:p>
          <a:p>
            <a:pPr lvl="1"/>
            <a:r>
              <a:rPr lang="en-US" dirty="0"/>
              <a:t>Results from chopper spectrometer tests</a:t>
            </a:r>
          </a:p>
          <a:p>
            <a:pPr lvl="1"/>
            <a:r>
              <a:rPr lang="en-US" dirty="0"/>
              <a:t>Recent measurement on V20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17989-6349-734A-A2A7-061F1DD00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9B81F9-1563-7D47-84FF-5737A3EE62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1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CDDA5-2F3B-F941-8AC5-3FB9C5193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Acquisition and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F19683-2496-8E48-B803-AB89121F3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A2E02F-DB3D-2448-B449-AD48E9711F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Spectra and their features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9D7083-053C-7642-8089-922A6DEF86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41" t="8889" r="28422" b="65555"/>
          <a:stretch/>
        </p:blipFill>
        <p:spPr>
          <a:xfrm>
            <a:off x="4480644" y="2436583"/>
            <a:ext cx="3810000" cy="29481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1FC4F5-AD0F-7342-874A-D5707F1C6102}"/>
              </a:ext>
            </a:extLst>
          </p:cNvPr>
          <p:cNvSpPr txBox="1"/>
          <p:nvPr/>
        </p:nvSpPr>
        <p:spPr>
          <a:xfrm>
            <a:off x="5572032" y="2017531"/>
            <a:ext cx="2133600" cy="5334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l"/>
            <a:r>
              <a:rPr lang="en-US" sz="2400" dirty="0"/>
              <a:t>Time-of-Flight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E344FF-2C80-524B-BD9B-8BD967C6A7C2}"/>
              </a:ext>
            </a:extLst>
          </p:cNvPr>
          <p:cNvSpPr txBox="1"/>
          <p:nvPr/>
        </p:nvSpPr>
        <p:spPr>
          <a:xfrm>
            <a:off x="9229632" y="2017531"/>
            <a:ext cx="2438400" cy="5334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l"/>
            <a:r>
              <a:rPr lang="en-US" sz="2400" dirty="0"/>
              <a:t>Energy Transfer</a:t>
            </a:r>
          </a:p>
        </p:txBody>
      </p:sp>
      <p:pic>
        <p:nvPicPr>
          <p:cNvPr id="7" name="Picture 6" descr="dE_hist_exp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3"/>
          <a:stretch/>
        </p:blipFill>
        <p:spPr>
          <a:xfrm>
            <a:off x="8214444" y="2627230"/>
            <a:ext cx="3834588" cy="2757489"/>
          </a:xfrm>
          <a:prstGeom prst="rect">
            <a:avLst/>
          </a:prstGeom>
        </p:spPr>
      </p:pic>
      <p:pic>
        <p:nvPicPr>
          <p:cNvPr id="10" name="Picture 9" descr="det_position.png">
            <a:extLst>
              <a:ext uri="{FF2B5EF4-FFF2-40B4-BE49-F238E27FC236}">
                <a16:creationId xmlns:a16="http://schemas.microsoft.com/office/drawing/2014/main" id="{F8C76231-6D7E-0546-983D-B46C19FA3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4600"/>
            <a:ext cx="4507440" cy="265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54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DB27F-B677-F742-B4C5-F7EFC64DB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MG.SEQ Measurements: Vanadium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E8805-1CE5-B04C-B9AB-79E8E1A8B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B9139F-B8FE-C14A-89AF-AE01AEF57F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Comparison to He-3 at a range of energies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1B4614-F3FE-E848-A559-AF49E858B6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32" r="6306"/>
          <a:stretch/>
        </p:blipFill>
        <p:spPr>
          <a:xfrm>
            <a:off x="154868" y="2162951"/>
            <a:ext cx="5747406" cy="40720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981ECB-516F-D140-AC4F-244F747E2E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68"/>
          <a:stretch/>
        </p:blipFill>
        <p:spPr>
          <a:xfrm>
            <a:off x="6317666" y="2637445"/>
            <a:ext cx="3024953" cy="20122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C6E137-2AB5-9E4C-8672-63D9B66DB4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473"/>
          <a:stretch/>
        </p:blipFill>
        <p:spPr>
          <a:xfrm>
            <a:off x="9164715" y="2628093"/>
            <a:ext cx="2930950" cy="19474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6D647C-141F-394B-B54C-68F8DC37E1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491"/>
          <a:stretch/>
        </p:blipFill>
        <p:spPr>
          <a:xfrm>
            <a:off x="6340731" y="4796978"/>
            <a:ext cx="2978825" cy="2001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408FFC-3DCD-4546-96F4-2B34082E3D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690"/>
          <a:stretch/>
        </p:blipFill>
        <p:spPr>
          <a:xfrm>
            <a:off x="9220200" y="4792865"/>
            <a:ext cx="2875465" cy="19274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FED5B6-B17A-6646-88C9-6E771A070549}"/>
              </a:ext>
            </a:extLst>
          </p:cNvPr>
          <p:cNvSpPr txBox="1"/>
          <p:nvPr/>
        </p:nvSpPr>
        <p:spPr>
          <a:xfrm>
            <a:off x="838200" y="1824397"/>
            <a:ext cx="993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50 </a:t>
            </a:r>
            <a:r>
              <a:rPr lang="en-US" sz="1600" dirty="0" err="1"/>
              <a:t>meV</a:t>
            </a:r>
            <a:endParaRPr lang="en-US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039774-6627-2047-A86B-953631C0A8CD}"/>
              </a:ext>
            </a:extLst>
          </p:cNvPr>
          <p:cNvSpPr txBox="1"/>
          <p:nvPr/>
        </p:nvSpPr>
        <p:spPr>
          <a:xfrm>
            <a:off x="6605135" y="2345552"/>
            <a:ext cx="928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8 </a:t>
            </a:r>
            <a:r>
              <a:rPr lang="en-US" sz="1600" dirty="0" err="1"/>
              <a:t>meV</a:t>
            </a:r>
            <a:endParaRPr lang="en-US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C9702A-2402-BF45-A89C-93AA734146F1}"/>
              </a:ext>
            </a:extLst>
          </p:cNvPr>
          <p:cNvSpPr txBox="1"/>
          <p:nvPr/>
        </p:nvSpPr>
        <p:spPr>
          <a:xfrm>
            <a:off x="9444804" y="2345552"/>
            <a:ext cx="9537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25 </a:t>
            </a:r>
            <a:r>
              <a:rPr lang="en-US" sz="1600" dirty="0" err="1"/>
              <a:t>meV</a:t>
            </a:r>
            <a:endParaRPr lang="en-US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D6112F-D8F0-E44A-92CD-CE64F41D66FF}"/>
              </a:ext>
            </a:extLst>
          </p:cNvPr>
          <p:cNvSpPr txBox="1"/>
          <p:nvPr/>
        </p:nvSpPr>
        <p:spPr>
          <a:xfrm>
            <a:off x="9483441" y="4525428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160 </a:t>
            </a:r>
            <a:r>
              <a:rPr lang="en-US" sz="1600" dirty="0" err="1"/>
              <a:t>meV</a:t>
            </a:r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6DFB0D-514A-FC4C-B223-919BE87918AD}"/>
              </a:ext>
            </a:extLst>
          </p:cNvPr>
          <p:cNvSpPr txBox="1"/>
          <p:nvPr/>
        </p:nvSpPr>
        <p:spPr>
          <a:xfrm>
            <a:off x="6604323" y="4480417"/>
            <a:ext cx="858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80 </a:t>
            </a:r>
            <a:r>
              <a:rPr lang="en-US" sz="1600" dirty="0" err="1"/>
              <a:t>meV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44054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FBA1964-7386-1E46-AACE-5A61FBC684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30" r="6577" b="-316"/>
          <a:stretch/>
        </p:blipFill>
        <p:spPr>
          <a:xfrm>
            <a:off x="6157242" y="4746791"/>
            <a:ext cx="2939412" cy="21179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72EEAD-89CD-5F47-BD61-5F6ED01A99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11" r="7074" b="-1060"/>
          <a:stretch/>
        </p:blipFill>
        <p:spPr>
          <a:xfrm>
            <a:off x="9171569" y="4740380"/>
            <a:ext cx="2923793" cy="21241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A48155-91BD-3843-AFF9-06C72C30A5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216" r="7346" b="-218"/>
          <a:stretch/>
        </p:blipFill>
        <p:spPr>
          <a:xfrm>
            <a:off x="9180144" y="2521514"/>
            <a:ext cx="2915218" cy="21017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3DB27F-B677-F742-B4C5-F7EFC64DB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MG.SEQ Measurements: C</a:t>
            </a:r>
            <a:r>
              <a:rPr lang="en-US" baseline="-25000" dirty="0"/>
              <a:t>4</a:t>
            </a:r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I</a:t>
            </a:r>
            <a:r>
              <a:rPr lang="en-US" baseline="-25000" dirty="0"/>
              <a:t>2</a:t>
            </a:r>
            <a:r>
              <a:rPr lang="en-US" dirty="0"/>
              <a:t>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B9139F-B8FE-C14A-89AF-AE01AEF57F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Sample with vibrational and rotational levels over a range of E</a:t>
            </a:r>
          </a:p>
        </p:txBody>
      </p:sp>
      <p:pic>
        <p:nvPicPr>
          <p:cNvPr id="6" name="Picture 5" descr="C4H2I2S.pdf">
            <a:extLst>
              <a:ext uri="{FF2B5EF4-FFF2-40B4-BE49-F238E27FC236}">
                <a16:creationId xmlns:a16="http://schemas.microsoft.com/office/drawing/2014/main" id="{61CAE7A0-6C71-5D42-849C-7DA56774CA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30" y="2258977"/>
            <a:ext cx="5752111" cy="43325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4527AC-7194-4A44-9644-80DF55178DE6}"/>
              </a:ext>
            </a:extLst>
          </p:cNvPr>
          <p:cNvSpPr txBox="1"/>
          <p:nvPr/>
        </p:nvSpPr>
        <p:spPr>
          <a:xfrm>
            <a:off x="6584635" y="2241124"/>
            <a:ext cx="962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50 </a:t>
            </a:r>
            <a:r>
              <a:rPr lang="en-US" sz="1600" dirty="0" err="1"/>
              <a:t>meV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1B7F05-B8DF-514C-B3CF-0A85E3AFE33E}"/>
              </a:ext>
            </a:extLst>
          </p:cNvPr>
          <p:cNvSpPr txBox="1"/>
          <p:nvPr/>
        </p:nvSpPr>
        <p:spPr>
          <a:xfrm>
            <a:off x="6528147" y="4496597"/>
            <a:ext cx="112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100 </a:t>
            </a:r>
            <a:r>
              <a:rPr lang="en-US" sz="1600" dirty="0" err="1"/>
              <a:t>meV</a:t>
            </a:r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082202-22E4-3546-944E-2BBD057DD99D}"/>
              </a:ext>
            </a:extLst>
          </p:cNvPr>
          <p:cNvSpPr txBox="1"/>
          <p:nvPr/>
        </p:nvSpPr>
        <p:spPr>
          <a:xfrm>
            <a:off x="9513979" y="2235128"/>
            <a:ext cx="965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70 </a:t>
            </a:r>
            <a:r>
              <a:rPr lang="en-US" sz="1600" dirty="0" err="1"/>
              <a:t>meV</a:t>
            </a:r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9FDC24-E3C2-944D-8319-2EFB2845E5E8}"/>
              </a:ext>
            </a:extLst>
          </p:cNvPr>
          <p:cNvSpPr txBox="1"/>
          <p:nvPr/>
        </p:nvSpPr>
        <p:spPr>
          <a:xfrm>
            <a:off x="9639428" y="4496597"/>
            <a:ext cx="994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200 </a:t>
            </a:r>
            <a:r>
              <a:rPr lang="en-US" sz="1600" dirty="0" err="1"/>
              <a:t>meV</a:t>
            </a:r>
            <a:endParaRPr lang="en-US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6CDA23-B2C8-084E-8946-A23E70FA4A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601" r="4398" b="-576"/>
          <a:stretch/>
        </p:blipFill>
        <p:spPr>
          <a:xfrm>
            <a:off x="6172200" y="2522176"/>
            <a:ext cx="3007944" cy="21010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A24B5AE-6EAD-D240-BFB4-D9F24B0A5985}"/>
              </a:ext>
            </a:extLst>
          </p:cNvPr>
          <p:cNvSpPr txBox="1"/>
          <p:nvPr/>
        </p:nvSpPr>
        <p:spPr>
          <a:xfrm>
            <a:off x="1600200" y="1600200"/>
            <a:ext cx="3048000" cy="4826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l"/>
            <a:r>
              <a:rPr lang="en-US" sz="2400" dirty="0"/>
              <a:t>Spectra at several </a:t>
            </a:r>
            <a:r>
              <a:rPr lang="en-US" sz="2400" dirty="0" err="1"/>
              <a:t>E</a:t>
            </a:r>
            <a:r>
              <a:rPr lang="en-US" sz="2400" baseline="-25000" dirty="0" err="1"/>
              <a:t>i</a:t>
            </a:r>
            <a:endParaRPr lang="en-US" sz="2400" baseline="-25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223C5D-9442-1348-8365-69B9677E6906}"/>
              </a:ext>
            </a:extLst>
          </p:cNvPr>
          <p:cNvSpPr txBox="1"/>
          <p:nvPr/>
        </p:nvSpPr>
        <p:spPr>
          <a:xfrm>
            <a:off x="7366302" y="1434544"/>
            <a:ext cx="3505200" cy="4826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l"/>
            <a:r>
              <a:rPr lang="en-US" sz="2400" dirty="0"/>
              <a:t>MG vs. </a:t>
            </a:r>
            <a:r>
              <a:rPr lang="en-US" sz="2400" baseline="30000" dirty="0"/>
              <a:t>3</a:t>
            </a:r>
            <a:r>
              <a:rPr lang="en-US" sz="2400" dirty="0"/>
              <a:t>He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67C02D-1322-3247-B483-5EF1579892A8}"/>
              </a:ext>
            </a:extLst>
          </p:cNvPr>
          <p:cNvSpPr txBox="1"/>
          <p:nvPr/>
        </p:nvSpPr>
        <p:spPr>
          <a:xfrm>
            <a:off x="5791200" y="1844921"/>
            <a:ext cx="6304162" cy="5334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l"/>
            <a:r>
              <a:rPr lang="en-US" dirty="0"/>
              <a:t>Agreement in peak position and width over the range of </a:t>
            </a:r>
            <a:r>
              <a:rPr lang="en-US" dirty="0" err="1"/>
              <a:t>Ei</a:t>
            </a:r>
            <a:r>
              <a:rPr lang="en-US" dirty="0"/>
              <a:t>  and </a:t>
            </a:r>
            <a:r>
              <a:rPr lang="en-US" dirty="0" err="1"/>
              <a:t>Ef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513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D9115-383B-EC42-AFC6-1B82057ED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MG.CNCS/SEQ </a:t>
            </a:r>
            <a:r>
              <a:rPr lang="sv-SE" dirty="0" err="1"/>
              <a:t>Elastic</a:t>
            </a:r>
            <a:r>
              <a:rPr lang="sv-SE" dirty="0"/>
              <a:t> </a:t>
            </a:r>
            <a:r>
              <a:rPr lang="sv-SE" dirty="0" err="1"/>
              <a:t>Enerrgy</a:t>
            </a:r>
            <a:r>
              <a:rPr lang="sv-SE" dirty="0"/>
              <a:t> Resolution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EE80B3-340F-7744-A566-E7199134B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18F4DA-F569-BD44-96CA-A4E289CF4F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FWHM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elastic</a:t>
            </a:r>
            <a:r>
              <a:rPr lang="sv-SE" dirty="0"/>
              <a:t> </a:t>
            </a:r>
            <a:r>
              <a:rPr lang="sv-SE" dirty="0" err="1"/>
              <a:t>line</a:t>
            </a:r>
            <a:endParaRPr lang="sv-SE" dirty="0"/>
          </a:p>
        </p:txBody>
      </p:sp>
      <p:pic>
        <p:nvPicPr>
          <p:cNvPr id="6" name="Picture 5" descr="12_19_resolution_withPub_legendOtherCorner.eps">
            <a:extLst>
              <a:ext uri="{FF2B5EF4-FFF2-40B4-BE49-F238E27FC236}">
                <a16:creationId xmlns:a16="http://schemas.microsoft.com/office/drawing/2014/main" id="{1ED2871A-2CF4-6C44-8BB5-A6F537C98C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" t="4450" r="7934"/>
          <a:stretch/>
        </p:blipFill>
        <p:spPr>
          <a:xfrm>
            <a:off x="1868822" y="3139888"/>
            <a:ext cx="5509939" cy="3236051"/>
          </a:xfrm>
          <a:prstGeom prst="rect">
            <a:avLst/>
          </a:prstGeom>
        </p:spPr>
      </p:pic>
      <p:pic>
        <p:nvPicPr>
          <p:cNvPr id="9" name="Picture 8" descr="07_27_V_E_1p55meV.pdf">
            <a:extLst>
              <a:ext uri="{FF2B5EF4-FFF2-40B4-BE49-F238E27FC236}">
                <a16:creationId xmlns:a16="http://schemas.microsoft.com/office/drawing/2014/main" id="{620EE1B1-2BB8-D346-91AE-3B59816BE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1566"/>
            <a:ext cx="1916967" cy="1336434"/>
          </a:xfrm>
          <a:prstGeom prst="rect">
            <a:avLst/>
          </a:prstGeom>
        </p:spPr>
      </p:pic>
      <p:pic>
        <p:nvPicPr>
          <p:cNvPr id="10" name="Picture 9" descr="07_27_V_E_2p49meV.pdf">
            <a:extLst>
              <a:ext uri="{FF2B5EF4-FFF2-40B4-BE49-F238E27FC236}">
                <a16:creationId xmlns:a16="http://schemas.microsoft.com/office/drawing/2014/main" id="{9F0AEC68-8EE9-EA4E-9333-78E84F42CC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9" y="4164667"/>
            <a:ext cx="1949019" cy="1358780"/>
          </a:xfrm>
          <a:prstGeom prst="rect">
            <a:avLst/>
          </a:prstGeom>
        </p:spPr>
      </p:pic>
      <p:pic>
        <p:nvPicPr>
          <p:cNvPr id="11" name="Picture 10" descr="07_27_V_E_3p32meV.pdf">
            <a:extLst>
              <a:ext uri="{FF2B5EF4-FFF2-40B4-BE49-F238E27FC236}">
                <a16:creationId xmlns:a16="http://schemas.microsoft.com/office/drawing/2014/main" id="{90D797F2-840F-8A47-AC9A-438DC7CFF5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" y="2780082"/>
            <a:ext cx="1957124" cy="1364430"/>
          </a:xfrm>
          <a:prstGeom prst="rect">
            <a:avLst/>
          </a:prstGeom>
        </p:spPr>
      </p:pic>
      <p:pic>
        <p:nvPicPr>
          <p:cNvPr id="12" name="Picture 11" descr="07_27_V_E_4p5meV.pdf">
            <a:extLst>
              <a:ext uri="{FF2B5EF4-FFF2-40B4-BE49-F238E27FC236}">
                <a16:creationId xmlns:a16="http://schemas.microsoft.com/office/drawing/2014/main" id="{13CEEF06-8A05-024D-98E7-FADC0F2AB3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" y="1378504"/>
            <a:ext cx="1949019" cy="1358780"/>
          </a:xfrm>
          <a:prstGeom prst="rect">
            <a:avLst/>
          </a:prstGeom>
        </p:spPr>
      </p:pic>
      <p:pic>
        <p:nvPicPr>
          <p:cNvPr id="13" name="Picture 12" descr="07_27_V_E_12meV.pdf">
            <a:extLst>
              <a:ext uri="{FF2B5EF4-FFF2-40B4-BE49-F238E27FC236}">
                <a16:creationId xmlns:a16="http://schemas.microsoft.com/office/drawing/2014/main" id="{DF3CBDAB-709F-F24A-A35B-5913158643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013" y="1378504"/>
            <a:ext cx="1941559" cy="1358780"/>
          </a:xfrm>
          <a:prstGeom prst="rect">
            <a:avLst/>
          </a:prstGeom>
        </p:spPr>
      </p:pic>
      <p:pic>
        <p:nvPicPr>
          <p:cNvPr id="14" name="Picture 13" descr="07_27_V_E_15meV.pdf">
            <a:extLst>
              <a:ext uri="{FF2B5EF4-FFF2-40B4-BE49-F238E27FC236}">
                <a16:creationId xmlns:a16="http://schemas.microsoft.com/office/drawing/2014/main" id="{81C6B35C-2E08-7447-B927-C6427A1FCF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860" y="1378504"/>
            <a:ext cx="1935075" cy="1354242"/>
          </a:xfrm>
          <a:prstGeom prst="rect">
            <a:avLst/>
          </a:prstGeom>
        </p:spPr>
      </p:pic>
      <p:pic>
        <p:nvPicPr>
          <p:cNvPr id="15" name="Picture 14" descr="07_27_V_E_8meV.pdf">
            <a:extLst>
              <a:ext uri="{FF2B5EF4-FFF2-40B4-BE49-F238E27FC236}">
                <a16:creationId xmlns:a16="http://schemas.microsoft.com/office/drawing/2014/main" id="{1FBB6767-89AB-F941-BD5D-D4A7DECF71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25" y="1378504"/>
            <a:ext cx="1916967" cy="1336434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3396F64-0B84-DA46-9FF6-E88AED359878}"/>
              </a:ext>
            </a:extLst>
          </p:cNvPr>
          <p:cNvCxnSpPr/>
          <p:nvPr/>
        </p:nvCxnSpPr>
        <p:spPr>
          <a:xfrm>
            <a:off x="646804" y="5861111"/>
            <a:ext cx="30762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37682A6-1E06-914F-9B86-119F710D5DF4}"/>
              </a:ext>
            </a:extLst>
          </p:cNvPr>
          <p:cNvCxnSpPr/>
          <p:nvPr/>
        </p:nvCxnSpPr>
        <p:spPr>
          <a:xfrm flipH="1">
            <a:off x="1027953" y="5861111"/>
            <a:ext cx="30509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55E8B4C-AE43-EC4A-B8E8-32D530ACFDCA}"/>
              </a:ext>
            </a:extLst>
          </p:cNvPr>
          <p:cNvCxnSpPr/>
          <p:nvPr/>
        </p:nvCxnSpPr>
        <p:spPr>
          <a:xfrm>
            <a:off x="682973" y="4585695"/>
            <a:ext cx="30762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5B5F3DE-1BB3-C445-9FCB-553AEF9245A1}"/>
              </a:ext>
            </a:extLst>
          </p:cNvPr>
          <p:cNvCxnSpPr/>
          <p:nvPr/>
        </p:nvCxnSpPr>
        <p:spPr>
          <a:xfrm flipH="1">
            <a:off x="1090910" y="4585695"/>
            <a:ext cx="30509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A21F0A0-584A-4644-A2F7-94DC7642B1A6}"/>
              </a:ext>
            </a:extLst>
          </p:cNvPr>
          <p:cNvCxnSpPr/>
          <p:nvPr/>
        </p:nvCxnSpPr>
        <p:spPr>
          <a:xfrm>
            <a:off x="609600" y="3205221"/>
            <a:ext cx="30762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B30B081-571B-9247-84AB-C52B0F1B92A2}"/>
              </a:ext>
            </a:extLst>
          </p:cNvPr>
          <p:cNvCxnSpPr/>
          <p:nvPr/>
        </p:nvCxnSpPr>
        <p:spPr>
          <a:xfrm flipH="1">
            <a:off x="1075281" y="3205221"/>
            <a:ext cx="30509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8E7110-DE2C-6747-8572-9E6D6236E7DC}"/>
              </a:ext>
            </a:extLst>
          </p:cNvPr>
          <p:cNvCxnSpPr/>
          <p:nvPr/>
        </p:nvCxnSpPr>
        <p:spPr>
          <a:xfrm>
            <a:off x="583406" y="1872076"/>
            <a:ext cx="30762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4D54817-7312-8949-BDFE-09438553CAE6}"/>
              </a:ext>
            </a:extLst>
          </p:cNvPr>
          <p:cNvCxnSpPr/>
          <p:nvPr/>
        </p:nvCxnSpPr>
        <p:spPr>
          <a:xfrm flipH="1">
            <a:off x="1137644" y="1872076"/>
            <a:ext cx="30509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7E2ED8E-099F-F249-AF4D-90310360B71C}"/>
              </a:ext>
            </a:extLst>
          </p:cNvPr>
          <p:cNvCxnSpPr/>
          <p:nvPr/>
        </p:nvCxnSpPr>
        <p:spPr>
          <a:xfrm>
            <a:off x="2276765" y="1764158"/>
            <a:ext cx="30762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F0D05F4-C8F7-1944-A2BA-1FEC0090B0E6}"/>
              </a:ext>
            </a:extLst>
          </p:cNvPr>
          <p:cNvCxnSpPr/>
          <p:nvPr/>
        </p:nvCxnSpPr>
        <p:spPr>
          <a:xfrm flipH="1">
            <a:off x="3120766" y="1748381"/>
            <a:ext cx="30509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67C798C-FDB0-6045-B8D5-21D6886A28E2}"/>
              </a:ext>
            </a:extLst>
          </p:cNvPr>
          <p:cNvCxnSpPr/>
          <p:nvPr/>
        </p:nvCxnSpPr>
        <p:spPr>
          <a:xfrm>
            <a:off x="4098858" y="1724716"/>
            <a:ext cx="30762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755F96A-BCEE-604E-92E1-C7821AF20F5E}"/>
              </a:ext>
            </a:extLst>
          </p:cNvPr>
          <p:cNvCxnSpPr/>
          <p:nvPr/>
        </p:nvCxnSpPr>
        <p:spPr>
          <a:xfrm flipH="1">
            <a:off x="4887646" y="1724716"/>
            <a:ext cx="30509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BFFEE8B-9214-2540-9FD5-DCE701654347}"/>
              </a:ext>
            </a:extLst>
          </p:cNvPr>
          <p:cNvCxnSpPr/>
          <p:nvPr/>
        </p:nvCxnSpPr>
        <p:spPr>
          <a:xfrm>
            <a:off x="5807993" y="1753750"/>
            <a:ext cx="30762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D76A98F-F77B-5A43-9947-215511D5AC12}"/>
              </a:ext>
            </a:extLst>
          </p:cNvPr>
          <p:cNvCxnSpPr/>
          <p:nvPr/>
        </p:nvCxnSpPr>
        <p:spPr>
          <a:xfrm flipH="1">
            <a:off x="6801863" y="1753750"/>
            <a:ext cx="30509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E2C4530-D751-3D4D-8587-E87B0A34978F}"/>
              </a:ext>
            </a:extLst>
          </p:cNvPr>
          <p:cNvCxnSpPr>
            <a:cxnSpLocks/>
          </p:cNvCxnSpPr>
          <p:nvPr/>
        </p:nvCxnSpPr>
        <p:spPr>
          <a:xfrm flipV="1">
            <a:off x="1747832" y="5420233"/>
            <a:ext cx="1372934" cy="703718"/>
          </a:xfrm>
          <a:prstGeom prst="straightConnector1">
            <a:avLst/>
          </a:prstGeom>
          <a:ln w="9525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DBFE18F-B463-C348-81D7-DAA6C066C4F0}"/>
              </a:ext>
            </a:extLst>
          </p:cNvPr>
          <p:cNvCxnSpPr>
            <a:cxnSpLocks/>
          </p:cNvCxnSpPr>
          <p:nvPr/>
        </p:nvCxnSpPr>
        <p:spPr>
          <a:xfrm>
            <a:off x="1747832" y="4769660"/>
            <a:ext cx="1796124" cy="337873"/>
          </a:xfrm>
          <a:prstGeom prst="straightConnector1">
            <a:avLst/>
          </a:prstGeom>
          <a:ln w="9525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773A02B-D4CD-8045-9D05-C85EF4349CCC}"/>
              </a:ext>
            </a:extLst>
          </p:cNvPr>
          <p:cNvCxnSpPr>
            <a:cxnSpLocks/>
          </p:cNvCxnSpPr>
          <p:nvPr/>
        </p:nvCxnSpPr>
        <p:spPr>
          <a:xfrm>
            <a:off x="1747832" y="3318190"/>
            <a:ext cx="2096498" cy="1619982"/>
          </a:xfrm>
          <a:prstGeom prst="straightConnector1">
            <a:avLst/>
          </a:prstGeom>
          <a:ln w="9525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239A0EE-A64F-1E4B-B5DC-E4B2AD24B015}"/>
              </a:ext>
            </a:extLst>
          </p:cNvPr>
          <p:cNvCxnSpPr>
            <a:cxnSpLocks/>
          </p:cNvCxnSpPr>
          <p:nvPr/>
        </p:nvCxnSpPr>
        <p:spPr>
          <a:xfrm>
            <a:off x="1747832" y="2587085"/>
            <a:ext cx="2452972" cy="2145327"/>
          </a:xfrm>
          <a:prstGeom prst="straightConnector1">
            <a:avLst/>
          </a:prstGeom>
          <a:ln w="9525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414B885-E950-9640-861B-BCB5FF23866B}"/>
              </a:ext>
            </a:extLst>
          </p:cNvPr>
          <p:cNvCxnSpPr>
            <a:cxnSpLocks/>
          </p:cNvCxnSpPr>
          <p:nvPr/>
        </p:nvCxnSpPr>
        <p:spPr>
          <a:xfrm>
            <a:off x="2841714" y="2737284"/>
            <a:ext cx="1881472" cy="1666761"/>
          </a:xfrm>
          <a:prstGeom prst="straightConnector1">
            <a:avLst/>
          </a:prstGeom>
          <a:ln w="9525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73F0AD0-D271-D246-B045-6435C4049892}"/>
              </a:ext>
            </a:extLst>
          </p:cNvPr>
          <p:cNvCxnSpPr>
            <a:cxnSpLocks/>
          </p:cNvCxnSpPr>
          <p:nvPr/>
        </p:nvCxnSpPr>
        <p:spPr>
          <a:xfrm>
            <a:off x="4632480" y="2710780"/>
            <a:ext cx="541216" cy="1556420"/>
          </a:xfrm>
          <a:prstGeom prst="straightConnector1">
            <a:avLst/>
          </a:prstGeom>
          <a:ln w="9525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641D1DD-BB42-464B-A244-8E2D8C2B6E5F}"/>
              </a:ext>
            </a:extLst>
          </p:cNvPr>
          <p:cNvCxnSpPr>
            <a:cxnSpLocks/>
          </p:cNvCxnSpPr>
          <p:nvPr/>
        </p:nvCxnSpPr>
        <p:spPr>
          <a:xfrm flipH="1">
            <a:off x="5483860" y="2737284"/>
            <a:ext cx="936963" cy="1390897"/>
          </a:xfrm>
          <a:prstGeom prst="straightConnector1">
            <a:avLst/>
          </a:prstGeom>
          <a:ln w="9525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Content Placeholder 6">
            <a:extLst>
              <a:ext uri="{FF2B5EF4-FFF2-40B4-BE49-F238E27FC236}">
                <a16:creationId xmlns:a16="http://schemas.microsoft.com/office/drawing/2014/main" id="{5A222701-F962-9344-B5F5-12C48C40F4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915" y="2953316"/>
            <a:ext cx="4840084" cy="363268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AD98B2-F5E2-8642-9FDB-1F7369BB2B24}"/>
              </a:ext>
            </a:extLst>
          </p:cNvPr>
          <p:cNvSpPr txBox="1"/>
          <p:nvPr/>
        </p:nvSpPr>
        <p:spPr>
          <a:xfrm>
            <a:off x="10249319" y="206996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US" sz="20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AE3FA30-17A1-B246-B46F-308C6B81EBB6}"/>
              </a:ext>
            </a:extLst>
          </p:cNvPr>
          <p:cNvSpPr txBox="1"/>
          <p:nvPr/>
        </p:nvSpPr>
        <p:spPr>
          <a:xfrm>
            <a:off x="4753217" y="5420233"/>
            <a:ext cx="1188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MG.CNCS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D8E04EC-3CCB-B847-B8F5-E83DE497AC43}"/>
              </a:ext>
            </a:extLst>
          </p:cNvPr>
          <p:cNvSpPr txBox="1"/>
          <p:nvPr/>
        </p:nvSpPr>
        <p:spPr>
          <a:xfrm>
            <a:off x="10387698" y="5382882"/>
            <a:ext cx="1161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MG.SEQ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1CC92CA-E1DF-9647-831B-9747EC759479}"/>
              </a:ext>
            </a:extLst>
          </p:cNvPr>
          <p:cNvSpPr txBox="1"/>
          <p:nvPr/>
        </p:nvSpPr>
        <p:spPr>
          <a:xfrm>
            <a:off x="8229600" y="1722781"/>
            <a:ext cx="3352800" cy="100996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85000"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Good agreement in FWHM for all energies in HR and HF modes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MG slightly higher resolution – likely due to thinner detector cells</a:t>
            </a:r>
          </a:p>
        </p:txBody>
      </p:sp>
    </p:spTree>
    <p:extLst>
      <p:ext uri="{BB962C8B-B14F-4D97-AF65-F5344CB8AC3E}">
        <p14:creationId xmlns:p14="http://schemas.microsoft.com/office/powerpoint/2010/main" val="327048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D9115-383B-EC42-AFC6-1B82057ED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MG </a:t>
            </a:r>
            <a:r>
              <a:rPr lang="sv-SE" dirty="0" err="1"/>
              <a:t>Efficiency</a:t>
            </a:r>
            <a:r>
              <a:rPr lang="sv-SE" dirty="0"/>
              <a:t> as a </a:t>
            </a:r>
            <a:r>
              <a:rPr lang="sv-SE" dirty="0" err="1"/>
              <a:t>Function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Energy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EE80B3-340F-7744-A566-E7199134B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18F4DA-F569-BD44-96CA-A4E289CF4F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err="1"/>
              <a:t>Measured</a:t>
            </a:r>
            <a:r>
              <a:rPr lang="sv-SE" dirty="0"/>
              <a:t> relative the </a:t>
            </a:r>
            <a:r>
              <a:rPr lang="sv-SE" baseline="30000" dirty="0"/>
              <a:t>3</a:t>
            </a:r>
            <a:r>
              <a:rPr lang="sv-SE" dirty="0"/>
              <a:t>He </a:t>
            </a:r>
            <a:r>
              <a:rPr lang="sv-SE" dirty="0" err="1"/>
              <a:t>detectors</a:t>
            </a:r>
            <a:r>
              <a:rPr lang="sv-SE" dirty="0"/>
              <a:t> at CNCS and SEQUOIA</a:t>
            </a:r>
          </a:p>
        </p:txBody>
      </p:sp>
      <p:pic>
        <p:nvPicPr>
          <p:cNvPr id="8" name="Picture 7" descr="eff_rel_calculated.eps">
            <a:extLst>
              <a:ext uri="{FF2B5EF4-FFF2-40B4-BE49-F238E27FC236}">
                <a16:creationId xmlns:a16="http://schemas.microsoft.com/office/drawing/2014/main" id="{078C7DE5-7DAC-854B-97ED-79769BC8A1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7" t="4527" r="7753"/>
          <a:stretch/>
        </p:blipFill>
        <p:spPr>
          <a:xfrm>
            <a:off x="2113878" y="2986506"/>
            <a:ext cx="4350917" cy="27378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3117E2-03DD-0D49-BE2C-E16B60276FCA}"/>
              </a:ext>
            </a:extLst>
          </p:cNvPr>
          <p:cNvSpPr txBox="1"/>
          <p:nvPr/>
        </p:nvSpPr>
        <p:spPr>
          <a:xfrm>
            <a:off x="2286000" y="5807502"/>
            <a:ext cx="967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Counts from integral of the elastic peak in </a:t>
            </a:r>
            <a:r>
              <a:rPr lang="en-US" dirty="0" err="1"/>
              <a:t>dE</a:t>
            </a:r>
            <a:r>
              <a:rPr lang="en-US" dirty="0"/>
              <a:t>. </a:t>
            </a:r>
          </a:p>
          <a:p>
            <a:r>
              <a:rPr lang="en-US" dirty="0"/>
              <a:t>Efficiency measured relative to He3 tubes at the same scattering angle.</a:t>
            </a:r>
          </a:p>
          <a:p>
            <a:r>
              <a:rPr lang="en-US" dirty="0"/>
              <a:t>He3 efficiency according to the calibration curve used in the SNS instrument used for normalization. </a:t>
            </a:r>
          </a:p>
        </p:txBody>
      </p:sp>
      <p:pic>
        <p:nvPicPr>
          <p:cNvPr id="10" name="Picture 9" descr="07_27_V_E_1p55meV.pdf">
            <a:extLst>
              <a:ext uri="{FF2B5EF4-FFF2-40B4-BE49-F238E27FC236}">
                <a16:creationId xmlns:a16="http://schemas.microsoft.com/office/drawing/2014/main" id="{F9737254-8FF1-4647-8743-C832D369A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1566"/>
            <a:ext cx="1916967" cy="1336434"/>
          </a:xfrm>
          <a:prstGeom prst="rect">
            <a:avLst/>
          </a:prstGeom>
        </p:spPr>
      </p:pic>
      <p:pic>
        <p:nvPicPr>
          <p:cNvPr id="11" name="Picture 10" descr="07_27_V_E_2p49meV.pdf">
            <a:extLst>
              <a:ext uri="{FF2B5EF4-FFF2-40B4-BE49-F238E27FC236}">
                <a16:creationId xmlns:a16="http://schemas.microsoft.com/office/drawing/2014/main" id="{31C3A344-3506-7845-931C-64F2778D6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2786"/>
            <a:ext cx="1949019" cy="1358780"/>
          </a:xfrm>
          <a:prstGeom prst="rect">
            <a:avLst/>
          </a:prstGeom>
        </p:spPr>
      </p:pic>
      <p:pic>
        <p:nvPicPr>
          <p:cNvPr id="12" name="Picture 11" descr="07_27_V_E_3p32meV.pdf">
            <a:extLst>
              <a:ext uri="{FF2B5EF4-FFF2-40B4-BE49-F238E27FC236}">
                <a16:creationId xmlns:a16="http://schemas.microsoft.com/office/drawing/2014/main" id="{9B2C9A5A-4139-E040-B1F9-0EEAAFB13A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0976"/>
            <a:ext cx="1957124" cy="1364430"/>
          </a:xfrm>
          <a:prstGeom prst="rect">
            <a:avLst/>
          </a:prstGeom>
        </p:spPr>
      </p:pic>
      <p:pic>
        <p:nvPicPr>
          <p:cNvPr id="13" name="Picture 12" descr="07_27_V_E_4p5meV.pdf">
            <a:extLst>
              <a:ext uri="{FF2B5EF4-FFF2-40B4-BE49-F238E27FC236}">
                <a16:creationId xmlns:a16="http://schemas.microsoft.com/office/drawing/2014/main" id="{43FDD19E-34CA-3945-AF8F-9AFBC8A22B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" y="1378504"/>
            <a:ext cx="1949019" cy="1358780"/>
          </a:xfrm>
          <a:prstGeom prst="rect">
            <a:avLst/>
          </a:prstGeom>
        </p:spPr>
      </p:pic>
      <p:pic>
        <p:nvPicPr>
          <p:cNvPr id="14" name="Picture 13" descr="07_27_V_E_12meV.pdf">
            <a:extLst>
              <a:ext uri="{FF2B5EF4-FFF2-40B4-BE49-F238E27FC236}">
                <a16:creationId xmlns:a16="http://schemas.microsoft.com/office/drawing/2014/main" id="{6FDFE12F-B4F3-E741-8083-9C872C7A7A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013" y="1378504"/>
            <a:ext cx="1941559" cy="1358780"/>
          </a:xfrm>
          <a:prstGeom prst="rect">
            <a:avLst/>
          </a:prstGeom>
        </p:spPr>
      </p:pic>
      <p:pic>
        <p:nvPicPr>
          <p:cNvPr id="15" name="Picture 14" descr="07_27_V_E_15meV.pdf">
            <a:extLst>
              <a:ext uri="{FF2B5EF4-FFF2-40B4-BE49-F238E27FC236}">
                <a16:creationId xmlns:a16="http://schemas.microsoft.com/office/drawing/2014/main" id="{A151398D-83A6-7442-9067-D62E13ED46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860" y="1378504"/>
            <a:ext cx="1935075" cy="1354242"/>
          </a:xfrm>
          <a:prstGeom prst="rect">
            <a:avLst/>
          </a:prstGeom>
        </p:spPr>
      </p:pic>
      <p:pic>
        <p:nvPicPr>
          <p:cNvPr id="16" name="Picture 15" descr="07_27_V_E_8meV.pdf">
            <a:extLst>
              <a:ext uri="{FF2B5EF4-FFF2-40B4-BE49-F238E27FC236}">
                <a16:creationId xmlns:a16="http://schemas.microsoft.com/office/drawing/2014/main" id="{BF4170AE-F0B2-7448-913D-96C60934EF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25" y="1378504"/>
            <a:ext cx="1916967" cy="1336434"/>
          </a:xfrm>
          <a:prstGeom prst="rect">
            <a:avLst/>
          </a:prstGeom>
        </p:spPr>
      </p:pic>
      <p:sp>
        <p:nvSpPr>
          <p:cNvPr id="17" name="Trapezoid 16">
            <a:extLst>
              <a:ext uri="{FF2B5EF4-FFF2-40B4-BE49-F238E27FC236}">
                <a16:creationId xmlns:a16="http://schemas.microsoft.com/office/drawing/2014/main" id="{5CF3D327-8CFE-6149-8251-F63CF5731DC2}"/>
              </a:ext>
            </a:extLst>
          </p:cNvPr>
          <p:cNvSpPr/>
          <p:nvPr/>
        </p:nvSpPr>
        <p:spPr>
          <a:xfrm>
            <a:off x="897201" y="4456189"/>
            <a:ext cx="216634" cy="849216"/>
          </a:xfrm>
          <a:prstGeom prst="trapezoid">
            <a:avLst>
              <a:gd name="adj" fmla="val 33256"/>
            </a:avLst>
          </a:prstGeom>
          <a:pattFill prst="dkUpDiag">
            <a:fgClr>
              <a:prstClr val="black"/>
            </a:fgClr>
            <a:bgClr>
              <a:prstClr val="white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1894B0A-6D9B-6D4F-B05A-C53FEC9715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4490" y="2640522"/>
            <a:ext cx="4464781" cy="3351007"/>
          </a:xfrm>
          <a:prstGeom prst="rect">
            <a:avLst/>
          </a:prstGeom>
          <a:ln w="63500"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F5375A0-7A2D-BD40-8AA5-600F63304DE7}"/>
              </a:ext>
            </a:extLst>
          </p:cNvPr>
          <p:cNvSpPr txBox="1"/>
          <p:nvPr/>
        </p:nvSpPr>
        <p:spPr>
          <a:xfrm>
            <a:off x="3962400" y="4203232"/>
            <a:ext cx="1188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MG.CNCS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D9FFA1-B82B-204F-98D7-CC634E792B79}"/>
              </a:ext>
            </a:extLst>
          </p:cNvPr>
          <p:cNvSpPr txBox="1"/>
          <p:nvPr/>
        </p:nvSpPr>
        <p:spPr>
          <a:xfrm>
            <a:off x="10017284" y="4131359"/>
            <a:ext cx="1161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MG.SEQ</a:t>
            </a:r>
          </a:p>
        </p:txBody>
      </p:sp>
    </p:spTree>
    <p:extLst>
      <p:ext uri="{BB962C8B-B14F-4D97-AF65-F5344CB8AC3E}">
        <p14:creationId xmlns:p14="http://schemas.microsoft.com/office/powerpoint/2010/main" val="115230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  <p:bldP spid="19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10D47-24B9-2848-B18A-63070456F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Multi-Grid Gamma </a:t>
            </a:r>
            <a:r>
              <a:rPr lang="sv-SE" dirty="0" err="1"/>
              <a:t>Sensitivity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3DBAD8-122F-3F41-995D-81B6B709A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5454DC-B64B-364F-8661-D23539E7F4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… is </a:t>
            </a:r>
            <a:r>
              <a:rPr lang="sv-SE" dirty="0" err="1"/>
              <a:t>very</a:t>
            </a:r>
            <a:r>
              <a:rPr lang="sv-SE" dirty="0"/>
              <a:t> </a:t>
            </a:r>
            <a:r>
              <a:rPr lang="sv-SE" dirty="0" err="1"/>
              <a:t>low</a:t>
            </a:r>
            <a:r>
              <a:rPr lang="sv-SE" dirty="0"/>
              <a:t>, </a:t>
            </a:r>
            <a:r>
              <a:rPr lang="sv-SE" dirty="0" err="1"/>
              <a:t>similar</a:t>
            </a:r>
            <a:r>
              <a:rPr lang="sv-SE" dirty="0"/>
              <a:t> to He-3 </a:t>
            </a:r>
            <a:r>
              <a:rPr lang="sv-SE" dirty="0" err="1"/>
              <a:t>detectors</a:t>
            </a:r>
            <a:endParaRPr lang="sv-SE" dirty="0"/>
          </a:p>
        </p:txBody>
      </p:sp>
      <p:pic>
        <p:nvPicPr>
          <p:cNvPr id="6" name="Picture 5" descr="times_spec_vs_V.eps">
            <a:extLst>
              <a:ext uri="{FF2B5EF4-FFF2-40B4-BE49-F238E27FC236}">
                <a16:creationId xmlns:a16="http://schemas.microsoft.com/office/drawing/2014/main" id="{EACB8D9C-E8E2-8141-AA5D-49594511B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104" y="2680449"/>
            <a:ext cx="5481300" cy="337810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41099C7-5E21-AA49-BB22-7C072ADCED0C}"/>
              </a:ext>
            </a:extLst>
          </p:cNvPr>
          <p:cNvGrpSpPr/>
          <p:nvPr/>
        </p:nvGrpSpPr>
        <p:grpSpPr>
          <a:xfrm>
            <a:off x="182304" y="1940678"/>
            <a:ext cx="6400800" cy="3039786"/>
            <a:chOff x="457199" y="1844393"/>
            <a:chExt cx="6858001" cy="3232357"/>
          </a:xfrm>
        </p:grpSpPr>
        <p:pic>
          <p:nvPicPr>
            <p:cNvPr id="10" name="Picture 9" descr="P12_vs_hex_g_efficiency.eps">
              <a:extLst>
                <a:ext uri="{FF2B5EF4-FFF2-40B4-BE49-F238E27FC236}">
                  <a16:creationId xmlns:a16="http://schemas.microsoft.com/office/drawing/2014/main" id="{4933AD2E-1B12-7D49-AE4F-C93425CE92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1" r="6840"/>
            <a:stretch/>
          </p:blipFill>
          <p:spPr>
            <a:xfrm>
              <a:off x="457199" y="1844393"/>
              <a:ext cx="6858001" cy="3232357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42F5690-F486-C649-8534-B1CDB4F95895}"/>
                </a:ext>
              </a:extLst>
            </p:cNvPr>
            <p:cNvCxnSpPr/>
            <p:nvPr/>
          </p:nvCxnSpPr>
          <p:spPr>
            <a:xfrm>
              <a:off x="1366029" y="2758709"/>
              <a:ext cx="0" cy="185883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E4682E6-CE03-554E-A79B-903C5FD20E81}"/>
                </a:ext>
              </a:extLst>
            </p:cNvPr>
            <p:cNvCxnSpPr/>
            <p:nvPr/>
          </p:nvCxnSpPr>
          <p:spPr>
            <a:xfrm>
              <a:off x="4936653" y="2758709"/>
              <a:ext cx="0" cy="185883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805293-15DC-D44B-A2B5-915BC36DE547}"/>
              </a:ext>
            </a:extLst>
          </p:cNvPr>
          <p:cNvGrpSpPr/>
          <p:nvPr/>
        </p:nvGrpSpPr>
        <p:grpSpPr>
          <a:xfrm>
            <a:off x="762000" y="4228867"/>
            <a:ext cx="2930421" cy="2549670"/>
            <a:chOff x="9127608" y="1917016"/>
            <a:chExt cx="2930421" cy="2549670"/>
          </a:xfrm>
        </p:grpSpPr>
        <p:pic>
          <p:nvPicPr>
            <p:cNvPr id="11" name="Picture 2" descr="C:\Users\ferraton\Data_analysis\Test_proto_IN6\Spectra\121127_IN6_insitu\plateau_elastic_peak.png">
              <a:extLst>
                <a:ext uri="{FF2B5EF4-FFF2-40B4-BE49-F238E27FC236}">
                  <a16:creationId xmlns:a16="http://schemas.microsoft.com/office/drawing/2014/main" id="{0315739C-CE78-864F-854D-691072E95C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127608" y="1917016"/>
              <a:ext cx="2930421" cy="2549670"/>
            </a:xfrm>
            <a:prstGeom prst="rect">
              <a:avLst/>
            </a:prstGeom>
            <a:noFill/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322D7FD-FC22-5741-AC56-FC66055344CA}"/>
                </a:ext>
              </a:extLst>
            </p:cNvPr>
            <p:cNvCxnSpPr/>
            <p:nvPr/>
          </p:nvCxnSpPr>
          <p:spPr>
            <a:xfrm>
              <a:off x="10439400" y="2279094"/>
              <a:ext cx="0" cy="185883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E95F4D7-0241-2744-88AB-555E61B5D3D9}"/>
              </a:ext>
            </a:extLst>
          </p:cNvPr>
          <p:cNvSpPr txBox="1"/>
          <p:nvPr/>
        </p:nvSpPr>
        <p:spPr>
          <a:xfrm>
            <a:off x="7120520" y="2362200"/>
            <a:ext cx="4757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Gamma sensitivity in the IN6 measurement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24F424-B7D1-6B4A-9C63-7C7AA7C1A3B6}"/>
              </a:ext>
            </a:extLst>
          </p:cNvPr>
          <p:cNvSpPr txBox="1"/>
          <p:nvPr/>
        </p:nvSpPr>
        <p:spPr>
          <a:xfrm>
            <a:off x="805037" y="1575137"/>
            <a:ext cx="58243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Measured with 164 </a:t>
            </a:r>
            <a:r>
              <a:rPr lang="en-US" sz="2000" dirty="0" err="1"/>
              <a:t>MBq</a:t>
            </a:r>
            <a:r>
              <a:rPr lang="en-US" sz="2000" dirty="0"/>
              <a:t> </a:t>
            </a:r>
            <a:r>
              <a:rPr lang="en-US" sz="2000" baseline="30000" dirty="0"/>
              <a:t>137</a:t>
            </a:r>
            <a:r>
              <a:rPr lang="en-US" sz="2000" dirty="0"/>
              <a:t>Cs source, </a:t>
            </a:r>
            <a:r>
              <a:rPr lang="en-US" sz="2000" dirty="0" err="1"/>
              <a:t>γ</a:t>
            </a:r>
            <a:r>
              <a:rPr lang="en-US" sz="2000" dirty="0"/>
              <a:t> (662 </a:t>
            </a:r>
            <a:r>
              <a:rPr lang="en-US" sz="2000" dirty="0" err="1"/>
              <a:t>keV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r>
              <a:rPr lang="en-US" sz="2000" dirty="0"/>
              <a:t>Multi-Grid                                     He-3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631EE7-1228-5048-AA0A-CFA439FC3B37}"/>
              </a:ext>
            </a:extLst>
          </p:cNvPr>
          <p:cNvSpPr txBox="1"/>
          <p:nvPr/>
        </p:nvSpPr>
        <p:spPr>
          <a:xfrm>
            <a:off x="2667001" y="5671046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Effect of the threshold on neutron efficiency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80B8408-0F8D-6E42-BF70-68103BD4DDAD}"/>
              </a:ext>
            </a:extLst>
          </p:cNvPr>
          <p:cNvSpPr/>
          <p:nvPr/>
        </p:nvSpPr>
        <p:spPr>
          <a:xfrm>
            <a:off x="4475903" y="6469671"/>
            <a:ext cx="50399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>
                <a:solidFill>
                  <a:prstClr val="black"/>
                </a:solidFill>
              </a:rPr>
              <a:t>* A. Khaplanov et al., JINST 8, P10025 (2013), arXiv:1306.6247</a:t>
            </a:r>
          </a:p>
        </p:txBody>
      </p:sp>
    </p:spTree>
    <p:extLst>
      <p:ext uri="{BB962C8B-B14F-4D97-AF65-F5344CB8AC3E}">
        <p14:creationId xmlns:p14="http://schemas.microsoft.com/office/powerpoint/2010/main" val="330908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C9862-3B8F-184F-B2E4-23771DC4D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Rate Study in MG.CNCS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252FB-FA13-FD4B-87B9-261BD0C2A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FDE2A1-DE04-AA43-979F-182EA1965F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Using a Bragg Reflection to create an intense localized spot</a:t>
            </a:r>
          </a:p>
        </p:txBody>
      </p:sp>
      <p:pic>
        <p:nvPicPr>
          <p:cNvPr id="6" name="Picture 5" descr="P6300420_crop.JPG">
            <a:extLst>
              <a:ext uri="{FF2B5EF4-FFF2-40B4-BE49-F238E27FC236}">
                <a16:creationId xmlns:a16="http://schemas.microsoft.com/office/drawing/2014/main" id="{730C7FE5-4186-0640-A332-50566F68A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830" y="2619084"/>
            <a:ext cx="1731650" cy="3155178"/>
          </a:xfrm>
          <a:prstGeom prst="rect">
            <a:avLst/>
          </a:prstGeom>
        </p:spPr>
      </p:pic>
      <p:pic>
        <p:nvPicPr>
          <p:cNvPr id="8" name="Picture 7" descr="He3_16tubes_image_frames_300Hz_frame2.png">
            <a:extLst>
              <a:ext uri="{FF2B5EF4-FFF2-40B4-BE49-F238E27FC236}">
                <a16:creationId xmlns:a16="http://schemas.microsoft.com/office/drawing/2014/main" id="{96751E57-A4E8-504F-BC18-DAA6B6981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814" y="1883845"/>
            <a:ext cx="1270716" cy="4876800"/>
          </a:xfrm>
          <a:prstGeom prst="rect">
            <a:avLst/>
          </a:prstGeom>
        </p:spPr>
      </p:pic>
      <p:pic>
        <p:nvPicPr>
          <p:cNvPr id="9" name="Picture 8" descr="image_frames_300Hz_front_frame2.png">
            <a:extLst>
              <a:ext uri="{FF2B5EF4-FFF2-40B4-BE49-F238E27FC236}">
                <a16:creationId xmlns:a16="http://schemas.microsoft.com/office/drawing/2014/main" id="{155C12C6-1F40-5840-B26C-FBA6CEC25F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315" y="3806224"/>
            <a:ext cx="714606" cy="284474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C0E24EB-D6E2-874E-B578-92726CBF7854}"/>
              </a:ext>
            </a:extLst>
          </p:cNvPr>
          <p:cNvCxnSpPr>
            <a:cxnSpLocks/>
          </p:cNvCxnSpPr>
          <p:nvPr/>
        </p:nvCxnSpPr>
        <p:spPr>
          <a:xfrm flipV="1">
            <a:off x="473102" y="5663800"/>
            <a:ext cx="974115" cy="1096845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n 10">
            <a:extLst>
              <a:ext uri="{FF2B5EF4-FFF2-40B4-BE49-F238E27FC236}">
                <a16:creationId xmlns:a16="http://schemas.microsoft.com/office/drawing/2014/main" id="{7846D0F9-616C-604C-AB6F-43AB3CB26710}"/>
              </a:ext>
            </a:extLst>
          </p:cNvPr>
          <p:cNvSpPr/>
          <p:nvPr/>
        </p:nvSpPr>
        <p:spPr>
          <a:xfrm>
            <a:off x="1432780" y="5571752"/>
            <a:ext cx="68969" cy="164206"/>
          </a:xfrm>
          <a:prstGeom prst="can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3595A9A-F2E3-9441-A10A-8D3230FF2761}"/>
              </a:ext>
            </a:extLst>
          </p:cNvPr>
          <p:cNvCxnSpPr>
            <a:cxnSpLocks/>
          </p:cNvCxnSpPr>
          <p:nvPr/>
        </p:nvCxnSpPr>
        <p:spPr>
          <a:xfrm flipV="1">
            <a:off x="1548230" y="4693885"/>
            <a:ext cx="3032058" cy="926616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0488A3A-8C3D-984D-86FC-49BBCF3673F9}"/>
              </a:ext>
            </a:extLst>
          </p:cNvPr>
          <p:cNvCxnSpPr>
            <a:cxnSpLocks/>
            <a:stCxn id="11" idx="4"/>
          </p:cNvCxnSpPr>
          <p:nvPr/>
        </p:nvCxnSpPr>
        <p:spPr>
          <a:xfrm flipV="1">
            <a:off x="1501749" y="4474078"/>
            <a:ext cx="2420321" cy="1179777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2107F85-4D34-ED4D-B6D4-F7BDC461DBC9}"/>
              </a:ext>
            </a:extLst>
          </p:cNvPr>
          <p:cNvSpPr txBox="1"/>
          <p:nvPr/>
        </p:nvSpPr>
        <p:spPr>
          <a:xfrm>
            <a:off x="775352" y="5162935"/>
            <a:ext cx="738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Crystal sample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FFB8EB-B26C-084C-AA5D-744B82B1AD74}"/>
              </a:ext>
            </a:extLst>
          </p:cNvPr>
          <p:cNvSpPr txBox="1"/>
          <p:nvPr/>
        </p:nvSpPr>
        <p:spPr>
          <a:xfrm>
            <a:off x="93290" y="5976889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Incident beam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53F935-274B-8D4D-9ACB-13F87FF4CB61}"/>
              </a:ext>
            </a:extLst>
          </p:cNvPr>
          <p:cNvSpPr txBox="1"/>
          <p:nvPr/>
        </p:nvSpPr>
        <p:spPr>
          <a:xfrm>
            <a:off x="1547027" y="4361457"/>
            <a:ext cx="12791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Reflected beam at </a:t>
            </a:r>
            <a:r>
              <a:rPr lang="en-US" sz="1400" dirty="0" err="1"/>
              <a:t>E</a:t>
            </a:r>
            <a:r>
              <a:rPr lang="en-US" sz="1400" baseline="-25000" dirty="0" err="1"/>
              <a:t>i</a:t>
            </a:r>
            <a:r>
              <a:rPr lang="en-US" sz="1400" dirty="0"/>
              <a:t> = 17.20meV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F13A27-F75C-A847-B35C-0E58A8DC6EF3}"/>
              </a:ext>
            </a:extLst>
          </p:cNvPr>
          <p:cNvSpPr txBox="1"/>
          <p:nvPr/>
        </p:nvSpPr>
        <p:spPr>
          <a:xfrm>
            <a:off x="1778303" y="5453669"/>
            <a:ext cx="1436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Reflected beam at </a:t>
            </a:r>
            <a:r>
              <a:rPr lang="en-US" sz="1400" dirty="0" err="1"/>
              <a:t>E</a:t>
            </a:r>
            <a:r>
              <a:rPr lang="en-US" sz="1400" baseline="-25000" dirty="0" err="1"/>
              <a:t>i</a:t>
            </a:r>
            <a:r>
              <a:rPr lang="en-US" sz="1400" dirty="0"/>
              <a:t> = 13.74meV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B0E387-52A1-0441-B687-8BCFB0D68F62}"/>
              </a:ext>
            </a:extLst>
          </p:cNvPr>
          <p:cNvSpPr txBox="1"/>
          <p:nvPr/>
        </p:nvSpPr>
        <p:spPr>
          <a:xfrm>
            <a:off x="5345038" y="2062727"/>
            <a:ext cx="882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He3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DCC713-3684-4E45-BFBD-29FA6D257672}"/>
              </a:ext>
            </a:extLst>
          </p:cNvPr>
          <p:cNvSpPr txBox="1"/>
          <p:nvPr/>
        </p:nvSpPr>
        <p:spPr>
          <a:xfrm>
            <a:off x="6337535" y="3901273"/>
            <a:ext cx="791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EA8417-AD7C-714D-98F2-723C811273C9}"/>
              </a:ext>
            </a:extLst>
          </p:cNvPr>
          <p:cNvSpPr/>
          <p:nvPr/>
        </p:nvSpPr>
        <p:spPr>
          <a:xfrm>
            <a:off x="3750736" y="1773917"/>
            <a:ext cx="577148" cy="335738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70B8E0C-62EA-1B47-B23D-9F4BC52A5EFD}"/>
              </a:ext>
            </a:extLst>
          </p:cNvPr>
          <p:cNvSpPr/>
          <p:nvPr/>
        </p:nvSpPr>
        <p:spPr>
          <a:xfrm>
            <a:off x="4394355" y="3128633"/>
            <a:ext cx="386803" cy="187226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ToF_MG_UGe2_180225_MGonly.eps">
            <a:extLst>
              <a:ext uri="{FF2B5EF4-FFF2-40B4-BE49-F238E27FC236}">
                <a16:creationId xmlns:a16="http://schemas.microsoft.com/office/drawing/2014/main" id="{7159090A-7E92-B545-ADE2-1DB3369B5E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r="8774"/>
          <a:stretch/>
        </p:blipFill>
        <p:spPr>
          <a:xfrm>
            <a:off x="102007" y="1694357"/>
            <a:ext cx="2845993" cy="2019937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3F32D62-E6E2-8048-9AB3-F64B0D4452C7}"/>
              </a:ext>
            </a:extLst>
          </p:cNvPr>
          <p:cNvCxnSpPr/>
          <p:nvPr/>
        </p:nvCxnSpPr>
        <p:spPr>
          <a:xfrm>
            <a:off x="1599549" y="1836250"/>
            <a:ext cx="0" cy="1626881"/>
          </a:xfrm>
          <a:prstGeom prst="line">
            <a:avLst/>
          </a:prstGeom>
          <a:ln w="1905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0FBEAAE-904C-8940-A60D-FC97C0C4D164}"/>
              </a:ext>
            </a:extLst>
          </p:cNvPr>
          <p:cNvCxnSpPr/>
          <p:nvPr/>
        </p:nvCxnSpPr>
        <p:spPr>
          <a:xfrm>
            <a:off x="1715245" y="1836250"/>
            <a:ext cx="0" cy="1626881"/>
          </a:xfrm>
          <a:prstGeom prst="line">
            <a:avLst/>
          </a:prstGeom>
          <a:ln w="1905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He3_16tubes_image_frames_300Hz_frame6.png">
            <a:extLst>
              <a:ext uri="{FF2B5EF4-FFF2-40B4-BE49-F238E27FC236}">
                <a16:creationId xmlns:a16="http://schemas.microsoft.com/office/drawing/2014/main" id="{97CBF330-0CFA-B64A-ABA0-C9E93F402F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15" y="1878271"/>
            <a:ext cx="1157871" cy="4916497"/>
          </a:xfrm>
          <a:prstGeom prst="rect">
            <a:avLst/>
          </a:prstGeom>
        </p:spPr>
      </p:pic>
      <p:pic>
        <p:nvPicPr>
          <p:cNvPr id="31" name="Picture 30" descr="image_frames_300Hz_front_frame6.png">
            <a:extLst>
              <a:ext uri="{FF2B5EF4-FFF2-40B4-BE49-F238E27FC236}">
                <a16:creationId xmlns:a16="http://schemas.microsoft.com/office/drawing/2014/main" id="{476575B7-13D6-074E-A26D-4BAEDE8F94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185" y="3766756"/>
            <a:ext cx="690219" cy="287262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3A9B34F-0EBD-8945-A51C-A2817428579E}"/>
              </a:ext>
            </a:extLst>
          </p:cNvPr>
          <p:cNvSpPr txBox="1"/>
          <p:nvPr/>
        </p:nvSpPr>
        <p:spPr>
          <a:xfrm>
            <a:off x="7316238" y="2051137"/>
            <a:ext cx="882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He3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9338A8-342D-3341-BEC0-B2EB1CAD2118}"/>
              </a:ext>
            </a:extLst>
          </p:cNvPr>
          <p:cNvSpPr txBox="1"/>
          <p:nvPr/>
        </p:nvSpPr>
        <p:spPr>
          <a:xfrm>
            <a:off x="8311644" y="3889683"/>
            <a:ext cx="791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E657E14-88D9-034E-9FEE-9AA281786E64}"/>
              </a:ext>
            </a:extLst>
          </p:cNvPr>
          <p:cNvSpPr txBox="1"/>
          <p:nvPr/>
        </p:nvSpPr>
        <p:spPr>
          <a:xfrm>
            <a:off x="5223696" y="1539073"/>
            <a:ext cx="1217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Low intensity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A97CE27-AFB6-B540-AFDD-1ACD27031AA3}"/>
              </a:ext>
            </a:extLst>
          </p:cNvPr>
          <p:cNvSpPr txBox="1"/>
          <p:nvPr/>
        </p:nvSpPr>
        <p:spPr>
          <a:xfrm>
            <a:off x="7045405" y="1451283"/>
            <a:ext cx="2203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High intensity</a:t>
            </a:r>
          </a:p>
          <a:p>
            <a:r>
              <a:rPr lang="en-US" sz="1400" dirty="0"/>
              <a:t>Loss of position resolution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386CFC5-7D95-634F-9A4B-16BB7382EE2E}"/>
              </a:ext>
            </a:extLst>
          </p:cNvPr>
          <p:cNvSpPr txBox="1"/>
          <p:nvPr/>
        </p:nvSpPr>
        <p:spPr>
          <a:xfrm>
            <a:off x="9128969" y="2279571"/>
            <a:ext cx="285930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/>
              <a:t>Position</a:t>
            </a:r>
            <a:r>
              <a:rPr lang="en-US" sz="1600" dirty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Charge division in He3 PSD – saturation causes loss of position resolution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Coincidence between grids and wires in Multi-Grid </a:t>
            </a:r>
          </a:p>
          <a:p>
            <a:r>
              <a:rPr lang="en-US" sz="1600" b="1" u="sng" dirty="0"/>
              <a:t>Local count rate limit: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space charge in gas (*)</a:t>
            </a:r>
          </a:p>
          <a:p>
            <a:pPr lvl="1"/>
            <a:r>
              <a:rPr lang="en-US" sz="1600" dirty="0"/>
              <a:t>x10 lower in MG due to multiple layers</a:t>
            </a:r>
          </a:p>
          <a:p>
            <a:pPr lvl="1"/>
            <a:r>
              <a:rPr lang="en-US" sz="1600" dirty="0"/>
              <a:t>x10 lower in MG due to lower gain</a:t>
            </a:r>
          </a:p>
          <a:p>
            <a:r>
              <a:rPr lang="en-US" sz="1600" dirty="0"/>
              <a:t>Dead time of electronics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depends on electronics, similar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91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 animBg="1"/>
      <p:bldP spid="23" grpId="0" animBg="1"/>
      <p:bldP spid="32" grpId="0"/>
      <p:bldP spid="33" grpId="0"/>
      <p:bldP spid="34" grpId="0"/>
      <p:bldP spid="35" grpId="0"/>
      <p:bldP spid="3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6A63A-BEBC-A249-9C8F-2E04CB74A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MG Background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7AA511-F864-3845-91E0-D7C3CC250D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Shielding for low-level investigations in </a:t>
            </a:r>
            <a:r>
              <a:rPr lang="en-US" dirty="0" err="1"/>
              <a:t>Utgård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2C15E7-365B-2E42-A2EE-09A48298CDB5}"/>
              </a:ext>
            </a:extLst>
          </p:cNvPr>
          <p:cNvSpPr txBox="1"/>
          <p:nvPr/>
        </p:nvSpPr>
        <p:spPr>
          <a:xfrm>
            <a:off x="457200" y="5257800"/>
            <a:ext cx="3657600" cy="9906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en-US" dirty="0"/>
              <a:t>Shielding cave: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err="1"/>
              <a:t>Mirrobor</a:t>
            </a:r>
            <a:r>
              <a:rPr lang="en-US" dirty="0"/>
              <a:t>, 5mm, (80% B</a:t>
            </a:r>
            <a:r>
              <a:rPr lang="en-US" baseline="-25000" dirty="0"/>
              <a:t>4</a:t>
            </a:r>
            <a:r>
              <a:rPr lang="en-US" dirty="0"/>
              <a:t>C)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HDPE, 70mm</a:t>
            </a:r>
          </a:p>
        </p:txBody>
      </p:sp>
      <p:pic>
        <p:nvPicPr>
          <p:cNvPr id="25" name="Picture 24" descr="IMG_7309.jpg">
            <a:extLst>
              <a:ext uri="{FF2B5EF4-FFF2-40B4-BE49-F238E27FC236}">
                <a16:creationId xmlns:a16="http://schemas.microsoft.com/office/drawing/2014/main" id="{B8061113-244C-2E4B-BA96-3DE70BC13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81200"/>
            <a:ext cx="3505200" cy="262890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5A1AB95-1AC9-C441-8617-CC60FAF580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514583"/>
              </p:ext>
            </p:extLst>
          </p:nvPr>
        </p:nvGraphicFramePr>
        <p:xfrm>
          <a:off x="4800600" y="2819400"/>
          <a:ext cx="4648200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9400">
                  <a:extLst>
                    <a:ext uri="{9D8B030D-6E8A-4147-A177-3AD203B41FA5}">
                      <a16:colId xmlns:a16="http://schemas.microsoft.com/office/drawing/2014/main" val="590551848"/>
                    </a:ext>
                  </a:extLst>
                </a:gridCol>
                <a:gridCol w="1549400">
                  <a:extLst>
                    <a:ext uri="{9D8B030D-6E8A-4147-A177-3AD203B41FA5}">
                      <a16:colId xmlns:a16="http://schemas.microsoft.com/office/drawing/2014/main" val="3186629576"/>
                    </a:ext>
                  </a:extLst>
                </a:gridCol>
                <a:gridCol w="1549400">
                  <a:extLst>
                    <a:ext uri="{9D8B030D-6E8A-4147-A177-3AD203B41FA5}">
                      <a16:colId xmlns:a16="http://schemas.microsoft.com/office/drawing/2014/main" val="767153351"/>
                    </a:ext>
                  </a:extLst>
                </a:gridCol>
              </a:tblGrid>
              <a:tr h="393126">
                <a:tc>
                  <a:txBody>
                    <a:bodyPr/>
                    <a:lstStyle/>
                    <a:p>
                      <a:r>
                        <a:rPr lang="en-US" sz="1400" dirty="0"/>
                        <a:t>Detector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Conditions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Background rate, Hz/m</a:t>
                      </a:r>
                      <a:r>
                        <a:rPr lang="en-US" sz="1400" baseline="30000" dirty="0"/>
                        <a:t>2</a:t>
                      </a:r>
                      <a:r>
                        <a:rPr lang="en-US" sz="14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9199539"/>
                  </a:ext>
                </a:extLst>
              </a:tr>
              <a:tr h="393126">
                <a:tc>
                  <a:txBody>
                    <a:bodyPr/>
                    <a:lstStyle/>
                    <a:p>
                      <a:r>
                        <a:rPr lang="en-US" sz="1400" baseline="30000" dirty="0"/>
                        <a:t>3</a:t>
                      </a:r>
                      <a:r>
                        <a:rPr lang="en-US" sz="1400" dirty="0"/>
                        <a:t>He CNCS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Source off, shutter closed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357085"/>
                  </a:ext>
                </a:extLst>
              </a:tr>
              <a:tr h="393126">
                <a:tc>
                  <a:txBody>
                    <a:bodyPr/>
                    <a:lstStyle/>
                    <a:p>
                      <a:r>
                        <a:rPr lang="en-US" sz="1400" baseline="30000" dirty="0"/>
                        <a:t>3</a:t>
                      </a:r>
                      <a:r>
                        <a:rPr lang="en-US" sz="1400" baseline="0" dirty="0"/>
                        <a:t>He SEQUOIA</a:t>
                      </a:r>
                      <a:endParaRPr lang="en-US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Source on, shutter closed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920599"/>
                  </a:ext>
                </a:extLst>
              </a:tr>
              <a:tr h="393126">
                <a:tc>
                  <a:txBody>
                    <a:bodyPr/>
                    <a:lstStyle/>
                    <a:p>
                      <a:r>
                        <a:rPr lang="en-US" sz="1400" dirty="0"/>
                        <a:t>MG.CNCS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At CNCS, source off shutter closed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0.55 (no cuts)</a:t>
                      </a:r>
                    </a:p>
                    <a:p>
                      <a:r>
                        <a:rPr lang="en-US" sz="1400" dirty="0"/>
                        <a:t>0.25 (with cuts)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3358288"/>
                  </a:ext>
                </a:extLst>
              </a:tr>
              <a:tr h="393126">
                <a:tc>
                  <a:txBody>
                    <a:bodyPr/>
                    <a:lstStyle/>
                    <a:p>
                      <a:r>
                        <a:rPr lang="en-US" sz="1400" dirty="0"/>
                        <a:t>MG.SEQ (pure 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At CNCS, source on shutter closed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1.40 (no cuts)</a:t>
                      </a:r>
                    </a:p>
                    <a:p>
                      <a:r>
                        <a:rPr lang="en-US" sz="1400" dirty="0"/>
                        <a:t>0.63 (with cuts)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5629657"/>
                  </a:ext>
                </a:extLst>
              </a:tr>
              <a:tr h="393126">
                <a:tc>
                  <a:txBody>
                    <a:bodyPr/>
                    <a:lstStyle/>
                    <a:p>
                      <a:r>
                        <a:rPr lang="en-US" sz="1400" dirty="0"/>
                        <a:t>MG.SEQ (pure 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In </a:t>
                      </a:r>
                      <a:r>
                        <a:rPr lang="en-US" sz="1400" dirty="0" err="1"/>
                        <a:t>Utgård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0.3 (no shielding)</a:t>
                      </a:r>
                    </a:p>
                    <a:p>
                      <a:r>
                        <a:rPr lang="en-US" sz="1400" dirty="0"/>
                        <a:t>0.07 (with shielding)</a:t>
                      </a:r>
                    </a:p>
                    <a:p>
                      <a:r>
                        <a:rPr lang="en-US" sz="1400" dirty="0"/>
                        <a:t>0.04 (with shielding and cuts)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03062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B89FADA-A349-3145-8B34-AF30B9A38C36}"/>
              </a:ext>
            </a:extLst>
          </p:cNvPr>
          <p:cNvSpPr txBox="1"/>
          <p:nvPr/>
        </p:nvSpPr>
        <p:spPr>
          <a:xfrm>
            <a:off x="4800600" y="1646665"/>
            <a:ext cx="4876800" cy="9906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en-US" dirty="0"/>
              <a:t>Background measurements available in many configurations.</a:t>
            </a:r>
          </a:p>
          <a:p>
            <a:pPr algn="l"/>
            <a:r>
              <a:rPr lang="en-US" dirty="0"/>
              <a:t>Large differences due to location and shielding</a:t>
            </a:r>
          </a:p>
        </p:txBody>
      </p:sp>
      <p:pic>
        <p:nvPicPr>
          <p:cNvPr id="8" name="Picture 7" descr="10_01_Bkgd_image_colorbar.png">
            <a:extLst>
              <a:ext uri="{FF2B5EF4-FFF2-40B4-BE49-F238E27FC236}">
                <a16:creationId xmlns:a16="http://schemas.microsoft.com/office/drawing/2014/main" id="{E9B5E6B3-DC86-1844-826A-EBC2EE5DE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2819399"/>
            <a:ext cx="2362200" cy="25865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06E1A7-4ECD-6C4A-86F2-D3C241209E7A}"/>
              </a:ext>
            </a:extLst>
          </p:cNvPr>
          <p:cNvSpPr txBox="1"/>
          <p:nvPr/>
        </p:nvSpPr>
        <p:spPr>
          <a:xfrm>
            <a:off x="9944100" y="2224667"/>
            <a:ext cx="2095500" cy="7322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en-US" dirty="0"/>
              <a:t>Some regions had background issues</a:t>
            </a:r>
          </a:p>
        </p:txBody>
      </p:sp>
    </p:spTree>
    <p:extLst>
      <p:ext uri="{BB962C8B-B14F-4D97-AF65-F5344CB8AC3E}">
        <p14:creationId xmlns:p14="http://schemas.microsoft.com/office/powerpoint/2010/main" val="1875681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293EE4-2C30-BC44-BDB5-0AC0D0033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6646"/>
            <a:ext cx="9518848" cy="562074"/>
          </a:xfrm>
        </p:spPr>
        <p:txBody>
          <a:bodyPr/>
          <a:lstStyle/>
          <a:p>
            <a:r>
              <a:rPr lang="en-US" dirty="0"/>
              <a:t>Scattering in Grids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27949A1-0CBA-AD4E-8CC7-0DABA3ADF2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797780"/>
            <a:ext cx="9518848" cy="590550"/>
          </a:xfrm>
        </p:spPr>
        <p:txBody>
          <a:bodyPr/>
          <a:lstStyle/>
          <a:p>
            <a:r>
              <a:rPr lang="en-US" dirty="0"/>
              <a:t>Why a </a:t>
            </a:r>
            <a:r>
              <a:rPr lang="en-US" dirty="0" err="1"/>
              <a:t>ToF</a:t>
            </a:r>
            <a:r>
              <a:rPr lang="en-US"/>
              <a:t> measurement is </a:t>
            </a:r>
            <a:r>
              <a:rPr lang="en-US" dirty="0"/>
              <a:t>necessary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A184DD-8D0C-474C-AE9A-99237A58E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95462"/>
            <a:ext cx="2876388" cy="19617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0B047D-A158-004D-AE3E-58F0ECC662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86" r="1250"/>
          <a:stretch/>
        </p:blipFill>
        <p:spPr>
          <a:xfrm>
            <a:off x="1325227" y="3993482"/>
            <a:ext cx="2843174" cy="2736321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05AA5A3-4682-AE4E-AF6C-B982BE2A324A}"/>
              </a:ext>
            </a:extLst>
          </p:cNvPr>
          <p:cNvCxnSpPr>
            <a:cxnSpLocks/>
          </p:cNvCxnSpPr>
          <p:nvPr/>
        </p:nvCxnSpPr>
        <p:spPr>
          <a:xfrm>
            <a:off x="639427" y="5966530"/>
            <a:ext cx="1066800" cy="0"/>
          </a:xfrm>
          <a:prstGeom prst="straightConnector1">
            <a:avLst/>
          </a:prstGeom>
          <a:ln w="38100" cmpd="dbl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1D6E869-38AD-3A48-B7B7-DF70CE284242}"/>
              </a:ext>
            </a:extLst>
          </p:cNvPr>
          <p:cNvSpPr txBox="1"/>
          <p:nvPr/>
        </p:nvSpPr>
        <p:spPr>
          <a:xfrm>
            <a:off x="4070257" y="1588178"/>
            <a:ext cx="3429000" cy="102269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en-US" sz="1700" dirty="0"/>
              <a:t>Looking for a &lt;10</a:t>
            </a:r>
            <a:r>
              <a:rPr lang="en-US" sz="1700" baseline="30000" dirty="0"/>
              <a:t>-2</a:t>
            </a:r>
            <a:r>
              <a:rPr lang="en-US" sz="1700" dirty="0"/>
              <a:t> effect</a:t>
            </a:r>
          </a:p>
          <a:p>
            <a:pPr algn="l"/>
            <a:r>
              <a:rPr lang="en-US" sz="1700" dirty="0"/>
              <a:t>Continuous beam measurements are not sufficient. Problems arise from: </a:t>
            </a:r>
          </a:p>
        </p:txBody>
      </p:sp>
      <p:pic>
        <p:nvPicPr>
          <p:cNvPr id="16" name="Picture 1" descr="C:\Users\ferraton\Data_analysis\Test_proto_IN6\Spectra\130219_14bits\time_vs_depth_2D_3wavelengths.png">
            <a:extLst>
              <a:ext uri="{FF2B5EF4-FFF2-40B4-BE49-F238E27FC236}">
                <a16:creationId xmlns:a16="http://schemas.microsoft.com/office/drawing/2014/main" id="{56FDB7E2-596D-134B-804E-C8D5427F0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5486" y="2760050"/>
            <a:ext cx="7253808" cy="1994319"/>
          </a:xfrm>
          <a:prstGeom prst="rect">
            <a:avLst/>
          </a:prstGeom>
          <a:noFill/>
        </p:spPr>
      </p:pic>
      <p:sp>
        <p:nvSpPr>
          <p:cNvPr id="17" name="Ellipse 4">
            <a:extLst>
              <a:ext uri="{FF2B5EF4-FFF2-40B4-BE49-F238E27FC236}">
                <a16:creationId xmlns:a16="http://schemas.microsoft.com/office/drawing/2014/main" id="{DF86406A-38DE-1141-ACAD-A7335B39AE5D}"/>
              </a:ext>
            </a:extLst>
          </p:cNvPr>
          <p:cNvSpPr/>
          <p:nvPr/>
        </p:nvSpPr>
        <p:spPr>
          <a:xfrm rot="1149806">
            <a:off x="8289803" y="3046499"/>
            <a:ext cx="345327" cy="1592764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Ellipse 10">
            <a:extLst>
              <a:ext uri="{FF2B5EF4-FFF2-40B4-BE49-F238E27FC236}">
                <a16:creationId xmlns:a16="http://schemas.microsoft.com/office/drawing/2014/main" id="{4D84F7E2-67CD-4A4D-95AA-0CF93C819236}"/>
              </a:ext>
            </a:extLst>
          </p:cNvPr>
          <p:cNvSpPr/>
          <p:nvPr/>
        </p:nvSpPr>
        <p:spPr>
          <a:xfrm rot="1746390">
            <a:off x="6188708" y="4015954"/>
            <a:ext cx="346879" cy="5807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" name="Picture 18" descr="time_3He_vs_10B_zoom.eps">
            <a:extLst>
              <a:ext uri="{FF2B5EF4-FFF2-40B4-BE49-F238E27FC236}">
                <a16:creationId xmlns:a16="http://schemas.microsoft.com/office/drawing/2014/main" id="{055B7272-4801-9A4F-9384-A6739FB9EA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457" y="5045119"/>
            <a:ext cx="2111143" cy="1762243"/>
          </a:xfrm>
          <a:prstGeom prst="rect">
            <a:avLst/>
          </a:prstGeom>
        </p:spPr>
      </p:pic>
      <p:pic>
        <p:nvPicPr>
          <p:cNvPr id="20" name="Picture 19" descr="time_3He_vs_10B_4_6_zoom.eps">
            <a:extLst>
              <a:ext uri="{FF2B5EF4-FFF2-40B4-BE49-F238E27FC236}">
                <a16:creationId xmlns:a16="http://schemas.microsoft.com/office/drawing/2014/main" id="{C252D566-C627-1640-8A1C-B7FF55B784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045119"/>
            <a:ext cx="2111143" cy="1762243"/>
          </a:xfrm>
          <a:prstGeom prst="rect">
            <a:avLst/>
          </a:prstGeom>
        </p:spPr>
      </p:pic>
      <p:pic>
        <p:nvPicPr>
          <p:cNvPr id="21" name="Picture 20" descr="time_3He_vs_10B_5_1_zoom.eps">
            <a:extLst>
              <a:ext uri="{FF2B5EF4-FFF2-40B4-BE49-F238E27FC236}">
                <a16:creationId xmlns:a16="http://schemas.microsoft.com/office/drawing/2014/main" id="{B15DA4BE-7DFB-DA4D-ACEA-9EE9CD364F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743" y="5014974"/>
            <a:ext cx="2111143" cy="176224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EAF6E2C-A5D4-1743-93C3-3289CE3D0CE6}"/>
              </a:ext>
            </a:extLst>
          </p:cNvPr>
          <p:cNvSpPr txBox="1"/>
          <p:nvPr/>
        </p:nvSpPr>
        <p:spPr>
          <a:xfrm>
            <a:off x="7772400" y="1588178"/>
            <a:ext cx="3429000" cy="123122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92500" lnSpcReduction="2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Beam halo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Scattering along the direction of the beam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Incomplete shielding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Background</a:t>
            </a:r>
          </a:p>
          <a:p>
            <a:pPr algn="l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55EDDB-646F-1246-AB68-00169B7835C7}"/>
              </a:ext>
            </a:extLst>
          </p:cNvPr>
          <p:cNvSpPr txBox="1"/>
          <p:nvPr/>
        </p:nvSpPr>
        <p:spPr>
          <a:xfrm>
            <a:off x="4357816" y="2632372"/>
            <a:ext cx="1052384" cy="40157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en-US" sz="1700" dirty="0"/>
              <a:t>IN6 Data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97DF03-F0A7-834E-B1FB-82B236240F99}"/>
              </a:ext>
            </a:extLst>
          </p:cNvPr>
          <p:cNvSpPr txBox="1"/>
          <p:nvPr/>
        </p:nvSpPr>
        <p:spPr>
          <a:xfrm rot="16200000">
            <a:off x="4089998" y="3459820"/>
            <a:ext cx="1670382" cy="40157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en-US" sz="1700" dirty="0"/>
              <a:t>Detector depth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850F160-3B2E-1F44-B9E1-C668EBE15072}"/>
              </a:ext>
            </a:extLst>
          </p:cNvPr>
          <p:cNvCxnSpPr/>
          <p:nvPr/>
        </p:nvCxnSpPr>
        <p:spPr>
          <a:xfrm>
            <a:off x="5064653" y="3040274"/>
            <a:ext cx="0" cy="14338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C28B4E5-2A22-C443-8676-EA41F4CBA8AA}"/>
              </a:ext>
            </a:extLst>
          </p:cNvPr>
          <p:cNvCxnSpPr>
            <a:cxnSpLocks/>
          </p:cNvCxnSpPr>
          <p:nvPr/>
        </p:nvCxnSpPr>
        <p:spPr>
          <a:xfrm>
            <a:off x="5193063" y="4724400"/>
            <a:ext cx="17526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19BD2F0-6690-3C41-910B-884295622982}"/>
              </a:ext>
            </a:extLst>
          </p:cNvPr>
          <p:cNvSpPr txBox="1"/>
          <p:nvPr/>
        </p:nvSpPr>
        <p:spPr>
          <a:xfrm>
            <a:off x="5543171" y="4648200"/>
            <a:ext cx="1052384" cy="40157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en-US" sz="1700" dirty="0" err="1"/>
              <a:t>ToF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3980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  <p:bldP spid="18" grpId="0" animBg="1"/>
      <p:bldP spid="22" grpId="0"/>
      <p:bldP spid="23" grpId="0"/>
      <p:bldP spid="24" grpId="0"/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10D47-24B9-2848-B18A-63070456F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Complications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Scattering</a:t>
            </a:r>
            <a:r>
              <a:rPr lang="sv-SE" dirty="0"/>
              <a:t> </a:t>
            </a:r>
            <a:r>
              <a:rPr lang="sv-SE" dirty="0" err="1"/>
              <a:t>Measurements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3DBAD8-122F-3F41-995D-81B6B709A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5454DC-B64B-364F-8661-D23539E7F4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err="1"/>
              <a:t>Only</a:t>
            </a:r>
            <a:r>
              <a:rPr lang="sv-SE" dirty="0"/>
              <a:t> </a:t>
            </a:r>
            <a:r>
              <a:rPr lang="sv-SE" dirty="0" err="1"/>
              <a:t>accessible</a:t>
            </a:r>
            <a:r>
              <a:rPr lang="sv-SE" dirty="0"/>
              <a:t> in </a:t>
            </a:r>
            <a:r>
              <a:rPr lang="sv-SE" dirty="0" err="1"/>
              <a:t>ToF</a:t>
            </a:r>
            <a:r>
              <a:rPr lang="sv-SE" dirty="0"/>
              <a:t>, </a:t>
            </a:r>
            <a:r>
              <a:rPr lang="sv-SE" dirty="0" err="1"/>
              <a:t>but</a:t>
            </a:r>
            <a:r>
              <a:rPr lang="sv-SE" dirty="0"/>
              <a:t> </a:t>
            </a:r>
            <a:r>
              <a:rPr lang="sv-SE" dirty="0" err="1"/>
              <a:t>many</a:t>
            </a:r>
            <a:r>
              <a:rPr lang="sv-SE" dirty="0"/>
              <a:t> </a:t>
            </a:r>
            <a:r>
              <a:rPr lang="sv-SE" dirty="0" err="1"/>
              <a:t>effects</a:t>
            </a:r>
            <a:r>
              <a:rPr lang="sv-SE" dirty="0"/>
              <a:t> </a:t>
            </a:r>
            <a:r>
              <a:rPr lang="sv-SE" dirty="0" err="1"/>
              <a:t>complicate</a:t>
            </a:r>
            <a:r>
              <a:rPr lang="sv-SE" dirty="0"/>
              <a:t> </a:t>
            </a:r>
            <a:r>
              <a:rPr lang="sv-SE" dirty="0" err="1"/>
              <a:t>results</a:t>
            </a:r>
            <a:endParaRPr lang="sv-SE" dirty="0"/>
          </a:p>
        </p:txBody>
      </p:sp>
      <p:pic>
        <p:nvPicPr>
          <p:cNvPr id="9" name="Picture 8" descr="2016_12_19_HighResV_3p807meV_narrow.eps">
            <a:extLst>
              <a:ext uri="{FF2B5EF4-FFF2-40B4-BE49-F238E27FC236}">
                <a16:creationId xmlns:a16="http://schemas.microsoft.com/office/drawing/2014/main" id="{1EE58C85-5E9D-A64B-9F9E-EE70A7D2C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65" y="3915952"/>
            <a:ext cx="4562410" cy="29538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932D7F0-6963-2F47-B8BC-A6A94CF5BB2B}"/>
              </a:ext>
            </a:extLst>
          </p:cNvPr>
          <p:cNvSpPr/>
          <p:nvPr/>
        </p:nvSpPr>
        <p:spPr>
          <a:xfrm>
            <a:off x="6959601" y="3598332"/>
            <a:ext cx="1032933" cy="11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DEBB1F0-97FF-C746-8F8F-E0F431C6EBF9}"/>
              </a:ext>
            </a:extLst>
          </p:cNvPr>
          <p:cNvGrpSpPr/>
          <p:nvPr/>
        </p:nvGrpSpPr>
        <p:grpSpPr>
          <a:xfrm>
            <a:off x="7539643" y="1525286"/>
            <a:ext cx="4124252" cy="2372270"/>
            <a:chOff x="232713" y="1526855"/>
            <a:chExt cx="4124252" cy="237227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9065FFF-E223-9A4D-B702-45CA19646675}"/>
                </a:ext>
              </a:extLst>
            </p:cNvPr>
            <p:cNvSpPr/>
            <p:nvPr/>
          </p:nvSpPr>
          <p:spPr>
            <a:xfrm rot="1097545">
              <a:off x="3182891" y="2763881"/>
              <a:ext cx="960294" cy="70767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002E1D0-51E9-0243-9C9A-369B305A872B}"/>
                </a:ext>
              </a:extLst>
            </p:cNvPr>
            <p:cNvSpPr/>
            <p:nvPr/>
          </p:nvSpPr>
          <p:spPr>
            <a:xfrm>
              <a:off x="1760532" y="2441442"/>
              <a:ext cx="124795" cy="12479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ADAA66F-C6E5-F541-8475-A10ABD71AEC9}"/>
                </a:ext>
              </a:extLst>
            </p:cNvPr>
            <p:cNvSpPr/>
            <p:nvPr/>
          </p:nvSpPr>
          <p:spPr>
            <a:xfrm>
              <a:off x="1488919" y="2174072"/>
              <a:ext cx="668021" cy="6606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0A2A913-4BD1-2C48-A890-52DF568D0ABD}"/>
                </a:ext>
              </a:extLst>
            </p:cNvPr>
            <p:cNvCxnSpPr/>
            <p:nvPr/>
          </p:nvCxnSpPr>
          <p:spPr>
            <a:xfrm flipV="1">
              <a:off x="799025" y="2542494"/>
              <a:ext cx="974115" cy="109684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4CB4602-1C5D-064F-8B98-72D5072B4591}"/>
                </a:ext>
              </a:extLst>
            </p:cNvPr>
            <p:cNvCxnSpPr/>
            <p:nvPr/>
          </p:nvCxnSpPr>
          <p:spPr>
            <a:xfrm>
              <a:off x="1892668" y="2520472"/>
              <a:ext cx="1460838" cy="43481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700B8C1-3F0E-8E4B-B4A5-C8EFB065B68F}"/>
                </a:ext>
              </a:extLst>
            </p:cNvPr>
            <p:cNvCxnSpPr/>
            <p:nvPr/>
          </p:nvCxnSpPr>
          <p:spPr>
            <a:xfrm>
              <a:off x="1488919" y="2348824"/>
              <a:ext cx="1864587" cy="555079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A7FA15D-DA4B-624A-A267-F7C3B7AC2FD2}"/>
                </a:ext>
              </a:extLst>
            </p:cNvPr>
            <p:cNvCxnSpPr/>
            <p:nvPr/>
          </p:nvCxnSpPr>
          <p:spPr>
            <a:xfrm flipH="1" flipV="1">
              <a:off x="1488919" y="2348824"/>
              <a:ext cx="284223" cy="114641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9A17E33-4F7A-2649-A276-CE3A17F56B75}"/>
                </a:ext>
              </a:extLst>
            </p:cNvPr>
            <p:cNvSpPr txBox="1"/>
            <p:nvPr/>
          </p:nvSpPr>
          <p:spPr>
            <a:xfrm>
              <a:off x="637658" y="3560571"/>
              <a:ext cx="10186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Incident 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C33F4EE-C108-DC41-9672-DB654B79CDD9}"/>
                </a:ext>
              </a:extLst>
            </p:cNvPr>
            <p:cNvSpPr txBox="1"/>
            <p:nvPr/>
          </p:nvSpPr>
          <p:spPr>
            <a:xfrm>
              <a:off x="2169707" y="1961194"/>
              <a:ext cx="7981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Sample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18D502F-2D3F-D046-A5D9-81245DAE5170}"/>
                </a:ext>
              </a:extLst>
            </p:cNvPr>
            <p:cNvSpPr txBox="1"/>
            <p:nvPr/>
          </p:nvSpPr>
          <p:spPr>
            <a:xfrm>
              <a:off x="341825" y="2149054"/>
              <a:ext cx="1247951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Sample environment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0FE4A59-C415-4746-B2E1-A486BED68F12}"/>
                </a:ext>
              </a:extLst>
            </p:cNvPr>
            <p:cNvCxnSpPr>
              <a:endCxn id="19" idx="1"/>
            </p:cNvCxnSpPr>
            <p:nvPr/>
          </p:nvCxnSpPr>
          <p:spPr>
            <a:xfrm flipV="1">
              <a:off x="1892668" y="2130471"/>
              <a:ext cx="277039" cy="310971"/>
            </a:xfrm>
            <a:prstGeom prst="line">
              <a:avLst/>
            </a:prstGeom>
            <a:ln w="9525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4064D80-C8A0-C04A-BEEE-42A2A845D5F6}"/>
                </a:ext>
              </a:extLst>
            </p:cNvPr>
            <p:cNvSpPr txBox="1"/>
            <p:nvPr/>
          </p:nvSpPr>
          <p:spPr>
            <a:xfrm>
              <a:off x="3437923" y="2437207"/>
              <a:ext cx="9190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Detector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BE5BDC84-EECE-C145-B6DC-FB76EDAAEAF0}"/>
                </a:ext>
              </a:extLst>
            </p:cNvPr>
            <p:cNvCxnSpPr/>
            <p:nvPr/>
          </p:nvCxnSpPr>
          <p:spPr>
            <a:xfrm>
              <a:off x="1885327" y="2566233"/>
              <a:ext cx="1914059" cy="591487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C9ECCF97-22C5-4347-9F8D-1F1AA00B95F7}"/>
                </a:ext>
              </a:extLst>
            </p:cNvPr>
            <p:cNvCxnSpPr/>
            <p:nvPr/>
          </p:nvCxnSpPr>
          <p:spPr>
            <a:xfrm flipH="1" flipV="1">
              <a:off x="3296538" y="3047610"/>
              <a:ext cx="444122" cy="110111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353361D-46DB-D54B-9568-FCD26B402724}"/>
                </a:ext>
              </a:extLst>
            </p:cNvPr>
            <p:cNvSpPr txBox="1"/>
            <p:nvPr/>
          </p:nvSpPr>
          <p:spPr>
            <a:xfrm>
              <a:off x="232713" y="1526855"/>
              <a:ext cx="3848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/>
                <a:t>Scattering effects from SE and detector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403CC73B-B9D1-CF45-BE9E-748528AD68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09" t="9291" r="50368" b="68186"/>
          <a:stretch/>
        </p:blipFill>
        <p:spPr>
          <a:xfrm>
            <a:off x="762000" y="2776704"/>
            <a:ext cx="3483741" cy="311703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7DA82CA-D830-154B-AB87-A83BDD3B6743}"/>
              </a:ext>
            </a:extLst>
          </p:cNvPr>
          <p:cNvSpPr txBox="1"/>
          <p:nvPr/>
        </p:nvSpPr>
        <p:spPr>
          <a:xfrm>
            <a:off x="228600" y="1585355"/>
            <a:ext cx="6320945" cy="113607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en-US" dirty="0"/>
              <a:t>The shoulder is not always easy to quantify consistently.</a:t>
            </a:r>
          </a:p>
          <a:p>
            <a:pPr algn="l"/>
            <a:r>
              <a:rPr lang="en-US" dirty="0"/>
              <a:t>Many energy-dependent effects influence the shape simultaneously. Many of them – not detector-dependent.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DE1EF9-201A-C841-B3B0-954E7AF336CE}"/>
              </a:ext>
            </a:extLst>
          </p:cNvPr>
          <p:cNvSpPr txBox="1"/>
          <p:nvPr/>
        </p:nvSpPr>
        <p:spPr>
          <a:xfrm>
            <a:off x="4591584" y="5480749"/>
            <a:ext cx="3103506" cy="113607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en-US" dirty="0"/>
              <a:t>When scattering “switches on” in MG, it also switches on in other beam-line components.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692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D7E8F-0723-A844-A622-191728759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6546C-B260-724B-B3A1-C1E1EA382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81000"/>
            <a:ext cx="10972800" cy="4345166"/>
          </a:xfrm>
        </p:spPr>
        <p:txBody>
          <a:bodyPr/>
          <a:lstStyle/>
          <a:p>
            <a:r>
              <a:rPr lang="en-US" dirty="0"/>
              <a:t>Multi-Grid proposed by the ILL. Developed collaboratively with ESS and Linköping University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Tests at ILL, SNS, HZB, IFE, LLB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bulk of development under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17989-6349-734A-A2A7-061F1DD00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9B81F9-1563-7D47-84FF-5737A3EE62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logo_green.png">
            <a:extLst>
              <a:ext uri="{FF2B5EF4-FFF2-40B4-BE49-F238E27FC236}">
                <a16:creationId xmlns:a16="http://schemas.microsoft.com/office/drawing/2014/main" id="{289B8EE8-B633-9140-B439-B351B39B5A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3340653" y="5382083"/>
            <a:ext cx="1691752" cy="4822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736BD7-7E22-D84C-985C-B9BE55B56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5289938"/>
            <a:ext cx="1859865" cy="666542"/>
          </a:xfrm>
          <a:prstGeom prst="rect">
            <a:avLst/>
          </a:prstGeom>
        </p:spPr>
      </p:pic>
      <p:pic>
        <p:nvPicPr>
          <p:cNvPr id="9" name="Picture 8" descr="ILL-web-png.png">
            <a:extLst>
              <a:ext uri="{FF2B5EF4-FFF2-40B4-BE49-F238E27FC236}">
                <a16:creationId xmlns:a16="http://schemas.microsoft.com/office/drawing/2014/main" id="{EF07F724-0DF4-8F4C-8D72-620372A917A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6800" y="3905568"/>
            <a:ext cx="829347" cy="783526"/>
          </a:xfrm>
          <a:prstGeom prst="rect">
            <a:avLst/>
          </a:prstGeom>
        </p:spPr>
      </p:pic>
      <p:pic>
        <p:nvPicPr>
          <p:cNvPr id="10" name="Picture 9" descr="ILL-web-png.png">
            <a:extLst>
              <a:ext uri="{FF2B5EF4-FFF2-40B4-BE49-F238E27FC236}">
                <a16:creationId xmlns:a16="http://schemas.microsoft.com/office/drawing/2014/main" id="{E0AA15EB-C83A-F646-9CF3-E8636ACF442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6800" y="2416874"/>
            <a:ext cx="829347" cy="7835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18D56B-7E8A-D344-BF94-A1DEDFB90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0" y="3903056"/>
            <a:ext cx="1023975" cy="6597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BA2BFE-FFD7-8143-978D-79E13983DF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2628" y="3768366"/>
            <a:ext cx="1879600" cy="9491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9AACD9-F84F-B541-B1D8-CD91A1A1DB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9248" y="3808751"/>
            <a:ext cx="987395" cy="9088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64F6E1-37C2-C145-91CC-B29876385F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7400" y="2280480"/>
            <a:ext cx="1145950" cy="8951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1F59BC-2101-1F4F-B497-5BE4E55C6C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0556" y="2287556"/>
            <a:ext cx="1532730" cy="823244"/>
          </a:xfrm>
          <a:prstGeom prst="rect">
            <a:avLst/>
          </a:prstGeom>
        </p:spPr>
      </p:pic>
      <p:pic>
        <p:nvPicPr>
          <p:cNvPr id="1026" name="Picture 2" descr="Image result for logo llb saclay">
            <a:extLst>
              <a:ext uri="{FF2B5EF4-FFF2-40B4-BE49-F238E27FC236}">
                <a16:creationId xmlns:a16="http://schemas.microsoft.com/office/drawing/2014/main" id="{2D88299B-54CA-D34B-AEC9-0B490B016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643" y="3886201"/>
            <a:ext cx="835483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3155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B8977-C279-EB49-B9E9-8B14758AF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MG.SEQ Results: Scattering Effect on Line Shape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7CE7E-9577-7146-AC46-7BA1F67AE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478F87-8110-9E4D-AE4B-02D2DDE12B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Line shape comparison to He3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5852F1-1640-5641-947E-A8FC66BB9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219584"/>
            <a:ext cx="4542058" cy="34090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1FEB54-AB69-0A42-A47B-D53BEE7F6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219584"/>
            <a:ext cx="4038601" cy="32262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8E7C3D-1B48-284A-8E64-EA9CCF8686FF}"/>
              </a:ext>
            </a:extLst>
          </p:cNvPr>
          <p:cNvSpPr txBox="1"/>
          <p:nvPr/>
        </p:nvSpPr>
        <p:spPr>
          <a:xfrm>
            <a:off x="228600" y="1585355"/>
            <a:ext cx="6320945" cy="113607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 algn="l"/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Scattered neutrons appear slower than they should.</a:t>
            </a:r>
          </a:p>
          <a:p>
            <a:pPr marL="285750" indent="-285750" algn="l">
              <a:buFont typeface="Wingdings" pitchFamily="2" charset="2"/>
              <a:buChar char="à"/>
            </a:pPr>
            <a:r>
              <a:rPr lang="en-US" dirty="0"/>
              <a:t>Effect of scattering is energy dependent.</a:t>
            </a:r>
          </a:p>
          <a:p>
            <a:pPr marL="285750" indent="-285750" algn="l">
              <a:buFont typeface="Wingdings" pitchFamily="2" charset="2"/>
              <a:buChar char="à"/>
            </a:pPr>
            <a:r>
              <a:rPr lang="en-US" dirty="0"/>
              <a:t>Appears on energy-loss side in </a:t>
            </a:r>
            <a:r>
              <a:rPr lang="en-US" dirty="0" err="1"/>
              <a:t>dE</a:t>
            </a:r>
            <a:r>
              <a:rPr lang="en-US" dirty="0"/>
              <a:t> spectra. </a:t>
            </a:r>
          </a:p>
          <a:p>
            <a:pPr algn="l"/>
            <a:r>
              <a:rPr lang="en-US" dirty="0"/>
              <a:t>Define as relative intensity of the shoulder between 3𝜎 and 5𝜎.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CC46F9-0DD8-5C47-BC47-954CA59FC21C}"/>
              </a:ext>
            </a:extLst>
          </p:cNvPr>
          <p:cNvSpPr txBox="1"/>
          <p:nvPr/>
        </p:nvSpPr>
        <p:spPr>
          <a:xfrm>
            <a:off x="6400800" y="1585355"/>
            <a:ext cx="5337736" cy="143720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en-US" dirty="0"/>
              <a:t>Effect of scattering as a function of energy for the 3 MG.SEQ modules and the SEQUOIA He3 array.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Trend – coating the radial blades reduces the effect.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DE9ADB-AD01-F947-8AD2-DE7C060D8178}"/>
              </a:ext>
            </a:extLst>
          </p:cNvPr>
          <p:cNvSpPr txBox="1"/>
          <p:nvPr/>
        </p:nvSpPr>
        <p:spPr>
          <a:xfrm>
            <a:off x="11244105" y="247189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519160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HZB V20 Beam Line Measurement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31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Direct beam </a:t>
            </a:r>
            <a:r>
              <a:rPr lang="en-US" dirty="0" err="1"/>
              <a:t>monochromated</a:t>
            </a:r>
            <a:r>
              <a:rPr lang="en-US" dirty="0"/>
              <a:t> with a Fermi chopper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70" y="3443443"/>
            <a:ext cx="8111879" cy="322312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E598488-7B87-1A4E-BC0A-4510F78B453D}"/>
              </a:ext>
            </a:extLst>
          </p:cNvPr>
          <p:cNvSpPr txBox="1"/>
          <p:nvPr/>
        </p:nvSpPr>
        <p:spPr>
          <a:xfrm>
            <a:off x="214865" y="1454726"/>
            <a:ext cx="6320945" cy="24384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en-US" dirty="0"/>
              <a:t>Direct pulsed beam measurement </a:t>
            </a:r>
          </a:p>
          <a:p>
            <a:pPr algn="l"/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Fermi chopper to generate a train of monochromatic pulses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Pulse resolution ~10us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Interval 1 </a:t>
            </a:r>
            <a:r>
              <a:rPr lang="en-US" dirty="0" err="1"/>
              <a:t>ms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Study after-pulse effects, broadening due to scattering in grid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317FC2D-77CF-1544-A1A0-6409EDDA2216}"/>
              </a:ext>
            </a:extLst>
          </p:cNvPr>
          <p:cNvGrpSpPr/>
          <p:nvPr/>
        </p:nvGrpSpPr>
        <p:grpSpPr>
          <a:xfrm>
            <a:off x="6395699" y="1663685"/>
            <a:ext cx="5474238" cy="3162881"/>
            <a:chOff x="6395699" y="1663685"/>
            <a:chExt cx="5474238" cy="316288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01BC719-BF00-7544-A27E-9C59F6B7933F}"/>
                </a:ext>
              </a:extLst>
            </p:cNvPr>
            <p:cNvSpPr/>
            <p:nvPr/>
          </p:nvSpPr>
          <p:spPr>
            <a:xfrm>
              <a:off x="10830857" y="3016826"/>
              <a:ext cx="486349" cy="28408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71CEE7E-5B6F-4144-8013-6DDB5BBE9D21}"/>
                </a:ext>
              </a:extLst>
            </p:cNvPr>
            <p:cNvSpPr/>
            <p:nvPr/>
          </p:nvSpPr>
          <p:spPr>
            <a:xfrm>
              <a:off x="8001000" y="2111081"/>
              <a:ext cx="45719" cy="381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AC53A50-FA2A-8142-BFA4-9B56A67E1097}"/>
                </a:ext>
              </a:extLst>
            </p:cNvPr>
            <p:cNvSpPr/>
            <p:nvPr/>
          </p:nvSpPr>
          <p:spPr>
            <a:xfrm>
              <a:off x="8001000" y="2568281"/>
              <a:ext cx="45719" cy="381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9B18E49-FA5A-5249-A2AD-3CF6697E98F0}"/>
                </a:ext>
              </a:extLst>
            </p:cNvPr>
            <p:cNvSpPr/>
            <p:nvPr/>
          </p:nvSpPr>
          <p:spPr>
            <a:xfrm>
              <a:off x="9982200" y="2086372"/>
              <a:ext cx="45719" cy="381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039C9A3-BF3C-B34E-BDC1-B07506614E15}"/>
                </a:ext>
              </a:extLst>
            </p:cNvPr>
            <p:cNvSpPr/>
            <p:nvPr/>
          </p:nvSpPr>
          <p:spPr>
            <a:xfrm>
              <a:off x="9981112" y="2548170"/>
              <a:ext cx="45719" cy="381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an 6">
              <a:extLst>
                <a:ext uri="{FF2B5EF4-FFF2-40B4-BE49-F238E27FC236}">
                  <a16:creationId xmlns:a16="http://schemas.microsoft.com/office/drawing/2014/main" id="{F050F763-1D1C-F443-A4C3-BBFBF1F330B7}"/>
                </a:ext>
              </a:extLst>
            </p:cNvPr>
            <p:cNvSpPr/>
            <p:nvPr/>
          </p:nvSpPr>
          <p:spPr>
            <a:xfrm>
              <a:off x="9448800" y="2104155"/>
              <a:ext cx="228600" cy="838200"/>
            </a:xfrm>
            <a:prstGeom prst="can">
              <a:avLst/>
            </a:prstGeom>
            <a:solidFill>
              <a:schemeClr val="accent3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F68DC1B-CAB6-BC41-A9D1-C3B480F12E0F}"/>
                </a:ext>
              </a:extLst>
            </p:cNvPr>
            <p:cNvSpPr/>
            <p:nvPr/>
          </p:nvSpPr>
          <p:spPr>
            <a:xfrm>
              <a:off x="7696200" y="2278935"/>
              <a:ext cx="112794" cy="49324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8DED921-E191-9443-8DDC-EE6C21F168B8}"/>
                </a:ext>
              </a:extLst>
            </p:cNvPr>
            <p:cNvSpPr/>
            <p:nvPr/>
          </p:nvSpPr>
          <p:spPr>
            <a:xfrm>
              <a:off x="10323844" y="1795425"/>
              <a:ext cx="534864" cy="150548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D2CA270-A825-AA46-AD3E-6807D50547DC}"/>
                </a:ext>
              </a:extLst>
            </p:cNvPr>
            <p:cNvSpPr/>
            <p:nvPr/>
          </p:nvSpPr>
          <p:spPr>
            <a:xfrm>
              <a:off x="7391400" y="1663685"/>
              <a:ext cx="3925806" cy="1779758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8A1BA34-8EE9-A34F-A715-262440285037}"/>
                </a:ext>
              </a:extLst>
            </p:cNvPr>
            <p:cNvSpPr/>
            <p:nvPr/>
          </p:nvSpPr>
          <p:spPr>
            <a:xfrm>
              <a:off x="6395699" y="4013668"/>
              <a:ext cx="1839001" cy="812898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D5E96E4-7D6E-954A-8E9A-26DC5611DA38}"/>
                </a:ext>
              </a:extLst>
            </p:cNvPr>
            <p:cNvCxnSpPr>
              <a:cxnSpLocks/>
              <a:stCxn id="15" idx="2"/>
              <a:endCxn id="14" idx="2"/>
            </p:cNvCxnSpPr>
            <p:nvPr/>
          </p:nvCxnSpPr>
          <p:spPr>
            <a:xfrm flipV="1">
              <a:off x="6395699" y="2553564"/>
              <a:ext cx="995701" cy="186655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1267284-2726-B14B-882B-78386A039675}"/>
                </a:ext>
              </a:extLst>
            </p:cNvPr>
            <p:cNvCxnSpPr>
              <a:cxnSpLocks/>
              <a:stCxn id="15" idx="6"/>
              <a:endCxn id="14" idx="5"/>
            </p:cNvCxnSpPr>
            <p:nvPr/>
          </p:nvCxnSpPr>
          <p:spPr>
            <a:xfrm flipV="1">
              <a:off x="8234700" y="3182803"/>
              <a:ext cx="2507585" cy="123731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EEAE4AB-B9A3-8C40-87F2-CFC15CF05C0C}"/>
                </a:ext>
              </a:extLst>
            </p:cNvPr>
            <p:cNvCxnSpPr/>
            <p:nvPr/>
          </p:nvCxnSpPr>
          <p:spPr>
            <a:xfrm flipV="1">
              <a:off x="6934200" y="2492081"/>
              <a:ext cx="3389644" cy="31174"/>
            </a:xfrm>
            <a:prstGeom prst="straightConnector1">
              <a:avLst/>
            </a:prstGeom>
            <a:ln w="38100" cmpd="dbl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9ADE3B5-1FDC-B148-8028-96F50592C85B}"/>
                </a:ext>
              </a:extLst>
            </p:cNvPr>
            <p:cNvSpPr txBox="1"/>
            <p:nvPr/>
          </p:nvSpPr>
          <p:spPr>
            <a:xfrm>
              <a:off x="6834633" y="1897200"/>
              <a:ext cx="1023539" cy="291201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rmAutofit fontScale="92500" lnSpcReduction="20000"/>
            </a:bodyPr>
            <a:lstStyle/>
            <a:p>
              <a:pPr algn="l"/>
              <a:r>
                <a:rPr lang="en-US" sz="1600" b="1" dirty="0">
                  <a:solidFill>
                    <a:schemeClr val="tx2"/>
                  </a:solidFill>
                </a:rPr>
                <a:t>Monitor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20E5BFD-9F9C-1642-83AE-FD86D2AC5008}"/>
                </a:ext>
              </a:extLst>
            </p:cNvPr>
            <p:cNvSpPr txBox="1"/>
            <p:nvPr/>
          </p:nvSpPr>
          <p:spPr>
            <a:xfrm>
              <a:off x="10846398" y="1751599"/>
              <a:ext cx="1023539" cy="291201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rmAutofit fontScale="92500" lnSpcReduction="20000"/>
            </a:bodyPr>
            <a:lstStyle/>
            <a:p>
              <a:pPr algn="l"/>
              <a:r>
                <a:rPr lang="en-US" sz="1600" b="1" dirty="0">
                  <a:solidFill>
                    <a:schemeClr val="tx2"/>
                  </a:solidFill>
                </a:rPr>
                <a:t>Detector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EDCAD72-5590-F44A-984C-C84F104C7DEF}"/>
                </a:ext>
              </a:extLst>
            </p:cNvPr>
            <p:cNvSpPr txBox="1"/>
            <p:nvPr/>
          </p:nvSpPr>
          <p:spPr>
            <a:xfrm>
              <a:off x="8894016" y="3016790"/>
              <a:ext cx="1429828" cy="334861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pPr algn="l"/>
              <a:r>
                <a:rPr lang="en-US" sz="1600" b="1" dirty="0">
                  <a:solidFill>
                    <a:schemeClr val="tx2"/>
                  </a:solidFill>
                </a:rPr>
                <a:t>Fermi chopper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95CCCE2-353A-3D45-8965-330C5EC8DCF3}"/>
                </a:ext>
              </a:extLst>
            </p:cNvPr>
            <p:cNvSpPr txBox="1"/>
            <p:nvPr/>
          </p:nvSpPr>
          <p:spPr>
            <a:xfrm>
              <a:off x="8444715" y="1728063"/>
              <a:ext cx="1536397" cy="291201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pPr algn="l"/>
              <a:r>
                <a:rPr 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Collimators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6E240D0-AC3E-5C4E-BE83-DAB652CBA54A}"/>
              </a:ext>
            </a:extLst>
          </p:cNvPr>
          <p:cNvGrpSpPr/>
          <p:nvPr/>
        </p:nvGrpSpPr>
        <p:grpSpPr>
          <a:xfrm>
            <a:off x="9372599" y="2728012"/>
            <a:ext cx="2718751" cy="3938552"/>
            <a:chOff x="9372599" y="2728012"/>
            <a:chExt cx="2718751" cy="393855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22134" y="4057965"/>
              <a:ext cx="2053040" cy="2341412"/>
            </a:xfrm>
            <a:prstGeom prst="rect">
              <a:avLst/>
            </a:prstGeom>
          </p:spPr>
        </p:pic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6F25091-6E20-B843-AD32-04BB9D90FCAE}"/>
                </a:ext>
              </a:extLst>
            </p:cNvPr>
            <p:cNvSpPr/>
            <p:nvPr/>
          </p:nvSpPr>
          <p:spPr>
            <a:xfrm>
              <a:off x="9372599" y="3893126"/>
              <a:ext cx="2718751" cy="2773438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1608AB8-C197-364D-9E36-247AAA15808C}"/>
                </a:ext>
              </a:extLst>
            </p:cNvPr>
            <p:cNvCxnSpPr>
              <a:cxnSpLocks/>
              <a:endCxn id="44" idx="2"/>
            </p:cNvCxnSpPr>
            <p:nvPr/>
          </p:nvCxnSpPr>
          <p:spPr>
            <a:xfrm flipH="1">
              <a:off x="9372599" y="2790102"/>
              <a:ext cx="76201" cy="24897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B767658-C0AE-D547-A389-43D4871C8BC2}"/>
                </a:ext>
              </a:extLst>
            </p:cNvPr>
            <p:cNvCxnSpPr>
              <a:cxnSpLocks/>
              <a:endCxn id="44" idx="7"/>
            </p:cNvCxnSpPr>
            <p:nvPr/>
          </p:nvCxnSpPr>
          <p:spPr>
            <a:xfrm>
              <a:off x="9677400" y="2728012"/>
              <a:ext cx="2015798" cy="1571275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3892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Further In-Beam Tests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V20 direct beam with Fermi chopper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2C15E7-365B-2E42-A2EE-09A48298CDB5}"/>
              </a:ext>
            </a:extLst>
          </p:cNvPr>
          <p:cNvSpPr txBox="1"/>
          <p:nvPr/>
        </p:nvSpPr>
        <p:spPr>
          <a:xfrm>
            <a:off x="4495800" y="1552037"/>
            <a:ext cx="6934200" cy="168662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 algn="l"/>
            <a:r>
              <a:rPr lang="en-US" dirty="0"/>
              <a:t>Direct pulsed beam measurement </a:t>
            </a:r>
          </a:p>
          <a:p>
            <a:pPr algn="l"/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Fermi chopper to generate a train of monochromatic pulses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Pulse resolution ~10us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Interval 1 </a:t>
            </a:r>
            <a:r>
              <a:rPr lang="en-US" dirty="0" err="1"/>
              <a:t>ms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Study after-pulse effects, broadening due to scattering in grid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CEB7FA-A63C-964E-AD51-AE985A166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074" y="2142587"/>
            <a:ext cx="4724400" cy="3543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6E8E255-696B-664D-8661-A0894C490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124200"/>
            <a:ext cx="4800599" cy="360305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08EDF33-AAAE-F143-86A0-D06F7B28D718}"/>
              </a:ext>
            </a:extLst>
          </p:cNvPr>
          <p:cNvSpPr txBox="1"/>
          <p:nvPr/>
        </p:nvSpPr>
        <p:spPr>
          <a:xfrm>
            <a:off x="0" y="6342202"/>
            <a:ext cx="5943600" cy="38505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en-US" dirty="0"/>
              <a:t>*note: shielding around detector was added after this photo</a:t>
            </a:r>
          </a:p>
        </p:txBody>
      </p:sp>
    </p:spTree>
    <p:extLst>
      <p:ext uri="{BB962C8B-B14F-4D97-AF65-F5344CB8AC3E}">
        <p14:creationId xmlns:p14="http://schemas.microsoft.com/office/powerpoint/2010/main" val="3532047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D7E8F-0723-A844-A622-191728759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17989-6349-734A-A2A7-061F1DD00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33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9B81F9-1563-7D47-84FF-5737A3EE62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Development Requirements addressed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A8C7C8C-474A-F644-9B52-60101D69ED48}"/>
              </a:ext>
            </a:extLst>
          </p:cNvPr>
          <p:cNvSpPr txBox="1">
            <a:spLocks/>
          </p:cNvSpPr>
          <p:nvPr/>
        </p:nvSpPr>
        <p:spPr>
          <a:xfrm>
            <a:off x="1066800" y="1687133"/>
            <a:ext cx="10896600" cy="5094667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Alternative to existing </a:t>
            </a:r>
            <a:r>
              <a:rPr lang="en-US" baseline="30000" dirty="0"/>
              <a:t>3</a:t>
            </a:r>
            <a:r>
              <a:rPr lang="en-US" dirty="0"/>
              <a:t>He technology	</a:t>
            </a:r>
            <a:r>
              <a:rPr lang="en-US" dirty="0">
                <a:solidFill>
                  <a:srgbClr val="00B050"/>
                </a:solidFill>
                <a:sym typeface="Wingdings" pitchFamily="2" charset="2"/>
              </a:rPr>
              <a:t> Detector validated for ESS </a:t>
            </a:r>
            <a:r>
              <a:rPr lang="en-US" dirty="0" err="1">
                <a:solidFill>
                  <a:srgbClr val="00B050"/>
                </a:solidFill>
                <a:sym typeface="Wingdings" pitchFamily="2" charset="2"/>
              </a:rPr>
              <a:t>ToF</a:t>
            </a:r>
            <a:r>
              <a:rPr lang="en-US" dirty="0">
                <a:solidFill>
                  <a:srgbClr val="00B050"/>
                </a:solidFill>
                <a:sym typeface="Wingdings" pitchFamily="2" charset="2"/>
              </a:rPr>
              <a:t> Spectrometers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/>
              <a:t>Original driver – cost				</a:t>
            </a:r>
            <a:r>
              <a:rPr lang="en-US" dirty="0">
                <a:solidFill>
                  <a:srgbClr val="00B050"/>
                </a:solidFill>
                <a:sym typeface="Wingdings" pitchFamily="2" charset="2"/>
              </a:rPr>
              <a:t> Cheaper than </a:t>
            </a:r>
            <a:r>
              <a:rPr lang="en-US" baseline="30000" dirty="0">
                <a:solidFill>
                  <a:srgbClr val="00B050"/>
                </a:solidFill>
                <a:sym typeface="Wingdings" pitchFamily="2" charset="2"/>
              </a:rPr>
              <a:t>3</a:t>
            </a:r>
            <a:r>
              <a:rPr lang="en-US" dirty="0">
                <a:solidFill>
                  <a:srgbClr val="00B050"/>
                </a:solidFill>
                <a:sym typeface="Wingdings" pitchFamily="2" charset="2"/>
              </a:rPr>
              <a:t>He</a:t>
            </a:r>
            <a:endParaRPr lang="en-US" dirty="0"/>
          </a:p>
          <a:p>
            <a:r>
              <a:rPr lang="en-US" dirty="0"/>
              <a:t>Further driver – rate capability		</a:t>
            </a:r>
            <a:r>
              <a:rPr lang="en-US" dirty="0">
                <a:solidFill>
                  <a:srgbClr val="00B050"/>
                </a:solidFill>
                <a:sym typeface="Wingdings" pitchFamily="2" charset="2"/>
              </a:rPr>
              <a:t> Exceeds </a:t>
            </a:r>
            <a:r>
              <a:rPr lang="en-US" baseline="30000" dirty="0">
                <a:solidFill>
                  <a:srgbClr val="00B050"/>
                </a:solidFill>
                <a:sym typeface="Wingdings" pitchFamily="2" charset="2"/>
              </a:rPr>
              <a:t>3</a:t>
            </a:r>
            <a:r>
              <a:rPr lang="en-US" dirty="0">
                <a:solidFill>
                  <a:srgbClr val="00B050"/>
                </a:solidFill>
                <a:sym typeface="Wingdings" pitchFamily="2" charset="2"/>
              </a:rPr>
              <a:t>He</a:t>
            </a:r>
            <a:endParaRPr lang="en-US" dirty="0"/>
          </a:p>
          <a:p>
            <a:r>
              <a:rPr lang="en-US" dirty="0"/>
              <a:t>Detector performance needs:</a:t>
            </a:r>
          </a:p>
          <a:p>
            <a:pPr lvl="1"/>
            <a:r>
              <a:rPr lang="en-US" dirty="0"/>
              <a:t>Efficiency</a:t>
            </a:r>
          </a:p>
          <a:p>
            <a:pPr lvl="1"/>
            <a:r>
              <a:rPr lang="en-US" dirty="0"/>
              <a:t>Background</a:t>
            </a:r>
          </a:p>
          <a:p>
            <a:pPr lvl="1"/>
            <a:r>
              <a:rPr lang="en-US" dirty="0"/>
              <a:t>Gamma rejection</a:t>
            </a:r>
            <a:endParaRPr lang="en-US" sz="2100" dirty="0">
              <a:solidFill>
                <a:srgbClr val="00B050"/>
              </a:solidFill>
            </a:endParaRPr>
          </a:p>
          <a:p>
            <a:pPr lvl="1"/>
            <a:r>
              <a:rPr lang="en-US" dirty="0"/>
              <a:t>Fast neutron sensitivity</a:t>
            </a:r>
          </a:p>
          <a:p>
            <a:pPr lvl="1"/>
            <a:r>
              <a:rPr lang="en-US" dirty="0" err="1"/>
              <a:t>ToF</a:t>
            </a:r>
            <a:r>
              <a:rPr lang="en-US" dirty="0"/>
              <a:t>/energy resolution				</a:t>
            </a:r>
            <a:r>
              <a:rPr lang="en-US" sz="2100" dirty="0">
                <a:solidFill>
                  <a:srgbClr val="00B050"/>
                </a:solidFill>
                <a:sym typeface="Wingdings" pitchFamily="2" charset="2"/>
              </a:rPr>
              <a:t> Matching, or close to </a:t>
            </a:r>
            <a:r>
              <a:rPr lang="en-US" sz="2100" baseline="30000" dirty="0">
                <a:solidFill>
                  <a:srgbClr val="00B050"/>
                </a:solidFill>
                <a:sym typeface="Wingdings" pitchFamily="2" charset="2"/>
              </a:rPr>
              <a:t>3</a:t>
            </a:r>
            <a:r>
              <a:rPr lang="en-US" sz="2100" dirty="0">
                <a:solidFill>
                  <a:srgbClr val="00B050"/>
                </a:solidFill>
                <a:sym typeface="Wingdings" pitchFamily="2" charset="2"/>
              </a:rPr>
              <a:t>He</a:t>
            </a:r>
            <a:endParaRPr lang="en-US" sz="2100" dirty="0"/>
          </a:p>
          <a:p>
            <a:pPr lvl="1"/>
            <a:r>
              <a:rPr lang="en-US" dirty="0"/>
              <a:t>Uniformity</a:t>
            </a:r>
          </a:p>
          <a:p>
            <a:r>
              <a:rPr lang="en-US" dirty="0"/>
              <a:t>Design needs:							</a:t>
            </a:r>
          </a:p>
          <a:p>
            <a:pPr lvl="1"/>
            <a:r>
              <a:rPr lang="en-US" dirty="0"/>
              <a:t>Cost</a:t>
            </a:r>
          </a:p>
          <a:p>
            <a:pPr lvl="1"/>
            <a:r>
              <a:rPr lang="en-US" dirty="0"/>
              <a:t>High active area</a:t>
            </a:r>
          </a:p>
          <a:p>
            <a:pPr lvl="1"/>
            <a:r>
              <a:rPr lang="en-US" dirty="0"/>
              <a:t>Vacuum compatibility</a:t>
            </a:r>
          </a:p>
          <a:p>
            <a:pPr lvl="1"/>
            <a:endParaRPr lang="en-US" dirty="0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76A24E3B-108B-AF4A-9C48-29BF696B35E4}"/>
              </a:ext>
            </a:extLst>
          </p:cNvPr>
          <p:cNvSpPr/>
          <p:nvPr/>
        </p:nvSpPr>
        <p:spPr>
          <a:xfrm>
            <a:off x="5016500" y="2971800"/>
            <a:ext cx="469900" cy="3618061"/>
          </a:xfrm>
          <a:prstGeom prst="rightBrac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28B958-522A-E24B-9ABF-0D2EB943CC7B}"/>
              </a:ext>
            </a:extLst>
          </p:cNvPr>
          <p:cNvSpPr/>
          <p:nvPr/>
        </p:nvSpPr>
        <p:spPr>
          <a:xfrm>
            <a:off x="7467600" y="5439766"/>
            <a:ext cx="3523300" cy="738664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B050"/>
                </a:solidFill>
              </a:rPr>
              <a:t>Studies of the detailed line shape are ongoing</a:t>
            </a:r>
          </a:p>
        </p:txBody>
      </p:sp>
    </p:spTree>
    <p:extLst>
      <p:ext uri="{BB962C8B-B14F-4D97-AF65-F5344CB8AC3E}">
        <p14:creationId xmlns:p14="http://schemas.microsoft.com/office/powerpoint/2010/main" val="4201291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D7E8F-0723-A844-A622-191728759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Requirements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17989-6349-734A-A2A7-061F1DD00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9B81F9-1563-7D47-84FF-5737A3EE62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A8C7C8C-474A-F644-9B52-60101D69ED48}"/>
              </a:ext>
            </a:extLst>
          </p:cNvPr>
          <p:cNvSpPr txBox="1">
            <a:spLocks/>
          </p:cNvSpPr>
          <p:nvPr/>
        </p:nvSpPr>
        <p:spPr>
          <a:xfrm>
            <a:off x="1066800" y="1458533"/>
            <a:ext cx="5486400" cy="5359928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Alternative to the existing </a:t>
            </a:r>
            <a:r>
              <a:rPr lang="en-US" baseline="30000" dirty="0"/>
              <a:t>3</a:t>
            </a:r>
            <a:r>
              <a:rPr lang="en-US" dirty="0"/>
              <a:t>He technology</a:t>
            </a:r>
          </a:p>
          <a:p>
            <a:r>
              <a:rPr lang="en-US" dirty="0"/>
              <a:t>Original driver – cost</a:t>
            </a:r>
          </a:p>
          <a:p>
            <a:r>
              <a:rPr lang="en-US" dirty="0"/>
              <a:t>Further driver – rate capability</a:t>
            </a:r>
          </a:p>
          <a:p>
            <a:r>
              <a:rPr lang="en-US" dirty="0"/>
              <a:t>Detector performance needs:</a:t>
            </a:r>
          </a:p>
          <a:p>
            <a:pPr lvl="1"/>
            <a:r>
              <a:rPr lang="en-US" dirty="0"/>
              <a:t>Efficiency</a:t>
            </a:r>
          </a:p>
          <a:p>
            <a:pPr lvl="1"/>
            <a:r>
              <a:rPr lang="en-US" dirty="0"/>
              <a:t>Background</a:t>
            </a:r>
          </a:p>
          <a:p>
            <a:pPr lvl="1"/>
            <a:r>
              <a:rPr lang="en-US" dirty="0"/>
              <a:t>Gamma rejection</a:t>
            </a:r>
          </a:p>
          <a:p>
            <a:pPr lvl="1"/>
            <a:r>
              <a:rPr lang="en-US" dirty="0"/>
              <a:t>Fast neutron sensitivity</a:t>
            </a:r>
          </a:p>
          <a:p>
            <a:pPr lvl="1"/>
            <a:r>
              <a:rPr lang="en-US" dirty="0" err="1"/>
              <a:t>ToF</a:t>
            </a:r>
            <a:r>
              <a:rPr lang="en-US" dirty="0"/>
              <a:t>/energy resolution </a:t>
            </a:r>
          </a:p>
          <a:p>
            <a:pPr lvl="1"/>
            <a:r>
              <a:rPr lang="en-US" dirty="0"/>
              <a:t>Uniformity</a:t>
            </a:r>
          </a:p>
          <a:p>
            <a:r>
              <a:rPr lang="en-US" dirty="0"/>
              <a:t>Design needs:</a:t>
            </a:r>
          </a:p>
          <a:p>
            <a:pPr lvl="1"/>
            <a:r>
              <a:rPr lang="en-US" dirty="0"/>
              <a:t>Cost</a:t>
            </a:r>
          </a:p>
          <a:p>
            <a:pPr lvl="1"/>
            <a:r>
              <a:rPr lang="en-US" dirty="0"/>
              <a:t>High active area</a:t>
            </a:r>
          </a:p>
          <a:p>
            <a:pPr lvl="1"/>
            <a:r>
              <a:rPr lang="en-US" dirty="0"/>
              <a:t>Vacuum compatibility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472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EFAAF-3AC1-5F46-B0AE-9BA3FDBA6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Multi-Grid </a:t>
            </a:r>
            <a:r>
              <a:rPr lang="sv-SE" dirty="0" err="1"/>
              <a:t>Technology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5E63E5-C8DD-9A47-ABE9-171F49CE4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F33D15-CEA0-F449-9EA5-25CFDB008F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err="1"/>
              <a:t>Detection</a:t>
            </a:r>
            <a:r>
              <a:rPr lang="sv-SE" dirty="0"/>
              <a:t> in </a:t>
            </a:r>
            <a:r>
              <a:rPr lang="sv-SE" dirty="0" err="1"/>
              <a:t>multiple</a:t>
            </a:r>
            <a:r>
              <a:rPr lang="sv-SE" dirty="0"/>
              <a:t> </a:t>
            </a:r>
            <a:r>
              <a:rPr lang="sv-SE" dirty="0" err="1"/>
              <a:t>thin</a:t>
            </a:r>
            <a:r>
              <a:rPr lang="sv-SE" dirty="0"/>
              <a:t> </a:t>
            </a:r>
            <a:r>
              <a:rPr lang="sv-SE" dirty="0" err="1"/>
              <a:t>layers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baseline="30000" dirty="0"/>
              <a:t>10</a:t>
            </a:r>
            <a:r>
              <a:rPr lang="sv-SE" dirty="0"/>
              <a:t>B</a:t>
            </a:r>
            <a:r>
              <a:rPr lang="sv-SE" baseline="-25000" dirty="0"/>
              <a:t>4</a:t>
            </a:r>
            <a:r>
              <a:rPr lang="sv-SE" dirty="0"/>
              <a:t>C</a:t>
            </a:r>
          </a:p>
        </p:txBody>
      </p:sp>
      <p:pic>
        <p:nvPicPr>
          <p:cNvPr id="7" name="Picture 6" descr="ILL-web-png.png">
            <a:extLst>
              <a:ext uri="{FF2B5EF4-FFF2-40B4-BE49-F238E27FC236}">
                <a16:creationId xmlns:a16="http://schemas.microsoft.com/office/drawing/2014/main" id="{2ADD568A-DCEE-5A42-80F3-0D9CB75FCF2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99938" y="359420"/>
            <a:ext cx="829347" cy="783526"/>
          </a:xfrm>
          <a:prstGeom prst="rect">
            <a:avLst/>
          </a:prstGeom>
        </p:spPr>
      </p:pic>
      <p:pic>
        <p:nvPicPr>
          <p:cNvPr id="8" name="Picture 7" descr="photo 2_crop.JPG">
            <a:extLst>
              <a:ext uri="{FF2B5EF4-FFF2-40B4-BE49-F238E27FC236}">
                <a16:creationId xmlns:a16="http://schemas.microsoft.com/office/drawing/2014/main" id="{3FC858C2-96F7-CB48-98F6-337DCA9EA8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718" y="1872158"/>
            <a:ext cx="2751146" cy="207475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B80B8CD-9CC3-FB46-944E-CC0E13C12AFE}"/>
              </a:ext>
            </a:extLst>
          </p:cNvPr>
          <p:cNvCxnSpPr>
            <a:cxnSpLocks/>
          </p:cNvCxnSpPr>
          <p:nvPr/>
        </p:nvCxnSpPr>
        <p:spPr>
          <a:xfrm>
            <a:off x="4682654" y="1854368"/>
            <a:ext cx="1428439" cy="278686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E7AFA33-FA23-134F-9D08-D885047ADC2B}"/>
              </a:ext>
            </a:extLst>
          </p:cNvPr>
          <p:cNvCxnSpPr>
            <a:cxnSpLocks/>
          </p:cNvCxnSpPr>
          <p:nvPr/>
        </p:nvCxnSpPr>
        <p:spPr>
          <a:xfrm>
            <a:off x="4120834" y="2065012"/>
            <a:ext cx="1428439" cy="278686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558273F-BC01-BC40-95F4-2654F9EB9EC6}"/>
              </a:ext>
            </a:extLst>
          </p:cNvPr>
          <p:cNvGrpSpPr/>
          <p:nvPr/>
        </p:nvGrpSpPr>
        <p:grpSpPr>
          <a:xfrm>
            <a:off x="107504" y="1484784"/>
            <a:ext cx="3883360" cy="2706317"/>
            <a:chOff x="158190" y="2899315"/>
            <a:chExt cx="3883360" cy="2706317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DB9773DC-21A7-D540-959C-D65B3C7890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3118" y="3235722"/>
              <a:ext cx="51346" cy="1779240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1C93E461-DB88-324C-A5E6-DBE11DA540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7154" y="3235722"/>
              <a:ext cx="102691" cy="1779240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75819A-CE28-4B43-9B31-DB9898B9F683}"/>
                </a:ext>
              </a:extLst>
            </p:cNvPr>
            <p:cNvSpPr/>
            <p:nvPr/>
          </p:nvSpPr>
          <p:spPr bwMode="auto">
            <a:xfrm>
              <a:off x="1773687" y="3235722"/>
              <a:ext cx="154813" cy="1768078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64291" tIns="32146" rIns="64291" bIns="32146"/>
            <a:lstStyle/>
            <a:p>
              <a:pPr defTabSz="914400">
                <a:defRPr/>
              </a:pPr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A26737C-EC1B-1F46-8FE7-454FD5AE7198}"/>
                </a:ext>
              </a:extLst>
            </p:cNvPr>
            <p:cNvCxnSpPr/>
            <p:nvPr/>
          </p:nvCxnSpPr>
          <p:spPr bwMode="auto">
            <a:xfrm flipV="1">
              <a:off x="1363698" y="4541689"/>
              <a:ext cx="359420" cy="611684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633BE98-0691-B64E-ABA8-C7D9200C04F6}"/>
                </a:ext>
              </a:extLst>
            </p:cNvPr>
            <p:cNvCxnSpPr/>
            <p:nvPr/>
          </p:nvCxnSpPr>
          <p:spPr bwMode="auto">
            <a:xfrm flipH="1" flipV="1">
              <a:off x="1806833" y="4971671"/>
              <a:ext cx="321469" cy="320352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7" name="TextBox 9">
              <a:extLst>
                <a:ext uri="{FF2B5EF4-FFF2-40B4-BE49-F238E27FC236}">
                  <a16:creationId xmlns:a16="http://schemas.microsoft.com/office/drawing/2014/main" id="{5DE07FB5-EC2C-2A4E-B927-A8CDC50465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502" y="5069657"/>
              <a:ext cx="966639" cy="281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/>
                <a:t>B-10 film</a:t>
              </a:r>
            </a:p>
          </p:txBody>
        </p:sp>
        <p:sp>
          <p:nvSpPr>
            <p:cNvPr id="18" name="TextBox 10">
              <a:extLst>
                <a:ext uri="{FF2B5EF4-FFF2-40B4-BE49-F238E27FC236}">
                  <a16:creationId xmlns:a16="http://schemas.microsoft.com/office/drawing/2014/main" id="{7A0B260E-BFF3-A54F-8270-CE92342AC3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1773" y="5325269"/>
              <a:ext cx="1016868" cy="28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/>
                <a:t>Al substrate</a:t>
              </a:r>
            </a:p>
          </p:txBody>
        </p:sp>
        <p:sp>
          <p:nvSpPr>
            <p:cNvPr id="19" name="TextBox 14">
              <a:extLst>
                <a:ext uri="{FF2B5EF4-FFF2-40B4-BE49-F238E27FC236}">
                  <a16:creationId xmlns:a16="http://schemas.microsoft.com/office/drawing/2014/main" id="{60DB3D29-FADD-0647-A2EC-ED4C699DFD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346" y="3503613"/>
              <a:ext cx="352723" cy="372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2000">
                  <a:solidFill>
                    <a:srgbClr val="C0504D"/>
                  </a:solidFill>
                </a:rPr>
                <a:t>n</a:t>
              </a:r>
            </a:p>
          </p:txBody>
        </p:sp>
        <p:sp>
          <p:nvSpPr>
            <p:cNvPr id="20" name="TextBox 15">
              <a:extLst>
                <a:ext uri="{FF2B5EF4-FFF2-40B4-BE49-F238E27FC236}">
                  <a16:creationId xmlns:a16="http://schemas.microsoft.com/office/drawing/2014/main" id="{57DF4B84-546E-5B4A-8816-BB026FD712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0393" y="3403154"/>
              <a:ext cx="1082725" cy="281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/>
                <a:t>conversion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6E9D359-0B5B-B34C-AE52-DDE750714F1F}"/>
                </a:ext>
              </a:extLst>
            </p:cNvPr>
            <p:cNvCxnSpPr>
              <a:stCxn id="20" idx="2"/>
            </p:cNvCxnSpPr>
            <p:nvPr/>
          </p:nvCxnSpPr>
          <p:spPr bwMode="auto">
            <a:xfrm>
              <a:off x="1182872" y="3684439"/>
              <a:ext cx="488900" cy="107156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15A6EF8-F802-0045-96FB-C5A696ABF398}"/>
                </a:ext>
              </a:extLst>
            </p:cNvPr>
            <p:cNvCxnSpPr/>
            <p:nvPr/>
          </p:nvCxnSpPr>
          <p:spPr bwMode="auto">
            <a:xfrm flipV="1">
              <a:off x="1774463" y="3735785"/>
              <a:ext cx="154037" cy="167432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6483C95-BAA3-D543-82CD-94119CA01659}"/>
                </a:ext>
              </a:extLst>
            </p:cNvPr>
            <p:cNvCxnSpPr/>
            <p:nvPr/>
          </p:nvCxnSpPr>
          <p:spPr bwMode="auto">
            <a:xfrm flipH="1">
              <a:off x="1031067" y="3905449"/>
              <a:ext cx="743396" cy="747861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25D97FBA-34F0-4F43-97EE-DE099514AC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190" y="4360862"/>
              <a:ext cx="667494" cy="282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/>
                <a:t>gas</a:t>
              </a:r>
            </a:p>
          </p:txBody>
        </p:sp>
        <p:sp>
          <p:nvSpPr>
            <p:cNvPr id="25" name="Explosion 2 25">
              <a:extLst>
                <a:ext uri="{FF2B5EF4-FFF2-40B4-BE49-F238E27FC236}">
                  <a16:creationId xmlns:a16="http://schemas.microsoft.com/office/drawing/2014/main" id="{4ACB3D8C-4D64-574E-BBE4-53653C9CEC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3117" y="3847406"/>
              <a:ext cx="129480" cy="111621"/>
            </a:xfrm>
            <a:prstGeom prst="irregularSeal2">
              <a:avLst/>
            </a:prstGeom>
            <a:solidFill>
              <a:srgbClr val="FF0000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TextBox 28">
              <a:extLst>
                <a:ext uri="{FF2B5EF4-FFF2-40B4-BE49-F238E27FC236}">
                  <a16:creationId xmlns:a16="http://schemas.microsoft.com/office/drawing/2014/main" id="{CA6F6B48-EBC4-B049-BD4E-472706533B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658" y="4039394"/>
              <a:ext cx="964406" cy="282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>
                  <a:solidFill>
                    <a:srgbClr val="FF0000"/>
                  </a:solidFill>
                </a:rPr>
                <a:t>fragment 1</a:t>
              </a:r>
            </a:p>
          </p:txBody>
        </p:sp>
        <p:sp>
          <p:nvSpPr>
            <p:cNvPr id="27" name="TextBox 29">
              <a:extLst>
                <a:ext uri="{FF2B5EF4-FFF2-40B4-BE49-F238E27FC236}">
                  <a16:creationId xmlns:a16="http://schemas.microsoft.com/office/drawing/2014/main" id="{99C9EF11-075F-C548-B00C-0A6F94BA8A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2690" y="3450034"/>
              <a:ext cx="957709" cy="282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>
                  <a:solidFill>
                    <a:srgbClr val="FF0000"/>
                  </a:solidFill>
                </a:rPr>
                <a:t>fragment 2</a:t>
              </a:r>
            </a:p>
          </p:txBody>
        </p:sp>
        <p:sp>
          <p:nvSpPr>
            <p:cNvPr id="28" name="TextBox 24">
              <a:extLst>
                <a:ext uri="{FF2B5EF4-FFF2-40B4-BE49-F238E27FC236}">
                  <a16:creationId xmlns:a16="http://schemas.microsoft.com/office/drawing/2014/main" id="{56342880-BCB9-E246-8D95-EA1F7107A4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8302" y="2899315"/>
              <a:ext cx="667494" cy="282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/>
                <a:t>gas</a:t>
              </a:r>
            </a:p>
          </p:txBody>
        </p:sp>
        <p:sp>
          <p:nvSpPr>
            <p:cNvPr id="29" name="Rectangle 4">
              <a:extLst>
                <a:ext uri="{FF2B5EF4-FFF2-40B4-BE49-F238E27FC236}">
                  <a16:creationId xmlns:a16="http://schemas.microsoft.com/office/drawing/2014/main" id="{C8A005C9-AFEF-AE4F-A602-47E1C3F350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592" y="3235722"/>
              <a:ext cx="51346" cy="1779240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Rectangle 4">
              <a:extLst>
                <a:ext uri="{FF2B5EF4-FFF2-40B4-BE49-F238E27FC236}">
                  <a16:creationId xmlns:a16="http://schemas.microsoft.com/office/drawing/2014/main" id="{1F7B70E3-DD7B-684D-A38A-07DB047014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0628" y="3235722"/>
              <a:ext cx="102691" cy="1779240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F3CD218-B519-7D42-9ED2-AF20B9B991E6}"/>
                </a:ext>
              </a:extLst>
            </p:cNvPr>
            <p:cNvSpPr/>
            <p:nvPr/>
          </p:nvSpPr>
          <p:spPr bwMode="auto">
            <a:xfrm>
              <a:off x="2787161" y="3235722"/>
              <a:ext cx="154813" cy="1768078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64291" tIns="32146" rIns="64291" bIns="32146"/>
            <a:lstStyle/>
            <a:p>
              <a:pPr defTabSz="914400">
                <a:defRPr/>
              </a:pPr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Rectangle 4">
              <a:extLst>
                <a:ext uri="{FF2B5EF4-FFF2-40B4-BE49-F238E27FC236}">
                  <a16:creationId xmlns:a16="http://schemas.microsoft.com/office/drawing/2014/main" id="{E4B269C8-35EC-3941-80C1-345D75956C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4823" y="3235722"/>
              <a:ext cx="51346" cy="1779240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Rectangle 4">
              <a:extLst>
                <a:ext uri="{FF2B5EF4-FFF2-40B4-BE49-F238E27FC236}">
                  <a16:creationId xmlns:a16="http://schemas.microsoft.com/office/drawing/2014/main" id="{CB071D61-2089-0049-8BDB-1634A90AEE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8859" y="3235722"/>
              <a:ext cx="102691" cy="1779240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F96FFF5-5C4C-1040-88AC-5154999B5A5D}"/>
                </a:ext>
              </a:extLst>
            </p:cNvPr>
            <p:cNvSpPr/>
            <p:nvPr/>
          </p:nvSpPr>
          <p:spPr bwMode="auto">
            <a:xfrm>
              <a:off x="3835392" y="3235722"/>
              <a:ext cx="154813" cy="1768078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64291" tIns="32146" rIns="64291" bIns="32146"/>
            <a:lstStyle/>
            <a:p>
              <a:pPr defTabSz="914400">
                <a:defRPr/>
              </a:pPr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46D0BCB-B464-D64C-8277-1F9E5C0C29FC}"/>
                </a:ext>
              </a:extLst>
            </p:cNvPr>
            <p:cNvCxnSpPr/>
            <p:nvPr/>
          </p:nvCxnSpPr>
          <p:spPr>
            <a:xfrm flipV="1">
              <a:off x="277985" y="3915446"/>
              <a:ext cx="1427662" cy="28903"/>
            </a:xfrm>
            <a:prstGeom prst="straightConnector1">
              <a:avLst/>
            </a:prstGeom>
            <a:ln w="101600" cmpd="dbl">
              <a:solidFill>
                <a:schemeClr val="accent2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14">
            <a:extLst>
              <a:ext uri="{FF2B5EF4-FFF2-40B4-BE49-F238E27FC236}">
                <a16:creationId xmlns:a16="http://schemas.microsoft.com/office/drawing/2014/main" id="{166BE0F9-5762-4D43-B961-8B19316C0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9736" y="2120090"/>
            <a:ext cx="314162" cy="43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defTabSz="914400" eaLnBrk="1" hangingPunct="1"/>
            <a:r>
              <a:rPr lang="en-US" sz="2400" dirty="0">
                <a:solidFill>
                  <a:srgbClr val="C0504D"/>
                </a:solidFill>
              </a:rPr>
              <a:t>n</a:t>
            </a:r>
          </a:p>
        </p:txBody>
      </p:sp>
      <p:pic>
        <p:nvPicPr>
          <p:cNvPr id="37" name="Picture 36" descr="DSCF0300.JPG">
            <a:extLst>
              <a:ext uri="{FF2B5EF4-FFF2-40B4-BE49-F238E27FC236}">
                <a16:creationId xmlns:a16="http://schemas.microsoft.com/office/drawing/2014/main" id="{C8ECCBB9-E48B-BA45-BF73-41E2253430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158" y="4480658"/>
            <a:ext cx="2511601" cy="1753934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05C9D96-28CD-0C4B-B7D8-F0AB1A6B8AE1}"/>
              </a:ext>
            </a:extLst>
          </p:cNvPr>
          <p:cNvCxnSpPr/>
          <p:nvPr/>
        </p:nvCxnSpPr>
        <p:spPr>
          <a:xfrm>
            <a:off x="406201" y="4567533"/>
            <a:ext cx="1428439" cy="278686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CE3703E-CF3C-BD4F-98F8-D946C6CEECF1}"/>
              </a:ext>
            </a:extLst>
          </p:cNvPr>
          <p:cNvCxnSpPr/>
          <p:nvPr/>
        </p:nvCxnSpPr>
        <p:spPr>
          <a:xfrm>
            <a:off x="446322" y="4974222"/>
            <a:ext cx="1428439" cy="278686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14">
            <a:extLst>
              <a:ext uri="{FF2B5EF4-FFF2-40B4-BE49-F238E27FC236}">
                <a16:creationId xmlns:a16="http://schemas.microsoft.com/office/drawing/2014/main" id="{438DBB8D-2631-4148-9BD7-E00A169F8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407" y="5035782"/>
            <a:ext cx="352723" cy="43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defTabSz="914400" eaLnBrk="1" hangingPunct="1"/>
            <a:r>
              <a:rPr lang="en-US" sz="2400">
                <a:solidFill>
                  <a:srgbClr val="C0504D"/>
                </a:solidFill>
              </a:rPr>
              <a:t>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E3A1242-BA8D-6F47-A878-E1E6CDF185D3}"/>
              </a:ext>
            </a:extLst>
          </p:cNvPr>
          <p:cNvSpPr txBox="1"/>
          <p:nvPr/>
        </p:nvSpPr>
        <p:spPr>
          <a:xfrm>
            <a:off x="6604983" y="4774458"/>
            <a:ext cx="5319088" cy="1477328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/>
              <a:buChar char="•"/>
            </a:pPr>
            <a:r>
              <a:rPr lang="en-US" b="1">
                <a:solidFill>
                  <a:srgbClr val="008000"/>
                </a:solidFill>
                <a:latin typeface="Calibri"/>
              </a:rPr>
              <a:t>Low cost for large area</a:t>
            </a:r>
          </a:p>
          <a:p>
            <a:pPr marL="285750" indent="-285750" defTabSz="914400">
              <a:buFont typeface="Arial"/>
              <a:buChar char="•"/>
            </a:pPr>
            <a:endParaRPr lang="en-US">
              <a:solidFill>
                <a:srgbClr val="008000"/>
              </a:solidFill>
              <a:latin typeface="Calibri"/>
            </a:endParaRPr>
          </a:p>
          <a:p>
            <a:pPr marL="285750" indent="-285750" defTabSz="914400">
              <a:buFont typeface="Arial"/>
              <a:buChar char="•"/>
            </a:pPr>
            <a:r>
              <a:rPr lang="en-US">
                <a:solidFill>
                  <a:srgbClr val="008000"/>
                </a:solidFill>
                <a:latin typeface="Calibri"/>
              </a:rPr>
              <a:t>High total efficiency</a:t>
            </a:r>
          </a:p>
          <a:p>
            <a:pPr marL="285750" indent="-285750" defTabSz="914400">
              <a:buFont typeface="Arial"/>
              <a:buChar char="•"/>
            </a:pPr>
            <a:r>
              <a:rPr lang="en-US">
                <a:solidFill>
                  <a:srgbClr val="008000"/>
                </a:solidFill>
                <a:latin typeface="Calibri"/>
              </a:rPr>
              <a:t>Readout split over many layers – lower local rate</a:t>
            </a:r>
          </a:p>
          <a:p>
            <a:pPr marL="285750" indent="-285750" defTabSz="914400">
              <a:buFont typeface="Arial"/>
              <a:buChar char="•"/>
            </a:pPr>
            <a:r>
              <a:rPr lang="en-US">
                <a:solidFill>
                  <a:srgbClr val="008000"/>
                </a:solidFill>
                <a:latin typeface="Calibri"/>
              </a:rPr>
              <a:t>No need for resistive readout – low gain</a:t>
            </a:r>
          </a:p>
        </p:txBody>
      </p:sp>
      <p:pic>
        <p:nvPicPr>
          <p:cNvPr id="44" name="Picture 43" descr="eff25A_Al.eps">
            <a:extLst>
              <a:ext uri="{FF2B5EF4-FFF2-40B4-BE49-F238E27FC236}">
                <a16:creationId xmlns:a16="http://schemas.microsoft.com/office/drawing/2014/main" id="{16CC2667-11ED-6044-918C-7A38D76455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771" y="1611367"/>
            <a:ext cx="4081279" cy="266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4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0" grpId="0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D08CFFF3-9C8B-7D48-9B66-DE96D4023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948" y="2872416"/>
            <a:ext cx="4428743" cy="22805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E33250-0FAC-3D4F-B19B-F99ABCB8B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Efficiency Optimization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C167DD-3FAA-B043-A124-50D50092F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D136B5-123C-FB48-9AEB-EA1D50CFD0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Many B-10 layers that don’t have to be the same</a:t>
            </a:r>
          </a:p>
        </p:txBody>
      </p:sp>
      <p:pic>
        <p:nvPicPr>
          <p:cNvPr id="7" name="Picture 6" descr="DSCF0300.JPG">
            <a:extLst>
              <a:ext uri="{FF2B5EF4-FFF2-40B4-BE49-F238E27FC236}">
                <a16:creationId xmlns:a16="http://schemas.microsoft.com/office/drawing/2014/main" id="{22BC01D5-47B4-4B46-A7B6-90DC51FA7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56" y="2851483"/>
            <a:ext cx="3608992" cy="252028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2F2FC40-8F9B-3445-9924-E71866DFB5B9}"/>
              </a:ext>
            </a:extLst>
          </p:cNvPr>
          <p:cNvCxnSpPr/>
          <p:nvPr/>
        </p:nvCxnSpPr>
        <p:spPr>
          <a:xfrm>
            <a:off x="1113895" y="4363651"/>
            <a:ext cx="1008112" cy="36004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78E04A2-3452-9047-8703-9BE2C944ED43}"/>
              </a:ext>
            </a:extLst>
          </p:cNvPr>
          <p:cNvCxnSpPr/>
          <p:nvPr/>
        </p:nvCxnSpPr>
        <p:spPr>
          <a:xfrm>
            <a:off x="2194015" y="4723691"/>
            <a:ext cx="936104" cy="288032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2CAC51D-724E-434D-9C83-C7D8D9E464EB}"/>
              </a:ext>
            </a:extLst>
          </p:cNvPr>
          <p:cNvCxnSpPr/>
          <p:nvPr/>
        </p:nvCxnSpPr>
        <p:spPr>
          <a:xfrm>
            <a:off x="3202127" y="5045743"/>
            <a:ext cx="576064" cy="144016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B1DC8BC-95E7-1F4D-82D3-19F0B3E6F83E}"/>
              </a:ext>
            </a:extLst>
          </p:cNvPr>
          <p:cNvSpPr txBox="1"/>
          <p:nvPr/>
        </p:nvSpPr>
        <p:spPr>
          <a:xfrm>
            <a:off x="3084759" y="5141737"/>
            <a:ext cx="78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1.5μm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7F6374-7ECF-1242-9B87-27A25C138E56}"/>
              </a:ext>
            </a:extLst>
          </p:cNvPr>
          <p:cNvSpPr txBox="1"/>
          <p:nvPr/>
        </p:nvSpPr>
        <p:spPr>
          <a:xfrm>
            <a:off x="1113895" y="4583955"/>
            <a:ext cx="78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0.5μm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EE5664-9204-E341-8FA3-321616BA8F8B}"/>
              </a:ext>
            </a:extLst>
          </p:cNvPr>
          <p:cNvSpPr txBox="1"/>
          <p:nvPr/>
        </p:nvSpPr>
        <p:spPr>
          <a:xfrm>
            <a:off x="2171335" y="4895097"/>
            <a:ext cx="78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1.0μm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FC92278-8DAB-5F4B-AE7B-5DDA90CE307A}"/>
              </a:ext>
            </a:extLst>
          </p:cNvPr>
          <p:cNvCxnSpPr/>
          <p:nvPr/>
        </p:nvCxnSpPr>
        <p:spPr>
          <a:xfrm>
            <a:off x="111643" y="3338655"/>
            <a:ext cx="796740" cy="162518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D5BF5DE-4D74-8449-BFA7-F0AB748AF354}"/>
              </a:ext>
            </a:extLst>
          </p:cNvPr>
          <p:cNvCxnSpPr/>
          <p:nvPr/>
        </p:nvCxnSpPr>
        <p:spPr>
          <a:xfrm>
            <a:off x="151764" y="3745344"/>
            <a:ext cx="756619" cy="130056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4">
            <a:extLst>
              <a:ext uri="{FF2B5EF4-FFF2-40B4-BE49-F238E27FC236}">
                <a16:creationId xmlns:a16="http://schemas.microsoft.com/office/drawing/2014/main" id="{4C9292F8-CDF8-9F41-8A23-0F302B9CC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0" y="3311092"/>
            <a:ext cx="352723" cy="43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400">
                <a:solidFill>
                  <a:schemeClr val="accent2"/>
                </a:solidFill>
              </a:rPr>
              <a:t>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D9317F3-8D7C-D64A-B008-561EF239D94F}"/>
              </a:ext>
            </a:extLst>
          </p:cNvPr>
          <p:cNvSpPr txBox="1"/>
          <p:nvPr/>
        </p:nvSpPr>
        <p:spPr>
          <a:xfrm>
            <a:off x="4647167" y="1892123"/>
            <a:ext cx="4006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Efficiency depth profile,</a:t>
            </a:r>
          </a:p>
          <a:p>
            <a:r>
              <a:rPr lang="en-US" dirty="0"/>
              <a:t>efficiency per blade</a:t>
            </a:r>
          </a:p>
          <a:p>
            <a:r>
              <a:rPr lang="en-US" dirty="0">
                <a:sym typeface="Wingdings" pitchFamily="2" charset="2"/>
              </a:rPr>
              <a:t> Constant vs. optimized B4C thickness</a:t>
            </a:r>
            <a:endParaRPr lang="en-US" dirty="0"/>
          </a:p>
        </p:txBody>
      </p:sp>
      <p:pic>
        <p:nvPicPr>
          <p:cNvPr id="33" name="Picture 32" descr="MG30IperbDistr1to20A_effWave.eps">
            <a:extLst>
              <a:ext uri="{FF2B5EF4-FFF2-40B4-BE49-F238E27FC236}">
                <a16:creationId xmlns:a16="http://schemas.microsoft.com/office/drawing/2014/main" id="{324F47E0-C3F5-4747-811F-497D79B9B5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0" t="4742" r="7771"/>
          <a:stretch/>
        </p:blipFill>
        <p:spPr>
          <a:xfrm>
            <a:off x="8686799" y="2686658"/>
            <a:ext cx="3352801" cy="284640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4714288-C4D5-E843-8898-D75466616D70}"/>
              </a:ext>
            </a:extLst>
          </p:cNvPr>
          <p:cNvSpPr txBox="1"/>
          <p:nvPr/>
        </p:nvSpPr>
        <p:spPr>
          <a:xfrm>
            <a:off x="862978" y="2249786"/>
            <a:ext cx="3672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Grid with varied B</a:t>
            </a:r>
            <a:r>
              <a:rPr lang="en-US" baseline="-25000" dirty="0"/>
              <a:t>4</a:t>
            </a:r>
            <a:r>
              <a:rPr lang="en-US" dirty="0"/>
              <a:t>C layer thickness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77597AD-56E3-1248-AE18-FE0F7F9ED335}"/>
              </a:ext>
            </a:extLst>
          </p:cNvPr>
          <p:cNvSpPr txBox="1"/>
          <p:nvPr/>
        </p:nvSpPr>
        <p:spPr>
          <a:xfrm>
            <a:off x="8798691" y="2040327"/>
            <a:ext cx="3095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Efficiency optimized depending on wavelength prioritization</a:t>
            </a:r>
          </a:p>
        </p:txBody>
      </p:sp>
    </p:spTree>
    <p:extLst>
      <p:ext uri="{BB962C8B-B14F-4D97-AF65-F5344CB8AC3E}">
        <p14:creationId xmlns:p14="http://schemas.microsoft.com/office/powerpoint/2010/main" val="357953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D9115-383B-EC42-AFC6-1B82057ED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B4C </a:t>
            </a:r>
            <a:r>
              <a:rPr lang="sv-SE" dirty="0" err="1"/>
              <a:t>Layer</a:t>
            </a:r>
            <a:r>
              <a:rPr lang="sv-SE" dirty="0"/>
              <a:t> </a:t>
            </a:r>
            <a:r>
              <a:rPr lang="sv-SE" dirty="0" err="1"/>
              <a:t>Thickness</a:t>
            </a:r>
            <a:r>
              <a:rPr lang="sv-SE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EE80B3-340F-7744-A566-E7199134B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18F4DA-F569-BD44-96CA-A4E289CF4F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Choices for </a:t>
            </a:r>
            <a:r>
              <a:rPr lang="sv-SE" dirty="0" err="1"/>
              <a:t>cold</a:t>
            </a:r>
            <a:r>
              <a:rPr lang="sv-SE" dirty="0"/>
              <a:t> and </a:t>
            </a:r>
            <a:r>
              <a:rPr lang="sv-SE" dirty="0" err="1"/>
              <a:t>thermal</a:t>
            </a:r>
            <a:r>
              <a:rPr lang="sv-SE" dirty="0"/>
              <a:t> instruments</a:t>
            </a:r>
          </a:p>
        </p:txBody>
      </p:sp>
      <p:pic>
        <p:nvPicPr>
          <p:cNvPr id="7" name="Picture 6" descr="DSCF0300.JPG">
            <a:extLst>
              <a:ext uri="{FF2B5EF4-FFF2-40B4-BE49-F238E27FC236}">
                <a16:creationId xmlns:a16="http://schemas.microsoft.com/office/drawing/2014/main" id="{ABA35DB2-FAFC-CE4F-A87F-B65E4FAC5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49" y="1561654"/>
            <a:ext cx="3608992" cy="252028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A05C8CC-EDE7-ED4F-88D2-D08678C77892}"/>
              </a:ext>
            </a:extLst>
          </p:cNvPr>
          <p:cNvCxnSpPr/>
          <p:nvPr/>
        </p:nvCxnSpPr>
        <p:spPr>
          <a:xfrm>
            <a:off x="1169381" y="3073822"/>
            <a:ext cx="1008112" cy="36004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C08B5F1-601A-8647-8172-ED4BC5F3E101}"/>
              </a:ext>
            </a:extLst>
          </p:cNvPr>
          <p:cNvCxnSpPr/>
          <p:nvPr/>
        </p:nvCxnSpPr>
        <p:spPr>
          <a:xfrm>
            <a:off x="2249501" y="3433862"/>
            <a:ext cx="936104" cy="288032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3DB8BD0-E756-F24E-862A-7DC6597F518C}"/>
              </a:ext>
            </a:extLst>
          </p:cNvPr>
          <p:cNvCxnSpPr/>
          <p:nvPr/>
        </p:nvCxnSpPr>
        <p:spPr>
          <a:xfrm>
            <a:off x="3257613" y="3755914"/>
            <a:ext cx="576064" cy="144016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FD7C221-98AA-7B4A-A8C3-FE0F6B7510D6}"/>
              </a:ext>
            </a:extLst>
          </p:cNvPr>
          <p:cNvSpPr txBox="1"/>
          <p:nvPr/>
        </p:nvSpPr>
        <p:spPr>
          <a:xfrm>
            <a:off x="3140245" y="3851908"/>
            <a:ext cx="78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1.5μm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88E73D-CBF8-B344-A637-5C9D7A8AB027}"/>
              </a:ext>
            </a:extLst>
          </p:cNvPr>
          <p:cNvSpPr txBox="1"/>
          <p:nvPr/>
        </p:nvSpPr>
        <p:spPr>
          <a:xfrm>
            <a:off x="1169381" y="3294126"/>
            <a:ext cx="78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0.5μm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6FF7D9-E1C7-6A40-9B08-A676D9AA7779}"/>
              </a:ext>
            </a:extLst>
          </p:cNvPr>
          <p:cNvSpPr txBox="1"/>
          <p:nvPr/>
        </p:nvSpPr>
        <p:spPr>
          <a:xfrm>
            <a:off x="2226821" y="3605268"/>
            <a:ext cx="78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1.0μm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4AAF0EF-F344-7D46-BA77-CFEC7BEA8947}"/>
              </a:ext>
            </a:extLst>
          </p:cNvPr>
          <p:cNvCxnSpPr/>
          <p:nvPr/>
        </p:nvCxnSpPr>
        <p:spPr>
          <a:xfrm>
            <a:off x="167129" y="2048826"/>
            <a:ext cx="796740" cy="162518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E9E1CA1-9974-B74E-B73D-4C7B1BB24673}"/>
              </a:ext>
            </a:extLst>
          </p:cNvPr>
          <p:cNvCxnSpPr/>
          <p:nvPr/>
        </p:nvCxnSpPr>
        <p:spPr>
          <a:xfrm>
            <a:off x="207250" y="2455515"/>
            <a:ext cx="756619" cy="130056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4">
            <a:extLst>
              <a:ext uri="{FF2B5EF4-FFF2-40B4-BE49-F238E27FC236}">
                <a16:creationId xmlns:a16="http://schemas.microsoft.com/office/drawing/2014/main" id="{52B02213-09A0-DE40-A2B1-45540AE31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66" y="2021263"/>
            <a:ext cx="352723" cy="43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400">
                <a:solidFill>
                  <a:schemeClr val="accent2"/>
                </a:solidFill>
              </a:rPr>
              <a:t>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8E1852-E533-284B-A721-4524E48F4D00}"/>
              </a:ext>
            </a:extLst>
          </p:cNvPr>
          <p:cNvSpPr txBox="1"/>
          <p:nvPr/>
        </p:nvSpPr>
        <p:spPr>
          <a:xfrm>
            <a:off x="412266" y="4616625"/>
            <a:ext cx="176522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7 blades 0.5μm, </a:t>
            </a:r>
          </a:p>
          <a:p>
            <a:r>
              <a:rPr lang="en-US" sz="1600" dirty="0">
                <a:solidFill>
                  <a:srgbClr val="0000FF"/>
                </a:solidFill>
              </a:rPr>
              <a:t>7 blades 1.0μm, </a:t>
            </a:r>
          </a:p>
          <a:p>
            <a:r>
              <a:rPr lang="en-US" sz="1600" dirty="0">
                <a:solidFill>
                  <a:srgbClr val="008000"/>
                </a:solidFill>
              </a:rPr>
              <a:t>3 blades 1.5μm</a:t>
            </a:r>
          </a:p>
          <a:p>
            <a:endParaRPr lang="en-US" sz="1600" dirty="0">
              <a:solidFill>
                <a:srgbClr val="008000"/>
              </a:solidFill>
            </a:endParaRPr>
          </a:p>
          <a:p>
            <a:endParaRPr lang="en-US" sz="1600" dirty="0"/>
          </a:p>
          <a:p>
            <a:r>
              <a:rPr lang="en-US" sz="1600" dirty="0">
                <a:solidFill>
                  <a:srgbClr val="FF0000"/>
                </a:solidFill>
              </a:rPr>
              <a:t>4 blades 1.0μm, </a:t>
            </a:r>
          </a:p>
          <a:p>
            <a:r>
              <a:rPr lang="en-US" sz="1600" dirty="0">
                <a:solidFill>
                  <a:srgbClr val="0000FF"/>
                </a:solidFill>
              </a:rPr>
              <a:t>10 blades 1.25μm, </a:t>
            </a:r>
          </a:p>
          <a:p>
            <a:r>
              <a:rPr lang="en-US" sz="1600" dirty="0">
                <a:solidFill>
                  <a:srgbClr val="008000"/>
                </a:solidFill>
              </a:rPr>
              <a:t>6 blades 2.0μm.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95A10F-F315-B04C-B3D4-92CBD8A4E372}"/>
              </a:ext>
            </a:extLst>
          </p:cNvPr>
          <p:cNvSpPr txBox="1"/>
          <p:nvPr/>
        </p:nvSpPr>
        <p:spPr>
          <a:xfrm>
            <a:off x="4718452" y="1608975"/>
            <a:ext cx="4374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Efficiency as a function of wavelength for MG optimized for cold vs. thermal spectrum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889D459-02F1-8B44-8AF7-4245CE57E7BD}"/>
              </a:ext>
            </a:extLst>
          </p:cNvPr>
          <p:cNvSpPr/>
          <p:nvPr/>
        </p:nvSpPr>
        <p:spPr>
          <a:xfrm>
            <a:off x="96995" y="5514499"/>
            <a:ext cx="3959404" cy="2795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Layer thickness in MG.SEQ (20 blades)</a:t>
            </a: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81ED4BBA-CA68-844D-8F75-BFDE589ADB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5112819"/>
              </p:ext>
            </p:extLst>
          </p:nvPr>
        </p:nvGraphicFramePr>
        <p:xfrm>
          <a:off x="4626656" y="5578842"/>
          <a:ext cx="4558532" cy="9445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95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14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45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CSPEC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T-REX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8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Typical initial </a:t>
                      </a:r>
                      <a:r>
                        <a:rPr lang="en-US" sz="1600" dirty="0" err="1"/>
                        <a:t>λ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 err="1"/>
                        <a:t>Å</a:t>
                      </a:r>
                      <a:r>
                        <a:rPr lang="en-US" sz="1600" dirty="0"/>
                        <a:t> (</a:t>
                      </a:r>
                      <a:r>
                        <a:rPr lang="en-US" sz="1600" dirty="0" err="1"/>
                        <a:t>meV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 to 15 </a:t>
                      </a:r>
                      <a:r>
                        <a:rPr lang="en-US" sz="1600" err="1"/>
                        <a:t>Å</a:t>
                      </a:r>
                      <a:endParaRPr lang="en-US" sz="1600"/>
                    </a:p>
                    <a:p>
                      <a:r>
                        <a:rPr lang="en-US" sz="1600"/>
                        <a:t>(20 to 0.36 </a:t>
                      </a:r>
                      <a:r>
                        <a:rPr lang="en-US" sz="1600" err="1"/>
                        <a:t>meV</a:t>
                      </a:r>
                      <a:r>
                        <a:rPr lang="en-US" sz="160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0.7</a:t>
                      </a:r>
                      <a:r>
                        <a:rPr lang="en-US" sz="1600" baseline="0" dirty="0"/>
                        <a:t> to 6.4 </a:t>
                      </a:r>
                      <a:r>
                        <a:rPr lang="en-US" sz="1600" baseline="0" dirty="0" err="1"/>
                        <a:t>Å</a:t>
                      </a:r>
                      <a:endParaRPr lang="en-US" sz="1600" baseline="0" dirty="0"/>
                    </a:p>
                    <a:p>
                      <a:r>
                        <a:rPr lang="en-US" sz="1600" baseline="0" dirty="0"/>
                        <a:t>(160 to 2 </a:t>
                      </a:r>
                      <a:r>
                        <a:rPr lang="en-US" sz="1600" baseline="0" dirty="0" err="1"/>
                        <a:t>meV</a:t>
                      </a:r>
                      <a:r>
                        <a:rPr lang="en-US" sz="1600" baseline="0" dirty="0"/>
                        <a:t>)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0" name="Group 29">
            <a:extLst>
              <a:ext uri="{FF2B5EF4-FFF2-40B4-BE49-F238E27FC236}">
                <a16:creationId xmlns:a16="http://schemas.microsoft.com/office/drawing/2014/main" id="{17A23E37-FBC1-B04D-A97A-39512F07E8AF}"/>
              </a:ext>
            </a:extLst>
          </p:cNvPr>
          <p:cNvGrpSpPr/>
          <p:nvPr/>
        </p:nvGrpSpPr>
        <p:grpSpPr>
          <a:xfrm>
            <a:off x="9087947" y="2629553"/>
            <a:ext cx="2818174" cy="2252722"/>
            <a:chOff x="176900" y="1479192"/>
            <a:chExt cx="2818174" cy="2252722"/>
          </a:xfrm>
        </p:grpSpPr>
        <p:pic>
          <p:nvPicPr>
            <p:cNvPr id="31" name="Picture 30" descr="Screen Shot 2016-10-07 at 14.03.08.png">
              <a:extLst>
                <a:ext uri="{FF2B5EF4-FFF2-40B4-BE49-F238E27FC236}">
                  <a16:creationId xmlns:a16="http://schemas.microsoft.com/office/drawing/2014/main" id="{5CE9D04D-5286-2B47-99F9-A35A5E8B8F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1" b="1"/>
            <a:stretch/>
          </p:blipFill>
          <p:spPr>
            <a:xfrm>
              <a:off x="176900" y="1479192"/>
              <a:ext cx="2818174" cy="2252722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7F6AA92-5859-D444-BB6C-5BB0028BB5FE}"/>
                </a:ext>
              </a:extLst>
            </p:cNvPr>
            <p:cNvSpPr/>
            <p:nvPr/>
          </p:nvSpPr>
          <p:spPr>
            <a:xfrm>
              <a:off x="2111243" y="1778777"/>
              <a:ext cx="431759" cy="117179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B4B4CB4-71ED-1D4F-BBD4-D46C6890E046}"/>
                </a:ext>
              </a:extLst>
            </p:cNvPr>
            <p:cNvSpPr/>
            <p:nvPr/>
          </p:nvSpPr>
          <p:spPr>
            <a:xfrm>
              <a:off x="2561542" y="2288365"/>
              <a:ext cx="427591" cy="116415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FF74024A-DC9F-504D-A9B6-90743114616B}"/>
              </a:ext>
            </a:extLst>
          </p:cNvPr>
          <p:cNvSpPr txBox="1"/>
          <p:nvPr/>
        </p:nvSpPr>
        <p:spPr>
          <a:xfrm>
            <a:off x="2226821" y="1417638"/>
            <a:ext cx="2254928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CSPEC-optimized grid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F116BEC-894D-6049-B40A-A43589B7BBAA}"/>
              </a:ext>
            </a:extLst>
          </p:cNvPr>
          <p:cNvGrpSpPr/>
          <p:nvPr/>
        </p:nvGrpSpPr>
        <p:grpSpPr>
          <a:xfrm>
            <a:off x="4678699" y="2203862"/>
            <a:ext cx="4399200" cy="3197774"/>
            <a:chOff x="7486812" y="2048826"/>
            <a:chExt cx="4399200" cy="3197774"/>
          </a:xfrm>
        </p:grpSpPr>
        <p:pic>
          <p:nvPicPr>
            <p:cNvPr id="37" name="Picture 36" descr="1A_16L_4A_20L.eps">
              <a:extLst>
                <a:ext uri="{FF2B5EF4-FFF2-40B4-BE49-F238E27FC236}">
                  <a16:creationId xmlns:a16="http://schemas.microsoft.com/office/drawing/2014/main" id="{DB8BC567-BC5F-174D-AA29-59F345B169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7" r="7879"/>
            <a:stretch/>
          </p:blipFill>
          <p:spPr>
            <a:xfrm>
              <a:off x="7486812" y="2048826"/>
              <a:ext cx="4399200" cy="3197774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F1A102E-5326-0147-83A9-167CB1427812}"/>
                </a:ext>
              </a:extLst>
            </p:cNvPr>
            <p:cNvSpPr/>
            <p:nvPr/>
          </p:nvSpPr>
          <p:spPr>
            <a:xfrm>
              <a:off x="7486812" y="2430535"/>
              <a:ext cx="1896480" cy="46056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T-REX optimization</a:t>
              </a:r>
            </a:p>
            <a:p>
              <a:pPr algn="ctr"/>
              <a:r>
                <a:rPr lang="en-US" sz="1600" dirty="0"/>
                <a:t>MG.SEQ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BA5FC3C-D3CC-2A44-A570-18EDE42901EA}"/>
                </a:ext>
              </a:extLst>
            </p:cNvPr>
            <p:cNvSpPr/>
            <p:nvPr/>
          </p:nvSpPr>
          <p:spPr>
            <a:xfrm>
              <a:off x="9843837" y="2107788"/>
              <a:ext cx="1956390" cy="480376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CSPEC optimization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MG.CNCS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27390F12-0B6E-614F-AE58-94AE4EA2277F}"/>
                </a:ext>
              </a:extLst>
            </p:cNvPr>
            <p:cNvCxnSpPr>
              <a:cxnSpLocks/>
              <a:stCxn id="38" idx="2"/>
            </p:cNvCxnSpPr>
            <p:nvPr/>
          </p:nvCxnSpPr>
          <p:spPr>
            <a:xfrm flipH="1">
              <a:off x="8286372" y="2891102"/>
              <a:ext cx="148680" cy="6330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A2BB0FAC-733F-9748-BF85-B4C36C07B6DF}"/>
                </a:ext>
              </a:extLst>
            </p:cNvPr>
            <p:cNvCxnSpPr>
              <a:cxnSpLocks/>
              <a:stCxn id="39" idx="2"/>
            </p:cNvCxnSpPr>
            <p:nvPr/>
          </p:nvCxnSpPr>
          <p:spPr>
            <a:xfrm flipH="1">
              <a:off x="10283314" y="2588164"/>
              <a:ext cx="538718" cy="201127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E54050CA-D6C5-1D49-97B9-589F54777016}"/>
              </a:ext>
            </a:extLst>
          </p:cNvPr>
          <p:cNvSpPr/>
          <p:nvPr/>
        </p:nvSpPr>
        <p:spPr>
          <a:xfrm>
            <a:off x="96995" y="4314898"/>
            <a:ext cx="3959404" cy="27955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Layer thickness in MG.CNCS (16 blades)</a:t>
            </a:r>
          </a:p>
        </p:txBody>
      </p:sp>
    </p:spTree>
    <p:extLst>
      <p:ext uri="{BB962C8B-B14F-4D97-AF65-F5344CB8AC3E}">
        <p14:creationId xmlns:p14="http://schemas.microsoft.com/office/powerpoint/2010/main" val="101476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10D47-24B9-2848-B18A-63070456F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aseline="30000" dirty="0"/>
              <a:t>10</a:t>
            </a:r>
            <a:r>
              <a:rPr lang="sv-SE" dirty="0"/>
              <a:t>B</a:t>
            </a:r>
            <a:r>
              <a:rPr lang="sv-SE" baseline="-25000" dirty="0"/>
              <a:t>4</a:t>
            </a:r>
            <a:r>
              <a:rPr lang="sv-SE" dirty="0"/>
              <a:t>C </a:t>
            </a:r>
            <a:r>
              <a:rPr lang="sv-SE" dirty="0" err="1"/>
              <a:t>Layer</a:t>
            </a:r>
            <a:r>
              <a:rPr lang="sv-SE" dirty="0"/>
              <a:t> </a:t>
            </a:r>
            <a:r>
              <a:rPr lang="sv-SE" dirty="0" err="1"/>
              <a:t>Production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3DBAD8-122F-3F41-995D-81B6B709A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5454DC-B64B-364F-8661-D23539E7F4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Magnetron </a:t>
            </a:r>
            <a:r>
              <a:rPr lang="sv-SE" dirty="0" err="1"/>
              <a:t>sputtering</a:t>
            </a:r>
            <a:r>
              <a:rPr lang="sv-SE" dirty="0"/>
              <a:t> in ESS workshop in Linköping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53779-532E-F94E-A6A0-A153C473DA78}"/>
              </a:ext>
            </a:extLst>
          </p:cNvPr>
          <p:cNvSpPr txBox="1"/>
          <p:nvPr/>
        </p:nvSpPr>
        <p:spPr>
          <a:xfrm>
            <a:off x="8109148" y="1600200"/>
            <a:ext cx="3854252" cy="26670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en-US" dirty="0"/>
              <a:t>DC magnetron sputtering used to create coatings on Al and other substrates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97% enriched </a:t>
            </a:r>
            <a:r>
              <a:rPr lang="en-US" baseline="30000" dirty="0"/>
              <a:t>10</a:t>
            </a:r>
            <a:r>
              <a:rPr lang="en-US" dirty="0"/>
              <a:t>B</a:t>
            </a:r>
            <a:r>
              <a:rPr lang="en-US" baseline="-25000" dirty="0"/>
              <a:t>4</a:t>
            </a:r>
            <a:r>
              <a:rPr lang="en-US" dirty="0"/>
              <a:t>C 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Layer thickness 0 to about 10um</a:t>
            </a:r>
          </a:p>
        </p:txBody>
      </p:sp>
      <p:pic>
        <p:nvPicPr>
          <p:cNvPr id="9" name="Picture 8" descr="IMG_1612.jpg">
            <a:extLst>
              <a:ext uri="{FF2B5EF4-FFF2-40B4-BE49-F238E27FC236}">
                <a16:creationId xmlns:a16="http://schemas.microsoft.com/office/drawing/2014/main" id="{4DC86904-6478-394E-87A4-21CCFCEFA2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9603" y="5246132"/>
            <a:ext cx="1863247" cy="150533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C7A83F-675C-994D-9796-9F6DBC288D22}"/>
              </a:ext>
            </a:extLst>
          </p:cNvPr>
          <p:cNvSpPr txBox="1"/>
          <p:nvPr/>
        </p:nvSpPr>
        <p:spPr>
          <a:xfrm>
            <a:off x="8630927" y="4303424"/>
            <a:ext cx="2517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Composition, impurities: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85CD4F-E815-FA4E-AC8B-119D8813F9DE}"/>
              </a:ext>
            </a:extLst>
          </p:cNvPr>
          <p:cNvSpPr txBox="1"/>
          <p:nvPr/>
        </p:nvSpPr>
        <p:spPr>
          <a:xfrm>
            <a:off x="2816864" y="4876800"/>
            <a:ext cx="2517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Produced blades for MG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EC55CD-CD6E-1741-BFA3-EDAB914C5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0" y="4618404"/>
            <a:ext cx="2613663" cy="19449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CF8F8D-6321-974F-8215-4F9D07F392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7291" y="5246132"/>
            <a:ext cx="1928234" cy="15245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2D677E-BC04-1140-B2ED-1D15024CAA18}"/>
              </a:ext>
            </a:extLst>
          </p:cNvPr>
          <p:cNvSpPr txBox="1"/>
          <p:nvPr/>
        </p:nvSpPr>
        <p:spPr>
          <a:xfrm>
            <a:off x="5593182" y="4876800"/>
            <a:ext cx="2517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Thickness uniformity</a:t>
            </a:r>
          </a:p>
        </p:txBody>
      </p:sp>
      <p:pic>
        <p:nvPicPr>
          <p:cNvPr id="15" name="Bildobjekt 17">
            <a:extLst>
              <a:ext uri="{FF2B5EF4-FFF2-40B4-BE49-F238E27FC236}">
                <a16:creationId xmlns:a16="http://schemas.microsoft.com/office/drawing/2014/main" id="{03520544-0EB4-C545-918C-D1D1A815D7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204739" y="1947208"/>
            <a:ext cx="3347744" cy="25013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7415CEA2-0E11-6D41-AEA7-A400D66216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524000"/>
            <a:ext cx="4165686" cy="3313825"/>
          </a:xfrm>
          <a:prstGeom prst="rect">
            <a:avLst/>
          </a:prstGeom>
          <a:ln w="12700" cap="rnd" cmpd="sng">
            <a:solidFill>
              <a:schemeClr val="tx1">
                <a:alpha val="71000"/>
              </a:schemeClr>
            </a:solidFill>
            <a:bevel/>
          </a:ln>
          <a:effectLst/>
        </p:spPr>
      </p:pic>
      <p:pic>
        <p:nvPicPr>
          <p:cNvPr id="17" name="Bildobjekt 9">
            <a:extLst>
              <a:ext uri="{FF2B5EF4-FFF2-40B4-BE49-F238E27FC236}">
                <a16:creationId xmlns:a16="http://schemas.microsoft.com/office/drawing/2014/main" id="{D728143F-7ED2-0E4B-99ED-DEF6AB587CF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659" y="5230928"/>
            <a:ext cx="1999724" cy="150533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20B818B-F503-2C4C-AC4F-315C04D6E43C}"/>
              </a:ext>
            </a:extLst>
          </p:cNvPr>
          <p:cNvSpPr txBox="1"/>
          <p:nvPr/>
        </p:nvSpPr>
        <p:spPr>
          <a:xfrm>
            <a:off x="338735" y="4871745"/>
            <a:ext cx="2517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Deposition on blades</a:t>
            </a:r>
          </a:p>
        </p:txBody>
      </p:sp>
    </p:spTree>
    <p:extLst>
      <p:ext uri="{BB962C8B-B14F-4D97-AF65-F5344CB8AC3E}">
        <p14:creationId xmlns:p14="http://schemas.microsoft.com/office/powerpoint/2010/main" val="3679896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10D47-24B9-2848-B18A-63070456F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Prototype</a:t>
            </a:r>
            <a:r>
              <a:rPr lang="sv-SE" dirty="0"/>
              <a:t> 1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3DBAD8-122F-3F41-995D-81B6B709A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5454DC-B64B-364F-8661-D23539E7F4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err="1"/>
              <a:t>Built</a:t>
            </a:r>
            <a:r>
              <a:rPr lang="sv-SE" dirty="0"/>
              <a:t> and </a:t>
            </a:r>
            <a:r>
              <a:rPr lang="sv-SE" dirty="0" err="1"/>
              <a:t>tested</a:t>
            </a:r>
            <a:r>
              <a:rPr lang="sv-SE" dirty="0"/>
              <a:t> at ILL – demonstration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detection</a:t>
            </a:r>
            <a:r>
              <a:rPr lang="sv-SE" dirty="0"/>
              <a:t> and </a:t>
            </a:r>
            <a:r>
              <a:rPr lang="sv-SE" dirty="0" err="1"/>
              <a:t>efficiency</a:t>
            </a:r>
            <a:endParaRPr lang="sv-SE" dirty="0"/>
          </a:p>
        </p:txBody>
      </p:sp>
      <p:pic>
        <p:nvPicPr>
          <p:cNvPr id="6" name="Picture 5" descr="P1140022_a.jpg">
            <a:extLst>
              <a:ext uri="{FF2B5EF4-FFF2-40B4-BE49-F238E27FC236}">
                <a16:creationId xmlns:a16="http://schemas.microsoft.com/office/drawing/2014/main" id="{3DDC0526-1916-A34E-B399-BDD1C0387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51" y="4203978"/>
            <a:ext cx="3443749" cy="2582811"/>
          </a:xfrm>
          <a:prstGeom prst="rect">
            <a:avLst/>
          </a:prstGeom>
        </p:spPr>
      </p:pic>
      <p:pic>
        <p:nvPicPr>
          <p:cNvPr id="7" name="Picture 6" descr="P9131025_.jpg">
            <a:extLst>
              <a:ext uri="{FF2B5EF4-FFF2-40B4-BE49-F238E27FC236}">
                <a16:creationId xmlns:a16="http://schemas.microsoft.com/office/drawing/2014/main" id="{C980B187-588B-354C-BDD7-6A5DF62987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50" y="1505485"/>
            <a:ext cx="3443749" cy="2582812"/>
          </a:xfrm>
          <a:prstGeom prst="rect">
            <a:avLst/>
          </a:prstGeom>
        </p:spPr>
      </p:pic>
      <p:pic>
        <p:nvPicPr>
          <p:cNvPr id="9" name="Picture 8" descr="effvsthick_mcc_950.eps">
            <a:extLst>
              <a:ext uri="{FF2B5EF4-FFF2-40B4-BE49-F238E27FC236}">
                <a16:creationId xmlns:a16="http://schemas.microsoft.com/office/drawing/2014/main" id="{0BF53280-F446-A942-9D26-01CCC9B8ED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404" y="4398212"/>
            <a:ext cx="4495107" cy="2400300"/>
          </a:xfrm>
          <a:prstGeom prst="rect">
            <a:avLst/>
          </a:prstGeom>
        </p:spPr>
      </p:pic>
      <p:pic>
        <p:nvPicPr>
          <p:cNvPr id="11" name="Picture 10" descr="spec_thickness_frame.eps">
            <a:extLst>
              <a:ext uri="{FF2B5EF4-FFF2-40B4-BE49-F238E27FC236}">
                <a16:creationId xmlns:a16="http://schemas.microsoft.com/office/drawing/2014/main" id="{B47B386C-3F00-1C4D-B1D8-74B1E27793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505485"/>
            <a:ext cx="4544511" cy="24266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75F716D-5E5F-0B49-A305-339DE662CD62}"/>
              </a:ext>
            </a:extLst>
          </p:cNvPr>
          <p:cNvSpPr txBox="1"/>
          <p:nvPr/>
        </p:nvSpPr>
        <p:spPr>
          <a:xfrm>
            <a:off x="8354511" y="2133600"/>
            <a:ext cx="3456489" cy="6096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 algn="l"/>
            <a:r>
              <a:rPr lang="en-US" dirty="0"/>
              <a:t>Pulse height spectra due to conversion process with 2 particles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FD1686-E04E-E340-9750-ED0E5C1BFCED}"/>
              </a:ext>
            </a:extLst>
          </p:cNvPr>
          <p:cNvSpPr txBox="1"/>
          <p:nvPr/>
        </p:nvSpPr>
        <p:spPr>
          <a:xfrm>
            <a:off x="8156056" y="4529024"/>
            <a:ext cx="3654944" cy="171937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l"/>
            <a:r>
              <a:rPr lang="en-US" dirty="0"/>
              <a:t>Measured confirmation of efficiency</a:t>
            </a:r>
          </a:p>
          <a:p>
            <a:pPr algn="l"/>
            <a:r>
              <a:rPr lang="en-US" dirty="0"/>
              <a:t>function of: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Number of layers (here = 15),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Thickness of layers,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Threshold,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Neutron wavelength (here = 2.5Å)</a:t>
            </a:r>
          </a:p>
        </p:txBody>
      </p:sp>
    </p:spTree>
    <p:extLst>
      <p:ext uri="{BB962C8B-B14F-4D97-AF65-F5344CB8AC3E}">
        <p14:creationId xmlns:p14="http://schemas.microsoft.com/office/powerpoint/2010/main" val="652102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C4EAEFBE-156F-4FEE-9F2B-BE5A854A00D8}"/>
    </a:ext>
  </a:extLst>
</a:theme>
</file>

<file path=ppt/theme/theme2.xml><?xml version="1.0" encoding="utf-8"?>
<a:theme xmlns:a="http://schemas.openxmlformats.org/drawingml/2006/main" name="2_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76958EC4-F568-4D68-98B3-6BA4183AD24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51533</TotalTime>
  <Words>1683</Words>
  <Application>Microsoft Macintosh PowerPoint</Application>
  <PresentationFormat>Widescreen</PresentationFormat>
  <Paragraphs>422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ＭＳ Ｐゴシック</vt:lpstr>
      <vt:lpstr>ヒラギノ角ゴ ProN W3</vt:lpstr>
      <vt:lpstr>Arial</vt:lpstr>
      <vt:lpstr>Calibri</vt:lpstr>
      <vt:lpstr>Comic Sans MS</vt:lpstr>
      <vt:lpstr>Gill Sans</vt:lpstr>
      <vt:lpstr>Wingdings</vt:lpstr>
      <vt:lpstr>Office-tema</vt:lpstr>
      <vt:lpstr>2_Anpassad formgivning</vt:lpstr>
      <vt:lpstr>Multi-Grid Boron-10 detector: from proof-of-principle to applications in time-of-flight spectrometers </vt:lpstr>
      <vt:lpstr>Outline</vt:lpstr>
      <vt:lpstr>Acknowledgements</vt:lpstr>
      <vt:lpstr>Development Requirements</vt:lpstr>
      <vt:lpstr>Multi-Grid Technology</vt:lpstr>
      <vt:lpstr>Efficiency Optimization</vt:lpstr>
      <vt:lpstr>B4C Layer Thickness </vt:lpstr>
      <vt:lpstr>10B4C Layer Production</vt:lpstr>
      <vt:lpstr>Prototype 1 </vt:lpstr>
      <vt:lpstr>Prototype 2</vt:lpstr>
      <vt:lpstr>IN5 Demonstrator</vt:lpstr>
      <vt:lpstr>IN6 Demonstrator</vt:lpstr>
      <vt:lpstr>IN6 Demonstrator</vt:lpstr>
      <vt:lpstr>MG.CNCS Installed at CNCS, SNS</vt:lpstr>
      <vt:lpstr>MG.CNCS Demonstrator</vt:lpstr>
      <vt:lpstr>MG.CNCS Results Summary</vt:lpstr>
      <vt:lpstr>MG.SEQ Detector Tested at SNS </vt:lpstr>
      <vt:lpstr>MG.SEQ Testing</vt:lpstr>
      <vt:lpstr>MG.SEQ at SEQUOIA</vt:lpstr>
      <vt:lpstr>Data Acquisition and Analysis</vt:lpstr>
      <vt:lpstr>MG.SEQ Measurements: Vanadium</vt:lpstr>
      <vt:lpstr>MG.SEQ Measurements: C4H2I2S</vt:lpstr>
      <vt:lpstr>MG.CNCS/SEQ Elastic Enerrgy Resolution</vt:lpstr>
      <vt:lpstr>MG Efficiency as a Function of Energy</vt:lpstr>
      <vt:lpstr>Multi-Grid Gamma Sensitivity</vt:lpstr>
      <vt:lpstr>Rate Study in MG.CNCS</vt:lpstr>
      <vt:lpstr>MG Background </vt:lpstr>
      <vt:lpstr>Scattering in Grids</vt:lpstr>
      <vt:lpstr>Complications with Scattering Measurements</vt:lpstr>
      <vt:lpstr>MG.SEQ Results: Scattering Effect on Line Shape</vt:lpstr>
      <vt:lpstr>HZB V20 Beam Line Measurement</vt:lpstr>
      <vt:lpstr>Further In-Beam Tests</vt:lpstr>
      <vt:lpstr>Conclusion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Multi-Grid Detector Report for Spectroscopy STAP 2019-04-08 Meeting </dc:title>
  <dc:subject/>
  <dc:creator/>
  <cp:keywords/>
  <dc:description/>
  <cp:lastModifiedBy>Microsoft Office User</cp:lastModifiedBy>
  <cp:revision>308</cp:revision>
  <dcterms:created xsi:type="dcterms:W3CDTF">2019-02-28T13:07:18Z</dcterms:created>
  <dcterms:modified xsi:type="dcterms:W3CDTF">2019-10-15T06:21:11Z</dcterms:modified>
  <cp:category/>
</cp:coreProperties>
</file>