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6"/>
  </p:notesMasterIdLst>
  <p:handoutMasterIdLst>
    <p:handoutMasterId r:id="rId37"/>
  </p:handoutMasterIdLst>
  <p:sldIdLst>
    <p:sldId id="256" r:id="rId5"/>
    <p:sldId id="2494" r:id="rId6"/>
    <p:sldId id="2483" r:id="rId7"/>
    <p:sldId id="2485" r:id="rId8"/>
    <p:sldId id="2486" r:id="rId9"/>
    <p:sldId id="259" r:id="rId10"/>
    <p:sldId id="334" r:id="rId11"/>
    <p:sldId id="262" r:id="rId12"/>
    <p:sldId id="2487" r:id="rId13"/>
    <p:sldId id="2490" r:id="rId14"/>
    <p:sldId id="2491" r:id="rId15"/>
    <p:sldId id="2430" r:id="rId16"/>
    <p:sldId id="2429" r:id="rId17"/>
    <p:sldId id="2433" r:id="rId18"/>
    <p:sldId id="2434" r:id="rId19"/>
    <p:sldId id="2435" r:id="rId20"/>
    <p:sldId id="2436" r:id="rId21"/>
    <p:sldId id="2451" r:id="rId22"/>
    <p:sldId id="2492" r:id="rId23"/>
    <p:sldId id="2445" r:id="rId24"/>
    <p:sldId id="2442" r:id="rId25"/>
    <p:sldId id="2443" r:id="rId26"/>
    <p:sldId id="2444" r:id="rId27"/>
    <p:sldId id="2495" r:id="rId28"/>
    <p:sldId id="2496" r:id="rId29"/>
    <p:sldId id="2497" r:id="rId30"/>
    <p:sldId id="2498" r:id="rId31"/>
    <p:sldId id="2493" r:id="rId32"/>
    <p:sldId id="2453" r:id="rId33"/>
    <p:sldId id="2467" r:id="rId34"/>
    <p:sldId id="2488" r:id="rId3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5161" autoAdjust="0"/>
  </p:normalViewPr>
  <p:slideViewPr>
    <p:cSldViewPr snapToGrid="0" showGuides="1">
      <p:cViewPr varScale="1">
        <p:scale>
          <a:sx n="84" d="100"/>
          <a:sy n="84" d="100"/>
        </p:scale>
        <p:origin x="45" y="30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10/16/2019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10/16/2019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9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3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12" Type="http://schemas.openxmlformats.org/officeDocument/2006/relationships/image" Target="../media/image71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4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12" Type="http://schemas.openxmlformats.org/officeDocument/2006/relationships/image" Target="../media/image83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g"/><Relationship Id="rId11" Type="http://schemas.openxmlformats.org/officeDocument/2006/relationships/image" Target="../media/image82.jp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6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12" Type="http://schemas.openxmlformats.org/officeDocument/2006/relationships/image" Target="../media/image95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5" Type="http://schemas.openxmlformats.org/officeDocument/2006/relationships/image" Target="../media/image88.jpg"/><Relationship Id="rId10" Type="http://schemas.openxmlformats.org/officeDocument/2006/relationships/image" Target="../media/image93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microsoft.com/office/2007/relationships/hdphoto" Target="../media/hdphoto4.wdp"/><Relationship Id="rId3" Type="http://schemas.openxmlformats.org/officeDocument/2006/relationships/image" Target="../media/image12.jpeg"/><Relationship Id="rId21" Type="http://schemas.openxmlformats.org/officeDocument/2006/relationships/image" Target="../media/image25.jpeg"/><Relationship Id="rId7" Type="http://schemas.microsoft.com/office/2007/relationships/hdphoto" Target="../media/hdphoto1.wdp"/><Relationship Id="rId12" Type="http://schemas.openxmlformats.org/officeDocument/2006/relationships/image" Target="../media/image20.jpeg"/><Relationship Id="rId17" Type="http://schemas.openxmlformats.org/officeDocument/2006/relationships/image" Target="../media/image23.png"/><Relationship Id="rId2" Type="http://schemas.openxmlformats.org/officeDocument/2006/relationships/image" Target="../media/image11.jpe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jpeg"/><Relationship Id="rId15" Type="http://schemas.openxmlformats.org/officeDocument/2006/relationships/image" Target="../media/image22.png"/><Relationship Id="rId10" Type="http://schemas.openxmlformats.org/officeDocument/2006/relationships/image" Target="../media/image18.jpeg"/><Relationship Id="rId19" Type="http://schemas.openxmlformats.org/officeDocument/2006/relationships/image" Target="../media/image24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Relationship Id="rId14" Type="http://schemas.microsoft.com/office/2007/relationships/hdphoto" Target="../media/hdphoto2.wdp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Bubble Generation using a Micro-Orifice Nozzle in Liquid Cross-Flow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Charlotte Barbier</a:t>
            </a:r>
          </a:p>
          <a:p>
            <a:pPr>
              <a:spcBef>
                <a:spcPts val="0"/>
              </a:spcBef>
            </a:pPr>
            <a:r>
              <a:rPr lang="en-US" dirty="0"/>
              <a:t>Volkan Yildirim</a:t>
            </a:r>
          </a:p>
          <a:p>
            <a:pPr>
              <a:spcBef>
                <a:spcPts val="0"/>
              </a:spcBef>
            </a:pPr>
            <a:r>
              <a:rPr lang="en-US" dirty="0"/>
              <a:t>Elvis Dominguez-Ontiveros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10/16/2019</a:t>
            </a:r>
          </a:p>
          <a:p>
            <a:pPr>
              <a:spcBef>
                <a:spcPts val="0"/>
              </a:spcBef>
            </a:pPr>
            <a:r>
              <a:rPr lang="en-US" dirty="0"/>
              <a:t>ICANS 2019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0C21-D8DA-49FA-BF04-6B3F270D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35D5D-D2B8-49B2-809C-5E1F2D634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3244223"/>
            <a:ext cx="11430000" cy="3205563"/>
          </a:xfrm>
        </p:spPr>
        <p:txBody>
          <a:bodyPr/>
          <a:lstStyle/>
          <a:p>
            <a:r>
              <a:rPr lang="en-US" sz="2400" dirty="0"/>
              <a:t>Acrylic section with flat outside surface to avoid optical distortion</a:t>
            </a:r>
          </a:p>
          <a:p>
            <a:r>
              <a:rPr lang="en-US" sz="2400" dirty="0"/>
              <a:t>Inner diameter of test section = 2”</a:t>
            </a:r>
          </a:p>
          <a:p>
            <a:r>
              <a:rPr lang="en-US" sz="2400" dirty="0"/>
              <a:t>Nozzle: </a:t>
            </a:r>
            <a:r>
              <a:rPr lang="en-US" sz="2400" b="1" dirty="0"/>
              <a:t>1/16” tubing </a:t>
            </a:r>
            <a:r>
              <a:rPr lang="en-US" sz="2400" dirty="0"/>
              <a:t>with orifice diameter of </a:t>
            </a:r>
            <a:r>
              <a:rPr lang="en-US" sz="2400" b="1" dirty="0"/>
              <a:t>8 to 18 micron diameter</a:t>
            </a:r>
            <a:r>
              <a:rPr lang="en-US" sz="2400" dirty="0"/>
              <a:t>.</a:t>
            </a:r>
          </a:p>
          <a:p>
            <a:r>
              <a:rPr lang="en-US" sz="2400" b="1" dirty="0"/>
              <a:t>Water</a:t>
            </a:r>
            <a:r>
              <a:rPr lang="en-US" sz="2400" dirty="0"/>
              <a:t> flow rate: 10 to 30 GPM</a:t>
            </a:r>
          </a:p>
          <a:p>
            <a:r>
              <a:rPr lang="en-US" sz="2400" dirty="0"/>
              <a:t>High Speed Movies (4k fps) with telecentric lens:</a:t>
            </a:r>
          </a:p>
          <a:p>
            <a:pPr lvl="1"/>
            <a:r>
              <a:rPr lang="en-US" sz="2000" b="1" dirty="0"/>
              <a:t>18.0 </a:t>
            </a:r>
            <a:r>
              <a:rPr lang="en-US" sz="2000" b="1" dirty="0">
                <a:latin typeface="Symbol" panose="05050102010706020507" pitchFamily="18" charset="2"/>
              </a:rPr>
              <a:t>m</a:t>
            </a:r>
            <a:r>
              <a:rPr lang="en-US" sz="2000" b="1" dirty="0"/>
              <a:t>m/px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3756C-A3E0-4809-82C9-0744955C5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630" y="1506684"/>
            <a:ext cx="8336098" cy="169000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865AD045-0233-4C72-90C1-60A33447C5C2}"/>
              </a:ext>
            </a:extLst>
          </p:cNvPr>
          <p:cNvSpPr/>
          <p:nvPr/>
        </p:nvSpPr>
        <p:spPr>
          <a:xfrm>
            <a:off x="1200251" y="2351687"/>
            <a:ext cx="1128408" cy="311285"/>
          </a:xfrm>
          <a:prstGeom prst="rightArrow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C0017-8968-4CFA-A357-DC61F171D1E0}"/>
              </a:ext>
            </a:extLst>
          </p:cNvPr>
          <p:cNvSpPr txBox="1"/>
          <p:nvPr/>
        </p:nvSpPr>
        <p:spPr>
          <a:xfrm>
            <a:off x="826851" y="1770435"/>
            <a:ext cx="141051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water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10-30 GPM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B26516-5971-4E83-9AB7-3D6D540A60BA}"/>
              </a:ext>
            </a:extLst>
          </p:cNvPr>
          <p:cNvCxnSpPr/>
          <p:nvPr/>
        </p:nvCxnSpPr>
        <p:spPr>
          <a:xfrm>
            <a:off x="5992239" y="1770435"/>
            <a:ext cx="0" cy="5909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556B690-D02A-44B2-9373-6D1948C9F8BB}"/>
              </a:ext>
            </a:extLst>
          </p:cNvPr>
          <p:cNvSpPr/>
          <p:nvPr/>
        </p:nvSpPr>
        <p:spPr>
          <a:xfrm>
            <a:off x="5904688" y="1506684"/>
            <a:ext cx="207516" cy="2637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D3B6DE-2865-4695-9541-0D7346B9CC22}"/>
              </a:ext>
            </a:extLst>
          </p:cNvPr>
          <p:cNvSpPr txBox="1"/>
          <p:nvPr/>
        </p:nvSpPr>
        <p:spPr>
          <a:xfrm>
            <a:off x="6079791" y="1475469"/>
            <a:ext cx="290300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mass flowmeter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1728D10-3849-475C-9B37-991B31B67802}"/>
              </a:ext>
            </a:extLst>
          </p:cNvPr>
          <p:cNvSpPr/>
          <p:nvPr/>
        </p:nvSpPr>
        <p:spPr>
          <a:xfrm>
            <a:off x="5982511" y="1206231"/>
            <a:ext cx="904672" cy="282102"/>
          </a:xfrm>
          <a:custGeom>
            <a:avLst/>
            <a:gdLst>
              <a:gd name="connsiteX0" fmla="*/ 29183 w 904672"/>
              <a:gd name="connsiteY0" fmla="*/ 282102 h 282102"/>
              <a:gd name="connsiteX1" fmla="*/ 0 w 904672"/>
              <a:gd name="connsiteY1" fmla="*/ 0 h 282102"/>
              <a:gd name="connsiteX2" fmla="*/ 904672 w 904672"/>
              <a:gd name="connsiteY2" fmla="*/ 9728 h 28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4672" h="282102">
                <a:moveTo>
                  <a:pt x="29183" y="282102"/>
                </a:moveTo>
                <a:lnTo>
                  <a:pt x="0" y="0"/>
                </a:lnTo>
                <a:lnTo>
                  <a:pt x="904672" y="9728"/>
                </a:lnTo>
              </a:path>
            </a:pathLst>
          </a:custGeom>
          <a:noFill/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769DE2-19BD-4888-818E-B6673C446E98}"/>
              </a:ext>
            </a:extLst>
          </p:cNvPr>
          <p:cNvCxnSpPr>
            <a:cxnSpLocks/>
          </p:cNvCxnSpPr>
          <p:nvPr/>
        </p:nvCxnSpPr>
        <p:spPr>
          <a:xfrm flipH="1" flipV="1">
            <a:off x="5997751" y="1206231"/>
            <a:ext cx="0" cy="30045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0521D7-D455-433B-8820-D0AA677DF70D}"/>
              </a:ext>
            </a:extLst>
          </p:cNvPr>
          <p:cNvCxnSpPr/>
          <p:nvPr/>
        </p:nvCxnSpPr>
        <p:spPr>
          <a:xfrm>
            <a:off x="5982511" y="1206231"/>
            <a:ext cx="54782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D38E7B7-8BFA-4DB0-BE01-12D570D4216B}"/>
              </a:ext>
            </a:extLst>
          </p:cNvPr>
          <p:cNvSpPr/>
          <p:nvPr/>
        </p:nvSpPr>
        <p:spPr>
          <a:xfrm>
            <a:off x="6530339" y="1071597"/>
            <a:ext cx="449905" cy="2637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5786A8-C96A-4DFB-8702-CA843CD08D12}"/>
              </a:ext>
            </a:extLst>
          </p:cNvPr>
          <p:cNvSpPr txBox="1"/>
          <p:nvPr/>
        </p:nvSpPr>
        <p:spPr>
          <a:xfrm>
            <a:off x="6434847" y="694643"/>
            <a:ext cx="18159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0.5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+mn-lt"/>
              </a:rPr>
              <a:t>m filter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D4066A-FA94-413C-A1F8-3D54DCD79BAC}"/>
              </a:ext>
            </a:extLst>
          </p:cNvPr>
          <p:cNvCxnSpPr>
            <a:cxnSpLocks/>
          </p:cNvCxnSpPr>
          <p:nvPr/>
        </p:nvCxnSpPr>
        <p:spPr>
          <a:xfrm>
            <a:off x="6980244" y="1180915"/>
            <a:ext cx="14341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B8C1C9D-C49E-4BA2-8FC5-81CD9DFE17F2}"/>
              </a:ext>
            </a:extLst>
          </p:cNvPr>
          <p:cNvSpPr txBox="1"/>
          <p:nvPr/>
        </p:nvSpPr>
        <p:spPr>
          <a:xfrm>
            <a:off x="8346329" y="960311"/>
            <a:ext cx="18159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Helium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92D4CF1-DEB3-49C7-972C-AE38DCDB3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91527"/>
              </p:ext>
            </p:extLst>
          </p:nvPr>
        </p:nvGraphicFramePr>
        <p:xfrm>
          <a:off x="9304122" y="5351316"/>
          <a:ext cx="2599873" cy="12496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843202">
                  <a:extLst>
                    <a:ext uri="{9D8B030D-6E8A-4147-A177-3AD203B41FA5}">
                      <a16:colId xmlns:a16="http://schemas.microsoft.com/office/drawing/2014/main" val="2485051502"/>
                    </a:ext>
                  </a:extLst>
                </a:gridCol>
                <a:gridCol w="913469">
                  <a:extLst>
                    <a:ext uri="{9D8B030D-6E8A-4147-A177-3AD203B41FA5}">
                      <a16:colId xmlns:a16="http://schemas.microsoft.com/office/drawing/2014/main" val="696313428"/>
                    </a:ext>
                  </a:extLst>
                </a:gridCol>
                <a:gridCol w="843202">
                  <a:extLst>
                    <a:ext uri="{9D8B030D-6E8A-4147-A177-3AD203B41FA5}">
                      <a16:colId xmlns:a16="http://schemas.microsoft.com/office/drawing/2014/main" val="3436717655"/>
                    </a:ext>
                  </a:extLst>
                </a:gridCol>
              </a:tblGrid>
              <a:tr h="451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GPM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V</a:t>
                      </a:r>
                      <a:r>
                        <a:rPr lang="en-US" sz="1600" u="none" strike="noStrike" baseline="-25000">
                          <a:effectLst/>
                        </a:rPr>
                        <a:t>ave</a:t>
                      </a:r>
                      <a:r>
                        <a:rPr lang="en-US" sz="1600" u="none" strike="noStrike">
                          <a:effectLst/>
                        </a:rPr>
                        <a:t> (m/s)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2384941"/>
                  </a:ext>
                </a:extLst>
              </a:tr>
              <a:tr h="240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1.6E+04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30266126"/>
                  </a:ext>
                </a:extLst>
              </a:tr>
              <a:tr h="240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3.2E+04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38838081"/>
                  </a:ext>
                </a:extLst>
              </a:tr>
              <a:tr h="240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4.7E+04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70677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285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8878-2916-4903-836A-0F2A53880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Videos</a:t>
            </a:r>
          </a:p>
        </p:txBody>
      </p:sp>
      <p:pic>
        <p:nvPicPr>
          <p:cNvPr id="5" name="9924425m">
            <a:hlinkClick r:id="" action="ppaction://media"/>
            <a:extLst>
              <a:ext uri="{FF2B5EF4-FFF2-40B4-BE49-F238E27FC236}">
                <a16:creationId xmlns:a16="http://schemas.microsoft.com/office/drawing/2014/main" id="{7B4DA114-3532-4CC7-9DC1-5019C1A4D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479077"/>
            <a:ext cx="5399088" cy="4048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E6D8CD-6489-4089-9CC4-68816E2DC813}"/>
              </a:ext>
            </a:extLst>
          </p:cNvPr>
          <p:cNvSpPr txBox="1"/>
          <p:nvPr/>
        </p:nvSpPr>
        <p:spPr>
          <a:xfrm>
            <a:off x="2198451" y="5575841"/>
            <a:ext cx="343386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10 micron</a:t>
            </a:r>
          </a:p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He</a:t>
            </a:r>
            <a:r>
              <a:rPr lang="en-US" dirty="0">
                <a:latin typeface="+mn-lt"/>
              </a:rPr>
              <a:t> = 100 </a:t>
            </a:r>
            <a:r>
              <a:rPr lang="en-US" dirty="0" err="1">
                <a:latin typeface="+mn-lt"/>
              </a:rPr>
              <a:t>psig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Q</a:t>
            </a:r>
            <a:r>
              <a:rPr lang="en-US" baseline="-25000" dirty="0">
                <a:latin typeface="+mn-lt"/>
              </a:rPr>
              <a:t>H2O</a:t>
            </a:r>
            <a:r>
              <a:rPr lang="en-US" dirty="0">
                <a:latin typeface="+mn-lt"/>
              </a:rPr>
              <a:t> = 30 GPM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D4F23F-8193-45AF-AE4B-AC75AA77F956}"/>
              </a:ext>
            </a:extLst>
          </p:cNvPr>
          <p:cNvSpPr txBox="1"/>
          <p:nvPr/>
        </p:nvSpPr>
        <p:spPr>
          <a:xfrm>
            <a:off x="7905345" y="5612860"/>
            <a:ext cx="343386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18 micron</a:t>
            </a:r>
          </a:p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He</a:t>
            </a:r>
            <a:r>
              <a:rPr lang="en-US" dirty="0">
                <a:latin typeface="+mn-lt"/>
              </a:rPr>
              <a:t> = 100 </a:t>
            </a:r>
            <a:r>
              <a:rPr lang="en-US" dirty="0" err="1">
                <a:latin typeface="+mn-lt"/>
              </a:rPr>
              <a:t>psig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Q</a:t>
            </a:r>
            <a:r>
              <a:rPr lang="en-US" baseline="-25000" dirty="0">
                <a:latin typeface="+mn-lt"/>
              </a:rPr>
              <a:t>H2O</a:t>
            </a:r>
            <a:r>
              <a:rPr lang="en-US" dirty="0">
                <a:latin typeface="+mn-lt"/>
              </a:rPr>
              <a:t> = 30 GPM</a:t>
            </a:r>
          </a:p>
        </p:txBody>
      </p:sp>
      <p:pic>
        <p:nvPicPr>
          <p:cNvPr id="15" name="9924387m">
            <a:hlinkClick r:id="" action="ppaction://media"/>
            <a:extLst>
              <a:ext uri="{FF2B5EF4-FFF2-40B4-BE49-F238E27FC236}">
                <a16:creationId xmlns:a16="http://schemas.microsoft.com/office/drawing/2014/main" id="{EE976BCE-2D95-4F87-9898-E19EB3B3A692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171" y="1479077"/>
            <a:ext cx="5399088" cy="4048125"/>
          </a:xfrm>
        </p:spPr>
      </p:pic>
    </p:spTree>
    <p:extLst>
      <p:ext uri="{BB962C8B-B14F-4D97-AF65-F5344CB8AC3E}">
        <p14:creationId xmlns:p14="http://schemas.microsoft.com/office/powerpoint/2010/main" val="28331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E1FE9-92A2-40FF-9D86-D9D2D683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micron clogging</a:t>
            </a: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71D6D4AF-7B9A-4EA8-A5BC-6099353CA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7" t="11675" r="18872" b="29551"/>
          <a:stretch/>
        </p:blipFill>
        <p:spPr>
          <a:xfrm>
            <a:off x="1619249" y="1526040"/>
            <a:ext cx="3650848" cy="1102860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8B58CC39-A7E0-439A-A9B8-76FFD8EC7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50" y="1526040"/>
            <a:ext cx="3650847" cy="1102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D34B6B-5B9A-4D05-B889-6EB6DDDB50E2}"/>
              </a:ext>
            </a:extLst>
          </p:cNvPr>
          <p:cNvSpPr txBox="1"/>
          <p:nvPr/>
        </p:nvSpPr>
        <p:spPr>
          <a:xfrm>
            <a:off x="1838325" y="2819400"/>
            <a:ext cx="313372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10 GPM, 40 psi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&lt;d&gt;=428 micron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Est. flow rate = 0.75 </a:t>
            </a:r>
            <a:r>
              <a:rPr lang="en-US" dirty="0" err="1">
                <a:latin typeface="+mn-lt"/>
              </a:rPr>
              <a:t>ccm</a:t>
            </a:r>
            <a:endParaRPr lang="en-US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3936B-9216-41D8-B55C-B2B0E46BD8E1}"/>
              </a:ext>
            </a:extLst>
          </p:cNvPr>
          <p:cNvSpPr txBox="1"/>
          <p:nvPr/>
        </p:nvSpPr>
        <p:spPr>
          <a:xfrm>
            <a:off x="7219952" y="2857500"/>
            <a:ext cx="368894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10 GPM, 40 psi (43 min later)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&lt;d&gt;=209 micron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Est. flow rate = 0.04 </a:t>
            </a:r>
            <a:r>
              <a:rPr lang="en-US" dirty="0" err="1">
                <a:latin typeface="+mn-lt"/>
              </a:rPr>
              <a:t>ccm</a:t>
            </a:r>
            <a:endParaRPr lang="en-US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1EA5F-C035-48A1-B3FB-76E53A83156D}"/>
              </a:ext>
            </a:extLst>
          </p:cNvPr>
          <p:cNvSpPr txBox="1"/>
          <p:nvPr/>
        </p:nvSpPr>
        <p:spPr>
          <a:xfrm>
            <a:off x="1524000" y="4133850"/>
            <a:ext cx="6438900" cy="53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646744-8ED5-4BDD-B9A3-8CCCABF39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3926329"/>
            <a:ext cx="11430000" cy="2293496"/>
          </a:xfrm>
        </p:spPr>
        <p:txBody>
          <a:bodyPr/>
          <a:lstStyle/>
          <a:p>
            <a:r>
              <a:rPr lang="en-US" dirty="0"/>
              <a:t>Expected flow rate = 6.4 </a:t>
            </a:r>
            <a:r>
              <a:rPr lang="en-US" dirty="0" err="1"/>
              <a:t>sccm</a:t>
            </a:r>
            <a:endParaRPr lang="en-US" dirty="0"/>
          </a:p>
          <a:p>
            <a:r>
              <a:rPr lang="en-US" dirty="0"/>
              <a:t>The measured gas flow rate corresponds to the one expected from a 2. 8 micron diameter orifice </a:t>
            </a:r>
          </a:p>
        </p:txBody>
      </p:sp>
    </p:spTree>
    <p:extLst>
      <p:ext uri="{BB962C8B-B14F-4D97-AF65-F5344CB8AC3E}">
        <p14:creationId xmlns:p14="http://schemas.microsoft.com/office/powerpoint/2010/main" val="382800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1BDF25A-DB2B-4636-8DCD-2D407837A750}"/>
              </a:ext>
            </a:extLst>
          </p:cNvPr>
          <p:cNvGraphicFramePr>
            <a:graphicFrameLocks noGrp="1"/>
          </p:cNvGraphicFramePr>
          <p:nvPr/>
        </p:nvGraphicFramePr>
        <p:xfrm>
          <a:off x="0" y="17381"/>
          <a:ext cx="2229853" cy="6332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9853">
                  <a:extLst>
                    <a:ext uri="{9D8B030D-6E8A-4147-A177-3AD203B41FA5}">
                      <a16:colId xmlns:a16="http://schemas.microsoft.com/office/drawing/2014/main" val="447156351"/>
                    </a:ext>
                  </a:extLst>
                </a:gridCol>
              </a:tblGrid>
              <a:tr h="39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He pressure (psi)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7618887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40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37214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60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099846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80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0970863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93621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2157D1F-60C8-447C-9768-8378527C6D84}"/>
              </a:ext>
            </a:extLst>
          </p:cNvPr>
          <p:cNvSpPr txBox="1"/>
          <p:nvPr/>
        </p:nvSpPr>
        <p:spPr>
          <a:xfrm>
            <a:off x="5852160" y="26314"/>
            <a:ext cx="288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“8 µm” [1.9 µm] </a:t>
            </a:r>
          </a:p>
        </p:txBody>
      </p:sp>
      <p:pic>
        <p:nvPicPr>
          <p:cNvPr id="10" name="Picture 9" descr="A picture containing music&#10;&#10;Description automatically generated">
            <a:extLst>
              <a:ext uri="{FF2B5EF4-FFF2-40B4-BE49-F238E27FC236}">
                <a16:creationId xmlns:a16="http://schemas.microsoft.com/office/drawing/2014/main" id="{563FA17E-46E8-428C-96EF-3833BFE3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2011680"/>
            <a:ext cx="2468880" cy="113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C1B57-3515-44ED-AABA-C129BB6F7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3" t="7144" r="42810" b="33494"/>
          <a:stretch/>
        </p:blipFill>
        <p:spPr>
          <a:xfrm>
            <a:off x="2560320" y="457200"/>
            <a:ext cx="2468880" cy="11394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2C5BD9-D210-4A21-B243-05863A1D13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60320" y="3566160"/>
            <a:ext cx="2468880" cy="1139483"/>
          </a:xfrm>
          <a:prstGeom prst="rect">
            <a:avLst/>
          </a:prstGeom>
        </p:spPr>
      </p:pic>
      <p:pic>
        <p:nvPicPr>
          <p:cNvPr id="20" name="Picture 19" descr="A close up of a speaker&#10;&#10;Description automatically generated">
            <a:extLst>
              <a:ext uri="{FF2B5EF4-FFF2-40B4-BE49-F238E27FC236}">
                <a16:creationId xmlns:a16="http://schemas.microsoft.com/office/drawing/2014/main" id="{2186DDA8-5F6C-4A37-BE9F-BE6891626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320" y="5120640"/>
            <a:ext cx="2468880" cy="11394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CD0DD2-A6CC-43F8-8871-4D704DC6D7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52160" y="2011680"/>
            <a:ext cx="2468880" cy="11394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A8373D-5ED5-4087-BBA2-DBF1DEAB42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7" r="41250" b="38803"/>
          <a:stretch/>
        </p:blipFill>
        <p:spPr>
          <a:xfrm>
            <a:off x="5852160" y="457200"/>
            <a:ext cx="2468880" cy="11235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1251C8-A2E6-43B9-9C06-BDE5A3396A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52160" y="3566160"/>
            <a:ext cx="2468880" cy="11394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6AC223-696F-489B-BFE0-5B616A339B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852160" y="5120640"/>
            <a:ext cx="2468880" cy="11394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E9BB23-0443-4501-AD9E-77D09B668EF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144000" y="2011680"/>
            <a:ext cx="2468880" cy="11394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533F95-888E-4350-9222-086942F85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144000" y="457200"/>
            <a:ext cx="2468880" cy="11394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86107C-50A4-44B9-8959-20C9BB89C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144000" y="3566160"/>
            <a:ext cx="2468880" cy="11394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BB9683-F196-484E-881B-C1A077A0A2F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144000" y="5120640"/>
            <a:ext cx="2468880" cy="1139483"/>
          </a:xfrm>
          <a:prstGeom prst="rect">
            <a:avLst/>
          </a:prstGeom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AB70748-65A9-492B-94C7-2504153D7AC0}"/>
              </a:ext>
            </a:extLst>
          </p:cNvPr>
          <p:cNvGraphicFramePr>
            <a:graphicFrameLocks noGrp="1"/>
          </p:cNvGraphicFramePr>
          <p:nvPr/>
        </p:nvGraphicFramePr>
        <p:xfrm>
          <a:off x="0" y="6469779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601119765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4174832817"/>
                    </a:ext>
                  </a:extLst>
                </a:gridCol>
                <a:gridCol w="3271520">
                  <a:extLst>
                    <a:ext uri="{9D8B030D-6E8A-4147-A177-3AD203B41FA5}">
                      <a16:colId xmlns:a16="http://schemas.microsoft.com/office/drawing/2014/main" val="1678923244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593246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 (GPM)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75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4032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3FA17E-46E8-428C-96EF-3833BFE3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60320" y="2011680"/>
            <a:ext cx="2468880" cy="1142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C1B57-3515-44ED-AABA-C129BB6F7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560320" y="457200"/>
            <a:ext cx="2468880" cy="1142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2C5BD9-D210-4A21-B243-05863A1D1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71"/>
          <a:stretch/>
        </p:blipFill>
        <p:spPr>
          <a:xfrm>
            <a:off x="2560320" y="3566160"/>
            <a:ext cx="2468880" cy="13785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86DDA8-5F6C-4A37-BE9F-BE6891626A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00"/>
          <a:stretch/>
        </p:blipFill>
        <p:spPr>
          <a:xfrm>
            <a:off x="2560320" y="5120640"/>
            <a:ext cx="2468880" cy="13293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CD0DD2-A6CC-43F8-8871-4D704DC6D7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52160" y="2011680"/>
            <a:ext cx="2468880" cy="11424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A8373D-5ED5-4087-BBA2-DBF1DEAB42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5852160" y="457200"/>
            <a:ext cx="2468880" cy="1136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1251C8-A2E6-43B9-9C06-BDE5A3396A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52160" y="3566160"/>
            <a:ext cx="2468880" cy="11376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6AC223-696F-489B-BFE0-5B616A339B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852160" y="5120640"/>
            <a:ext cx="2468880" cy="13293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E9BB23-0443-4501-AD9E-77D09B668EF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144000" y="2011680"/>
            <a:ext cx="2468880" cy="1142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533F95-888E-4350-9222-086942F85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144000" y="457200"/>
            <a:ext cx="2468880" cy="11424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86107C-50A4-44B9-8959-20C9BB89C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144000" y="3566160"/>
            <a:ext cx="2468880" cy="11398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BB9683-F196-484E-881B-C1A077A0A2F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144000" y="5120640"/>
            <a:ext cx="2468880" cy="1329397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EF93E3DD-2951-42CB-9A74-110762FDE328}"/>
              </a:ext>
            </a:extLst>
          </p:cNvPr>
          <p:cNvGraphicFramePr>
            <a:graphicFrameLocks noGrp="1"/>
          </p:cNvGraphicFramePr>
          <p:nvPr/>
        </p:nvGraphicFramePr>
        <p:xfrm>
          <a:off x="0" y="17381"/>
          <a:ext cx="2229853" cy="6332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9853">
                  <a:extLst>
                    <a:ext uri="{9D8B030D-6E8A-4147-A177-3AD203B41FA5}">
                      <a16:colId xmlns:a16="http://schemas.microsoft.com/office/drawing/2014/main" val="447156351"/>
                    </a:ext>
                  </a:extLst>
                </a:gridCol>
              </a:tblGrid>
              <a:tr h="39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He pressure (psi)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7618887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40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37214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60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099846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80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0970863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9362197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BEEFDC1D-80F9-43D4-BA72-17B984C435CA}"/>
              </a:ext>
            </a:extLst>
          </p:cNvPr>
          <p:cNvGraphicFramePr>
            <a:graphicFrameLocks noGrp="1"/>
          </p:cNvGraphicFramePr>
          <p:nvPr/>
        </p:nvGraphicFramePr>
        <p:xfrm>
          <a:off x="0" y="6469779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601119765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4174832817"/>
                    </a:ext>
                  </a:extLst>
                </a:gridCol>
                <a:gridCol w="3271520">
                  <a:extLst>
                    <a:ext uri="{9D8B030D-6E8A-4147-A177-3AD203B41FA5}">
                      <a16:colId xmlns:a16="http://schemas.microsoft.com/office/drawing/2014/main" val="1678923244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593246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 (GPM)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7530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8DE14A1-256F-432C-A3CD-7CDE1CAA1BC1}"/>
              </a:ext>
            </a:extLst>
          </p:cNvPr>
          <p:cNvSpPr txBox="1"/>
          <p:nvPr/>
        </p:nvSpPr>
        <p:spPr>
          <a:xfrm>
            <a:off x="5852160" y="26314"/>
            <a:ext cx="288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“10 µm” [9.6 µm] </a:t>
            </a:r>
          </a:p>
        </p:txBody>
      </p:sp>
    </p:spTree>
    <p:extLst>
      <p:ext uri="{BB962C8B-B14F-4D97-AF65-F5344CB8AC3E}">
        <p14:creationId xmlns:p14="http://schemas.microsoft.com/office/powerpoint/2010/main" val="81691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3FA17E-46E8-428C-96EF-3833BFE3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60320" y="2011680"/>
            <a:ext cx="2468880" cy="1329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C1B57-3515-44ED-AABA-C129BB6F7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60320" y="457200"/>
            <a:ext cx="2468880" cy="1329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2C5BD9-D210-4A21-B243-05863A1D13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60320" y="3566160"/>
            <a:ext cx="2468880" cy="13293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86DDA8-5F6C-4A37-BE9F-BE6891626A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67" b="6033"/>
          <a:stretch/>
        </p:blipFill>
        <p:spPr>
          <a:xfrm>
            <a:off x="2560320" y="5120640"/>
            <a:ext cx="2468880" cy="1329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CD0DD2-A6CC-43F8-8871-4D704DC6D7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52160" y="2011680"/>
            <a:ext cx="2468880" cy="13293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A8373D-5ED5-4087-BBA2-DBF1DEAB42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852160" y="457200"/>
            <a:ext cx="2468880" cy="13293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1251C8-A2E6-43B9-9C06-BDE5A3396A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52160" y="3566160"/>
            <a:ext cx="2468880" cy="1329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6AC223-696F-489B-BFE0-5B616A339B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852160" y="5120640"/>
            <a:ext cx="2468880" cy="13293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E9BB23-0443-4501-AD9E-77D09B668EF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144000" y="2011680"/>
            <a:ext cx="2468880" cy="13293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533F95-888E-4350-9222-086942F85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144000" y="457200"/>
            <a:ext cx="2468880" cy="13293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86107C-50A4-44B9-8959-20C9BB89C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144000" y="3566160"/>
            <a:ext cx="2468880" cy="13293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BB9683-F196-484E-881B-C1A077A0A2F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2500"/>
          <a:stretch/>
        </p:blipFill>
        <p:spPr>
          <a:xfrm>
            <a:off x="9144000" y="5120640"/>
            <a:ext cx="2468880" cy="1329396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5A16CF0-F22E-40E3-B48C-B683A0F5F913}"/>
              </a:ext>
            </a:extLst>
          </p:cNvPr>
          <p:cNvGraphicFramePr>
            <a:graphicFrameLocks noGrp="1"/>
          </p:cNvGraphicFramePr>
          <p:nvPr/>
        </p:nvGraphicFramePr>
        <p:xfrm>
          <a:off x="0" y="17381"/>
          <a:ext cx="2229853" cy="6332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9853">
                  <a:extLst>
                    <a:ext uri="{9D8B030D-6E8A-4147-A177-3AD203B41FA5}">
                      <a16:colId xmlns:a16="http://schemas.microsoft.com/office/drawing/2014/main" val="447156351"/>
                    </a:ext>
                  </a:extLst>
                </a:gridCol>
              </a:tblGrid>
              <a:tr h="39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He pressure (psi)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7618887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40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37214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60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099846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80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0970863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9362197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F39D068-FD89-4BD8-9DFA-AB5EAFB20BB7}"/>
              </a:ext>
            </a:extLst>
          </p:cNvPr>
          <p:cNvGraphicFramePr>
            <a:graphicFrameLocks noGrp="1"/>
          </p:cNvGraphicFramePr>
          <p:nvPr/>
        </p:nvGraphicFramePr>
        <p:xfrm>
          <a:off x="0" y="6469779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601119765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4174832817"/>
                    </a:ext>
                  </a:extLst>
                </a:gridCol>
                <a:gridCol w="3271520">
                  <a:extLst>
                    <a:ext uri="{9D8B030D-6E8A-4147-A177-3AD203B41FA5}">
                      <a16:colId xmlns:a16="http://schemas.microsoft.com/office/drawing/2014/main" val="1678923244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593246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 (GPM)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7530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C353129-5AE1-4F31-A921-E1DE4B82D125}"/>
              </a:ext>
            </a:extLst>
          </p:cNvPr>
          <p:cNvSpPr/>
          <p:nvPr/>
        </p:nvSpPr>
        <p:spPr>
          <a:xfrm>
            <a:off x="9144000" y="3566161"/>
            <a:ext cx="2468880" cy="1329396"/>
          </a:xfrm>
          <a:prstGeom prst="rect">
            <a:avLst/>
          </a:prstGeom>
          <a:solidFill>
            <a:srgbClr val="E5A940">
              <a:alpha val="50196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0B6994-CE4A-40E9-89A0-764B1F0EAF06}"/>
              </a:ext>
            </a:extLst>
          </p:cNvPr>
          <p:cNvSpPr/>
          <p:nvPr/>
        </p:nvSpPr>
        <p:spPr>
          <a:xfrm>
            <a:off x="5852160" y="5120640"/>
            <a:ext cx="2468880" cy="1329396"/>
          </a:xfrm>
          <a:prstGeom prst="rect">
            <a:avLst/>
          </a:prstGeom>
          <a:solidFill>
            <a:srgbClr val="E5A940">
              <a:alpha val="50196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135455-EFDA-4DFA-A366-08BE2DC8FB10}"/>
              </a:ext>
            </a:extLst>
          </p:cNvPr>
          <p:cNvSpPr txBox="1"/>
          <p:nvPr/>
        </p:nvSpPr>
        <p:spPr>
          <a:xfrm>
            <a:off x="5852160" y="26314"/>
            <a:ext cx="288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“12 µm” [8.9 µm] </a:t>
            </a:r>
          </a:p>
        </p:txBody>
      </p:sp>
    </p:spTree>
    <p:extLst>
      <p:ext uri="{BB962C8B-B14F-4D97-AF65-F5344CB8AC3E}">
        <p14:creationId xmlns:p14="http://schemas.microsoft.com/office/powerpoint/2010/main" val="3718707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3FA17E-46E8-428C-96EF-3833BFE3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60320" y="1922436"/>
            <a:ext cx="2468880" cy="1424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C1B57-3515-44ED-AABA-C129BB6F7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165"/>
          <a:stretch/>
        </p:blipFill>
        <p:spPr>
          <a:xfrm>
            <a:off x="2560320" y="498130"/>
            <a:ext cx="2468880" cy="1212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2C5BD9-D210-4A21-B243-05863A1D13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60320" y="3533021"/>
            <a:ext cx="2468880" cy="1519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86DDA8-5F6C-4A37-BE9F-BE6891626A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60320" y="4929638"/>
            <a:ext cx="2468880" cy="1614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CD0DD2-A6CC-43F8-8871-4D704DC6D7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52160" y="1922436"/>
            <a:ext cx="2468880" cy="14243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A8373D-5ED5-4087-BBA2-DBF1DEAB42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852160" y="498130"/>
            <a:ext cx="2468880" cy="11394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1251C8-A2E6-43B9-9C06-BDE5A3396A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52160" y="3508460"/>
            <a:ext cx="2468880" cy="13293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6AC223-696F-489B-BFE0-5B616A339B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852160" y="4929638"/>
            <a:ext cx="2468880" cy="13293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E9BB23-0443-4501-AD9E-77D09B668EF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144000" y="1920240"/>
            <a:ext cx="2468880" cy="11394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533F95-888E-4350-9222-086942F85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144000" y="498130"/>
            <a:ext cx="2468880" cy="11394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86107C-50A4-44B9-8959-20C9BB89C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144000" y="3603417"/>
            <a:ext cx="2468880" cy="11394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BB9683-F196-484E-881B-C1A077A0A2F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144000" y="4929639"/>
            <a:ext cx="2468880" cy="1329397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A8F27B9-B6FD-4710-89F7-68A5E333E4D1}"/>
              </a:ext>
            </a:extLst>
          </p:cNvPr>
          <p:cNvGraphicFramePr>
            <a:graphicFrameLocks noGrp="1"/>
          </p:cNvGraphicFramePr>
          <p:nvPr/>
        </p:nvGraphicFramePr>
        <p:xfrm>
          <a:off x="0" y="17381"/>
          <a:ext cx="2229853" cy="6332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9853">
                  <a:extLst>
                    <a:ext uri="{9D8B030D-6E8A-4147-A177-3AD203B41FA5}">
                      <a16:colId xmlns:a16="http://schemas.microsoft.com/office/drawing/2014/main" val="447156351"/>
                    </a:ext>
                  </a:extLst>
                </a:gridCol>
              </a:tblGrid>
              <a:tr h="39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He pressure (psi)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7618887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40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37214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60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099846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80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0970863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9362197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5A47903-1E89-47F9-A49F-9FC187D38606}"/>
              </a:ext>
            </a:extLst>
          </p:cNvPr>
          <p:cNvGraphicFramePr>
            <a:graphicFrameLocks noGrp="1"/>
          </p:cNvGraphicFramePr>
          <p:nvPr/>
        </p:nvGraphicFramePr>
        <p:xfrm>
          <a:off x="0" y="6469779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601119765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4174832817"/>
                    </a:ext>
                  </a:extLst>
                </a:gridCol>
                <a:gridCol w="3271520">
                  <a:extLst>
                    <a:ext uri="{9D8B030D-6E8A-4147-A177-3AD203B41FA5}">
                      <a16:colId xmlns:a16="http://schemas.microsoft.com/office/drawing/2014/main" val="1678923244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593246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 (GPM)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7530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FB15159-B53F-418C-8C0E-5A00BB9A9E60}"/>
              </a:ext>
            </a:extLst>
          </p:cNvPr>
          <p:cNvSpPr txBox="1"/>
          <p:nvPr/>
        </p:nvSpPr>
        <p:spPr>
          <a:xfrm>
            <a:off x="5852160" y="26314"/>
            <a:ext cx="288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“16 µm” [10.7 µm] </a:t>
            </a:r>
          </a:p>
        </p:txBody>
      </p:sp>
    </p:spTree>
    <p:extLst>
      <p:ext uri="{BB962C8B-B14F-4D97-AF65-F5344CB8AC3E}">
        <p14:creationId xmlns:p14="http://schemas.microsoft.com/office/powerpoint/2010/main" val="4100076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3FA17E-46E8-428C-96EF-3833BFE3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9" b="9999"/>
          <a:stretch/>
        </p:blipFill>
        <p:spPr>
          <a:xfrm>
            <a:off x="2560320" y="2011680"/>
            <a:ext cx="2468880" cy="1519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C1B57-3515-44ED-AABA-C129BB6F7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99" b="18147"/>
          <a:stretch/>
        </p:blipFill>
        <p:spPr>
          <a:xfrm>
            <a:off x="2560320" y="457200"/>
            <a:ext cx="2468880" cy="1364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2C5BD9-D210-4A21-B243-05863A1D1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80" b="16279"/>
          <a:stretch/>
        </p:blipFill>
        <p:spPr>
          <a:xfrm>
            <a:off x="2560320" y="3566160"/>
            <a:ext cx="2468880" cy="1554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CD0DD2-A6CC-43F8-8871-4D704DC6D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10"/>
          <a:stretch/>
        </p:blipFill>
        <p:spPr>
          <a:xfrm>
            <a:off x="5852160" y="2011680"/>
            <a:ext cx="2468880" cy="15193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A8373D-5ED5-4087-BBA2-DBF1DEAB42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99"/>
          <a:stretch/>
        </p:blipFill>
        <p:spPr>
          <a:xfrm>
            <a:off x="5852160" y="457200"/>
            <a:ext cx="2468880" cy="13294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1251C8-A2E6-43B9-9C06-BDE5A3396A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54"/>
          <a:stretch/>
        </p:blipFill>
        <p:spPr>
          <a:xfrm>
            <a:off x="5852160" y="3566160"/>
            <a:ext cx="2468880" cy="15544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E9BB23-0443-4501-AD9E-77D09B668E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499"/>
          <a:stretch/>
        </p:blipFill>
        <p:spPr>
          <a:xfrm>
            <a:off x="9144000" y="2011680"/>
            <a:ext cx="2468880" cy="13294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533F95-888E-4350-9222-086942F85C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499"/>
          <a:stretch/>
        </p:blipFill>
        <p:spPr>
          <a:xfrm>
            <a:off x="9144000" y="457200"/>
            <a:ext cx="2468880" cy="13294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86107C-50A4-44B9-8959-20C9BB89C9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186"/>
          <a:stretch/>
        </p:blipFill>
        <p:spPr>
          <a:xfrm>
            <a:off x="9144000" y="3566160"/>
            <a:ext cx="2468880" cy="1364563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A8F27B9-B6FD-4710-89F7-68A5E333E4D1}"/>
              </a:ext>
            </a:extLst>
          </p:cNvPr>
          <p:cNvGraphicFramePr>
            <a:graphicFrameLocks noGrp="1"/>
          </p:cNvGraphicFramePr>
          <p:nvPr/>
        </p:nvGraphicFramePr>
        <p:xfrm>
          <a:off x="0" y="17381"/>
          <a:ext cx="2229853" cy="6332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9853">
                  <a:extLst>
                    <a:ext uri="{9D8B030D-6E8A-4147-A177-3AD203B41FA5}">
                      <a16:colId xmlns:a16="http://schemas.microsoft.com/office/drawing/2014/main" val="447156351"/>
                    </a:ext>
                  </a:extLst>
                </a:gridCol>
              </a:tblGrid>
              <a:tr h="391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He pressure (psi)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7618887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40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237214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60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099846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</a:rPr>
                        <a:t>80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0970863"/>
                  </a:ext>
                </a:extLst>
              </a:tr>
              <a:tr h="1485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9362197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5A47903-1E89-47F9-A49F-9FC187D38606}"/>
              </a:ext>
            </a:extLst>
          </p:cNvPr>
          <p:cNvGraphicFramePr>
            <a:graphicFrameLocks noGrp="1"/>
          </p:cNvGraphicFramePr>
          <p:nvPr/>
        </p:nvGraphicFramePr>
        <p:xfrm>
          <a:off x="0" y="6469779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601119765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4174832817"/>
                    </a:ext>
                  </a:extLst>
                </a:gridCol>
                <a:gridCol w="3271520">
                  <a:extLst>
                    <a:ext uri="{9D8B030D-6E8A-4147-A177-3AD203B41FA5}">
                      <a16:colId xmlns:a16="http://schemas.microsoft.com/office/drawing/2014/main" val="1678923244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593246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 (GPM)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75304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2186DDA8-5F6C-4A37-BE9F-BE6891626A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461" t="8188" r="9655"/>
          <a:stretch/>
        </p:blipFill>
        <p:spPr>
          <a:xfrm>
            <a:off x="2560320" y="5167074"/>
            <a:ext cx="2468880" cy="21441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6AC223-696F-489B-BFE0-5B616A339B7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848846" y="5169674"/>
            <a:ext cx="2468880" cy="18991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BB9683-F196-484E-881B-C1A077A0A2F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144000" y="5167074"/>
            <a:ext cx="2468880" cy="15193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2E464D-87E1-4893-9C51-F97AFB9B5E59}"/>
              </a:ext>
            </a:extLst>
          </p:cNvPr>
          <p:cNvSpPr txBox="1"/>
          <p:nvPr/>
        </p:nvSpPr>
        <p:spPr>
          <a:xfrm>
            <a:off x="5852160" y="26314"/>
            <a:ext cx="288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“18 µm” [16.3 µm] </a:t>
            </a:r>
          </a:p>
        </p:txBody>
      </p:sp>
    </p:spTree>
    <p:extLst>
      <p:ext uri="{BB962C8B-B14F-4D97-AF65-F5344CB8AC3E}">
        <p14:creationId xmlns:p14="http://schemas.microsoft.com/office/powerpoint/2010/main" val="3738583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93A49-AB36-48B6-9DE3-FD91AF67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 of Bubble 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285D7-E962-4925-961D-BB3C262B9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70043"/>
            <a:ext cx="6420105" cy="4631470"/>
          </a:xfrm>
        </p:spPr>
        <p:txBody>
          <a:bodyPr/>
          <a:lstStyle/>
          <a:p>
            <a:r>
              <a:rPr lang="en-US" sz="2400" dirty="0"/>
              <a:t>Single bubbling:</a:t>
            </a:r>
          </a:p>
          <a:p>
            <a:pPr lvl="1"/>
            <a:r>
              <a:rPr lang="en-US" sz="2000" dirty="0"/>
              <a:t>very low gas injection rate</a:t>
            </a:r>
          </a:p>
          <a:p>
            <a:pPr lvl="1"/>
            <a:r>
              <a:rPr lang="en-US" sz="2000" dirty="0"/>
              <a:t>spherical bubble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Pulse bubbling:</a:t>
            </a:r>
          </a:p>
          <a:p>
            <a:pPr lvl="1"/>
            <a:r>
              <a:rPr lang="en-US" sz="2000" dirty="0"/>
              <a:t>Bubble are less spherical</a:t>
            </a:r>
          </a:p>
          <a:p>
            <a:pPr lvl="1"/>
            <a:r>
              <a:rPr lang="en-US" sz="2000" dirty="0"/>
              <a:t>Bubble formed from necking</a:t>
            </a:r>
          </a:p>
          <a:p>
            <a:r>
              <a:rPr lang="en-US" sz="2400" dirty="0"/>
              <a:t>Jetting:</a:t>
            </a:r>
          </a:p>
          <a:p>
            <a:pPr lvl="1"/>
            <a:r>
              <a:rPr lang="en-US" sz="2000" dirty="0"/>
              <a:t>bubble size independent of orifice size</a:t>
            </a:r>
          </a:p>
          <a:p>
            <a:endParaRPr lang="en-US" sz="2400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05BD7-0C11-4B49-9D1A-8E43E8072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955" y="1526561"/>
            <a:ext cx="3845100" cy="4302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1DE384-D183-4429-9DD9-02C676AF9833}"/>
              </a:ext>
            </a:extLst>
          </p:cNvPr>
          <p:cNvSpPr txBox="1"/>
          <p:nvPr/>
        </p:nvSpPr>
        <p:spPr>
          <a:xfrm>
            <a:off x="7142480" y="1930400"/>
            <a:ext cx="10058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Single bubbling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B05769-B11A-43CA-A46E-A58CEC67D4B9}"/>
              </a:ext>
            </a:extLst>
          </p:cNvPr>
          <p:cNvSpPr txBox="1"/>
          <p:nvPr/>
        </p:nvSpPr>
        <p:spPr>
          <a:xfrm>
            <a:off x="7142480" y="2880410"/>
            <a:ext cx="10058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Pulse bubbling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A41F0-8D3D-4DDC-A51A-C58F67EBFE82}"/>
              </a:ext>
            </a:extLst>
          </p:cNvPr>
          <p:cNvSpPr txBox="1"/>
          <p:nvPr/>
        </p:nvSpPr>
        <p:spPr>
          <a:xfrm>
            <a:off x="7142480" y="4073286"/>
            <a:ext cx="100584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Jetting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9505F-3DD7-4F06-AAD2-7DC453A021C9}"/>
              </a:ext>
            </a:extLst>
          </p:cNvPr>
          <p:cNvSpPr txBox="1"/>
          <p:nvPr/>
        </p:nvSpPr>
        <p:spPr>
          <a:xfrm>
            <a:off x="7142480" y="5188323"/>
            <a:ext cx="10058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Cavity formation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526DB82-0555-43F5-AFB6-6D0132492F2E}"/>
              </a:ext>
            </a:extLst>
          </p:cNvPr>
          <p:cNvSpPr/>
          <p:nvPr/>
        </p:nvSpPr>
        <p:spPr>
          <a:xfrm>
            <a:off x="6451600" y="1576535"/>
            <a:ext cx="833120" cy="4302125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0F5E3-77AF-48B4-8B18-4A5E1DBEF587}"/>
              </a:ext>
            </a:extLst>
          </p:cNvPr>
          <p:cNvSpPr txBox="1"/>
          <p:nvPr/>
        </p:nvSpPr>
        <p:spPr>
          <a:xfrm rot="16200000">
            <a:off x="4870448" y="3002431"/>
            <a:ext cx="40335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C000"/>
                </a:solidFill>
                <a:latin typeface="+mn-lt"/>
              </a:rPr>
              <a:t>Increasing gas injection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2B61A4-E674-42E7-BA40-2BB6CD233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37"/>
          <a:stretch/>
        </p:blipFill>
        <p:spPr>
          <a:xfrm>
            <a:off x="1929053" y="2249871"/>
            <a:ext cx="2329284" cy="870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FDBE41-2258-4F56-BEBB-B245E1817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287" y="5634719"/>
            <a:ext cx="1924050" cy="9048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E9076D-6598-4E46-A6CE-D177877E9969}"/>
              </a:ext>
            </a:extLst>
          </p:cNvPr>
          <p:cNvCxnSpPr/>
          <p:nvPr/>
        </p:nvCxnSpPr>
        <p:spPr>
          <a:xfrm flipH="1" flipV="1">
            <a:off x="3735421" y="6031149"/>
            <a:ext cx="1380037" cy="7782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FA3B3C-C3D6-4082-91AF-C23325BA1542}"/>
              </a:ext>
            </a:extLst>
          </p:cNvPr>
          <p:cNvSpPr txBox="1"/>
          <p:nvPr/>
        </p:nvSpPr>
        <p:spPr>
          <a:xfrm>
            <a:off x="5115458" y="5953613"/>
            <a:ext cx="23054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orifice flow rate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C9B6C7-9D18-41CA-AC39-8A894EC5D694}"/>
              </a:ext>
            </a:extLst>
          </p:cNvPr>
          <p:cNvCxnSpPr>
            <a:cxnSpLocks/>
          </p:cNvCxnSpPr>
          <p:nvPr/>
        </p:nvCxnSpPr>
        <p:spPr>
          <a:xfrm flipH="1" flipV="1">
            <a:off x="3735422" y="6404857"/>
            <a:ext cx="1380036" cy="31113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4DBD3C-15F1-4A41-94A4-A59E4798B18E}"/>
              </a:ext>
            </a:extLst>
          </p:cNvPr>
          <p:cNvSpPr txBox="1"/>
          <p:nvPr/>
        </p:nvSpPr>
        <p:spPr>
          <a:xfrm>
            <a:off x="5115457" y="6525656"/>
            <a:ext cx="311414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liquid velocity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D6FF24-AACA-4327-8429-52A2C8DD417A}"/>
              </a:ext>
            </a:extLst>
          </p:cNvPr>
          <p:cNvSpPr txBox="1"/>
          <p:nvPr/>
        </p:nvSpPr>
        <p:spPr>
          <a:xfrm>
            <a:off x="7142480" y="6108970"/>
            <a:ext cx="50495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Forrester, S. E., and C. D. </a:t>
            </a:r>
            <a:r>
              <a:rPr lang="en-US" sz="1200" dirty="0" err="1"/>
              <a:t>Rielly</a:t>
            </a:r>
            <a:r>
              <a:rPr lang="en-US" sz="1200" dirty="0"/>
              <a:t>. "Bubble formation from cylindrical, flat and concave sections exposed to a strong liquid cross-flow." </a:t>
            </a:r>
            <a:r>
              <a:rPr lang="en-US" sz="1200" i="1" dirty="0"/>
              <a:t>Chemical Engineering Science</a:t>
            </a:r>
            <a:r>
              <a:rPr lang="en-US" sz="1200" dirty="0"/>
              <a:t> 53.8 (1998): 1517-1527.</a:t>
            </a:r>
            <a:endParaRPr lang="en-US" sz="1200" dirty="0">
              <a:latin typeface="+mn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FA23EA-8883-4224-B9F9-A7FA54E85308}"/>
              </a:ext>
            </a:extLst>
          </p:cNvPr>
          <p:cNvSpPr/>
          <p:nvPr/>
        </p:nvSpPr>
        <p:spPr>
          <a:xfrm>
            <a:off x="7058024" y="2645923"/>
            <a:ext cx="4410887" cy="2257241"/>
          </a:xfrm>
          <a:prstGeom prst="roundRect">
            <a:avLst/>
          </a:prstGeom>
          <a:noFill/>
          <a:ln w="38100">
            <a:solidFill>
              <a:srgbClr val="FFC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86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C92D-13F4-4686-84F6-151F76643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57C34-A030-4D0D-8ECA-3A1F33274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5072505"/>
            <a:ext cx="11430000" cy="1683895"/>
          </a:xfrm>
        </p:spPr>
        <p:txBody>
          <a:bodyPr/>
          <a:lstStyle/>
          <a:p>
            <a:r>
              <a:rPr lang="en-US" sz="2400" b="1" dirty="0"/>
              <a:t>Higher gas injection flow rate </a:t>
            </a:r>
            <a:r>
              <a:rPr lang="en-US" sz="2400" dirty="0"/>
              <a:t>generally lead to </a:t>
            </a:r>
            <a:r>
              <a:rPr lang="en-US" sz="2400" b="1" dirty="0"/>
              <a:t>slightly</a:t>
            </a:r>
            <a:r>
              <a:rPr lang="en-US" sz="2400" dirty="0"/>
              <a:t> </a:t>
            </a:r>
            <a:r>
              <a:rPr lang="en-US" sz="2400" b="1" dirty="0"/>
              <a:t>larger bubbles</a:t>
            </a:r>
          </a:p>
          <a:p>
            <a:r>
              <a:rPr lang="en-US" sz="2400" b="1" dirty="0"/>
              <a:t>Increasing water velocity strongly reduced bubble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6DA21-CBB2-4096-A86C-BC4BD3E21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5"/>
            <a:ext cx="4023360" cy="2469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8C6B7C-29C1-4875-925A-2FF700F0A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320" y="4704"/>
            <a:ext cx="4023360" cy="246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5BCFA-858B-4A01-8208-362F15929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40" y="2171"/>
            <a:ext cx="4023360" cy="2471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131CD-2DC9-44B4-9DA2-80704D905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335" y="2538605"/>
            <a:ext cx="4023360" cy="2469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4A3A67-88BF-44FC-8F03-6E52352423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09080" y="2538606"/>
            <a:ext cx="4023360" cy="24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90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D4AB-6961-42CD-93B4-0F43768BE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FB59C-12D1-4EC1-8115-DB63EDD30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05" y="1459056"/>
            <a:ext cx="11430000" cy="4941743"/>
          </a:xfrm>
        </p:spPr>
        <p:txBody>
          <a:bodyPr/>
          <a:lstStyle/>
          <a:p>
            <a:r>
              <a:rPr lang="en-US" dirty="0"/>
              <a:t>The Spallation Neutron Source (SNS) at ORNL uses a liquid mercury target</a:t>
            </a:r>
          </a:p>
          <a:p>
            <a:r>
              <a:rPr lang="en-US" dirty="0"/>
              <a:t>Due to the short proton beam pulse, heat is deposited rapidly in the liquid mercury, resulting in strong pressure wave due to rapid thermal expansion.</a:t>
            </a:r>
          </a:p>
          <a:p>
            <a:r>
              <a:rPr lang="en-US" dirty="0"/>
              <a:t>These pressure waves cause high stresses and cavitation damage. To mitigate them, SNS has been injecting small Helium bubbles in the target.</a:t>
            </a:r>
          </a:p>
          <a:p>
            <a:r>
              <a:rPr lang="en-US" dirty="0"/>
              <a:t>Although satisfying results were observed, more mitigation is desired to increase target reliability. </a:t>
            </a:r>
          </a:p>
        </p:txBody>
      </p:sp>
    </p:spTree>
    <p:extLst>
      <p:ext uri="{BB962C8B-B14F-4D97-AF65-F5344CB8AC3E}">
        <p14:creationId xmlns:p14="http://schemas.microsoft.com/office/powerpoint/2010/main" val="2649612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B8C99-46DA-4FD5-867A-4C51B436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Bubble Generation Frequency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0ACAD-4085-41B9-BE40-7932B23E3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198FE-B40F-453F-A542-9D75C2C6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294" y="1552727"/>
            <a:ext cx="7405584" cy="45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95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E6357-BC8B-45A2-8E12-A0214DF1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Gathering all the data together: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08F366-87FC-4670-A489-15CBB9871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368" y="1477265"/>
            <a:ext cx="7836031" cy="48092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AE002F-5776-4A1B-92F5-6002CAD97AD5}"/>
              </a:ext>
            </a:extLst>
          </p:cNvPr>
          <p:cNvCxnSpPr/>
          <p:nvPr/>
        </p:nvCxnSpPr>
        <p:spPr>
          <a:xfrm flipV="1">
            <a:off x="3556000" y="4632960"/>
            <a:ext cx="5039360" cy="32512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DA8FACD-05F0-4D3A-9F8D-571A069EED42}"/>
              </a:ext>
            </a:extLst>
          </p:cNvPr>
          <p:cNvSpPr txBox="1"/>
          <p:nvPr/>
        </p:nvSpPr>
        <p:spPr>
          <a:xfrm>
            <a:off x="8595360" y="4419600"/>
            <a:ext cx="35966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100 GPM? Orifice diameter impact relatively low</a:t>
            </a:r>
          </a:p>
        </p:txBody>
      </p:sp>
    </p:spTree>
    <p:extLst>
      <p:ext uri="{BB962C8B-B14F-4D97-AF65-F5344CB8AC3E}">
        <p14:creationId xmlns:p14="http://schemas.microsoft.com/office/powerpoint/2010/main" val="3735131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51FE6-93EE-4196-87FC-588E37DF5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CFD: All Experiments in Same Flow Regime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B6358DBD-4A44-4B0B-8C53-FFBD67DF7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420" b="13618"/>
          <a:stretch/>
        </p:blipFill>
        <p:spPr>
          <a:xfrm>
            <a:off x="768188" y="1056640"/>
            <a:ext cx="10366064" cy="1736282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D26CC38-DCC6-4ABB-BADD-A54175E91002}"/>
              </a:ext>
            </a:extLst>
          </p:cNvPr>
          <p:cNvSpPr/>
          <p:nvPr/>
        </p:nvSpPr>
        <p:spPr>
          <a:xfrm>
            <a:off x="1320800" y="1808480"/>
            <a:ext cx="579120" cy="33528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340CEC6-2934-4E6A-94B2-6E84BDA52FCB}"/>
              </a:ext>
            </a:extLst>
          </p:cNvPr>
          <p:cNvSpPr/>
          <p:nvPr/>
        </p:nvSpPr>
        <p:spPr>
          <a:xfrm>
            <a:off x="10844692" y="1808480"/>
            <a:ext cx="579120" cy="33528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C8DC2-D09E-461A-8100-BA3C8C598A8C}"/>
              </a:ext>
            </a:extLst>
          </p:cNvPr>
          <p:cNvSpPr txBox="1"/>
          <p:nvPr/>
        </p:nvSpPr>
        <p:spPr>
          <a:xfrm>
            <a:off x="393025" y="972491"/>
            <a:ext cx="32779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Power law velocity profile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94CDE-0F05-41E8-859E-1F183815A570}"/>
              </a:ext>
            </a:extLst>
          </p:cNvPr>
          <p:cNvSpPr txBox="1"/>
          <p:nvPr/>
        </p:nvSpPr>
        <p:spPr>
          <a:xfrm>
            <a:off x="10871200" y="1511043"/>
            <a:ext cx="168656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P=0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526038-0C5D-481E-9C60-2BFEBEA6DB9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520070" y="1118141"/>
            <a:ext cx="978010" cy="24494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6B001D3-5E40-4115-9A87-DA5C17AAE2A7}"/>
              </a:ext>
            </a:extLst>
          </p:cNvPr>
          <p:cNvSpPr txBox="1"/>
          <p:nvPr/>
        </p:nvSpPr>
        <p:spPr>
          <a:xfrm>
            <a:off x="7498080" y="947325"/>
            <a:ext cx="354287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Smooth surface no-slip walls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81AAA9-3F26-4238-911E-FB3C4C48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947" y="3437314"/>
            <a:ext cx="3171886" cy="28892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8E2DEC-BC69-4727-801E-1CB9E8BBE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860" y="3556764"/>
            <a:ext cx="3044719" cy="27734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94D25-B376-4E49-ADF5-2649E3E3F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82" y="3544762"/>
            <a:ext cx="3044718" cy="2773447"/>
          </a:xfrm>
          <a:prstGeom prst="rect">
            <a:avLst/>
          </a:prstGeom>
        </p:spPr>
      </p:pic>
      <p:pic>
        <p:nvPicPr>
          <p:cNvPr id="19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47096388-FD88-4756-B62F-E18B678C8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35" t="92134" r="33378"/>
          <a:stretch/>
        </p:blipFill>
        <p:spPr bwMode="auto">
          <a:xfrm>
            <a:off x="6862526" y="1976120"/>
            <a:ext cx="3129280" cy="5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849F7E-8F59-4BBB-A28F-DF32D79436C0}"/>
              </a:ext>
            </a:extLst>
          </p:cNvPr>
          <p:cNvCxnSpPr/>
          <p:nvPr/>
        </p:nvCxnSpPr>
        <p:spPr>
          <a:xfrm flipH="1">
            <a:off x="1991360" y="2441197"/>
            <a:ext cx="3007360" cy="98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E480D9-9374-4F16-82A3-61A73EDE29B1}"/>
              </a:ext>
            </a:extLst>
          </p:cNvPr>
          <p:cNvCxnSpPr>
            <a:cxnSpLocks/>
          </p:cNvCxnSpPr>
          <p:nvPr/>
        </p:nvCxnSpPr>
        <p:spPr>
          <a:xfrm>
            <a:off x="5069840" y="2666237"/>
            <a:ext cx="457200" cy="665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3B430D-7328-4DBE-A340-738AD877AE2A}"/>
              </a:ext>
            </a:extLst>
          </p:cNvPr>
          <p:cNvCxnSpPr>
            <a:cxnSpLocks/>
          </p:cNvCxnSpPr>
          <p:nvPr/>
        </p:nvCxnSpPr>
        <p:spPr>
          <a:xfrm>
            <a:off x="5126539" y="2441197"/>
            <a:ext cx="4277033" cy="979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0B8ED5D-49F8-46AB-92C3-E366AAB22119}"/>
              </a:ext>
            </a:extLst>
          </p:cNvPr>
          <p:cNvSpPr txBox="1"/>
          <p:nvPr/>
        </p:nvSpPr>
        <p:spPr>
          <a:xfrm>
            <a:off x="2496773" y="5715750"/>
            <a:ext cx="7495033" cy="8679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latin typeface="+mn-lt"/>
              </a:rPr>
              <a:t>Perfect similarity: all the experiments are in the same flow regime.</a:t>
            </a:r>
          </a:p>
        </p:txBody>
      </p:sp>
    </p:spTree>
    <p:extLst>
      <p:ext uri="{BB962C8B-B14F-4D97-AF65-F5344CB8AC3E}">
        <p14:creationId xmlns:p14="http://schemas.microsoft.com/office/powerpoint/2010/main" val="2011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BE82F5-43BA-4B57-A910-263C9B5B9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069840" y="3342640"/>
            <a:ext cx="3139698" cy="1452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3E134-DBE8-4121-96B0-696CE9C0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Bubbles are mainly following </a:t>
            </a:r>
            <a:r>
              <a:rPr lang="en-US" dirty="0" err="1"/>
              <a:t>streamlines+gravity</a:t>
            </a:r>
            <a:endParaRPr lang="en-US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6B7076-0ECE-46DF-8F44-CFA4A01CA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5586" y="1404937"/>
            <a:ext cx="6032824" cy="4048125"/>
          </a:xfrm>
        </p:spPr>
      </p:pic>
    </p:spTree>
    <p:extLst>
      <p:ext uri="{BB962C8B-B14F-4D97-AF65-F5344CB8AC3E}">
        <p14:creationId xmlns:p14="http://schemas.microsoft.com/office/powerpoint/2010/main" val="311100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899-C611-4566-8443-2C5B401F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From Water to Mercury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96D192-1699-44D8-A99D-9FCD3BD607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7675" y="1654175"/>
          <a:ext cx="5715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985359923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3760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 Mercury/Water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46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13.6 (!)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803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Surface 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6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Dynamic viscosity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84596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E559EDD-87FC-403C-BD85-50A9DD5D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783" y="975360"/>
            <a:ext cx="4700984" cy="45558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8BBFFF-6B4E-4EDD-A5DA-50652434BAF5}"/>
              </a:ext>
            </a:extLst>
          </p:cNvPr>
          <p:cNvCxnSpPr>
            <a:cxnSpLocks/>
          </p:cNvCxnSpPr>
          <p:nvPr/>
        </p:nvCxnSpPr>
        <p:spPr>
          <a:xfrm flipV="1">
            <a:off x="8727440" y="2773680"/>
            <a:ext cx="650240" cy="321437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9E5021-C198-40B6-896E-71F2D3A13066}"/>
              </a:ext>
            </a:extLst>
          </p:cNvPr>
          <p:cNvSpPr txBox="1"/>
          <p:nvPr/>
        </p:nvSpPr>
        <p:spPr>
          <a:xfrm>
            <a:off x="7680960" y="6167120"/>
            <a:ext cx="37896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Shear strain rate &gt; 750 s</a:t>
            </a:r>
            <a:r>
              <a:rPr lang="en-US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364360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899-C611-4566-8443-2C5B401F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From Water to Mercury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96D192-1699-44D8-A99D-9FCD3BD607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7675" y="1654175"/>
          <a:ext cx="5715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985359923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3760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 Mercury/Water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46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13.6 (!)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803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Surface 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6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Dynamic viscosity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84596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E559EDD-87FC-403C-BD85-50A9DD5D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783" y="975360"/>
            <a:ext cx="4700984" cy="45558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8BBFFF-6B4E-4EDD-A5DA-50652434BAF5}"/>
              </a:ext>
            </a:extLst>
          </p:cNvPr>
          <p:cNvCxnSpPr>
            <a:cxnSpLocks/>
          </p:cNvCxnSpPr>
          <p:nvPr/>
        </p:nvCxnSpPr>
        <p:spPr>
          <a:xfrm flipV="1">
            <a:off x="8727440" y="2773680"/>
            <a:ext cx="650240" cy="321437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9E5021-C198-40B6-896E-71F2D3A13066}"/>
              </a:ext>
            </a:extLst>
          </p:cNvPr>
          <p:cNvSpPr txBox="1"/>
          <p:nvPr/>
        </p:nvSpPr>
        <p:spPr>
          <a:xfrm>
            <a:off x="7680960" y="6167120"/>
            <a:ext cx="37896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Shear strain rate &gt; 750 s</a:t>
            </a:r>
            <a:r>
              <a:rPr lang="en-US" baseline="30000" dirty="0"/>
              <a:t>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5FF91-CDE9-49D3-9349-1078C6486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357" y="3180080"/>
            <a:ext cx="3892336" cy="33286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B19184-6222-48F9-82C3-719CC1A0652E}"/>
              </a:ext>
            </a:extLst>
          </p:cNvPr>
          <p:cNvCxnSpPr>
            <a:cxnSpLocks/>
          </p:cNvCxnSpPr>
          <p:nvPr/>
        </p:nvCxnSpPr>
        <p:spPr>
          <a:xfrm flipH="1">
            <a:off x="1950720" y="5059680"/>
            <a:ext cx="792480" cy="92837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9E4765-3860-4E83-AA61-E301A12655FA}"/>
              </a:ext>
            </a:extLst>
          </p:cNvPr>
          <p:cNvSpPr txBox="1"/>
          <p:nvPr/>
        </p:nvSpPr>
        <p:spPr>
          <a:xfrm>
            <a:off x="2776776" y="4718048"/>
            <a:ext cx="27228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smaller diameter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5AAFAF-7AD1-478F-A544-AD961561BD51}"/>
              </a:ext>
            </a:extLst>
          </p:cNvPr>
          <p:cNvSpPr/>
          <p:nvPr/>
        </p:nvSpPr>
        <p:spPr>
          <a:xfrm>
            <a:off x="3130978" y="6443326"/>
            <a:ext cx="4088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Mirsandi</a:t>
            </a:r>
            <a:r>
              <a:rPr lang="en-US" sz="1200" dirty="0"/>
              <a:t>, H., et al. "Bubble formation from an orifice in liquid cross-flow." </a:t>
            </a:r>
            <a:r>
              <a:rPr lang="en-US" sz="1200" i="1" dirty="0"/>
              <a:t>Chemical Engineering Journal</a:t>
            </a:r>
            <a:r>
              <a:rPr lang="en-US" sz="1200" dirty="0"/>
              <a:t> (2019).</a:t>
            </a:r>
          </a:p>
        </p:txBody>
      </p:sp>
    </p:spTree>
    <p:extLst>
      <p:ext uri="{BB962C8B-B14F-4D97-AF65-F5344CB8AC3E}">
        <p14:creationId xmlns:p14="http://schemas.microsoft.com/office/powerpoint/2010/main" val="132146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899-C611-4566-8443-2C5B401F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From Water to Mercury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96D192-1699-44D8-A99D-9FCD3BD607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7675" y="1654175"/>
          <a:ext cx="5715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985359923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3760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 Mercury/Water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46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13.6 (!)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803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Surface 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6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Dynamic viscosity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84596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E559EDD-87FC-403C-BD85-50A9DD5D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783" y="975360"/>
            <a:ext cx="4700984" cy="45558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8BBFFF-6B4E-4EDD-A5DA-50652434BAF5}"/>
              </a:ext>
            </a:extLst>
          </p:cNvPr>
          <p:cNvCxnSpPr>
            <a:cxnSpLocks/>
          </p:cNvCxnSpPr>
          <p:nvPr/>
        </p:nvCxnSpPr>
        <p:spPr>
          <a:xfrm flipV="1">
            <a:off x="8727440" y="2773680"/>
            <a:ext cx="650240" cy="321437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9E5021-C198-40B6-896E-71F2D3A13066}"/>
              </a:ext>
            </a:extLst>
          </p:cNvPr>
          <p:cNvSpPr txBox="1"/>
          <p:nvPr/>
        </p:nvSpPr>
        <p:spPr>
          <a:xfrm>
            <a:off x="7680960" y="6167120"/>
            <a:ext cx="37896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Shear strain rate &gt; 750 s</a:t>
            </a:r>
            <a:r>
              <a:rPr lang="en-US" baseline="30000" dirty="0"/>
              <a:t>-1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B19184-6222-48F9-82C3-719CC1A0652E}"/>
              </a:ext>
            </a:extLst>
          </p:cNvPr>
          <p:cNvCxnSpPr>
            <a:cxnSpLocks/>
          </p:cNvCxnSpPr>
          <p:nvPr/>
        </p:nvCxnSpPr>
        <p:spPr>
          <a:xfrm flipV="1">
            <a:off x="1974136" y="4888864"/>
            <a:ext cx="802640" cy="95504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27828C-0A1D-46E9-A12F-FEE80CE17C9E}"/>
              </a:ext>
            </a:extLst>
          </p:cNvPr>
          <p:cNvSpPr/>
          <p:nvPr/>
        </p:nvSpPr>
        <p:spPr>
          <a:xfrm>
            <a:off x="2743200" y="5405120"/>
            <a:ext cx="2455673" cy="955040"/>
          </a:xfrm>
          <a:prstGeom prst="roundRect">
            <a:avLst/>
          </a:prstGeom>
          <a:noFill/>
          <a:ln w="38100">
            <a:solidFill>
              <a:srgbClr val="FFC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E4765-3860-4E83-AA61-E301A12655FA}"/>
              </a:ext>
            </a:extLst>
          </p:cNvPr>
          <p:cNvSpPr txBox="1"/>
          <p:nvPr/>
        </p:nvSpPr>
        <p:spPr>
          <a:xfrm>
            <a:off x="2814320" y="4468749"/>
            <a:ext cx="272288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larger diameter but not too bad since high shear rate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5343C1-7E50-4DF5-9A87-910ECC017E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117647" y="3163568"/>
            <a:ext cx="3954779" cy="33832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871C97-F125-43F6-B7DF-9103D4DC78C8}"/>
              </a:ext>
            </a:extLst>
          </p:cNvPr>
          <p:cNvSpPr/>
          <p:nvPr/>
        </p:nvSpPr>
        <p:spPr>
          <a:xfrm>
            <a:off x="3130978" y="6443326"/>
            <a:ext cx="4088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Mirsandi</a:t>
            </a:r>
            <a:r>
              <a:rPr lang="en-US" sz="1200" dirty="0"/>
              <a:t>, H., et al. "Bubble formation from an orifice in liquid cross-flow." </a:t>
            </a:r>
            <a:r>
              <a:rPr lang="en-US" sz="1200" i="1" dirty="0"/>
              <a:t>Chemical Engineering Journal</a:t>
            </a:r>
            <a:r>
              <a:rPr lang="en-US" sz="1200" dirty="0"/>
              <a:t> (2019).</a:t>
            </a:r>
          </a:p>
        </p:txBody>
      </p:sp>
    </p:spTree>
    <p:extLst>
      <p:ext uri="{BB962C8B-B14F-4D97-AF65-F5344CB8AC3E}">
        <p14:creationId xmlns:p14="http://schemas.microsoft.com/office/powerpoint/2010/main" val="402227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899-C611-4566-8443-2C5B401F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From Water to Mercury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96D192-1699-44D8-A99D-9FCD3BD607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7675" y="1654175"/>
          <a:ext cx="5715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985359923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3760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 Mercury/Water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46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13.6 (!)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803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Surface 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6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Dynamic viscosity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84596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E559EDD-87FC-403C-BD85-50A9DD5D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783" y="975360"/>
            <a:ext cx="4700984" cy="45558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8BBFFF-6B4E-4EDD-A5DA-50652434BAF5}"/>
              </a:ext>
            </a:extLst>
          </p:cNvPr>
          <p:cNvCxnSpPr>
            <a:cxnSpLocks/>
          </p:cNvCxnSpPr>
          <p:nvPr/>
        </p:nvCxnSpPr>
        <p:spPr>
          <a:xfrm flipV="1">
            <a:off x="8727440" y="2773680"/>
            <a:ext cx="650240" cy="321437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9E5021-C198-40B6-896E-71F2D3A13066}"/>
              </a:ext>
            </a:extLst>
          </p:cNvPr>
          <p:cNvSpPr txBox="1"/>
          <p:nvPr/>
        </p:nvSpPr>
        <p:spPr>
          <a:xfrm>
            <a:off x="7680960" y="6167120"/>
            <a:ext cx="37896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Shear strain rate &gt; 750 s</a:t>
            </a:r>
            <a:r>
              <a:rPr lang="en-US" baseline="30000" dirty="0"/>
              <a:t>-1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B19184-6222-48F9-82C3-719CC1A0652E}"/>
              </a:ext>
            </a:extLst>
          </p:cNvPr>
          <p:cNvCxnSpPr>
            <a:cxnSpLocks/>
          </p:cNvCxnSpPr>
          <p:nvPr/>
        </p:nvCxnSpPr>
        <p:spPr>
          <a:xfrm flipH="1">
            <a:off x="1849120" y="4865368"/>
            <a:ext cx="792480" cy="91567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9E4765-3860-4E83-AA61-E301A12655FA}"/>
              </a:ext>
            </a:extLst>
          </p:cNvPr>
          <p:cNvSpPr txBox="1"/>
          <p:nvPr/>
        </p:nvSpPr>
        <p:spPr>
          <a:xfrm>
            <a:off x="2641600" y="4706300"/>
            <a:ext cx="27228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Small impact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A67C41-DCFE-403D-805C-EE8F0F6B88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2045" y="3173728"/>
            <a:ext cx="4039621" cy="33832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9FEA0E-F17B-4234-8913-8E1A894C2131}"/>
              </a:ext>
            </a:extLst>
          </p:cNvPr>
          <p:cNvSpPr/>
          <p:nvPr/>
        </p:nvSpPr>
        <p:spPr>
          <a:xfrm>
            <a:off x="3130978" y="6443326"/>
            <a:ext cx="4088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Mirsandi</a:t>
            </a:r>
            <a:r>
              <a:rPr lang="en-US" sz="1200" dirty="0"/>
              <a:t>, H., et al. "Bubble formation from an orifice in liquid cross-flow." </a:t>
            </a:r>
            <a:r>
              <a:rPr lang="en-US" sz="1200" i="1" dirty="0"/>
              <a:t>Chemical Engineering Journal</a:t>
            </a:r>
            <a:r>
              <a:rPr lang="en-US" sz="1200" dirty="0"/>
              <a:t> (2019).</a:t>
            </a:r>
          </a:p>
        </p:txBody>
      </p:sp>
    </p:spTree>
    <p:extLst>
      <p:ext uri="{BB962C8B-B14F-4D97-AF65-F5344CB8AC3E}">
        <p14:creationId xmlns:p14="http://schemas.microsoft.com/office/powerpoint/2010/main" val="2079158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5246-4675-48F6-BA92-02F73C2CA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from the single orifice experiments in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6AF8-DFF4-4D3A-AFCD-6F33D7F3A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high liquid flow rates (higher shear rate), the impact of the nozzle diameter is expected to be negligible.</a:t>
            </a:r>
          </a:p>
          <a:p>
            <a:r>
              <a:rPr lang="en-US" dirty="0"/>
              <a:t>Bubbles in mercury are expected to have smaller average diameters</a:t>
            </a:r>
          </a:p>
          <a:p>
            <a:pPr lvl="1"/>
            <a:r>
              <a:rPr lang="en-US" dirty="0"/>
              <a:t>higher density</a:t>
            </a:r>
          </a:p>
          <a:p>
            <a:pPr lvl="1"/>
            <a:r>
              <a:rPr lang="en-US" dirty="0"/>
              <a:t>higher turbulence</a:t>
            </a:r>
          </a:p>
        </p:txBody>
      </p:sp>
    </p:spTree>
    <p:extLst>
      <p:ext uri="{BB962C8B-B14F-4D97-AF65-F5344CB8AC3E}">
        <p14:creationId xmlns:p14="http://schemas.microsoft.com/office/powerpoint/2010/main" val="2870863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A93B-4D1E-4929-8352-2B9AACB39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using Liquid Mercury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820DC-311E-4FBF-80AC-051754D42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IOB_350RPM_100psig">
            <a:hlinkClick r:id="" action="ppaction://media"/>
            <a:extLst>
              <a:ext uri="{FF2B5EF4-FFF2-40B4-BE49-F238E27FC236}">
                <a16:creationId xmlns:a16="http://schemas.microsoft.com/office/drawing/2014/main" id="{83B1F13C-1E13-4353-85D3-CBA534981E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945" y="993927"/>
            <a:ext cx="5222515" cy="2937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671EA5-12A0-4DF0-B2D5-DF610A92A803}"/>
              </a:ext>
            </a:extLst>
          </p:cNvPr>
          <p:cNvSpPr txBox="1"/>
          <p:nvPr/>
        </p:nvSpPr>
        <p:spPr>
          <a:xfrm>
            <a:off x="1497051" y="4158937"/>
            <a:ext cx="24485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8 micron orifices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0.85 SLPM</a:t>
            </a:r>
          </a:p>
        </p:txBody>
      </p:sp>
      <p:pic>
        <p:nvPicPr>
          <p:cNvPr id="6" name="My Movie">
            <a:hlinkClick r:id="" action="ppaction://media"/>
            <a:extLst>
              <a:ext uri="{FF2B5EF4-FFF2-40B4-BE49-F238E27FC236}">
                <a16:creationId xmlns:a16="http://schemas.microsoft.com/office/drawing/2014/main" id="{424E818C-1486-4E40-BD95-CD95B6B5B2A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9214" y="813816"/>
            <a:ext cx="5953019" cy="3346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CA5CA-E715-4B8A-9D5A-EB92473E5107}"/>
              </a:ext>
            </a:extLst>
          </p:cNvPr>
          <p:cNvSpPr txBox="1"/>
          <p:nvPr/>
        </p:nvSpPr>
        <p:spPr>
          <a:xfrm>
            <a:off x="7443166" y="4418277"/>
            <a:ext cx="24485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18 micron orifices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2.8 SLPM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D7D4B5-5E01-4C0F-BAD5-5CE2282CA9EC}"/>
              </a:ext>
            </a:extLst>
          </p:cNvPr>
          <p:cNvSpPr txBox="1">
            <a:spLocks/>
          </p:cNvSpPr>
          <p:nvPr/>
        </p:nvSpPr>
        <p:spPr bwMode="auto">
          <a:xfrm>
            <a:off x="647060" y="5324577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Comparison between 8 and 18 micron IOB: qualitative</a:t>
            </a:r>
          </a:p>
        </p:txBody>
      </p:sp>
    </p:spTree>
    <p:extLst>
      <p:ext uri="{BB962C8B-B14F-4D97-AF65-F5344CB8AC3E}">
        <p14:creationId xmlns:p14="http://schemas.microsoft.com/office/powerpoint/2010/main" val="89046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A019-14BE-4B87-A0D6-5D1AA8F1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Injection at SNS: Inlet Orifice Bubbler (IOB)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BD5A4-8242-46F8-B2C3-A71D0BDD0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4924133"/>
            <a:ext cx="6749246" cy="1628666"/>
          </a:xfrm>
        </p:spPr>
        <p:txBody>
          <a:bodyPr/>
          <a:lstStyle/>
          <a:p>
            <a:r>
              <a:rPr lang="en-US" sz="2000" dirty="0"/>
              <a:t>The orifices work under “</a:t>
            </a:r>
            <a:r>
              <a:rPr lang="en-US" sz="2000" b="1" dirty="0"/>
              <a:t>choked flow</a:t>
            </a:r>
            <a:r>
              <a:rPr lang="en-US" sz="2000" dirty="0"/>
              <a:t>” conditions. Gas flow rate is constant when gas reaches </a:t>
            </a:r>
            <a:r>
              <a:rPr lang="en-US" sz="2000" b="1" dirty="0"/>
              <a:t>sonic velocity</a:t>
            </a:r>
            <a:r>
              <a:rPr lang="en-US" sz="2000" dirty="0"/>
              <a:t> going through the outlet orifice.</a:t>
            </a:r>
          </a:p>
          <a:p>
            <a:pPr lvl="1"/>
            <a:r>
              <a:rPr lang="en-US" sz="1800" dirty="0"/>
              <a:t>operating at </a:t>
            </a:r>
            <a:r>
              <a:rPr lang="en-US" sz="1800" b="1" dirty="0"/>
              <a:t>100 </a:t>
            </a:r>
            <a:r>
              <a:rPr lang="en-US" sz="1800" b="1" dirty="0" err="1"/>
              <a:t>psig</a:t>
            </a:r>
            <a:endParaRPr lang="en-US" sz="1800" b="1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7359B-E182-48E1-87DE-28A588744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1359627"/>
            <a:ext cx="5974598" cy="24569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EAA787-A82C-4208-8721-887BBBF195F5}"/>
              </a:ext>
            </a:extLst>
          </p:cNvPr>
          <p:cNvCxnSpPr/>
          <p:nvPr/>
        </p:nvCxnSpPr>
        <p:spPr>
          <a:xfrm flipH="1" flipV="1">
            <a:off x="5233306" y="2894335"/>
            <a:ext cx="653143" cy="726622"/>
          </a:xfrm>
          <a:prstGeom prst="straightConnector1">
            <a:avLst/>
          </a:prstGeom>
          <a:ln w="76200">
            <a:solidFill>
              <a:schemeClr val="accent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6C6740-FA0D-485D-AB76-8BFB0A6A9297}"/>
              </a:ext>
            </a:extLst>
          </p:cNvPr>
          <p:cNvSpPr txBox="1"/>
          <p:nvPr/>
        </p:nvSpPr>
        <p:spPr>
          <a:xfrm>
            <a:off x="5559878" y="3714750"/>
            <a:ext cx="170633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mercury flowing at ~100GPM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FABFD3-A4A2-453A-8021-AB649CE028B1}"/>
              </a:ext>
            </a:extLst>
          </p:cNvPr>
          <p:cNvCxnSpPr/>
          <p:nvPr/>
        </p:nvCxnSpPr>
        <p:spPr>
          <a:xfrm flipV="1">
            <a:off x="2498271" y="3282043"/>
            <a:ext cx="261258" cy="127293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B89DB9-481F-4F36-A4E8-68FDEFE4D060}"/>
              </a:ext>
            </a:extLst>
          </p:cNvPr>
          <p:cNvSpPr txBox="1"/>
          <p:nvPr/>
        </p:nvSpPr>
        <p:spPr>
          <a:xfrm>
            <a:off x="2179863" y="4579473"/>
            <a:ext cx="19757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IOB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B908D98-B2E3-4254-BACF-E80A69E01D55}"/>
              </a:ext>
            </a:extLst>
          </p:cNvPr>
          <p:cNvSpPr/>
          <p:nvPr/>
        </p:nvSpPr>
        <p:spPr>
          <a:xfrm rot="20594673">
            <a:off x="-2940" y="3314223"/>
            <a:ext cx="865415" cy="281764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FF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63355-F4DE-4115-8A07-EFFC52310F7A}"/>
              </a:ext>
            </a:extLst>
          </p:cNvPr>
          <p:cNvSpPr txBox="1"/>
          <p:nvPr/>
        </p:nvSpPr>
        <p:spPr>
          <a:xfrm rot="20580000">
            <a:off x="-215212" y="3533110"/>
            <a:ext cx="128995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Proton beam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1AB326-CCA4-48DF-A8DA-08F672F536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4536" y="1419510"/>
            <a:ext cx="5369735" cy="1775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80B87D-B0B4-4BCC-89B6-F67ACA5F6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535" y="3620957"/>
            <a:ext cx="3500036" cy="303057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C38843-25DB-4ACB-880B-29030189AB2E}"/>
              </a:ext>
            </a:extLst>
          </p:cNvPr>
          <p:cNvCxnSpPr>
            <a:cxnSpLocks/>
          </p:cNvCxnSpPr>
          <p:nvPr/>
        </p:nvCxnSpPr>
        <p:spPr>
          <a:xfrm>
            <a:off x="8504207" y="3620957"/>
            <a:ext cx="902440" cy="106777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F3ED97B-B84B-4A28-9280-653EEE33D5A9}"/>
              </a:ext>
            </a:extLst>
          </p:cNvPr>
          <p:cNvSpPr txBox="1"/>
          <p:nvPr/>
        </p:nvSpPr>
        <p:spPr>
          <a:xfrm>
            <a:off x="7266214" y="3429000"/>
            <a:ext cx="139140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1/16” diameter nozzle</a:t>
            </a:r>
          </a:p>
          <a:p>
            <a:pPr algn="l">
              <a:lnSpc>
                <a:spcPct val="90000"/>
              </a:lnSpc>
            </a:pPr>
            <a:endParaRPr lang="en-US" sz="1400" dirty="0">
              <a:latin typeface="+mn-lt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CD9123-2330-41CB-8969-D4A320191999}"/>
              </a:ext>
            </a:extLst>
          </p:cNvPr>
          <p:cNvCxnSpPr>
            <a:cxnSpLocks/>
          </p:cNvCxnSpPr>
          <p:nvPr/>
        </p:nvCxnSpPr>
        <p:spPr>
          <a:xfrm flipH="1">
            <a:off x="10066563" y="3935823"/>
            <a:ext cx="663046" cy="81446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B71C47-97F9-4F52-9ACA-78A2098181D0}"/>
              </a:ext>
            </a:extLst>
          </p:cNvPr>
          <p:cNvSpPr txBox="1"/>
          <p:nvPr/>
        </p:nvSpPr>
        <p:spPr>
          <a:xfrm>
            <a:off x="10867761" y="3581495"/>
            <a:ext cx="11364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1.8” diameter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95D67F-F37D-4870-A3D0-5C01C4B5F766}"/>
              </a:ext>
            </a:extLst>
          </p:cNvPr>
          <p:cNvCxnSpPr>
            <a:cxnSpLocks/>
          </p:cNvCxnSpPr>
          <p:nvPr/>
        </p:nvCxnSpPr>
        <p:spPr>
          <a:xfrm flipV="1">
            <a:off x="8504207" y="5438490"/>
            <a:ext cx="902440" cy="106777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4C2C75-E9D7-4F80-BE5B-CD499964024B}"/>
              </a:ext>
            </a:extLst>
          </p:cNvPr>
          <p:cNvSpPr txBox="1"/>
          <p:nvPr/>
        </p:nvSpPr>
        <p:spPr>
          <a:xfrm>
            <a:off x="7385245" y="6338834"/>
            <a:ext cx="13914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1/8” length</a:t>
            </a:r>
          </a:p>
          <a:p>
            <a:pPr algn="l">
              <a:lnSpc>
                <a:spcPct val="90000"/>
              </a:lnSpc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3387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D5366-DE99-4B68-8633-168EFC50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8 and 18 micron IOB: quantitative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CE330-FC00-4005-A7AA-D36C72364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4622799"/>
            <a:ext cx="11430000" cy="1078713"/>
          </a:xfrm>
        </p:spPr>
        <p:txBody>
          <a:bodyPr/>
          <a:lstStyle/>
          <a:p>
            <a:r>
              <a:rPr lang="en-US" dirty="0"/>
              <a:t>8 micron IOB-Bubble Size Distribution (BSD) slightly more skewed towards smaller bubble diameter, but BSD are otherwise very similar.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7E37C-31C1-49EA-B090-2CE2BC7BD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24136" y="1157329"/>
            <a:ext cx="5125795" cy="3335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E6C579-D068-4DB2-80E6-03093C1B263A}"/>
              </a:ext>
            </a:extLst>
          </p:cNvPr>
          <p:cNvSpPr txBox="1"/>
          <p:nvPr/>
        </p:nvSpPr>
        <p:spPr>
          <a:xfrm>
            <a:off x="8656320" y="1991360"/>
            <a:ext cx="29362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* the BSD was normalized such that the total number of bubble was 1000 for both measurement</a:t>
            </a:r>
          </a:p>
        </p:txBody>
      </p:sp>
    </p:spTree>
    <p:extLst>
      <p:ext uri="{BB962C8B-B14F-4D97-AF65-F5344CB8AC3E}">
        <p14:creationId xmlns:p14="http://schemas.microsoft.com/office/powerpoint/2010/main" val="2282950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970FA-846F-4CAB-92EF-0A1AD1F6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67" y="73742"/>
            <a:ext cx="11430000" cy="539496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6F348-6850-4184-9B82-498AE62CD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36" y="1096491"/>
            <a:ext cx="11430000" cy="4109477"/>
          </a:xfrm>
        </p:spPr>
        <p:txBody>
          <a:bodyPr/>
          <a:lstStyle/>
          <a:p>
            <a:r>
              <a:rPr lang="en-US" sz="2600" dirty="0"/>
              <a:t>Experiments demonstrate the same difficulties than experiments: small orifices </a:t>
            </a:r>
            <a:r>
              <a:rPr lang="en-US" sz="2600" b="1" dirty="0"/>
              <a:t>clog</a:t>
            </a:r>
            <a:r>
              <a:rPr lang="en-US" sz="2600" dirty="0"/>
              <a:t> easily! </a:t>
            </a:r>
          </a:p>
          <a:p>
            <a:r>
              <a:rPr lang="en-US" sz="2600" dirty="0"/>
              <a:t>At 100 GPM, the expected shear rate at the nozzle is large enough that the </a:t>
            </a:r>
            <a:r>
              <a:rPr lang="en-US" sz="2600" b="1" dirty="0"/>
              <a:t>orifice size</a:t>
            </a:r>
            <a:r>
              <a:rPr lang="en-US" sz="2600" dirty="0"/>
              <a:t> has a relatively </a:t>
            </a:r>
            <a:r>
              <a:rPr lang="en-US" sz="2600" b="1" dirty="0"/>
              <a:t>mild impact on the bubble size</a:t>
            </a:r>
            <a:r>
              <a:rPr lang="en-US" sz="2600" dirty="0"/>
              <a:t>.</a:t>
            </a:r>
          </a:p>
          <a:p>
            <a:r>
              <a:rPr lang="en-US" sz="2600" dirty="0"/>
              <a:t>Both </a:t>
            </a:r>
            <a:r>
              <a:rPr lang="en-US" sz="2600" b="1" dirty="0"/>
              <a:t>8</a:t>
            </a:r>
            <a:r>
              <a:rPr lang="en-US" sz="2600" dirty="0"/>
              <a:t> and </a:t>
            </a:r>
            <a:r>
              <a:rPr lang="en-US" sz="2600" b="1" dirty="0"/>
              <a:t>18 micron IOB</a:t>
            </a:r>
            <a:r>
              <a:rPr lang="en-US" sz="2600" dirty="0"/>
              <a:t> demonstrated at TTF (</a:t>
            </a:r>
            <a:r>
              <a:rPr lang="en-US" sz="2600" b="1" dirty="0"/>
              <a:t>mercury loop</a:t>
            </a:r>
            <a:r>
              <a:rPr lang="en-US" sz="2600" dirty="0"/>
              <a:t>) their abilities to generate bubbles with </a:t>
            </a:r>
            <a:r>
              <a:rPr lang="en-US" sz="2600" b="1" dirty="0"/>
              <a:t>diameters less than 300 </a:t>
            </a:r>
            <a:r>
              <a:rPr lang="en-US" sz="2600" b="1" dirty="0">
                <a:latin typeface="Symbol" panose="05050102010706020507" pitchFamily="18" charset="2"/>
              </a:rPr>
              <a:t>m</a:t>
            </a:r>
            <a:r>
              <a:rPr lang="en-US" sz="2600" b="1" dirty="0"/>
              <a:t>m</a:t>
            </a:r>
            <a:r>
              <a:rPr lang="en-US" sz="2600" dirty="0"/>
              <a:t>.</a:t>
            </a:r>
          </a:p>
          <a:p>
            <a:r>
              <a:rPr lang="en-US" sz="2600" dirty="0"/>
              <a:t>As the orifices are </a:t>
            </a:r>
            <a:r>
              <a:rPr lang="en-US" sz="2600" b="1" dirty="0"/>
              <a:t>clogging</a:t>
            </a:r>
            <a:r>
              <a:rPr lang="en-US" sz="2600" dirty="0"/>
              <a:t> during operation, the bubble size distribution is also affected. Keeping the </a:t>
            </a:r>
            <a:r>
              <a:rPr lang="en-US" sz="2600" b="1" dirty="0"/>
              <a:t>same bubble size distribution</a:t>
            </a:r>
            <a:r>
              <a:rPr lang="en-US" sz="2600" dirty="0"/>
              <a:t> during the target lifetime is </a:t>
            </a:r>
            <a:r>
              <a:rPr lang="en-US" sz="2600" b="1" dirty="0"/>
              <a:t>challenging with the IOB.</a:t>
            </a:r>
            <a:br>
              <a:rPr lang="en-US" sz="2600" b="1" dirty="0"/>
            </a:br>
            <a:r>
              <a:rPr lang="en-US" sz="2600" b="1" dirty="0">
                <a:sym typeface="Wingdings" panose="05000000000000000000" pitchFamily="2" charset="2"/>
              </a:rPr>
              <a:t> SNS will switch to swirl bubbler for the PPU project.</a:t>
            </a:r>
            <a:endParaRPr lang="en-US" sz="2600" b="1" dirty="0"/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2995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FDC3-A74D-4FD9-9844-C2042EF2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Reduction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408E46-8720-4332-AAFF-A5197DAA55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83408" y="1128441"/>
            <a:ext cx="8673826" cy="478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43539C-FBFD-4071-B83E-466167333FF6}"/>
              </a:ext>
            </a:extLst>
          </p:cNvPr>
          <p:cNvSpPr txBox="1"/>
          <p:nvPr/>
        </p:nvSpPr>
        <p:spPr>
          <a:xfrm>
            <a:off x="7470843" y="6423628"/>
            <a:ext cx="48930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Courtesy of W. </a:t>
            </a:r>
            <a:r>
              <a:rPr lang="en-US" dirty="0" err="1">
                <a:latin typeface="+mn-lt"/>
              </a:rPr>
              <a:t>Blockland</a:t>
            </a:r>
            <a:r>
              <a:rPr lang="en-US" dirty="0">
                <a:latin typeface="+mn-lt"/>
              </a:rPr>
              <a:t>/Y. Liu/</a:t>
            </a:r>
            <a:r>
              <a:rPr lang="en-US" dirty="0" err="1">
                <a:latin typeface="+mn-lt"/>
              </a:rPr>
              <a:t>D.Winder</a:t>
            </a:r>
            <a:endParaRPr lang="en-US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E164A-9716-4F86-A04C-3F3C202C4D86}"/>
              </a:ext>
            </a:extLst>
          </p:cNvPr>
          <p:cNvSpPr txBox="1"/>
          <p:nvPr/>
        </p:nvSpPr>
        <p:spPr>
          <a:xfrm>
            <a:off x="6011693" y="4649822"/>
            <a:ext cx="31517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% strain reduction caused by gas injection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8251B-DFF0-4517-9032-EA67C0075FF7}"/>
              </a:ext>
            </a:extLst>
          </p:cNvPr>
          <p:cNvSpPr txBox="1"/>
          <p:nvPr/>
        </p:nvSpPr>
        <p:spPr>
          <a:xfrm>
            <a:off x="648929" y="1038286"/>
            <a:ext cx="456020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Strain reduction across the target vessel was observed even at low gas flow rate injection (~0.5 SLPM)</a:t>
            </a:r>
          </a:p>
        </p:txBody>
      </p:sp>
    </p:spTree>
    <p:extLst>
      <p:ext uri="{BB962C8B-B14F-4D97-AF65-F5344CB8AC3E}">
        <p14:creationId xmlns:p14="http://schemas.microsoft.com/office/powerpoint/2010/main" val="184580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E600-CF1F-4ACF-A11D-889ED2CD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gas seems to lead to less strain!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E7D14-0605-48D6-B1EC-C2AFE3A1D6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01" y="1460873"/>
            <a:ext cx="8717808" cy="446327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70338-3033-42A3-9F3D-17F4A067C72B}"/>
              </a:ext>
            </a:extLst>
          </p:cNvPr>
          <p:cNvSpPr txBox="1"/>
          <p:nvPr/>
        </p:nvSpPr>
        <p:spPr>
          <a:xfrm>
            <a:off x="7470843" y="6423628"/>
            <a:ext cx="48930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Courtesy of W. </a:t>
            </a:r>
            <a:r>
              <a:rPr lang="en-US" dirty="0" err="1">
                <a:latin typeface="+mn-lt"/>
              </a:rPr>
              <a:t>Blockland</a:t>
            </a:r>
            <a:r>
              <a:rPr lang="en-US" dirty="0">
                <a:latin typeface="+mn-lt"/>
              </a:rPr>
              <a:t>/Y. Liu/</a:t>
            </a:r>
            <a:r>
              <a:rPr lang="en-US" dirty="0" err="1">
                <a:latin typeface="+mn-lt"/>
              </a:rPr>
              <a:t>D.Winder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3747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3A97B1-D4B4-4243-91B7-406DA23EFA97}"/>
              </a:ext>
            </a:extLst>
          </p:cNvPr>
          <p:cNvGrpSpPr/>
          <p:nvPr/>
        </p:nvGrpSpPr>
        <p:grpSpPr>
          <a:xfrm>
            <a:off x="1505617" y="4320175"/>
            <a:ext cx="9180767" cy="1446420"/>
            <a:chOff x="522340" y="5250825"/>
            <a:chExt cx="9180767" cy="14464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A17E9A-C290-574C-ADDD-293EEE8318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4784" y="5250825"/>
              <a:ext cx="7148323" cy="1446420"/>
              <a:chOff x="514817" y="2800751"/>
              <a:chExt cx="11089252" cy="224384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39EEE2F-BD51-C548-BF85-9948E1C458DD}"/>
                  </a:ext>
                </a:extLst>
              </p:cNvPr>
              <p:cNvGrpSpPr/>
              <p:nvPr/>
            </p:nvGrpSpPr>
            <p:grpSpPr>
              <a:xfrm>
                <a:off x="514817" y="2800751"/>
                <a:ext cx="11089252" cy="2243844"/>
                <a:chOff x="74521" y="2327477"/>
                <a:chExt cx="11924031" cy="2412757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4A7D5160-8F39-9D4A-9A3E-076E254B7E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51794" y="2350942"/>
                  <a:ext cx="2355128" cy="2379406"/>
                </a:xfrm>
                <a:prstGeom prst="ellipse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257F33C-C0DC-CE4E-8910-0398C41135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67942" y="2355729"/>
                  <a:ext cx="2326408" cy="2369490"/>
                </a:xfrm>
                <a:prstGeom prst="ellipse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033C6F3F-1861-5C40-A5A0-B36F8ECA10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521" y="2355729"/>
                  <a:ext cx="2326407" cy="2359916"/>
                </a:xfrm>
                <a:prstGeom prst="ellipse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2F52A3A7-5D08-1245-9BC3-E76C249AC9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"/>
                <a:stretch/>
              </p:blipFill>
              <p:spPr>
                <a:xfrm>
                  <a:off x="9627562" y="2327477"/>
                  <a:ext cx="2370990" cy="2412757"/>
                </a:xfrm>
                <a:prstGeom prst="ellipse">
                  <a:avLst/>
                </a:prstGeom>
              </p:spPr>
            </p:pic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A6A268-1581-584C-BEBD-17D378463A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411650">
                <a:off x="7222176" y="2854529"/>
                <a:ext cx="2100199" cy="2142645"/>
              </a:xfrm>
              <a:prstGeom prst="ellipse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E5AF7A-EDFE-1D4E-91BB-80CFD72F018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2340" y="5319282"/>
              <a:ext cx="2089184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n-lt"/>
                </a:rPr>
                <a:t>Target 18 – Inner Wall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>
                  <a:latin typeface="+mn-lt"/>
                </a:rPr>
                <a:t>(Jet-flow design)</a:t>
              </a:r>
            </a:p>
            <a:p>
              <a:r>
                <a:rPr lang="en-US" sz="1400" b="1" dirty="0">
                  <a:solidFill>
                    <a:srgbClr val="C00000"/>
                  </a:solidFill>
                  <a:latin typeface="+mn-lt"/>
                </a:rPr>
                <a:t>Q</a:t>
              </a:r>
              <a:r>
                <a:rPr lang="en-US" sz="1400" b="1" baseline="-25000" dirty="0">
                  <a:solidFill>
                    <a:srgbClr val="C00000"/>
                  </a:solidFill>
                  <a:latin typeface="+mn-lt"/>
                </a:rPr>
                <a:t>avg</a:t>
              </a:r>
              <a:r>
                <a:rPr lang="en-US" sz="1400" b="1" dirty="0">
                  <a:solidFill>
                    <a:srgbClr val="C00000"/>
                  </a:solidFill>
                  <a:latin typeface="+mn-lt"/>
                </a:rPr>
                <a:t> = 0.31 SLPM</a:t>
              </a:r>
            </a:p>
            <a:p>
              <a:r>
                <a:rPr lang="en-US" sz="1400" dirty="0">
                  <a:latin typeface="+mn-lt"/>
                </a:rPr>
                <a:t>P</a:t>
              </a:r>
              <a:r>
                <a:rPr lang="en-US" sz="1400" baseline="-25000" dirty="0">
                  <a:latin typeface="+mn-lt"/>
                </a:rPr>
                <a:t>avg</a:t>
              </a:r>
              <a:r>
                <a:rPr lang="en-US" sz="1400" dirty="0">
                  <a:latin typeface="+mn-lt"/>
                </a:rPr>
                <a:t> = 1121 kW</a:t>
              </a:r>
            </a:p>
            <a:p>
              <a:r>
                <a:rPr lang="en-US" sz="1400" dirty="0">
                  <a:latin typeface="+mn-lt"/>
                </a:rPr>
                <a:t>E</a:t>
              </a:r>
              <a:r>
                <a:rPr lang="en-US" sz="1400" baseline="-25000" dirty="0">
                  <a:latin typeface="+mn-lt"/>
                </a:rPr>
                <a:t>total</a:t>
              </a:r>
              <a:r>
                <a:rPr lang="en-US" sz="1400" dirty="0">
                  <a:latin typeface="+mn-lt"/>
                </a:rPr>
                <a:t> = 1260MW-hr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E779AE-33B5-CC41-BF68-5D413526C9F5}"/>
              </a:ext>
            </a:extLst>
          </p:cNvPr>
          <p:cNvGrpSpPr/>
          <p:nvPr/>
        </p:nvGrpSpPr>
        <p:grpSpPr>
          <a:xfrm>
            <a:off x="1505616" y="2831520"/>
            <a:ext cx="9095282" cy="1424320"/>
            <a:chOff x="522340" y="3793702"/>
            <a:chExt cx="9095282" cy="14243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1370DF5-7513-BA47-8057-F2684F6B48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74378" y="3793702"/>
              <a:ext cx="7043244" cy="1424320"/>
              <a:chOff x="142312" y="2071511"/>
              <a:chExt cx="11933624" cy="241327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17C4009-43AF-6F43-8C67-7047F09CDE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32744" y="2107053"/>
                <a:ext cx="2362175" cy="2337769"/>
              </a:xfrm>
              <a:prstGeom prst="ellipse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4F9B01E-DB10-DE45-A505-FE17475707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40027" y="2071511"/>
                <a:ext cx="2350251" cy="2373311"/>
              </a:xfrm>
              <a:prstGeom prst="ellipse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E7319D9-45DB-BE43-8253-746CFB1141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86"/>
              <a:stretch/>
            </p:blipFill>
            <p:spPr>
              <a:xfrm>
                <a:off x="7290499" y="2102058"/>
                <a:ext cx="2381624" cy="2382726"/>
              </a:xfrm>
              <a:prstGeom prst="ellipse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97C48-7054-B840-A6EF-230D73EC64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312" y="2102058"/>
                <a:ext cx="2342769" cy="2372735"/>
              </a:xfrm>
              <a:prstGeom prst="ellipse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1485B95-5C42-324A-B217-813392BE18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93207" y="2087073"/>
                <a:ext cx="2382729" cy="2392716"/>
              </a:xfrm>
              <a:prstGeom prst="ellipse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020116-5803-6B44-A48F-B424FB56038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2340" y="3866399"/>
              <a:ext cx="208918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n-lt"/>
                </a:rPr>
                <a:t>Target 19 – Inner Wall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>
                  <a:latin typeface="+mn-lt"/>
                </a:rPr>
                <a:t>(Jet-flow design)</a:t>
              </a:r>
            </a:p>
            <a:p>
              <a:pPr>
                <a:spcAft>
                  <a:spcPts val="0"/>
                </a:spcAft>
              </a:pPr>
              <a:r>
                <a:rPr lang="en-US" sz="1400" b="1" dirty="0">
                  <a:solidFill>
                    <a:srgbClr val="C00000"/>
                  </a:solidFill>
                  <a:latin typeface="+mn-lt"/>
                </a:rPr>
                <a:t>Q</a:t>
              </a:r>
              <a:r>
                <a:rPr lang="en-US" sz="1400" b="1" baseline="-25000" dirty="0">
                  <a:solidFill>
                    <a:srgbClr val="C00000"/>
                  </a:solidFill>
                  <a:latin typeface="+mn-lt"/>
                </a:rPr>
                <a:t>avg</a:t>
              </a:r>
              <a:r>
                <a:rPr lang="en-US" sz="1400" b="1" dirty="0">
                  <a:solidFill>
                    <a:srgbClr val="C00000"/>
                  </a:solidFill>
                  <a:latin typeface="+mn-lt"/>
                </a:rPr>
                <a:t> = 0.45 SLPM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latin typeface="+mn-lt"/>
                </a:rPr>
                <a:t>P</a:t>
              </a:r>
              <a:r>
                <a:rPr lang="en-US" sz="1400" baseline="-25000" dirty="0">
                  <a:latin typeface="+mn-lt"/>
                </a:rPr>
                <a:t>avg</a:t>
              </a:r>
              <a:r>
                <a:rPr lang="en-US" sz="1400" dirty="0">
                  <a:latin typeface="+mn-lt"/>
                </a:rPr>
                <a:t> = 1187 kW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latin typeface="+mn-lt"/>
                </a:rPr>
                <a:t>E</a:t>
              </a:r>
              <a:r>
                <a:rPr lang="en-US" sz="1400" baseline="-25000" dirty="0">
                  <a:latin typeface="+mn-lt"/>
                </a:rPr>
                <a:t>total</a:t>
              </a:r>
              <a:r>
                <a:rPr lang="en-US" sz="1400" dirty="0">
                  <a:latin typeface="+mn-lt"/>
                </a:rPr>
                <a:t> = 1987 MW-hr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FCFA34-7446-4845-8D91-F00A4B10EC1E}"/>
              </a:ext>
            </a:extLst>
          </p:cNvPr>
          <p:cNvGrpSpPr/>
          <p:nvPr/>
        </p:nvGrpSpPr>
        <p:grpSpPr>
          <a:xfrm>
            <a:off x="1505616" y="1339699"/>
            <a:ext cx="9148695" cy="1471140"/>
            <a:chOff x="-411166" y="1984454"/>
            <a:chExt cx="9148695" cy="14711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7A8C04-1D95-9B4B-A49D-90203B4D78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63908" y="1984454"/>
              <a:ext cx="7073621" cy="1471140"/>
              <a:chOff x="304911" y="2477807"/>
              <a:chExt cx="9446062" cy="196455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5EEDE6A-E78F-1A46-BD6D-DDC6B7697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31803" y="2501333"/>
                <a:ext cx="1843835" cy="1873574"/>
              </a:xfrm>
              <a:prstGeom prst="ellipse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7B61E24-3C62-0A43-BDD4-0FB731A7C7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2210029" y="2520100"/>
                <a:ext cx="1843835" cy="1849023"/>
              </a:xfrm>
              <a:prstGeom prst="ellipse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838D93A-FED3-E445-B666-C46678AD46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11450" y="2588716"/>
                <a:ext cx="1843835" cy="1853645"/>
              </a:xfrm>
              <a:prstGeom prst="ellipse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A1F649E-23AC-B04D-9DE8-B37E6790B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harpenSoften amount="2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4911" y="2477807"/>
                <a:ext cx="1843835" cy="1863016"/>
              </a:xfrm>
              <a:prstGeom prst="ellipse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0A57E3C-776B-E041-8956-EAD128E67E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sharpenSoften amount="2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07138" y="2570487"/>
                <a:ext cx="1843835" cy="1841698"/>
              </a:xfrm>
              <a:prstGeom prst="ellipse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D1CE59-EC4C-C74B-96EA-846955631B4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-411166" y="2064536"/>
              <a:ext cx="2089184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n-lt"/>
                </a:rPr>
                <a:t>Target </a:t>
              </a:r>
              <a:r>
                <a:rPr lang="en-US" sz="1400" b="1" dirty="0"/>
                <a:t>20 – Inner Wall</a:t>
              </a:r>
              <a:endParaRPr lang="en-US" sz="1400" b="1" dirty="0">
                <a:latin typeface="+mn-lt"/>
              </a:endParaRPr>
            </a:p>
            <a:p>
              <a:pPr>
                <a:spcAft>
                  <a:spcPts val="600"/>
                </a:spcAft>
              </a:pPr>
              <a:r>
                <a:rPr lang="en-US" sz="1400" dirty="0">
                  <a:latin typeface="+mn-lt"/>
                </a:rPr>
                <a:t>(Jet-flow design)</a:t>
              </a:r>
            </a:p>
            <a:p>
              <a:pPr>
                <a:spcAft>
                  <a:spcPts val="0"/>
                </a:spcAft>
              </a:pPr>
              <a:r>
                <a:rPr lang="en-US" sz="1400" b="1" dirty="0">
                  <a:solidFill>
                    <a:srgbClr val="C00000"/>
                  </a:solidFill>
                  <a:latin typeface="+mn-lt"/>
                </a:rPr>
                <a:t>Q</a:t>
              </a:r>
              <a:r>
                <a:rPr lang="en-US" sz="1400" b="1" baseline="-25000" dirty="0">
                  <a:solidFill>
                    <a:srgbClr val="C00000"/>
                  </a:solidFill>
                  <a:latin typeface="+mn-lt"/>
                </a:rPr>
                <a:t>avg</a:t>
              </a:r>
              <a:r>
                <a:rPr lang="en-US" sz="1400" b="1" dirty="0">
                  <a:solidFill>
                    <a:srgbClr val="C00000"/>
                  </a:solidFill>
                  <a:latin typeface="+mn-lt"/>
                </a:rPr>
                <a:t> = </a:t>
              </a:r>
              <a:r>
                <a:rPr lang="en-US" sz="1400" b="1" dirty="0">
                  <a:solidFill>
                    <a:srgbClr val="C00000"/>
                  </a:solidFill>
                </a:rPr>
                <a:t>0.</a:t>
              </a:r>
              <a:r>
                <a:rPr lang="en-US" sz="1400" b="1" dirty="0">
                  <a:solidFill>
                    <a:srgbClr val="C00000"/>
                  </a:solidFill>
                  <a:latin typeface="+mn-lt"/>
                </a:rPr>
                <a:t>57 SLPM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latin typeface="+mn-lt"/>
                </a:rPr>
                <a:t>P</a:t>
              </a:r>
              <a:r>
                <a:rPr lang="en-US" sz="1400" baseline="-25000" dirty="0">
                  <a:latin typeface="+mn-lt"/>
                </a:rPr>
                <a:t>avg</a:t>
              </a:r>
              <a:r>
                <a:rPr lang="en-US" sz="1400" dirty="0">
                  <a:latin typeface="+mn-lt"/>
                </a:rPr>
                <a:t> = 1287 kW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latin typeface="+mn-lt"/>
                </a:rPr>
                <a:t>E</a:t>
              </a:r>
              <a:r>
                <a:rPr lang="en-US" sz="1400" baseline="-25000" dirty="0">
                  <a:latin typeface="+mn-lt"/>
                </a:rPr>
                <a:t>total</a:t>
              </a:r>
              <a:r>
                <a:rPr lang="en-US" sz="1400" dirty="0">
                  <a:latin typeface="+mn-lt"/>
                </a:rPr>
                <a:t> = 2231 MW-hr</a:t>
              </a:r>
            </a:p>
          </p:txBody>
        </p:sp>
      </p:grpSp>
      <p:sp>
        <p:nvSpPr>
          <p:cNvPr id="29" name="Title 28">
            <a:extLst>
              <a:ext uri="{FF2B5EF4-FFF2-40B4-BE49-F238E27FC236}">
                <a16:creationId xmlns:a16="http://schemas.microsoft.com/office/drawing/2014/main" id="{7D128861-B1EE-C74B-8481-C08F0361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69" y="309076"/>
            <a:ext cx="11422261" cy="535531"/>
          </a:xfrm>
        </p:spPr>
        <p:txBody>
          <a:bodyPr/>
          <a:lstStyle/>
          <a:p>
            <a:r>
              <a:rPr lang="en-US" dirty="0"/>
              <a:t>More gas less cavitation damage!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07CB44-BEB7-4229-A854-4F3B8BF4EF18}"/>
              </a:ext>
            </a:extLst>
          </p:cNvPr>
          <p:cNvSpPr txBox="1"/>
          <p:nvPr/>
        </p:nvSpPr>
        <p:spPr>
          <a:xfrm>
            <a:off x="7470843" y="6423628"/>
            <a:ext cx="48930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Courtesy of D. McClintock</a:t>
            </a:r>
          </a:p>
        </p:txBody>
      </p:sp>
    </p:spTree>
    <p:extLst>
      <p:ext uri="{BB962C8B-B14F-4D97-AF65-F5344CB8AC3E}">
        <p14:creationId xmlns:p14="http://schemas.microsoft.com/office/powerpoint/2010/main" val="3767452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1878-12D5-4A9B-A116-779B29EB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56105"/>
            <a:ext cx="11430000" cy="539496"/>
          </a:xfrm>
        </p:spPr>
        <p:txBody>
          <a:bodyPr/>
          <a:lstStyle/>
          <a:p>
            <a:r>
              <a:rPr lang="en-US" dirty="0"/>
              <a:t>IOB headaches: Fabrication and Operation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B6A24-3B08-494C-A090-C5F8C29C0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39" y="911596"/>
            <a:ext cx="11430000" cy="4047778"/>
          </a:xfrm>
        </p:spPr>
        <p:txBody>
          <a:bodyPr/>
          <a:lstStyle/>
          <a:p>
            <a:r>
              <a:rPr lang="en-US" sz="2400" dirty="0"/>
              <a:t>Fabrication challenges</a:t>
            </a:r>
          </a:p>
          <a:p>
            <a:pPr lvl="1"/>
            <a:r>
              <a:rPr lang="en-US" sz="2000" dirty="0"/>
              <a:t>nozzles get clogged during welding process</a:t>
            </a:r>
          </a:p>
          <a:p>
            <a:pPr lvl="1"/>
            <a:r>
              <a:rPr lang="en-US" sz="2000" dirty="0"/>
              <a:t>labor intensive (60 small nozzles to weld)</a:t>
            </a:r>
          </a:p>
          <a:p>
            <a:r>
              <a:rPr lang="en-US" sz="2400" dirty="0"/>
              <a:t>Unable to achieve design flow rates</a:t>
            </a:r>
          </a:p>
          <a:p>
            <a:r>
              <a:rPr lang="en-US" sz="2400" dirty="0"/>
              <a:t>Performance degradation </a:t>
            </a:r>
          </a:p>
          <a:p>
            <a:pPr lvl="1"/>
            <a:r>
              <a:rPr lang="en-US" sz="2000" dirty="0"/>
              <a:t>Flow rate decreases during operation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9B110-5B09-4A34-9B6E-EF12EEDA7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775" y="1019102"/>
            <a:ext cx="4739197" cy="3126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2FDCC-850E-4B93-A5A7-35D7C8038B84}"/>
              </a:ext>
            </a:extLst>
          </p:cNvPr>
          <p:cNvSpPr txBox="1"/>
          <p:nvPr/>
        </p:nvSpPr>
        <p:spPr>
          <a:xfrm>
            <a:off x="10826317" y="1406888"/>
            <a:ext cx="90552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T18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B53180-5130-4D0F-AE0E-BE9E87E06CA6}"/>
              </a:ext>
            </a:extLst>
          </p:cNvPr>
          <p:cNvSpPr/>
          <p:nvPr/>
        </p:nvSpPr>
        <p:spPr>
          <a:xfrm>
            <a:off x="7435048" y="2578023"/>
            <a:ext cx="133165" cy="124288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A6DB3-56B4-4D0D-BCD7-9C5BE3AAADA5}"/>
              </a:ext>
            </a:extLst>
          </p:cNvPr>
          <p:cNvSpPr txBox="1"/>
          <p:nvPr/>
        </p:nvSpPr>
        <p:spPr>
          <a:xfrm>
            <a:off x="7568213" y="2236092"/>
            <a:ext cx="10209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rgbClr val="FF0000"/>
                </a:solidFill>
                <a:latin typeface="+mn-lt"/>
              </a:rPr>
              <a:t>0.45 SLPM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A6895FF-269C-4445-990C-2F1D9FFE1DBF}"/>
              </a:ext>
            </a:extLst>
          </p:cNvPr>
          <p:cNvSpPr/>
          <p:nvPr/>
        </p:nvSpPr>
        <p:spPr>
          <a:xfrm>
            <a:off x="11520995" y="3034264"/>
            <a:ext cx="133165" cy="124288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1D0C7-E390-48EB-A4C0-73D0FB0CC3B7}"/>
              </a:ext>
            </a:extLst>
          </p:cNvPr>
          <p:cNvSpPr txBox="1"/>
          <p:nvPr/>
        </p:nvSpPr>
        <p:spPr>
          <a:xfrm>
            <a:off x="10959483" y="2620122"/>
            <a:ext cx="10209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rgbClr val="FF0000"/>
                </a:solidFill>
                <a:latin typeface="+mn-lt"/>
              </a:rPr>
              <a:t>0.25 SLPM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43BD55-2F30-4838-A3BC-2E3DA60E28D6}"/>
              </a:ext>
            </a:extLst>
          </p:cNvPr>
          <p:cNvCxnSpPr>
            <a:cxnSpLocks/>
          </p:cNvCxnSpPr>
          <p:nvPr/>
        </p:nvCxnSpPr>
        <p:spPr>
          <a:xfrm>
            <a:off x="7314400" y="1200910"/>
            <a:ext cx="454536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C35200E-E505-48B4-A9EE-4C7D12B4E8EB}"/>
              </a:ext>
            </a:extLst>
          </p:cNvPr>
          <p:cNvSpPr txBox="1"/>
          <p:nvPr/>
        </p:nvSpPr>
        <p:spPr>
          <a:xfrm>
            <a:off x="9005657" y="939241"/>
            <a:ext cx="15713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OE limit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2B188A-0C23-467F-AFAB-A804C8E69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30752"/>
            <a:ext cx="4735230" cy="312724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6826FC5-1BE2-418B-A594-E26C0876DAC2}"/>
              </a:ext>
            </a:extLst>
          </p:cNvPr>
          <p:cNvSpPr/>
          <p:nvPr/>
        </p:nvSpPr>
        <p:spPr>
          <a:xfrm>
            <a:off x="742765" y="4816675"/>
            <a:ext cx="133165" cy="124288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F39E30-C61D-4310-98CB-17F57172B537}"/>
              </a:ext>
            </a:extLst>
          </p:cNvPr>
          <p:cNvSpPr txBox="1"/>
          <p:nvPr/>
        </p:nvSpPr>
        <p:spPr>
          <a:xfrm>
            <a:off x="809347" y="4749553"/>
            <a:ext cx="10209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rgbClr val="FF0000"/>
                </a:solidFill>
                <a:latin typeface="+mn-lt"/>
              </a:rPr>
              <a:t>0.71 SLPM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26E4096-41E7-4D2E-A31E-5C1C8D199D8D}"/>
              </a:ext>
            </a:extLst>
          </p:cNvPr>
          <p:cNvSpPr/>
          <p:nvPr/>
        </p:nvSpPr>
        <p:spPr>
          <a:xfrm>
            <a:off x="4941903" y="5291772"/>
            <a:ext cx="133165" cy="124288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604319-62EF-43FB-BBF3-6082E69B816D}"/>
              </a:ext>
            </a:extLst>
          </p:cNvPr>
          <p:cNvSpPr txBox="1"/>
          <p:nvPr/>
        </p:nvSpPr>
        <p:spPr>
          <a:xfrm>
            <a:off x="4180006" y="4933054"/>
            <a:ext cx="10209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rgbClr val="FF0000"/>
                </a:solidFill>
                <a:latin typeface="+mn-lt"/>
              </a:rPr>
              <a:t>0.45 SLPM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B5F262-4BA7-4D67-9A82-C4E6CB087526}"/>
              </a:ext>
            </a:extLst>
          </p:cNvPr>
          <p:cNvCxnSpPr>
            <a:cxnSpLocks/>
          </p:cNvCxnSpPr>
          <p:nvPr/>
        </p:nvCxnSpPr>
        <p:spPr>
          <a:xfrm>
            <a:off x="699859" y="3901201"/>
            <a:ext cx="454536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BF17CE-C51B-4AE5-B08E-75EF6683C061}"/>
              </a:ext>
            </a:extLst>
          </p:cNvPr>
          <p:cNvSpPr txBox="1"/>
          <p:nvPr/>
        </p:nvSpPr>
        <p:spPr>
          <a:xfrm>
            <a:off x="2391116" y="3639532"/>
            <a:ext cx="15713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OE limit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28352A-104B-4B49-A25C-EBA463AEF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139" y="3892137"/>
            <a:ext cx="4198904" cy="279926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EB545D-2C46-4207-AF33-15AF2780FD6D}"/>
              </a:ext>
            </a:extLst>
          </p:cNvPr>
          <p:cNvCxnSpPr>
            <a:cxnSpLocks/>
          </p:cNvCxnSpPr>
          <p:nvPr/>
        </p:nvCxnSpPr>
        <p:spPr>
          <a:xfrm>
            <a:off x="6600312" y="4014706"/>
            <a:ext cx="454536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688EBF-0262-4733-8D73-AFEB285F8E96}"/>
              </a:ext>
            </a:extLst>
          </p:cNvPr>
          <p:cNvSpPr txBox="1"/>
          <p:nvPr/>
        </p:nvSpPr>
        <p:spPr>
          <a:xfrm>
            <a:off x="8291569" y="3753037"/>
            <a:ext cx="15713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OE limit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9DFB25-48A8-40A2-B0CA-930EAD0B7004}"/>
              </a:ext>
            </a:extLst>
          </p:cNvPr>
          <p:cNvSpPr/>
          <p:nvPr/>
        </p:nvSpPr>
        <p:spPr>
          <a:xfrm>
            <a:off x="6858000" y="4695844"/>
            <a:ext cx="133165" cy="124288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523D2F-3C36-4F8A-890A-DE9FCB384E82}"/>
              </a:ext>
            </a:extLst>
          </p:cNvPr>
          <p:cNvSpPr txBox="1"/>
          <p:nvPr/>
        </p:nvSpPr>
        <p:spPr>
          <a:xfrm>
            <a:off x="6924582" y="4628722"/>
            <a:ext cx="10209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rgbClr val="FF0000"/>
                </a:solidFill>
                <a:latin typeface="+mn-lt"/>
              </a:rPr>
              <a:t>0.8 SLPM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96E0D5E-7EB1-4825-95E9-5DC58B0DE343}"/>
              </a:ext>
            </a:extLst>
          </p:cNvPr>
          <p:cNvSpPr/>
          <p:nvPr/>
        </p:nvSpPr>
        <p:spPr>
          <a:xfrm>
            <a:off x="10382435" y="5061503"/>
            <a:ext cx="133165" cy="124288"/>
          </a:xfrm>
          <a:prstGeom prst="ellipse">
            <a:avLst/>
          </a:prstGeom>
          <a:solidFill>
            <a:srgbClr val="FF000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F33AE-3103-4CE4-BE1F-12D2998EEF9E}"/>
              </a:ext>
            </a:extLst>
          </p:cNvPr>
          <p:cNvSpPr txBox="1"/>
          <p:nvPr/>
        </p:nvSpPr>
        <p:spPr>
          <a:xfrm>
            <a:off x="10449017" y="4994381"/>
            <a:ext cx="102093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rgbClr val="FF0000"/>
                </a:solidFill>
                <a:latin typeface="+mn-lt"/>
              </a:rPr>
              <a:t>0.6 SLPM</a:t>
            </a:r>
          </a:p>
        </p:txBody>
      </p:sp>
    </p:spTree>
    <p:extLst>
      <p:ext uri="{BB962C8B-B14F-4D97-AF65-F5344CB8AC3E}">
        <p14:creationId xmlns:p14="http://schemas.microsoft.com/office/powerpoint/2010/main" val="329137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A138B3A-89F7-465D-A642-8BA551339B91}"/>
              </a:ext>
            </a:extLst>
          </p:cNvPr>
          <p:cNvGrpSpPr/>
          <p:nvPr/>
        </p:nvGrpSpPr>
        <p:grpSpPr>
          <a:xfrm>
            <a:off x="1831757" y="446300"/>
            <a:ext cx="3716594" cy="2103313"/>
            <a:chOff x="718674" y="922446"/>
            <a:chExt cx="3190875" cy="16573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C7985A-95C8-4171-9B6F-83DFF6123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674" y="922446"/>
              <a:ext cx="3190875" cy="16573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7F2B96-1EE2-43EE-8977-51E231FF0368}"/>
                </a:ext>
              </a:extLst>
            </p:cNvPr>
            <p:cNvSpPr txBox="1"/>
            <p:nvPr/>
          </p:nvSpPr>
          <p:spPr>
            <a:xfrm>
              <a:off x="2443789" y="2138715"/>
              <a:ext cx="1040860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=30mm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D1578C-2513-445F-974E-C02E58AF5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3310"/>
            <a:ext cx="11430000" cy="539496"/>
          </a:xfrm>
        </p:spPr>
        <p:txBody>
          <a:bodyPr/>
          <a:lstStyle/>
          <a:p>
            <a:r>
              <a:rPr lang="en-US" dirty="0"/>
              <a:t>Pressure Wave Mitigation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35AA7-AB6D-4DD1-9A2C-02B8A77E0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3033138"/>
            <a:ext cx="6520857" cy="2399020"/>
          </a:xfrm>
        </p:spPr>
        <p:txBody>
          <a:bodyPr/>
          <a:lstStyle/>
          <a:p>
            <a:r>
              <a:rPr lang="en-US" sz="2000" dirty="0"/>
              <a:t>Peak pressure decrease is a function of:</a:t>
            </a:r>
          </a:p>
          <a:p>
            <a:pPr lvl="1"/>
            <a:r>
              <a:rPr lang="en-US" sz="1600" dirty="0"/>
              <a:t>bubble size</a:t>
            </a:r>
          </a:p>
          <a:p>
            <a:pPr lvl="1"/>
            <a:r>
              <a:rPr lang="en-US" sz="1600" dirty="0"/>
              <a:t>void fraction (total number of bubbles)</a:t>
            </a:r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At the wall  VF matters the most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1% VF with 300 </a:t>
            </a:r>
            <a:r>
              <a:rPr lang="en-US" sz="1600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600" dirty="0">
                <a:sym typeface="Wingdings" panose="05000000000000000000" pitchFamily="2" charset="2"/>
              </a:rPr>
              <a:t>m diam bubble: 25 MPa  0.6 </a:t>
            </a:r>
            <a:r>
              <a:rPr lang="en-US" sz="1600" dirty="0" err="1">
                <a:sym typeface="Wingdings" panose="05000000000000000000" pitchFamily="2" charset="2"/>
              </a:rPr>
              <a:t>Mpa</a:t>
            </a:r>
            <a:endParaRPr lang="en-US" sz="1600" dirty="0">
              <a:sym typeface="Wingdings" panose="05000000000000000000" pitchFamily="2" charset="2"/>
            </a:endParaRP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0.05% with 40 </a:t>
            </a:r>
            <a:r>
              <a:rPr lang="en-US" sz="1600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600" dirty="0">
                <a:sym typeface="Wingdings" panose="05000000000000000000" pitchFamily="2" charset="2"/>
              </a:rPr>
              <a:t>m diam bubbles: 25 </a:t>
            </a:r>
            <a:r>
              <a:rPr lang="en-US" sz="1600" dirty="0" err="1">
                <a:sym typeface="Wingdings" panose="05000000000000000000" pitchFamily="2" charset="2"/>
              </a:rPr>
              <a:t>Mpa</a:t>
            </a:r>
            <a:r>
              <a:rPr lang="en-US" sz="1600" dirty="0">
                <a:sym typeface="Wingdings" panose="05000000000000000000" pitchFamily="2" charset="2"/>
              </a:rPr>
              <a:t> 6 </a:t>
            </a:r>
            <a:r>
              <a:rPr lang="en-US" sz="1600" dirty="0" err="1">
                <a:sym typeface="Wingdings" panose="05000000000000000000" pitchFamily="2" charset="2"/>
              </a:rPr>
              <a:t>Mpa</a:t>
            </a:r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Higher pressure wave mitigation when the wave propagates through a liquid-bubble mixture.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24866-5041-4196-BE33-AA9288B0C8E6}"/>
              </a:ext>
            </a:extLst>
          </p:cNvPr>
          <p:cNvSpPr txBox="1"/>
          <p:nvPr/>
        </p:nvSpPr>
        <p:spPr>
          <a:xfrm>
            <a:off x="619802" y="2549613"/>
            <a:ext cx="642095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1D simulation in a cylinder, </a:t>
            </a:r>
            <a:r>
              <a:rPr lang="en-US" sz="1200" dirty="0">
                <a:solidFill>
                  <a:srgbClr val="0070C0"/>
                </a:solidFill>
                <a:latin typeface="+mn-lt"/>
              </a:rPr>
              <a:t>monodisperse</a:t>
            </a:r>
            <a:r>
              <a:rPr lang="en-US" sz="1200" dirty="0">
                <a:latin typeface="+mn-lt"/>
              </a:rPr>
              <a:t> population, </a:t>
            </a:r>
            <a:r>
              <a:rPr lang="en-US" sz="1200" dirty="0">
                <a:solidFill>
                  <a:srgbClr val="0070C0"/>
                </a:solidFill>
                <a:latin typeface="+mn-lt"/>
              </a:rPr>
              <a:t>no bubble-bubble </a:t>
            </a:r>
            <a:r>
              <a:rPr lang="en-US" sz="1200" dirty="0">
                <a:latin typeface="+mn-lt"/>
              </a:rPr>
              <a:t>interaction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EA2C6-4B97-4F7A-808F-D5A1C5B95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392" y="609735"/>
            <a:ext cx="5039901" cy="2570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47B0E-BC54-4325-867F-0FE07727C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759" y="3519163"/>
            <a:ext cx="4899165" cy="2558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CF317A-7D32-4BE3-958A-30C10019292C}"/>
              </a:ext>
            </a:extLst>
          </p:cNvPr>
          <p:cNvSpPr txBox="1"/>
          <p:nvPr/>
        </p:nvSpPr>
        <p:spPr>
          <a:xfrm>
            <a:off x="8060926" y="438919"/>
            <a:ext cx="229931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At the center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2C50E-C669-496C-89A4-DF236B9AB112}"/>
              </a:ext>
            </a:extLst>
          </p:cNvPr>
          <p:cNvSpPr txBox="1"/>
          <p:nvPr/>
        </p:nvSpPr>
        <p:spPr>
          <a:xfrm>
            <a:off x="8340682" y="3455634"/>
            <a:ext cx="229931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At the wall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D8FFC3-3AD8-4AC7-8303-9234931B2DAF}"/>
              </a:ext>
            </a:extLst>
          </p:cNvPr>
          <p:cNvCxnSpPr>
            <a:cxnSpLocks/>
          </p:cNvCxnSpPr>
          <p:nvPr/>
        </p:nvCxnSpPr>
        <p:spPr>
          <a:xfrm flipH="1">
            <a:off x="7732452" y="5188651"/>
            <a:ext cx="237921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A3E245-CF44-4D2E-BDFC-C4865CDCB12B}"/>
              </a:ext>
            </a:extLst>
          </p:cNvPr>
          <p:cNvCxnSpPr>
            <a:cxnSpLocks/>
          </p:cNvCxnSpPr>
          <p:nvPr/>
        </p:nvCxnSpPr>
        <p:spPr>
          <a:xfrm>
            <a:off x="10111668" y="5188651"/>
            <a:ext cx="0" cy="539496"/>
          </a:xfrm>
          <a:prstGeom prst="line">
            <a:avLst/>
          </a:prstGeom>
          <a:ln w="28575">
            <a:solidFill>
              <a:srgbClr val="FF000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981601-E446-43C2-BE76-2CA6B98C2828}"/>
              </a:ext>
            </a:extLst>
          </p:cNvPr>
          <p:cNvCxnSpPr>
            <a:cxnSpLocks/>
          </p:cNvCxnSpPr>
          <p:nvPr/>
        </p:nvCxnSpPr>
        <p:spPr>
          <a:xfrm flipH="1">
            <a:off x="7732452" y="4559816"/>
            <a:ext cx="1597981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F60455-0F07-424C-B94F-B6E82FBF60CD}"/>
              </a:ext>
            </a:extLst>
          </p:cNvPr>
          <p:cNvCxnSpPr>
            <a:cxnSpLocks/>
          </p:cNvCxnSpPr>
          <p:nvPr/>
        </p:nvCxnSpPr>
        <p:spPr>
          <a:xfrm>
            <a:off x="9331913" y="4559816"/>
            <a:ext cx="0" cy="1077505"/>
          </a:xfrm>
          <a:prstGeom prst="line">
            <a:avLst/>
          </a:prstGeom>
          <a:ln w="28575">
            <a:solidFill>
              <a:srgbClr val="0070C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3F64C4-EE6B-42EB-B820-76F4A675310E}"/>
              </a:ext>
            </a:extLst>
          </p:cNvPr>
          <p:cNvSpPr txBox="1"/>
          <p:nvPr/>
        </p:nvSpPr>
        <p:spPr>
          <a:xfrm>
            <a:off x="10406821" y="116600"/>
            <a:ext cx="16675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SNS: VF&lt;0.05%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6EFC29-B401-40E5-9C39-D547FBADAAB9}"/>
              </a:ext>
            </a:extLst>
          </p:cNvPr>
          <p:cNvSpPr txBox="1"/>
          <p:nvPr/>
        </p:nvSpPr>
        <p:spPr>
          <a:xfrm>
            <a:off x="7149830" y="6096186"/>
            <a:ext cx="521633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err="1"/>
              <a:t>Okita</a:t>
            </a:r>
            <a:r>
              <a:rPr lang="en-US" sz="1200" dirty="0"/>
              <a:t>, K., Takagi, S. and Matsumoto, Y., 2008. Propagation of pressure waves, caused by a thermal shock, in liquid metals containing gas bubbles. </a:t>
            </a:r>
            <a:r>
              <a:rPr lang="en-US" sz="1200" i="1" dirty="0"/>
              <a:t>Journal of Fluid Science and Technology</a:t>
            </a:r>
            <a:r>
              <a:rPr lang="en-US" sz="1200" dirty="0"/>
              <a:t>, </a:t>
            </a:r>
            <a:r>
              <a:rPr lang="en-US" sz="1200" i="1" dirty="0"/>
              <a:t>3</a:t>
            </a:r>
            <a:r>
              <a:rPr lang="en-US" sz="1200" dirty="0"/>
              <a:t>(1), pp.116-128.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914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E4FC-19FF-46D5-B7E7-14260360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IOB Generation at SNS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9A702-C776-4EB7-B341-10F4E373A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larger orifices and operate them at lower pressure:</a:t>
            </a:r>
          </a:p>
          <a:p>
            <a:pPr lvl="1"/>
            <a:r>
              <a:rPr lang="en-US" dirty="0"/>
              <a:t>flow is still under choked conditions</a:t>
            </a:r>
          </a:p>
          <a:p>
            <a:pPr lvl="1"/>
            <a:r>
              <a:rPr lang="en-US" dirty="0"/>
              <a:t>if orifices get clogged, pressure can be increased to maintain </a:t>
            </a:r>
            <a:r>
              <a:rPr lang="en-US" b="1" dirty="0"/>
              <a:t>constant  mass flow rate </a:t>
            </a:r>
          </a:p>
          <a:p>
            <a:r>
              <a:rPr lang="en-US" dirty="0"/>
              <a:t>How increasing the </a:t>
            </a:r>
            <a:r>
              <a:rPr lang="en-US" b="1" i="1" dirty="0"/>
              <a:t>orifice size impact the bubble size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187481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_HFIR_SNS_2018.pptx" id="{02D74F0E-C5DA-4361-AA7E-66FB4FF113D6}" vid="{B64B3879-B038-4A8A-A4B4-B800296B8C5A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6F5DE5-FF42-42F2-9962-F83010572F4E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ORNL_HFIR_SNS_2018</Template>
  <TotalTime>0</TotalTime>
  <Words>1382</Words>
  <Application>Microsoft Office PowerPoint</Application>
  <PresentationFormat>Widescreen</PresentationFormat>
  <Paragraphs>262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Century Gothic</vt:lpstr>
      <vt:lpstr>Symbol</vt:lpstr>
      <vt:lpstr>Times New Roman</vt:lpstr>
      <vt:lpstr>ORNL</vt:lpstr>
      <vt:lpstr>Bubble Generation using a Micro-Orifice Nozzle in Liquid Cross-Flow </vt:lpstr>
      <vt:lpstr>Introduction</vt:lpstr>
      <vt:lpstr>Gas Injection at SNS: Inlet Orifice Bubbler (IOB)</vt:lpstr>
      <vt:lpstr>Strain Reduction</vt:lpstr>
      <vt:lpstr>More gas seems to lead to less strain!</vt:lpstr>
      <vt:lpstr>More gas less cavitation damage! </vt:lpstr>
      <vt:lpstr>IOB headaches: Fabrication and Operation Issues</vt:lpstr>
      <vt:lpstr>Pressure Wave Mitigation Theory</vt:lpstr>
      <vt:lpstr>Next IOB Generation at SNS</vt:lpstr>
      <vt:lpstr>Experimental Setup</vt:lpstr>
      <vt:lpstr>Example of Videos</vt:lpstr>
      <vt:lpstr>8 micron clogging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Modes of Bubble Formation </vt:lpstr>
      <vt:lpstr>PowerPoint Presentation</vt:lpstr>
      <vt:lpstr>Bubble Generation Frequency</vt:lpstr>
      <vt:lpstr>Gathering all the data together:</vt:lpstr>
      <vt:lpstr>CFD: All Experiments in Same Flow Regime</vt:lpstr>
      <vt:lpstr>Bubbles are mainly following streamlines+gravity</vt:lpstr>
      <vt:lpstr>Scaling From Water to Mercury</vt:lpstr>
      <vt:lpstr>Scaling From Water to Mercury</vt:lpstr>
      <vt:lpstr>Scaling From Water to Mercury</vt:lpstr>
      <vt:lpstr>Scaling From Water to Mercury</vt:lpstr>
      <vt:lpstr>Conclusions from the single orifice experiments in water</vt:lpstr>
      <vt:lpstr>Experiments using Liquid Mercury</vt:lpstr>
      <vt:lpstr>Comparison between 8 and 18 micron IOB: quantitative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2019-10-09T17:52:15Z</dcterms:created>
  <dcterms:modified xsi:type="dcterms:W3CDTF">2019-10-16T14:08:40Z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