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54.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 id="2147483948" r:id="rId5"/>
  </p:sldMasterIdLst>
  <p:notesMasterIdLst>
    <p:notesMasterId r:id="rId51"/>
  </p:notesMasterIdLst>
  <p:handoutMasterIdLst>
    <p:handoutMasterId r:id="rId52"/>
  </p:handoutMasterIdLst>
  <p:sldIdLst>
    <p:sldId id="256" r:id="rId6"/>
    <p:sldId id="334" r:id="rId7"/>
    <p:sldId id="257" r:id="rId8"/>
    <p:sldId id="261" r:id="rId9"/>
    <p:sldId id="336" r:id="rId10"/>
    <p:sldId id="339" r:id="rId11"/>
    <p:sldId id="338" r:id="rId12"/>
    <p:sldId id="552" r:id="rId13"/>
    <p:sldId id="554" r:id="rId14"/>
    <p:sldId id="555" r:id="rId15"/>
    <p:sldId id="556" r:id="rId16"/>
    <p:sldId id="557" r:id="rId17"/>
    <p:sldId id="548" r:id="rId18"/>
    <p:sldId id="391" r:id="rId19"/>
    <p:sldId id="570" r:id="rId20"/>
    <p:sldId id="335" r:id="rId21"/>
    <p:sldId id="382" r:id="rId22"/>
    <p:sldId id="354" r:id="rId23"/>
    <p:sldId id="274" r:id="rId24"/>
    <p:sldId id="340" r:id="rId25"/>
    <p:sldId id="395" r:id="rId26"/>
    <p:sldId id="564" r:id="rId27"/>
    <p:sldId id="566" r:id="rId28"/>
    <p:sldId id="565" r:id="rId29"/>
    <p:sldId id="571" r:id="rId30"/>
    <p:sldId id="260" r:id="rId31"/>
    <p:sldId id="572" r:id="rId32"/>
    <p:sldId id="387" r:id="rId33"/>
    <p:sldId id="567" r:id="rId34"/>
    <p:sldId id="573" r:id="rId35"/>
    <p:sldId id="363" r:id="rId36"/>
    <p:sldId id="574" r:id="rId37"/>
    <p:sldId id="550" r:id="rId38"/>
    <p:sldId id="371" r:id="rId39"/>
    <p:sldId id="385" r:id="rId40"/>
    <p:sldId id="558" r:id="rId41"/>
    <p:sldId id="560" r:id="rId42"/>
    <p:sldId id="561" r:id="rId43"/>
    <p:sldId id="562" r:id="rId44"/>
    <p:sldId id="329" r:id="rId45"/>
    <p:sldId id="345" r:id="rId46"/>
    <p:sldId id="353" r:id="rId47"/>
    <p:sldId id="262" r:id="rId48"/>
    <p:sldId id="563" r:id="rId49"/>
    <p:sldId id="341" r:id="rId50"/>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3">
          <p15:clr>
            <a:srgbClr val="A4A3A4"/>
          </p15:clr>
        </p15:guide>
        <p15:guide id="2"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mec, Igor" initials="RI" lastIdx="0" clrIdx="0">
    <p:extLst>
      <p:ext uri="{19B8F6BF-5375-455C-9EA6-DF929625EA0E}">
        <p15:presenceInfo xmlns:p15="http://schemas.microsoft.com/office/powerpoint/2012/main" userId="S-1-5-21-1060284298-842925246-1417001333-35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1" autoAdjust="0"/>
    <p:restoredTop sz="76198" autoAdjust="0"/>
  </p:normalViewPr>
  <p:slideViewPr>
    <p:cSldViewPr snapToGrid="0" showGuides="1">
      <p:cViewPr>
        <p:scale>
          <a:sx n="67" d="100"/>
          <a:sy n="67" d="100"/>
        </p:scale>
        <p:origin x="54" y="48"/>
      </p:cViewPr>
      <p:guideLst>
        <p:guide orient="horz" pos="4173"/>
        <p:guide pos="74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62" d="100"/>
          <a:sy n="62" d="100"/>
        </p:scale>
        <p:origin x="242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10/16/2019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dirty="0"/>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10/16/2019</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dirty="0"/>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1</a:t>
            </a:fld>
            <a:endParaRPr lang="en-US" dirty="0"/>
          </a:p>
        </p:txBody>
      </p:sp>
    </p:spTree>
    <p:extLst>
      <p:ext uri="{BB962C8B-B14F-4D97-AF65-F5344CB8AC3E}">
        <p14:creationId xmlns:p14="http://schemas.microsoft.com/office/powerpoint/2010/main" val="195844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D60BB-18C1-4E98-B9DC-57A3F950B793}" type="slidenum">
              <a:rPr lang="en-US" smtClean="0"/>
              <a:t>12</a:t>
            </a:fld>
            <a:endParaRPr lang="en-US" dirty="0"/>
          </a:p>
        </p:txBody>
      </p:sp>
    </p:spTree>
    <p:extLst>
      <p:ext uri="{BB962C8B-B14F-4D97-AF65-F5344CB8AC3E}">
        <p14:creationId xmlns:p14="http://schemas.microsoft.com/office/powerpoint/2010/main" val="1384871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815975"/>
            <a:ext cx="6194425" cy="3486150"/>
          </a:xfrm>
        </p:spPr>
      </p:sp>
      <p:sp>
        <p:nvSpPr>
          <p:cNvPr id="3" name="Notes Placeholder 2"/>
          <p:cNvSpPr>
            <a:spLocks noGrp="1"/>
          </p:cNvSpPr>
          <p:nvPr>
            <p:ph type="body" idx="1"/>
          </p:nvPr>
        </p:nvSpPr>
        <p:spPr/>
        <p:txBody>
          <a:bodyPr/>
          <a:lstStyle/>
          <a:p>
            <a:r>
              <a:rPr lang="en-US" dirty="0"/>
              <a:t>First I will discuss the effect of the size of the proton beam footprint on the target.  </a:t>
            </a:r>
          </a:p>
          <a:p>
            <a:endParaRPr lang="en-US" dirty="0"/>
          </a:p>
          <a:p>
            <a:r>
              <a:rPr lang="en-US" dirty="0"/>
              <a:t>Out initial plan was to keep the beam footprint as small as possible to create a geometrically small zone in the target with high density of neutron production.  </a:t>
            </a:r>
          </a:p>
          <a:p>
            <a:endParaRPr lang="en-US" dirty="0"/>
          </a:p>
          <a:p>
            <a:r>
              <a:rPr lang="en-US" dirty="0"/>
              <a:t>We started out with 30 cm2 beam footprint, and double super-gaussian proton current profile. This beam profile resulted In peak energy deposition of ~ 78  J/cc/pulse and, with the pulse length of less than 1 µs, an almost instantaneous temperature rise of 30 deg. K.  Resulting stresses in tungsten were too high. So we had to explore larger profiles.  </a:t>
            </a:r>
          </a:p>
          <a:p>
            <a:endParaRPr lang="en-US" dirty="0"/>
          </a:p>
          <a:p>
            <a:r>
              <a:rPr lang="en-US" dirty="0"/>
              <a:t>In order to reduce the  stresses  to  acceptable limits it was necessary to increase the beam height by  about 20%  and the width by 70%. We ended up with a beam footprint of ~ 62 cm2. This profile  gives the peak energy deposition of 39 J/cc/pulse and  temperature rise of ~ 15 deg. K. </a:t>
            </a:r>
          </a:p>
          <a:p>
            <a:endParaRPr lang="en-US" dirty="0"/>
          </a:p>
          <a:p>
            <a:r>
              <a:rPr lang="en-US" dirty="0"/>
              <a:t>We were concerned how much will this reduce the performance of the moderators. </a:t>
            </a:r>
          </a:p>
        </p:txBody>
      </p:sp>
      <p:sp>
        <p:nvSpPr>
          <p:cNvPr id="4" name="Slide Number Placeholder 3"/>
          <p:cNvSpPr>
            <a:spLocks noGrp="1"/>
          </p:cNvSpPr>
          <p:nvPr>
            <p:ph type="sldNum" sz="quarter" idx="5"/>
          </p:nvPr>
        </p:nvSpPr>
        <p:spPr/>
        <p:txBody>
          <a:bodyPr/>
          <a:lstStyle/>
          <a:p>
            <a:fld id="{54E672D7-8E2D-4611-973D-F4591A707C34}" type="slidenum">
              <a:rPr lang="en-US" smtClean="0"/>
              <a:t>13</a:t>
            </a:fld>
            <a:endParaRPr lang="en-US" dirty="0"/>
          </a:p>
        </p:txBody>
      </p:sp>
    </p:spTree>
    <p:extLst>
      <p:ext uri="{BB962C8B-B14F-4D97-AF65-F5344CB8AC3E}">
        <p14:creationId xmlns:p14="http://schemas.microsoft.com/office/powerpoint/2010/main" val="302872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14</a:t>
            </a:fld>
            <a:endParaRPr lang="en-US" dirty="0"/>
          </a:p>
        </p:txBody>
      </p:sp>
    </p:spTree>
    <p:extLst>
      <p:ext uri="{BB962C8B-B14F-4D97-AF65-F5344CB8AC3E}">
        <p14:creationId xmlns:p14="http://schemas.microsoft.com/office/powerpoint/2010/main" val="357573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0265" indent="-287569">
              <a:spcBef>
                <a:spcPts val="100"/>
              </a:spcBef>
              <a:buSzPct val="89583"/>
              <a:buChar char="•"/>
              <a:tabLst>
                <a:tab pos="300900" algn="l"/>
              </a:tabLst>
            </a:pPr>
            <a:r>
              <a:rPr lang="en-US" sz="2399" spc="-5" dirty="0">
                <a:latin typeface="Century Gothic"/>
                <a:cs typeface="Century Gothic"/>
              </a:rPr>
              <a:t>Samples trend </a:t>
            </a:r>
            <a:r>
              <a:rPr lang="en-US" sz="2399" dirty="0">
                <a:latin typeface="Century Gothic"/>
                <a:cs typeface="Century Gothic"/>
              </a:rPr>
              <a:t>to </a:t>
            </a:r>
            <a:r>
              <a:rPr lang="en-US" sz="2399" spc="-5" dirty="0">
                <a:latin typeface="Century Gothic"/>
                <a:cs typeface="Century Gothic"/>
              </a:rPr>
              <a:t>smaller </a:t>
            </a:r>
            <a:r>
              <a:rPr lang="en-US" sz="2399" dirty="0">
                <a:latin typeface="Century Gothic"/>
                <a:cs typeface="Century Gothic"/>
              </a:rPr>
              <a:t>sizes</a:t>
            </a:r>
            <a:r>
              <a:rPr lang="en-US" sz="2399" spc="-5" dirty="0">
                <a:latin typeface="Century Gothic"/>
                <a:cs typeface="Century Gothic"/>
              </a:rPr>
              <a:t> 1 cm and smaller</a:t>
            </a:r>
            <a:endParaRPr lang="en-US" sz="2399" dirty="0">
              <a:latin typeface="Century Gothic"/>
              <a:cs typeface="Century Gothic"/>
            </a:endParaRPr>
          </a:p>
          <a:p>
            <a:pPr marL="700830" marR="5197185" lvl="1" indent="-284395">
              <a:lnSpc>
                <a:spcPts val="2159"/>
              </a:lnSpc>
              <a:spcBef>
                <a:spcPts val="335"/>
              </a:spcBef>
              <a:buChar char="–"/>
              <a:tabLst>
                <a:tab pos="700830" algn="l"/>
                <a:tab pos="701464" algn="l"/>
              </a:tabLst>
            </a:pPr>
            <a:r>
              <a:rPr lang="en-US" sz="1999" spc="-5" dirty="0">
                <a:latin typeface="Century Gothic"/>
                <a:cs typeface="Century Gothic"/>
              </a:rPr>
              <a:t>increasing difficulty </a:t>
            </a:r>
            <a:r>
              <a:rPr lang="en-US" sz="1999" spc="5" dirty="0">
                <a:latin typeface="Century Gothic"/>
                <a:cs typeface="Century Gothic"/>
              </a:rPr>
              <a:t>to </a:t>
            </a:r>
            <a:r>
              <a:rPr lang="en-US" sz="1999" dirty="0">
                <a:latin typeface="Century Gothic"/>
                <a:cs typeface="Century Gothic"/>
              </a:rPr>
              <a:t>synthesize complex </a:t>
            </a:r>
            <a:r>
              <a:rPr lang="en-US" sz="1999" spc="-5" dirty="0">
                <a:latin typeface="Century Gothic"/>
                <a:cs typeface="Century Gothic"/>
              </a:rPr>
              <a:t>materials,</a:t>
            </a:r>
            <a:endParaRPr lang="en-US" sz="1999" dirty="0">
              <a:latin typeface="Century Gothic"/>
              <a:cs typeface="Century Gothic"/>
            </a:endParaRPr>
          </a:p>
          <a:p>
            <a:pPr marL="700830" lvl="1" indent="-284395">
              <a:spcBef>
                <a:spcPts val="30"/>
              </a:spcBef>
              <a:buChar char="–"/>
              <a:tabLst>
                <a:tab pos="700830" algn="l"/>
                <a:tab pos="701464" algn="l"/>
              </a:tabLst>
            </a:pPr>
            <a:r>
              <a:rPr lang="en-US" sz="1999" dirty="0">
                <a:latin typeface="Century Gothic"/>
                <a:cs typeface="Century Gothic"/>
              </a:rPr>
              <a:t>required higher</a:t>
            </a:r>
            <a:r>
              <a:rPr lang="en-US" sz="1999" spc="-45" dirty="0">
                <a:latin typeface="Century Gothic"/>
                <a:cs typeface="Century Gothic"/>
              </a:rPr>
              <a:t> </a:t>
            </a:r>
            <a:r>
              <a:rPr lang="en-US" sz="1999" dirty="0">
                <a:latin typeface="Century Gothic"/>
                <a:cs typeface="Century Gothic"/>
              </a:rPr>
              <a:t>resolution</a:t>
            </a:r>
          </a:p>
          <a:p>
            <a:pPr marL="700830" lvl="1" indent="-284395">
              <a:spcBef>
                <a:spcPts val="55"/>
              </a:spcBef>
              <a:buChar char="–"/>
              <a:tabLst>
                <a:tab pos="700830" algn="l"/>
                <a:tab pos="701464" algn="l"/>
              </a:tabLst>
            </a:pPr>
            <a:r>
              <a:rPr lang="en-US" sz="1999" dirty="0">
                <a:latin typeface="Century Gothic"/>
                <a:cs typeface="Century Gothic"/>
              </a:rPr>
              <a:t>limited sample environments</a:t>
            </a:r>
            <a:r>
              <a:rPr lang="en-US" sz="1999" spc="-135" dirty="0">
                <a:latin typeface="Century Gothic"/>
                <a:cs typeface="Century Gothic"/>
              </a:rPr>
              <a:t> </a:t>
            </a:r>
            <a:r>
              <a:rPr lang="en-US" sz="1999" dirty="0">
                <a:latin typeface="Century Gothic"/>
                <a:cs typeface="Century Gothic"/>
              </a:rPr>
              <a:t>sizes</a:t>
            </a:r>
          </a:p>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15</a:t>
            </a:fld>
            <a:endParaRPr lang="en-US" dirty="0"/>
          </a:p>
        </p:txBody>
      </p:sp>
    </p:spTree>
    <p:extLst>
      <p:ext uri="{BB962C8B-B14F-4D97-AF65-F5344CB8AC3E}">
        <p14:creationId xmlns:p14="http://schemas.microsoft.com/office/powerpoint/2010/main" val="1823026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STS configuration has two moderators. Both are coupled, para-hydrogen moderators, with H2O premoderators.  Cylindrical moderator is located above the target and serves 16 beamlines; tube moderator is below the target and serves 6 beamlines.</a:t>
            </a:r>
          </a:p>
        </p:txBody>
      </p:sp>
      <p:sp>
        <p:nvSpPr>
          <p:cNvPr id="4" name="Slide Number Placeholder 3"/>
          <p:cNvSpPr>
            <a:spLocks noGrp="1"/>
          </p:cNvSpPr>
          <p:nvPr>
            <p:ph type="sldNum" sz="quarter" idx="5"/>
          </p:nvPr>
        </p:nvSpPr>
        <p:spPr/>
        <p:txBody>
          <a:bodyPr/>
          <a:lstStyle/>
          <a:p>
            <a:fld id="{54E672D7-8E2D-4611-973D-F4591A707C34}" type="slidenum">
              <a:rPr lang="en-US" smtClean="0"/>
              <a:t>16</a:t>
            </a:fld>
            <a:endParaRPr lang="en-US" dirty="0"/>
          </a:p>
        </p:txBody>
      </p:sp>
    </p:spTree>
    <p:extLst>
      <p:ext uri="{BB962C8B-B14F-4D97-AF65-F5344CB8AC3E}">
        <p14:creationId xmlns:p14="http://schemas.microsoft.com/office/powerpoint/2010/main" val="264758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parameters optimized were the diameter of the hydrogen cylinder, thicknesses of the water pre-moderator at the top, bottom, and at the side, the position of the moderator relative to the front of the target, and the height of the  proton beam.</a:t>
            </a:r>
          </a:p>
          <a:p>
            <a:endParaRPr lang="en-US" dirty="0"/>
          </a:p>
          <a:p>
            <a:r>
              <a:rPr lang="en-US" dirty="0"/>
              <a:t>We will repeat the optimization as the design evolves.</a:t>
            </a:r>
          </a:p>
        </p:txBody>
      </p:sp>
      <p:sp>
        <p:nvSpPr>
          <p:cNvPr id="4" name="Slide Number Placeholder 3"/>
          <p:cNvSpPr>
            <a:spLocks noGrp="1"/>
          </p:cNvSpPr>
          <p:nvPr>
            <p:ph type="sldNum" sz="quarter" idx="5"/>
          </p:nvPr>
        </p:nvSpPr>
        <p:spPr/>
        <p:txBody>
          <a:bodyPr/>
          <a:lstStyle/>
          <a:p>
            <a:fld id="{54E672D7-8E2D-4611-973D-F4591A707C34}" type="slidenum">
              <a:rPr lang="en-US" smtClean="0"/>
              <a:t>17</a:t>
            </a:fld>
            <a:endParaRPr lang="en-US" dirty="0"/>
          </a:p>
        </p:txBody>
      </p:sp>
    </p:spTree>
    <p:extLst>
      <p:ext uri="{BB962C8B-B14F-4D97-AF65-F5344CB8AC3E}">
        <p14:creationId xmlns:p14="http://schemas.microsoft.com/office/powerpoint/2010/main" val="1757035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tube moderator concept was developed by Franz Gallmeier. It consists of three tubes filled with para-hydrogen. It has three viewports and serves six beamlines. Hydrogen tubes are surrounded by water pre-moderator.   </a:t>
            </a:r>
          </a:p>
          <a:p>
            <a:endParaRPr lang="en-US" dirty="0"/>
          </a:p>
          <a:p>
            <a:r>
              <a:rPr lang="en-US" sz="1200" dirty="0">
                <a:latin typeface="+mn-lt"/>
              </a:rPr>
              <a:t>Tube moderator was optimized  to achieve maximum time-integrated cold neutron brightness (E&lt;10 meV).</a:t>
            </a:r>
          </a:p>
          <a:p>
            <a:r>
              <a:rPr lang="en-US" sz="1200" dirty="0">
                <a:latin typeface="+mn-lt"/>
              </a:rPr>
              <a:t>Optimized:  tube length,</a:t>
            </a:r>
          </a:p>
          <a:p>
            <a:r>
              <a:rPr lang="en-US" sz="1200" dirty="0">
                <a:latin typeface="+mn-lt"/>
              </a:rPr>
              <a:t>                    premoderator thickness,</a:t>
            </a:r>
          </a:p>
          <a:p>
            <a:r>
              <a:rPr lang="en-US" sz="1200" dirty="0">
                <a:latin typeface="+mn-lt"/>
              </a:rPr>
              <a:t>                    moderator position</a:t>
            </a:r>
          </a:p>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18</a:t>
            </a:fld>
            <a:endParaRPr lang="en-US" dirty="0"/>
          </a:p>
        </p:txBody>
      </p:sp>
    </p:spTree>
    <p:extLst>
      <p:ext uri="{BB962C8B-B14F-4D97-AF65-F5344CB8AC3E}">
        <p14:creationId xmlns:p14="http://schemas.microsoft.com/office/powerpoint/2010/main" val="1272466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look at the performance of the moderators. peak brightness. The STS cylindrical and tube moderators have about the same  peak brightness for wavelengths 2.5 angstroms and longer. For shorter wavelengths the cylindrical moderator has higher brightness. </a:t>
            </a:r>
          </a:p>
          <a:p>
            <a:endParaRPr lang="en-US" dirty="0"/>
          </a:p>
          <a:p>
            <a:r>
              <a:rPr lang="en-US" dirty="0"/>
              <a:t>We can see that a very significant improvement of the peak moderator brightness at STS was obtained relative to the FTS.</a:t>
            </a:r>
          </a:p>
          <a:p>
            <a:r>
              <a:rPr lang="en-US" dirty="0"/>
              <a:t>The peak brightness of both the cylindrical and the tube moderator are ~25 times higher (at 3 angstroms) than the peak brightness of FTS coupled moderator</a:t>
            </a:r>
          </a:p>
          <a:p>
            <a:r>
              <a:rPr lang="en-US" dirty="0"/>
              <a:t> (FTS BL-5 looks at top downstream coupled H2 moderator.)</a:t>
            </a:r>
          </a:p>
          <a:p>
            <a:r>
              <a:rPr lang="en-US" dirty="0"/>
              <a:t>The FTS performance is calculated for the “as is” FTS, not the FTS after the completion of the PPU.</a:t>
            </a:r>
          </a:p>
        </p:txBody>
      </p:sp>
      <p:sp>
        <p:nvSpPr>
          <p:cNvPr id="4" name="Slide Number Placeholder 3"/>
          <p:cNvSpPr>
            <a:spLocks noGrp="1"/>
          </p:cNvSpPr>
          <p:nvPr>
            <p:ph type="sldNum" sz="quarter" idx="5"/>
          </p:nvPr>
        </p:nvSpPr>
        <p:spPr/>
        <p:txBody>
          <a:bodyPr/>
          <a:lstStyle/>
          <a:p>
            <a:fld id="{54E672D7-8E2D-4611-973D-F4591A707C34}" type="slidenum">
              <a:rPr lang="en-US" smtClean="0"/>
              <a:t>19</a:t>
            </a:fld>
            <a:endParaRPr lang="en-US" dirty="0"/>
          </a:p>
        </p:txBody>
      </p:sp>
    </p:spTree>
    <p:extLst>
      <p:ext uri="{BB962C8B-B14F-4D97-AF65-F5344CB8AC3E}">
        <p14:creationId xmlns:p14="http://schemas.microsoft.com/office/powerpoint/2010/main" val="3827630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Time-integrated brightness:</a:t>
            </a:r>
          </a:p>
          <a:p>
            <a:r>
              <a:rPr lang="en-US" dirty="0"/>
              <a:t>the STS tube moderator shows higher time-integrated brightness than cylindrical moderator, mostly due to wider pulses.</a:t>
            </a:r>
          </a:p>
          <a:p>
            <a:endParaRPr lang="en-US" dirty="0"/>
          </a:p>
          <a:p>
            <a:r>
              <a:rPr lang="en-US" dirty="0"/>
              <a:t>Again we see a significant 4 to 5 times improvement over the FTS  moderator time-integrated brightness.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FTS performance is calculated for the “as is” FTS, not the FTS after the completion of the PPU.</a:t>
            </a:r>
          </a:p>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20</a:t>
            </a:fld>
            <a:endParaRPr lang="en-US" dirty="0"/>
          </a:p>
        </p:txBody>
      </p:sp>
    </p:spTree>
    <p:extLst>
      <p:ext uri="{BB962C8B-B14F-4D97-AF65-F5344CB8AC3E}">
        <p14:creationId xmlns:p14="http://schemas.microsoft.com/office/powerpoint/2010/main" val="1191103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Shapes of the pulses at different wavelengths:</a:t>
            </a:r>
          </a:p>
          <a:p>
            <a:r>
              <a:rPr lang="en-US" dirty="0"/>
              <a:t>we can observe again that the tube and cylindrical moderator have very similar peak brightness and the cylindrical moderator has higher peak brightness at shorter wavelengths. </a:t>
            </a:r>
          </a:p>
          <a:p>
            <a:endParaRPr lang="en-US" dirty="0"/>
          </a:p>
          <a:p>
            <a:r>
              <a:rPr lang="en-US" dirty="0"/>
              <a:t>The tube moderator has wider pulsed and therefore higher time integrated brightness.</a:t>
            </a:r>
          </a:p>
          <a:p>
            <a:endParaRPr lang="en-US" dirty="0"/>
          </a:p>
          <a:p>
            <a:r>
              <a:rPr lang="en-US" dirty="0"/>
              <a:t>Again we see a large improvement over FTS.</a:t>
            </a:r>
          </a:p>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21</a:t>
            </a:fld>
            <a:endParaRPr lang="en-US" dirty="0"/>
          </a:p>
        </p:txBody>
      </p:sp>
    </p:spTree>
    <p:extLst>
      <p:ext uri="{BB962C8B-B14F-4D97-AF65-F5344CB8AC3E}">
        <p14:creationId xmlns:p14="http://schemas.microsoft.com/office/powerpoint/2010/main" val="317597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D60BB-18C1-4E98-B9DC-57A3F950B793}" type="slidenum">
              <a:rPr lang="en-US" smtClean="0"/>
              <a:t>2</a:t>
            </a:fld>
            <a:endParaRPr lang="en-US" dirty="0"/>
          </a:p>
        </p:txBody>
      </p:sp>
    </p:spTree>
    <p:extLst>
      <p:ext uri="{BB962C8B-B14F-4D97-AF65-F5344CB8AC3E}">
        <p14:creationId xmlns:p14="http://schemas.microsoft.com/office/powerpoint/2010/main" val="3397336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22</a:t>
            </a:fld>
            <a:endParaRPr lang="en-US" dirty="0"/>
          </a:p>
        </p:txBody>
      </p:sp>
    </p:spTree>
    <p:extLst>
      <p:ext uri="{BB962C8B-B14F-4D97-AF65-F5344CB8AC3E}">
        <p14:creationId xmlns:p14="http://schemas.microsoft.com/office/powerpoint/2010/main" val="7847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Tint FOM is ~ 18 % higher for the tube moderator than for the cylindrical moderator (both optimized for Tint brightness &lt; 10 meV)</a:t>
            </a:r>
          </a:p>
        </p:txBody>
      </p:sp>
      <p:sp>
        <p:nvSpPr>
          <p:cNvPr id="4" name="Slide Number Placeholder 3"/>
          <p:cNvSpPr>
            <a:spLocks noGrp="1"/>
          </p:cNvSpPr>
          <p:nvPr>
            <p:ph type="sldNum" sz="quarter" idx="5"/>
          </p:nvPr>
        </p:nvSpPr>
        <p:spPr/>
        <p:txBody>
          <a:bodyPr/>
          <a:lstStyle/>
          <a:p>
            <a:fld id="{54E672D7-8E2D-4611-973D-F4591A707C34}" type="slidenum">
              <a:rPr lang="en-US" smtClean="0"/>
              <a:t>23</a:t>
            </a:fld>
            <a:endParaRPr lang="en-US" dirty="0"/>
          </a:p>
        </p:txBody>
      </p:sp>
    </p:spTree>
    <p:extLst>
      <p:ext uri="{BB962C8B-B14F-4D97-AF65-F5344CB8AC3E}">
        <p14:creationId xmlns:p14="http://schemas.microsoft.com/office/powerpoint/2010/main" val="2481501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24</a:t>
            </a:fld>
            <a:endParaRPr lang="en-US" dirty="0"/>
          </a:p>
        </p:txBody>
      </p:sp>
    </p:spTree>
    <p:extLst>
      <p:ext uri="{BB962C8B-B14F-4D97-AF65-F5344CB8AC3E}">
        <p14:creationId xmlns:p14="http://schemas.microsoft.com/office/powerpoint/2010/main" val="2910916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26</a:t>
            </a:fld>
            <a:endParaRPr lang="en-US" dirty="0"/>
          </a:p>
        </p:txBody>
      </p:sp>
    </p:spTree>
    <p:extLst>
      <p:ext uri="{BB962C8B-B14F-4D97-AF65-F5344CB8AC3E}">
        <p14:creationId xmlns:p14="http://schemas.microsoft.com/office/powerpoint/2010/main" val="2735809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31</a:t>
            </a:fld>
            <a:endParaRPr lang="en-US" dirty="0"/>
          </a:p>
        </p:txBody>
      </p:sp>
    </p:spTree>
    <p:extLst>
      <p:ext uri="{BB962C8B-B14F-4D97-AF65-F5344CB8AC3E}">
        <p14:creationId xmlns:p14="http://schemas.microsoft.com/office/powerpoint/2010/main" val="16268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33</a:t>
            </a:fld>
            <a:endParaRPr lang="en-US" dirty="0"/>
          </a:p>
        </p:txBody>
      </p:sp>
    </p:spTree>
    <p:extLst>
      <p:ext uri="{BB962C8B-B14F-4D97-AF65-F5344CB8AC3E}">
        <p14:creationId xmlns:p14="http://schemas.microsoft.com/office/powerpoint/2010/main" val="1456462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47713"/>
            <a:ext cx="6194425" cy="3486150"/>
          </a:xfrm>
        </p:spPr>
      </p:sp>
      <p:sp>
        <p:nvSpPr>
          <p:cNvPr id="3" name="Notes Placeholder 2"/>
          <p:cNvSpPr>
            <a:spLocks noGrp="1"/>
          </p:cNvSpPr>
          <p:nvPr>
            <p:ph type="body" idx="1"/>
          </p:nvPr>
        </p:nvSpPr>
        <p:spPr/>
        <p:txBody>
          <a:bodyPr/>
          <a:lstStyle/>
          <a:p>
            <a:r>
              <a:rPr lang="en-US" dirty="0"/>
              <a:t>More details of the MCNPX model are shown here. </a:t>
            </a:r>
          </a:p>
          <a:p>
            <a:r>
              <a:rPr lang="en-US" dirty="0"/>
              <a:t>STS uses rotating disk with 21 tungsten segments. Each tungsten segment is  clad with tantalum, covered with stainless-steel shroud  and cooled with water.  Target rotation will be synchronized with proton beam pulses. The target will complete 1 rotation in 1.4 seconds so that the consecutive pulses will hit adjacent target segments. </a:t>
            </a:r>
          </a:p>
          <a:p>
            <a:endParaRPr lang="en-US" dirty="0"/>
          </a:p>
          <a:p>
            <a:r>
              <a:rPr lang="en-US" dirty="0"/>
              <a:t>Tungsten segment dimensions are:  height 58 mm , length 250 mm,  ~ 164 mm width  at the disk perimeter  ( point to the table … and figures)</a:t>
            </a:r>
          </a:p>
        </p:txBody>
      </p:sp>
      <p:sp>
        <p:nvSpPr>
          <p:cNvPr id="4" name="Slide Number Placeholder 3"/>
          <p:cNvSpPr>
            <a:spLocks noGrp="1"/>
          </p:cNvSpPr>
          <p:nvPr>
            <p:ph type="sldNum" sz="quarter" idx="5"/>
          </p:nvPr>
        </p:nvSpPr>
        <p:spPr/>
        <p:txBody>
          <a:bodyPr/>
          <a:lstStyle/>
          <a:p>
            <a:fld id="{54E672D7-8E2D-4611-973D-F4591A707C34}" type="slidenum">
              <a:rPr lang="en-US" smtClean="0"/>
              <a:t>34</a:t>
            </a:fld>
            <a:endParaRPr lang="en-US" dirty="0"/>
          </a:p>
        </p:txBody>
      </p:sp>
    </p:spTree>
    <p:extLst>
      <p:ext uri="{BB962C8B-B14F-4D97-AF65-F5344CB8AC3E}">
        <p14:creationId xmlns:p14="http://schemas.microsoft.com/office/powerpoint/2010/main" val="1371445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target, moderator and reflector assemblies are surrounded with steel shield. </a:t>
            </a:r>
          </a:p>
        </p:txBody>
      </p:sp>
      <p:sp>
        <p:nvSpPr>
          <p:cNvPr id="4" name="Slide Number Placeholder 3"/>
          <p:cNvSpPr>
            <a:spLocks noGrp="1"/>
          </p:cNvSpPr>
          <p:nvPr>
            <p:ph type="sldNum" sz="quarter" idx="5"/>
          </p:nvPr>
        </p:nvSpPr>
        <p:spPr/>
        <p:txBody>
          <a:bodyPr/>
          <a:lstStyle/>
          <a:p>
            <a:fld id="{54E672D7-8E2D-4611-973D-F4591A707C34}" type="slidenum">
              <a:rPr lang="en-US" smtClean="0"/>
              <a:t>35</a:t>
            </a:fld>
            <a:endParaRPr lang="en-US" dirty="0"/>
          </a:p>
        </p:txBody>
      </p:sp>
    </p:spTree>
    <p:extLst>
      <p:ext uri="{BB962C8B-B14F-4D97-AF65-F5344CB8AC3E}">
        <p14:creationId xmlns:p14="http://schemas.microsoft.com/office/powerpoint/2010/main" val="3945189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36</a:t>
            </a:fld>
            <a:endParaRPr lang="en-US" dirty="0"/>
          </a:p>
        </p:txBody>
      </p:sp>
    </p:spTree>
    <p:extLst>
      <p:ext uri="{BB962C8B-B14F-4D97-AF65-F5344CB8AC3E}">
        <p14:creationId xmlns:p14="http://schemas.microsoft.com/office/powerpoint/2010/main" val="4033013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37</a:t>
            </a:fld>
            <a:endParaRPr lang="en-US" dirty="0"/>
          </a:p>
        </p:txBody>
      </p:sp>
    </p:spTree>
    <p:extLst>
      <p:ext uri="{BB962C8B-B14F-4D97-AF65-F5344CB8AC3E}">
        <p14:creationId xmlns:p14="http://schemas.microsoft.com/office/powerpoint/2010/main" val="227633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3</a:t>
            </a:fld>
            <a:endParaRPr lang="en-US" dirty="0"/>
          </a:p>
        </p:txBody>
      </p:sp>
    </p:spTree>
    <p:extLst>
      <p:ext uri="{BB962C8B-B14F-4D97-AF65-F5344CB8AC3E}">
        <p14:creationId xmlns:p14="http://schemas.microsoft.com/office/powerpoint/2010/main" val="1871168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38</a:t>
            </a:fld>
            <a:endParaRPr lang="en-US" dirty="0"/>
          </a:p>
        </p:txBody>
      </p:sp>
    </p:spTree>
    <p:extLst>
      <p:ext uri="{BB962C8B-B14F-4D97-AF65-F5344CB8AC3E}">
        <p14:creationId xmlns:p14="http://schemas.microsoft.com/office/powerpoint/2010/main" val="4105373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39</a:t>
            </a:fld>
            <a:endParaRPr lang="en-US" dirty="0"/>
          </a:p>
        </p:txBody>
      </p:sp>
    </p:spTree>
    <p:extLst>
      <p:ext uri="{BB962C8B-B14F-4D97-AF65-F5344CB8AC3E}">
        <p14:creationId xmlns:p14="http://schemas.microsoft.com/office/powerpoint/2010/main" val="1787386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275" y="4416425"/>
            <a:ext cx="5607050" cy="4183063"/>
          </a:xfrm>
        </p:spPr>
        <p:txBody>
          <a:bodyPr/>
          <a:lstStyle/>
          <a:p>
            <a:r>
              <a:rPr lang="en-US" dirty="0"/>
              <a:t>The figure here shows the map of the </a:t>
            </a:r>
            <a:r>
              <a:rPr lang="en-US" baseline="0" dirty="0"/>
              <a:t>energy  per unit volume </a:t>
            </a:r>
            <a:r>
              <a:rPr lang="en-US" dirty="0"/>
              <a:t>deposited in the target, per pulse, with larger beam profile. The map shows the  horizontal cut through the target midplane. </a:t>
            </a:r>
          </a:p>
        </p:txBody>
      </p:sp>
      <p:sp>
        <p:nvSpPr>
          <p:cNvPr id="4" name="Slide Number Placeholder 3"/>
          <p:cNvSpPr>
            <a:spLocks noGrp="1"/>
          </p:cNvSpPr>
          <p:nvPr>
            <p:ph type="sldNum" sz="quarter" idx="10"/>
          </p:nvPr>
        </p:nvSpPr>
        <p:spPr/>
        <p:txBody>
          <a:bodyPr/>
          <a:lstStyle/>
          <a:p>
            <a:fld id="{08DD60BB-18C1-4E98-B9DC-57A3F950B793}" type="slidenum">
              <a:rPr lang="en-US" smtClean="0"/>
              <a:t>40</a:t>
            </a:fld>
            <a:endParaRPr lang="en-US" dirty="0"/>
          </a:p>
        </p:txBody>
      </p:sp>
    </p:spTree>
    <p:extLst>
      <p:ext uri="{BB962C8B-B14F-4D97-AF65-F5344CB8AC3E}">
        <p14:creationId xmlns:p14="http://schemas.microsoft.com/office/powerpoint/2010/main" val="22166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 out that  the effect is relatively small. The peak and time-integrated moderator brightness decreased by 2 to 5 %.   So the larger beam footprint was accepted. </a:t>
            </a:r>
          </a:p>
        </p:txBody>
      </p:sp>
      <p:sp>
        <p:nvSpPr>
          <p:cNvPr id="4" name="Slide Number Placeholder 3"/>
          <p:cNvSpPr>
            <a:spLocks noGrp="1"/>
          </p:cNvSpPr>
          <p:nvPr>
            <p:ph type="sldNum" sz="quarter" idx="5"/>
          </p:nvPr>
        </p:nvSpPr>
        <p:spPr/>
        <p:txBody>
          <a:bodyPr/>
          <a:lstStyle/>
          <a:p>
            <a:fld id="{54E672D7-8E2D-4611-973D-F4591A707C34}" type="slidenum">
              <a:rPr lang="en-US" smtClean="0"/>
              <a:t>41</a:t>
            </a:fld>
            <a:endParaRPr lang="en-US" dirty="0"/>
          </a:p>
        </p:txBody>
      </p:sp>
    </p:spTree>
    <p:extLst>
      <p:ext uri="{BB962C8B-B14F-4D97-AF65-F5344CB8AC3E}">
        <p14:creationId xmlns:p14="http://schemas.microsoft.com/office/powerpoint/2010/main" val="381596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the shortest lifetime is predicted for the proton beam window: just over 3 years.</a:t>
            </a:r>
          </a:p>
          <a:p>
            <a:endParaRPr lang="en-US" baseline="0" dirty="0"/>
          </a:p>
          <a:p>
            <a:r>
              <a:rPr lang="en-US" baseline="0" dirty="0"/>
              <a:t>Predicted target lifetime based on target window dpa is long, 27 years.  So it may turn out that  it will actually be limited by other factors, such as  </a:t>
            </a:r>
            <a:r>
              <a:rPr lang="en-US" sz="1200" dirty="0"/>
              <a:t>tantalum clad durability.</a:t>
            </a:r>
            <a:endParaRPr lang="en-US" dirty="0"/>
          </a:p>
        </p:txBody>
      </p:sp>
      <p:sp>
        <p:nvSpPr>
          <p:cNvPr id="4" name="Slide Number Placeholder 3"/>
          <p:cNvSpPr>
            <a:spLocks noGrp="1"/>
          </p:cNvSpPr>
          <p:nvPr>
            <p:ph type="sldNum" sz="quarter" idx="10"/>
          </p:nvPr>
        </p:nvSpPr>
        <p:spPr/>
        <p:txBody>
          <a:bodyPr/>
          <a:lstStyle/>
          <a:p>
            <a:fld id="{08DD60BB-18C1-4E98-B9DC-57A3F950B793}" type="slidenum">
              <a:rPr lang="en-US" smtClean="0"/>
              <a:t>42</a:t>
            </a:fld>
            <a:endParaRPr lang="en-US" dirty="0"/>
          </a:p>
        </p:txBody>
      </p:sp>
    </p:spTree>
    <p:extLst>
      <p:ext uri="{BB962C8B-B14F-4D97-AF65-F5344CB8AC3E}">
        <p14:creationId xmlns:p14="http://schemas.microsoft.com/office/powerpoint/2010/main" val="4018363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highest dpa in tungsten is just over 20 dpa after 27 years of operation. Significant amounts of tungsten see dpa levels  above 15 dpa, 10 dpa and 5 dpa.</a:t>
            </a:r>
          </a:p>
        </p:txBody>
      </p:sp>
      <p:sp>
        <p:nvSpPr>
          <p:cNvPr id="4" name="Slide Number Placeholder 3"/>
          <p:cNvSpPr>
            <a:spLocks noGrp="1"/>
          </p:cNvSpPr>
          <p:nvPr>
            <p:ph type="sldNum" sz="quarter" idx="5"/>
          </p:nvPr>
        </p:nvSpPr>
        <p:spPr/>
        <p:txBody>
          <a:bodyPr/>
          <a:lstStyle/>
          <a:p>
            <a:fld id="{54E672D7-8E2D-4611-973D-F4591A707C34}" type="slidenum">
              <a:rPr lang="en-US" smtClean="0"/>
              <a:t>43</a:t>
            </a:fld>
            <a:endParaRPr lang="en-US" dirty="0"/>
          </a:p>
        </p:txBody>
      </p:sp>
    </p:spTree>
    <p:extLst>
      <p:ext uri="{BB962C8B-B14F-4D97-AF65-F5344CB8AC3E}">
        <p14:creationId xmlns:p14="http://schemas.microsoft.com/office/powerpoint/2010/main" val="1141245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proton beam window lifetime is limited by helium production and is 3.2 years (38 months). Lifetime limit based on dpa is much longer: 37 years.   </a:t>
            </a:r>
          </a:p>
        </p:txBody>
      </p:sp>
      <p:sp>
        <p:nvSpPr>
          <p:cNvPr id="4" name="Slide Number Placeholder 3"/>
          <p:cNvSpPr>
            <a:spLocks noGrp="1"/>
          </p:cNvSpPr>
          <p:nvPr>
            <p:ph type="sldNum" sz="quarter" idx="5"/>
          </p:nvPr>
        </p:nvSpPr>
        <p:spPr/>
        <p:txBody>
          <a:bodyPr/>
          <a:lstStyle/>
          <a:p>
            <a:fld id="{54E672D7-8E2D-4611-973D-F4591A707C34}" type="slidenum">
              <a:rPr lang="en-US" smtClean="0"/>
              <a:t>44</a:t>
            </a:fld>
            <a:endParaRPr lang="en-US" dirty="0"/>
          </a:p>
        </p:txBody>
      </p:sp>
    </p:spTree>
    <p:extLst>
      <p:ext uri="{BB962C8B-B14F-4D97-AF65-F5344CB8AC3E}">
        <p14:creationId xmlns:p14="http://schemas.microsoft.com/office/powerpoint/2010/main" val="2823330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 widths:</a:t>
            </a:r>
          </a:p>
          <a:p>
            <a:r>
              <a:rPr lang="en-US" dirty="0"/>
              <a:t>STS tube moderator has ~ 50% wider pulses than the STS cylindrical moderator;  FTS is mostly sort-of in between. </a:t>
            </a:r>
          </a:p>
        </p:txBody>
      </p:sp>
      <p:sp>
        <p:nvSpPr>
          <p:cNvPr id="4" name="Slide Number Placeholder 3"/>
          <p:cNvSpPr>
            <a:spLocks noGrp="1"/>
          </p:cNvSpPr>
          <p:nvPr>
            <p:ph type="sldNum" sz="quarter" idx="5"/>
          </p:nvPr>
        </p:nvSpPr>
        <p:spPr/>
        <p:txBody>
          <a:bodyPr/>
          <a:lstStyle/>
          <a:p>
            <a:fld id="{54E672D7-8E2D-4611-973D-F4591A707C34}" type="slidenum">
              <a:rPr lang="en-US" smtClean="0"/>
              <a:t>45</a:t>
            </a:fld>
            <a:endParaRPr lang="en-US" dirty="0"/>
          </a:p>
        </p:txBody>
      </p:sp>
    </p:spTree>
    <p:extLst>
      <p:ext uri="{BB962C8B-B14F-4D97-AF65-F5344CB8AC3E}">
        <p14:creationId xmlns:p14="http://schemas.microsoft.com/office/powerpoint/2010/main" val="1882823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FTS and STS will operate with short &lt; 1 µs proton pulses of 1.3 GeV protons.</a:t>
            </a:r>
          </a:p>
          <a:p>
            <a:r>
              <a:rPr lang="en-US" dirty="0"/>
              <a:t>FTS will receive 45 pulses/s and STS will receive 15 pulses/s. Beam power delivered to FTS will be 2 MW, for STS 0.7 MW.  Power per pulse will be just ~ 5% higher for STS. </a:t>
            </a:r>
          </a:p>
          <a:p>
            <a:r>
              <a:rPr lang="en-US" dirty="0"/>
              <a:t>FTS has large beam footprint of 140 cm2, while planned beam footprint for the STS is only ~ 60 cm2.</a:t>
            </a:r>
          </a:p>
          <a:p>
            <a:endParaRPr lang="en-US" dirty="0"/>
          </a:p>
          <a:p>
            <a:r>
              <a:rPr lang="en-US" dirty="0"/>
              <a:t>FTS target material is mercury. STS uses tungsten. It is interesting to note that </a:t>
            </a:r>
          </a:p>
          <a:p>
            <a:r>
              <a:rPr lang="en-US" dirty="0"/>
              <a:t>both FTS and STS  neutron-producing target material is moving. FTS circulates mercury through the target. </a:t>
            </a:r>
          </a:p>
          <a:p>
            <a:endParaRPr lang="en-US" dirty="0"/>
          </a:p>
          <a:p>
            <a:endParaRPr lang="en-US" dirty="0"/>
          </a:p>
        </p:txBody>
      </p:sp>
      <p:sp>
        <p:nvSpPr>
          <p:cNvPr id="4" name="Slide Number Placeholder 3"/>
          <p:cNvSpPr>
            <a:spLocks noGrp="1"/>
          </p:cNvSpPr>
          <p:nvPr>
            <p:ph type="sldNum" sz="quarter" idx="10"/>
          </p:nvPr>
        </p:nvSpPr>
        <p:spPr/>
        <p:txBody>
          <a:bodyPr/>
          <a:lstStyle/>
          <a:p>
            <a:fld id="{08DD60BB-18C1-4E98-B9DC-57A3F950B793}" type="slidenum">
              <a:rPr lang="en-US" smtClean="0"/>
              <a:t>4</a:t>
            </a:fld>
            <a:endParaRPr lang="en-US" dirty="0"/>
          </a:p>
        </p:txBody>
      </p:sp>
    </p:spTree>
    <p:extLst>
      <p:ext uri="{BB962C8B-B14F-4D97-AF65-F5344CB8AC3E}">
        <p14:creationId xmlns:p14="http://schemas.microsoft.com/office/powerpoint/2010/main" val="3700643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5</a:t>
            </a:fld>
            <a:endParaRPr lang="en-US" dirty="0"/>
          </a:p>
        </p:txBody>
      </p:sp>
    </p:spTree>
    <p:extLst>
      <p:ext uri="{BB962C8B-B14F-4D97-AF65-F5344CB8AC3E}">
        <p14:creationId xmlns:p14="http://schemas.microsoft.com/office/powerpoint/2010/main" val="2842485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DAGMC toolkit gives as a way to “automatically” convert CAD models into MCNP models for neutronics analyses. The process starts with the engineering CAD model in CREO. This model is processed through SpaceClaim and Cubit to produce the MCNP model. In principle the conversion could be automatic, with little human intervention. However, our experience is that complex target models always require iterations to produce  functional MCNP models.  The conversion produces “high fidelity” MCNP models  which closely match the engineering design. DAGMC is developed at the University of Wisconsin-Madison  by  the group of prof. Paul Wilson. </a:t>
            </a:r>
          </a:p>
        </p:txBody>
      </p:sp>
      <p:sp>
        <p:nvSpPr>
          <p:cNvPr id="4" name="Slide Number Placeholder 3"/>
          <p:cNvSpPr>
            <a:spLocks noGrp="1"/>
          </p:cNvSpPr>
          <p:nvPr>
            <p:ph type="sldNum" sz="quarter" idx="5"/>
          </p:nvPr>
        </p:nvSpPr>
        <p:spPr/>
        <p:txBody>
          <a:bodyPr/>
          <a:lstStyle/>
          <a:p>
            <a:fld id="{54E672D7-8E2D-4611-973D-F4591A707C34}" type="slidenum">
              <a:rPr lang="en-US" smtClean="0"/>
              <a:t>6</a:t>
            </a:fld>
            <a:endParaRPr lang="en-US" dirty="0"/>
          </a:p>
        </p:txBody>
      </p:sp>
    </p:spTree>
    <p:extLst>
      <p:ext uri="{BB962C8B-B14F-4D97-AF65-F5344CB8AC3E}">
        <p14:creationId xmlns:p14="http://schemas.microsoft.com/office/powerpoint/2010/main" val="1380395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STS neutronics analyses are performed with  “physics” models, such as the one shown here.  These models  realistically describe important characteristics of the main components such as the target, moderators and reflector, while simplify or omit complex  engineering  details. The model here shows the target disc, target shaft, cylindrical moderator located above the target, and tube moderator below the target. Both moderators are surrounded with beryllium reflector.</a:t>
            </a:r>
          </a:p>
        </p:txBody>
      </p:sp>
      <p:sp>
        <p:nvSpPr>
          <p:cNvPr id="4" name="Slide Number Placeholder 3"/>
          <p:cNvSpPr>
            <a:spLocks noGrp="1"/>
          </p:cNvSpPr>
          <p:nvPr>
            <p:ph type="sldNum" sz="quarter" idx="10"/>
          </p:nvPr>
        </p:nvSpPr>
        <p:spPr/>
        <p:txBody>
          <a:bodyPr/>
          <a:lstStyle/>
          <a:p>
            <a:fld id="{08DD60BB-18C1-4E98-B9DC-57A3F950B793}" type="slidenum">
              <a:rPr lang="en-US" smtClean="0"/>
              <a:t>7</a:t>
            </a:fld>
            <a:endParaRPr lang="en-US" dirty="0"/>
          </a:p>
        </p:txBody>
      </p:sp>
    </p:spTree>
    <p:extLst>
      <p:ext uri="{BB962C8B-B14F-4D97-AF65-F5344CB8AC3E}">
        <p14:creationId xmlns:p14="http://schemas.microsoft.com/office/powerpoint/2010/main" val="1730051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Peak surface temperature 110</a:t>
            </a:r>
            <a:r>
              <a:rPr lang="en-US" baseline="0" dirty="0"/>
              <a:t> C was determined for flat beam profile. </a:t>
            </a:r>
            <a:r>
              <a:rPr lang="en-US" sz="1200" kern="1200" dirty="0">
                <a:solidFill>
                  <a:schemeClr val="tx1"/>
                </a:solidFill>
                <a:effectLst/>
                <a:latin typeface="+mn-lt"/>
                <a:ea typeface="+mn-ea"/>
                <a:cs typeface="+mn-cs"/>
              </a:rPr>
              <a:t>With the 1.2 peaking of the SuperGaussian profile the surface temperatures were about 125 C;</a:t>
            </a:r>
            <a:r>
              <a:rPr lang="en-US" sz="1200" kern="1200" baseline="0" dirty="0">
                <a:solidFill>
                  <a:schemeClr val="tx1"/>
                </a:solidFill>
                <a:effectLst/>
                <a:latin typeface="+mn-lt"/>
                <a:ea typeface="+mn-ea"/>
                <a:cs typeface="+mn-cs"/>
              </a:rPr>
              <a:t> further design was not done. It would likely be possible to </a:t>
            </a:r>
            <a:r>
              <a:rPr lang="en-US" sz="1200" kern="1200" dirty="0">
                <a:solidFill>
                  <a:schemeClr val="tx1"/>
                </a:solidFill>
                <a:effectLst/>
                <a:latin typeface="+mn-lt"/>
                <a:ea typeface="+mn-ea"/>
                <a:cs typeface="+mn-cs"/>
              </a:rPr>
              <a:t>increase the exit pressure slightly or to develop a new slightly thinner set of plate thicknesses to maintain the 110 C.  </a:t>
            </a:r>
            <a:endParaRPr lang="en-US" dirty="0"/>
          </a:p>
        </p:txBody>
      </p:sp>
      <p:sp>
        <p:nvSpPr>
          <p:cNvPr id="4" name="Slide Number Placeholder 3"/>
          <p:cNvSpPr>
            <a:spLocks noGrp="1"/>
          </p:cNvSpPr>
          <p:nvPr>
            <p:ph type="sldNum" sz="quarter" idx="10"/>
          </p:nvPr>
        </p:nvSpPr>
        <p:spPr/>
        <p:txBody>
          <a:bodyPr/>
          <a:lstStyle/>
          <a:p>
            <a:fld id="{08DD60BB-18C1-4E98-B9DC-57A3F950B793}" type="slidenum">
              <a:rPr lang="en-US" smtClean="0"/>
              <a:t>8</a:t>
            </a:fld>
            <a:endParaRPr lang="en-US" dirty="0"/>
          </a:p>
        </p:txBody>
      </p:sp>
    </p:spTree>
    <p:extLst>
      <p:ext uri="{BB962C8B-B14F-4D97-AF65-F5344CB8AC3E}">
        <p14:creationId xmlns:p14="http://schemas.microsoft.com/office/powerpoint/2010/main" val="365769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since: synchronous, 1 rotation in 1.4 s (~ 43 RPM) , disk has 21 segments,  </a:t>
            </a:r>
          </a:p>
          <a:p>
            <a:r>
              <a:rPr lang="en-US" dirty="0"/>
              <a:t>Beam footprint increases from 7.5 cm x 4 cm (30 cm2) to 13 cm x 4.8 cm ( 62 cm2; 90 % of the beam)</a:t>
            </a:r>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5005612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dirty="0"/>
          </a:p>
        </p:txBody>
      </p:sp>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7" name="Picture 16"/>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10" name="TextBox 9"/>
          <p:cNvSpPr txBox="1"/>
          <p:nvPr userDrawn="1"/>
        </p:nvSpPr>
        <p:spPr>
          <a:xfrm>
            <a:off x="355073" y="62961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9" name="Picture 4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24160" y="6309360"/>
            <a:ext cx="1329900" cy="320040"/>
          </a:xfrm>
          <a:prstGeom prst="rect">
            <a:avLst/>
          </a:prstGeom>
        </p:spPr>
      </p:pic>
      <p:pic>
        <p:nvPicPr>
          <p:cNvPr id="5" name="Picture 4"/>
          <p:cNvPicPr>
            <a:picLocks noChangeAspect="1"/>
          </p:cNvPicPr>
          <p:nvPr userDrawn="1"/>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a:ext>
            </a:extLst>
          </a:blip>
          <a:srcRect l="52043" r="6047" b="8563"/>
          <a:stretch/>
        </p:blipFill>
        <p:spPr>
          <a:xfrm>
            <a:off x="8356600" y="65"/>
            <a:ext cx="3832225" cy="6270643"/>
          </a:xfrm>
          <a:prstGeom prst="rect">
            <a:avLst/>
          </a:prstGeom>
        </p:spPr>
      </p:pic>
      <p:pic>
        <p:nvPicPr>
          <p:cNvPr id="15"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36728" t="7066" r="17120" b="41848"/>
          <a:stretch/>
        </p:blipFill>
        <p:spPr bwMode="auto">
          <a:xfrm>
            <a:off x="7031558" y="1337883"/>
            <a:ext cx="2152274" cy="2148840"/>
          </a:xfrm>
          <a:prstGeom prst="ellipse">
            <a:avLst/>
          </a:prstGeom>
          <a:blipFill>
            <a:blip r:embed="rId7"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p:spPr>
      </p:pic>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1667" t="23333" r="21667" b="28095"/>
          <a:stretch/>
        </p:blipFill>
        <p:spPr>
          <a:xfrm>
            <a:off x="8868344" y="1647203"/>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8" name="Picture 17"/>
          <p:cNvPicPr>
            <a:picLocks noChangeAspect="1"/>
          </p:cNvPicPr>
          <p:nvPr userDrawn="1"/>
        </p:nvPicPr>
        <p:blipFill rotWithShape="1">
          <a:blip r:embed="rId9" cstate="print">
            <a:extLst>
              <a:ext uri="{28A0092B-C50C-407E-A947-70E740481C1C}">
                <a14:useLocalDpi xmlns:a14="http://schemas.microsoft.com/office/drawing/2010/main" val="0"/>
              </a:ext>
            </a:extLst>
          </a:blip>
          <a:srcRect l="26333" t="29667" r="13000" b="9666"/>
          <a:stretch/>
        </p:blipFill>
        <p:spPr>
          <a:xfrm rot="402097">
            <a:off x="7963159" y="3163235"/>
            <a:ext cx="1664208" cy="1664208"/>
          </a:xfrm>
          <a:prstGeom prst="ellipse">
            <a:avLst/>
          </a:prstGeom>
          <a:solidFill>
            <a:schemeClr val="bg2">
              <a:lumMod val="75000"/>
            </a:schemeClr>
          </a:solidFill>
          <a:ln w="76200">
            <a:solidFill>
              <a:schemeClr val="accent2">
                <a:alpha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311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1" b="-1"/>
          <a:stretch/>
        </p:blipFill>
        <p:spPr>
          <a:xfrm>
            <a:off x="6094411" y="1078993"/>
            <a:ext cx="5533584"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p:nvSpPr>
        <p:spPr>
          <a:xfrm>
            <a:off x="274249" y="1078993"/>
            <a:ext cx="5820164"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657" y="1352480"/>
            <a:ext cx="5412059" cy="978473"/>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110" y="2891883"/>
            <a:ext cx="5429607" cy="2252546"/>
          </a:xfrm>
        </p:spPr>
        <p:txBody>
          <a:bodyPr/>
          <a:lstStyle>
            <a:lvl1pPr marL="287252" indent="-287252">
              <a:buClr>
                <a:schemeClr val="tx1"/>
              </a:buClr>
              <a:buFont typeface="Century Gothic" panose="020B0502020202020204" pitchFamily="34" charset="0"/>
              <a:buChar char="•"/>
              <a:defRPr sz="1999">
                <a:latin typeface="Century Gothic" panose="020B0502020202020204" pitchFamily="34" charset="0"/>
              </a:defRPr>
            </a:lvl1pPr>
            <a:lvl2pPr marL="688768" indent="-285664">
              <a:buClr>
                <a:schemeClr val="tx1"/>
              </a:buClr>
              <a:buFont typeface="Century Gothic" panose="020B0502020202020204" pitchFamily="34" charset="0"/>
              <a:buChar char="–"/>
              <a:defRPr sz="1799">
                <a:latin typeface="Century Gothic" panose="020B0502020202020204" pitchFamily="34" charset="0"/>
              </a:defRPr>
            </a:lvl2pPr>
            <a:lvl3pPr>
              <a:defRPr sz="1600"/>
            </a:lvl3pPr>
            <a:lvl4pPr>
              <a:defRPr sz="1400"/>
            </a:lvl4pPr>
            <a:lvl5pPr marL="1482280" indent="-222183">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p:nvSpPr>
        <p:spPr>
          <a:xfrm>
            <a:off x="0" y="320041"/>
            <a:ext cx="274249"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p:nvSpPr>
        <p:spPr>
          <a:xfrm>
            <a:off x="274249" y="320041"/>
            <a:ext cx="14123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p:nvPicPr>
        <p:blipFill>
          <a:blip r:embed="rId3"/>
          <a:stretch>
            <a:fillRect/>
          </a:stretch>
        </p:blipFill>
        <p:spPr>
          <a:xfrm>
            <a:off x="413021" y="456244"/>
            <a:ext cx="1087853"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p:nvSpPr>
        <p:spPr bwMode="auto">
          <a:xfrm>
            <a:off x="6094412" y="0"/>
            <a:ext cx="6094413"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16" tIns="45708" rIns="91416" bIns="45708"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48036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p:nvSpPr>
        <p:spPr>
          <a:xfrm>
            <a:off x="0" y="320041"/>
            <a:ext cx="274249"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656" y="274321"/>
            <a:ext cx="11422261" cy="535531"/>
          </a:xfrm>
        </p:spPr>
        <p:txBody>
          <a:bodyPr/>
          <a:lstStyle>
            <a:lvl1pPr>
              <a:lnSpc>
                <a:spcPct val="90000"/>
              </a:lnSpc>
              <a:defRPr sz="3199" baseline="0"/>
            </a:lvl1pPr>
          </a:lstStyle>
          <a:p>
            <a:r>
              <a:rPr lang="en-US"/>
              <a:t>Click to edit Master title style</a:t>
            </a:r>
            <a:endParaRPr lang="en-US" dirty="0"/>
          </a:p>
        </p:txBody>
      </p:sp>
      <p:sp>
        <p:nvSpPr>
          <p:cNvPr id="4" name="Rectangle 6">
            <a:extLst>
              <a:ext uri="{FF2B5EF4-FFF2-40B4-BE49-F238E27FC236}">
                <a16:creationId xmlns:a16="http://schemas.microsoft.com/office/drawing/2014/main" id="{AD9F2534-297B-446C-B822-74E3C23864F7}"/>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p:nvSpPr>
        <p:spPr>
          <a:xfrm>
            <a:off x="8008196" y="6583680"/>
            <a:ext cx="3859795"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30DD0A2A-0355-AA49-9A3F-AB977E14FC3B}"/>
              </a:ext>
            </a:extLst>
          </p:cNvPr>
          <p:cNvPicPr>
            <a:picLocks noChangeAspect="1"/>
          </p:cNvPicPr>
          <p:nvPr/>
        </p:nvPicPr>
        <p:blipFill>
          <a:blip r:embed="rId2"/>
          <a:stretch>
            <a:fillRect/>
          </a:stretch>
        </p:blipFill>
        <p:spPr>
          <a:xfrm>
            <a:off x="405538" y="6452482"/>
            <a:ext cx="2111714" cy="301752"/>
          </a:xfrm>
          <a:prstGeom prst="rect">
            <a:avLst/>
          </a:prstGeom>
        </p:spPr>
      </p:pic>
    </p:spTree>
    <p:extLst>
      <p:ext uri="{BB962C8B-B14F-4D97-AF65-F5344CB8AC3E}">
        <p14:creationId xmlns:p14="http://schemas.microsoft.com/office/powerpoint/2010/main" val="3073602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p:nvSpPr>
        <p:spPr>
          <a:xfrm>
            <a:off x="0" y="320041"/>
            <a:ext cx="274249"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656" y="274321"/>
            <a:ext cx="11501908" cy="535531"/>
          </a:xfrm>
        </p:spPr>
        <p:txBody>
          <a:bodyPr/>
          <a:lstStyle>
            <a:lvl1pPr>
              <a:lnSpc>
                <a:spcPct val="90000"/>
              </a:lnSpc>
              <a:defRPr sz="3199">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6901" y="1444752"/>
            <a:ext cx="5506398" cy="821190"/>
          </a:xfrm>
        </p:spPr>
        <p:txBody>
          <a:bodyPr anchor="b"/>
          <a:lstStyle>
            <a:lvl1pPr marL="0" indent="0">
              <a:buNone/>
              <a:defRPr sz="2399" b="0" baseline="0">
                <a:solidFill>
                  <a:schemeClr val="tx1"/>
                </a:solidFill>
                <a:latin typeface="Century Gothic" panose="020B0502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416901" y="2275468"/>
            <a:ext cx="5506398" cy="3373229"/>
          </a:xfrm>
        </p:spPr>
        <p:txBody>
          <a:bodyPr/>
          <a:lstStyle>
            <a:lvl1pPr marL="230119" indent="-230119">
              <a:buClr>
                <a:schemeClr val="tx1"/>
              </a:buClr>
              <a:buFont typeface="Century Gothic" panose="020B0502020202020204" pitchFamily="34" charset="0"/>
              <a:buChar char="•"/>
              <a:defRPr sz="1999" baseline="0">
                <a:latin typeface="Century Gothic" panose="020B0502020202020204" pitchFamily="34" charset="0"/>
              </a:defRPr>
            </a:lvl1pPr>
            <a:lvl2pPr marL="625287" indent="-279316">
              <a:buClr>
                <a:schemeClr val="tx1"/>
              </a:buClr>
              <a:buSzPct val="90000"/>
              <a:buFont typeface="Century Gothic" panose="020B0502020202020204" pitchFamily="34" charset="0"/>
              <a:buChar char="–"/>
              <a:defRPr sz="1799">
                <a:latin typeface="+mn-lt"/>
              </a:defRPr>
            </a:lvl2pPr>
            <a:lvl3pPr marL="914126" indent="-230119">
              <a:buClr>
                <a:schemeClr val="tx1"/>
              </a:buClr>
              <a:buFont typeface="Century Gothic" panose="020B0502020202020204" pitchFamily="34" charset="0"/>
              <a:buChar char="•"/>
              <a:defRPr sz="1600" baseline="0">
                <a:latin typeface="Century Gothic" panose="020B0502020202020204" pitchFamily="34" charset="0"/>
              </a:defRPr>
            </a:lvl3pPr>
            <a:lvl4pPr marL="971259" indent="0">
              <a:buClr>
                <a:schemeClr val="tx1"/>
              </a:buClr>
              <a:buFont typeface="Century Gothic" panose="020B0502020202020204" pitchFamily="34" charset="0"/>
              <a:buNone/>
              <a:defRPr sz="1400">
                <a:latin typeface="+mn-lt"/>
              </a:defRPr>
            </a:lvl4pPr>
            <a:lvl5pPr marL="1482280" indent="-222183">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1755" y="1444752"/>
            <a:ext cx="5503254" cy="821190"/>
          </a:xfrm>
        </p:spPr>
        <p:txBody>
          <a:bodyPr anchor="b"/>
          <a:lstStyle>
            <a:lvl1pPr marL="0" indent="0">
              <a:buNone/>
              <a:defRPr sz="2399" b="0" baseline="0">
                <a:solidFill>
                  <a:schemeClr val="tx1"/>
                </a:solidFill>
                <a:latin typeface="Century Gothic" panose="020B0502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91755" y="2275468"/>
            <a:ext cx="5503254" cy="3373229"/>
          </a:xfrm>
        </p:spPr>
        <p:txBody>
          <a:bodyPr/>
          <a:lstStyle>
            <a:lvl1pPr marL="287252" indent="-287252">
              <a:buClr>
                <a:schemeClr val="tx1"/>
              </a:buClr>
              <a:buFont typeface="Century Gothic" panose="020B0502020202020204" pitchFamily="34" charset="0"/>
              <a:buChar char="•"/>
              <a:defRPr sz="1999" baseline="0">
                <a:latin typeface="Century Gothic" panose="020B0502020202020204" pitchFamily="34" charset="0"/>
              </a:defRPr>
            </a:lvl1pPr>
            <a:lvl2pPr marL="625287" indent="-279316">
              <a:buClr>
                <a:schemeClr val="tx1"/>
              </a:buClr>
              <a:buSzPct val="90000"/>
              <a:buFont typeface="Century Gothic" panose="020B0502020202020204" pitchFamily="34" charset="0"/>
              <a:buChar char="–"/>
              <a:defRPr sz="1799" baseline="0">
                <a:latin typeface="Century Gothic" panose="020B0502020202020204" pitchFamily="34" charset="0"/>
              </a:defRPr>
            </a:lvl2pPr>
            <a:lvl3pPr marL="914126" indent="-230119">
              <a:buClr>
                <a:schemeClr val="tx1"/>
              </a:buClr>
              <a:buFont typeface="Century Gothic" panose="020B0502020202020204" pitchFamily="34" charset="0"/>
              <a:buChar char="•"/>
              <a:defRPr sz="1600">
                <a:latin typeface="+mn-lt"/>
              </a:defRPr>
            </a:lvl3pPr>
            <a:lvl4pPr marL="1144245" indent="-172986">
              <a:buClr>
                <a:schemeClr val="tx1"/>
              </a:buClr>
              <a:buFont typeface="Century Gothic" panose="020B0502020202020204" pitchFamily="34" charset="0"/>
              <a:buChar char="•"/>
              <a:defRPr sz="1400">
                <a:latin typeface="+mn-lt"/>
              </a:defRPr>
            </a:lvl4pPr>
            <a:lvl5pPr marL="1482280" indent="-222183">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08196" y="6583680"/>
            <a:ext cx="3859795"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FDF833AF-F2DD-B245-B5D3-AAD481D06553}"/>
              </a:ext>
            </a:extLst>
          </p:cNvPr>
          <p:cNvPicPr>
            <a:picLocks noChangeAspect="1"/>
          </p:cNvPicPr>
          <p:nvPr/>
        </p:nvPicPr>
        <p:blipFill>
          <a:blip r:embed="rId2"/>
          <a:stretch>
            <a:fillRect/>
          </a:stretch>
        </p:blipFill>
        <p:spPr>
          <a:xfrm>
            <a:off x="405538" y="6452482"/>
            <a:ext cx="2111714" cy="301752"/>
          </a:xfrm>
          <a:prstGeom prst="rect">
            <a:avLst/>
          </a:prstGeom>
        </p:spPr>
      </p:pic>
    </p:spTree>
    <p:extLst>
      <p:ext uri="{BB962C8B-B14F-4D97-AF65-F5344CB8AC3E}">
        <p14:creationId xmlns:p14="http://schemas.microsoft.com/office/powerpoint/2010/main" val="339226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p:nvSpPr>
        <p:spPr>
          <a:xfrm>
            <a:off x="0" y="320041"/>
            <a:ext cx="274249"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656" y="274321"/>
            <a:ext cx="11501908" cy="535531"/>
          </a:xfrm>
        </p:spPr>
        <p:txBody>
          <a:bodyPr/>
          <a:lstStyle>
            <a:lvl1pPr>
              <a:lnSpc>
                <a:spcPct val="90000"/>
              </a:lnSpc>
              <a:defRPr sz="3199"/>
            </a:lvl1pPr>
          </a:lstStyle>
          <a:p>
            <a:r>
              <a:rPr lang="en-US"/>
              <a:t>Click to edit Master title style</a:t>
            </a:r>
            <a:endParaRPr lang="en-US" dirty="0"/>
          </a:p>
        </p:txBody>
      </p:sp>
      <p:sp>
        <p:nvSpPr>
          <p:cNvPr id="3" name="Text Placeholder 2"/>
          <p:cNvSpPr>
            <a:spLocks noGrp="1"/>
          </p:cNvSpPr>
          <p:nvPr>
            <p:ph type="body" idx="1"/>
          </p:nvPr>
        </p:nvSpPr>
        <p:spPr>
          <a:xfrm>
            <a:off x="536556" y="1387602"/>
            <a:ext cx="3609538" cy="821190"/>
          </a:xfrm>
          <a:solidFill>
            <a:schemeClr val="tx2"/>
          </a:solidFill>
          <a:ln w="12700">
            <a:solidFill>
              <a:schemeClr val="tx2"/>
            </a:solidFill>
          </a:ln>
        </p:spPr>
        <p:txBody>
          <a:bodyPr tIns="91440" bIns="91440" anchor="b"/>
          <a:lstStyle>
            <a:lvl1pPr marL="0" indent="0">
              <a:lnSpc>
                <a:spcPct val="90000"/>
              </a:lnSpc>
              <a:buNone/>
              <a:defRPr sz="1999" b="0" baseline="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536556" y="2208793"/>
            <a:ext cx="360953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6945" indent="-226945">
              <a:lnSpc>
                <a:spcPct val="90000"/>
              </a:lnSpc>
              <a:buClr>
                <a:schemeClr val="tx1"/>
              </a:buClr>
              <a:buFont typeface="Century Gothic" panose="020B0502020202020204" pitchFamily="34" charset="0"/>
              <a:buChar char="•"/>
              <a:defRPr sz="1799" baseline="0"/>
            </a:lvl1pPr>
            <a:lvl2pPr marL="514196" indent="-225357">
              <a:lnSpc>
                <a:spcPct val="90000"/>
              </a:lnSpc>
              <a:buClr>
                <a:schemeClr val="tx1"/>
              </a:buClr>
              <a:buSzPct val="90000"/>
              <a:buFont typeface="Century Gothic" panose="020B0502020202020204" pitchFamily="34" charset="0"/>
              <a:buChar char="–"/>
              <a:defRPr sz="1600" baseline="0"/>
            </a:lvl2pPr>
            <a:lvl3pPr marL="742727" indent="-172986">
              <a:lnSpc>
                <a:spcPct val="90000"/>
              </a:lnSpc>
              <a:buClr>
                <a:schemeClr val="tx1"/>
              </a:buClr>
              <a:buFont typeface="Century Gothic" panose="020B0502020202020204" pitchFamily="34" charset="0"/>
              <a:buChar char="•"/>
              <a:defRPr sz="1400"/>
            </a:lvl3pPr>
            <a:lvl4pPr marL="1144245" indent="-172986">
              <a:lnSpc>
                <a:spcPct val="90000"/>
              </a:lnSpc>
              <a:buClr>
                <a:schemeClr val="tx1"/>
              </a:buClr>
              <a:buSzPct val="90000"/>
              <a:buFont typeface="Century Gothic" panose="020B0502020202020204" pitchFamily="34" charset="0"/>
              <a:buChar char="–"/>
              <a:defRPr sz="1200"/>
            </a:lvl4pPr>
            <a:lvl5pPr marL="1482280" indent="-222183">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2515" y="1387602"/>
            <a:ext cx="3607478" cy="821190"/>
          </a:xfrm>
          <a:solidFill>
            <a:schemeClr val="tx2"/>
          </a:solidFill>
          <a:ln w="12700">
            <a:solidFill>
              <a:schemeClr val="tx2"/>
            </a:solidFill>
          </a:ln>
        </p:spPr>
        <p:txBody>
          <a:bodyPr tIns="91440" bIns="91440" anchor="b"/>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4392515" y="2213185"/>
            <a:ext cx="3607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6945" indent="-226945">
              <a:lnSpc>
                <a:spcPct val="90000"/>
              </a:lnSpc>
              <a:buClr>
                <a:schemeClr val="tx1"/>
              </a:buClr>
              <a:buFont typeface="Century Gothic" panose="020B0502020202020204" pitchFamily="34" charset="0"/>
              <a:buChar char="•"/>
              <a:defRPr sz="1799"/>
            </a:lvl1pPr>
            <a:lvl2pPr marL="460237" indent="-171399">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727" indent="-172986">
              <a:lnSpc>
                <a:spcPct val="90000"/>
              </a:lnSpc>
              <a:buClr>
                <a:schemeClr val="tx1"/>
              </a:buClr>
              <a:buFont typeface="Century Gothic" panose="020B0502020202020204" pitchFamily="34" charset="0"/>
              <a:buChar char="•"/>
              <a:defRPr sz="1400"/>
            </a:lvl3pPr>
            <a:lvl4pPr marL="1144245" indent="-172986">
              <a:lnSpc>
                <a:spcPct val="90000"/>
              </a:lnSpc>
              <a:buClr>
                <a:schemeClr val="tx1"/>
              </a:buClr>
              <a:buSzPct val="90000"/>
              <a:buFont typeface="Century Gothic" panose="020B0502020202020204" pitchFamily="34" charset="0"/>
              <a:buChar char="–"/>
              <a:defRPr sz="1200"/>
            </a:lvl4pPr>
            <a:lvl5pPr marL="1482280" indent="-222183">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6414" y="1387602"/>
            <a:ext cx="3607478" cy="821190"/>
          </a:xfrm>
          <a:solidFill>
            <a:schemeClr val="tx2"/>
          </a:solidFill>
          <a:ln w="12700">
            <a:solidFill>
              <a:schemeClr val="tx2"/>
            </a:solidFill>
          </a:ln>
        </p:spPr>
        <p:txBody>
          <a:bodyPr tIns="91440" bIns="91440" anchor="b"/>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6414" y="2213185"/>
            <a:ext cx="3607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6945" indent="-226945">
              <a:lnSpc>
                <a:spcPct val="90000"/>
              </a:lnSpc>
              <a:buClr>
                <a:schemeClr val="tx1"/>
              </a:buClr>
              <a:buFont typeface="Century Gothic" panose="020B0502020202020204" pitchFamily="34" charset="0"/>
              <a:buChar char="•"/>
              <a:defRPr sz="1799"/>
            </a:lvl1pPr>
            <a:lvl2pPr marL="460237" indent="-171399">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727" indent="-172986">
              <a:lnSpc>
                <a:spcPct val="90000"/>
              </a:lnSpc>
              <a:buClr>
                <a:schemeClr val="tx1"/>
              </a:buClr>
              <a:buFont typeface="Century Gothic" panose="020B0502020202020204" pitchFamily="34" charset="0"/>
              <a:buChar char="•"/>
              <a:defRPr sz="1400"/>
            </a:lvl3pPr>
            <a:lvl4pPr marL="1144245" indent="-172986">
              <a:lnSpc>
                <a:spcPct val="90000"/>
              </a:lnSpc>
              <a:buClr>
                <a:schemeClr val="tx1"/>
              </a:buClr>
              <a:buSzPct val="90000"/>
              <a:buFont typeface="Century Gothic" panose="020B0502020202020204" pitchFamily="34" charset="0"/>
              <a:buChar char="–"/>
              <a:defRPr sz="1200"/>
            </a:lvl4pPr>
            <a:lvl5pPr marL="1482280" indent="-222183">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p:nvSpPr>
        <p:spPr>
          <a:xfrm>
            <a:off x="8008196" y="6583680"/>
            <a:ext cx="3859795"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a:extLst>
              <a:ext uri="{FF2B5EF4-FFF2-40B4-BE49-F238E27FC236}">
                <a16:creationId xmlns:a16="http://schemas.microsoft.com/office/drawing/2014/main" id="{B0BAAAD4-FBA9-4334-AA6C-9B74AC2A8370}"/>
              </a:ext>
            </a:extLst>
          </p:cNvPr>
          <p:cNvPicPr>
            <a:picLocks noChangeAspect="1"/>
          </p:cNvPicPr>
          <p:nvPr/>
        </p:nvPicPr>
        <p:blipFill>
          <a:blip r:embed="rId2"/>
          <a:stretch>
            <a:fillRect/>
          </a:stretch>
        </p:blipFill>
        <p:spPr>
          <a:xfrm>
            <a:off x="405538" y="6452482"/>
            <a:ext cx="2111714" cy="301752"/>
          </a:xfrm>
          <a:prstGeom prst="rect">
            <a:avLst/>
          </a:prstGeom>
        </p:spPr>
      </p:pic>
    </p:spTree>
    <p:extLst>
      <p:ext uri="{BB962C8B-B14F-4D97-AF65-F5344CB8AC3E}">
        <p14:creationId xmlns:p14="http://schemas.microsoft.com/office/powerpoint/2010/main" val="1032778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249" y="1435552"/>
            <a:ext cx="583923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6349931" y="1435552"/>
            <a:ext cx="5838894"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248" y="948037"/>
            <a:ext cx="583715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6349930" y="948037"/>
            <a:ext cx="5838894"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80731" y="966165"/>
            <a:ext cx="5813681" cy="457200"/>
          </a:xfrm>
          <a:noFill/>
          <a:ln w="12700">
            <a:noFill/>
          </a:ln>
        </p:spPr>
        <p:txBody>
          <a:bodyPr tIns="91440" bIns="91440" anchor="ctr"/>
          <a:lstStyle>
            <a:lvl1pPr marL="0" indent="0">
              <a:lnSpc>
                <a:spcPct val="90000"/>
              </a:lnSpc>
              <a:buNone/>
              <a:defRPr sz="1999" b="0" baseline="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80731" y="1517523"/>
            <a:ext cx="5813681" cy="4110352"/>
          </a:xfrm>
          <a:ln w="12700">
            <a:noFill/>
          </a:ln>
        </p:spPr>
        <p:txBody>
          <a:bodyPr tIns="45720" bIns="91440"/>
          <a:lstStyle>
            <a:lvl1pPr marL="226945" indent="-226945">
              <a:lnSpc>
                <a:spcPct val="90000"/>
              </a:lnSpc>
              <a:buFont typeface="Century Gothic" panose="020B0502020202020204" pitchFamily="34" charset="0"/>
              <a:buChar char="•"/>
              <a:defRPr sz="1799"/>
            </a:lvl1pPr>
            <a:lvl2pPr marL="569742" indent="-225357">
              <a:lnSpc>
                <a:spcPct val="90000"/>
              </a:lnSpc>
              <a:buSzPct val="90000"/>
              <a:buFont typeface="Century Gothic" panose="020B0502020202020204" pitchFamily="34" charset="0"/>
              <a:buChar char="–"/>
              <a:defRPr sz="1600"/>
            </a:lvl2pPr>
            <a:lvl3pPr marL="860167" indent="-172986">
              <a:lnSpc>
                <a:spcPct val="90000"/>
              </a:lnSpc>
              <a:buFont typeface="Century Gothic" panose="020B0502020202020204" pitchFamily="34" charset="0"/>
              <a:buChar char="•"/>
              <a:defRPr sz="1400"/>
            </a:lvl3pPr>
            <a:lvl4pPr marL="1144245" indent="-172986">
              <a:lnSpc>
                <a:spcPct val="90000"/>
              </a:lnSpc>
              <a:buSzPct val="90000"/>
              <a:buFont typeface="Century Gothic" panose="020B0502020202020204" pitchFamily="34" charset="0"/>
              <a:buChar char="–"/>
              <a:defRPr sz="1200"/>
            </a:lvl4pPr>
            <a:lvl5pPr marL="1482280" indent="-222183">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6355689" y="966165"/>
            <a:ext cx="5810362" cy="457200"/>
          </a:xfrm>
          <a:noFill/>
          <a:ln w="12700">
            <a:noFill/>
          </a:ln>
        </p:spPr>
        <p:txBody>
          <a:bodyPr tIns="91440" bIns="91440" anchor="ctr"/>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6355689" y="1517523"/>
            <a:ext cx="5810362" cy="4110352"/>
          </a:xfrm>
          <a:ln w="12700">
            <a:noFill/>
          </a:ln>
        </p:spPr>
        <p:txBody>
          <a:bodyPr tIns="45720" bIns="91440"/>
          <a:lstStyle>
            <a:lvl1pPr marL="226945" indent="-226945">
              <a:lnSpc>
                <a:spcPct val="90000"/>
              </a:lnSpc>
              <a:buFont typeface="Century Gothic" panose="020B0502020202020204" pitchFamily="34" charset="0"/>
              <a:buChar char="•"/>
              <a:defRPr sz="1799"/>
            </a:lvl1pPr>
            <a:lvl2pPr marL="569742" indent="-225357">
              <a:lnSpc>
                <a:spcPct val="90000"/>
              </a:lnSpc>
              <a:buSzPct val="90000"/>
              <a:buFont typeface="Century Gothic" panose="020B0502020202020204" pitchFamily="34" charset="0"/>
              <a:buChar char="–"/>
              <a:defRPr sz="1600"/>
            </a:lvl2pPr>
            <a:lvl3pPr marL="860167" indent="-172986">
              <a:lnSpc>
                <a:spcPct val="90000"/>
              </a:lnSpc>
              <a:buFont typeface="Century Gothic" panose="020B0502020202020204" pitchFamily="34" charset="0"/>
              <a:buChar char="•"/>
              <a:defRPr sz="1400"/>
            </a:lvl3pPr>
            <a:lvl4pPr marL="1144245" indent="-172986">
              <a:lnSpc>
                <a:spcPct val="90000"/>
              </a:lnSpc>
              <a:buSzPct val="90000"/>
              <a:buFont typeface="Century Gothic" panose="020B0502020202020204" pitchFamily="34" charset="0"/>
              <a:buChar char="–"/>
              <a:defRPr sz="1200"/>
            </a:lvl4pPr>
            <a:lvl5pPr marL="1482280" indent="-222183">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208" y="320041"/>
            <a:ext cx="1041561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207" y="359035"/>
            <a:ext cx="10330029" cy="424603"/>
          </a:xfrm>
        </p:spPr>
        <p:txBody>
          <a:bodyPr anchor="ctr"/>
          <a:lstStyle>
            <a:lvl1pPr>
              <a:lnSpc>
                <a:spcPct val="90000"/>
              </a:lnSpc>
              <a:defRPr sz="2399"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1"/>
            <a:ext cx="274249"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249" y="320041"/>
            <a:ext cx="14123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a:stretch>
            <a:fillRect/>
          </a:stretch>
        </p:blipFill>
        <p:spPr>
          <a:xfrm>
            <a:off x="413021" y="456244"/>
            <a:ext cx="1087853"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08983" y="6546080"/>
            <a:ext cx="3859795"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557273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p:nvSpPr>
        <p:spPr>
          <a:xfrm>
            <a:off x="274248" y="1435552"/>
            <a:ext cx="3867131"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4297970" y="1435552"/>
            <a:ext cx="386690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8321692" y="1435552"/>
            <a:ext cx="3867131"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p:nvSpPr>
        <p:spPr>
          <a:xfrm>
            <a:off x="274249" y="948037"/>
            <a:ext cx="386575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4297969" y="948037"/>
            <a:ext cx="38669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8321693" y="948037"/>
            <a:ext cx="388491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7927" y="966165"/>
            <a:ext cx="3832882" cy="457200"/>
          </a:xfrm>
          <a:noFill/>
          <a:ln w="12700">
            <a:noFill/>
          </a:ln>
        </p:spPr>
        <p:txBody>
          <a:bodyPr tIns="91440" bIns="91440" anchor="ctr"/>
          <a:lstStyle>
            <a:lvl1pPr marL="0" indent="0">
              <a:lnSpc>
                <a:spcPct val="90000"/>
              </a:lnSpc>
              <a:buNone/>
              <a:defRPr sz="1999" b="0" baseline="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83390" y="1517904"/>
            <a:ext cx="3832882" cy="4110352"/>
          </a:xfrm>
          <a:ln w="12700">
            <a:noFill/>
          </a:ln>
        </p:spPr>
        <p:txBody>
          <a:bodyPr tIns="45720" bIns="91440"/>
          <a:lstStyle>
            <a:lvl1pPr marL="226945" indent="-226945">
              <a:lnSpc>
                <a:spcPct val="90000"/>
              </a:lnSpc>
              <a:buFont typeface="Century Gothic" panose="020B0502020202020204" pitchFamily="34" charset="0"/>
              <a:buChar char="•"/>
              <a:defRPr sz="1799"/>
            </a:lvl1pPr>
            <a:lvl2pPr marL="569742" indent="-225357">
              <a:lnSpc>
                <a:spcPct val="90000"/>
              </a:lnSpc>
              <a:buSzPct val="90000"/>
              <a:buFont typeface="Century Gothic" panose="020B0502020202020204" pitchFamily="34" charset="0"/>
              <a:buChar char="–"/>
              <a:defRPr sz="1600"/>
            </a:lvl2pPr>
            <a:lvl3pPr marL="860167" indent="-172986">
              <a:lnSpc>
                <a:spcPct val="90000"/>
              </a:lnSpc>
              <a:buFont typeface="Century Gothic" panose="020B0502020202020204" pitchFamily="34" charset="0"/>
              <a:buChar char="•"/>
              <a:defRPr sz="1400"/>
            </a:lvl3pPr>
            <a:lvl4pPr marL="1144245" indent="-172986">
              <a:lnSpc>
                <a:spcPct val="90000"/>
              </a:lnSpc>
              <a:buSzPct val="90000"/>
              <a:buFont typeface="Century Gothic" panose="020B0502020202020204" pitchFamily="34" charset="0"/>
              <a:buChar char="–"/>
              <a:defRPr sz="1200"/>
            </a:lvl4pPr>
            <a:lvl5pPr marL="1482280" indent="-222183">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4310893" y="966165"/>
            <a:ext cx="3830694" cy="457200"/>
          </a:xfrm>
          <a:noFill/>
          <a:ln w="12700">
            <a:noFill/>
          </a:ln>
        </p:spPr>
        <p:txBody>
          <a:bodyPr tIns="91440" bIns="91440" anchor="ctr"/>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4318706" y="1517904"/>
            <a:ext cx="3830694" cy="4110352"/>
          </a:xfrm>
          <a:ln w="12700">
            <a:noFill/>
          </a:ln>
        </p:spPr>
        <p:txBody>
          <a:bodyPr tIns="45720" bIns="91440"/>
          <a:lstStyle>
            <a:lvl1pPr marL="226945" indent="-226945">
              <a:lnSpc>
                <a:spcPct val="90000"/>
              </a:lnSpc>
              <a:buFont typeface="Century Gothic" panose="020B0502020202020204" pitchFamily="34" charset="0"/>
              <a:buChar char="•"/>
              <a:defRPr sz="1799"/>
            </a:lvl1pPr>
            <a:lvl2pPr marL="569742" indent="-225357">
              <a:lnSpc>
                <a:spcPct val="90000"/>
              </a:lnSpc>
              <a:buSzPct val="90000"/>
              <a:buFont typeface="Century Gothic" panose="020B0502020202020204" pitchFamily="34" charset="0"/>
              <a:buChar char="–"/>
              <a:defRPr sz="1600"/>
            </a:lvl2pPr>
            <a:lvl3pPr marL="860167" indent="-172986">
              <a:lnSpc>
                <a:spcPct val="90000"/>
              </a:lnSpc>
              <a:buFont typeface="Century Gothic" panose="020B0502020202020204" pitchFamily="34" charset="0"/>
              <a:buChar char="•"/>
              <a:defRPr sz="1400"/>
            </a:lvl3pPr>
            <a:lvl4pPr marL="1144245" indent="-172986">
              <a:lnSpc>
                <a:spcPct val="90000"/>
              </a:lnSpc>
              <a:buSzPct val="90000"/>
              <a:buFont typeface="Century Gothic" panose="020B0502020202020204" pitchFamily="34" charset="0"/>
              <a:buChar char="–"/>
              <a:defRPr sz="1200"/>
            </a:lvl4pPr>
            <a:lvl5pPr marL="1482280" indent="-222183">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8335768" y="966165"/>
            <a:ext cx="3796334" cy="457200"/>
          </a:xfrm>
          <a:noFill/>
          <a:ln w="12700">
            <a:noFill/>
          </a:ln>
        </p:spPr>
        <p:txBody>
          <a:bodyPr tIns="91440" bIns="91440" anchor="ctr"/>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8343581" y="1517904"/>
            <a:ext cx="3796334" cy="4110352"/>
          </a:xfrm>
          <a:ln w="12700">
            <a:noFill/>
          </a:ln>
        </p:spPr>
        <p:txBody>
          <a:bodyPr tIns="45720" bIns="91440"/>
          <a:lstStyle>
            <a:lvl1pPr marL="226945" indent="-226945">
              <a:lnSpc>
                <a:spcPct val="90000"/>
              </a:lnSpc>
              <a:defRPr sz="1799"/>
            </a:lvl1pPr>
            <a:lvl2pPr marL="569742" indent="-225357">
              <a:lnSpc>
                <a:spcPct val="90000"/>
              </a:lnSpc>
              <a:buSzPct val="90000"/>
              <a:buFont typeface="Century Gothic" panose="020B0502020202020204" pitchFamily="34" charset="0"/>
              <a:buChar char="–"/>
              <a:defRPr sz="1600"/>
            </a:lvl2pPr>
            <a:lvl3pPr marL="860167" indent="-172986">
              <a:lnSpc>
                <a:spcPct val="90000"/>
              </a:lnSpc>
              <a:buFont typeface="Century Gothic" panose="020B0502020202020204" pitchFamily="34" charset="0"/>
              <a:buChar char="•"/>
              <a:defRPr sz="1400"/>
            </a:lvl3pPr>
            <a:lvl4pPr marL="1144245" indent="-172986">
              <a:lnSpc>
                <a:spcPct val="90000"/>
              </a:lnSpc>
              <a:buSzPct val="90000"/>
              <a:buFont typeface="Century Gothic" panose="020B0502020202020204" pitchFamily="34" charset="0"/>
              <a:buChar char="–"/>
              <a:defRPr sz="1200"/>
            </a:lvl4pPr>
            <a:lvl5pPr marL="1482280" indent="-222183">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208" y="320041"/>
            <a:ext cx="1041561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474" y="363770"/>
            <a:ext cx="10330029" cy="424603"/>
          </a:xfrm>
        </p:spPr>
        <p:txBody>
          <a:bodyPr anchor="ctr"/>
          <a:lstStyle>
            <a:lvl1pPr>
              <a:lnSpc>
                <a:spcPct val="90000"/>
              </a:lnSpc>
              <a:defRPr sz="2399"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1"/>
            <a:ext cx="274249"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249" y="320041"/>
            <a:ext cx="14123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a:stretch>
            <a:fillRect/>
          </a:stretch>
        </p:blipFill>
        <p:spPr>
          <a:xfrm>
            <a:off x="413021" y="456244"/>
            <a:ext cx="1087853"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p:nvSpPr>
        <p:spPr>
          <a:xfrm>
            <a:off x="8008983" y="6546080"/>
            <a:ext cx="3859795"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744528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p:nvSpPr>
        <p:spPr>
          <a:xfrm>
            <a:off x="274249" y="948037"/>
            <a:ext cx="28740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p:ph type="body" idx="1"/>
          </p:nvPr>
        </p:nvSpPr>
        <p:spPr>
          <a:xfrm>
            <a:off x="278743" y="966459"/>
            <a:ext cx="2880774" cy="457200"/>
          </a:xfrm>
          <a:noFill/>
          <a:ln w="12700">
            <a:noFill/>
          </a:ln>
        </p:spPr>
        <p:txBody>
          <a:bodyPr lIns="91440" tIns="45720" rIns="91440" bIns="45720" anchor="ctr"/>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38" name="Rectangle 37">
            <a:extLst>
              <a:ext uri="{FF2B5EF4-FFF2-40B4-BE49-F238E27FC236}">
                <a16:creationId xmlns:a16="http://schemas.microsoft.com/office/drawing/2014/main" id="{1DC80716-D7F2-40BD-B894-87B7C5521D93}"/>
              </a:ext>
            </a:extLst>
          </p:cNvPr>
          <p:cNvSpPr/>
          <p:nvPr/>
        </p:nvSpPr>
        <p:spPr>
          <a:xfrm>
            <a:off x="274248" y="1434925"/>
            <a:ext cx="2874058"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p:nvSpPr>
        <p:spPr>
          <a:xfrm>
            <a:off x="3287754" y="1434925"/>
            <a:ext cx="2874058"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p:nvSpPr>
        <p:spPr>
          <a:xfrm>
            <a:off x="3287754" y="948037"/>
            <a:ext cx="2874056"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p:nvSpPr>
        <p:spPr>
          <a:xfrm>
            <a:off x="6301259" y="1434925"/>
            <a:ext cx="2874058"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p:nvSpPr>
        <p:spPr>
          <a:xfrm>
            <a:off x="6301260" y="948037"/>
            <a:ext cx="28740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p:nvSpPr>
        <p:spPr>
          <a:xfrm>
            <a:off x="9314766" y="1434925"/>
            <a:ext cx="2874058"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p:nvSpPr>
        <p:spPr>
          <a:xfrm>
            <a:off x="9314767" y="948037"/>
            <a:ext cx="28740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p:ph sz="half" idx="2"/>
          </p:nvPr>
        </p:nvSpPr>
        <p:spPr>
          <a:xfrm>
            <a:off x="283390" y="1517904"/>
            <a:ext cx="2843043" cy="5010912"/>
          </a:xfrm>
          <a:ln w="12700">
            <a:noFill/>
          </a:ln>
        </p:spPr>
        <p:txBody>
          <a:bodyPr tIns="45720" bIns="91440"/>
          <a:lstStyle>
            <a:lvl1pPr marL="226945" indent="-226945">
              <a:lnSpc>
                <a:spcPct val="90000"/>
              </a:lnSpc>
              <a:buFont typeface="Century Gothic" panose="020B0502020202020204" pitchFamily="34" charset="0"/>
              <a:buChar char="•"/>
              <a:defRPr sz="1799"/>
            </a:lvl1pPr>
            <a:lvl2pPr marL="569742" indent="-225357">
              <a:lnSpc>
                <a:spcPct val="90000"/>
              </a:lnSpc>
              <a:buSzPct val="90000"/>
              <a:buFont typeface="Century Gothic" panose="020B0502020202020204" pitchFamily="34" charset="0"/>
              <a:buChar char="–"/>
              <a:defRPr sz="1600"/>
            </a:lvl2pPr>
            <a:lvl3pPr marL="914126" indent="-226945">
              <a:lnSpc>
                <a:spcPct val="90000"/>
              </a:lnSpc>
              <a:buFont typeface="Century Gothic" panose="020B0502020202020204" pitchFamily="34" charset="0"/>
              <a:buChar char="•"/>
              <a:tabLst/>
              <a:defRPr sz="1400"/>
            </a:lvl3pPr>
            <a:lvl4pPr marL="1144245" indent="-172986">
              <a:lnSpc>
                <a:spcPct val="90000"/>
              </a:lnSpc>
              <a:buSzPct val="90000"/>
              <a:buFont typeface="Century Gothic" panose="020B0502020202020204" pitchFamily="34" charset="0"/>
              <a:buChar char="–"/>
              <a:defRPr sz="1200"/>
            </a:lvl4pPr>
            <a:lvl5pPr marL="1482280" indent="-222183">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p:ph type="body" sz="quarter" idx="3"/>
          </p:nvPr>
        </p:nvSpPr>
        <p:spPr>
          <a:xfrm>
            <a:off x="3283061" y="969264"/>
            <a:ext cx="2880774" cy="457200"/>
          </a:xfrm>
          <a:noFill/>
          <a:ln w="12700">
            <a:noFill/>
          </a:ln>
        </p:spPr>
        <p:txBody>
          <a:bodyPr lIns="91440" tIns="45720" rIns="91440" bIns="45720" anchor="ctr"/>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p:ph sz="quarter" idx="4"/>
          </p:nvPr>
        </p:nvSpPr>
        <p:spPr>
          <a:xfrm>
            <a:off x="3304517" y="1517904"/>
            <a:ext cx="2843043" cy="5010912"/>
          </a:xfrm>
          <a:ln w="12700">
            <a:noFill/>
          </a:ln>
        </p:spPr>
        <p:txBody>
          <a:bodyPr tIns="45720" bIns="91440"/>
          <a:lstStyle>
            <a:lvl1pPr marL="226945" indent="-226945">
              <a:lnSpc>
                <a:spcPct val="90000"/>
              </a:lnSpc>
              <a:buFont typeface="Century Gothic" panose="020B0502020202020204" pitchFamily="34" charset="0"/>
              <a:buChar char="•"/>
              <a:defRPr sz="1799"/>
            </a:lvl1pPr>
            <a:lvl2pPr marL="630049" indent="-285664">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2845" indent="-285664">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280" indent="-222183">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p:ph type="body" sz="quarter" idx="10"/>
          </p:nvPr>
        </p:nvSpPr>
        <p:spPr>
          <a:xfrm>
            <a:off x="6303281" y="969264"/>
            <a:ext cx="2867344" cy="457200"/>
          </a:xfrm>
          <a:noFill/>
          <a:ln w="12700">
            <a:noFill/>
          </a:ln>
        </p:spPr>
        <p:txBody>
          <a:bodyPr lIns="91440" tIns="45720" rIns="91440" bIns="45720" anchor="ctr"/>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p:ph sz="quarter" idx="11"/>
          </p:nvPr>
        </p:nvSpPr>
        <p:spPr>
          <a:xfrm>
            <a:off x="6311308" y="1517904"/>
            <a:ext cx="2843043" cy="5010912"/>
          </a:xfrm>
          <a:ln w="12700">
            <a:noFill/>
          </a:ln>
        </p:spPr>
        <p:txBody>
          <a:bodyPr tIns="45720" bIns="91440"/>
          <a:lstStyle>
            <a:lvl1pPr marL="226945" indent="-226945">
              <a:lnSpc>
                <a:spcPct val="90000"/>
              </a:lnSpc>
              <a:buFont typeface="Century Gothic" panose="020B0502020202020204" pitchFamily="34" charset="0"/>
              <a:buChar char="•"/>
              <a:defRPr sz="1799"/>
            </a:lvl1pPr>
            <a:lvl2pPr marL="630049" indent="-285664">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2845" indent="-285664">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245" indent="-172986">
              <a:lnSpc>
                <a:spcPct val="90000"/>
              </a:lnSpc>
              <a:buSzPct val="90000"/>
              <a:buFont typeface="Century Gothic" panose="020B0502020202020204" pitchFamily="34" charset="0"/>
              <a:buChar char="–"/>
              <a:defRPr sz="1200"/>
            </a:lvl4pPr>
            <a:lvl5pPr marL="1482280" indent="-222183">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p:nvSpPr>
        <p:spPr>
          <a:xfrm>
            <a:off x="1773208" y="320041"/>
            <a:ext cx="10415618"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p:ph type="title"/>
          </p:nvPr>
        </p:nvSpPr>
        <p:spPr>
          <a:xfrm>
            <a:off x="1773207" y="363770"/>
            <a:ext cx="10330029" cy="424603"/>
          </a:xfrm>
        </p:spPr>
        <p:txBody>
          <a:bodyPr anchor="ctr"/>
          <a:lstStyle>
            <a:lvl1pPr>
              <a:lnSpc>
                <a:spcPct val="90000"/>
              </a:lnSpc>
              <a:defRPr sz="2399"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p:nvSpPr>
        <p:spPr>
          <a:xfrm>
            <a:off x="0" y="320041"/>
            <a:ext cx="274249"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p:nvSpPr>
        <p:spPr>
          <a:xfrm>
            <a:off x="274249" y="320041"/>
            <a:ext cx="14123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p:nvPicPr>
        <p:blipFill>
          <a:blip r:embed="rId2"/>
          <a:stretch>
            <a:fillRect/>
          </a:stretch>
        </p:blipFill>
        <p:spPr>
          <a:xfrm>
            <a:off x="413021" y="456244"/>
            <a:ext cx="1087853"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p:ph type="body" sz="quarter" idx="12"/>
          </p:nvPr>
        </p:nvSpPr>
        <p:spPr>
          <a:xfrm>
            <a:off x="9310073" y="969264"/>
            <a:ext cx="2878752" cy="457200"/>
          </a:xfrm>
          <a:noFill/>
          <a:ln w="12700">
            <a:noFill/>
          </a:ln>
        </p:spPr>
        <p:txBody>
          <a:bodyPr lIns="91440" tIns="45720" rIns="91440" bIns="45720" anchor="ctr"/>
          <a:lstStyle>
            <a:lvl1pPr marL="0" indent="0">
              <a:lnSpc>
                <a:spcPct val="90000"/>
              </a:lnSpc>
              <a:buNone/>
              <a:defRPr sz="1999" b="0">
                <a:solidFill>
                  <a:schemeClr val="bg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p:ph sz="quarter" idx="13"/>
          </p:nvPr>
        </p:nvSpPr>
        <p:spPr>
          <a:xfrm>
            <a:off x="9329508" y="1517904"/>
            <a:ext cx="2843043" cy="5010912"/>
          </a:xfrm>
          <a:ln w="12700">
            <a:noFill/>
          </a:ln>
        </p:spPr>
        <p:txBody>
          <a:bodyPr tIns="45720" bIns="91440"/>
          <a:lstStyle>
            <a:lvl1pPr marL="226945" indent="-226945">
              <a:lnSpc>
                <a:spcPct val="90000"/>
              </a:lnSpc>
              <a:buFont typeface="Century Gothic" panose="020B0502020202020204" pitchFamily="34" charset="0"/>
              <a:buChar char="•"/>
              <a:defRPr sz="1799"/>
            </a:lvl1pPr>
            <a:lvl2pPr marL="630049" indent="-285664">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2845" indent="-285664">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245" indent="-172986">
              <a:lnSpc>
                <a:spcPct val="90000"/>
              </a:lnSpc>
              <a:buSzPct val="90000"/>
              <a:buFont typeface="Century Gothic" panose="020B0502020202020204" pitchFamily="34" charset="0"/>
              <a:buChar char="–"/>
              <a:defRPr sz="1200"/>
            </a:lvl4pPr>
            <a:lvl5pPr marL="1482280" indent="-222183">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46958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4050" y="1083755"/>
            <a:ext cx="5485335"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249" y="1078993"/>
            <a:ext cx="5820164"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7978" y="1275789"/>
            <a:ext cx="5535963" cy="978729"/>
          </a:xfrm>
        </p:spPr>
        <p:txBody>
          <a:bodyPr/>
          <a:lstStyle>
            <a:lvl1pPr>
              <a:lnSpc>
                <a:spcPct val="90000"/>
              </a:lnSpc>
              <a:defRPr sz="3199"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p:nvSpPr>
        <p:spPr>
          <a:xfrm>
            <a:off x="0" y="320041"/>
            <a:ext cx="274249"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p:nvSpPr>
        <p:spPr>
          <a:xfrm>
            <a:off x="274249" y="320041"/>
            <a:ext cx="14123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p:nvPicPr>
        <p:blipFill>
          <a:blip r:embed="rId2"/>
          <a:stretch>
            <a:fillRect/>
          </a:stretch>
        </p:blipFill>
        <p:spPr>
          <a:xfrm>
            <a:off x="413021" y="456244"/>
            <a:ext cx="1087853"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p:nvSpPr>
        <p:spPr bwMode="auto">
          <a:xfrm>
            <a:off x="8002091"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p:nvSpPr>
        <p:spPr bwMode="auto">
          <a:xfrm>
            <a:off x="8002091"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p:nvSpPr>
        <p:spPr bwMode="auto">
          <a:xfrm>
            <a:off x="6094412" y="0"/>
            <a:ext cx="6094413"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16" tIns="45708" rIns="91416" bIns="45708"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7978" y="2453317"/>
            <a:ext cx="5511468" cy="2690184"/>
          </a:xfrm>
        </p:spPr>
        <p:txBody>
          <a:bodyPr/>
          <a:lstStyle>
            <a:lvl1pPr marL="287252" indent="-287252">
              <a:lnSpc>
                <a:spcPct val="90000"/>
              </a:lnSpc>
              <a:buClr>
                <a:schemeClr val="tx1"/>
              </a:buClr>
              <a:buFont typeface="Century Gothic" panose="020B0502020202020204" pitchFamily="34" charset="0"/>
              <a:buChar char="•"/>
              <a:defRPr sz="1999">
                <a:latin typeface="Century Gothic" panose="020B0502020202020204" pitchFamily="34" charset="0"/>
              </a:defRPr>
            </a:lvl1pPr>
            <a:lvl2pPr marL="688768" indent="-285664">
              <a:lnSpc>
                <a:spcPct val="90000"/>
              </a:lnSpc>
              <a:buClr>
                <a:schemeClr val="tx1"/>
              </a:buClr>
              <a:buFont typeface="Century Gothic" panose="020B0502020202020204" pitchFamily="34" charset="0"/>
              <a:buChar char="–"/>
              <a:defRPr lang="en-US" sz="1799" kern="1200" dirty="0">
                <a:solidFill>
                  <a:schemeClr val="tx1"/>
                </a:solidFill>
                <a:latin typeface="Century Gothic" panose="020B0502020202020204" pitchFamily="34" charset="0"/>
                <a:ea typeface="+mn-ea"/>
                <a:cs typeface="+mn-cs"/>
              </a:defRPr>
            </a:lvl2pPr>
            <a:lvl3pPr>
              <a:defRPr sz="1600"/>
            </a:lvl3pPr>
            <a:lvl4pPr>
              <a:defRPr sz="1400"/>
            </a:lvl4pPr>
            <a:lvl5pPr marL="1482280" indent="-222183">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647191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4049" y="1078992"/>
            <a:ext cx="5485644"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249" y="1078992"/>
            <a:ext cx="5820164"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7978" y="1275789"/>
            <a:ext cx="5535963" cy="978729"/>
          </a:xfrm>
        </p:spPr>
        <p:txBody>
          <a:bodyPr/>
          <a:lstStyle>
            <a:lvl1pPr>
              <a:lnSpc>
                <a:spcPct val="90000"/>
              </a:lnSpc>
              <a:defRPr sz="3199"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7978" y="2453317"/>
            <a:ext cx="5511468" cy="4163291"/>
          </a:xfrm>
        </p:spPr>
        <p:txBody>
          <a:bodyPr/>
          <a:lstStyle>
            <a:lvl1pPr marL="287252" indent="-287252">
              <a:lnSpc>
                <a:spcPct val="90000"/>
              </a:lnSpc>
              <a:buClr>
                <a:schemeClr val="tx1"/>
              </a:buClr>
              <a:buFont typeface="Century Gothic" panose="020B0502020202020204" pitchFamily="34" charset="0"/>
              <a:buChar char="•"/>
              <a:defRPr sz="1999">
                <a:latin typeface="Century Gothic" panose="020B0502020202020204" pitchFamily="34" charset="0"/>
              </a:defRPr>
            </a:lvl1pPr>
            <a:lvl2pPr marL="688768" indent="-285664">
              <a:lnSpc>
                <a:spcPct val="90000"/>
              </a:lnSpc>
              <a:buClr>
                <a:schemeClr val="tx1"/>
              </a:buClr>
              <a:buFont typeface="Century Gothic" panose="020B0502020202020204" pitchFamily="34" charset="0"/>
              <a:buChar char="–"/>
              <a:defRPr lang="en-US" sz="1799" kern="1200" dirty="0">
                <a:solidFill>
                  <a:schemeClr val="tx1"/>
                </a:solidFill>
                <a:latin typeface="Century Gothic" panose="020B0502020202020204" pitchFamily="34" charset="0"/>
                <a:ea typeface="+mn-ea"/>
                <a:cs typeface="+mn-cs"/>
              </a:defRPr>
            </a:lvl2pPr>
            <a:lvl3pPr>
              <a:defRPr sz="1600"/>
            </a:lvl3pPr>
            <a:lvl4pPr>
              <a:defRPr sz="1400"/>
            </a:lvl4pPr>
            <a:lvl5pPr marL="1482280" indent="-222183">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1"/>
            <a:ext cx="274249"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249" y="320041"/>
            <a:ext cx="14123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a:stretch>
            <a:fillRect/>
          </a:stretch>
        </p:blipFill>
        <p:spPr>
          <a:xfrm>
            <a:off x="413021" y="456244"/>
            <a:ext cx="1087853"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p:nvSpPr>
        <p:spPr bwMode="auto">
          <a:xfrm>
            <a:off x="6094412" y="0"/>
            <a:ext cx="6094413"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16" tIns="45708" rIns="91416" bIns="45708"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404078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19522" y="1078990"/>
            <a:ext cx="7462242"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p:nvSpPr>
        <p:spPr>
          <a:xfrm>
            <a:off x="274250" y="1078992"/>
            <a:ext cx="3845272"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7978" y="1275789"/>
            <a:ext cx="3575297" cy="979691"/>
          </a:xfrm>
        </p:spPr>
        <p:txBody>
          <a:bodyPr/>
          <a:lstStyle>
            <a:lvl1pPr>
              <a:lnSpc>
                <a:spcPct val="90000"/>
              </a:lnSpc>
              <a:defRPr sz="3199"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7978" y="2800350"/>
            <a:ext cx="3541023" cy="3816258"/>
          </a:xfrm>
        </p:spPr>
        <p:txBody>
          <a:bodyPr/>
          <a:lstStyle>
            <a:lvl1pPr marL="287252" indent="-287252">
              <a:lnSpc>
                <a:spcPct val="90000"/>
              </a:lnSpc>
              <a:buClr>
                <a:schemeClr val="tx1"/>
              </a:buClr>
              <a:buFont typeface="Century Gothic" panose="020B0502020202020204" pitchFamily="34" charset="0"/>
              <a:buChar char="•"/>
              <a:defRPr sz="1999">
                <a:latin typeface="Century Gothic" panose="020B0502020202020204" pitchFamily="34" charset="0"/>
              </a:defRPr>
            </a:lvl1pPr>
            <a:lvl2pPr marL="688768" indent="-285664">
              <a:lnSpc>
                <a:spcPct val="90000"/>
              </a:lnSpc>
              <a:buClr>
                <a:schemeClr val="tx1"/>
              </a:buClr>
              <a:buFont typeface="Century Gothic" panose="020B0502020202020204" pitchFamily="34" charset="0"/>
              <a:buChar char="–"/>
              <a:defRPr lang="en-US" sz="1799" kern="1200" dirty="0">
                <a:solidFill>
                  <a:schemeClr val="tx1"/>
                </a:solidFill>
                <a:latin typeface="Century Gothic" panose="020B0502020202020204" pitchFamily="34" charset="0"/>
                <a:ea typeface="+mn-ea"/>
                <a:cs typeface="+mn-cs"/>
              </a:defRPr>
            </a:lvl2pPr>
            <a:lvl3pPr>
              <a:defRPr sz="1600"/>
            </a:lvl3pPr>
            <a:lvl4pPr>
              <a:defRPr sz="1400"/>
            </a:lvl4pPr>
            <a:lvl5pPr marL="1482280" indent="-222183">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p:nvSpPr>
        <p:spPr>
          <a:xfrm>
            <a:off x="0" y="320041"/>
            <a:ext cx="274249"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p:nvSpPr>
        <p:spPr>
          <a:xfrm>
            <a:off x="274249" y="320041"/>
            <a:ext cx="14123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p:nvPicPr>
        <p:blipFill>
          <a:blip r:embed="rId2"/>
          <a:stretch>
            <a:fillRect/>
          </a:stretch>
        </p:blipFill>
        <p:spPr>
          <a:xfrm>
            <a:off x="413021" y="456244"/>
            <a:ext cx="1087853"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p:nvSpPr>
        <p:spPr bwMode="auto">
          <a:xfrm>
            <a:off x="4119522" y="1"/>
            <a:ext cx="8069303"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4136422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84748"/>
          </a:xfrm>
        </p:spPr>
        <p:txBody>
          <a:body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220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249" y="2382"/>
            <a:ext cx="11309897"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657" y="274321"/>
            <a:ext cx="10997367" cy="535531"/>
          </a:xfrm>
        </p:spPr>
        <p:txBody>
          <a:bodyPr/>
          <a:lstStyle>
            <a:lvl1pPr>
              <a:lnSpc>
                <a:spcPct val="90000"/>
              </a:lnSpc>
              <a:defRPr sz="3199"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p:nvSpPr>
        <p:spPr>
          <a:xfrm>
            <a:off x="8008197" y="6477000"/>
            <a:ext cx="3859795"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p:nvSpPr>
        <p:spPr bwMode="auto">
          <a:xfrm>
            <a:off x="6024581" y="0"/>
            <a:ext cx="6164244"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p:nvSpPr>
        <p:spPr>
          <a:xfrm>
            <a:off x="0" y="6344403"/>
            <a:ext cx="274249"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15" name="Picture 14">
            <a:extLst>
              <a:ext uri="{FF2B5EF4-FFF2-40B4-BE49-F238E27FC236}">
                <a16:creationId xmlns:a16="http://schemas.microsoft.com/office/drawing/2014/main" id="{F4031D8B-25E9-D440-A0B7-53853A82E645}"/>
              </a:ext>
            </a:extLst>
          </p:cNvPr>
          <p:cNvPicPr>
            <a:picLocks noChangeAspect="1"/>
          </p:cNvPicPr>
          <p:nvPr/>
        </p:nvPicPr>
        <p:blipFill>
          <a:blip r:embed="rId2"/>
          <a:stretch>
            <a:fillRect/>
          </a:stretch>
        </p:blipFill>
        <p:spPr>
          <a:xfrm>
            <a:off x="405538" y="6452482"/>
            <a:ext cx="2111714" cy="301752"/>
          </a:xfrm>
          <a:prstGeom prst="rect">
            <a:avLst/>
          </a:prstGeom>
        </p:spPr>
      </p:pic>
    </p:spTree>
    <p:extLst>
      <p:ext uri="{BB962C8B-B14F-4D97-AF65-F5344CB8AC3E}">
        <p14:creationId xmlns:p14="http://schemas.microsoft.com/office/powerpoint/2010/main" val="3146292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84748"/>
          </a:xfrm>
        </p:spPr>
        <p:txBody>
          <a:body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3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2FF82-CC29-474E-B2ED-5D281C02E4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986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29656" y="274321"/>
            <a:ext cx="11427023" cy="443070"/>
          </a:xfrm>
        </p:spPr>
        <p:txBody>
          <a:bodyPr lIns="0" tIns="0" rIns="0" bIns="0"/>
          <a:lstStyle>
            <a:lvl1pPr>
              <a:defRPr sz="3199" b="0" i="0">
                <a:solidFill>
                  <a:schemeClr val="tx1"/>
                </a:solidFill>
                <a:latin typeface="Century Gothic"/>
                <a:cs typeface="Century Gothic"/>
              </a:defRPr>
            </a:lvl1pPr>
          </a:lstStyle>
          <a:p>
            <a:endParaRPr/>
          </a:p>
        </p:txBody>
      </p:sp>
      <p:sp>
        <p:nvSpPr>
          <p:cNvPr id="3" name="Holder 3"/>
          <p:cNvSpPr>
            <a:spLocks noGrp="1"/>
          </p:cNvSpPr>
          <p:nvPr>
            <p:ph sz="half" idx="2"/>
          </p:nvPr>
        </p:nvSpPr>
        <p:spPr>
          <a:xfrm>
            <a:off x="609441" y="1577340"/>
            <a:ext cx="5302139" cy="38767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7245" y="1577340"/>
            <a:ext cx="5302139" cy="38767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10/16/2019</a:t>
            </a:fld>
            <a:endParaRPr lang="en-US" dirty="0"/>
          </a:p>
        </p:txBody>
      </p:sp>
      <p:sp>
        <p:nvSpPr>
          <p:cNvPr id="7" name="Holder 7"/>
          <p:cNvSpPr>
            <a:spLocks noGrp="1"/>
          </p:cNvSpPr>
          <p:nvPr>
            <p:ph type="sldNum" sz="quarter" idx="7"/>
          </p:nvPr>
        </p:nvSpPr>
        <p:spPr/>
        <p:txBody>
          <a:bodyPr lIns="0" tIns="0" rIns="0" bIns="0"/>
          <a:lstStyle>
            <a:lvl1pPr>
              <a:defRPr sz="900" b="0" i="0">
                <a:solidFill>
                  <a:schemeClr val="tx1"/>
                </a:solidFill>
                <a:latin typeface="Century Gothic"/>
                <a:cs typeface="Century Gothic"/>
              </a:defRPr>
            </a:lvl1pPr>
          </a:lstStyle>
          <a:p>
            <a:pPr marL="25392">
              <a:spcBef>
                <a:spcPts val="90"/>
              </a:spcBef>
            </a:pPr>
            <a:fld id="{81D60167-4931-47E6-BA6A-407CBD079E47}" type="slidenum">
              <a:rPr lang="en-US" b="1" spc="-10" smtClean="0"/>
              <a:pPr marL="25392">
                <a:spcBef>
                  <a:spcPts val="90"/>
                </a:spcBef>
              </a:pPr>
              <a:t>‹#›</a:t>
            </a:fld>
            <a:endParaRPr lang="en-US" b="1" spc="-10" dirty="0"/>
          </a:p>
        </p:txBody>
      </p:sp>
    </p:spTree>
    <p:extLst>
      <p:ext uri="{BB962C8B-B14F-4D97-AF65-F5344CB8AC3E}">
        <p14:creationId xmlns:p14="http://schemas.microsoft.com/office/powerpoint/2010/main" val="349488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l="51626" r="6047" b="8563"/>
          <a:stretch/>
        </p:blipFill>
        <p:spPr>
          <a:xfrm>
            <a:off x="8318500" y="65"/>
            <a:ext cx="3870325" cy="6270643"/>
          </a:xfrm>
          <a:prstGeom prst="rect">
            <a:avLst/>
          </a:prstGeom>
        </p:spPr>
      </p:pic>
      <p:pic>
        <p:nvPicPr>
          <p:cNvPr id="12" name="Picture 11"/>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2" name="Title 1"/>
          <p:cNvSpPr>
            <a:spLocks noGrp="1"/>
          </p:cNvSpPr>
          <p:nvPr>
            <p:ph type="title"/>
          </p:nvPr>
        </p:nvSpPr>
        <p:spPr>
          <a:xfrm>
            <a:off x="343506" y="320040"/>
            <a:ext cx="3803952" cy="877163"/>
          </a:xfrm>
        </p:spPr>
        <p:txBody>
          <a:bodyPr/>
          <a:lstStyle/>
          <a:p>
            <a:r>
              <a:rPr lang="en-US" dirty="0"/>
              <a:t>Click to edit Master title style</a:t>
            </a:r>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dirty="0"/>
              <a:t>Click to edit Master title style</a:t>
            </a:r>
          </a:p>
        </p:txBody>
      </p:sp>
      <p:sp>
        <p:nvSpPr>
          <p:cNvPr id="3" name="TextBox 2">
            <a:extLst>
              <a:ext uri="{FF2B5EF4-FFF2-40B4-BE49-F238E27FC236}">
                <a16:creationId xmlns:a16="http://schemas.microsoft.com/office/drawing/2014/main" id="{256D9A32-4AD1-4CE0-AB04-82BE9BC2E0FE}"/>
              </a:ext>
            </a:extLst>
          </p:cNvPr>
          <p:cNvSpPr txBox="1"/>
          <p:nvPr userDrawn="1"/>
        </p:nvSpPr>
        <p:spPr>
          <a:xfrm>
            <a:off x="9259748" y="6260510"/>
            <a:ext cx="1215342" cy="400110"/>
          </a:xfrm>
          <a:prstGeom prst="rect">
            <a:avLst/>
          </a:prstGeom>
          <a:noFill/>
        </p:spPr>
        <p:txBody>
          <a:bodyPr wrap="square" rtlCol="0">
            <a:spAutoFit/>
          </a:bodyPr>
          <a:lstStyle/>
          <a:p>
            <a:pPr algn="l"/>
            <a:r>
              <a:rPr lang="en-US" sz="1000" b="0" baseline="0" dirty="0">
                <a:solidFill>
                  <a:srgbClr val="BFBFBF"/>
                </a:solidFill>
                <a:latin typeface="Arial" pitchFamily="34" charset="0"/>
                <a:cs typeface="Arial" pitchFamily="34" charset="0"/>
              </a:rPr>
              <a:t>ICANS XXIII</a:t>
            </a:r>
          </a:p>
          <a:p>
            <a:pPr algn="l"/>
            <a:r>
              <a:rPr lang="en-US" sz="1000" b="0" baseline="0" dirty="0">
                <a:solidFill>
                  <a:srgbClr val="BFBFBF"/>
                </a:solidFill>
                <a:latin typeface="Arial" pitchFamily="34" charset="0"/>
                <a:cs typeface="Arial" pitchFamily="34" charset="0"/>
              </a:rPr>
              <a:t>Oct. 13-18, 2019</a:t>
            </a:r>
          </a:p>
        </p:txBody>
      </p:sp>
    </p:spTree>
    <p:extLst>
      <p:ext uri="{BB962C8B-B14F-4D97-AF65-F5344CB8AC3E}">
        <p14:creationId xmlns:p14="http://schemas.microsoft.com/office/powerpoint/2010/main" val="21988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dirty="0"/>
              <a:t>Click to edit Master title style</a:t>
            </a:r>
          </a:p>
        </p:txBody>
      </p:sp>
    </p:spTree>
    <p:extLst>
      <p:ext uri="{BB962C8B-B14F-4D97-AF65-F5344CB8AC3E}">
        <p14:creationId xmlns:p14="http://schemas.microsoft.com/office/powerpoint/2010/main" val="136705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dirty="0"/>
              <a:t>Click to edit Master title style</a:t>
            </a:r>
          </a:p>
        </p:txBody>
      </p:sp>
      <p:sp>
        <p:nvSpPr>
          <p:cNvPr id="3" name="TextBox 2">
            <a:extLst>
              <a:ext uri="{FF2B5EF4-FFF2-40B4-BE49-F238E27FC236}">
                <a16:creationId xmlns:a16="http://schemas.microsoft.com/office/drawing/2014/main" id="{0BDF4523-3C33-4DC1-AC3B-6DB82D67A2BD}"/>
              </a:ext>
            </a:extLst>
          </p:cNvPr>
          <p:cNvSpPr txBox="1"/>
          <p:nvPr userDrawn="1"/>
        </p:nvSpPr>
        <p:spPr>
          <a:xfrm>
            <a:off x="9201875" y="6237360"/>
            <a:ext cx="1215342" cy="400110"/>
          </a:xfrm>
          <a:prstGeom prst="rect">
            <a:avLst/>
          </a:prstGeom>
          <a:noFill/>
        </p:spPr>
        <p:txBody>
          <a:bodyPr wrap="square" rtlCol="0">
            <a:spAutoFit/>
          </a:bodyPr>
          <a:lstStyle/>
          <a:p>
            <a:pPr algn="l"/>
            <a:r>
              <a:rPr lang="en-US" sz="1000" b="0" baseline="0" dirty="0">
                <a:solidFill>
                  <a:srgbClr val="BFBFBF"/>
                </a:solidFill>
                <a:latin typeface="Arial" pitchFamily="34" charset="0"/>
                <a:cs typeface="Arial" pitchFamily="34" charset="0"/>
              </a:rPr>
              <a:t>ICANS XXIII</a:t>
            </a:r>
          </a:p>
          <a:p>
            <a:pPr algn="l"/>
            <a:r>
              <a:rPr lang="en-US" sz="1000" b="0" baseline="0" dirty="0">
                <a:solidFill>
                  <a:srgbClr val="BFBFBF"/>
                </a:solidFill>
                <a:latin typeface="Arial" pitchFamily="34" charset="0"/>
                <a:cs typeface="Arial" pitchFamily="34" charset="0"/>
              </a:rPr>
              <a:t>Oct. 13-18, 2019</a:t>
            </a:r>
          </a:p>
        </p:txBody>
      </p:sp>
    </p:spTree>
    <p:extLst>
      <p:ext uri="{BB962C8B-B14F-4D97-AF65-F5344CB8AC3E}">
        <p14:creationId xmlns:p14="http://schemas.microsoft.com/office/powerpoint/2010/main" val="99364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p:nvSpPr>
        <p:spPr>
          <a:xfrm>
            <a:off x="0" y="320041"/>
            <a:ext cx="274249"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p:nvSpPr>
        <p:spPr>
          <a:xfrm>
            <a:off x="274249" y="320041"/>
            <a:ext cx="1412305"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4250" y="1074421"/>
            <a:ext cx="11331630" cy="4233245"/>
          </a:xfrm>
          <a:prstGeom prst="rect">
            <a:avLst/>
          </a:prstGeom>
        </p:spPr>
      </p:pic>
      <p:sp>
        <p:nvSpPr>
          <p:cNvPr id="10" name="TextBox 9"/>
          <p:cNvSpPr txBox="1"/>
          <p:nvPr/>
        </p:nvSpPr>
        <p:spPr>
          <a:xfrm>
            <a:off x="267091" y="5343836"/>
            <a:ext cx="5383405"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p:ph type="ctrTitle" hasCustomPrompt="1"/>
          </p:nvPr>
        </p:nvSpPr>
        <p:spPr>
          <a:xfrm>
            <a:off x="428624" y="1388963"/>
            <a:ext cx="8675934" cy="978729"/>
          </a:xfrm>
        </p:spPr>
        <p:txBody>
          <a:bodyPr/>
          <a:lstStyle>
            <a:lvl1pPr algn="l">
              <a:defRPr sz="3199"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447365" y="3013455"/>
            <a:ext cx="5439097" cy="2028101"/>
          </a:xfrm>
        </p:spPr>
        <p:txBody>
          <a:bodyPr/>
          <a:lstStyle>
            <a:lvl1pPr marL="0" indent="0" algn="l">
              <a:buNone/>
              <a:defRPr sz="1999" baseline="0">
                <a:solidFill>
                  <a:schemeClr val="bg1"/>
                </a:solidFill>
                <a:latin typeface="Century Gothic" panose="020B0502020202020204" pitchFamily="34" charset="0"/>
                <a:cs typeface="Arial" panose="020B0604020202020204"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p:nvPicPr>
        <p:blipFill>
          <a:blip r:embed="rId3"/>
          <a:stretch>
            <a:fillRect/>
          </a:stretch>
        </p:blipFill>
        <p:spPr>
          <a:xfrm>
            <a:off x="413021" y="456244"/>
            <a:ext cx="1087853"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p:nvSpPr>
        <p:spPr bwMode="auto">
          <a:xfrm>
            <a:off x="6094412" y="0"/>
            <a:ext cx="6094413"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1989" y="5409489"/>
            <a:ext cx="1603338" cy="388553"/>
          </a:xfrm>
          <a:prstGeom prst="rect">
            <a:avLst/>
          </a:prstGeom>
        </p:spPr>
      </p:pic>
    </p:spTree>
    <p:extLst>
      <p:ext uri="{BB962C8B-B14F-4D97-AF65-F5344CB8AC3E}">
        <p14:creationId xmlns:p14="http://schemas.microsoft.com/office/powerpoint/2010/main" val="850739823"/>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655" y="274320"/>
            <a:ext cx="11427023" cy="539496"/>
          </a:xfrm>
        </p:spPr>
        <p:txBody>
          <a:bodyPr/>
          <a:lstStyle>
            <a:lvl1pPr>
              <a:lnSpc>
                <a:spcPct val="90000"/>
              </a:lnSpc>
              <a:defRPr sz="3199"/>
            </a:lvl1pPr>
          </a:lstStyle>
          <a:p>
            <a:r>
              <a:rPr lang="en-US" dirty="0"/>
              <a:t>Click to edit Master title style</a:t>
            </a:r>
          </a:p>
        </p:txBody>
      </p:sp>
      <p:sp>
        <p:nvSpPr>
          <p:cNvPr id="3" name="Content Placeholder 2"/>
          <p:cNvSpPr>
            <a:spLocks noGrp="1"/>
          </p:cNvSpPr>
          <p:nvPr>
            <p:ph idx="1"/>
          </p:nvPr>
        </p:nvSpPr>
        <p:spPr>
          <a:xfrm>
            <a:off x="447939" y="1653735"/>
            <a:ext cx="11427023" cy="4047778"/>
          </a:xfrm>
        </p:spPr>
        <p:txBody>
          <a:bodyPr/>
          <a:lstStyle>
            <a:lvl1pPr marL="288838" indent="-288838">
              <a:spcBef>
                <a:spcPts val="1799"/>
              </a:spcBef>
              <a:buClr>
                <a:schemeClr val="tx1"/>
              </a:buClr>
              <a:buSzPct val="90000"/>
              <a:buFont typeface="Century Gothic" panose="020B0502020202020204" pitchFamily="34" charset="0"/>
              <a:buChar char="•"/>
              <a:defRPr lang="en-US" sz="2799" kern="1200" dirty="0">
                <a:solidFill>
                  <a:schemeClr val="tx1"/>
                </a:solidFill>
                <a:latin typeface="Century Gothic" panose="020B0502020202020204" pitchFamily="34" charset="0"/>
                <a:ea typeface="+mn-ea"/>
                <a:cs typeface="+mn-cs"/>
              </a:defRPr>
            </a:lvl1pPr>
            <a:lvl2pPr marL="687182" indent="-288838">
              <a:buClr>
                <a:schemeClr val="tx1"/>
              </a:buClr>
              <a:buSzPct val="90000"/>
              <a:buFont typeface="Century Gothic" panose="020B0502020202020204" pitchFamily="34" charset="0"/>
              <a:buChar char="–"/>
              <a:defRPr>
                <a:latin typeface="+mn-lt"/>
                <a:cs typeface="Arial" panose="020B0604020202020204" pitchFamily="34" charset="0"/>
              </a:defRPr>
            </a:lvl2pPr>
            <a:lvl3pPr marL="1031565" indent="-288838">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280" indent="-222183">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p:nvSpPr>
        <p:spPr>
          <a:xfrm>
            <a:off x="0" y="320041"/>
            <a:ext cx="274249"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p:nvPicPr>
        <p:blipFill>
          <a:blip r:embed="rId2"/>
          <a:stretch>
            <a:fillRect/>
          </a:stretch>
        </p:blipFill>
        <p:spPr>
          <a:xfrm>
            <a:off x="405538" y="6452482"/>
            <a:ext cx="2111714" cy="301752"/>
          </a:xfrm>
          <a:prstGeom prst="rect">
            <a:avLst/>
          </a:prstGeom>
        </p:spPr>
      </p:pic>
    </p:spTree>
    <p:extLst>
      <p:ext uri="{BB962C8B-B14F-4D97-AF65-F5344CB8AC3E}">
        <p14:creationId xmlns:p14="http://schemas.microsoft.com/office/powerpoint/2010/main" val="1450391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pic>
        <p:nvPicPr>
          <p:cNvPr id="9" name="Picture 8"/>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343275" y="-807261"/>
            <a:ext cx="10220258" cy="7665194"/>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76587" y="651305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pic>
        <p:nvPicPr>
          <p:cNvPr id="10" name="Picture 9"/>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 id="2147483946" r:id="rId6"/>
    <p:sldLayoutId id="2147483947" r:id="rId7"/>
  </p:sldLayoutIdLst>
  <p:hf hd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p:nvPicPr>
        <p:blipFill>
          <a:blip r:embed="rId18"/>
          <a:stretch>
            <a:fillRect/>
          </a:stretch>
        </p:blipFill>
        <p:spPr>
          <a:xfrm>
            <a:off x="405538" y="6452482"/>
            <a:ext cx="2111714" cy="301752"/>
          </a:xfrm>
          <a:prstGeom prst="rect">
            <a:avLst/>
          </a:prstGeom>
        </p:spPr>
      </p:pic>
      <p:sp>
        <p:nvSpPr>
          <p:cNvPr id="1026" name="Title Placeholder 1"/>
          <p:cNvSpPr>
            <a:spLocks noGrp="1"/>
          </p:cNvSpPr>
          <p:nvPr>
            <p:ph type="title"/>
          </p:nvPr>
        </p:nvSpPr>
        <p:spPr bwMode="auto">
          <a:xfrm>
            <a:off x="429656" y="274321"/>
            <a:ext cx="11427023"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496" y="1650030"/>
            <a:ext cx="11416494"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89" y="6626132"/>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p:nvSpPr>
        <p:spPr>
          <a:xfrm>
            <a:off x="0" y="320041"/>
            <a:ext cx="274249"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p:nvSpPr>
        <p:spPr bwMode="auto">
          <a:xfrm flipH="1">
            <a:off x="-4389" y="6616607"/>
            <a:ext cx="280328" cy="152400"/>
          </a:xfrm>
          <a:prstGeom prst="rect">
            <a:avLst/>
          </a:prstGeom>
          <a:noFill/>
          <a:ln w="9525">
            <a:noFill/>
            <a:miter lim="800000"/>
            <a:headEnd/>
            <a:tailEnd/>
          </a:ln>
          <a:effectLst/>
        </p:spPr>
        <p:txBody>
          <a:bodyPr lIns="0" tIns="0" rIns="0" bIns="0"/>
          <a:lstStyle/>
          <a:p>
            <a:pPr algn="ctr" defTabSz="172986">
              <a:lnSpc>
                <a:spcPct val="90000"/>
              </a:lnSpc>
              <a:tabLst>
                <a:tab pos="230119" algn="l"/>
              </a:tabLst>
              <a:defRPr/>
            </a:pPr>
            <a:fld id="{040BB257-551A-4736-B50F-DCF1BA034C06}" type="slidenum">
              <a:rPr lang="en-US" sz="900" smtClean="0">
                <a:solidFill>
                  <a:schemeClr val="tx1"/>
                </a:solidFill>
                <a:latin typeface="+mn-lt"/>
                <a:cs typeface="Times New Roman" panose="02020603050405020304" pitchFamily="18" charset="0"/>
              </a:rPr>
              <a:pPr algn="ctr" defTabSz="172986">
                <a:lnSpc>
                  <a:spcPct val="90000"/>
                </a:lnSpc>
                <a:tabLst>
                  <a:tab pos="230119"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p:nvSpPr>
        <p:spPr>
          <a:xfrm>
            <a:off x="8008196" y="6583680"/>
            <a:ext cx="3859795"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1" name="Picture 10">
            <a:extLst>
              <a:ext uri="{FF2B5EF4-FFF2-40B4-BE49-F238E27FC236}">
                <a16:creationId xmlns:a16="http://schemas.microsoft.com/office/drawing/2014/main" id="{08162483-EB7D-42B1-9B21-864FD54117BD}"/>
              </a:ext>
            </a:extLst>
          </p:cNvPr>
          <p:cNvPicPr>
            <a:picLocks noChangeAspect="1"/>
          </p:cNvPicPr>
          <p:nvPr userDrawn="1"/>
        </p:nvPicPr>
        <p:blipFill rotWithShape="1">
          <a:blip r:embed="rId19"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pic>
        <p:nvPicPr>
          <p:cNvPr id="15" name="Picture 14">
            <a:extLst>
              <a:ext uri="{FF2B5EF4-FFF2-40B4-BE49-F238E27FC236}">
                <a16:creationId xmlns:a16="http://schemas.microsoft.com/office/drawing/2014/main" id="{D9050848-B669-41E5-8A5A-A01AD6475B5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10419588" y="6313428"/>
            <a:ext cx="1329900" cy="320040"/>
          </a:xfrm>
          <a:prstGeom prst="rect">
            <a:avLst/>
          </a:prstGeom>
        </p:spPr>
      </p:pic>
    </p:spTree>
    <p:extLst>
      <p:ext uri="{BB962C8B-B14F-4D97-AF65-F5344CB8AC3E}">
        <p14:creationId xmlns:p14="http://schemas.microsoft.com/office/powerpoint/2010/main" val="329552710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Lst>
  <p:hf hdr="0" dt="0"/>
  <p:txStyles>
    <p:titleStyle>
      <a:lvl1pPr algn="l" rtl="0" eaLnBrk="1" fontAlgn="base" hangingPunct="1">
        <a:lnSpc>
          <a:spcPct val="90000"/>
        </a:lnSpc>
        <a:spcBef>
          <a:spcPct val="0"/>
        </a:spcBef>
        <a:spcAft>
          <a:spcPct val="0"/>
        </a:spcAft>
        <a:defRPr sz="3199"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999">
          <a:solidFill>
            <a:srgbClr val="006C3A"/>
          </a:solidFill>
          <a:latin typeface="Arial Black" pitchFamily="34" charset="0"/>
        </a:defRPr>
      </a:lvl2pPr>
      <a:lvl3pPr algn="l" rtl="0" eaLnBrk="1" fontAlgn="base" hangingPunct="1">
        <a:lnSpc>
          <a:spcPct val="85000"/>
        </a:lnSpc>
        <a:spcBef>
          <a:spcPct val="0"/>
        </a:spcBef>
        <a:spcAft>
          <a:spcPct val="0"/>
        </a:spcAft>
        <a:defRPr sz="2999">
          <a:solidFill>
            <a:srgbClr val="006C3A"/>
          </a:solidFill>
          <a:latin typeface="Arial Black" pitchFamily="34" charset="0"/>
        </a:defRPr>
      </a:lvl3pPr>
      <a:lvl4pPr algn="l" rtl="0" eaLnBrk="1" fontAlgn="base" hangingPunct="1">
        <a:lnSpc>
          <a:spcPct val="85000"/>
        </a:lnSpc>
        <a:spcBef>
          <a:spcPct val="0"/>
        </a:spcBef>
        <a:spcAft>
          <a:spcPct val="0"/>
        </a:spcAft>
        <a:defRPr sz="2999">
          <a:solidFill>
            <a:srgbClr val="006C3A"/>
          </a:solidFill>
          <a:latin typeface="Arial Black" pitchFamily="34" charset="0"/>
        </a:defRPr>
      </a:lvl4pPr>
      <a:lvl5pPr algn="l" rtl="0" eaLnBrk="1" fontAlgn="base" hangingPunct="1">
        <a:lnSpc>
          <a:spcPct val="85000"/>
        </a:lnSpc>
        <a:spcBef>
          <a:spcPct val="0"/>
        </a:spcBef>
        <a:spcAft>
          <a:spcPct val="0"/>
        </a:spcAft>
        <a:defRPr sz="2999">
          <a:solidFill>
            <a:srgbClr val="006C3A"/>
          </a:solidFill>
          <a:latin typeface="Arial Black" pitchFamily="34" charset="0"/>
        </a:defRPr>
      </a:lvl5pPr>
      <a:lvl6pPr marL="457063" algn="l" rtl="0" eaLnBrk="1" fontAlgn="base" hangingPunct="1">
        <a:lnSpc>
          <a:spcPct val="85000"/>
        </a:lnSpc>
        <a:spcBef>
          <a:spcPct val="0"/>
        </a:spcBef>
        <a:spcAft>
          <a:spcPct val="0"/>
        </a:spcAft>
        <a:defRPr sz="2999">
          <a:solidFill>
            <a:srgbClr val="006C3A"/>
          </a:solidFill>
          <a:latin typeface="Arial Black" pitchFamily="34" charset="0"/>
        </a:defRPr>
      </a:lvl6pPr>
      <a:lvl7pPr marL="914126" algn="l" rtl="0" eaLnBrk="1" fontAlgn="base" hangingPunct="1">
        <a:lnSpc>
          <a:spcPct val="85000"/>
        </a:lnSpc>
        <a:spcBef>
          <a:spcPct val="0"/>
        </a:spcBef>
        <a:spcAft>
          <a:spcPct val="0"/>
        </a:spcAft>
        <a:defRPr sz="2999">
          <a:solidFill>
            <a:srgbClr val="006C3A"/>
          </a:solidFill>
          <a:latin typeface="Arial Black" pitchFamily="34" charset="0"/>
        </a:defRPr>
      </a:lvl7pPr>
      <a:lvl8pPr marL="1371189" algn="l" rtl="0" eaLnBrk="1" fontAlgn="base" hangingPunct="1">
        <a:lnSpc>
          <a:spcPct val="85000"/>
        </a:lnSpc>
        <a:spcBef>
          <a:spcPct val="0"/>
        </a:spcBef>
        <a:spcAft>
          <a:spcPct val="0"/>
        </a:spcAft>
        <a:defRPr sz="2999">
          <a:solidFill>
            <a:srgbClr val="006C3A"/>
          </a:solidFill>
          <a:latin typeface="Arial Black" pitchFamily="34" charset="0"/>
        </a:defRPr>
      </a:lvl8pPr>
      <a:lvl9pPr marL="1828251" algn="l" rtl="0" eaLnBrk="1" fontAlgn="base" hangingPunct="1">
        <a:lnSpc>
          <a:spcPct val="85000"/>
        </a:lnSpc>
        <a:spcBef>
          <a:spcPct val="0"/>
        </a:spcBef>
        <a:spcAft>
          <a:spcPct val="0"/>
        </a:spcAft>
        <a:defRPr sz="2999">
          <a:solidFill>
            <a:srgbClr val="006C3A"/>
          </a:solidFill>
          <a:latin typeface="Arial Black" pitchFamily="34" charset="0"/>
        </a:defRPr>
      </a:lvl9pPr>
    </p:titleStyle>
    <p:bodyStyle>
      <a:lvl1pPr marL="287252" indent="-287252"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799" kern="1200">
          <a:solidFill>
            <a:schemeClr val="tx1"/>
          </a:solidFill>
          <a:latin typeface="Century Gothic" panose="020B0502020202020204" pitchFamily="34" charset="0"/>
          <a:ea typeface="+mn-ea"/>
          <a:cs typeface="+mn-cs"/>
        </a:defRPr>
      </a:lvl1pPr>
      <a:lvl2pPr marL="688768" indent="-285664"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399" kern="1200">
          <a:solidFill>
            <a:schemeClr val="tx1"/>
          </a:solidFill>
          <a:latin typeface="Century Gothic" panose="020B0502020202020204" pitchFamily="34" charset="0"/>
          <a:ea typeface="+mn-ea"/>
          <a:cs typeface="+mn-cs"/>
        </a:defRPr>
      </a:lvl2pPr>
      <a:lvl3pPr marL="1029979" indent="-285664"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999" kern="1200">
          <a:solidFill>
            <a:schemeClr val="tx1"/>
          </a:solidFill>
          <a:latin typeface="Century Gothic" panose="020B0502020202020204" pitchFamily="34" charset="0"/>
          <a:ea typeface="+mn-ea"/>
          <a:cs typeface="+mn-cs"/>
        </a:defRPr>
      </a:lvl3pPr>
      <a:lvl4pPr marL="1144245" indent="-172986" algn="l" rtl="0" eaLnBrk="1" fontAlgn="base" hangingPunct="1">
        <a:lnSpc>
          <a:spcPct val="90000"/>
        </a:lnSpc>
        <a:spcBef>
          <a:spcPts val="800"/>
        </a:spcBef>
        <a:spcAft>
          <a:spcPct val="0"/>
        </a:spcAft>
        <a:buClr>
          <a:schemeClr val="tx1"/>
        </a:buClr>
        <a:buFont typeface="Arial" charset="0"/>
        <a:buChar char="–"/>
        <a:defRPr sz="1799" kern="1200">
          <a:solidFill>
            <a:schemeClr val="tx1"/>
          </a:solidFill>
          <a:latin typeface="Century Gothic" panose="020B0502020202020204" pitchFamily="34" charset="0"/>
          <a:ea typeface="+mn-ea"/>
          <a:cs typeface="+mn-cs"/>
        </a:defRPr>
      </a:lvl4pPr>
      <a:lvl5pPr marL="1482280" indent="-222183" algn="l" rtl="0" eaLnBrk="1" fontAlgn="base" hangingPunct="1">
        <a:lnSpc>
          <a:spcPct val="90000"/>
        </a:lnSpc>
        <a:spcBef>
          <a:spcPts val="600"/>
        </a:spcBef>
        <a:spcAft>
          <a:spcPct val="0"/>
        </a:spcAft>
        <a:buClr>
          <a:schemeClr val="tx1"/>
        </a:buClr>
        <a:buFont typeface="Arial" charset="0"/>
        <a:buChar char="»"/>
        <a:defRPr sz="1799" kern="1200">
          <a:solidFill>
            <a:schemeClr val="tx1"/>
          </a:solidFill>
          <a:latin typeface="Century Gothic" panose="020B0502020202020204" pitchFamily="34" charset="0"/>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bwMode="auto">
          <a:xfrm>
            <a:off x="564170" y="1087484"/>
            <a:ext cx="8402030" cy="41957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200" dirty="0">
                <a:solidFill>
                  <a:schemeClr val="bg1"/>
                </a:solidFill>
                <a:latin typeface="+mj-lt"/>
              </a:rPr>
              <a:t>Neutronics Analyses for the Conceptual Design of the SNS Second Target Station</a:t>
            </a:r>
          </a:p>
          <a:p>
            <a:pPr>
              <a:spcBef>
                <a:spcPts val="600"/>
              </a:spcBef>
            </a:pPr>
            <a:endParaRPr lang="en-US" sz="2000" dirty="0">
              <a:solidFill>
                <a:schemeClr val="bg1"/>
              </a:solidFill>
              <a:latin typeface="+mn-lt"/>
            </a:endParaRPr>
          </a:p>
          <a:p>
            <a:pPr>
              <a:spcBef>
                <a:spcPts val="600"/>
              </a:spcBef>
            </a:pPr>
            <a:r>
              <a:rPr lang="en-US" sz="2000" dirty="0">
                <a:solidFill>
                  <a:schemeClr val="bg1"/>
                </a:solidFill>
                <a:latin typeface="+mn-lt"/>
              </a:rPr>
              <a:t>Igor Remec and Franz Gallmeier</a:t>
            </a:r>
          </a:p>
          <a:p>
            <a:endParaRPr lang="en-US" sz="2000" dirty="0">
              <a:solidFill>
                <a:schemeClr val="bg1"/>
              </a:solidFill>
              <a:latin typeface="+mn-lt"/>
            </a:endParaRPr>
          </a:p>
          <a:p>
            <a:r>
              <a:rPr lang="en-US" sz="2000" dirty="0">
                <a:solidFill>
                  <a:schemeClr val="bg1"/>
                </a:solidFill>
                <a:latin typeface="+mn-lt"/>
              </a:rPr>
              <a:t>Oak Ridge National Laboratory, Oak Ridge, TN, USA</a:t>
            </a:r>
          </a:p>
          <a:p>
            <a:pPr>
              <a:spcBef>
                <a:spcPts val="600"/>
              </a:spcBef>
            </a:pPr>
            <a:endParaRPr lang="en-US" sz="2000" dirty="0">
              <a:solidFill>
                <a:schemeClr val="bg1"/>
              </a:solidFill>
              <a:latin typeface="+mn-lt"/>
            </a:endParaRPr>
          </a:p>
          <a:p>
            <a:pPr>
              <a:spcBef>
                <a:spcPts val="600"/>
              </a:spcBef>
            </a:pPr>
            <a:r>
              <a:rPr lang="en-US" sz="2000" dirty="0">
                <a:solidFill>
                  <a:schemeClr val="bg1"/>
                </a:solidFill>
                <a:latin typeface="+mn-lt"/>
              </a:rPr>
              <a:t>ICANS XXIII</a:t>
            </a:r>
          </a:p>
          <a:p>
            <a:pPr>
              <a:spcBef>
                <a:spcPts val="600"/>
              </a:spcBef>
            </a:pPr>
            <a:r>
              <a:rPr lang="en-US" sz="2000" dirty="0">
                <a:solidFill>
                  <a:schemeClr val="bg1"/>
                </a:solidFill>
                <a:latin typeface="+mn-lt"/>
              </a:rPr>
              <a:t>Chattanooga, Tn</a:t>
            </a:r>
          </a:p>
          <a:p>
            <a:pPr>
              <a:spcBef>
                <a:spcPts val="600"/>
              </a:spcBef>
            </a:pPr>
            <a:r>
              <a:rPr lang="en-US" sz="2000" dirty="0">
                <a:solidFill>
                  <a:schemeClr val="bg1"/>
                </a:solidFill>
                <a:latin typeface="+mn-lt"/>
              </a:rPr>
              <a:t>Oct 14- 18, 2019</a:t>
            </a:r>
          </a:p>
          <a:p>
            <a:endParaRPr lang="en-US" sz="2000" dirty="0">
              <a:solidFill>
                <a:schemeClr val="bg1"/>
              </a:solidFill>
              <a:latin typeface="+mn-lt"/>
            </a:endParaRPr>
          </a:p>
          <a:p>
            <a:pPr>
              <a:spcBef>
                <a:spcPts val="0"/>
              </a:spcBef>
            </a:pPr>
            <a:r>
              <a:rPr lang="en-US" sz="2000" dirty="0">
                <a:solidFill>
                  <a:schemeClr val="bg1"/>
                </a:solidFill>
              </a:rPr>
              <a:t>Neutronics Analyses Team</a:t>
            </a:r>
          </a:p>
          <a:p>
            <a:pPr>
              <a:spcBef>
                <a:spcPts val="0"/>
              </a:spcBef>
            </a:pPr>
            <a:r>
              <a:rPr lang="en-US" sz="2000" dirty="0">
                <a:solidFill>
                  <a:schemeClr val="bg1"/>
                </a:solidFill>
                <a:latin typeface="Century Gothic" panose="020B0502020202020204" pitchFamily="34" charset="0"/>
              </a:rPr>
              <a:t>Neutron Technologies Division</a:t>
            </a:r>
            <a:endParaRPr lang="en-US" sz="2000" dirty="0">
              <a:solidFill>
                <a:schemeClr val="bg1"/>
              </a:solidFill>
            </a:endParaRPr>
          </a:p>
          <a:p>
            <a:r>
              <a:rPr lang="en-US" sz="2000" dirty="0">
                <a:solidFill>
                  <a:schemeClr val="bg1"/>
                </a:solidFill>
              </a:rPr>
              <a:t>ICANS XXIII</a:t>
            </a:r>
            <a:br>
              <a:rPr lang="en-US" sz="2000" dirty="0">
                <a:solidFill>
                  <a:schemeClr val="bg1"/>
                </a:solidFill>
              </a:rPr>
            </a:br>
            <a:r>
              <a:rPr lang="en-US" sz="2000" dirty="0">
                <a:solidFill>
                  <a:schemeClr val="bg1"/>
                </a:solidFill>
              </a:rPr>
              <a:t>13-18 October 2019</a:t>
            </a:r>
          </a:p>
          <a:p>
            <a:endParaRPr lang="en-US" sz="2000" dirty="0">
              <a:solidFill>
                <a:schemeClr val="bg1"/>
              </a:solidFill>
              <a:latin typeface="+mn-lt"/>
            </a:endParaRPr>
          </a:p>
          <a:p>
            <a:endParaRPr lang="en-US" sz="2000" dirty="0">
              <a:solidFill>
                <a:schemeClr val="bg1"/>
              </a:solidFill>
              <a:latin typeface="+mn-lt"/>
            </a:endParaRPr>
          </a:p>
          <a:p>
            <a:endParaRPr lang="en-US" dirty="0"/>
          </a:p>
        </p:txBody>
      </p:sp>
    </p:spTree>
    <p:extLst>
      <p:ext uri="{BB962C8B-B14F-4D97-AF65-F5344CB8AC3E}">
        <p14:creationId xmlns:p14="http://schemas.microsoft.com/office/powerpoint/2010/main" val="270581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0A01F2-EE79-4DAB-AAE8-AA2D4DAD3E52}"/>
              </a:ext>
            </a:extLst>
          </p:cNvPr>
          <p:cNvPicPr>
            <a:picLocks noChangeAspect="1"/>
          </p:cNvPicPr>
          <p:nvPr/>
        </p:nvPicPr>
        <p:blipFill>
          <a:blip r:embed="rId2"/>
          <a:stretch>
            <a:fillRect/>
          </a:stretch>
        </p:blipFill>
        <p:spPr>
          <a:xfrm>
            <a:off x="4150386" y="0"/>
            <a:ext cx="7917752" cy="5806916"/>
          </a:xfrm>
          <a:prstGeom prst="rect">
            <a:avLst/>
          </a:prstGeom>
        </p:spPr>
      </p:pic>
      <p:sp>
        <p:nvSpPr>
          <p:cNvPr id="2" name="Title 1">
            <a:extLst>
              <a:ext uri="{FF2B5EF4-FFF2-40B4-BE49-F238E27FC236}">
                <a16:creationId xmlns:a16="http://schemas.microsoft.com/office/drawing/2014/main" id="{30CFC847-7591-4A22-AE46-5FB43207B83C}"/>
              </a:ext>
            </a:extLst>
          </p:cNvPr>
          <p:cNvSpPr>
            <a:spLocks noGrp="1"/>
          </p:cNvSpPr>
          <p:nvPr>
            <p:ph type="title"/>
          </p:nvPr>
        </p:nvSpPr>
        <p:spPr>
          <a:xfrm>
            <a:off x="429656" y="274321"/>
            <a:ext cx="11422261" cy="1421543"/>
          </a:xfrm>
        </p:spPr>
        <p:txBody>
          <a:bodyPr/>
          <a:lstStyle/>
          <a:p>
            <a:r>
              <a:rPr lang="en-US" b="1" dirty="0"/>
              <a:t>STS target evolution: </a:t>
            </a:r>
            <a:br>
              <a:rPr lang="en-US" b="1" dirty="0"/>
            </a:br>
            <a:r>
              <a:rPr lang="en-US" b="1" dirty="0"/>
              <a:t>rotating target, </a:t>
            </a:r>
            <a:br>
              <a:rPr lang="en-US" b="1" dirty="0"/>
            </a:br>
            <a:r>
              <a:rPr lang="en-US" b="1" dirty="0"/>
              <a:t>current design (2019)</a:t>
            </a:r>
            <a:endParaRPr lang="en-US" dirty="0"/>
          </a:p>
        </p:txBody>
      </p:sp>
      <p:graphicFrame>
        <p:nvGraphicFramePr>
          <p:cNvPr id="4" name="Table 3">
            <a:extLst>
              <a:ext uri="{FF2B5EF4-FFF2-40B4-BE49-F238E27FC236}">
                <a16:creationId xmlns:a16="http://schemas.microsoft.com/office/drawing/2014/main" id="{CC917E64-74CC-465B-833E-30C1371CABEA}"/>
              </a:ext>
            </a:extLst>
          </p:cNvPr>
          <p:cNvGraphicFramePr>
            <a:graphicFrameLocks noGrp="1"/>
          </p:cNvGraphicFramePr>
          <p:nvPr/>
        </p:nvGraphicFramePr>
        <p:xfrm>
          <a:off x="1206287" y="4952403"/>
          <a:ext cx="3586655" cy="1744337"/>
        </p:xfrm>
        <a:graphic>
          <a:graphicData uri="http://schemas.openxmlformats.org/drawingml/2006/table">
            <a:tbl>
              <a:tblPr>
                <a:tableStyleId>{69CF1AB2-1976-4502-BF36-3FF5EA218861}</a:tableStyleId>
              </a:tblPr>
              <a:tblGrid>
                <a:gridCol w="2152217">
                  <a:extLst>
                    <a:ext uri="{9D8B030D-6E8A-4147-A177-3AD203B41FA5}">
                      <a16:colId xmlns:a16="http://schemas.microsoft.com/office/drawing/2014/main" val="90799724"/>
                    </a:ext>
                  </a:extLst>
                </a:gridCol>
                <a:gridCol w="1434438">
                  <a:extLst>
                    <a:ext uri="{9D8B030D-6E8A-4147-A177-3AD203B41FA5}">
                      <a16:colId xmlns:a16="http://schemas.microsoft.com/office/drawing/2014/main" val="833596561"/>
                    </a:ext>
                  </a:extLst>
                </a:gridCol>
              </a:tblGrid>
              <a:tr h="221500">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600" u="none" strike="noStrike" dirty="0">
                          <a:effectLst/>
                        </a:rPr>
                        <a:t>Rotating target</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Synchronous</a:t>
                      </a:r>
                    </a:p>
                  </a:txBody>
                  <a:tcPr marL="5351" marR="5351" marT="5351" marB="0" anchor="b"/>
                </a:tc>
                <a:extLst>
                  <a:ext uri="{0D108BD9-81ED-4DB2-BD59-A6C34878D82A}">
                    <a16:rowId xmlns:a16="http://schemas.microsoft.com/office/drawing/2014/main" val="4027757893"/>
                  </a:ext>
                </a:extLst>
              </a:tr>
              <a:tr h="182778">
                <a:tc>
                  <a:txBody>
                    <a:bodyPr/>
                    <a:lstStyle/>
                    <a:p>
                      <a:pPr algn="ctr" fontAlgn="b"/>
                      <a:r>
                        <a:rPr lang="en-US" sz="1600" u="none" strike="noStrike" dirty="0">
                          <a:effectLst/>
                        </a:rPr>
                        <a:t>Rotational speed</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1 turn in1.4 s </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19963925"/>
                  </a:ext>
                </a:extLst>
              </a:tr>
              <a:tr h="182778">
                <a:tc>
                  <a:txBody>
                    <a:bodyPr/>
                    <a:lstStyle/>
                    <a:p>
                      <a:pPr algn="ctr" fontAlgn="b"/>
                      <a:r>
                        <a:rPr lang="en-US" sz="1600" u="none" strike="noStrike" dirty="0">
                          <a:effectLst/>
                        </a:rPr>
                        <a:t>Number of segments</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21</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2919084315"/>
                  </a:ext>
                </a:extLst>
              </a:tr>
              <a:tr h="182778">
                <a:tc>
                  <a:txBody>
                    <a:bodyPr/>
                    <a:lstStyle/>
                    <a:p>
                      <a:pPr algn="ctr" fontAlgn="b"/>
                      <a:r>
                        <a:rPr lang="en-US" sz="1600" u="none" strike="noStrike" dirty="0">
                          <a:effectLst/>
                        </a:rPr>
                        <a:t>Target Material</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W</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274880515"/>
                  </a:ext>
                </a:extLst>
              </a:tr>
              <a:tr h="182778">
                <a:tc>
                  <a:txBody>
                    <a:bodyPr/>
                    <a:lstStyle/>
                    <a:p>
                      <a:pPr algn="ctr" fontAlgn="b"/>
                      <a:r>
                        <a:rPr lang="en-US" sz="1600" u="none" strike="noStrike" dirty="0">
                          <a:effectLst/>
                        </a:rPr>
                        <a:t>W width </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163.7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3191051601"/>
                  </a:ext>
                </a:extLst>
              </a:tr>
              <a:tr h="182778">
                <a:tc>
                  <a:txBody>
                    <a:bodyPr/>
                    <a:lstStyle/>
                    <a:p>
                      <a:pPr algn="ctr" fontAlgn="b"/>
                      <a:r>
                        <a:rPr lang="en-US" sz="1600" u="none" strike="noStrike" dirty="0">
                          <a:effectLst/>
                        </a:rPr>
                        <a:t>W height</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58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1500193299"/>
                  </a:ext>
                </a:extLst>
              </a:tr>
              <a:tr h="182778">
                <a:tc>
                  <a:txBody>
                    <a:bodyPr/>
                    <a:lstStyle/>
                    <a:p>
                      <a:pPr algn="ctr" fontAlgn="b"/>
                      <a:r>
                        <a:rPr lang="en-US" sz="1600" u="none" strike="noStrike" dirty="0">
                          <a:effectLst/>
                        </a:rPr>
                        <a:t>W length</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250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3205386348"/>
                  </a:ext>
                </a:extLst>
              </a:tr>
            </a:tbl>
          </a:graphicData>
        </a:graphic>
      </p:graphicFrame>
      <p:graphicFrame>
        <p:nvGraphicFramePr>
          <p:cNvPr id="5" name="Table 4">
            <a:extLst>
              <a:ext uri="{FF2B5EF4-FFF2-40B4-BE49-F238E27FC236}">
                <a16:creationId xmlns:a16="http://schemas.microsoft.com/office/drawing/2014/main" id="{BB1F67E0-E369-45FD-B227-21475A735211}"/>
              </a:ext>
            </a:extLst>
          </p:cNvPr>
          <p:cNvGraphicFramePr>
            <a:graphicFrameLocks noGrp="1"/>
          </p:cNvGraphicFramePr>
          <p:nvPr/>
        </p:nvGraphicFramePr>
        <p:xfrm>
          <a:off x="5181274" y="5450785"/>
          <a:ext cx="3586655" cy="1245955"/>
        </p:xfrm>
        <a:graphic>
          <a:graphicData uri="http://schemas.openxmlformats.org/drawingml/2006/table">
            <a:tbl>
              <a:tblPr>
                <a:tableStyleId>{69CF1AB2-1976-4502-BF36-3FF5EA218861}</a:tableStyleId>
              </a:tblPr>
              <a:tblGrid>
                <a:gridCol w="2152217">
                  <a:extLst>
                    <a:ext uri="{9D8B030D-6E8A-4147-A177-3AD203B41FA5}">
                      <a16:colId xmlns:a16="http://schemas.microsoft.com/office/drawing/2014/main" val="90799724"/>
                    </a:ext>
                  </a:extLst>
                </a:gridCol>
                <a:gridCol w="1434438">
                  <a:extLst>
                    <a:ext uri="{9D8B030D-6E8A-4147-A177-3AD203B41FA5}">
                      <a16:colId xmlns:a16="http://schemas.microsoft.com/office/drawing/2014/main" val="833596561"/>
                    </a:ext>
                  </a:extLst>
                </a:gridCol>
              </a:tblGrid>
              <a:tr h="180526">
                <a:tc>
                  <a:txBody>
                    <a:bodyPr/>
                    <a:lstStyle/>
                    <a:p>
                      <a:pPr algn="ctr" fontAlgn="b"/>
                      <a:r>
                        <a:rPr lang="en-US" sz="1600" u="none" strike="noStrike" dirty="0">
                          <a:effectLst/>
                        </a:rPr>
                        <a:t>Clad material</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Ta</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272998273"/>
                  </a:ext>
                </a:extLst>
              </a:tr>
              <a:tr h="182778">
                <a:tc>
                  <a:txBody>
                    <a:bodyPr/>
                    <a:lstStyle/>
                    <a:p>
                      <a:pPr algn="ctr" fontAlgn="b"/>
                      <a:r>
                        <a:rPr lang="en-US" sz="1600" u="none" strike="noStrike" dirty="0">
                          <a:effectLst/>
                        </a:rPr>
                        <a:t>Clad thickness</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1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4294353973"/>
                  </a:ext>
                </a:extLst>
              </a:tr>
              <a:tr h="182778">
                <a:tc>
                  <a:txBody>
                    <a:bodyPr/>
                    <a:lstStyle/>
                    <a:p>
                      <a:pPr algn="ctr" fontAlgn="b"/>
                      <a:r>
                        <a:rPr lang="en-US" sz="1600" u="none" strike="noStrike" dirty="0">
                          <a:effectLst/>
                        </a:rPr>
                        <a:t>Disk diameter</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1156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390188540"/>
                  </a:ext>
                </a:extLst>
              </a:tr>
              <a:tr h="182778">
                <a:tc>
                  <a:txBody>
                    <a:bodyPr/>
                    <a:lstStyle/>
                    <a:p>
                      <a:pPr algn="ctr" fontAlgn="b"/>
                      <a:r>
                        <a:rPr lang="en-US" sz="1600" u="none" strike="noStrike" dirty="0">
                          <a:effectLst/>
                        </a:rPr>
                        <a:t>Shroud material</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316L SS</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2662817166"/>
                  </a:ext>
                </a:extLst>
              </a:tr>
              <a:tr h="219334">
                <a:tc>
                  <a:txBody>
                    <a:bodyPr/>
                    <a:lstStyle/>
                    <a:p>
                      <a:pPr algn="ctr" fontAlgn="b"/>
                      <a:r>
                        <a:rPr lang="en-US" sz="1600" u="none" strike="noStrike" dirty="0">
                          <a:effectLst/>
                        </a:rPr>
                        <a:t>Cooling</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H</a:t>
                      </a:r>
                      <a:r>
                        <a:rPr lang="en-US" sz="1600" u="none" strike="noStrike" baseline="-25000" dirty="0">
                          <a:effectLst/>
                        </a:rPr>
                        <a:t>2</a:t>
                      </a:r>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1273004034"/>
                  </a:ext>
                </a:extLst>
              </a:tr>
            </a:tbl>
          </a:graphicData>
        </a:graphic>
      </p:graphicFrame>
      <p:sp>
        <p:nvSpPr>
          <p:cNvPr id="6" name="TextBox 5">
            <a:extLst>
              <a:ext uri="{FF2B5EF4-FFF2-40B4-BE49-F238E27FC236}">
                <a16:creationId xmlns:a16="http://schemas.microsoft.com/office/drawing/2014/main" id="{018FAE23-A415-4557-89F2-55222AC00540}"/>
              </a:ext>
            </a:extLst>
          </p:cNvPr>
          <p:cNvSpPr txBox="1"/>
          <p:nvPr/>
        </p:nvSpPr>
        <p:spPr>
          <a:xfrm>
            <a:off x="633263" y="2234044"/>
            <a:ext cx="3044423" cy="1089529"/>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b="1" dirty="0">
                <a:latin typeface="+mn-lt"/>
              </a:rPr>
              <a:t>21 tungsten segments,</a:t>
            </a:r>
          </a:p>
          <a:p>
            <a:pPr marL="285750" indent="-285750" algn="l">
              <a:lnSpc>
                <a:spcPct val="90000"/>
              </a:lnSpc>
              <a:buFont typeface="Arial" panose="020B0604020202020204" pitchFamily="34" charset="0"/>
              <a:buChar char="•"/>
            </a:pPr>
            <a:r>
              <a:rPr lang="en-US" b="1" dirty="0">
                <a:latin typeface="+mn-lt"/>
              </a:rPr>
              <a:t>Ta clad,</a:t>
            </a:r>
          </a:p>
          <a:p>
            <a:pPr marL="285750" indent="-285750" algn="l">
              <a:lnSpc>
                <a:spcPct val="90000"/>
              </a:lnSpc>
              <a:buFont typeface="Arial" panose="020B0604020202020204" pitchFamily="34" charset="0"/>
              <a:buChar char="•"/>
            </a:pPr>
            <a:r>
              <a:rPr lang="en-US" b="1" dirty="0">
                <a:latin typeface="+mn-lt"/>
              </a:rPr>
              <a:t>Synchronous operation</a:t>
            </a:r>
          </a:p>
          <a:p>
            <a:pPr marL="285750" indent="-285750" algn="l">
              <a:lnSpc>
                <a:spcPct val="90000"/>
              </a:lnSpc>
              <a:buFont typeface="Arial" panose="020B0604020202020204" pitchFamily="34" charset="0"/>
              <a:buChar char="•"/>
            </a:pPr>
            <a:r>
              <a:rPr lang="en-US" b="1" dirty="0">
                <a:latin typeface="+mn-lt"/>
              </a:rPr>
              <a:t>H</a:t>
            </a:r>
            <a:r>
              <a:rPr lang="en-US" b="1" baseline="-25000" dirty="0">
                <a:latin typeface="+mn-lt"/>
              </a:rPr>
              <a:t>2</a:t>
            </a:r>
            <a:r>
              <a:rPr lang="en-US" b="1" dirty="0">
                <a:latin typeface="+mn-lt"/>
              </a:rPr>
              <a:t>O cooled</a:t>
            </a:r>
          </a:p>
        </p:txBody>
      </p:sp>
    </p:spTree>
    <p:extLst>
      <p:ext uri="{BB962C8B-B14F-4D97-AF65-F5344CB8AC3E}">
        <p14:creationId xmlns:p14="http://schemas.microsoft.com/office/powerpoint/2010/main" val="357637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7C58F-AD8D-41A1-9F72-5EC6FA805D30}"/>
              </a:ext>
            </a:extLst>
          </p:cNvPr>
          <p:cNvSpPr>
            <a:spLocks noGrp="1"/>
          </p:cNvSpPr>
          <p:nvPr>
            <p:ph type="title"/>
          </p:nvPr>
        </p:nvSpPr>
        <p:spPr>
          <a:xfrm>
            <a:off x="344288" y="320040"/>
            <a:ext cx="11422261" cy="535531"/>
          </a:xfrm>
        </p:spPr>
        <p:txBody>
          <a:bodyPr/>
          <a:lstStyle/>
          <a:p>
            <a:pPr>
              <a:lnSpc>
                <a:spcPct val="90000"/>
              </a:lnSpc>
            </a:pPr>
            <a:r>
              <a:rPr lang="en-US" sz="3199" dirty="0">
                <a:solidFill>
                  <a:schemeClr val="tx1"/>
                </a:solidFill>
                <a:latin typeface="Century Gothic" panose="020B0502020202020204" pitchFamily="34" charset="0"/>
              </a:rPr>
              <a:t>STS target evolution </a:t>
            </a:r>
          </a:p>
        </p:txBody>
      </p:sp>
      <p:sp>
        <p:nvSpPr>
          <p:cNvPr id="3" name="Content Placeholder 2">
            <a:extLst>
              <a:ext uri="{FF2B5EF4-FFF2-40B4-BE49-F238E27FC236}">
                <a16:creationId xmlns:a16="http://schemas.microsoft.com/office/drawing/2014/main" id="{1AC42738-D003-4456-B698-D9CA53998192}"/>
              </a:ext>
            </a:extLst>
          </p:cNvPr>
          <p:cNvSpPr>
            <a:spLocks noGrp="1"/>
          </p:cNvSpPr>
          <p:nvPr>
            <p:ph idx="1"/>
          </p:nvPr>
        </p:nvSpPr>
        <p:spPr>
          <a:xfrm>
            <a:off x="344288" y="1405111"/>
            <a:ext cx="11369809" cy="4047778"/>
          </a:xfrm>
        </p:spPr>
        <p:txBody>
          <a:bodyPr/>
          <a:lstStyle/>
          <a:p>
            <a:pPr marL="0" indent="0">
              <a:buNone/>
            </a:pPr>
            <a:r>
              <a:rPr lang="en-US" dirty="0">
                <a:latin typeface="Century Gothic" panose="020B0502020202020204" pitchFamily="34" charset="0"/>
              </a:rPr>
              <a:t>Changed in the target design driven mainly by:</a:t>
            </a:r>
          </a:p>
          <a:p>
            <a:pPr>
              <a:buClr>
                <a:schemeClr val="tx1"/>
              </a:buClr>
            </a:pPr>
            <a:r>
              <a:rPr lang="en-US" dirty="0">
                <a:latin typeface="Century Gothic" panose="020B0502020202020204" pitchFamily="34" charset="0"/>
              </a:rPr>
              <a:t>High decay heat density in stationary target and unacceptable consequences on loss of cooling accident</a:t>
            </a:r>
          </a:p>
          <a:p>
            <a:pPr lvl="1">
              <a:buClrTx/>
            </a:pPr>
            <a:r>
              <a:rPr lang="en-US" dirty="0">
                <a:latin typeface="Century Gothic" panose="020B0502020202020204" pitchFamily="34" charset="0"/>
              </a:rPr>
              <a:t>Solved by transition from stationary to rotating target</a:t>
            </a:r>
          </a:p>
          <a:p>
            <a:pPr>
              <a:buClr>
                <a:schemeClr val="tx1"/>
              </a:buClr>
            </a:pPr>
            <a:r>
              <a:rPr lang="en-US" dirty="0">
                <a:latin typeface="Century Gothic" panose="020B0502020202020204" pitchFamily="34" charset="0"/>
              </a:rPr>
              <a:t>Need to reduce stresses induced by pulsed operation</a:t>
            </a:r>
          </a:p>
          <a:p>
            <a:pPr lvl="1">
              <a:buClr>
                <a:schemeClr val="tx1"/>
              </a:buClr>
            </a:pPr>
            <a:r>
              <a:rPr lang="en-US" dirty="0">
                <a:latin typeface="Century Gothic" panose="020B0502020202020204" pitchFamily="34" charset="0"/>
              </a:rPr>
              <a:t>Solved by increasing proton beam footprint on the target</a:t>
            </a:r>
          </a:p>
          <a:p>
            <a:pPr marL="0" indent="0">
              <a:buNone/>
            </a:pPr>
            <a:endParaRPr lang="en-US" dirty="0"/>
          </a:p>
        </p:txBody>
      </p:sp>
    </p:spTree>
    <p:extLst>
      <p:ext uri="{BB962C8B-B14F-4D97-AF65-F5344CB8AC3E}">
        <p14:creationId xmlns:p14="http://schemas.microsoft.com/office/powerpoint/2010/main" val="2200703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139" y="20895"/>
            <a:ext cx="8628678" cy="978729"/>
          </a:xfrm>
        </p:spPr>
        <p:txBody>
          <a:bodyPr/>
          <a:lstStyle/>
          <a:p>
            <a:pPr>
              <a:lnSpc>
                <a:spcPct val="90000"/>
              </a:lnSpc>
            </a:pPr>
            <a:r>
              <a:rPr lang="en-US" sz="3199" dirty="0">
                <a:solidFill>
                  <a:schemeClr val="tx1"/>
                </a:solidFill>
                <a:latin typeface="Century Gothic" panose="020B0502020202020204" pitchFamily="34" charset="0"/>
              </a:rPr>
              <a:t>Target decay </a:t>
            </a:r>
            <a:br>
              <a:rPr lang="en-US" sz="3199" dirty="0">
                <a:solidFill>
                  <a:schemeClr val="tx1"/>
                </a:solidFill>
                <a:latin typeface="Century Gothic" panose="020B0502020202020204" pitchFamily="34" charset="0"/>
              </a:rPr>
            </a:br>
            <a:r>
              <a:rPr lang="en-US" sz="3199" dirty="0">
                <a:solidFill>
                  <a:schemeClr val="tx1"/>
                </a:solidFill>
                <a:latin typeface="Century Gothic" panose="020B0502020202020204" pitchFamily="34" charset="0"/>
              </a:rPr>
              <a:t>heat</a:t>
            </a:r>
          </a:p>
        </p:txBody>
      </p:sp>
      <p:sp>
        <p:nvSpPr>
          <p:cNvPr id="7" name="TextBox 6">
            <a:extLst>
              <a:ext uri="{FF2B5EF4-FFF2-40B4-BE49-F238E27FC236}">
                <a16:creationId xmlns:a16="http://schemas.microsoft.com/office/drawing/2014/main" id="{1F6227D8-9F5B-4152-BA69-B2267BEEA39D}"/>
              </a:ext>
            </a:extLst>
          </p:cNvPr>
          <p:cNvSpPr txBox="1"/>
          <p:nvPr/>
        </p:nvSpPr>
        <p:spPr>
          <a:xfrm>
            <a:off x="557706" y="955376"/>
            <a:ext cx="2530278" cy="1338828"/>
          </a:xfrm>
          <a:prstGeom prst="rect">
            <a:avLst/>
          </a:prstGeom>
          <a:noFill/>
        </p:spPr>
        <p:txBody>
          <a:bodyPr wrap="square" rtlCol="0">
            <a:spAutoFit/>
          </a:bodyPr>
          <a:lstStyle/>
          <a:p>
            <a:pPr>
              <a:lnSpc>
                <a:spcPct val="90000"/>
              </a:lnSpc>
            </a:pPr>
            <a:r>
              <a:rPr lang="en-US" b="1" dirty="0"/>
              <a:t>Rotating target, </a:t>
            </a:r>
          </a:p>
          <a:p>
            <a:pPr>
              <a:lnSpc>
                <a:spcPct val="90000"/>
              </a:lnSpc>
            </a:pPr>
            <a:r>
              <a:rPr lang="en-US" b="1" dirty="0"/>
              <a:t>present design:</a:t>
            </a:r>
          </a:p>
          <a:p>
            <a:pPr>
              <a:lnSpc>
                <a:spcPct val="90000"/>
              </a:lnSpc>
            </a:pPr>
            <a:r>
              <a:rPr lang="en-US" dirty="0"/>
              <a:t>after 20 y and</a:t>
            </a:r>
          </a:p>
          <a:p>
            <a:pPr>
              <a:lnSpc>
                <a:spcPct val="90000"/>
              </a:lnSpc>
            </a:pPr>
            <a:r>
              <a:rPr lang="en-US" dirty="0"/>
              <a:t>10 y of operation (5000 h/y), at 0.7 MW</a:t>
            </a:r>
          </a:p>
        </p:txBody>
      </p:sp>
      <p:pic>
        <p:nvPicPr>
          <p:cNvPr id="8" name="Picture 7">
            <a:extLst>
              <a:ext uri="{FF2B5EF4-FFF2-40B4-BE49-F238E27FC236}">
                <a16:creationId xmlns:a16="http://schemas.microsoft.com/office/drawing/2014/main" id="{DA5ED9E7-7239-46AF-9B06-1A8FB69BDD18}"/>
              </a:ext>
            </a:extLst>
          </p:cNvPr>
          <p:cNvPicPr>
            <a:picLocks noChangeAspect="1"/>
          </p:cNvPicPr>
          <p:nvPr/>
        </p:nvPicPr>
        <p:blipFill>
          <a:blip r:embed="rId3"/>
          <a:stretch>
            <a:fillRect/>
          </a:stretch>
        </p:blipFill>
        <p:spPr>
          <a:xfrm>
            <a:off x="3787428" y="20895"/>
            <a:ext cx="7510858" cy="4941570"/>
          </a:xfrm>
          <a:prstGeom prst="rect">
            <a:avLst/>
          </a:prstGeom>
        </p:spPr>
      </p:pic>
      <p:sp>
        <p:nvSpPr>
          <p:cNvPr id="6" name="TextBox 5">
            <a:extLst>
              <a:ext uri="{FF2B5EF4-FFF2-40B4-BE49-F238E27FC236}">
                <a16:creationId xmlns:a16="http://schemas.microsoft.com/office/drawing/2014/main" id="{8D48F20E-E735-4A7F-97EA-A72EA038AA47}"/>
              </a:ext>
            </a:extLst>
          </p:cNvPr>
          <p:cNvSpPr txBox="1"/>
          <p:nvPr/>
        </p:nvSpPr>
        <p:spPr>
          <a:xfrm>
            <a:off x="557706" y="3844188"/>
            <a:ext cx="2530278" cy="1089529"/>
          </a:xfrm>
          <a:prstGeom prst="rect">
            <a:avLst/>
          </a:prstGeom>
          <a:noFill/>
        </p:spPr>
        <p:txBody>
          <a:bodyPr wrap="square" rtlCol="0">
            <a:spAutoFit/>
          </a:bodyPr>
          <a:lstStyle/>
          <a:p>
            <a:pPr>
              <a:lnSpc>
                <a:spcPct val="90000"/>
              </a:lnSpc>
            </a:pPr>
            <a:r>
              <a:rPr lang="en-US" b="1" dirty="0"/>
              <a:t>Stationary target:</a:t>
            </a:r>
          </a:p>
          <a:p>
            <a:pPr>
              <a:lnSpc>
                <a:spcPct val="90000"/>
              </a:lnSpc>
            </a:pPr>
            <a:r>
              <a:rPr lang="en-US" dirty="0"/>
              <a:t>after 1 year of operation (5000 h/y),</a:t>
            </a:r>
          </a:p>
          <a:p>
            <a:pPr>
              <a:lnSpc>
                <a:spcPct val="90000"/>
              </a:lnSpc>
            </a:pPr>
            <a:r>
              <a:rPr lang="en-US" dirty="0"/>
              <a:t>at 0.5 MW</a:t>
            </a:r>
          </a:p>
        </p:txBody>
      </p:sp>
      <p:sp>
        <p:nvSpPr>
          <p:cNvPr id="9" name="TextBox 8">
            <a:extLst>
              <a:ext uri="{FF2B5EF4-FFF2-40B4-BE49-F238E27FC236}">
                <a16:creationId xmlns:a16="http://schemas.microsoft.com/office/drawing/2014/main" id="{442EFE51-82C8-4D74-9526-185BB3F6BC7A}"/>
              </a:ext>
            </a:extLst>
          </p:cNvPr>
          <p:cNvSpPr txBox="1"/>
          <p:nvPr/>
        </p:nvSpPr>
        <p:spPr>
          <a:xfrm>
            <a:off x="557706" y="2377786"/>
            <a:ext cx="2530278" cy="1338828"/>
          </a:xfrm>
          <a:prstGeom prst="rect">
            <a:avLst/>
          </a:prstGeom>
          <a:noFill/>
        </p:spPr>
        <p:txBody>
          <a:bodyPr wrap="square" rtlCol="0">
            <a:spAutoFit/>
          </a:bodyPr>
          <a:lstStyle/>
          <a:p>
            <a:pPr>
              <a:lnSpc>
                <a:spcPct val="90000"/>
              </a:lnSpc>
            </a:pPr>
            <a:r>
              <a:rPr lang="en-US" b="1" dirty="0"/>
              <a:t>Rotating target,</a:t>
            </a:r>
          </a:p>
          <a:p>
            <a:pPr>
              <a:lnSpc>
                <a:spcPct val="90000"/>
              </a:lnSpc>
            </a:pPr>
            <a:r>
              <a:rPr lang="en-US" b="1" dirty="0"/>
              <a:t>previous design:</a:t>
            </a:r>
          </a:p>
          <a:p>
            <a:pPr>
              <a:lnSpc>
                <a:spcPct val="90000"/>
              </a:lnSpc>
            </a:pPr>
            <a:r>
              <a:rPr lang="en-US" dirty="0"/>
              <a:t>after 20 years of operation (5000 h/y),</a:t>
            </a:r>
          </a:p>
          <a:p>
            <a:pPr>
              <a:lnSpc>
                <a:spcPct val="90000"/>
              </a:lnSpc>
            </a:pPr>
            <a:r>
              <a:rPr lang="en-US" dirty="0"/>
              <a:t>at 0.5 MW and 0.7 MW</a:t>
            </a:r>
          </a:p>
        </p:txBody>
      </p:sp>
      <p:sp>
        <p:nvSpPr>
          <p:cNvPr id="3" name="Rectangle 2">
            <a:extLst>
              <a:ext uri="{FF2B5EF4-FFF2-40B4-BE49-F238E27FC236}">
                <a16:creationId xmlns:a16="http://schemas.microsoft.com/office/drawing/2014/main" id="{C9FCFAA0-356E-4A48-8F06-5CAAADA94F01}"/>
              </a:ext>
            </a:extLst>
          </p:cNvPr>
          <p:cNvSpPr/>
          <p:nvPr/>
        </p:nvSpPr>
        <p:spPr>
          <a:xfrm>
            <a:off x="947441" y="5010430"/>
            <a:ext cx="11241384" cy="1837426"/>
          </a:xfrm>
          <a:prstGeom prst="rect">
            <a:avLst/>
          </a:prstGeom>
          <a:solidFill>
            <a:schemeClr val="bg1"/>
          </a:solidFill>
        </p:spPr>
        <p:txBody>
          <a:bodyPr wrap="square">
            <a:spAutoFit/>
          </a:bodyPr>
          <a:lstStyle/>
          <a:p>
            <a:pPr>
              <a:lnSpc>
                <a:spcPct val="90000"/>
              </a:lnSpc>
            </a:pPr>
            <a:r>
              <a:rPr lang="en-US" b="1" dirty="0"/>
              <a:t>Total decay heat for the rotating target is much higher than for the stationary target.</a:t>
            </a:r>
          </a:p>
          <a:p>
            <a:pPr>
              <a:lnSpc>
                <a:spcPct val="90000"/>
              </a:lnSpc>
            </a:pPr>
            <a:endParaRPr lang="en-US" b="1" dirty="0"/>
          </a:p>
          <a:p>
            <a:pPr>
              <a:lnSpc>
                <a:spcPct val="90000"/>
              </a:lnSpc>
            </a:pPr>
            <a:r>
              <a:rPr lang="en-US" b="1" dirty="0"/>
              <a:t>But in the rotating target the decay heat is distributed over large volume and does not cause prohibitively high temperatures in the case of the loss of active cooling.</a:t>
            </a:r>
          </a:p>
          <a:p>
            <a:pPr>
              <a:lnSpc>
                <a:spcPct val="90000"/>
              </a:lnSpc>
            </a:pPr>
            <a:endParaRPr lang="en-US" b="1" dirty="0"/>
          </a:p>
          <a:p>
            <a:pPr>
              <a:lnSpc>
                <a:spcPct val="90000"/>
              </a:lnSpc>
            </a:pPr>
            <a:r>
              <a:rPr lang="en-US" b="1" dirty="0"/>
              <a:t>Average decay heat density in W and Ta at shutdown is 2.1 W/cc for stationary target and 0.18 W/cc for rotating target.</a:t>
            </a:r>
          </a:p>
        </p:txBody>
      </p:sp>
    </p:spTree>
    <p:extLst>
      <p:ext uri="{BB962C8B-B14F-4D97-AF65-F5344CB8AC3E}">
        <p14:creationId xmlns:p14="http://schemas.microsoft.com/office/powerpoint/2010/main" val="1329143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FB5B50-5243-461A-9B43-B48CBCEDC4E4}"/>
              </a:ext>
            </a:extLst>
          </p:cNvPr>
          <p:cNvPicPr>
            <a:picLocks noChangeAspect="1"/>
          </p:cNvPicPr>
          <p:nvPr/>
        </p:nvPicPr>
        <p:blipFill>
          <a:blip r:embed="rId3"/>
          <a:stretch>
            <a:fillRect/>
          </a:stretch>
        </p:blipFill>
        <p:spPr>
          <a:xfrm>
            <a:off x="6800969" y="1738736"/>
            <a:ext cx="5387855" cy="4959538"/>
          </a:xfrm>
          <a:prstGeom prst="rect">
            <a:avLst/>
          </a:prstGeom>
        </p:spPr>
      </p:pic>
      <p:sp>
        <p:nvSpPr>
          <p:cNvPr id="2" name="Title 1">
            <a:extLst>
              <a:ext uri="{FF2B5EF4-FFF2-40B4-BE49-F238E27FC236}">
                <a16:creationId xmlns:a16="http://schemas.microsoft.com/office/drawing/2014/main" id="{3AD9A4CE-98BB-4F4D-86A3-9F156071666E}"/>
              </a:ext>
            </a:extLst>
          </p:cNvPr>
          <p:cNvSpPr>
            <a:spLocks noGrp="1"/>
          </p:cNvSpPr>
          <p:nvPr>
            <p:ph type="title"/>
          </p:nvPr>
        </p:nvSpPr>
        <p:spPr>
          <a:xfrm>
            <a:off x="343458" y="159726"/>
            <a:ext cx="5156005" cy="510781"/>
          </a:xfrm>
        </p:spPr>
        <p:txBody>
          <a:bodyPr/>
          <a:lstStyle/>
          <a:p>
            <a:pPr>
              <a:lnSpc>
                <a:spcPct val="85000"/>
              </a:lnSpc>
            </a:pPr>
            <a:r>
              <a:rPr lang="en-US" sz="3200" b="1" dirty="0"/>
              <a:t>Proton beam size/ profile</a:t>
            </a:r>
          </a:p>
        </p:txBody>
      </p:sp>
      <p:graphicFrame>
        <p:nvGraphicFramePr>
          <p:cNvPr id="6" name="Table 5">
            <a:extLst>
              <a:ext uri="{FF2B5EF4-FFF2-40B4-BE49-F238E27FC236}">
                <a16:creationId xmlns:a16="http://schemas.microsoft.com/office/drawing/2014/main" id="{994D0A70-5368-49B5-88A6-D8AC3FD91EED}"/>
              </a:ext>
            </a:extLst>
          </p:cNvPr>
          <p:cNvGraphicFramePr>
            <a:graphicFrameLocks noGrp="1"/>
          </p:cNvGraphicFramePr>
          <p:nvPr>
            <p:extLst>
              <p:ext uri="{D42A27DB-BD31-4B8C-83A1-F6EECF244321}">
                <p14:modId xmlns:p14="http://schemas.microsoft.com/office/powerpoint/2010/main" val="2175734661"/>
              </p:ext>
            </p:extLst>
          </p:nvPr>
        </p:nvGraphicFramePr>
        <p:xfrm>
          <a:off x="302192" y="670507"/>
          <a:ext cx="6498776" cy="2866463"/>
        </p:xfrm>
        <a:graphic>
          <a:graphicData uri="http://schemas.openxmlformats.org/drawingml/2006/table">
            <a:tbl>
              <a:tblPr firstRow="1" firstCol="1" bandRow="1">
                <a:tableStyleId>{5C22544A-7EE6-4342-B048-85BDC9FD1C3A}</a:tableStyleId>
              </a:tblPr>
              <a:tblGrid>
                <a:gridCol w="833701">
                  <a:extLst>
                    <a:ext uri="{9D8B030D-6E8A-4147-A177-3AD203B41FA5}">
                      <a16:colId xmlns:a16="http://schemas.microsoft.com/office/drawing/2014/main" val="3909665052"/>
                    </a:ext>
                  </a:extLst>
                </a:gridCol>
                <a:gridCol w="630620">
                  <a:extLst>
                    <a:ext uri="{9D8B030D-6E8A-4147-A177-3AD203B41FA5}">
                      <a16:colId xmlns:a16="http://schemas.microsoft.com/office/drawing/2014/main" val="2956105640"/>
                    </a:ext>
                  </a:extLst>
                </a:gridCol>
                <a:gridCol w="628955">
                  <a:extLst>
                    <a:ext uri="{9D8B030D-6E8A-4147-A177-3AD203B41FA5}">
                      <a16:colId xmlns:a16="http://schemas.microsoft.com/office/drawing/2014/main" val="3915845315"/>
                    </a:ext>
                  </a:extLst>
                </a:gridCol>
                <a:gridCol w="804087">
                  <a:extLst>
                    <a:ext uri="{9D8B030D-6E8A-4147-A177-3AD203B41FA5}">
                      <a16:colId xmlns:a16="http://schemas.microsoft.com/office/drawing/2014/main" val="2363095307"/>
                    </a:ext>
                  </a:extLst>
                </a:gridCol>
                <a:gridCol w="866744">
                  <a:extLst>
                    <a:ext uri="{9D8B030D-6E8A-4147-A177-3AD203B41FA5}">
                      <a16:colId xmlns:a16="http://schemas.microsoft.com/office/drawing/2014/main" val="2845017430"/>
                    </a:ext>
                  </a:extLst>
                </a:gridCol>
                <a:gridCol w="819598">
                  <a:extLst>
                    <a:ext uri="{9D8B030D-6E8A-4147-A177-3AD203B41FA5}">
                      <a16:colId xmlns:a16="http://schemas.microsoft.com/office/drawing/2014/main" val="4130337509"/>
                    </a:ext>
                  </a:extLst>
                </a:gridCol>
                <a:gridCol w="982638">
                  <a:extLst>
                    <a:ext uri="{9D8B030D-6E8A-4147-A177-3AD203B41FA5}">
                      <a16:colId xmlns:a16="http://schemas.microsoft.com/office/drawing/2014/main" val="2354239638"/>
                    </a:ext>
                  </a:extLst>
                </a:gridCol>
                <a:gridCol w="932433">
                  <a:extLst>
                    <a:ext uri="{9D8B030D-6E8A-4147-A177-3AD203B41FA5}">
                      <a16:colId xmlns:a16="http://schemas.microsoft.com/office/drawing/2014/main" val="1867266999"/>
                    </a:ext>
                  </a:extLst>
                </a:gridCol>
              </a:tblGrid>
              <a:tr h="1110476">
                <a:tc>
                  <a:txBody>
                    <a:bodyPr/>
                    <a:lstStyle/>
                    <a:p>
                      <a:pPr marL="0" marR="0" algn="ctr">
                        <a:lnSpc>
                          <a:spcPct val="107000"/>
                        </a:lnSpc>
                        <a:spcBef>
                          <a:spcPts val="0"/>
                        </a:spcBef>
                        <a:spcAft>
                          <a:spcPts val="0"/>
                        </a:spcAft>
                      </a:pPr>
                      <a:r>
                        <a:rPr lang="en-US" sz="1600" dirty="0">
                          <a:effectLst/>
                        </a:rPr>
                        <a:t>Proton </a:t>
                      </a:r>
                    </a:p>
                    <a:p>
                      <a:pPr marL="0" marR="0" algn="ctr">
                        <a:lnSpc>
                          <a:spcPct val="107000"/>
                        </a:lnSpc>
                        <a:spcBef>
                          <a:spcPts val="0"/>
                        </a:spcBef>
                        <a:spcAft>
                          <a:spcPts val="0"/>
                        </a:spcAft>
                      </a:pPr>
                      <a:r>
                        <a:rPr lang="en-US" sz="1600" dirty="0">
                          <a:effectLst/>
                        </a:rPr>
                        <a:t>Beam Profile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 </a:t>
                      </a:r>
                      <a:r>
                        <a:rPr lang="el-GR" sz="2800" dirty="0">
                          <a:effectLst/>
                          <a:latin typeface="Cambria Math" panose="02040503050406030204" pitchFamily="18" charset="0"/>
                          <a:ea typeface="Cambria Math" panose="02040503050406030204" pitchFamily="18" charset="0"/>
                        </a:rPr>
                        <a:t>σ</a:t>
                      </a:r>
                      <a:r>
                        <a:rPr lang="en-US" sz="3600" baseline="-25000" dirty="0">
                          <a:effectLst/>
                          <a:latin typeface="Cambria Math" panose="02040503050406030204" pitchFamily="18" charset="0"/>
                          <a:ea typeface="Cambria Math" panose="02040503050406030204" pitchFamily="18" charset="0"/>
                        </a:rPr>
                        <a:t>x</a:t>
                      </a:r>
                      <a:endParaRPr lang="en-US" sz="1600" baseline="-25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91440" anchor="b"/>
                </a:tc>
                <a:tc>
                  <a:txBody>
                    <a:bodyPr/>
                    <a:lstStyle/>
                    <a:p>
                      <a:pPr marL="0" marR="0" algn="ctr">
                        <a:lnSpc>
                          <a:spcPct val="107000"/>
                        </a:lnSpc>
                        <a:spcBef>
                          <a:spcPts val="0"/>
                        </a:spcBef>
                        <a:spcAft>
                          <a:spcPts val="0"/>
                        </a:spcAft>
                      </a:pPr>
                      <a:r>
                        <a:rPr lang="el-GR" sz="2800" dirty="0">
                          <a:effectLst/>
                          <a:latin typeface="Cambria Math" panose="02040503050406030204" pitchFamily="18" charset="0"/>
                          <a:ea typeface="Cambria Math" panose="02040503050406030204" pitchFamily="18" charset="0"/>
                        </a:rPr>
                        <a:t>σ</a:t>
                      </a:r>
                      <a:r>
                        <a:rPr lang="en-US" sz="3200" baseline="-25000" dirty="0">
                          <a:effectLst/>
                          <a:latin typeface="Cambria Math" panose="02040503050406030204" pitchFamily="18" charset="0"/>
                          <a:ea typeface="Cambria Math" panose="02040503050406030204" pitchFamily="18" charset="0"/>
                        </a:rPr>
                        <a:t>y</a:t>
                      </a:r>
                      <a:endParaRPr lang="en-US" sz="1600" baseline="-25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91440" anchor="b"/>
                </a:tc>
                <a:tc>
                  <a:txBody>
                    <a:bodyPr/>
                    <a:lstStyle/>
                    <a:p>
                      <a:pPr marL="0" marR="0" algn="ctr">
                        <a:lnSpc>
                          <a:spcPct val="107000"/>
                        </a:lnSpc>
                        <a:spcBef>
                          <a:spcPts val="0"/>
                        </a:spcBef>
                        <a:spcAft>
                          <a:spcPts val="0"/>
                        </a:spcAft>
                      </a:pPr>
                      <a:r>
                        <a:rPr lang="en-US" sz="1600" dirty="0">
                          <a:effectLst/>
                        </a:rPr>
                        <a:t>Vert. Extent 95 %</a:t>
                      </a: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Beam</a:t>
                      </a:r>
                    </a:p>
                  </a:txBody>
                  <a:tcPr marL="68580" marR="68580" marT="0" marB="0" anchor="b"/>
                </a:tc>
                <a:tc>
                  <a:txBody>
                    <a:bodyPr/>
                    <a:lstStyle/>
                    <a:p>
                      <a:pPr marL="0" marR="0" algn="ctr">
                        <a:lnSpc>
                          <a:spcPct val="107000"/>
                        </a:lnSpc>
                        <a:spcBef>
                          <a:spcPts val="0"/>
                        </a:spcBef>
                        <a:spcAft>
                          <a:spcPts val="0"/>
                        </a:spcAft>
                      </a:pPr>
                      <a:r>
                        <a:rPr lang="en-US" sz="1600" dirty="0">
                          <a:effectLst/>
                        </a:rPr>
                        <a:t>Horiz. Extent 95 % Beam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~Area of</a:t>
                      </a:r>
                    </a:p>
                    <a:p>
                      <a:pPr marL="0" marR="0" algn="ctr">
                        <a:lnSpc>
                          <a:spcPct val="107000"/>
                        </a:lnSpc>
                        <a:spcBef>
                          <a:spcPts val="0"/>
                        </a:spcBef>
                        <a:spcAft>
                          <a:spcPts val="0"/>
                        </a:spcAft>
                      </a:pPr>
                      <a:r>
                        <a:rPr lang="en-US" sz="1600" dirty="0">
                          <a:effectLst/>
                        </a:rPr>
                        <a:t>90 % Beam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Max. Heating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Max. dT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39262294"/>
                  </a:ext>
                </a:extLst>
              </a:tr>
              <a:tr h="595791">
                <a:tc>
                  <a:txBody>
                    <a:bodyPr/>
                    <a:lstStyle/>
                    <a:p>
                      <a:pPr marL="0" marR="0" algn="ctr">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(cm)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(cm)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(cm)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(cm)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(cm</a:t>
                      </a:r>
                      <a:r>
                        <a:rPr lang="en-US" sz="1600" baseline="30000" dirty="0">
                          <a:effectLst/>
                        </a:rPr>
                        <a:t>2</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(J/cc/</a:t>
                      </a:r>
                    </a:p>
                    <a:p>
                      <a:pPr marL="0" marR="0" algn="ctr">
                        <a:lnSpc>
                          <a:spcPct val="107000"/>
                        </a:lnSpc>
                        <a:spcBef>
                          <a:spcPts val="0"/>
                        </a:spcBef>
                        <a:spcAft>
                          <a:spcPts val="0"/>
                        </a:spcAft>
                      </a:pPr>
                      <a:r>
                        <a:rPr lang="en-US" sz="1600" dirty="0">
                          <a:effectLst/>
                        </a:rPr>
                        <a:t>pulse)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(deg. 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77982745"/>
                  </a:ext>
                </a:extLst>
              </a:tr>
              <a:tr h="290049">
                <a:tc>
                  <a:txBody>
                    <a:bodyPr/>
                    <a:lstStyle/>
                    <a:p>
                      <a:pPr marL="0" marR="0" algn="ctr">
                        <a:lnSpc>
                          <a:spcPct val="107000"/>
                        </a:lnSpc>
                        <a:spcBef>
                          <a:spcPts val="0"/>
                        </a:spcBef>
                        <a:spcAft>
                          <a:spcPts val="0"/>
                        </a:spcAft>
                      </a:pPr>
                      <a:r>
                        <a:rPr lang="en-US" sz="1600" dirty="0">
                          <a:effectLst/>
                        </a:rPr>
                        <a:t>1.0-1.0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3.04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7.6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highlight>
                            <a:srgbClr val="FFFF00"/>
                          </a:highlight>
                        </a:rPr>
                        <a:t>30.4</a:t>
                      </a:r>
                      <a:endPar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77.9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highlight>
                            <a:srgbClr val="FFFF00"/>
                          </a:highlight>
                        </a:rPr>
                        <a:t>30.12</a:t>
                      </a:r>
                      <a:endPar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89216771"/>
                  </a:ext>
                </a:extLst>
              </a:tr>
              <a:tr h="290049">
                <a:tc>
                  <a:txBody>
                    <a:bodyPr/>
                    <a:lstStyle/>
                    <a:p>
                      <a:pPr marL="0" marR="0" algn="ctr">
                        <a:lnSpc>
                          <a:spcPct val="107000"/>
                        </a:lnSpc>
                        <a:spcBef>
                          <a:spcPts val="0"/>
                        </a:spcBef>
                        <a:spcAft>
                          <a:spcPts val="0"/>
                        </a:spcAft>
                      </a:pPr>
                      <a:r>
                        <a:rPr lang="en-US" sz="1600" dirty="0">
                          <a:effectLst/>
                        </a:rPr>
                        <a:t>1.2-1.0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1.98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3.04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7.6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36.5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65.1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25.17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69234147"/>
                  </a:ext>
                </a:extLst>
              </a:tr>
              <a:tr h="290049">
                <a:tc>
                  <a:txBody>
                    <a:bodyPr/>
                    <a:lstStyle/>
                    <a:p>
                      <a:pPr marL="0" marR="0" algn="ctr">
                        <a:lnSpc>
                          <a:spcPct val="107000"/>
                        </a:lnSpc>
                        <a:spcBef>
                          <a:spcPts val="0"/>
                        </a:spcBef>
                        <a:spcAft>
                          <a:spcPts val="0"/>
                        </a:spcAft>
                      </a:pPr>
                      <a:r>
                        <a:rPr lang="en-US" sz="1600" dirty="0">
                          <a:effectLst/>
                        </a:rPr>
                        <a:t>1.2-1.2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1.98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3.65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9.2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44.2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54.8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21.06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46453543"/>
                  </a:ext>
                </a:extLst>
              </a:tr>
              <a:tr h="290049">
                <a:tc>
                  <a:txBody>
                    <a:bodyPr/>
                    <a:lstStyle/>
                    <a:p>
                      <a:pPr marL="0" marR="0" algn="ctr">
                        <a:lnSpc>
                          <a:spcPct val="107000"/>
                        </a:lnSpc>
                        <a:spcBef>
                          <a:spcPts val="0"/>
                        </a:spcBef>
                        <a:spcAft>
                          <a:spcPts val="0"/>
                        </a:spcAft>
                      </a:pPr>
                      <a:r>
                        <a:rPr lang="en-US" sz="1600" dirty="0">
                          <a:effectLst/>
                        </a:rPr>
                        <a:t>1.2-1.7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1.98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5.17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13.0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highlight>
                            <a:srgbClr val="FFFF00"/>
                          </a:highlight>
                        </a:rPr>
                        <a:t>62.4</a:t>
                      </a:r>
                      <a:endPar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39.0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highlight>
                            <a:srgbClr val="FFFF00"/>
                          </a:highlight>
                        </a:rPr>
                        <a:t>15.00</a:t>
                      </a:r>
                      <a:endParaRPr lang="en-US"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41335108"/>
                  </a:ext>
                </a:extLst>
              </a:tr>
            </a:tbl>
          </a:graphicData>
        </a:graphic>
      </p:graphicFrame>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BD46143-8453-4B8D-8DD3-E018C0EC117E}"/>
                  </a:ext>
                </a:extLst>
              </p:cNvPr>
              <p:cNvSpPr/>
              <p:nvPr/>
            </p:nvSpPr>
            <p:spPr>
              <a:xfrm>
                <a:off x="343458" y="3673918"/>
                <a:ext cx="6498776" cy="1724062"/>
              </a:xfrm>
              <a:prstGeom prst="rect">
                <a:avLst/>
              </a:prstGeom>
            </p:spPr>
            <p:txBody>
              <a:bodyPr wrap="square">
                <a:spAutoFit/>
              </a:bodyPr>
              <a:lstStyle/>
              <a:p>
                <a:r>
                  <a:rPr lang="en-US" sz="2000" dirty="0">
                    <a:latin typeface="Century Gothic" panose="020B0502020202020204" pitchFamily="34" charset="0"/>
                  </a:rPr>
                  <a:t>Super-Gaussian distribution of proton beam current</a:t>
                </a:r>
                <a:endParaRPr lang="en-US" sz="900" dirty="0">
                  <a:latin typeface="Century Gothic" panose="020B0502020202020204" pitchFamily="34" charset="0"/>
                </a:endParaRP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𝑝</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0">
                              <a:latin typeface="Cambria Math" panose="02040503050406030204" pitchFamily="18" charset="0"/>
                            </a:rPr>
                            <m:t>,</m:t>
                          </m:r>
                          <m:r>
                            <a:rPr lang="en-US" sz="2400" i="1">
                              <a:latin typeface="Cambria Math" panose="02040503050406030204" pitchFamily="18" charset="0"/>
                            </a:rPr>
                            <m:t>𝑦</m:t>
                          </m:r>
                        </m:e>
                      </m:d>
                      <m:sSup>
                        <m:sSupPr>
                          <m:ctrlPr>
                            <a:rPr lang="en-US" sz="2400" i="1">
                              <a:latin typeface="Cambria Math" panose="02040503050406030204" pitchFamily="18" charset="0"/>
                            </a:rPr>
                          </m:ctrlPr>
                        </m:sSupPr>
                        <m:e>
                          <m:r>
                            <a:rPr lang="en-US" sz="2400" i="0">
                              <a:latin typeface="Cambria Math" panose="02040503050406030204" pitchFamily="18" charset="0"/>
                            </a:rPr>
                            <m:t>=</m:t>
                          </m:r>
                          <m:r>
                            <a:rPr lang="en-US" sz="2400" i="1">
                              <a:latin typeface="Cambria Math" panose="02040503050406030204" pitchFamily="18" charset="0"/>
                            </a:rPr>
                            <m:t>𝑁𝐹</m:t>
                          </m:r>
                          <m:r>
                            <a:rPr lang="en-US" sz="2400" i="0">
                              <a:latin typeface="Cambria Math" panose="02040503050406030204" pitchFamily="18" charset="0"/>
                            </a:rPr>
                            <m:t>×</m:t>
                          </m:r>
                          <m:r>
                            <a:rPr lang="en-US" sz="2400" i="1">
                              <a:latin typeface="Cambria Math" panose="02040503050406030204" pitchFamily="18" charset="0"/>
                            </a:rPr>
                            <m:t>𝑒</m:t>
                          </m:r>
                        </m:e>
                        <m:sup>
                          <m:r>
                            <a:rPr lang="en-US" sz="2400" i="0">
                              <a:latin typeface="Cambria Math" panose="02040503050406030204" pitchFamily="18" charset="0"/>
                            </a:rPr>
                            <m:t>−</m:t>
                          </m:r>
                          <m:f>
                            <m:fPr>
                              <m:ctrlPr>
                                <a:rPr lang="en-US" sz="2400" i="1">
                                  <a:latin typeface="Cambria Math" panose="02040503050406030204" pitchFamily="18" charset="0"/>
                                </a:rPr>
                              </m:ctrlPr>
                            </m:fPr>
                            <m:num>
                              <m:r>
                                <a:rPr lang="en-US" sz="2400" i="0">
                                  <a:latin typeface="Cambria Math" panose="02040503050406030204" pitchFamily="18" charset="0"/>
                                </a:rPr>
                                <m:t>1</m:t>
                              </m:r>
                            </m:num>
                            <m:den>
                              <m:r>
                                <a:rPr lang="en-US" sz="2400" i="0">
                                  <a:latin typeface="Cambria Math" panose="02040503050406030204" pitchFamily="18" charset="0"/>
                                </a:rPr>
                                <m:t>2</m:t>
                              </m:r>
                            </m:den>
                          </m:f>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𝑥</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0">
                                                  <a:latin typeface="Cambria Math" panose="02040503050406030204" pitchFamily="18" charset="0"/>
                                                </a:rPr>
                                                <m:t>0</m:t>
                                              </m:r>
                                            </m:sub>
                                          </m:sSub>
                                        </m:e>
                                      </m:d>
                                    </m:num>
                                    <m:den>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smtClean="0">
                                              <a:latin typeface="Cambria Math" panose="02040503050406030204" pitchFamily="18" charset="0"/>
                                            </a:rPr>
                                            <m:t>𝑥</m:t>
                                          </m:r>
                                        </m:sub>
                                      </m:sSub>
                                    </m:den>
                                  </m:f>
                                </m:e>
                              </m:d>
                            </m:e>
                            <m:sup>
                              <m:r>
                                <a:rPr lang="en-US" sz="2400" i="0">
                                  <a:latin typeface="Cambria Math" panose="02040503050406030204" pitchFamily="18" charset="0"/>
                                </a:rPr>
                                <m:t>4</m:t>
                              </m:r>
                            </m:sup>
                          </m:sSup>
                        </m:sup>
                      </m:sSup>
                      <m:r>
                        <a:rPr lang="en-US" sz="2400" i="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r>
                            <a:rPr lang="en-US" sz="2400" i="0">
                              <a:latin typeface="Cambria Math" panose="02040503050406030204" pitchFamily="18" charset="0"/>
                            </a:rPr>
                            <m:t>−</m:t>
                          </m:r>
                          <m:f>
                            <m:fPr>
                              <m:ctrlPr>
                                <a:rPr lang="en-US" sz="2400" i="1">
                                  <a:latin typeface="Cambria Math" panose="02040503050406030204" pitchFamily="18" charset="0"/>
                                </a:rPr>
                              </m:ctrlPr>
                            </m:fPr>
                            <m:num>
                              <m:r>
                                <a:rPr lang="en-US" sz="2400" i="0">
                                  <a:latin typeface="Cambria Math" panose="02040503050406030204" pitchFamily="18" charset="0"/>
                                </a:rPr>
                                <m:t>1</m:t>
                              </m:r>
                            </m:num>
                            <m:den>
                              <m:r>
                                <a:rPr lang="en-US" sz="2400" i="0">
                                  <a:latin typeface="Cambria Math" panose="02040503050406030204" pitchFamily="18" charset="0"/>
                                </a:rPr>
                                <m:t>2</m:t>
                              </m:r>
                            </m:den>
                          </m:f>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𝑦</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0">
                                                  <a:latin typeface="Cambria Math" panose="02040503050406030204" pitchFamily="18" charset="0"/>
                                                </a:rPr>
                                                <m:t>0</m:t>
                                              </m:r>
                                            </m:sub>
                                          </m:sSub>
                                        </m:e>
                                      </m:d>
                                    </m:num>
                                    <m:den>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𝑦</m:t>
                                          </m:r>
                                        </m:sub>
                                      </m:sSub>
                                    </m:den>
                                  </m:f>
                                </m:e>
                              </m:d>
                            </m:e>
                            <m:sup>
                              <m:r>
                                <a:rPr lang="en-US" sz="2400" i="0">
                                  <a:latin typeface="Cambria Math" panose="02040503050406030204" pitchFamily="18" charset="0"/>
                                </a:rPr>
                                <m:t>3.9</m:t>
                              </m:r>
                            </m:sup>
                          </m:sSup>
                        </m:sup>
                      </m:sSup>
                    </m:oMath>
                  </m:oMathPara>
                </a14:m>
                <a:endParaRPr lang="en-US" dirty="0"/>
              </a:p>
              <a:p>
                <a:r>
                  <a:rPr lang="en-US" dirty="0"/>
                  <a:t>      FWHM = 2.18 * </a:t>
                </a:r>
                <a:r>
                  <a:rPr lang="en-US" sz="2800" dirty="0">
                    <a:latin typeface="Cambria Math" panose="02040503050406030204" pitchFamily="18" charset="0"/>
                    <a:ea typeface="Cambria Math" panose="02040503050406030204" pitchFamily="18" charset="0"/>
                  </a:rPr>
                  <a:t>σ</a:t>
                </a:r>
                <a:endParaRPr lang="en-US" baseline="-25000" dirty="0">
                  <a:latin typeface="Cambria Math" panose="02040503050406030204" pitchFamily="18" charset="0"/>
                  <a:ea typeface="Cambria Math" panose="02040503050406030204" pitchFamily="18" charset="0"/>
                </a:endParaRPr>
              </a:p>
              <a:p>
                <a:endParaRPr lang="en-US" baseline="-25000" dirty="0"/>
              </a:p>
            </p:txBody>
          </p:sp>
        </mc:Choice>
        <mc:Fallback xmlns="">
          <p:sp>
            <p:nvSpPr>
              <p:cNvPr id="9" name="Rectangle 8">
                <a:extLst>
                  <a:ext uri="{FF2B5EF4-FFF2-40B4-BE49-F238E27FC236}">
                    <a16:creationId xmlns:a16="http://schemas.microsoft.com/office/drawing/2014/main" id="{8BD46143-8453-4B8D-8DD3-E018C0EC117E}"/>
                  </a:ext>
                </a:extLst>
              </p:cNvPr>
              <p:cNvSpPr>
                <a:spLocks noRot="1" noChangeAspect="1" noMove="1" noResize="1" noEditPoints="1" noAdjustHandles="1" noChangeArrowheads="1" noChangeShapeType="1" noTextEdit="1"/>
              </p:cNvSpPr>
              <p:nvPr/>
            </p:nvSpPr>
            <p:spPr>
              <a:xfrm>
                <a:off x="343458" y="3673918"/>
                <a:ext cx="6498776" cy="1724062"/>
              </a:xfrm>
              <a:prstGeom prst="rect">
                <a:avLst/>
              </a:prstGeom>
              <a:blipFill>
                <a:blip r:embed="rId4"/>
                <a:stretch>
                  <a:fillRect l="-938" t="-2128" r="-56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40EB4BE3-48E4-4BAD-91D3-2E7DCC0D955B}"/>
              </a:ext>
            </a:extLst>
          </p:cNvPr>
          <p:cNvSpPr/>
          <p:nvPr/>
        </p:nvSpPr>
        <p:spPr>
          <a:xfrm>
            <a:off x="6834636" y="377686"/>
            <a:ext cx="5299759" cy="923330"/>
          </a:xfrm>
          <a:prstGeom prst="rect">
            <a:avLst/>
          </a:prstGeom>
          <a:ln w="34925">
            <a:solidFill>
              <a:schemeClr val="tx1"/>
            </a:solidFill>
          </a:ln>
        </p:spPr>
        <p:txBody>
          <a:bodyPr wrap="square">
            <a:spAutoFit/>
          </a:bodyPr>
          <a:lstStyle/>
          <a:p>
            <a:r>
              <a:rPr lang="en-US" dirty="0">
                <a:latin typeface="+mn-lt"/>
              </a:rPr>
              <a:t>Footprint                  30 cm</a:t>
            </a:r>
            <a:r>
              <a:rPr lang="en-US" baseline="30000" dirty="0">
                <a:latin typeface="+mn-lt"/>
              </a:rPr>
              <a:t>2</a:t>
            </a:r>
            <a:r>
              <a:rPr lang="en-US" dirty="0">
                <a:latin typeface="+mn-lt"/>
              </a:rPr>
              <a:t>                      62  cm</a:t>
            </a:r>
            <a:r>
              <a:rPr lang="en-US" baseline="30000" dirty="0">
                <a:latin typeface="+mn-lt"/>
              </a:rPr>
              <a:t>2</a:t>
            </a:r>
            <a:r>
              <a:rPr lang="en-US" dirty="0">
                <a:latin typeface="+mn-lt"/>
              </a:rPr>
              <a:t> </a:t>
            </a:r>
          </a:p>
          <a:p>
            <a:endParaRPr lang="en-US" dirty="0">
              <a:latin typeface="+mn-lt"/>
            </a:endParaRPr>
          </a:p>
          <a:p>
            <a:r>
              <a:rPr lang="en-US" dirty="0">
                <a:latin typeface="+mn-lt"/>
              </a:rPr>
              <a:t>Von Mises Stress    134 MPa                    69 MPa</a:t>
            </a:r>
            <a:r>
              <a:rPr lang="en-US" dirty="0">
                <a:highlight>
                  <a:srgbClr val="00FF00"/>
                </a:highlight>
              </a:rPr>
              <a:t>             </a:t>
            </a:r>
            <a:endParaRPr lang="en-US" baseline="30000" dirty="0">
              <a:highlight>
                <a:srgbClr val="00FF00"/>
              </a:highlight>
            </a:endParaRPr>
          </a:p>
        </p:txBody>
      </p:sp>
      <p:sp>
        <p:nvSpPr>
          <p:cNvPr id="3" name="TextBox 2">
            <a:extLst>
              <a:ext uri="{FF2B5EF4-FFF2-40B4-BE49-F238E27FC236}">
                <a16:creationId xmlns:a16="http://schemas.microsoft.com/office/drawing/2014/main" id="{BA4354E0-2850-4CBD-88FC-1B7AB74B07D0}"/>
              </a:ext>
            </a:extLst>
          </p:cNvPr>
          <p:cNvSpPr txBox="1"/>
          <p:nvPr/>
        </p:nvSpPr>
        <p:spPr>
          <a:xfrm>
            <a:off x="10463673" y="2833758"/>
            <a:ext cx="1725152" cy="840230"/>
          </a:xfrm>
          <a:prstGeom prst="rect">
            <a:avLst/>
          </a:prstGeom>
          <a:noFill/>
        </p:spPr>
        <p:txBody>
          <a:bodyPr wrap="none" rtlCol="0">
            <a:spAutoFit/>
          </a:bodyPr>
          <a:lstStyle/>
          <a:p>
            <a:pPr algn="l">
              <a:lnSpc>
                <a:spcPct val="90000"/>
              </a:lnSpc>
            </a:pPr>
            <a:r>
              <a:rPr lang="en-US" b="1" dirty="0">
                <a:latin typeface="+mn-lt"/>
              </a:rPr>
              <a:t>Distribution in</a:t>
            </a:r>
          </a:p>
          <a:p>
            <a:pPr algn="l">
              <a:lnSpc>
                <a:spcPct val="90000"/>
              </a:lnSpc>
            </a:pPr>
            <a:r>
              <a:rPr lang="en-US" b="1" dirty="0">
                <a:latin typeface="+mn-lt"/>
              </a:rPr>
              <a:t>Horizontal</a:t>
            </a:r>
          </a:p>
          <a:p>
            <a:pPr algn="l">
              <a:lnSpc>
                <a:spcPct val="90000"/>
              </a:lnSpc>
            </a:pPr>
            <a:r>
              <a:rPr lang="en-US" b="1" dirty="0">
                <a:latin typeface="+mn-lt"/>
              </a:rPr>
              <a:t>Direction (Y)</a:t>
            </a:r>
          </a:p>
        </p:txBody>
      </p:sp>
      <p:sp>
        <p:nvSpPr>
          <p:cNvPr id="14" name="Arrow: Down 13">
            <a:extLst>
              <a:ext uri="{FF2B5EF4-FFF2-40B4-BE49-F238E27FC236}">
                <a16:creationId xmlns:a16="http://schemas.microsoft.com/office/drawing/2014/main" id="{63B3F0D8-780E-46DB-B924-5654EF6EEDE9}"/>
              </a:ext>
            </a:extLst>
          </p:cNvPr>
          <p:cNvSpPr/>
          <p:nvPr/>
        </p:nvSpPr>
        <p:spPr>
          <a:xfrm rot="16200000">
            <a:off x="10343939" y="166605"/>
            <a:ext cx="108482" cy="775622"/>
          </a:xfrm>
          <a:prstGeom prst="downArrow">
            <a:avLst/>
          </a:prstGeom>
          <a:solidFill>
            <a:srgbClr val="FF0000"/>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dirty="0">
                <a:solidFill>
                  <a:schemeClr val="tx1"/>
                </a:solidFill>
              </a:rPr>
              <a:t>  </a:t>
            </a:r>
          </a:p>
        </p:txBody>
      </p:sp>
      <p:sp>
        <p:nvSpPr>
          <p:cNvPr id="15" name="Arrow: Down 14">
            <a:extLst>
              <a:ext uri="{FF2B5EF4-FFF2-40B4-BE49-F238E27FC236}">
                <a16:creationId xmlns:a16="http://schemas.microsoft.com/office/drawing/2014/main" id="{55F2AFB8-27E0-4759-ABA9-5F4AABD6B0EC}"/>
              </a:ext>
            </a:extLst>
          </p:cNvPr>
          <p:cNvSpPr/>
          <p:nvPr/>
        </p:nvSpPr>
        <p:spPr>
          <a:xfrm rot="16200000">
            <a:off x="10329155" y="712807"/>
            <a:ext cx="108482" cy="775622"/>
          </a:xfrm>
          <a:prstGeom prst="downArrow">
            <a:avLst/>
          </a:prstGeom>
          <a:solidFill>
            <a:srgbClr val="FF0000"/>
          </a:solid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dirty="0">
                <a:solidFill>
                  <a:schemeClr val="tx1"/>
                </a:solidFill>
              </a:rPr>
              <a:t>  </a:t>
            </a:r>
          </a:p>
        </p:txBody>
      </p:sp>
      <p:sp>
        <p:nvSpPr>
          <p:cNvPr id="10" name="Rectangle 9">
            <a:extLst>
              <a:ext uri="{FF2B5EF4-FFF2-40B4-BE49-F238E27FC236}">
                <a16:creationId xmlns:a16="http://schemas.microsoft.com/office/drawing/2014/main" id="{95EEED22-A84C-4F4A-9A88-5A92BBB6A3E5}"/>
              </a:ext>
            </a:extLst>
          </p:cNvPr>
          <p:cNvSpPr/>
          <p:nvPr/>
        </p:nvSpPr>
        <p:spPr>
          <a:xfrm>
            <a:off x="302192" y="5350261"/>
            <a:ext cx="7194598" cy="923330"/>
          </a:xfrm>
          <a:prstGeom prst="rect">
            <a:avLst/>
          </a:prstGeom>
        </p:spPr>
        <p:txBody>
          <a:bodyPr wrap="none">
            <a:spAutoFit/>
          </a:bodyPr>
          <a:lstStyle/>
          <a:p>
            <a:r>
              <a:rPr lang="en-US" b="1" dirty="0"/>
              <a:t>Doubling the proton beam footprint (from ~ 30 </a:t>
            </a:r>
            <a:r>
              <a:rPr lang="en-US" b="1" dirty="0">
                <a:solidFill>
                  <a:prstClr val="black"/>
                </a:solidFill>
              </a:rPr>
              <a:t>cm</a:t>
            </a:r>
            <a:r>
              <a:rPr lang="en-US" b="1" baseline="30000" dirty="0">
                <a:solidFill>
                  <a:prstClr val="black"/>
                </a:solidFill>
              </a:rPr>
              <a:t>2 </a:t>
            </a:r>
            <a:r>
              <a:rPr lang="en-US" b="1" dirty="0"/>
              <a:t>to ~ 60 cm</a:t>
            </a:r>
            <a:r>
              <a:rPr lang="en-US" b="1" baseline="30000" dirty="0"/>
              <a:t>2</a:t>
            </a:r>
            <a:r>
              <a:rPr lang="en-US" b="1" dirty="0"/>
              <a:t>), </a:t>
            </a:r>
          </a:p>
          <a:p>
            <a:r>
              <a:rPr lang="en-US" b="1" dirty="0"/>
              <a:t>causes only modest decrease in moderator performance: </a:t>
            </a:r>
          </a:p>
          <a:p>
            <a:r>
              <a:rPr lang="en-US" b="1" dirty="0"/>
              <a:t>~ 2 – 5 % reduction in peak and tint brightness.</a:t>
            </a:r>
          </a:p>
        </p:txBody>
      </p:sp>
    </p:spTree>
    <p:extLst>
      <p:ext uri="{BB962C8B-B14F-4D97-AF65-F5344CB8AC3E}">
        <p14:creationId xmlns:p14="http://schemas.microsoft.com/office/powerpoint/2010/main" val="564717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915A-DF94-4FFD-8E62-D17CE4169557}"/>
              </a:ext>
            </a:extLst>
          </p:cNvPr>
          <p:cNvSpPr>
            <a:spLocks noGrp="1"/>
          </p:cNvSpPr>
          <p:nvPr>
            <p:ph type="title"/>
          </p:nvPr>
        </p:nvSpPr>
        <p:spPr>
          <a:xfrm>
            <a:off x="1292242" y="2711424"/>
            <a:ext cx="9566258" cy="535531"/>
          </a:xfrm>
        </p:spPr>
        <p:txBody>
          <a:bodyPr/>
          <a:lstStyle/>
          <a:p>
            <a:r>
              <a:rPr lang="en-US" sz="3200" b="1" dirty="0"/>
              <a:t>Moderators characteristics and  performance</a:t>
            </a:r>
          </a:p>
        </p:txBody>
      </p:sp>
    </p:spTree>
    <p:extLst>
      <p:ext uri="{BB962C8B-B14F-4D97-AF65-F5344CB8AC3E}">
        <p14:creationId xmlns:p14="http://schemas.microsoft.com/office/powerpoint/2010/main" val="2061778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22FB-87FE-4D16-AC86-6A1979437738}"/>
              </a:ext>
            </a:extLst>
          </p:cNvPr>
          <p:cNvSpPr>
            <a:spLocks noGrp="1"/>
          </p:cNvSpPr>
          <p:nvPr>
            <p:ph type="title"/>
          </p:nvPr>
        </p:nvSpPr>
        <p:spPr>
          <a:xfrm>
            <a:off x="380900" y="0"/>
            <a:ext cx="11427023" cy="539496"/>
          </a:xfrm>
        </p:spPr>
        <p:txBody>
          <a:bodyPr/>
          <a:lstStyle/>
          <a:p>
            <a:r>
              <a:rPr lang="en-US" b="1" dirty="0"/>
              <a:t>Moderator and reflector requirements</a:t>
            </a:r>
          </a:p>
        </p:txBody>
      </p:sp>
      <p:sp>
        <p:nvSpPr>
          <p:cNvPr id="3" name="Content Placeholder 2">
            <a:extLst>
              <a:ext uri="{FF2B5EF4-FFF2-40B4-BE49-F238E27FC236}">
                <a16:creationId xmlns:a16="http://schemas.microsoft.com/office/drawing/2014/main" id="{A57178DE-2CEB-4376-8B37-641797D5041E}"/>
              </a:ext>
            </a:extLst>
          </p:cNvPr>
          <p:cNvSpPr>
            <a:spLocks noGrp="1"/>
          </p:cNvSpPr>
          <p:nvPr>
            <p:ph idx="1"/>
          </p:nvPr>
        </p:nvSpPr>
        <p:spPr>
          <a:xfrm>
            <a:off x="380899" y="539496"/>
            <a:ext cx="11427023" cy="6147054"/>
          </a:xfrm>
        </p:spPr>
        <p:txBody>
          <a:bodyPr/>
          <a:lstStyle/>
          <a:p>
            <a:r>
              <a:rPr lang="en-US" b="1" dirty="0"/>
              <a:t>Samples are getting smaller</a:t>
            </a:r>
          </a:p>
          <a:p>
            <a:pPr lvl="1"/>
            <a:r>
              <a:rPr lang="en-US" dirty="0"/>
              <a:t>allows smaller beams,  requires higher brightness</a:t>
            </a:r>
          </a:p>
          <a:p>
            <a:r>
              <a:rPr lang="en-US" b="1" dirty="0"/>
              <a:t>The size of the moderator viewed area determines the  brightness but also the beam intensity – conflicting quantities</a:t>
            </a:r>
          </a:p>
          <a:p>
            <a:pPr lvl="1"/>
            <a:r>
              <a:rPr lang="en-US" sz="2400" dirty="0"/>
              <a:t>Selected moderator viewed areas 3 cm × 3cm, or diameter 3 cm</a:t>
            </a:r>
          </a:p>
          <a:p>
            <a:pPr lvl="1"/>
            <a:r>
              <a:rPr lang="en-US" sz="2400" dirty="0"/>
              <a:t>Neutron beam dimensions of ~ 3 cm provide good illumination of sample sizes up to ~1 cm (</a:t>
            </a:r>
            <a:r>
              <a:rPr lang="en-US" sz="2400" spc="-5" dirty="0">
                <a:latin typeface="Century Gothic"/>
                <a:cs typeface="Century Gothic"/>
              </a:rPr>
              <a:t>Zhao et al, </a:t>
            </a:r>
            <a:r>
              <a:rPr lang="en-US" sz="2400" spc="-10" dirty="0">
                <a:latin typeface="Century Gothic"/>
                <a:cs typeface="Century Gothic"/>
              </a:rPr>
              <a:t>Rev </a:t>
            </a:r>
            <a:r>
              <a:rPr lang="en-US" sz="2400" dirty="0">
                <a:latin typeface="Century Gothic"/>
                <a:cs typeface="Century Gothic"/>
              </a:rPr>
              <a:t>Sci. </a:t>
            </a:r>
            <a:r>
              <a:rPr lang="en-US" sz="2400" spc="-5" dirty="0">
                <a:latin typeface="Century Gothic"/>
                <a:cs typeface="Century Gothic"/>
              </a:rPr>
              <a:t>Inst. 84</a:t>
            </a:r>
            <a:r>
              <a:rPr lang="en-US" sz="2400" spc="20" dirty="0">
                <a:latin typeface="Century Gothic"/>
                <a:cs typeface="Century Gothic"/>
              </a:rPr>
              <a:t> </a:t>
            </a:r>
            <a:r>
              <a:rPr lang="en-US" sz="2400" spc="-10" dirty="0">
                <a:latin typeface="Century Gothic"/>
                <a:cs typeface="Century Gothic"/>
              </a:rPr>
              <a:t>(2013)</a:t>
            </a:r>
            <a:endParaRPr lang="en-US" sz="2400" dirty="0"/>
          </a:p>
          <a:p>
            <a:pPr lvl="1"/>
            <a:r>
              <a:rPr lang="en-US" sz="2400" dirty="0"/>
              <a:t>Smaller viewed areas allow smaller moderators, tighter coupling to the neutron production area in the target </a:t>
            </a:r>
          </a:p>
          <a:p>
            <a:pPr lvl="1"/>
            <a:r>
              <a:rPr lang="en-US" sz="2400" dirty="0"/>
              <a:t>Significant increase in brightness can be achieved</a:t>
            </a:r>
          </a:p>
          <a:p>
            <a:r>
              <a:rPr lang="en-US" b="1" dirty="0"/>
              <a:t>High heating rates require use of liquid hydrogen for moderator</a:t>
            </a:r>
          </a:p>
          <a:p>
            <a:pPr lvl="1"/>
            <a:r>
              <a:rPr lang="en-US" dirty="0"/>
              <a:t>max. ~ 1.2 W/cc in H</a:t>
            </a:r>
            <a:r>
              <a:rPr lang="en-US" baseline="-25000" dirty="0"/>
              <a:t>2</a:t>
            </a:r>
            <a:r>
              <a:rPr lang="en-US" dirty="0"/>
              <a:t>, ~8 W/cc in H</a:t>
            </a:r>
            <a:r>
              <a:rPr lang="en-US" baseline="-25000" dirty="0"/>
              <a:t>2</a:t>
            </a:r>
            <a:r>
              <a:rPr lang="en-US" dirty="0"/>
              <a:t>O and Al </a:t>
            </a:r>
          </a:p>
          <a:p>
            <a:r>
              <a:rPr lang="en-US" sz="2800" dirty="0">
                <a:latin typeface="Century Gothic"/>
                <a:cs typeface="Century Gothic"/>
              </a:rPr>
              <a:t>Beryllium </a:t>
            </a:r>
            <a:r>
              <a:rPr lang="en-US" sz="2800" spc="-5" dirty="0">
                <a:latin typeface="Century Gothic"/>
                <a:cs typeface="Century Gothic"/>
              </a:rPr>
              <a:t>reflector </a:t>
            </a:r>
            <a:r>
              <a:rPr lang="en-US" sz="2800" spc="5" dirty="0">
                <a:latin typeface="Century Gothic"/>
                <a:cs typeface="Century Gothic"/>
              </a:rPr>
              <a:t>(</a:t>
            </a:r>
            <a:r>
              <a:rPr lang="en-US" sz="2800" spc="-5" dirty="0">
                <a:latin typeface="Century Gothic"/>
                <a:cs typeface="Century Gothic"/>
              </a:rPr>
              <a:t>a standard at </a:t>
            </a:r>
            <a:r>
              <a:rPr lang="en-US" sz="2800" dirty="0">
                <a:latin typeface="Century Gothic"/>
                <a:cs typeface="Century Gothic"/>
              </a:rPr>
              <a:t>spallation  neutron</a:t>
            </a:r>
            <a:r>
              <a:rPr lang="en-US" sz="2800" spc="-10" dirty="0">
                <a:latin typeface="Century Gothic"/>
                <a:cs typeface="Century Gothic"/>
              </a:rPr>
              <a:t> </a:t>
            </a:r>
            <a:r>
              <a:rPr lang="en-US" sz="2800" spc="-5" dirty="0">
                <a:latin typeface="Century Gothic"/>
                <a:cs typeface="Century Gothic"/>
              </a:rPr>
              <a:t>sources)</a:t>
            </a:r>
            <a:endParaRPr lang="en-US" sz="2800" dirty="0">
              <a:latin typeface="Century Gothic"/>
              <a:cs typeface="Century Gothic"/>
            </a:endParaRPr>
          </a:p>
          <a:p>
            <a:endParaRPr lang="en-US" dirty="0"/>
          </a:p>
          <a:p>
            <a:pPr marL="0" indent="0">
              <a:buNone/>
            </a:pPr>
            <a:r>
              <a:rPr lang="en-US" dirty="0"/>
              <a:t> </a:t>
            </a:r>
          </a:p>
        </p:txBody>
      </p:sp>
    </p:spTree>
    <p:extLst>
      <p:ext uri="{BB962C8B-B14F-4D97-AF65-F5344CB8AC3E}">
        <p14:creationId xmlns:p14="http://schemas.microsoft.com/office/powerpoint/2010/main" val="220136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ECC24-377F-4A9C-B93A-2BBF05CE883B}"/>
              </a:ext>
            </a:extLst>
          </p:cNvPr>
          <p:cNvPicPr>
            <a:picLocks noChangeAspect="1"/>
          </p:cNvPicPr>
          <p:nvPr/>
        </p:nvPicPr>
        <p:blipFill>
          <a:blip r:embed="rId3"/>
          <a:stretch>
            <a:fillRect/>
          </a:stretch>
        </p:blipFill>
        <p:spPr>
          <a:xfrm>
            <a:off x="57209" y="342912"/>
            <a:ext cx="5601720" cy="4750067"/>
          </a:xfrm>
          <a:prstGeom prst="rect">
            <a:avLst/>
          </a:prstGeom>
        </p:spPr>
      </p:pic>
      <p:pic>
        <p:nvPicPr>
          <p:cNvPr id="4" name="Picture 3">
            <a:extLst>
              <a:ext uri="{FF2B5EF4-FFF2-40B4-BE49-F238E27FC236}">
                <a16:creationId xmlns:a16="http://schemas.microsoft.com/office/drawing/2014/main" id="{FE8D2001-0511-47B6-9138-0EF543B00134}"/>
              </a:ext>
            </a:extLst>
          </p:cNvPr>
          <p:cNvPicPr>
            <a:picLocks noChangeAspect="1"/>
          </p:cNvPicPr>
          <p:nvPr/>
        </p:nvPicPr>
        <p:blipFill rotWithShape="1">
          <a:blip r:embed="rId4"/>
          <a:srcRect l="3646" t="8219" r="1081" b="4162"/>
          <a:stretch/>
        </p:blipFill>
        <p:spPr>
          <a:xfrm>
            <a:off x="7767961" y="12453"/>
            <a:ext cx="4151155" cy="3364990"/>
          </a:xfrm>
          <a:prstGeom prst="rect">
            <a:avLst/>
          </a:prstGeom>
        </p:spPr>
      </p:pic>
      <p:sp>
        <p:nvSpPr>
          <p:cNvPr id="2" name="Title 1">
            <a:extLst>
              <a:ext uri="{FF2B5EF4-FFF2-40B4-BE49-F238E27FC236}">
                <a16:creationId xmlns:a16="http://schemas.microsoft.com/office/drawing/2014/main" id="{9848CA69-E7F3-443C-8C54-68D811D505F8}"/>
              </a:ext>
            </a:extLst>
          </p:cNvPr>
          <p:cNvSpPr>
            <a:spLocks noGrp="1"/>
          </p:cNvSpPr>
          <p:nvPr>
            <p:ph type="title"/>
          </p:nvPr>
        </p:nvSpPr>
        <p:spPr>
          <a:xfrm>
            <a:off x="4779283" y="72680"/>
            <a:ext cx="3501228" cy="1421543"/>
          </a:xfrm>
        </p:spPr>
        <p:txBody>
          <a:bodyPr/>
          <a:lstStyle/>
          <a:p>
            <a:r>
              <a:rPr lang="en-US" b="1" dirty="0"/>
              <a:t>STS moderators:</a:t>
            </a:r>
            <a:br>
              <a:rPr lang="en-US" b="1" dirty="0"/>
            </a:br>
            <a:r>
              <a:rPr lang="en-US" b="1" dirty="0"/>
              <a:t>current configuration</a:t>
            </a:r>
          </a:p>
        </p:txBody>
      </p:sp>
      <p:sp>
        <p:nvSpPr>
          <p:cNvPr id="12" name="TextBox 11">
            <a:extLst>
              <a:ext uri="{FF2B5EF4-FFF2-40B4-BE49-F238E27FC236}">
                <a16:creationId xmlns:a16="http://schemas.microsoft.com/office/drawing/2014/main" id="{A75A832C-4439-4696-A7D3-5D0428A00792}"/>
              </a:ext>
            </a:extLst>
          </p:cNvPr>
          <p:cNvSpPr txBox="1"/>
          <p:nvPr/>
        </p:nvSpPr>
        <p:spPr>
          <a:xfrm>
            <a:off x="8950453" y="5256878"/>
            <a:ext cx="2385589" cy="590931"/>
          </a:xfrm>
          <a:prstGeom prst="rect">
            <a:avLst/>
          </a:prstGeom>
          <a:solidFill>
            <a:schemeClr val="bg1"/>
          </a:solidFill>
        </p:spPr>
        <p:txBody>
          <a:bodyPr wrap="none" rtlCol="0">
            <a:spAutoFit/>
          </a:bodyPr>
          <a:lstStyle/>
          <a:p>
            <a:pPr algn="l">
              <a:lnSpc>
                <a:spcPct val="90000"/>
              </a:lnSpc>
            </a:pPr>
            <a:r>
              <a:rPr lang="en-US" b="1" dirty="0">
                <a:latin typeface="+mn-lt"/>
              </a:rPr>
              <a:t>Bottom moderator: </a:t>
            </a:r>
          </a:p>
          <a:p>
            <a:pPr algn="l">
              <a:lnSpc>
                <a:spcPct val="90000"/>
              </a:lnSpc>
            </a:pPr>
            <a:r>
              <a:rPr lang="en-US" b="1" dirty="0">
                <a:latin typeface="+mn-lt"/>
              </a:rPr>
              <a:t>6 beamlines</a:t>
            </a:r>
          </a:p>
        </p:txBody>
      </p:sp>
      <p:sp>
        <p:nvSpPr>
          <p:cNvPr id="13" name="TextBox 12">
            <a:extLst>
              <a:ext uri="{FF2B5EF4-FFF2-40B4-BE49-F238E27FC236}">
                <a16:creationId xmlns:a16="http://schemas.microsoft.com/office/drawing/2014/main" id="{9705F4D3-5123-47B1-99A7-DB975B4C047A}"/>
              </a:ext>
            </a:extLst>
          </p:cNvPr>
          <p:cNvSpPr txBox="1"/>
          <p:nvPr/>
        </p:nvSpPr>
        <p:spPr>
          <a:xfrm>
            <a:off x="739921" y="4712114"/>
            <a:ext cx="3784453" cy="840230"/>
          </a:xfrm>
          <a:prstGeom prst="rect">
            <a:avLst/>
          </a:prstGeom>
          <a:noFill/>
        </p:spPr>
        <p:txBody>
          <a:bodyPr wrap="square" rtlCol="0">
            <a:spAutoFit/>
          </a:bodyPr>
          <a:lstStyle/>
          <a:p>
            <a:pPr>
              <a:lnSpc>
                <a:spcPct val="90000"/>
              </a:lnSpc>
            </a:pPr>
            <a:r>
              <a:rPr lang="en-US" b="1" dirty="0">
                <a:latin typeface="+mn-lt"/>
              </a:rPr>
              <a:t>Two moderators:</a:t>
            </a:r>
          </a:p>
          <a:p>
            <a:pPr marL="285750" indent="-285750">
              <a:lnSpc>
                <a:spcPct val="90000"/>
              </a:lnSpc>
              <a:buFont typeface="Arial" panose="020B0604020202020204" pitchFamily="34" charset="0"/>
              <a:buChar char="•"/>
            </a:pPr>
            <a:r>
              <a:rPr lang="en-US" b="1" dirty="0">
                <a:latin typeface="+mn-lt"/>
              </a:rPr>
              <a:t>Both coupled, para-H at 20ºK,</a:t>
            </a:r>
          </a:p>
          <a:p>
            <a:pPr marL="285750" indent="-285750">
              <a:lnSpc>
                <a:spcPct val="90000"/>
              </a:lnSpc>
              <a:buFont typeface="Arial" panose="020B0604020202020204" pitchFamily="34" charset="0"/>
              <a:buChar char="•"/>
            </a:pPr>
            <a:r>
              <a:rPr lang="en-US" b="1" dirty="0">
                <a:latin typeface="+mn-lt"/>
              </a:rPr>
              <a:t>H</a:t>
            </a:r>
            <a:r>
              <a:rPr lang="en-US" b="1" baseline="-25000" dirty="0">
                <a:latin typeface="+mn-lt"/>
              </a:rPr>
              <a:t>2</a:t>
            </a:r>
            <a:r>
              <a:rPr lang="en-US" b="1" dirty="0">
                <a:latin typeface="+mn-lt"/>
              </a:rPr>
              <a:t>O pre-moderator</a:t>
            </a:r>
          </a:p>
        </p:txBody>
      </p:sp>
      <p:sp>
        <p:nvSpPr>
          <p:cNvPr id="14" name="TextBox 13">
            <a:extLst>
              <a:ext uri="{FF2B5EF4-FFF2-40B4-BE49-F238E27FC236}">
                <a16:creationId xmlns:a16="http://schemas.microsoft.com/office/drawing/2014/main" id="{128A75EC-A70D-4A51-84ED-45D25CE820AE}"/>
              </a:ext>
            </a:extLst>
          </p:cNvPr>
          <p:cNvSpPr txBox="1"/>
          <p:nvPr/>
        </p:nvSpPr>
        <p:spPr>
          <a:xfrm>
            <a:off x="9247323" y="3362298"/>
            <a:ext cx="2023322" cy="590931"/>
          </a:xfrm>
          <a:prstGeom prst="rect">
            <a:avLst/>
          </a:prstGeom>
          <a:noFill/>
        </p:spPr>
        <p:txBody>
          <a:bodyPr wrap="square" rtlCol="0">
            <a:spAutoFit/>
          </a:bodyPr>
          <a:lstStyle/>
          <a:p>
            <a:pPr algn="l">
              <a:lnSpc>
                <a:spcPct val="90000"/>
              </a:lnSpc>
            </a:pPr>
            <a:r>
              <a:rPr lang="en-US" b="1" dirty="0">
                <a:latin typeface="+mn-lt"/>
              </a:rPr>
              <a:t>Top moderator: </a:t>
            </a:r>
          </a:p>
          <a:p>
            <a:pPr algn="l">
              <a:lnSpc>
                <a:spcPct val="90000"/>
              </a:lnSpc>
            </a:pPr>
            <a:r>
              <a:rPr lang="en-US" b="1" dirty="0">
                <a:latin typeface="+mn-lt"/>
              </a:rPr>
              <a:t>16 beamlines</a:t>
            </a:r>
          </a:p>
        </p:txBody>
      </p:sp>
      <p:pic>
        <p:nvPicPr>
          <p:cNvPr id="5" name="Picture 4">
            <a:extLst>
              <a:ext uri="{FF2B5EF4-FFF2-40B4-BE49-F238E27FC236}">
                <a16:creationId xmlns:a16="http://schemas.microsoft.com/office/drawing/2014/main" id="{ED2480EA-BFEB-4CE5-9BA3-6DA18EEF70ED}"/>
              </a:ext>
            </a:extLst>
          </p:cNvPr>
          <p:cNvPicPr>
            <a:picLocks noChangeAspect="1"/>
          </p:cNvPicPr>
          <p:nvPr/>
        </p:nvPicPr>
        <p:blipFill rotWithShape="1">
          <a:blip r:embed="rId5"/>
          <a:srcRect l="2246" t="2805"/>
          <a:stretch/>
        </p:blipFill>
        <p:spPr>
          <a:xfrm>
            <a:off x="4977234" y="2975993"/>
            <a:ext cx="3973219" cy="3883842"/>
          </a:xfrm>
          <a:prstGeom prst="rect">
            <a:avLst/>
          </a:prstGeom>
        </p:spPr>
      </p:pic>
    </p:spTree>
    <p:extLst>
      <p:ext uri="{BB962C8B-B14F-4D97-AF65-F5344CB8AC3E}">
        <p14:creationId xmlns:p14="http://schemas.microsoft.com/office/powerpoint/2010/main" val="1907189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AFFC10-12D6-4F8E-A3F4-51F57F3BA3B4}"/>
              </a:ext>
            </a:extLst>
          </p:cNvPr>
          <p:cNvPicPr>
            <a:picLocks noChangeAspect="1"/>
          </p:cNvPicPr>
          <p:nvPr/>
        </p:nvPicPr>
        <p:blipFill>
          <a:blip r:embed="rId3"/>
          <a:stretch>
            <a:fillRect/>
          </a:stretch>
        </p:blipFill>
        <p:spPr>
          <a:xfrm>
            <a:off x="-1896" y="927498"/>
            <a:ext cx="5512548" cy="5289887"/>
          </a:xfrm>
          <a:prstGeom prst="rect">
            <a:avLst/>
          </a:prstGeom>
        </p:spPr>
      </p:pic>
      <p:pic>
        <p:nvPicPr>
          <p:cNvPr id="3" name="Picture 2">
            <a:extLst>
              <a:ext uri="{FF2B5EF4-FFF2-40B4-BE49-F238E27FC236}">
                <a16:creationId xmlns:a16="http://schemas.microsoft.com/office/drawing/2014/main" id="{C79909E5-7DDB-4356-9938-3BD39A1E15F8}"/>
              </a:ext>
            </a:extLst>
          </p:cNvPr>
          <p:cNvPicPr>
            <a:picLocks noChangeAspect="1"/>
          </p:cNvPicPr>
          <p:nvPr/>
        </p:nvPicPr>
        <p:blipFill>
          <a:blip r:embed="rId4"/>
          <a:stretch>
            <a:fillRect/>
          </a:stretch>
        </p:blipFill>
        <p:spPr>
          <a:xfrm>
            <a:off x="5046368" y="260413"/>
            <a:ext cx="6971157" cy="6384798"/>
          </a:xfrm>
          <a:prstGeom prst="rect">
            <a:avLst/>
          </a:prstGeom>
        </p:spPr>
      </p:pic>
      <p:sp>
        <p:nvSpPr>
          <p:cNvPr id="2" name="Title 1"/>
          <p:cNvSpPr>
            <a:spLocks noGrp="1"/>
          </p:cNvSpPr>
          <p:nvPr>
            <p:ph type="title"/>
          </p:nvPr>
        </p:nvSpPr>
        <p:spPr>
          <a:xfrm>
            <a:off x="305439" y="38837"/>
            <a:ext cx="11374024" cy="978473"/>
          </a:xfrm>
        </p:spPr>
        <p:txBody>
          <a:bodyPr/>
          <a:lstStyle/>
          <a:p>
            <a:r>
              <a:rPr lang="en-US" b="1" dirty="0"/>
              <a:t>Cylindrical moderator: coupled para-H at 20ºK, </a:t>
            </a:r>
            <a:br>
              <a:rPr lang="en-US" b="1" dirty="0"/>
            </a:br>
            <a:r>
              <a:rPr lang="en-US" b="1" dirty="0"/>
              <a:t>with H</a:t>
            </a:r>
            <a:r>
              <a:rPr lang="en-US" b="1" baseline="-25000" dirty="0"/>
              <a:t>2</a:t>
            </a:r>
            <a:r>
              <a:rPr lang="en-US" b="1" dirty="0"/>
              <a:t>O pre-moderator</a:t>
            </a:r>
          </a:p>
        </p:txBody>
      </p:sp>
      <p:sp>
        <p:nvSpPr>
          <p:cNvPr id="4" name="TextBox 3"/>
          <p:cNvSpPr txBox="1"/>
          <p:nvPr/>
        </p:nvSpPr>
        <p:spPr>
          <a:xfrm>
            <a:off x="9985717" y="470205"/>
            <a:ext cx="2317408" cy="590931"/>
          </a:xfrm>
          <a:prstGeom prst="rect">
            <a:avLst/>
          </a:prstGeom>
          <a:noFill/>
        </p:spPr>
        <p:txBody>
          <a:bodyPr wrap="square" rtlCol="0">
            <a:spAutoFit/>
          </a:bodyPr>
          <a:lstStyle/>
          <a:p>
            <a:pPr>
              <a:lnSpc>
                <a:spcPct val="90000"/>
              </a:lnSpc>
            </a:pPr>
            <a:r>
              <a:rPr lang="en-US" b="1" dirty="0">
                <a:latin typeface="+mn-lt"/>
              </a:rPr>
              <a:t>Four 3 cm x 3 cm moderator faces</a:t>
            </a:r>
          </a:p>
        </p:txBody>
      </p:sp>
      <p:sp>
        <p:nvSpPr>
          <p:cNvPr id="6" name="Rectangle 5">
            <a:extLst>
              <a:ext uri="{FF2B5EF4-FFF2-40B4-BE49-F238E27FC236}">
                <a16:creationId xmlns:a16="http://schemas.microsoft.com/office/drawing/2014/main" id="{AF7EE374-B1A5-4340-AE33-0C9C76772D5A}"/>
              </a:ext>
            </a:extLst>
          </p:cNvPr>
          <p:cNvSpPr/>
          <p:nvPr/>
        </p:nvSpPr>
        <p:spPr>
          <a:xfrm>
            <a:off x="365433" y="6122179"/>
            <a:ext cx="8967623" cy="369332"/>
          </a:xfrm>
          <a:prstGeom prst="rect">
            <a:avLst/>
          </a:prstGeom>
          <a:solidFill>
            <a:schemeClr val="bg1"/>
          </a:solidFill>
        </p:spPr>
        <p:txBody>
          <a:bodyPr wrap="square">
            <a:spAutoFit/>
          </a:bodyPr>
          <a:lstStyle/>
          <a:p>
            <a:r>
              <a:rPr lang="en-US" dirty="0"/>
              <a:t>Cylindrical moderator was optimized for peak brightness.</a:t>
            </a:r>
          </a:p>
        </p:txBody>
      </p:sp>
      <p:cxnSp>
        <p:nvCxnSpPr>
          <p:cNvPr id="11" name="Straight Connector 10">
            <a:extLst>
              <a:ext uri="{FF2B5EF4-FFF2-40B4-BE49-F238E27FC236}">
                <a16:creationId xmlns:a16="http://schemas.microsoft.com/office/drawing/2014/main" id="{78876344-1706-479D-B593-0FDF88921992}"/>
              </a:ext>
            </a:extLst>
          </p:cNvPr>
          <p:cNvCxnSpPr>
            <a:cxnSpLocks/>
          </p:cNvCxnSpPr>
          <p:nvPr/>
        </p:nvCxnSpPr>
        <p:spPr>
          <a:xfrm flipH="1">
            <a:off x="2423486" y="1447800"/>
            <a:ext cx="5996" cy="4219575"/>
          </a:xfrm>
          <a:prstGeom prst="line">
            <a:avLst/>
          </a:prstGeom>
          <a:ln w="28575">
            <a:solidFill>
              <a:srgbClr val="FF0000"/>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93F0E1-789C-419C-ADAA-4EFB5702664D}"/>
              </a:ext>
            </a:extLst>
          </p:cNvPr>
          <p:cNvCxnSpPr>
            <a:cxnSpLocks/>
          </p:cNvCxnSpPr>
          <p:nvPr/>
        </p:nvCxnSpPr>
        <p:spPr>
          <a:xfrm flipH="1">
            <a:off x="1537661" y="1343025"/>
            <a:ext cx="5996" cy="4219575"/>
          </a:xfrm>
          <a:prstGeom prst="line">
            <a:avLst/>
          </a:prstGeom>
          <a:ln w="28575">
            <a:solidFill>
              <a:srgbClr val="FF0000"/>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0AFF1C9-9D51-490B-B5B4-99C1200905ED}"/>
              </a:ext>
            </a:extLst>
          </p:cNvPr>
          <p:cNvCxnSpPr>
            <a:cxnSpLocks/>
          </p:cNvCxnSpPr>
          <p:nvPr/>
        </p:nvCxnSpPr>
        <p:spPr>
          <a:xfrm>
            <a:off x="1547186" y="1867698"/>
            <a:ext cx="876300" cy="103977"/>
          </a:xfrm>
          <a:prstGeom prst="straightConnector1">
            <a:avLst/>
          </a:prstGeom>
          <a:ln w="2857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EF45F47-C373-4FC9-A6A0-F812A53952BC}"/>
              </a:ext>
            </a:extLst>
          </p:cNvPr>
          <p:cNvSpPr txBox="1"/>
          <p:nvPr/>
        </p:nvSpPr>
        <p:spPr>
          <a:xfrm rot="540038">
            <a:off x="1742413" y="1677029"/>
            <a:ext cx="500458" cy="286232"/>
          </a:xfrm>
          <a:prstGeom prst="rect">
            <a:avLst/>
          </a:prstGeom>
          <a:noFill/>
        </p:spPr>
        <p:txBody>
          <a:bodyPr wrap="none" rtlCol="0">
            <a:spAutoFit/>
          </a:bodyPr>
          <a:lstStyle/>
          <a:p>
            <a:pPr algn="l">
              <a:lnSpc>
                <a:spcPct val="90000"/>
              </a:lnSpc>
            </a:pPr>
            <a:r>
              <a:rPr lang="en-US" sz="1400" b="1" dirty="0">
                <a:latin typeface="+mn-lt"/>
              </a:rPr>
              <a:t>TZO</a:t>
            </a:r>
          </a:p>
        </p:txBody>
      </p:sp>
      <p:cxnSp>
        <p:nvCxnSpPr>
          <p:cNvPr id="20" name="Straight Arrow Connector 19">
            <a:extLst>
              <a:ext uri="{FF2B5EF4-FFF2-40B4-BE49-F238E27FC236}">
                <a16:creationId xmlns:a16="http://schemas.microsoft.com/office/drawing/2014/main" id="{1C42A662-7FD4-42D5-B173-1B61B6E38E43}"/>
              </a:ext>
            </a:extLst>
          </p:cNvPr>
          <p:cNvCxnSpPr>
            <a:cxnSpLocks/>
          </p:cNvCxnSpPr>
          <p:nvPr/>
        </p:nvCxnSpPr>
        <p:spPr>
          <a:xfrm>
            <a:off x="2616471" y="2925069"/>
            <a:ext cx="0" cy="247444"/>
          </a:xfrm>
          <a:prstGeom prst="straightConnector1">
            <a:avLst/>
          </a:prstGeom>
          <a:ln w="2857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B262CC-7107-4E4E-A5E7-B5E1CD0A1FB8}"/>
              </a:ext>
            </a:extLst>
          </p:cNvPr>
          <p:cNvCxnSpPr>
            <a:cxnSpLocks/>
          </p:cNvCxnSpPr>
          <p:nvPr/>
        </p:nvCxnSpPr>
        <p:spPr>
          <a:xfrm>
            <a:off x="7857548" y="2591498"/>
            <a:ext cx="295848" cy="99815"/>
          </a:xfrm>
          <a:prstGeom prst="straightConnector1">
            <a:avLst/>
          </a:prstGeom>
          <a:ln w="2857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5F51CA6-B7E7-44D0-B359-522C889DEF8B}"/>
              </a:ext>
            </a:extLst>
          </p:cNvPr>
          <p:cNvCxnSpPr>
            <a:cxnSpLocks/>
          </p:cNvCxnSpPr>
          <p:nvPr/>
        </p:nvCxnSpPr>
        <p:spPr>
          <a:xfrm>
            <a:off x="2616471" y="2222821"/>
            <a:ext cx="0" cy="247444"/>
          </a:xfrm>
          <a:prstGeom prst="straightConnector1">
            <a:avLst/>
          </a:prstGeom>
          <a:ln w="2857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367C74E-3002-4674-9E82-EA170184A321}"/>
              </a:ext>
            </a:extLst>
          </p:cNvPr>
          <p:cNvSpPr txBox="1"/>
          <p:nvPr/>
        </p:nvSpPr>
        <p:spPr>
          <a:xfrm>
            <a:off x="2658638" y="2222821"/>
            <a:ext cx="601447" cy="286232"/>
          </a:xfrm>
          <a:prstGeom prst="rect">
            <a:avLst/>
          </a:prstGeom>
          <a:noFill/>
        </p:spPr>
        <p:txBody>
          <a:bodyPr wrap="none" rtlCol="0">
            <a:spAutoFit/>
          </a:bodyPr>
          <a:lstStyle/>
          <a:p>
            <a:pPr algn="l">
              <a:lnSpc>
                <a:spcPct val="90000"/>
              </a:lnSpc>
            </a:pPr>
            <a:r>
              <a:rPr lang="en-US" sz="1400" b="1" dirty="0">
                <a:latin typeface="+mn-lt"/>
              </a:rPr>
              <a:t>PMLT</a:t>
            </a:r>
          </a:p>
        </p:txBody>
      </p:sp>
      <p:sp>
        <p:nvSpPr>
          <p:cNvPr id="28" name="TextBox 27">
            <a:extLst>
              <a:ext uri="{FF2B5EF4-FFF2-40B4-BE49-F238E27FC236}">
                <a16:creationId xmlns:a16="http://schemas.microsoft.com/office/drawing/2014/main" id="{64D211B9-B4A3-42F0-834B-93EF76458192}"/>
              </a:ext>
            </a:extLst>
          </p:cNvPr>
          <p:cNvSpPr txBox="1"/>
          <p:nvPr/>
        </p:nvSpPr>
        <p:spPr>
          <a:xfrm>
            <a:off x="2587896" y="2943775"/>
            <a:ext cx="630301" cy="286232"/>
          </a:xfrm>
          <a:prstGeom prst="rect">
            <a:avLst/>
          </a:prstGeom>
          <a:noFill/>
        </p:spPr>
        <p:txBody>
          <a:bodyPr wrap="none" rtlCol="0">
            <a:spAutoFit/>
          </a:bodyPr>
          <a:lstStyle/>
          <a:p>
            <a:pPr algn="l">
              <a:lnSpc>
                <a:spcPct val="90000"/>
              </a:lnSpc>
            </a:pPr>
            <a:r>
              <a:rPr lang="en-US" sz="1400" b="1" dirty="0">
                <a:latin typeface="+mn-lt"/>
              </a:rPr>
              <a:t>PMLB</a:t>
            </a:r>
          </a:p>
        </p:txBody>
      </p:sp>
      <p:cxnSp>
        <p:nvCxnSpPr>
          <p:cNvPr id="29" name="Straight Arrow Connector 28">
            <a:extLst>
              <a:ext uri="{FF2B5EF4-FFF2-40B4-BE49-F238E27FC236}">
                <a16:creationId xmlns:a16="http://schemas.microsoft.com/office/drawing/2014/main" id="{F8DB2E04-8A44-48B9-BD19-764D69463524}"/>
              </a:ext>
            </a:extLst>
          </p:cNvPr>
          <p:cNvCxnSpPr>
            <a:cxnSpLocks/>
          </p:cNvCxnSpPr>
          <p:nvPr/>
        </p:nvCxnSpPr>
        <p:spPr>
          <a:xfrm flipV="1">
            <a:off x="8284044" y="2597976"/>
            <a:ext cx="869137" cy="352481"/>
          </a:xfrm>
          <a:prstGeom prst="straightConnector1">
            <a:avLst/>
          </a:prstGeom>
          <a:ln w="2857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77B7BF2-0ED7-4E14-990C-3E565A556234}"/>
              </a:ext>
            </a:extLst>
          </p:cNvPr>
          <p:cNvSpPr txBox="1"/>
          <p:nvPr/>
        </p:nvSpPr>
        <p:spPr>
          <a:xfrm rot="20230154">
            <a:off x="8246240" y="2535656"/>
            <a:ext cx="705642" cy="286232"/>
          </a:xfrm>
          <a:prstGeom prst="rect">
            <a:avLst/>
          </a:prstGeom>
          <a:noFill/>
        </p:spPr>
        <p:txBody>
          <a:bodyPr wrap="none" rtlCol="0">
            <a:spAutoFit/>
          </a:bodyPr>
          <a:lstStyle/>
          <a:p>
            <a:pPr algn="l">
              <a:lnSpc>
                <a:spcPct val="90000"/>
              </a:lnSpc>
            </a:pPr>
            <a:r>
              <a:rPr lang="en-US" sz="1400" b="1" dirty="0">
                <a:solidFill>
                  <a:schemeClr val="bg1"/>
                </a:solidFill>
                <a:latin typeface="+mn-lt"/>
              </a:rPr>
              <a:t>2 MBR</a:t>
            </a:r>
          </a:p>
        </p:txBody>
      </p:sp>
      <p:sp>
        <p:nvSpPr>
          <p:cNvPr id="33" name="TextBox 32">
            <a:extLst>
              <a:ext uri="{FF2B5EF4-FFF2-40B4-BE49-F238E27FC236}">
                <a16:creationId xmlns:a16="http://schemas.microsoft.com/office/drawing/2014/main" id="{915554FB-24DC-4E3B-9539-2AEC27D794E6}"/>
              </a:ext>
            </a:extLst>
          </p:cNvPr>
          <p:cNvSpPr txBox="1"/>
          <p:nvPr/>
        </p:nvSpPr>
        <p:spPr>
          <a:xfrm>
            <a:off x="7265773" y="2355173"/>
            <a:ext cx="630301" cy="286232"/>
          </a:xfrm>
          <a:prstGeom prst="rect">
            <a:avLst/>
          </a:prstGeom>
          <a:noFill/>
        </p:spPr>
        <p:txBody>
          <a:bodyPr wrap="none" rtlCol="0">
            <a:spAutoFit/>
          </a:bodyPr>
          <a:lstStyle/>
          <a:p>
            <a:pPr algn="l">
              <a:lnSpc>
                <a:spcPct val="90000"/>
              </a:lnSpc>
            </a:pPr>
            <a:r>
              <a:rPr lang="en-US" sz="1400" b="1" dirty="0">
                <a:latin typeface="+mn-lt"/>
              </a:rPr>
              <a:t>PMLR</a:t>
            </a:r>
          </a:p>
        </p:txBody>
      </p:sp>
    </p:spTree>
    <p:extLst>
      <p:ext uri="{BB962C8B-B14F-4D97-AF65-F5344CB8AC3E}">
        <p14:creationId xmlns:p14="http://schemas.microsoft.com/office/powerpoint/2010/main" val="323393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814C6-E058-4EFE-A163-5498D659CC13}"/>
              </a:ext>
            </a:extLst>
          </p:cNvPr>
          <p:cNvPicPr>
            <a:picLocks noChangeAspect="1"/>
          </p:cNvPicPr>
          <p:nvPr/>
        </p:nvPicPr>
        <p:blipFill>
          <a:blip r:embed="rId3"/>
          <a:stretch>
            <a:fillRect/>
          </a:stretch>
        </p:blipFill>
        <p:spPr>
          <a:xfrm>
            <a:off x="339494" y="1585339"/>
            <a:ext cx="6848475" cy="4524375"/>
          </a:xfrm>
          <a:prstGeom prst="rect">
            <a:avLst/>
          </a:prstGeom>
        </p:spPr>
      </p:pic>
      <p:pic>
        <p:nvPicPr>
          <p:cNvPr id="5" name="Picture 4">
            <a:extLst>
              <a:ext uri="{FF2B5EF4-FFF2-40B4-BE49-F238E27FC236}">
                <a16:creationId xmlns:a16="http://schemas.microsoft.com/office/drawing/2014/main" id="{878EF161-AB88-40FE-9F3D-EEA9FF1628D9}"/>
              </a:ext>
            </a:extLst>
          </p:cNvPr>
          <p:cNvPicPr>
            <a:picLocks noChangeAspect="1"/>
          </p:cNvPicPr>
          <p:nvPr/>
        </p:nvPicPr>
        <p:blipFill>
          <a:blip r:embed="rId4"/>
          <a:stretch>
            <a:fillRect/>
          </a:stretch>
        </p:blipFill>
        <p:spPr>
          <a:xfrm>
            <a:off x="7083072" y="154811"/>
            <a:ext cx="5025084" cy="3890865"/>
          </a:xfrm>
          <a:prstGeom prst="rect">
            <a:avLst/>
          </a:prstGeom>
        </p:spPr>
      </p:pic>
      <p:sp>
        <p:nvSpPr>
          <p:cNvPr id="2" name="Title 1">
            <a:extLst>
              <a:ext uri="{FF2B5EF4-FFF2-40B4-BE49-F238E27FC236}">
                <a16:creationId xmlns:a16="http://schemas.microsoft.com/office/drawing/2014/main" id="{108F8BA6-188B-4AE0-B774-E453C5EEC2F6}"/>
              </a:ext>
            </a:extLst>
          </p:cNvPr>
          <p:cNvSpPr>
            <a:spLocks noGrp="1"/>
          </p:cNvSpPr>
          <p:nvPr>
            <p:ph type="title"/>
          </p:nvPr>
        </p:nvSpPr>
        <p:spPr>
          <a:xfrm>
            <a:off x="383281" y="99857"/>
            <a:ext cx="11422261" cy="978473"/>
          </a:xfrm>
        </p:spPr>
        <p:txBody>
          <a:bodyPr/>
          <a:lstStyle/>
          <a:p>
            <a:r>
              <a:rPr lang="en-US" b="1" dirty="0"/>
              <a:t>Tube moderator: coupled para-H </a:t>
            </a:r>
            <a:br>
              <a:rPr lang="en-US" b="1" dirty="0"/>
            </a:br>
            <a:r>
              <a:rPr lang="en-US" b="1" dirty="0"/>
              <a:t>at 20ºK, with H</a:t>
            </a:r>
            <a:r>
              <a:rPr lang="en-US" b="1" baseline="-25000" dirty="0"/>
              <a:t>2</a:t>
            </a:r>
            <a:r>
              <a:rPr lang="en-US" b="1" dirty="0"/>
              <a:t>O pre-moderator</a:t>
            </a:r>
          </a:p>
        </p:txBody>
      </p:sp>
      <p:sp>
        <p:nvSpPr>
          <p:cNvPr id="4" name="Rectangle 3">
            <a:extLst>
              <a:ext uri="{FF2B5EF4-FFF2-40B4-BE49-F238E27FC236}">
                <a16:creationId xmlns:a16="http://schemas.microsoft.com/office/drawing/2014/main" id="{6F062109-3462-48B7-81D6-9E3A7F60156B}"/>
              </a:ext>
            </a:extLst>
          </p:cNvPr>
          <p:cNvSpPr/>
          <p:nvPr/>
        </p:nvSpPr>
        <p:spPr>
          <a:xfrm>
            <a:off x="7079005" y="4137977"/>
            <a:ext cx="4814114" cy="2246769"/>
          </a:xfrm>
          <a:prstGeom prst="rect">
            <a:avLst/>
          </a:prstGeom>
        </p:spPr>
        <p:txBody>
          <a:bodyPr wrap="square">
            <a:spAutoFit/>
          </a:bodyPr>
          <a:lstStyle/>
          <a:p>
            <a:r>
              <a:rPr lang="en-US" sz="2000" b="1" dirty="0">
                <a:latin typeface="+mn-lt"/>
              </a:rPr>
              <a:t>Tube moderator was optimized for maximum time-integrated cold neutron brightness (E &lt;10 meV).</a:t>
            </a:r>
          </a:p>
          <a:p>
            <a:endParaRPr lang="en-US" sz="2000" dirty="0">
              <a:latin typeface="+mn-lt"/>
            </a:endParaRPr>
          </a:p>
          <a:p>
            <a:r>
              <a:rPr lang="en-US" sz="2000" b="1" dirty="0">
                <a:latin typeface="+mn-lt"/>
              </a:rPr>
              <a:t>Optimized: tube length,</a:t>
            </a:r>
          </a:p>
          <a:p>
            <a:r>
              <a:rPr lang="en-US" sz="2000" b="1" dirty="0">
                <a:latin typeface="+mn-lt"/>
              </a:rPr>
              <a:t>                    premoderator thickness,</a:t>
            </a:r>
          </a:p>
          <a:p>
            <a:r>
              <a:rPr lang="en-US" sz="2000" b="1" dirty="0">
                <a:latin typeface="+mn-lt"/>
              </a:rPr>
              <a:t>                    moderator position</a:t>
            </a:r>
          </a:p>
        </p:txBody>
      </p:sp>
      <p:sp>
        <p:nvSpPr>
          <p:cNvPr id="6" name="Rectangle 5">
            <a:extLst>
              <a:ext uri="{FF2B5EF4-FFF2-40B4-BE49-F238E27FC236}">
                <a16:creationId xmlns:a16="http://schemas.microsoft.com/office/drawing/2014/main" id="{991C7BCB-AB7D-49F7-A047-AE22F354681D}"/>
              </a:ext>
            </a:extLst>
          </p:cNvPr>
          <p:cNvSpPr/>
          <p:nvPr/>
        </p:nvSpPr>
        <p:spPr>
          <a:xfrm>
            <a:off x="471662" y="1031699"/>
            <a:ext cx="6245428" cy="707886"/>
          </a:xfrm>
          <a:prstGeom prst="rect">
            <a:avLst/>
          </a:prstGeom>
        </p:spPr>
        <p:txBody>
          <a:bodyPr wrap="square">
            <a:spAutoFit/>
          </a:bodyPr>
          <a:lstStyle/>
          <a:p>
            <a:r>
              <a:rPr lang="en-US" sz="2000" b="1" dirty="0">
                <a:latin typeface="+mn-lt"/>
              </a:rPr>
              <a:t>Hydrogen tubes: diameter 30 mm, para-H</a:t>
            </a:r>
          </a:p>
          <a:p>
            <a:r>
              <a:rPr lang="en-US" sz="2000" b="1" dirty="0">
                <a:latin typeface="+mn-lt"/>
              </a:rPr>
              <a:t>Premoderator:     thickness ~30 mm, H</a:t>
            </a:r>
            <a:r>
              <a:rPr lang="en-US" sz="2000" b="1" baseline="-25000" dirty="0">
                <a:latin typeface="+mn-lt"/>
              </a:rPr>
              <a:t>2</a:t>
            </a:r>
            <a:r>
              <a:rPr lang="en-US" sz="2000" b="1" dirty="0">
                <a:latin typeface="+mn-lt"/>
              </a:rPr>
              <a:t>O</a:t>
            </a:r>
          </a:p>
        </p:txBody>
      </p:sp>
      <p:sp>
        <p:nvSpPr>
          <p:cNvPr id="7" name="TextBox 6">
            <a:extLst>
              <a:ext uri="{FF2B5EF4-FFF2-40B4-BE49-F238E27FC236}">
                <a16:creationId xmlns:a16="http://schemas.microsoft.com/office/drawing/2014/main" id="{387BC515-D67B-45B5-8ADF-020D20AE089D}"/>
              </a:ext>
            </a:extLst>
          </p:cNvPr>
          <p:cNvSpPr txBox="1"/>
          <p:nvPr/>
        </p:nvSpPr>
        <p:spPr>
          <a:xfrm>
            <a:off x="383281" y="5107473"/>
            <a:ext cx="4082343" cy="1089529"/>
          </a:xfrm>
          <a:prstGeom prst="rect">
            <a:avLst/>
          </a:prstGeom>
          <a:noFill/>
        </p:spPr>
        <p:txBody>
          <a:bodyPr wrap="square" rtlCol="0">
            <a:spAutoFit/>
          </a:bodyPr>
          <a:lstStyle/>
          <a:p>
            <a:pPr algn="l">
              <a:lnSpc>
                <a:spcPct val="90000"/>
              </a:lnSpc>
            </a:pPr>
            <a:r>
              <a:rPr lang="en-US" b="1" dirty="0">
                <a:latin typeface="+mn-lt"/>
              </a:rPr>
              <a:t>Tube moderator concept proposed by Franz Gallmeier; </a:t>
            </a:r>
            <a:r>
              <a:rPr lang="en-US" dirty="0">
                <a:latin typeface="+mn-lt"/>
              </a:rPr>
              <a:t>see report:</a:t>
            </a:r>
          </a:p>
          <a:p>
            <a:pPr>
              <a:lnSpc>
                <a:spcPct val="90000"/>
              </a:lnSpc>
            </a:pPr>
            <a:r>
              <a:rPr lang="en-US" dirty="0">
                <a:latin typeface="+mn-lt"/>
              </a:rPr>
              <a:t>“</a:t>
            </a:r>
            <a:r>
              <a:rPr lang="en-US" dirty="0"/>
              <a:t>A Liquid Hydrogen Tube Moderator Arrangement for STS,” January 2018</a:t>
            </a:r>
          </a:p>
        </p:txBody>
      </p:sp>
      <p:cxnSp>
        <p:nvCxnSpPr>
          <p:cNvPr id="9" name="Straight Arrow Connector 8">
            <a:extLst>
              <a:ext uri="{FF2B5EF4-FFF2-40B4-BE49-F238E27FC236}">
                <a16:creationId xmlns:a16="http://schemas.microsoft.com/office/drawing/2014/main" id="{F3893D5C-F554-4B8C-9E98-4A9047967F87}"/>
              </a:ext>
            </a:extLst>
          </p:cNvPr>
          <p:cNvCxnSpPr/>
          <p:nvPr/>
        </p:nvCxnSpPr>
        <p:spPr>
          <a:xfrm flipV="1">
            <a:off x="3171825" y="3228975"/>
            <a:ext cx="1293799" cy="571500"/>
          </a:xfrm>
          <a:prstGeom prst="straightConnector1">
            <a:avLst/>
          </a:prstGeom>
          <a:ln w="44450">
            <a:solidFill>
              <a:schemeClr val="bg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C0ED8E9-86CD-4F2B-B805-208730CBFE86}"/>
              </a:ext>
            </a:extLst>
          </p:cNvPr>
          <p:cNvCxnSpPr>
            <a:cxnSpLocks/>
          </p:cNvCxnSpPr>
          <p:nvPr/>
        </p:nvCxnSpPr>
        <p:spPr>
          <a:xfrm flipV="1">
            <a:off x="4901771" y="3686174"/>
            <a:ext cx="400050" cy="114301"/>
          </a:xfrm>
          <a:prstGeom prst="straightConnector1">
            <a:avLst/>
          </a:prstGeom>
          <a:ln w="44450">
            <a:solidFill>
              <a:schemeClr val="bg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B337F8-918F-461F-B249-B3670427119A}"/>
              </a:ext>
            </a:extLst>
          </p:cNvPr>
          <p:cNvCxnSpPr/>
          <p:nvPr/>
        </p:nvCxnSpPr>
        <p:spPr>
          <a:xfrm>
            <a:off x="2424452" y="2757488"/>
            <a:ext cx="1189810" cy="757237"/>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F728FF-9084-49F2-977C-7BCF54BA41CA}"/>
              </a:ext>
            </a:extLst>
          </p:cNvPr>
          <p:cNvSpPr txBox="1"/>
          <p:nvPr/>
        </p:nvSpPr>
        <p:spPr>
          <a:xfrm>
            <a:off x="1049716" y="2430071"/>
            <a:ext cx="2622834" cy="341632"/>
          </a:xfrm>
          <a:prstGeom prst="rect">
            <a:avLst/>
          </a:prstGeom>
          <a:noFill/>
        </p:spPr>
        <p:txBody>
          <a:bodyPr wrap="none" rtlCol="0">
            <a:spAutoFit/>
          </a:bodyPr>
          <a:lstStyle/>
          <a:p>
            <a:pPr algn="l">
              <a:lnSpc>
                <a:spcPct val="90000"/>
              </a:lnSpc>
            </a:pPr>
            <a:r>
              <a:rPr lang="en-US" b="1" dirty="0">
                <a:latin typeface="+mn-lt"/>
              </a:rPr>
              <a:t>Hydrogen tube length</a:t>
            </a:r>
          </a:p>
        </p:txBody>
      </p:sp>
      <p:sp>
        <p:nvSpPr>
          <p:cNvPr id="17" name="TextBox 16">
            <a:extLst>
              <a:ext uri="{FF2B5EF4-FFF2-40B4-BE49-F238E27FC236}">
                <a16:creationId xmlns:a16="http://schemas.microsoft.com/office/drawing/2014/main" id="{50A94666-E6B3-4DE4-8C49-0C60424553A2}"/>
              </a:ext>
            </a:extLst>
          </p:cNvPr>
          <p:cNvSpPr txBox="1"/>
          <p:nvPr/>
        </p:nvSpPr>
        <p:spPr>
          <a:xfrm>
            <a:off x="4571453" y="1839140"/>
            <a:ext cx="1779654" cy="590931"/>
          </a:xfrm>
          <a:prstGeom prst="rect">
            <a:avLst/>
          </a:prstGeom>
          <a:noFill/>
        </p:spPr>
        <p:txBody>
          <a:bodyPr wrap="none" rtlCol="0">
            <a:spAutoFit/>
          </a:bodyPr>
          <a:lstStyle/>
          <a:p>
            <a:pPr algn="l">
              <a:lnSpc>
                <a:spcPct val="90000"/>
              </a:lnSpc>
            </a:pPr>
            <a:r>
              <a:rPr lang="en-US" b="1" dirty="0">
                <a:latin typeface="+mn-lt"/>
              </a:rPr>
              <a:t>Premoderator </a:t>
            </a:r>
          </a:p>
          <a:p>
            <a:pPr algn="l">
              <a:lnSpc>
                <a:spcPct val="90000"/>
              </a:lnSpc>
            </a:pPr>
            <a:r>
              <a:rPr lang="en-US" b="1" dirty="0">
                <a:latin typeface="+mn-lt"/>
              </a:rPr>
              <a:t> thickness</a:t>
            </a:r>
          </a:p>
        </p:txBody>
      </p:sp>
      <p:cxnSp>
        <p:nvCxnSpPr>
          <p:cNvPr id="18" name="Straight Arrow Connector 17">
            <a:extLst>
              <a:ext uri="{FF2B5EF4-FFF2-40B4-BE49-F238E27FC236}">
                <a16:creationId xmlns:a16="http://schemas.microsoft.com/office/drawing/2014/main" id="{CF43373B-8DC2-411D-B71D-82BAE128CB6B}"/>
              </a:ext>
            </a:extLst>
          </p:cNvPr>
          <p:cNvCxnSpPr>
            <a:cxnSpLocks/>
          </p:cNvCxnSpPr>
          <p:nvPr/>
        </p:nvCxnSpPr>
        <p:spPr>
          <a:xfrm flipH="1">
            <a:off x="5044644" y="2393084"/>
            <a:ext cx="165354" cy="1293090"/>
          </a:xfrm>
          <a:prstGeom prst="straightConnector1">
            <a:avLst/>
          </a:prstGeom>
          <a:ln w="381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437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F790CD-7C97-448B-BF47-FB61EBF47CC3}"/>
              </a:ext>
            </a:extLst>
          </p:cNvPr>
          <p:cNvPicPr>
            <a:picLocks noChangeAspect="1"/>
          </p:cNvPicPr>
          <p:nvPr/>
        </p:nvPicPr>
        <p:blipFill rotWithShape="1">
          <a:blip r:embed="rId3"/>
          <a:srcRect l="1219" r="1470" b="1455"/>
          <a:stretch/>
        </p:blipFill>
        <p:spPr>
          <a:xfrm>
            <a:off x="3868386" y="177801"/>
            <a:ext cx="8250224" cy="6012466"/>
          </a:xfrm>
          <a:prstGeom prst="rect">
            <a:avLst/>
          </a:prstGeom>
        </p:spPr>
      </p:pic>
      <p:sp>
        <p:nvSpPr>
          <p:cNvPr id="2" name="Title 1">
            <a:extLst>
              <a:ext uri="{FF2B5EF4-FFF2-40B4-BE49-F238E27FC236}">
                <a16:creationId xmlns:a16="http://schemas.microsoft.com/office/drawing/2014/main" id="{557B71AA-8CFC-4611-B3C1-071B8F640DE5}"/>
              </a:ext>
            </a:extLst>
          </p:cNvPr>
          <p:cNvSpPr>
            <a:spLocks noGrp="1"/>
          </p:cNvSpPr>
          <p:nvPr>
            <p:ph type="title"/>
          </p:nvPr>
        </p:nvSpPr>
        <p:spPr>
          <a:xfrm>
            <a:off x="354798" y="130853"/>
            <a:ext cx="2543291" cy="1432560"/>
          </a:xfrm>
        </p:spPr>
        <p:txBody>
          <a:bodyPr/>
          <a:lstStyle/>
          <a:p>
            <a:r>
              <a:rPr lang="en-US" b="1" dirty="0"/>
              <a:t>Peak moderator brightness</a:t>
            </a:r>
          </a:p>
        </p:txBody>
      </p:sp>
      <p:cxnSp>
        <p:nvCxnSpPr>
          <p:cNvPr id="8" name="Straight Arrow Connector 7">
            <a:extLst>
              <a:ext uri="{FF2B5EF4-FFF2-40B4-BE49-F238E27FC236}">
                <a16:creationId xmlns:a16="http://schemas.microsoft.com/office/drawing/2014/main" id="{9CB9D3AB-7F31-4A19-842D-1DFFA0531C05}"/>
              </a:ext>
            </a:extLst>
          </p:cNvPr>
          <p:cNvCxnSpPr>
            <a:cxnSpLocks/>
          </p:cNvCxnSpPr>
          <p:nvPr/>
        </p:nvCxnSpPr>
        <p:spPr>
          <a:xfrm>
            <a:off x="7671514" y="1774408"/>
            <a:ext cx="0" cy="2124075"/>
          </a:xfrm>
          <a:prstGeom prst="straightConnector1">
            <a:avLst/>
          </a:prstGeom>
          <a:ln w="4762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0EE063-89D7-4AF4-8E74-61079D33D18A}"/>
              </a:ext>
            </a:extLst>
          </p:cNvPr>
          <p:cNvSpPr txBox="1"/>
          <p:nvPr/>
        </p:nvSpPr>
        <p:spPr>
          <a:xfrm>
            <a:off x="6501071" y="2613901"/>
            <a:ext cx="1170443" cy="840230"/>
          </a:xfrm>
          <a:prstGeom prst="rect">
            <a:avLst/>
          </a:prstGeom>
          <a:noFill/>
        </p:spPr>
        <p:txBody>
          <a:bodyPr wrap="square" rtlCol="0">
            <a:spAutoFit/>
          </a:bodyPr>
          <a:lstStyle/>
          <a:p>
            <a:pPr algn="l">
              <a:lnSpc>
                <a:spcPct val="90000"/>
              </a:lnSpc>
            </a:pPr>
            <a:r>
              <a:rPr lang="en-US" b="1" dirty="0">
                <a:latin typeface="+mn-lt"/>
              </a:rPr>
              <a:t>STS ~25 x </a:t>
            </a:r>
          </a:p>
          <a:p>
            <a:pPr>
              <a:lnSpc>
                <a:spcPct val="90000"/>
              </a:lnSpc>
            </a:pPr>
            <a:r>
              <a:rPr lang="en-US" b="1" dirty="0">
                <a:latin typeface="+mn-lt"/>
              </a:rPr>
              <a:t>higher </a:t>
            </a:r>
          </a:p>
          <a:p>
            <a:pPr>
              <a:lnSpc>
                <a:spcPct val="90000"/>
              </a:lnSpc>
            </a:pPr>
            <a:r>
              <a:rPr lang="en-US" b="1" dirty="0">
                <a:latin typeface="+mn-lt"/>
              </a:rPr>
              <a:t>at </a:t>
            </a:r>
            <a:r>
              <a:rPr lang="en-US" b="1" dirty="0"/>
              <a:t>3 Å </a:t>
            </a:r>
            <a:endParaRPr lang="en-US" b="1" dirty="0">
              <a:latin typeface="+mn-lt"/>
            </a:endParaRPr>
          </a:p>
        </p:txBody>
      </p:sp>
      <p:sp>
        <p:nvSpPr>
          <p:cNvPr id="12" name="TextBox 11">
            <a:extLst>
              <a:ext uri="{FF2B5EF4-FFF2-40B4-BE49-F238E27FC236}">
                <a16:creationId xmlns:a16="http://schemas.microsoft.com/office/drawing/2014/main" id="{AA9885D3-0BCF-4993-8633-E863D12DB78E}"/>
              </a:ext>
            </a:extLst>
          </p:cNvPr>
          <p:cNvSpPr txBox="1"/>
          <p:nvPr/>
        </p:nvSpPr>
        <p:spPr>
          <a:xfrm>
            <a:off x="5288084" y="3798884"/>
            <a:ext cx="963732" cy="341632"/>
          </a:xfrm>
          <a:prstGeom prst="rect">
            <a:avLst/>
          </a:prstGeom>
          <a:noFill/>
        </p:spPr>
        <p:txBody>
          <a:bodyPr wrap="square" rtlCol="0">
            <a:spAutoFit/>
          </a:bodyPr>
          <a:lstStyle/>
          <a:p>
            <a:pPr algn="l">
              <a:lnSpc>
                <a:spcPct val="90000"/>
              </a:lnSpc>
            </a:pPr>
            <a:r>
              <a:rPr lang="en-US" b="1" dirty="0">
                <a:latin typeface="+mn-lt"/>
              </a:rPr>
              <a:t>FTS BL5</a:t>
            </a:r>
            <a:r>
              <a:rPr lang="en-US" b="1" dirty="0"/>
              <a:t> </a:t>
            </a:r>
            <a:endParaRPr lang="en-US" b="1" dirty="0">
              <a:latin typeface="+mn-lt"/>
            </a:endParaRPr>
          </a:p>
        </p:txBody>
      </p:sp>
      <p:sp>
        <p:nvSpPr>
          <p:cNvPr id="13" name="TextBox 12">
            <a:extLst>
              <a:ext uri="{FF2B5EF4-FFF2-40B4-BE49-F238E27FC236}">
                <a16:creationId xmlns:a16="http://schemas.microsoft.com/office/drawing/2014/main" id="{406E5940-FE2B-491F-A5F6-E3560051ACA3}"/>
              </a:ext>
            </a:extLst>
          </p:cNvPr>
          <p:cNvSpPr txBox="1"/>
          <p:nvPr/>
        </p:nvSpPr>
        <p:spPr>
          <a:xfrm>
            <a:off x="9130852" y="2692384"/>
            <a:ext cx="1528419" cy="341632"/>
          </a:xfrm>
          <a:prstGeom prst="rect">
            <a:avLst/>
          </a:prstGeom>
          <a:noFill/>
        </p:spPr>
        <p:txBody>
          <a:bodyPr wrap="square" rtlCol="0">
            <a:spAutoFit/>
          </a:bodyPr>
          <a:lstStyle/>
          <a:p>
            <a:pPr algn="l">
              <a:lnSpc>
                <a:spcPct val="90000"/>
              </a:lnSpc>
            </a:pPr>
            <a:r>
              <a:rPr lang="en-US" b="1" dirty="0">
                <a:latin typeface="+mn-lt"/>
              </a:rPr>
              <a:t>STS Cy Mod. </a:t>
            </a:r>
          </a:p>
        </p:txBody>
      </p:sp>
      <p:sp>
        <p:nvSpPr>
          <p:cNvPr id="14" name="TextBox 13">
            <a:extLst>
              <a:ext uri="{FF2B5EF4-FFF2-40B4-BE49-F238E27FC236}">
                <a16:creationId xmlns:a16="http://schemas.microsoft.com/office/drawing/2014/main" id="{2D997E70-B2A5-4160-BF2D-11483BA37133}"/>
              </a:ext>
            </a:extLst>
          </p:cNvPr>
          <p:cNvSpPr txBox="1"/>
          <p:nvPr/>
        </p:nvSpPr>
        <p:spPr>
          <a:xfrm>
            <a:off x="9766280" y="4884660"/>
            <a:ext cx="1785982" cy="341632"/>
          </a:xfrm>
          <a:prstGeom prst="rect">
            <a:avLst/>
          </a:prstGeom>
          <a:noFill/>
        </p:spPr>
        <p:txBody>
          <a:bodyPr wrap="square" rtlCol="0">
            <a:spAutoFit/>
          </a:bodyPr>
          <a:lstStyle/>
          <a:p>
            <a:pPr algn="l">
              <a:lnSpc>
                <a:spcPct val="90000"/>
              </a:lnSpc>
            </a:pPr>
            <a:r>
              <a:rPr lang="en-US" b="1" dirty="0">
                <a:latin typeface="+mn-lt"/>
              </a:rPr>
              <a:t>STS Tube Mod. </a:t>
            </a:r>
          </a:p>
        </p:txBody>
      </p:sp>
      <p:cxnSp>
        <p:nvCxnSpPr>
          <p:cNvPr id="5" name="Straight Arrow Connector 4">
            <a:extLst>
              <a:ext uri="{FF2B5EF4-FFF2-40B4-BE49-F238E27FC236}">
                <a16:creationId xmlns:a16="http://schemas.microsoft.com/office/drawing/2014/main" id="{2A9BC534-ABE1-4261-B22F-40C1DF2AE092}"/>
              </a:ext>
            </a:extLst>
          </p:cNvPr>
          <p:cNvCxnSpPr>
            <a:cxnSpLocks/>
          </p:cNvCxnSpPr>
          <p:nvPr/>
        </p:nvCxnSpPr>
        <p:spPr>
          <a:xfrm flipH="1">
            <a:off x="9538283" y="2992071"/>
            <a:ext cx="356779" cy="394984"/>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187994-E2F4-4694-AF9B-8815C544C7FD}"/>
              </a:ext>
            </a:extLst>
          </p:cNvPr>
          <p:cNvCxnSpPr>
            <a:cxnSpLocks/>
          </p:cNvCxnSpPr>
          <p:nvPr/>
        </p:nvCxnSpPr>
        <p:spPr>
          <a:xfrm flipV="1">
            <a:off x="10339670" y="4482534"/>
            <a:ext cx="396043" cy="452309"/>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8C76A13-8966-41E6-988C-E5ECCE8D85A6}"/>
              </a:ext>
            </a:extLst>
          </p:cNvPr>
          <p:cNvCxnSpPr>
            <a:cxnSpLocks/>
          </p:cNvCxnSpPr>
          <p:nvPr/>
        </p:nvCxnSpPr>
        <p:spPr>
          <a:xfrm>
            <a:off x="5861392" y="4113706"/>
            <a:ext cx="479118" cy="368828"/>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B550127B-A4AA-4C0D-B67E-00936FBDBF36}"/>
              </a:ext>
            </a:extLst>
          </p:cNvPr>
          <p:cNvSpPr txBox="1">
            <a:spLocks/>
          </p:cNvSpPr>
          <p:nvPr/>
        </p:nvSpPr>
        <p:spPr bwMode="auto">
          <a:xfrm>
            <a:off x="323023" y="1882153"/>
            <a:ext cx="3986412" cy="4463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252" indent="-287252"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8768" indent="-285664"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029979" indent="-285664"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144245" indent="-172986" algn="l" rtl="0" eaLnBrk="1" fontAlgn="base" hangingPunct="1">
              <a:lnSpc>
                <a:spcPct val="90000"/>
              </a:lnSpc>
              <a:spcBef>
                <a:spcPts val="800"/>
              </a:spcBef>
              <a:spcAft>
                <a:spcPct val="0"/>
              </a:spcAft>
              <a:buClr>
                <a:schemeClr val="tx1"/>
              </a:buClr>
              <a:buFont typeface="Arial" charset="0"/>
              <a:buChar char="–"/>
              <a:defRPr sz="1799"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sz="2400" b="1" dirty="0">
                <a:latin typeface="+mn-lt"/>
              </a:rPr>
              <a:t>STS:</a:t>
            </a:r>
            <a:r>
              <a:rPr lang="en-US" sz="2400" dirty="0">
                <a:latin typeface="+mn-lt"/>
              </a:rPr>
              <a:t> </a:t>
            </a:r>
          </a:p>
          <a:p>
            <a:pPr>
              <a:spcBef>
                <a:spcPts val="600"/>
              </a:spcBef>
            </a:pPr>
            <a:r>
              <a:rPr lang="en-US" sz="2000" b="1" dirty="0">
                <a:latin typeface="+mn-lt"/>
              </a:rPr>
              <a:t>0.7 MW, 15 Hz, 1.3 GeV</a:t>
            </a:r>
          </a:p>
          <a:p>
            <a:pPr marL="0" indent="0">
              <a:spcBef>
                <a:spcPts val="600"/>
              </a:spcBef>
              <a:buNone/>
            </a:pPr>
            <a:r>
              <a:rPr lang="en-US" sz="1050" dirty="0">
                <a:latin typeface="+mn-lt"/>
              </a:rPr>
              <a:t> </a:t>
            </a:r>
          </a:p>
          <a:p>
            <a:pPr marL="0" indent="0">
              <a:buNone/>
            </a:pPr>
            <a:r>
              <a:rPr lang="en-US" sz="2400" b="1" dirty="0">
                <a:latin typeface="+mn-lt"/>
              </a:rPr>
              <a:t>FTS:</a:t>
            </a:r>
          </a:p>
          <a:p>
            <a:r>
              <a:rPr lang="en-US" sz="2400" b="1" dirty="0">
                <a:latin typeface="+mn-lt"/>
              </a:rPr>
              <a:t>“as is, Oct. 2019”:</a:t>
            </a:r>
          </a:p>
          <a:p>
            <a:pPr>
              <a:spcBef>
                <a:spcPts val="600"/>
              </a:spcBef>
            </a:pPr>
            <a:r>
              <a:rPr lang="en-US" sz="2000" dirty="0">
                <a:latin typeface="+mn-lt"/>
              </a:rPr>
              <a:t>1.4 MW,  60 Hz, 1.0 GeV,</a:t>
            </a:r>
          </a:p>
          <a:p>
            <a:pPr>
              <a:spcBef>
                <a:spcPts val="600"/>
              </a:spcBef>
            </a:pPr>
            <a:r>
              <a:rPr lang="en-US" sz="2000" dirty="0">
                <a:latin typeface="+mn-lt"/>
              </a:rPr>
              <a:t>Al proton beam window,</a:t>
            </a:r>
          </a:p>
          <a:p>
            <a:pPr>
              <a:spcBef>
                <a:spcPts val="600"/>
              </a:spcBef>
            </a:pPr>
            <a:r>
              <a:rPr lang="en-US" sz="2000" dirty="0">
                <a:latin typeface="+mn-lt"/>
              </a:rPr>
              <a:t>IRP2 with D</a:t>
            </a:r>
            <a:r>
              <a:rPr lang="en-US" sz="2000" baseline="-25000" dirty="0">
                <a:latin typeface="+mn-lt"/>
              </a:rPr>
              <a:t>2</a:t>
            </a:r>
            <a:r>
              <a:rPr lang="en-US" sz="2000" dirty="0">
                <a:latin typeface="+mn-lt"/>
              </a:rPr>
              <a:t>O cooling,</a:t>
            </a:r>
          </a:p>
          <a:p>
            <a:pPr>
              <a:spcBef>
                <a:spcPts val="600"/>
              </a:spcBef>
            </a:pPr>
            <a:r>
              <a:rPr lang="en-US" sz="2000" dirty="0">
                <a:latin typeface="+mn-lt"/>
              </a:rPr>
              <a:t>30% ortho hydrogen</a:t>
            </a:r>
          </a:p>
          <a:p>
            <a:pPr>
              <a:spcBef>
                <a:spcPts val="600"/>
              </a:spcBef>
            </a:pPr>
            <a:r>
              <a:rPr lang="en-US" sz="2000" dirty="0">
                <a:latin typeface="+mn-lt"/>
              </a:rPr>
              <a:t>20% loss due to power-induced degradation</a:t>
            </a:r>
          </a:p>
        </p:txBody>
      </p:sp>
    </p:spTree>
    <p:extLst>
      <p:ext uri="{BB962C8B-B14F-4D97-AF65-F5344CB8AC3E}">
        <p14:creationId xmlns:p14="http://schemas.microsoft.com/office/powerpoint/2010/main" val="2681896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55" y="126402"/>
            <a:ext cx="11422261" cy="535403"/>
          </a:xfrm>
        </p:spPr>
        <p:txBody>
          <a:bodyPr/>
          <a:lstStyle/>
          <a:p>
            <a:r>
              <a:rPr lang="en-US" b="1" dirty="0"/>
              <a:t>Outline</a:t>
            </a:r>
          </a:p>
        </p:txBody>
      </p:sp>
      <p:sp>
        <p:nvSpPr>
          <p:cNvPr id="3" name="Content Placeholder 2"/>
          <p:cNvSpPr>
            <a:spLocks noGrp="1"/>
          </p:cNvSpPr>
          <p:nvPr>
            <p:ph idx="1"/>
          </p:nvPr>
        </p:nvSpPr>
        <p:spPr>
          <a:xfrm>
            <a:off x="1885951" y="749342"/>
            <a:ext cx="9788262" cy="6108658"/>
          </a:xfrm>
        </p:spPr>
        <p:txBody>
          <a:bodyPr/>
          <a:lstStyle/>
          <a:p>
            <a:r>
              <a:rPr lang="en-US" sz="2400" b="1" dirty="0">
                <a:latin typeface="+mj-lt"/>
              </a:rPr>
              <a:t>Introduction</a:t>
            </a:r>
          </a:p>
          <a:p>
            <a:pPr lvl="1"/>
            <a:r>
              <a:rPr lang="en-US" sz="2000" b="1" dirty="0">
                <a:latin typeface="+mn-lt"/>
              </a:rPr>
              <a:t>SNS STS history</a:t>
            </a:r>
          </a:p>
          <a:p>
            <a:pPr lvl="1"/>
            <a:r>
              <a:rPr lang="en-US" sz="2000" b="1" dirty="0">
                <a:latin typeface="+mn-lt"/>
              </a:rPr>
              <a:t>STS parameters / requirements</a:t>
            </a:r>
          </a:p>
          <a:p>
            <a:r>
              <a:rPr lang="en-US" sz="2400" b="1" dirty="0">
                <a:latin typeface="+mj-lt"/>
              </a:rPr>
              <a:t>Neutronics analyses tools and models</a:t>
            </a:r>
          </a:p>
          <a:p>
            <a:r>
              <a:rPr lang="en-US" sz="2400" b="1" dirty="0">
                <a:latin typeface="+mj-lt"/>
              </a:rPr>
              <a:t>STS target evolution</a:t>
            </a:r>
            <a:r>
              <a:rPr lang="en-US" sz="2400" dirty="0">
                <a:latin typeface="+mn-lt"/>
              </a:rPr>
              <a:t>                       </a:t>
            </a:r>
          </a:p>
          <a:p>
            <a:pPr lvl="1"/>
            <a:r>
              <a:rPr lang="en-US" sz="2000" b="1" dirty="0">
                <a:latin typeface="+mn-lt"/>
              </a:rPr>
              <a:t>Decay heat, activation</a:t>
            </a:r>
          </a:p>
          <a:p>
            <a:pPr lvl="1"/>
            <a:r>
              <a:rPr lang="en-US" sz="2000" b="1" dirty="0">
                <a:latin typeface="+mn-lt"/>
              </a:rPr>
              <a:t>Proton beam profile</a:t>
            </a:r>
          </a:p>
          <a:p>
            <a:r>
              <a:rPr lang="en-US" sz="2400" b="1" dirty="0"/>
              <a:t>Moderator characteristics and  performance</a:t>
            </a:r>
          </a:p>
          <a:p>
            <a:pPr lvl="1"/>
            <a:r>
              <a:rPr lang="en-US" sz="2000" b="1" dirty="0">
                <a:latin typeface="+mn-lt"/>
              </a:rPr>
              <a:t>Current moderator configuration</a:t>
            </a:r>
          </a:p>
          <a:p>
            <a:pPr lvl="1"/>
            <a:r>
              <a:rPr lang="en-US" sz="2000" b="1" dirty="0">
                <a:latin typeface="+mn-lt"/>
              </a:rPr>
              <a:t>Moderator optimization</a:t>
            </a:r>
          </a:p>
          <a:p>
            <a:r>
              <a:rPr lang="en-US" sz="2400" b="1" dirty="0">
                <a:latin typeface="+mn-lt"/>
              </a:rPr>
              <a:t>Summary</a:t>
            </a:r>
          </a:p>
        </p:txBody>
      </p:sp>
    </p:spTree>
    <p:extLst>
      <p:ext uri="{BB962C8B-B14F-4D97-AF65-F5344CB8AC3E}">
        <p14:creationId xmlns:p14="http://schemas.microsoft.com/office/powerpoint/2010/main" val="929432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FE4743-0DAE-4289-BB67-704EF8EB0119}"/>
              </a:ext>
            </a:extLst>
          </p:cNvPr>
          <p:cNvPicPr>
            <a:picLocks noChangeAspect="1"/>
          </p:cNvPicPr>
          <p:nvPr/>
        </p:nvPicPr>
        <p:blipFill>
          <a:blip r:embed="rId3"/>
          <a:stretch>
            <a:fillRect/>
          </a:stretch>
        </p:blipFill>
        <p:spPr>
          <a:xfrm>
            <a:off x="3750633" y="89627"/>
            <a:ext cx="8357711" cy="6112192"/>
          </a:xfrm>
          <a:prstGeom prst="rect">
            <a:avLst/>
          </a:prstGeom>
        </p:spPr>
      </p:pic>
      <p:sp>
        <p:nvSpPr>
          <p:cNvPr id="2" name="Title 1">
            <a:extLst>
              <a:ext uri="{FF2B5EF4-FFF2-40B4-BE49-F238E27FC236}">
                <a16:creationId xmlns:a16="http://schemas.microsoft.com/office/drawing/2014/main" id="{557B71AA-8CFC-4611-B3C1-071B8F640DE5}"/>
              </a:ext>
            </a:extLst>
          </p:cNvPr>
          <p:cNvSpPr>
            <a:spLocks noGrp="1"/>
          </p:cNvSpPr>
          <p:nvPr>
            <p:ph type="title"/>
          </p:nvPr>
        </p:nvSpPr>
        <p:spPr>
          <a:xfrm>
            <a:off x="344288" y="320040"/>
            <a:ext cx="2543291" cy="1421543"/>
          </a:xfrm>
        </p:spPr>
        <p:txBody>
          <a:bodyPr/>
          <a:lstStyle/>
          <a:p>
            <a:r>
              <a:rPr lang="en-US" b="1" dirty="0"/>
              <a:t>Time integrated brightness</a:t>
            </a:r>
          </a:p>
        </p:txBody>
      </p:sp>
      <p:cxnSp>
        <p:nvCxnSpPr>
          <p:cNvPr id="8" name="Straight Arrow Connector 7">
            <a:extLst>
              <a:ext uri="{FF2B5EF4-FFF2-40B4-BE49-F238E27FC236}">
                <a16:creationId xmlns:a16="http://schemas.microsoft.com/office/drawing/2014/main" id="{9CB9D3AB-7F31-4A19-842D-1DFFA0531C05}"/>
              </a:ext>
            </a:extLst>
          </p:cNvPr>
          <p:cNvCxnSpPr>
            <a:cxnSpLocks/>
          </p:cNvCxnSpPr>
          <p:nvPr/>
        </p:nvCxnSpPr>
        <p:spPr>
          <a:xfrm>
            <a:off x="7676678" y="1194079"/>
            <a:ext cx="0" cy="731209"/>
          </a:xfrm>
          <a:prstGeom prst="straightConnector1">
            <a:avLst/>
          </a:prstGeom>
          <a:ln w="4762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0EE063-89D7-4AF4-8E74-61079D33D18A}"/>
              </a:ext>
            </a:extLst>
          </p:cNvPr>
          <p:cNvSpPr txBox="1"/>
          <p:nvPr/>
        </p:nvSpPr>
        <p:spPr>
          <a:xfrm>
            <a:off x="5126519" y="4935912"/>
            <a:ext cx="5100317" cy="341632"/>
          </a:xfrm>
          <a:prstGeom prst="rect">
            <a:avLst/>
          </a:prstGeom>
          <a:solidFill>
            <a:schemeClr val="bg1"/>
          </a:solidFill>
        </p:spPr>
        <p:txBody>
          <a:bodyPr wrap="square" rtlCol="0">
            <a:spAutoFit/>
          </a:bodyPr>
          <a:lstStyle/>
          <a:p>
            <a:pPr>
              <a:lnSpc>
                <a:spcPct val="90000"/>
              </a:lnSpc>
            </a:pPr>
            <a:r>
              <a:rPr lang="en-US" b="1" dirty="0">
                <a:latin typeface="+mn-lt"/>
              </a:rPr>
              <a:t>STS </a:t>
            </a:r>
            <a:r>
              <a:rPr lang="en-US" b="1" dirty="0"/>
              <a:t>Tint brightness </a:t>
            </a:r>
            <a:r>
              <a:rPr lang="en-US" b="1" dirty="0">
                <a:latin typeface="+mn-lt"/>
              </a:rPr>
              <a:t>~4 to 5 × higher  than FTS</a:t>
            </a:r>
          </a:p>
        </p:txBody>
      </p:sp>
      <p:sp>
        <p:nvSpPr>
          <p:cNvPr id="10" name="Content Placeholder 2">
            <a:extLst>
              <a:ext uri="{FF2B5EF4-FFF2-40B4-BE49-F238E27FC236}">
                <a16:creationId xmlns:a16="http://schemas.microsoft.com/office/drawing/2014/main" id="{995DF00D-DE83-4A00-BE02-38BC15BBB999}"/>
              </a:ext>
            </a:extLst>
          </p:cNvPr>
          <p:cNvSpPr txBox="1">
            <a:spLocks/>
          </p:cNvSpPr>
          <p:nvPr/>
        </p:nvSpPr>
        <p:spPr bwMode="auto">
          <a:xfrm>
            <a:off x="458588" y="2074854"/>
            <a:ext cx="3986412" cy="44631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252" indent="-287252"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8768" indent="-285664"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029979" indent="-285664"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144245" indent="-172986" algn="l" rtl="0" eaLnBrk="1" fontAlgn="base" hangingPunct="1">
              <a:lnSpc>
                <a:spcPct val="90000"/>
              </a:lnSpc>
              <a:spcBef>
                <a:spcPts val="800"/>
              </a:spcBef>
              <a:spcAft>
                <a:spcPct val="0"/>
              </a:spcAft>
              <a:buClr>
                <a:schemeClr val="tx1"/>
              </a:buClr>
              <a:buFont typeface="Arial" charset="0"/>
              <a:buChar char="–"/>
              <a:defRPr sz="1799"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sz="2400" b="1" dirty="0">
                <a:latin typeface="+mn-lt"/>
              </a:rPr>
              <a:t>STS:</a:t>
            </a:r>
            <a:r>
              <a:rPr lang="en-US" sz="2400" dirty="0">
                <a:latin typeface="+mn-lt"/>
              </a:rPr>
              <a:t> </a:t>
            </a:r>
          </a:p>
          <a:p>
            <a:pPr>
              <a:spcBef>
                <a:spcPts val="600"/>
              </a:spcBef>
            </a:pPr>
            <a:r>
              <a:rPr lang="en-US" sz="2000" b="1" dirty="0">
                <a:latin typeface="+mn-lt"/>
              </a:rPr>
              <a:t>0.7 MW, 15 Hz, 1.3 GeV</a:t>
            </a:r>
          </a:p>
          <a:p>
            <a:pPr marL="0" indent="0">
              <a:spcBef>
                <a:spcPts val="600"/>
              </a:spcBef>
              <a:buNone/>
            </a:pPr>
            <a:r>
              <a:rPr lang="en-US" sz="1050" dirty="0">
                <a:latin typeface="+mn-lt"/>
              </a:rPr>
              <a:t> </a:t>
            </a:r>
          </a:p>
          <a:p>
            <a:pPr marL="0" indent="0">
              <a:buNone/>
            </a:pPr>
            <a:r>
              <a:rPr lang="en-US" sz="2400" b="1" dirty="0">
                <a:latin typeface="+mn-lt"/>
              </a:rPr>
              <a:t>FTS:</a:t>
            </a:r>
          </a:p>
          <a:p>
            <a:r>
              <a:rPr lang="en-US" sz="2400" b="1" dirty="0">
                <a:latin typeface="+mn-lt"/>
              </a:rPr>
              <a:t>“as is, Oct. 2019”:</a:t>
            </a:r>
          </a:p>
          <a:p>
            <a:pPr>
              <a:spcBef>
                <a:spcPts val="600"/>
              </a:spcBef>
            </a:pPr>
            <a:r>
              <a:rPr lang="en-US" sz="2000" b="1" dirty="0">
                <a:latin typeface="+mn-lt"/>
              </a:rPr>
              <a:t>1.4 MW,  60 Hz, 1.0 GeV</a:t>
            </a:r>
            <a:r>
              <a:rPr lang="en-US" sz="2000" dirty="0">
                <a:latin typeface="+mn-lt"/>
              </a:rPr>
              <a:t>,</a:t>
            </a:r>
          </a:p>
          <a:p>
            <a:pPr>
              <a:spcBef>
                <a:spcPts val="600"/>
              </a:spcBef>
            </a:pPr>
            <a:r>
              <a:rPr lang="en-US" sz="2000" dirty="0">
                <a:latin typeface="+mn-lt"/>
              </a:rPr>
              <a:t>Al proton beam window,</a:t>
            </a:r>
          </a:p>
          <a:p>
            <a:pPr>
              <a:spcBef>
                <a:spcPts val="600"/>
              </a:spcBef>
            </a:pPr>
            <a:r>
              <a:rPr lang="en-US" sz="2000" dirty="0">
                <a:latin typeface="+mn-lt"/>
              </a:rPr>
              <a:t>IRP2 with D</a:t>
            </a:r>
            <a:r>
              <a:rPr lang="en-US" sz="2000" baseline="-25000" dirty="0">
                <a:latin typeface="+mn-lt"/>
              </a:rPr>
              <a:t>2</a:t>
            </a:r>
            <a:r>
              <a:rPr lang="en-US" sz="2000" dirty="0">
                <a:latin typeface="+mn-lt"/>
              </a:rPr>
              <a:t>O cooling,</a:t>
            </a:r>
          </a:p>
          <a:p>
            <a:pPr>
              <a:spcBef>
                <a:spcPts val="600"/>
              </a:spcBef>
            </a:pPr>
            <a:r>
              <a:rPr lang="en-US" sz="2000" dirty="0">
                <a:latin typeface="+mn-lt"/>
              </a:rPr>
              <a:t>30% ortho hydrogen</a:t>
            </a:r>
          </a:p>
          <a:p>
            <a:pPr>
              <a:spcBef>
                <a:spcPts val="600"/>
              </a:spcBef>
            </a:pPr>
            <a:r>
              <a:rPr lang="en-US" sz="2000" dirty="0">
                <a:latin typeface="+mn-lt"/>
              </a:rPr>
              <a:t>20% loss due to power-induced degradation</a:t>
            </a:r>
          </a:p>
        </p:txBody>
      </p:sp>
      <p:sp>
        <p:nvSpPr>
          <p:cNvPr id="11" name="TextBox 10">
            <a:extLst>
              <a:ext uri="{FF2B5EF4-FFF2-40B4-BE49-F238E27FC236}">
                <a16:creationId xmlns:a16="http://schemas.microsoft.com/office/drawing/2014/main" id="{4C0B7C4A-8D95-4279-8B47-9E9B90B65D90}"/>
              </a:ext>
            </a:extLst>
          </p:cNvPr>
          <p:cNvSpPr txBox="1"/>
          <p:nvPr/>
        </p:nvSpPr>
        <p:spPr>
          <a:xfrm>
            <a:off x="5410439" y="2974907"/>
            <a:ext cx="963732" cy="341632"/>
          </a:xfrm>
          <a:prstGeom prst="rect">
            <a:avLst/>
          </a:prstGeom>
          <a:noFill/>
        </p:spPr>
        <p:txBody>
          <a:bodyPr wrap="square" rtlCol="0">
            <a:spAutoFit/>
          </a:bodyPr>
          <a:lstStyle/>
          <a:p>
            <a:pPr algn="l">
              <a:lnSpc>
                <a:spcPct val="90000"/>
              </a:lnSpc>
            </a:pPr>
            <a:r>
              <a:rPr lang="en-US" b="1" dirty="0">
                <a:latin typeface="+mn-lt"/>
              </a:rPr>
              <a:t>FTS BL5</a:t>
            </a:r>
            <a:r>
              <a:rPr lang="en-US" b="1" dirty="0"/>
              <a:t> </a:t>
            </a:r>
            <a:endParaRPr lang="en-US" b="1" dirty="0">
              <a:latin typeface="+mn-lt"/>
            </a:endParaRPr>
          </a:p>
        </p:txBody>
      </p:sp>
      <p:cxnSp>
        <p:nvCxnSpPr>
          <p:cNvPr id="12" name="Straight Arrow Connector 11">
            <a:extLst>
              <a:ext uri="{FF2B5EF4-FFF2-40B4-BE49-F238E27FC236}">
                <a16:creationId xmlns:a16="http://schemas.microsoft.com/office/drawing/2014/main" id="{99CCD6C3-B432-4777-8B0D-CD6CD9906758}"/>
              </a:ext>
            </a:extLst>
          </p:cNvPr>
          <p:cNvCxnSpPr>
            <a:cxnSpLocks/>
          </p:cNvCxnSpPr>
          <p:nvPr/>
        </p:nvCxnSpPr>
        <p:spPr>
          <a:xfrm flipH="1" flipV="1">
            <a:off x="5570763" y="2563308"/>
            <a:ext cx="404215" cy="408058"/>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99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32C02C-A7C9-416F-8A91-735DA6DC0E22}"/>
              </a:ext>
            </a:extLst>
          </p:cNvPr>
          <p:cNvPicPr>
            <a:picLocks noChangeAspect="1"/>
          </p:cNvPicPr>
          <p:nvPr/>
        </p:nvPicPr>
        <p:blipFill>
          <a:blip r:embed="rId3"/>
          <a:stretch>
            <a:fillRect/>
          </a:stretch>
        </p:blipFill>
        <p:spPr>
          <a:xfrm>
            <a:off x="557780" y="3436378"/>
            <a:ext cx="4862894" cy="3420618"/>
          </a:xfrm>
          <a:prstGeom prst="rect">
            <a:avLst/>
          </a:prstGeom>
        </p:spPr>
      </p:pic>
      <p:pic>
        <p:nvPicPr>
          <p:cNvPr id="27" name="Picture 26">
            <a:extLst>
              <a:ext uri="{FF2B5EF4-FFF2-40B4-BE49-F238E27FC236}">
                <a16:creationId xmlns:a16="http://schemas.microsoft.com/office/drawing/2014/main" id="{F29292E0-866F-4925-954B-54ACAD888D74}"/>
              </a:ext>
            </a:extLst>
          </p:cNvPr>
          <p:cNvPicPr>
            <a:picLocks noChangeAspect="1"/>
          </p:cNvPicPr>
          <p:nvPr/>
        </p:nvPicPr>
        <p:blipFill>
          <a:blip r:embed="rId4"/>
          <a:stretch>
            <a:fillRect/>
          </a:stretch>
        </p:blipFill>
        <p:spPr>
          <a:xfrm>
            <a:off x="7015185" y="3430802"/>
            <a:ext cx="4882039" cy="3401473"/>
          </a:xfrm>
          <a:prstGeom prst="rect">
            <a:avLst/>
          </a:prstGeom>
        </p:spPr>
      </p:pic>
      <p:pic>
        <p:nvPicPr>
          <p:cNvPr id="15" name="Picture 14">
            <a:extLst>
              <a:ext uri="{FF2B5EF4-FFF2-40B4-BE49-F238E27FC236}">
                <a16:creationId xmlns:a16="http://schemas.microsoft.com/office/drawing/2014/main" id="{91B50BEA-6408-4F58-AE57-94775EA1896D}"/>
              </a:ext>
            </a:extLst>
          </p:cNvPr>
          <p:cNvPicPr>
            <a:picLocks noChangeAspect="1"/>
          </p:cNvPicPr>
          <p:nvPr/>
        </p:nvPicPr>
        <p:blipFill>
          <a:blip r:embed="rId5"/>
          <a:stretch>
            <a:fillRect/>
          </a:stretch>
        </p:blipFill>
        <p:spPr>
          <a:xfrm>
            <a:off x="6957749" y="28523"/>
            <a:ext cx="4939475" cy="3407855"/>
          </a:xfrm>
          <a:prstGeom prst="rect">
            <a:avLst/>
          </a:prstGeom>
        </p:spPr>
      </p:pic>
      <p:pic>
        <p:nvPicPr>
          <p:cNvPr id="2" name="Picture 1">
            <a:extLst>
              <a:ext uri="{FF2B5EF4-FFF2-40B4-BE49-F238E27FC236}">
                <a16:creationId xmlns:a16="http://schemas.microsoft.com/office/drawing/2014/main" id="{325C6FC9-7B2A-4147-8228-0D22272EFA3E}"/>
              </a:ext>
            </a:extLst>
          </p:cNvPr>
          <p:cNvPicPr>
            <a:picLocks noChangeAspect="1"/>
          </p:cNvPicPr>
          <p:nvPr/>
        </p:nvPicPr>
        <p:blipFill>
          <a:blip r:embed="rId6"/>
          <a:stretch>
            <a:fillRect/>
          </a:stretch>
        </p:blipFill>
        <p:spPr>
          <a:xfrm>
            <a:off x="505619" y="18950"/>
            <a:ext cx="4920329" cy="3427000"/>
          </a:xfrm>
          <a:prstGeom prst="rect">
            <a:avLst/>
          </a:prstGeom>
        </p:spPr>
      </p:pic>
      <p:sp>
        <p:nvSpPr>
          <p:cNvPr id="4" name="Title 1">
            <a:extLst>
              <a:ext uri="{FF2B5EF4-FFF2-40B4-BE49-F238E27FC236}">
                <a16:creationId xmlns:a16="http://schemas.microsoft.com/office/drawing/2014/main" id="{47449DD9-5865-4D20-AFD9-FCB0FAC19C43}"/>
              </a:ext>
            </a:extLst>
          </p:cNvPr>
          <p:cNvSpPr txBox="1">
            <a:spLocks/>
          </p:cNvSpPr>
          <p:nvPr/>
        </p:nvSpPr>
        <p:spPr bwMode="auto">
          <a:xfrm rot="16200000">
            <a:off x="4253148" y="2847516"/>
            <a:ext cx="3607783" cy="53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199"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999">
                <a:solidFill>
                  <a:srgbClr val="006C3A"/>
                </a:solidFill>
                <a:latin typeface="Arial Black" pitchFamily="34" charset="0"/>
              </a:defRPr>
            </a:lvl2pPr>
            <a:lvl3pPr algn="l" rtl="0" eaLnBrk="1" fontAlgn="base" hangingPunct="1">
              <a:lnSpc>
                <a:spcPct val="85000"/>
              </a:lnSpc>
              <a:spcBef>
                <a:spcPct val="0"/>
              </a:spcBef>
              <a:spcAft>
                <a:spcPct val="0"/>
              </a:spcAft>
              <a:defRPr sz="2999">
                <a:solidFill>
                  <a:srgbClr val="006C3A"/>
                </a:solidFill>
                <a:latin typeface="Arial Black" pitchFamily="34" charset="0"/>
              </a:defRPr>
            </a:lvl3pPr>
            <a:lvl4pPr algn="l" rtl="0" eaLnBrk="1" fontAlgn="base" hangingPunct="1">
              <a:lnSpc>
                <a:spcPct val="85000"/>
              </a:lnSpc>
              <a:spcBef>
                <a:spcPct val="0"/>
              </a:spcBef>
              <a:spcAft>
                <a:spcPct val="0"/>
              </a:spcAft>
              <a:defRPr sz="2999">
                <a:solidFill>
                  <a:srgbClr val="006C3A"/>
                </a:solidFill>
                <a:latin typeface="Arial Black" pitchFamily="34" charset="0"/>
              </a:defRPr>
            </a:lvl4pPr>
            <a:lvl5pPr algn="l" rtl="0" eaLnBrk="1" fontAlgn="base" hangingPunct="1">
              <a:lnSpc>
                <a:spcPct val="85000"/>
              </a:lnSpc>
              <a:spcBef>
                <a:spcPct val="0"/>
              </a:spcBef>
              <a:spcAft>
                <a:spcPct val="0"/>
              </a:spcAft>
              <a:defRPr sz="2999">
                <a:solidFill>
                  <a:srgbClr val="006C3A"/>
                </a:solidFill>
                <a:latin typeface="Arial Black" pitchFamily="34" charset="0"/>
              </a:defRPr>
            </a:lvl5pPr>
            <a:lvl6pPr marL="457063" algn="l" rtl="0" eaLnBrk="1" fontAlgn="base" hangingPunct="1">
              <a:lnSpc>
                <a:spcPct val="85000"/>
              </a:lnSpc>
              <a:spcBef>
                <a:spcPct val="0"/>
              </a:spcBef>
              <a:spcAft>
                <a:spcPct val="0"/>
              </a:spcAft>
              <a:defRPr sz="2999">
                <a:solidFill>
                  <a:srgbClr val="006C3A"/>
                </a:solidFill>
                <a:latin typeface="Arial Black" pitchFamily="34" charset="0"/>
              </a:defRPr>
            </a:lvl6pPr>
            <a:lvl7pPr marL="914126" algn="l" rtl="0" eaLnBrk="1" fontAlgn="base" hangingPunct="1">
              <a:lnSpc>
                <a:spcPct val="85000"/>
              </a:lnSpc>
              <a:spcBef>
                <a:spcPct val="0"/>
              </a:spcBef>
              <a:spcAft>
                <a:spcPct val="0"/>
              </a:spcAft>
              <a:defRPr sz="2999">
                <a:solidFill>
                  <a:srgbClr val="006C3A"/>
                </a:solidFill>
                <a:latin typeface="Arial Black" pitchFamily="34" charset="0"/>
              </a:defRPr>
            </a:lvl7pPr>
            <a:lvl8pPr marL="1371189" algn="l" rtl="0" eaLnBrk="1" fontAlgn="base" hangingPunct="1">
              <a:lnSpc>
                <a:spcPct val="85000"/>
              </a:lnSpc>
              <a:spcBef>
                <a:spcPct val="0"/>
              </a:spcBef>
              <a:spcAft>
                <a:spcPct val="0"/>
              </a:spcAft>
              <a:defRPr sz="2999">
                <a:solidFill>
                  <a:srgbClr val="006C3A"/>
                </a:solidFill>
                <a:latin typeface="Arial Black" pitchFamily="34" charset="0"/>
              </a:defRPr>
            </a:lvl8pPr>
            <a:lvl9pPr marL="1828251" algn="l" rtl="0" eaLnBrk="1" fontAlgn="base" hangingPunct="1">
              <a:lnSpc>
                <a:spcPct val="85000"/>
              </a:lnSpc>
              <a:spcBef>
                <a:spcPct val="0"/>
              </a:spcBef>
              <a:spcAft>
                <a:spcPct val="0"/>
              </a:spcAft>
              <a:defRPr sz="2999">
                <a:solidFill>
                  <a:srgbClr val="006C3A"/>
                </a:solidFill>
                <a:latin typeface="Arial Black" pitchFamily="34" charset="0"/>
              </a:defRPr>
            </a:lvl9pPr>
          </a:lstStyle>
          <a:p>
            <a:r>
              <a:rPr lang="en-US" b="1" dirty="0"/>
              <a:t>STS pulse shapes</a:t>
            </a:r>
          </a:p>
        </p:txBody>
      </p:sp>
      <p:sp>
        <p:nvSpPr>
          <p:cNvPr id="9" name="TextBox 8">
            <a:extLst>
              <a:ext uri="{FF2B5EF4-FFF2-40B4-BE49-F238E27FC236}">
                <a16:creationId xmlns:a16="http://schemas.microsoft.com/office/drawing/2014/main" id="{02FF230F-46E4-4D98-9BD6-5B9B5A302D88}"/>
              </a:ext>
            </a:extLst>
          </p:cNvPr>
          <p:cNvSpPr txBox="1"/>
          <p:nvPr/>
        </p:nvSpPr>
        <p:spPr>
          <a:xfrm>
            <a:off x="3986021" y="1478473"/>
            <a:ext cx="671979" cy="424732"/>
          </a:xfrm>
          <a:prstGeom prst="rect">
            <a:avLst/>
          </a:prstGeom>
          <a:solidFill>
            <a:schemeClr val="bg1"/>
          </a:solidFill>
        </p:spPr>
        <p:txBody>
          <a:bodyPr wrap="none" rtlCol="0">
            <a:spAutoFit/>
          </a:bodyPr>
          <a:lstStyle/>
          <a:p>
            <a:pPr algn="l">
              <a:lnSpc>
                <a:spcPct val="90000"/>
              </a:lnSpc>
            </a:pPr>
            <a:r>
              <a:rPr lang="en-US" sz="2400" b="1" dirty="0">
                <a:latin typeface="+mn-lt"/>
              </a:rPr>
              <a:t>5 Å</a:t>
            </a:r>
          </a:p>
        </p:txBody>
      </p:sp>
      <p:sp>
        <p:nvSpPr>
          <p:cNvPr id="10" name="TextBox 9">
            <a:extLst>
              <a:ext uri="{FF2B5EF4-FFF2-40B4-BE49-F238E27FC236}">
                <a16:creationId xmlns:a16="http://schemas.microsoft.com/office/drawing/2014/main" id="{E7692B37-9633-4315-A19B-13B12EA59102}"/>
              </a:ext>
            </a:extLst>
          </p:cNvPr>
          <p:cNvSpPr txBox="1"/>
          <p:nvPr/>
        </p:nvSpPr>
        <p:spPr>
          <a:xfrm>
            <a:off x="10543399" y="1464592"/>
            <a:ext cx="671979" cy="424732"/>
          </a:xfrm>
          <a:prstGeom prst="rect">
            <a:avLst/>
          </a:prstGeom>
          <a:solidFill>
            <a:schemeClr val="bg1"/>
          </a:solidFill>
        </p:spPr>
        <p:txBody>
          <a:bodyPr wrap="none" rtlCol="0">
            <a:spAutoFit/>
          </a:bodyPr>
          <a:lstStyle/>
          <a:p>
            <a:pPr algn="l">
              <a:lnSpc>
                <a:spcPct val="90000"/>
              </a:lnSpc>
            </a:pPr>
            <a:r>
              <a:rPr lang="en-US" sz="2400" b="1" dirty="0">
                <a:latin typeface="+mn-lt"/>
              </a:rPr>
              <a:t>4 Å</a:t>
            </a:r>
          </a:p>
        </p:txBody>
      </p:sp>
      <p:sp>
        <p:nvSpPr>
          <p:cNvPr id="11" name="TextBox 10">
            <a:extLst>
              <a:ext uri="{FF2B5EF4-FFF2-40B4-BE49-F238E27FC236}">
                <a16:creationId xmlns:a16="http://schemas.microsoft.com/office/drawing/2014/main" id="{89FDF100-5782-479B-8B23-03F854E6F317}"/>
              </a:ext>
            </a:extLst>
          </p:cNvPr>
          <p:cNvSpPr txBox="1"/>
          <p:nvPr/>
        </p:nvSpPr>
        <p:spPr>
          <a:xfrm>
            <a:off x="3888198" y="4795404"/>
            <a:ext cx="671979" cy="424732"/>
          </a:xfrm>
          <a:prstGeom prst="rect">
            <a:avLst/>
          </a:prstGeom>
          <a:solidFill>
            <a:schemeClr val="bg1"/>
          </a:solidFill>
        </p:spPr>
        <p:txBody>
          <a:bodyPr wrap="none" rtlCol="0">
            <a:spAutoFit/>
          </a:bodyPr>
          <a:lstStyle/>
          <a:p>
            <a:pPr algn="l">
              <a:lnSpc>
                <a:spcPct val="90000"/>
              </a:lnSpc>
            </a:pPr>
            <a:r>
              <a:rPr lang="en-US" sz="2400" b="1" dirty="0">
                <a:latin typeface="+mn-lt"/>
              </a:rPr>
              <a:t>3 Å</a:t>
            </a:r>
          </a:p>
        </p:txBody>
      </p:sp>
      <p:sp>
        <p:nvSpPr>
          <p:cNvPr id="12" name="TextBox 11">
            <a:extLst>
              <a:ext uri="{FF2B5EF4-FFF2-40B4-BE49-F238E27FC236}">
                <a16:creationId xmlns:a16="http://schemas.microsoft.com/office/drawing/2014/main" id="{28E40147-CD70-4045-B16F-2247A6848F36}"/>
              </a:ext>
            </a:extLst>
          </p:cNvPr>
          <p:cNvSpPr txBox="1"/>
          <p:nvPr/>
        </p:nvSpPr>
        <p:spPr>
          <a:xfrm>
            <a:off x="10406743" y="4779123"/>
            <a:ext cx="671979" cy="424732"/>
          </a:xfrm>
          <a:prstGeom prst="rect">
            <a:avLst/>
          </a:prstGeom>
          <a:solidFill>
            <a:schemeClr val="bg1"/>
          </a:solidFill>
        </p:spPr>
        <p:txBody>
          <a:bodyPr wrap="none" rtlCol="0">
            <a:spAutoFit/>
          </a:bodyPr>
          <a:lstStyle/>
          <a:p>
            <a:pPr algn="l">
              <a:lnSpc>
                <a:spcPct val="90000"/>
              </a:lnSpc>
            </a:pPr>
            <a:r>
              <a:rPr lang="en-US" sz="2400" b="1" dirty="0">
                <a:latin typeface="+mn-lt"/>
              </a:rPr>
              <a:t>2 Å</a:t>
            </a:r>
          </a:p>
        </p:txBody>
      </p:sp>
      <p:sp>
        <p:nvSpPr>
          <p:cNvPr id="13" name="TextBox 12">
            <a:extLst>
              <a:ext uri="{FF2B5EF4-FFF2-40B4-BE49-F238E27FC236}">
                <a16:creationId xmlns:a16="http://schemas.microsoft.com/office/drawing/2014/main" id="{CB7D943B-739B-41DD-AA09-480A51015A31}"/>
              </a:ext>
            </a:extLst>
          </p:cNvPr>
          <p:cNvSpPr txBox="1"/>
          <p:nvPr/>
        </p:nvSpPr>
        <p:spPr>
          <a:xfrm>
            <a:off x="3184645" y="848910"/>
            <a:ext cx="970137" cy="258532"/>
          </a:xfrm>
          <a:prstGeom prst="rect">
            <a:avLst/>
          </a:prstGeom>
          <a:noFill/>
        </p:spPr>
        <p:txBody>
          <a:bodyPr wrap="none" rtlCol="0">
            <a:spAutoFit/>
          </a:bodyPr>
          <a:lstStyle/>
          <a:p>
            <a:pPr algn="l">
              <a:lnSpc>
                <a:spcPct val="90000"/>
              </a:lnSpc>
            </a:pPr>
            <a:r>
              <a:rPr lang="en-US" sz="1200" b="1" dirty="0">
                <a:latin typeface="+mn-lt"/>
              </a:rPr>
              <a:t>Tube mod.</a:t>
            </a:r>
          </a:p>
        </p:txBody>
      </p:sp>
      <p:sp>
        <p:nvSpPr>
          <p:cNvPr id="14" name="TextBox 13">
            <a:extLst>
              <a:ext uri="{FF2B5EF4-FFF2-40B4-BE49-F238E27FC236}">
                <a16:creationId xmlns:a16="http://schemas.microsoft.com/office/drawing/2014/main" id="{D67F7782-4F76-4111-AF80-CB5432CF36F4}"/>
              </a:ext>
            </a:extLst>
          </p:cNvPr>
          <p:cNvSpPr txBox="1"/>
          <p:nvPr/>
        </p:nvSpPr>
        <p:spPr>
          <a:xfrm>
            <a:off x="1755467" y="1740706"/>
            <a:ext cx="984565" cy="424732"/>
          </a:xfrm>
          <a:prstGeom prst="rect">
            <a:avLst/>
          </a:prstGeom>
          <a:noFill/>
        </p:spPr>
        <p:txBody>
          <a:bodyPr wrap="none" rtlCol="0">
            <a:spAutoFit/>
          </a:bodyPr>
          <a:lstStyle/>
          <a:p>
            <a:pPr algn="l">
              <a:lnSpc>
                <a:spcPct val="90000"/>
              </a:lnSpc>
            </a:pPr>
            <a:r>
              <a:rPr lang="en-US" sz="1200" b="1" dirty="0">
                <a:latin typeface="+mn-lt"/>
              </a:rPr>
              <a:t>Cylindrical</a:t>
            </a:r>
          </a:p>
          <a:p>
            <a:pPr algn="l">
              <a:lnSpc>
                <a:spcPct val="90000"/>
              </a:lnSpc>
            </a:pPr>
            <a:r>
              <a:rPr lang="en-US" sz="1200" b="1" dirty="0">
                <a:latin typeface="+mn-lt"/>
              </a:rPr>
              <a:t> mod.</a:t>
            </a:r>
          </a:p>
        </p:txBody>
      </p:sp>
      <p:cxnSp>
        <p:nvCxnSpPr>
          <p:cNvPr id="3" name="Straight Arrow Connector 2">
            <a:extLst>
              <a:ext uri="{FF2B5EF4-FFF2-40B4-BE49-F238E27FC236}">
                <a16:creationId xmlns:a16="http://schemas.microsoft.com/office/drawing/2014/main" id="{9B9B1C7B-BFD2-4451-AD6E-CBBC12F41D35}"/>
              </a:ext>
            </a:extLst>
          </p:cNvPr>
          <p:cNvCxnSpPr>
            <a:cxnSpLocks/>
          </p:cNvCxnSpPr>
          <p:nvPr/>
        </p:nvCxnSpPr>
        <p:spPr>
          <a:xfrm flipH="1">
            <a:off x="3278463" y="1060578"/>
            <a:ext cx="301196" cy="167880"/>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80ABE4E-DF14-4618-998E-AD13BB621869}"/>
              </a:ext>
            </a:extLst>
          </p:cNvPr>
          <p:cNvCxnSpPr>
            <a:cxnSpLocks/>
          </p:cNvCxnSpPr>
          <p:nvPr/>
        </p:nvCxnSpPr>
        <p:spPr>
          <a:xfrm flipV="1">
            <a:off x="2272657" y="1601761"/>
            <a:ext cx="324206" cy="172151"/>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87138A-4622-4D22-9DC5-D87E4192D9A8}"/>
              </a:ext>
            </a:extLst>
          </p:cNvPr>
          <p:cNvSpPr txBox="1"/>
          <p:nvPr/>
        </p:nvSpPr>
        <p:spPr>
          <a:xfrm>
            <a:off x="2793394" y="4542433"/>
            <a:ext cx="970137" cy="258532"/>
          </a:xfrm>
          <a:prstGeom prst="rect">
            <a:avLst/>
          </a:prstGeom>
          <a:noFill/>
        </p:spPr>
        <p:txBody>
          <a:bodyPr wrap="none" rtlCol="0">
            <a:spAutoFit/>
          </a:bodyPr>
          <a:lstStyle/>
          <a:p>
            <a:pPr algn="l">
              <a:lnSpc>
                <a:spcPct val="90000"/>
              </a:lnSpc>
            </a:pPr>
            <a:r>
              <a:rPr lang="en-US" sz="1200" b="1" dirty="0">
                <a:latin typeface="+mn-lt"/>
              </a:rPr>
              <a:t>Tube mod.</a:t>
            </a:r>
          </a:p>
        </p:txBody>
      </p:sp>
      <p:sp>
        <p:nvSpPr>
          <p:cNvPr id="19" name="TextBox 18">
            <a:extLst>
              <a:ext uri="{FF2B5EF4-FFF2-40B4-BE49-F238E27FC236}">
                <a16:creationId xmlns:a16="http://schemas.microsoft.com/office/drawing/2014/main" id="{994E3AA1-6830-4545-8EEA-4C4633587F4D}"/>
              </a:ext>
            </a:extLst>
          </p:cNvPr>
          <p:cNvSpPr txBox="1"/>
          <p:nvPr/>
        </p:nvSpPr>
        <p:spPr>
          <a:xfrm>
            <a:off x="9267546" y="816943"/>
            <a:ext cx="970137" cy="258532"/>
          </a:xfrm>
          <a:prstGeom prst="rect">
            <a:avLst/>
          </a:prstGeom>
          <a:noFill/>
        </p:spPr>
        <p:txBody>
          <a:bodyPr wrap="none" rtlCol="0">
            <a:spAutoFit/>
          </a:bodyPr>
          <a:lstStyle/>
          <a:p>
            <a:pPr algn="l">
              <a:lnSpc>
                <a:spcPct val="90000"/>
              </a:lnSpc>
            </a:pPr>
            <a:r>
              <a:rPr lang="en-US" sz="1200" b="1" dirty="0">
                <a:latin typeface="+mn-lt"/>
              </a:rPr>
              <a:t>Tube mod.</a:t>
            </a:r>
          </a:p>
        </p:txBody>
      </p:sp>
      <p:sp>
        <p:nvSpPr>
          <p:cNvPr id="20" name="TextBox 19">
            <a:extLst>
              <a:ext uri="{FF2B5EF4-FFF2-40B4-BE49-F238E27FC236}">
                <a16:creationId xmlns:a16="http://schemas.microsoft.com/office/drawing/2014/main" id="{2AB8C668-3F51-4CB2-AE3F-A1C5ACA648E1}"/>
              </a:ext>
            </a:extLst>
          </p:cNvPr>
          <p:cNvSpPr txBox="1"/>
          <p:nvPr/>
        </p:nvSpPr>
        <p:spPr>
          <a:xfrm>
            <a:off x="8803800" y="5500452"/>
            <a:ext cx="970137" cy="258532"/>
          </a:xfrm>
          <a:prstGeom prst="rect">
            <a:avLst/>
          </a:prstGeom>
          <a:noFill/>
        </p:spPr>
        <p:txBody>
          <a:bodyPr wrap="none" rtlCol="0">
            <a:spAutoFit/>
          </a:bodyPr>
          <a:lstStyle/>
          <a:p>
            <a:pPr algn="l">
              <a:lnSpc>
                <a:spcPct val="90000"/>
              </a:lnSpc>
            </a:pPr>
            <a:r>
              <a:rPr lang="en-US" sz="1200" b="1" dirty="0">
                <a:latin typeface="+mn-lt"/>
              </a:rPr>
              <a:t>Tube mod.</a:t>
            </a:r>
          </a:p>
        </p:txBody>
      </p:sp>
      <p:sp>
        <p:nvSpPr>
          <p:cNvPr id="21" name="TextBox 20">
            <a:extLst>
              <a:ext uri="{FF2B5EF4-FFF2-40B4-BE49-F238E27FC236}">
                <a16:creationId xmlns:a16="http://schemas.microsoft.com/office/drawing/2014/main" id="{34616B70-8802-4156-B14D-A215C288C76C}"/>
              </a:ext>
            </a:extLst>
          </p:cNvPr>
          <p:cNvSpPr txBox="1"/>
          <p:nvPr/>
        </p:nvSpPr>
        <p:spPr>
          <a:xfrm>
            <a:off x="8065722" y="1770749"/>
            <a:ext cx="984565" cy="424732"/>
          </a:xfrm>
          <a:prstGeom prst="rect">
            <a:avLst/>
          </a:prstGeom>
          <a:noFill/>
        </p:spPr>
        <p:txBody>
          <a:bodyPr wrap="none" rtlCol="0">
            <a:spAutoFit/>
          </a:bodyPr>
          <a:lstStyle/>
          <a:p>
            <a:pPr algn="l">
              <a:lnSpc>
                <a:spcPct val="90000"/>
              </a:lnSpc>
            </a:pPr>
            <a:r>
              <a:rPr lang="en-US" sz="1200" b="1" dirty="0">
                <a:latin typeface="+mn-lt"/>
              </a:rPr>
              <a:t>Cylindrical</a:t>
            </a:r>
          </a:p>
          <a:p>
            <a:pPr algn="l">
              <a:lnSpc>
                <a:spcPct val="90000"/>
              </a:lnSpc>
            </a:pPr>
            <a:r>
              <a:rPr lang="en-US" sz="1200" b="1" dirty="0">
                <a:latin typeface="+mn-lt"/>
              </a:rPr>
              <a:t> mod.</a:t>
            </a:r>
          </a:p>
        </p:txBody>
      </p:sp>
      <p:sp>
        <p:nvSpPr>
          <p:cNvPr id="22" name="TextBox 21">
            <a:extLst>
              <a:ext uri="{FF2B5EF4-FFF2-40B4-BE49-F238E27FC236}">
                <a16:creationId xmlns:a16="http://schemas.microsoft.com/office/drawing/2014/main" id="{EA6DEBB3-2649-4AF8-9B56-6DE9CFCE43CE}"/>
              </a:ext>
            </a:extLst>
          </p:cNvPr>
          <p:cNvSpPr txBox="1"/>
          <p:nvPr/>
        </p:nvSpPr>
        <p:spPr>
          <a:xfrm>
            <a:off x="1567865" y="5483969"/>
            <a:ext cx="984565" cy="424732"/>
          </a:xfrm>
          <a:prstGeom prst="rect">
            <a:avLst/>
          </a:prstGeom>
          <a:noFill/>
        </p:spPr>
        <p:txBody>
          <a:bodyPr wrap="none" rtlCol="0">
            <a:spAutoFit/>
          </a:bodyPr>
          <a:lstStyle/>
          <a:p>
            <a:pPr algn="l">
              <a:lnSpc>
                <a:spcPct val="90000"/>
              </a:lnSpc>
            </a:pPr>
            <a:r>
              <a:rPr lang="en-US" sz="1200" b="1" dirty="0">
                <a:latin typeface="+mn-lt"/>
              </a:rPr>
              <a:t>Cylindrical</a:t>
            </a:r>
          </a:p>
          <a:p>
            <a:pPr algn="l">
              <a:lnSpc>
                <a:spcPct val="90000"/>
              </a:lnSpc>
            </a:pPr>
            <a:r>
              <a:rPr lang="en-US" sz="1200" b="1" dirty="0">
                <a:latin typeface="+mn-lt"/>
              </a:rPr>
              <a:t> mod.</a:t>
            </a:r>
          </a:p>
        </p:txBody>
      </p:sp>
      <p:sp>
        <p:nvSpPr>
          <p:cNvPr id="23" name="TextBox 22">
            <a:extLst>
              <a:ext uri="{FF2B5EF4-FFF2-40B4-BE49-F238E27FC236}">
                <a16:creationId xmlns:a16="http://schemas.microsoft.com/office/drawing/2014/main" id="{BD3EBE5B-252F-456C-9DFA-BE6181472F6B}"/>
              </a:ext>
            </a:extLst>
          </p:cNvPr>
          <p:cNvSpPr txBox="1"/>
          <p:nvPr/>
        </p:nvSpPr>
        <p:spPr>
          <a:xfrm>
            <a:off x="8253462" y="4277958"/>
            <a:ext cx="984565" cy="424732"/>
          </a:xfrm>
          <a:prstGeom prst="rect">
            <a:avLst/>
          </a:prstGeom>
          <a:noFill/>
        </p:spPr>
        <p:txBody>
          <a:bodyPr wrap="none" rtlCol="0">
            <a:spAutoFit/>
          </a:bodyPr>
          <a:lstStyle/>
          <a:p>
            <a:pPr algn="l">
              <a:lnSpc>
                <a:spcPct val="90000"/>
              </a:lnSpc>
            </a:pPr>
            <a:r>
              <a:rPr lang="en-US" sz="1200" b="1" dirty="0">
                <a:latin typeface="+mn-lt"/>
              </a:rPr>
              <a:t>Cylindrical</a:t>
            </a:r>
          </a:p>
          <a:p>
            <a:pPr algn="l">
              <a:lnSpc>
                <a:spcPct val="90000"/>
              </a:lnSpc>
            </a:pPr>
            <a:r>
              <a:rPr lang="en-US" sz="1200" b="1" dirty="0">
                <a:latin typeface="+mn-lt"/>
              </a:rPr>
              <a:t> mod.</a:t>
            </a:r>
          </a:p>
        </p:txBody>
      </p:sp>
      <p:cxnSp>
        <p:nvCxnSpPr>
          <p:cNvPr id="24" name="Straight Arrow Connector 23">
            <a:extLst>
              <a:ext uri="{FF2B5EF4-FFF2-40B4-BE49-F238E27FC236}">
                <a16:creationId xmlns:a16="http://schemas.microsoft.com/office/drawing/2014/main" id="{216AF883-05D6-4115-A647-CB321F538989}"/>
              </a:ext>
            </a:extLst>
          </p:cNvPr>
          <p:cNvCxnSpPr>
            <a:cxnSpLocks/>
          </p:cNvCxnSpPr>
          <p:nvPr/>
        </p:nvCxnSpPr>
        <p:spPr>
          <a:xfrm flipH="1">
            <a:off x="2860648" y="4800932"/>
            <a:ext cx="313865" cy="167880"/>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09A90F-6072-4E11-AAF9-542861B94AC5}"/>
              </a:ext>
            </a:extLst>
          </p:cNvPr>
          <p:cNvCxnSpPr>
            <a:cxnSpLocks/>
          </p:cNvCxnSpPr>
          <p:nvPr/>
        </p:nvCxnSpPr>
        <p:spPr>
          <a:xfrm flipH="1">
            <a:off x="9377544" y="1028481"/>
            <a:ext cx="301196" cy="167880"/>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8E9E965-DD03-43F4-B872-A7D3632D1342}"/>
              </a:ext>
            </a:extLst>
          </p:cNvPr>
          <p:cNvCxnSpPr>
            <a:cxnSpLocks/>
          </p:cNvCxnSpPr>
          <p:nvPr/>
        </p:nvCxnSpPr>
        <p:spPr>
          <a:xfrm flipH="1">
            <a:off x="8862181" y="5719135"/>
            <a:ext cx="347760" cy="314186"/>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7C96A5A-88E3-4A2B-B7E2-175F2F30500E}"/>
              </a:ext>
            </a:extLst>
          </p:cNvPr>
          <p:cNvCxnSpPr>
            <a:cxnSpLocks/>
          </p:cNvCxnSpPr>
          <p:nvPr/>
        </p:nvCxnSpPr>
        <p:spPr>
          <a:xfrm flipH="1">
            <a:off x="8079372" y="4637462"/>
            <a:ext cx="290744" cy="247410"/>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9BD18FB-3257-4093-B1B4-0D84EFB2910B}"/>
              </a:ext>
            </a:extLst>
          </p:cNvPr>
          <p:cNvCxnSpPr>
            <a:cxnSpLocks/>
          </p:cNvCxnSpPr>
          <p:nvPr/>
        </p:nvCxnSpPr>
        <p:spPr>
          <a:xfrm flipV="1">
            <a:off x="8515449" y="1594400"/>
            <a:ext cx="324206" cy="172151"/>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F32844D-C0E4-468D-B647-FDFFC1F6C2BC}"/>
              </a:ext>
            </a:extLst>
          </p:cNvPr>
          <p:cNvCxnSpPr>
            <a:cxnSpLocks/>
          </p:cNvCxnSpPr>
          <p:nvPr/>
        </p:nvCxnSpPr>
        <p:spPr>
          <a:xfrm flipV="1">
            <a:off x="1958167" y="5311818"/>
            <a:ext cx="324206" cy="172151"/>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50C70D1-A449-4822-89FB-BCF4CF94EAB9}"/>
              </a:ext>
            </a:extLst>
          </p:cNvPr>
          <p:cNvCxnSpPr>
            <a:cxnSpLocks/>
          </p:cNvCxnSpPr>
          <p:nvPr/>
        </p:nvCxnSpPr>
        <p:spPr>
          <a:xfrm flipH="1">
            <a:off x="2299065" y="2716968"/>
            <a:ext cx="301196" cy="167880"/>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BE3A528-B9F0-49E6-8C11-3A48B5EC851D}"/>
              </a:ext>
            </a:extLst>
          </p:cNvPr>
          <p:cNvSpPr txBox="1"/>
          <p:nvPr/>
        </p:nvSpPr>
        <p:spPr>
          <a:xfrm>
            <a:off x="2350005" y="2510319"/>
            <a:ext cx="689612" cy="258532"/>
          </a:xfrm>
          <a:prstGeom prst="rect">
            <a:avLst/>
          </a:prstGeom>
          <a:noFill/>
        </p:spPr>
        <p:txBody>
          <a:bodyPr wrap="none" rtlCol="0">
            <a:spAutoFit/>
          </a:bodyPr>
          <a:lstStyle/>
          <a:p>
            <a:pPr algn="l">
              <a:lnSpc>
                <a:spcPct val="90000"/>
              </a:lnSpc>
            </a:pPr>
            <a:r>
              <a:rPr lang="en-US" sz="1200" b="1" dirty="0">
                <a:latin typeface="+mn-lt"/>
              </a:rPr>
              <a:t>FTS BL5</a:t>
            </a:r>
          </a:p>
        </p:txBody>
      </p:sp>
      <p:sp>
        <p:nvSpPr>
          <p:cNvPr id="34" name="TextBox 33">
            <a:extLst>
              <a:ext uri="{FF2B5EF4-FFF2-40B4-BE49-F238E27FC236}">
                <a16:creationId xmlns:a16="http://schemas.microsoft.com/office/drawing/2014/main" id="{32AA4237-51DE-41E0-9179-F063800ACCE0}"/>
              </a:ext>
            </a:extLst>
          </p:cNvPr>
          <p:cNvSpPr txBox="1"/>
          <p:nvPr/>
        </p:nvSpPr>
        <p:spPr>
          <a:xfrm>
            <a:off x="8541200" y="2514263"/>
            <a:ext cx="689612" cy="258532"/>
          </a:xfrm>
          <a:prstGeom prst="rect">
            <a:avLst/>
          </a:prstGeom>
          <a:noFill/>
        </p:spPr>
        <p:txBody>
          <a:bodyPr wrap="none" rtlCol="0">
            <a:spAutoFit/>
          </a:bodyPr>
          <a:lstStyle/>
          <a:p>
            <a:pPr algn="l">
              <a:lnSpc>
                <a:spcPct val="90000"/>
              </a:lnSpc>
            </a:pPr>
            <a:r>
              <a:rPr lang="en-US" sz="1200" b="1" dirty="0">
                <a:latin typeface="+mn-lt"/>
              </a:rPr>
              <a:t>FTS BL5</a:t>
            </a:r>
          </a:p>
        </p:txBody>
      </p:sp>
      <p:sp>
        <p:nvSpPr>
          <p:cNvPr id="36" name="TextBox 35">
            <a:extLst>
              <a:ext uri="{FF2B5EF4-FFF2-40B4-BE49-F238E27FC236}">
                <a16:creationId xmlns:a16="http://schemas.microsoft.com/office/drawing/2014/main" id="{E6B5510F-8777-4867-BC3E-85C2A6852768}"/>
              </a:ext>
            </a:extLst>
          </p:cNvPr>
          <p:cNvSpPr txBox="1"/>
          <p:nvPr/>
        </p:nvSpPr>
        <p:spPr>
          <a:xfrm>
            <a:off x="2005199" y="5995050"/>
            <a:ext cx="689612" cy="258532"/>
          </a:xfrm>
          <a:prstGeom prst="rect">
            <a:avLst/>
          </a:prstGeom>
          <a:noFill/>
        </p:spPr>
        <p:txBody>
          <a:bodyPr wrap="none" rtlCol="0">
            <a:spAutoFit/>
          </a:bodyPr>
          <a:lstStyle/>
          <a:p>
            <a:pPr algn="l">
              <a:lnSpc>
                <a:spcPct val="90000"/>
              </a:lnSpc>
            </a:pPr>
            <a:r>
              <a:rPr lang="en-US" sz="1200" b="1" dirty="0">
                <a:latin typeface="+mn-lt"/>
              </a:rPr>
              <a:t>FTS BL5</a:t>
            </a:r>
          </a:p>
        </p:txBody>
      </p:sp>
      <p:cxnSp>
        <p:nvCxnSpPr>
          <p:cNvPr id="37" name="Straight Arrow Connector 36">
            <a:extLst>
              <a:ext uri="{FF2B5EF4-FFF2-40B4-BE49-F238E27FC236}">
                <a16:creationId xmlns:a16="http://schemas.microsoft.com/office/drawing/2014/main" id="{F582EE59-6566-4368-A227-1C3B91E6687F}"/>
              </a:ext>
            </a:extLst>
          </p:cNvPr>
          <p:cNvCxnSpPr>
            <a:cxnSpLocks/>
          </p:cNvCxnSpPr>
          <p:nvPr/>
        </p:nvCxnSpPr>
        <p:spPr>
          <a:xfrm flipH="1">
            <a:off x="8515449" y="2743676"/>
            <a:ext cx="301196" cy="167880"/>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860E326-AE27-4867-8E6F-D4A8192E1F01}"/>
              </a:ext>
            </a:extLst>
          </p:cNvPr>
          <p:cNvCxnSpPr>
            <a:cxnSpLocks/>
          </p:cNvCxnSpPr>
          <p:nvPr/>
        </p:nvCxnSpPr>
        <p:spPr>
          <a:xfrm flipH="1">
            <a:off x="1956644" y="6212856"/>
            <a:ext cx="313865" cy="167880"/>
          </a:xfrm>
          <a:prstGeom prst="straightConnector1">
            <a:avLst/>
          </a:prstGeom>
          <a:ln w="190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549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736409" y="188413"/>
            <a:ext cx="10494826" cy="535403"/>
          </a:xfrm>
        </p:spPr>
        <p:txBody>
          <a:bodyPr/>
          <a:lstStyle/>
          <a:p>
            <a:pPr eaLnBrk="1" hangingPunct="1"/>
            <a:r>
              <a:rPr lang="en-US" altLang="x-none" b="1" dirty="0">
                <a:latin typeface="+mj-lt"/>
                <a:ea typeface="ＭＳ Ｐゴシック" charset="-128"/>
              </a:rPr>
              <a:t>Moderator optimization: figures-of-merit</a:t>
            </a:r>
          </a:p>
        </p:txBody>
      </p:sp>
      <p:sp>
        <p:nvSpPr>
          <p:cNvPr id="13" name="Content Placeholder 2"/>
          <p:cNvSpPr txBox="1">
            <a:spLocks/>
          </p:cNvSpPr>
          <p:nvPr/>
        </p:nvSpPr>
        <p:spPr bwMode="auto">
          <a:xfrm>
            <a:off x="579246" y="5312453"/>
            <a:ext cx="4554063" cy="1089375"/>
          </a:xfrm>
          <a:prstGeom prst="rect">
            <a:avLst/>
          </a:prstGeom>
          <a:noFill/>
          <a:ln w="9525">
            <a:noFill/>
            <a:miter lim="800000"/>
            <a:headEnd/>
            <a:tailEnd/>
          </a:ln>
        </p:spPr>
        <p:txBody>
          <a:bodyPr vert="horz" wrap="square" lIns="91416" tIns="45708" rIns="91416" bIns="45708"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altLang="x-none" sz="2399" b="1" dirty="0">
                <a:latin typeface="+mn-lt"/>
                <a:ea typeface="ＭＳ Ｐゴシック" charset="-128"/>
              </a:rPr>
              <a:t>Peak-brightness integral    E&lt; 5meV or 10 meV (used for cylindrical moderator)</a:t>
            </a:r>
          </a:p>
        </p:txBody>
      </p:sp>
      <p:sp>
        <p:nvSpPr>
          <p:cNvPr id="18" name="Content Placeholder 2">
            <a:extLst>
              <a:ext uri="{FF2B5EF4-FFF2-40B4-BE49-F238E27FC236}">
                <a16:creationId xmlns:a16="http://schemas.microsoft.com/office/drawing/2014/main" id="{E6DFE5DE-E982-A44A-BAFC-FF0C25C1F166}"/>
              </a:ext>
            </a:extLst>
          </p:cNvPr>
          <p:cNvSpPr txBox="1">
            <a:spLocks/>
          </p:cNvSpPr>
          <p:nvPr/>
        </p:nvSpPr>
        <p:spPr bwMode="auto">
          <a:xfrm>
            <a:off x="6969711" y="5312453"/>
            <a:ext cx="4554063" cy="1089375"/>
          </a:xfrm>
          <a:prstGeom prst="rect">
            <a:avLst/>
          </a:prstGeom>
          <a:noFill/>
          <a:ln w="9525">
            <a:noFill/>
            <a:miter lim="800000"/>
            <a:headEnd/>
            <a:tailEnd/>
          </a:ln>
        </p:spPr>
        <p:txBody>
          <a:bodyPr vert="horz" wrap="square" lIns="91416" tIns="45708" rIns="91416" bIns="45708"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altLang="x-none" sz="2399" b="1" dirty="0">
                <a:latin typeface="+mn-lt"/>
                <a:ea typeface="ＭＳ Ｐゴシック" charset="-128"/>
              </a:rPr>
              <a:t>Time-integral brightness     E&lt; 5meV or 10 meV (used for tube moderator)</a:t>
            </a:r>
          </a:p>
        </p:txBody>
      </p:sp>
      <p:pic>
        <p:nvPicPr>
          <p:cNvPr id="9" name="Picture 8">
            <a:extLst>
              <a:ext uri="{FF2B5EF4-FFF2-40B4-BE49-F238E27FC236}">
                <a16:creationId xmlns:a16="http://schemas.microsoft.com/office/drawing/2014/main" id="{1038725C-1408-8E45-8839-D59B7C05CA58}"/>
              </a:ext>
            </a:extLst>
          </p:cNvPr>
          <p:cNvPicPr>
            <a:picLocks noChangeAspect="1"/>
          </p:cNvPicPr>
          <p:nvPr/>
        </p:nvPicPr>
        <p:blipFill>
          <a:blip r:embed="rId3"/>
          <a:stretch>
            <a:fillRect/>
          </a:stretch>
        </p:blipFill>
        <p:spPr>
          <a:xfrm>
            <a:off x="302827" y="934315"/>
            <a:ext cx="5895308" cy="4223671"/>
          </a:xfrm>
          <a:prstGeom prst="rect">
            <a:avLst/>
          </a:prstGeom>
        </p:spPr>
      </p:pic>
      <p:pic>
        <p:nvPicPr>
          <p:cNvPr id="11" name="Picture 10">
            <a:extLst>
              <a:ext uri="{FF2B5EF4-FFF2-40B4-BE49-F238E27FC236}">
                <a16:creationId xmlns:a16="http://schemas.microsoft.com/office/drawing/2014/main" id="{B0A31882-D43C-FB49-9FCF-41ADEDE0DF95}"/>
              </a:ext>
            </a:extLst>
          </p:cNvPr>
          <p:cNvPicPr>
            <a:picLocks noChangeAspect="1"/>
          </p:cNvPicPr>
          <p:nvPr/>
        </p:nvPicPr>
        <p:blipFill>
          <a:blip r:embed="rId4"/>
          <a:stretch>
            <a:fillRect/>
          </a:stretch>
        </p:blipFill>
        <p:spPr>
          <a:xfrm>
            <a:off x="6304661" y="964507"/>
            <a:ext cx="5884164" cy="4234815"/>
          </a:xfrm>
          <a:prstGeom prst="rect">
            <a:avLst/>
          </a:prstGeom>
        </p:spPr>
      </p:pic>
    </p:spTree>
    <p:extLst>
      <p:ext uri="{BB962C8B-B14F-4D97-AF65-F5344CB8AC3E}">
        <p14:creationId xmlns:p14="http://schemas.microsoft.com/office/powerpoint/2010/main" val="1460051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4DE0-357A-47DC-AA0F-A971C64BF95E}"/>
              </a:ext>
            </a:extLst>
          </p:cNvPr>
          <p:cNvSpPr>
            <a:spLocks noGrp="1"/>
          </p:cNvSpPr>
          <p:nvPr>
            <p:ph type="title"/>
          </p:nvPr>
        </p:nvSpPr>
        <p:spPr>
          <a:xfrm>
            <a:off x="380900" y="0"/>
            <a:ext cx="11427023" cy="978474"/>
          </a:xfrm>
        </p:spPr>
        <p:txBody>
          <a:bodyPr/>
          <a:lstStyle/>
          <a:p>
            <a:r>
              <a:rPr lang="en-US" b="1" dirty="0"/>
              <a:t>Optimal moderator parameters</a:t>
            </a:r>
            <a:br>
              <a:rPr lang="en-US" dirty="0"/>
            </a:br>
            <a:endParaRPr lang="en-US" dirty="0"/>
          </a:p>
        </p:txBody>
      </p:sp>
      <p:graphicFrame>
        <p:nvGraphicFramePr>
          <p:cNvPr id="4" name="Table 3">
            <a:extLst>
              <a:ext uri="{FF2B5EF4-FFF2-40B4-BE49-F238E27FC236}">
                <a16:creationId xmlns:a16="http://schemas.microsoft.com/office/drawing/2014/main" id="{661B20CA-31C4-49E1-9D6B-3049C9FD72D0}"/>
              </a:ext>
            </a:extLst>
          </p:cNvPr>
          <p:cNvGraphicFramePr>
            <a:graphicFrameLocks noGrp="1"/>
          </p:cNvGraphicFramePr>
          <p:nvPr>
            <p:extLst>
              <p:ext uri="{D42A27DB-BD31-4B8C-83A1-F6EECF244321}">
                <p14:modId xmlns:p14="http://schemas.microsoft.com/office/powerpoint/2010/main" val="2059168443"/>
              </p:ext>
            </p:extLst>
          </p:nvPr>
        </p:nvGraphicFramePr>
        <p:xfrm>
          <a:off x="710903" y="3535719"/>
          <a:ext cx="7996633" cy="3322281"/>
        </p:xfrm>
        <a:graphic>
          <a:graphicData uri="http://schemas.openxmlformats.org/drawingml/2006/table">
            <a:tbl>
              <a:tblPr firstRow="1">
                <a:tableStyleId>{F2DE63D5-997A-4646-A377-4702673A728D}</a:tableStyleId>
              </a:tblPr>
              <a:tblGrid>
                <a:gridCol w="2200275">
                  <a:extLst>
                    <a:ext uri="{9D8B030D-6E8A-4147-A177-3AD203B41FA5}">
                      <a16:colId xmlns:a16="http://schemas.microsoft.com/office/drawing/2014/main" val="976873120"/>
                    </a:ext>
                  </a:extLst>
                </a:gridCol>
                <a:gridCol w="1738708">
                  <a:extLst>
                    <a:ext uri="{9D8B030D-6E8A-4147-A177-3AD203B41FA5}">
                      <a16:colId xmlns:a16="http://schemas.microsoft.com/office/drawing/2014/main" val="2803978698"/>
                    </a:ext>
                  </a:extLst>
                </a:gridCol>
                <a:gridCol w="2028825">
                  <a:extLst>
                    <a:ext uri="{9D8B030D-6E8A-4147-A177-3AD203B41FA5}">
                      <a16:colId xmlns:a16="http://schemas.microsoft.com/office/drawing/2014/main" val="3741329723"/>
                    </a:ext>
                  </a:extLst>
                </a:gridCol>
                <a:gridCol w="2028825">
                  <a:extLst>
                    <a:ext uri="{9D8B030D-6E8A-4147-A177-3AD203B41FA5}">
                      <a16:colId xmlns:a16="http://schemas.microsoft.com/office/drawing/2014/main" val="2805524289"/>
                    </a:ext>
                  </a:extLst>
                </a:gridCol>
              </a:tblGrid>
              <a:tr h="641209">
                <a:tc gridSpan="4">
                  <a:txBody>
                    <a:bodyPr/>
                    <a:lstStyle/>
                    <a:p>
                      <a:pPr marL="0" algn="ctr" defTabSz="914126" rtl="0" eaLnBrk="1" fontAlgn="b" latinLnBrk="0" hangingPunct="1"/>
                      <a:r>
                        <a:rPr lang="en-US" sz="2000" u="none" strike="noStrike" kern="1200" baseline="0" dirty="0">
                          <a:effectLst/>
                        </a:rPr>
                        <a:t>TUBE MODERATOR</a:t>
                      </a:r>
                      <a:endParaRPr lang="en-US" sz="2000" b="1" i="0" u="none" strike="noStrike" kern="1200" baseline="0" dirty="0">
                        <a:solidFill>
                          <a:srgbClr val="000000"/>
                        </a:solidFill>
                        <a:effectLst/>
                        <a:latin typeface="+mj-lt"/>
                        <a:ea typeface="+mn-ea"/>
                        <a:cs typeface="+mn-cs"/>
                      </a:endParaRPr>
                    </a:p>
                  </a:txBody>
                  <a:tcPr marL="9523" marR="9523" marT="9523" marB="0" anchor="ctr"/>
                </a:tc>
                <a:tc hMerge="1">
                  <a:txBody>
                    <a:bodyPr/>
                    <a:lstStyle/>
                    <a:p>
                      <a:pPr marL="0" algn="ctr" defTabSz="914126" rtl="0" eaLnBrk="1" fontAlgn="b" latinLnBrk="0" hangingPunct="1"/>
                      <a:endParaRPr lang="en-US" sz="2000" b="1" i="0" u="none" strike="noStrike" kern="1200" baseline="0" dirty="0">
                        <a:solidFill>
                          <a:srgbClr val="000000"/>
                        </a:solidFill>
                        <a:effectLst/>
                        <a:latin typeface="+mj-lt"/>
                        <a:ea typeface="+mn-ea"/>
                        <a:cs typeface="+mn-cs"/>
                      </a:endParaRPr>
                    </a:p>
                  </a:txBody>
                  <a:tcPr marL="9523" marR="9523" marT="9523" marB="0" anchor="b"/>
                </a:tc>
                <a:tc hMerge="1">
                  <a:txBody>
                    <a:bodyPr/>
                    <a:lstStyle/>
                    <a:p>
                      <a:pPr algn="ctr" fontAlgn="b"/>
                      <a:endParaRPr lang="en-US" sz="1400" b="1" i="0" u="none" strike="noStrike" baseline="0" dirty="0">
                        <a:solidFill>
                          <a:srgbClr val="000000"/>
                        </a:solidFill>
                        <a:effectLst/>
                        <a:latin typeface="Calibri" panose="020F0502020204030204" pitchFamily="34" charset="0"/>
                      </a:endParaRPr>
                    </a:p>
                  </a:txBody>
                  <a:tcPr marL="9523" marR="9523" marT="9523" marB="0" anchor="b"/>
                </a:tc>
                <a:tc hMerge="1">
                  <a:txBody>
                    <a:bodyPr/>
                    <a:lstStyle/>
                    <a:p>
                      <a:pPr algn="ctr" fontAlgn="b"/>
                      <a:endParaRPr lang="en-US" sz="1400" b="1" i="0" u="none" strike="noStrike" baseline="0" dirty="0">
                        <a:solidFill>
                          <a:srgbClr val="000000"/>
                        </a:solidFill>
                        <a:effectLst/>
                        <a:latin typeface="Calibri" panose="020F0502020204030204" pitchFamily="34" charset="0"/>
                      </a:endParaRPr>
                    </a:p>
                  </a:txBody>
                  <a:tcPr marL="9523" marR="9523" marT="9523" marB="0" anchor="b"/>
                </a:tc>
                <a:extLst>
                  <a:ext uri="{0D108BD9-81ED-4DB2-BD59-A6C34878D82A}">
                    <a16:rowId xmlns:a16="http://schemas.microsoft.com/office/drawing/2014/main" val="3454422565"/>
                  </a:ext>
                </a:extLst>
              </a:tr>
              <a:tr h="641209">
                <a:tc rowSpan="2">
                  <a:txBody>
                    <a:bodyPr/>
                    <a:lstStyle/>
                    <a:p>
                      <a:pPr algn="ctr" fontAlgn="b"/>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b="1" u="none" strike="noStrike" baseline="0" dirty="0">
                          <a:effectLst/>
                        </a:rPr>
                        <a:t>Tube length</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b="1" u="none" strike="noStrike" baseline="0" dirty="0">
                          <a:effectLst/>
                        </a:rPr>
                        <a:t>Premod.</a:t>
                      </a:r>
                    </a:p>
                    <a:p>
                      <a:pPr algn="ctr" fontAlgn="b"/>
                      <a:r>
                        <a:rPr lang="en-US" sz="2000" b="1" u="none" strike="noStrike" baseline="0" dirty="0">
                          <a:effectLst/>
                        </a:rPr>
                        <a:t> Thickness</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b="1" u="none" strike="noStrike" baseline="0" dirty="0">
                          <a:effectLst/>
                        </a:rPr>
                        <a:t>Z offset</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extLst>
                  <a:ext uri="{0D108BD9-81ED-4DB2-BD59-A6C34878D82A}">
                    <a16:rowId xmlns:a16="http://schemas.microsoft.com/office/drawing/2014/main" val="619628759"/>
                  </a:ext>
                </a:extLst>
              </a:tr>
              <a:tr h="258815">
                <a:tc vMerge="1">
                  <a:txBody>
                    <a:bodyPr/>
                    <a:lstStyle/>
                    <a:p>
                      <a:pPr algn="ctr" fontAlgn="b"/>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1400" u="none" strike="noStrike" baseline="0" dirty="0">
                          <a:effectLst/>
                        </a:rPr>
                        <a:t>(cm)</a:t>
                      </a:r>
                      <a:endParaRPr lang="en-US" sz="14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1400" u="none" strike="noStrike" baseline="0" dirty="0">
                          <a:effectLst/>
                        </a:rPr>
                        <a:t>(cm)</a:t>
                      </a:r>
                      <a:endParaRPr lang="en-US" sz="14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1400" u="none" strike="noStrike" baseline="0" dirty="0">
                          <a:effectLst/>
                        </a:rPr>
                        <a:t>(cm)</a:t>
                      </a:r>
                      <a:endParaRPr lang="en-US" sz="1400" b="1" i="0" u="none" strike="noStrike" baseline="0" dirty="0">
                        <a:solidFill>
                          <a:srgbClr val="000000"/>
                        </a:solidFill>
                        <a:effectLst/>
                        <a:latin typeface="Calibri" panose="020F0502020204030204" pitchFamily="34" charset="0"/>
                      </a:endParaRPr>
                    </a:p>
                  </a:txBody>
                  <a:tcPr marL="9523" marR="9523" marT="9523" marB="0" anchor="ctr"/>
                </a:tc>
                <a:extLst>
                  <a:ext uri="{0D108BD9-81ED-4DB2-BD59-A6C34878D82A}">
                    <a16:rowId xmlns:a16="http://schemas.microsoft.com/office/drawing/2014/main" val="3525788955"/>
                  </a:ext>
                </a:extLst>
              </a:tr>
              <a:tr h="529687">
                <a:tc>
                  <a:txBody>
                    <a:bodyPr/>
                    <a:lstStyle/>
                    <a:p>
                      <a:pPr algn="ctr" fontAlgn="b"/>
                      <a:r>
                        <a:rPr lang="en-US" sz="2000" b="1" u="none" strike="noStrike" baseline="0" dirty="0">
                          <a:effectLst/>
                        </a:rPr>
                        <a:t>Tint brightness</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highlight>
                            <a:srgbClr val="FFFF00"/>
                          </a:highlight>
                        </a:rPr>
                        <a:t>19.820</a:t>
                      </a:r>
                      <a:endParaRPr lang="en-US" sz="2000" b="1" i="0" u="none" strike="noStrike" baseline="0" dirty="0">
                        <a:solidFill>
                          <a:srgbClr val="000000"/>
                        </a:solidFill>
                        <a:effectLst/>
                        <a:highlight>
                          <a:srgbClr val="FFFF00"/>
                        </a:highligh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2.727</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0.000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extLst>
                  <a:ext uri="{0D108BD9-81ED-4DB2-BD59-A6C34878D82A}">
                    <a16:rowId xmlns:a16="http://schemas.microsoft.com/office/drawing/2014/main" val="1476461789"/>
                  </a:ext>
                </a:extLst>
              </a:tr>
              <a:tr h="555744">
                <a:tc>
                  <a:txBody>
                    <a:bodyPr/>
                    <a:lstStyle/>
                    <a:p>
                      <a:pPr marL="0" algn="ctr" defTabSz="914126" rtl="0" eaLnBrk="1" fontAlgn="b" latinLnBrk="0" hangingPunct="1"/>
                      <a:r>
                        <a:rPr lang="en-US" sz="2000" b="1" u="none" strike="noStrike" kern="1200" baseline="0" dirty="0">
                          <a:effectLst/>
                        </a:rPr>
                        <a:t>Peak brightness</a:t>
                      </a:r>
                      <a:endParaRPr lang="en-US" sz="2000" b="1" i="0" u="none" strike="noStrike" kern="1200" baseline="0" dirty="0">
                        <a:solidFill>
                          <a:schemeClr val="dk1"/>
                        </a:solidFill>
                        <a:effectLst/>
                        <a:latin typeface="+mn-lt"/>
                        <a:ea typeface="+mn-ea"/>
                        <a:cs typeface="+mn-cs"/>
                      </a:endParaRPr>
                    </a:p>
                  </a:txBody>
                  <a:tcPr marL="9523" marR="9523" marT="9523" marB="0" anchor="ctr"/>
                </a:tc>
                <a:tc>
                  <a:txBody>
                    <a:bodyPr/>
                    <a:lstStyle/>
                    <a:p>
                      <a:pPr algn="ctr" fontAlgn="b"/>
                      <a:r>
                        <a:rPr lang="en-US" sz="2000" u="none" strike="noStrike" baseline="0" dirty="0">
                          <a:effectLst/>
                          <a:highlight>
                            <a:srgbClr val="FFFF00"/>
                          </a:highlight>
                        </a:rPr>
                        <a:t>10.330</a:t>
                      </a:r>
                      <a:endParaRPr lang="en-US" sz="2000" b="1" i="0" u="none" strike="noStrike" baseline="0" dirty="0">
                        <a:solidFill>
                          <a:srgbClr val="000000"/>
                        </a:solidFill>
                        <a:effectLst/>
                        <a:highlight>
                          <a:srgbClr val="FFFF00"/>
                        </a:highligh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2.727</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0.000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extLst>
                  <a:ext uri="{0D108BD9-81ED-4DB2-BD59-A6C34878D82A}">
                    <a16:rowId xmlns:a16="http://schemas.microsoft.com/office/drawing/2014/main" val="862927709"/>
                  </a:ext>
                </a:extLst>
              </a:tr>
              <a:tr h="695617">
                <a:tc>
                  <a:txBody>
                    <a:bodyPr/>
                    <a:lstStyle/>
                    <a:p>
                      <a:pPr algn="ctr" fontAlgn="b"/>
                      <a:r>
                        <a:rPr lang="en-US" sz="2000" b="1" u="none" strike="noStrike" baseline="0" dirty="0">
                          <a:effectLst/>
                        </a:rPr>
                        <a:t>Tint-Peak</a:t>
                      </a:r>
                      <a:endParaRPr lang="en-US" sz="2000" b="1" i="0" u="none" strike="noStrike" baseline="0" dirty="0">
                        <a:solidFill>
                          <a:srgbClr val="000000"/>
                        </a:solidFill>
                        <a:effectLst/>
                        <a:latin typeface="Calibri" panose="020F0502020204030204" pitchFamily="34" charset="0"/>
                      </a:endParaRPr>
                    </a:p>
                  </a:txBody>
                  <a:tcPr marL="9523" marR="9523" marT="9523" marB="0" anchor="ctr">
                    <a:solidFill>
                      <a:schemeClr val="bg1"/>
                    </a:solidFill>
                  </a:tcPr>
                </a:tc>
                <a:tc>
                  <a:txBody>
                    <a:bodyPr/>
                    <a:lstStyle/>
                    <a:p>
                      <a:pPr algn="ctr" fontAlgn="b"/>
                      <a:r>
                        <a:rPr lang="en-US" sz="2000" u="none" strike="noStrike" baseline="0" dirty="0">
                          <a:effectLst/>
                        </a:rPr>
                        <a:t>15.000</a:t>
                      </a:r>
                      <a:endParaRPr lang="en-US" sz="2000" b="1" i="0" u="none" strike="noStrike" baseline="0" dirty="0">
                        <a:solidFill>
                          <a:srgbClr val="000000"/>
                        </a:solidFill>
                        <a:effectLst/>
                        <a:latin typeface="Calibri" panose="020F0502020204030204" pitchFamily="34" charset="0"/>
                      </a:endParaRPr>
                    </a:p>
                  </a:txBody>
                  <a:tcPr marL="9523" marR="9523" marT="9523" marB="0" anchor="ctr">
                    <a:solidFill>
                      <a:schemeClr val="bg1"/>
                    </a:solidFill>
                  </a:tcPr>
                </a:tc>
                <a:tc>
                  <a:txBody>
                    <a:bodyPr/>
                    <a:lstStyle/>
                    <a:p>
                      <a:pPr algn="ctr" fontAlgn="b"/>
                      <a:r>
                        <a:rPr lang="en-US" sz="2000" u="none" strike="noStrike" baseline="0" dirty="0">
                          <a:effectLst/>
                        </a:rPr>
                        <a:t>2.727</a:t>
                      </a:r>
                      <a:endParaRPr lang="en-US" sz="2000" b="1" i="0" u="none" strike="noStrike" baseline="0" dirty="0">
                        <a:solidFill>
                          <a:srgbClr val="000000"/>
                        </a:solidFill>
                        <a:effectLst/>
                        <a:latin typeface="Calibri" panose="020F0502020204030204" pitchFamily="34" charset="0"/>
                      </a:endParaRPr>
                    </a:p>
                  </a:txBody>
                  <a:tcPr marL="9523" marR="9523" marT="9523" marB="0" anchor="ctr">
                    <a:solidFill>
                      <a:schemeClr val="bg1"/>
                    </a:solidFill>
                  </a:tcPr>
                </a:tc>
                <a:tc>
                  <a:txBody>
                    <a:bodyPr/>
                    <a:lstStyle/>
                    <a:p>
                      <a:pPr algn="ctr" fontAlgn="b"/>
                      <a:r>
                        <a:rPr lang="en-US" sz="2000" u="none" strike="noStrike" baseline="0" dirty="0">
                          <a:effectLst/>
                        </a:rPr>
                        <a:t>0.000</a:t>
                      </a:r>
                      <a:endParaRPr lang="en-US" sz="2000" b="1" i="0" u="none" strike="noStrike" baseline="0" dirty="0">
                        <a:solidFill>
                          <a:srgbClr val="000000"/>
                        </a:solidFill>
                        <a:effectLst/>
                        <a:latin typeface="Calibri" panose="020F0502020204030204" pitchFamily="34" charset="0"/>
                      </a:endParaRPr>
                    </a:p>
                  </a:txBody>
                  <a:tcPr marL="9523" marR="9523" marT="9523" marB="0" anchor="ctr">
                    <a:solidFill>
                      <a:schemeClr val="bg1"/>
                    </a:solidFill>
                  </a:tcPr>
                </a:tc>
                <a:extLst>
                  <a:ext uri="{0D108BD9-81ED-4DB2-BD59-A6C34878D82A}">
                    <a16:rowId xmlns:a16="http://schemas.microsoft.com/office/drawing/2014/main" val="2003579497"/>
                  </a:ext>
                </a:extLst>
              </a:tr>
            </a:tbl>
          </a:graphicData>
        </a:graphic>
      </p:graphicFrame>
      <p:graphicFrame>
        <p:nvGraphicFramePr>
          <p:cNvPr id="5" name="Table 4">
            <a:extLst>
              <a:ext uri="{FF2B5EF4-FFF2-40B4-BE49-F238E27FC236}">
                <a16:creationId xmlns:a16="http://schemas.microsoft.com/office/drawing/2014/main" id="{4A7A7764-71DA-4E6F-97F3-33F70BC3AF91}"/>
              </a:ext>
            </a:extLst>
          </p:cNvPr>
          <p:cNvGraphicFramePr>
            <a:graphicFrameLocks noGrp="1"/>
          </p:cNvGraphicFramePr>
          <p:nvPr>
            <p:extLst>
              <p:ext uri="{D42A27DB-BD31-4B8C-83A1-F6EECF244321}">
                <p14:modId xmlns:p14="http://schemas.microsoft.com/office/powerpoint/2010/main" val="2079516648"/>
              </p:ext>
            </p:extLst>
          </p:nvPr>
        </p:nvGraphicFramePr>
        <p:xfrm>
          <a:off x="710903" y="598470"/>
          <a:ext cx="11097020" cy="2830530"/>
        </p:xfrm>
        <a:graphic>
          <a:graphicData uri="http://schemas.openxmlformats.org/drawingml/2006/table">
            <a:tbl>
              <a:tblPr firstRow="1">
                <a:tableStyleId>{F2DE63D5-997A-4646-A377-4702673A728D}</a:tableStyleId>
              </a:tblPr>
              <a:tblGrid>
                <a:gridCol w="2224483">
                  <a:extLst>
                    <a:ext uri="{9D8B030D-6E8A-4147-A177-3AD203B41FA5}">
                      <a16:colId xmlns:a16="http://schemas.microsoft.com/office/drawing/2014/main" val="743541057"/>
                    </a:ext>
                  </a:extLst>
                </a:gridCol>
                <a:gridCol w="1771650">
                  <a:extLst>
                    <a:ext uri="{9D8B030D-6E8A-4147-A177-3AD203B41FA5}">
                      <a16:colId xmlns:a16="http://schemas.microsoft.com/office/drawing/2014/main" val="3356556186"/>
                    </a:ext>
                  </a:extLst>
                </a:gridCol>
                <a:gridCol w="1985962">
                  <a:extLst>
                    <a:ext uri="{9D8B030D-6E8A-4147-A177-3AD203B41FA5}">
                      <a16:colId xmlns:a16="http://schemas.microsoft.com/office/drawing/2014/main" val="49786136"/>
                    </a:ext>
                  </a:extLst>
                </a:gridCol>
                <a:gridCol w="1928813">
                  <a:extLst>
                    <a:ext uri="{9D8B030D-6E8A-4147-A177-3AD203B41FA5}">
                      <a16:colId xmlns:a16="http://schemas.microsoft.com/office/drawing/2014/main" val="312468213"/>
                    </a:ext>
                  </a:extLst>
                </a:gridCol>
                <a:gridCol w="1728787">
                  <a:extLst>
                    <a:ext uri="{9D8B030D-6E8A-4147-A177-3AD203B41FA5}">
                      <a16:colId xmlns:a16="http://schemas.microsoft.com/office/drawing/2014/main" val="3798465320"/>
                    </a:ext>
                  </a:extLst>
                </a:gridCol>
                <a:gridCol w="1457325">
                  <a:extLst>
                    <a:ext uri="{9D8B030D-6E8A-4147-A177-3AD203B41FA5}">
                      <a16:colId xmlns:a16="http://schemas.microsoft.com/office/drawing/2014/main" val="1403951489"/>
                    </a:ext>
                  </a:extLst>
                </a:gridCol>
              </a:tblGrid>
              <a:tr h="580606">
                <a:tc gridSpan="6">
                  <a:txBody>
                    <a:bodyPr/>
                    <a:lstStyle/>
                    <a:p>
                      <a:pPr algn="ctr" fontAlgn="b"/>
                      <a:r>
                        <a:rPr lang="en-US" sz="2000" u="none" strike="noStrike" baseline="0" dirty="0">
                          <a:effectLst/>
                        </a:rPr>
                        <a:t>CYLINDRICAL MODERATOR</a:t>
                      </a:r>
                      <a:endParaRPr lang="en-US" sz="2000" b="1" i="0" u="none" strike="noStrike" baseline="0" dirty="0">
                        <a:solidFill>
                          <a:srgbClr val="000000"/>
                        </a:solidFill>
                        <a:effectLst/>
                        <a:latin typeface="+mj-lt"/>
                      </a:endParaRPr>
                    </a:p>
                  </a:txBody>
                  <a:tcPr marL="9523" marR="9523" marT="9523" marB="0" anchor="ctr"/>
                </a:tc>
                <a:tc hMerge="1">
                  <a:txBody>
                    <a:bodyPr/>
                    <a:lstStyle/>
                    <a:p>
                      <a:pPr algn="ctr" fontAlgn="b"/>
                      <a:endParaRPr lang="en-US" sz="2000" b="1" i="0" u="none" strike="noStrike" baseline="0" dirty="0">
                        <a:solidFill>
                          <a:srgbClr val="000000"/>
                        </a:solidFill>
                        <a:effectLst/>
                        <a:latin typeface="+mj-lt"/>
                      </a:endParaRPr>
                    </a:p>
                  </a:txBody>
                  <a:tcPr marL="9523" marR="9523" marT="9523" marB="0" anchor="b"/>
                </a:tc>
                <a:tc hMerge="1">
                  <a:txBody>
                    <a:bodyPr/>
                    <a:lstStyle/>
                    <a:p>
                      <a:pPr algn="ctr" fontAlgn="b"/>
                      <a:endParaRPr lang="en-US" sz="1400" b="1" i="0" u="none" strike="noStrike" baseline="0" dirty="0">
                        <a:solidFill>
                          <a:srgbClr val="000000"/>
                        </a:solidFill>
                        <a:effectLst/>
                        <a:latin typeface="+mj-lt"/>
                      </a:endParaRPr>
                    </a:p>
                  </a:txBody>
                  <a:tcPr marL="9523" marR="9523" marT="9523" marB="0" anchor="b"/>
                </a:tc>
                <a:tc hMerge="1">
                  <a:txBody>
                    <a:bodyPr/>
                    <a:lstStyle/>
                    <a:p>
                      <a:pPr algn="ctr" fontAlgn="b"/>
                      <a:endParaRPr lang="en-US" sz="1400" b="1" i="0" u="none" strike="noStrike" baseline="0" dirty="0">
                        <a:solidFill>
                          <a:srgbClr val="000000"/>
                        </a:solidFill>
                        <a:effectLst/>
                        <a:latin typeface="+mj-lt"/>
                      </a:endParaRPr>
                    </a:p>
                  </a:txBody>
                  <a:tcPr marL="9523" marR="9523" marT="9523" marB="0" anchor="b"/>
                </a:tc>
                <a:tc hMerge="1">
                  <a:txBody>
                    <a:bodyPr/>
                    <a:lstStyle/>
                    <a:p>
                      <a:pPr algn="ctr" fontAlgn="b"/>
                      <a:endParaRPr lang="en-US" sz="1400" b="1" i="0" u="none" strike="noStrike" baseline="0" dirty="0">
                        <a:solidFill>
                          <a:srgbClr val="000000"/>
                        </a:solidFill>
                        <a:effectLst/>
                        <a:latin typeface="+mj-lt"/>
                      </a:endParaRPr>
                    </a:p>
                  </a:txBody>
                  <a:tcPr marL="9523" marR="9523" marT="9523" marB="0" anchor="b"/>
                </a:tc>
                <a:tc hMerge="1">
                  <a:txBody>
                    <a:bodyPr/>
                    <a:lstStyle/>
                    <a:p>
                      <a:pPr algn="ctr" fontAlgn="b"/>
                      <a:endParaRPr lang="en-US" sz="1400" b="1" i="0" u="none" strike="noStrike" baseline="0" dirty="0">
                        <a:solidFill>
                          <a:srgbClr val="000000"/>
                        </a:solidFill>
                        <a:effectLst/>
                        <a:latin typeface="+mj-lt"/>
                      </a:endParaRPr>
                    </a:p>
                  </a:txBody>
                  <a:tcPr marL="9523" marR="9523" marT="9523" marB="0" anchor="b"/>
                </a:tc>
                <a:extLst>
                  <a:ext uri="{0D108BD9-81ED-4DB2-BD59-A6C34878D82A}">
                    <a16:rowId xmlns:a16="http://schemas.microsoft.com/office/drawing/2014/main" val="2382108194"/>
                  </a:ext>
                </a:extLst>
              </a:tr>
              <a:tr h="594893">
                <a:tc rowSpan="2">
                  <a:txBody>
                    <a:bodyPr/>
                    <a:lstStyle/>
                    <a:p>
                      <a:pPr algn="ctr" fontAlgn="b"/>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b="1" u="none" strike="noStrike" baseline="0" dirty="0">
                          <a:effectLst/>
                        </a:rPr>
                        <a:t>H</a:t>
                      </a:r>
                      <a:r>
                        <a:rPr lang="en-US" sz="2000" b="1" u="none" strike="noStrike" baseline="-25000" dirty="0">
                          <a:effectLst/>
                        </a:rPr>
                        <a:t>2</a:t>
                      </a:r>
                      <a:r>
                        <a:rPr lang="en-US" sz="2000" b="1" u="none" strike="noStrike" baseline="0" dirty="0">
                          <a:effectLst/>
                        </a:rPr>
                        <a:t> Radius</a:t>
                      </a:r>
                      <a:endParaRPr lang="en-US" sz="2000" b="1" i="0" u="none" strike="noStrike" baseline="0" dirty="0">
                        <a:solidFill>
                          <a:srgbClr val="000000"/>
                        </a:solidFill>
                        <a:effectLst/>
                        <a:latin typeface="+mj-lt"/>
                      </a:endParaRPr>
                    </a:p>
                  </a:txBody>
                  <a:tcPr marL="9523" marR="9523" marT="9523" marB="0" anchor="ctr"/>
                </a:tc>
                <a:tc>
                  <a:txBody>
                    <a:bodyPr/>
                    <a:lstStyle/>
                    <a:p>
                      <a:pPr algn="ctr" fontAlgn="b"/>
                      <a:r>
                        <a:rPr lang="en-US" sz="2000" b="1" u="none" strike="noStrike" baseline="0" dirty="0">
                          <a:effectLst/>
                        </a:rPr>
                        <a:t>Premod. Rad. Thick.</a:t>
                      </a:r>
                      <a:endParaRPr lang="en-US" sz="2000" b="1" i="0" u="none" strike="noStrike" baseline="0" dirty="0">
                        <a:solidFill>
                          <a:srgbClr val="000000"/>
                        </a:solidFill>
                        <a:effectLst/>
                        <a:latin typeface="+mj-lt"/>
                      </a:endParaRPr>
                    </a:p>
                  </a:txBody>
                  <a:tcPr marL="9523" marR="9523" marT="9523" marB="0" anchor="ctr"/>
                </a:tc>
                <a:tc>
                  <a:txBody>
                    <a:bodyPr/>
                    <a:lstStyle/>
                    <a:p>
                      <a:pPr algn="ctr" fontAlgn="b"/>
                      <a:r>
                        <a:rPr lang="en-US" sz="2000" b="1" u="none" strike="noStrike" baseline="0" dirty="0">
                          <a:effectLst/>
                        </a:rPr>
                        <a:t>Premod.</a:t>
                      </a:r>
                    </a:p>
                    <a:p>
                      <a:pPr algn="ctr" fontAlgn="b"/>
                      <a:r>
                        <a:rPr lang="en-US" sz="2000" b="1" u="none" strike="noStrike" baseline="0" dirty="0">
                          <a:effectLst/>
                        </a:rPr>
                        <a:t>Bottom</a:t>
                      </a:r>
                      <a:endParaRPr lang="en-US" sz="2000" b="1" i="0" u="none" strike="noStrike" baseline="0" dirty="0">
                        <a:solidFill>
                          <a:srgbClr val="000000"/>
                        </a:solidFill>
                        <a:effectLst/>
                        <a:latin typeface="+mj-lt"/>
                      </a:endParaRPr>
                    </a:p>
                  </a:txBody>
                  <a:tcPr marL="9523" marR="9523" marT="9523" marB="0" anchor="ctr"/>
                </a:tc>
                <a:tc>
                  <a:txBody>
                    <a:bodyPr/>
                    <a:lstStyle/>
                    <a:p>
                      <a:pPr algn="ctr" fontAlgn="b"/>
                      <a:r>
                        <a:rPr lang="en-US" sz="2000" b="1" u="none" strike="noStrike" baseline="0" dirty="0">
                          <a:effectLst/>
                        </a:rPr>
                        <a:t>Premod.</a:t>
                      </a:r>
                    </a:p>
                    <a:p>
                      <a:pPr algn="ctr" fontAlgn="b"/>
                      <a:r>
                        <a:rPr lang="en-US" sz="2000" b="1" u="none" strike="noStrike" baseline="0" dirty="0">
                          <a:effectLst/>
                        </a:rPr>
                        <a:t>Bottom</a:t>
                      </a:r>
                      <a:endParaRPr lang="en-US" sz="2000" b="1" i="0" u="none" strike="noStrike" baseline="0" dirty="0">
                        <a:solidFill>
                          <a:srgbClr val="000000"/>
                        </a:solidFill>
                        <a:effectLst/>
                        <a:latin typeface="+mj-lt"/>
                      </a:endParaRPr>
                    </a:p>
                  </a:txBody>
                  <a:tcPr marL="9523" marR="9523" marT="9523" marB="0" anchor="ctr"/>
                </a:tc>
                <a:tc>
                  <a:txBody>
                    <a:bodyPr/>
                    <a:lstStyle/>
                    <a:p>
                      <a:pPr algn="ctr" fontAlgn="b"/>
                      <a:r>
                        <a:rPr lang="en-US" sz="2000" b="1" u="none" strike="noStrike" baseline="0" dirty="0">
                          <a:effectLst/>
                        </a:rPr>
                        <a:t>Z offset </a:t>
                      </a:r>
                      <a:endParaRPr lang="en-US" sz="2000" b="1" i="0" u="none" strike="noStrike" baseline="0" dirty="0">
                        <a:solidFill>
                          <a:srgbClr val="000000"/>
                        </a:solidFill>
                        <a:effectLst/>
                        <a:latin typeface="+mj-lt"/>
                      </a:endParaRPr>
                    </a:p>
                  </a:txBody>
                  <a:tcPr marL="9523" marR="9523" marT="9523" marB="0" anchor="ctr"/>
                </a:tc>
                <a:extLst>
                  <a:ext uri="{0D108BD9-81ED-4DB2-BD59-A6C34878D82A}">
                    <a16:rowId xmlns:a16="http://schemas.microsoft.com/office/drawing/2014/main" val="2251559165"/>
                  </a:ext>
                </a:extLst>
              </a:tr>
              <a:tr h="270265">
                <a:tc vMerge="1">
                  <a:txBody>
                    <a:bodyPr/>
                    <a:lstStyle/>
                    <a:p>
                      <a:pPr algn="ctr" fontAlgn="b"/>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1400" u="none" strike="noStrike" baseline="0" dirty="0">
                          <a:effectLst/>
                        </a:rPr>
                        <a:t>(cm)</a:t>
                      </a:r>
                      <a:endParaRPr lang="en-US" sz="14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1400" u="none" strike="noStrike" baseline="0" dirty="0">
                          <a:effectLst/>
                        </a:rPr>
                        <a:t>(cm)</a:t>
                      </a:r>
                      <a:endParaRPr lang="en-US" sz="14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1400" u="none" strike="noStrike" baseline="0" dirty="0">
                          <a:effectLst/>
                        </a:rPr>
                        <a:t>(cm)</a:t>
                      </a:r>
                      <a:endParaRPr lang="en-US" sz="14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1400" u="none" strike="noStrike" baseline="0" dirty="0">
                          <a:effectLst/>
                        </a:rPr>
                        <a:t>(cm)</a:t>
                      </a:r>
                      <a:endParaRPr lang="en-US" sz="14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1400" u="none" strike="noStrike" baseline="0" dirty="0">
                          <a:effectLst/>
                        </a:rPr>
                        <a:t>(cm)</a:t>
                      </a:r>
                      <a:endParaRPr lang="en-US" sz="1400" b="1" i="0" u="none" strike="noStrike" baseline="0" dirty="0">
                        <a:solidFill>
                          <a:srgbClr val="000000"/>
                        </a:solidFill>
                        <a:effectLst/>
                        <a:latin typeface="Calibri" panose="020F0502020204030204" pitchFamily="34" charset="0"/>
                      </a:endParaRPr>
                    </a:p>
                  </a:txBody>
                  <a:tcPr marL="9523" marR="9523" marT="9523" marB="0" anchor="ctr"/>
                </a:tc>
                <a:extLst>
                  <a:ext uri="{0D108BD9-81ED-4DB2-BD59-A6C34878D82A}">
                    <a16:rowId xmlns:a16="http://schemas.microsoft.com/office/drawing/2014/main" val="1832046225"/>
                  </a:ext>
                </a:extLst>
              </a:tr>
              <a:tr h="453512">
                <a:tc>
                  <a:txBody>
                    <a:bodyPr/>
                    <a:lstStyle/>
                    <a:p>
                      <a:pPr algn="ctr" fontAlgn="b"/>
                      <a:r>
                        <a:rPr lang="en-US" sz="2000" b="1" u="none" strike="noStrike" baseline="0" dirty="0">
                          <a:effectLst/>
                        </a:rPr>
                        <a:t>Tint brightness</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highlight>
                            <a:srgbClr val="FFFF00"/>
                          </a:highlight>
                        </a:rPr>
                        <a:t>8.500</a:t>
                      </a:r>
                      <a:endParaRPr lang="en-US" sz="2000" b="1" i="0" u="none" strike="noStrike" baseline="0" dirty="0">
                        <a:solidFill>
                          <a:srgbClr val="000000"/>
                        </a:solidFill>
                        <a:effectLst/>
                        <a:highlight>
                          <a:srgbClr val="FFFF00"/>
                        </a:highligh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2.992</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0.000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extLst>
                  <a:ext uri="{0D108BD9-81ED-4DB2-BD59-A6C34878D82A}">
                    <a16:rowId xmlns:a16="http://schemas.microsoft.com/office/drawing/2014/main" val="1091464805"/>
                  </a:ext>
                </a:extLst>
              </a:tr>
              <a:tr h="453512">
                <a:tc>
                  <a:txBody>
                    <a:bodyPr/>
                    <a:lstStyle/>
                    <a:p>
                      <a:pPr marL="0" algn="ctr" defTabSz="914126" rtl="0" eaLnBrk="1" fontAlgn="b" latinLnBrk="0" hangingPunct="1"/>
                      <a:r>
                        <a:rPr lang="en-US" sz="2000" b="1" u="none" strike="noStrike" kern="1200" baseline="0" dirty="0">
                          <a:effectLst/>
                        </a:rPr>
                        <a:t>Peak brightness</a:t>
                      </a:r>
                      <a:endParaRPr lang="en-US" sz="2000" b="1" i="0" u="none" strike="noStrike" kern="1200" baseline="0" dirty="0">
                        <a:solidFill>
                          <a:schemeClr val="dk1"/>
                        </a:solidFill>
                        <a:effectLst/>
                        <a:latin typeface="+mn-lt"/>
                        <a:ea typeface="+mn-ea"/>
                        <a:cs typeface="+mn-cs"/>
                      </a:endParaRPr>
                    </a:p>
                  </a:txBody>
                  <a:tcPr marL="9523" marR="9523" marT="9523" marB="0" anchor="ctr"/>
                </a:tc>
                <a:tc>
                  <a:txBody>
                    <a:bodyPr/>
                    <a:lstStyle/>
                    <a:p>
                      <a:pPr algn="ctr" fontAlgn="b"/>
                      <a:r>
                        <a:rPr lang="en-US" sz="2000" u="none" strike="noStrike" baseline="0" dirty="0">
                          <a:effectLst/>
                          <a:highlight>
                            <a:srgbClr val="FFFF00"/>
                          </a:highlight>
                        </a:rPr>
                        <a:t>4.341</a:t>
                      </a:r>
                      <a:endParaRPr lang="en-US" sz="2000" b="1" i="0" u="none" strike="noStrike" baseline="0" dirty="0">
                        <a:solidFill>
                          <a:srgbClr val="000000"/>
                        </a:solidFill>
                        <a:effectLst/>
                        <a:highlight>
                          <a:srgbClr val="FFFF00"/>
                        </a:highligh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2.607</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0.000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extLst>
                  <a:ext uri="{0D108BD9-81ED-4DB2-BD59-A6C34878D82A}">
                    <a16:rowId xmlns:a16="http://schemas.microsoft.com/office/drawing/2014/main" val="3180233030"/>
                  </a:ext>
                </a:extLst>
              </a:tr>
              <a:tr h="453512">
                <a:tc>
                  <a:txBody>
                    <a:bodyPr/>
                    <a:lstStyle/>
                    <a:p>
                      <a:pPr algn="ctr" fontAlgn="b"/>
                      <a:r>
                        <a:rPr lang="en-US" sz="2000" b="1" u="none" strike="noStrike" baseline="0" dirty="0">
                          <a:effectLst/>
                        </a:rPr>
                        <a:t>Tint-Peak</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6.100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2.700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2.000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tc>
                  <a:txBody>
                    <a:bodyPr/>
                    <a:lstStyle/>
                    <a:p>
                      <a:pPr algn="ctr" fontAlgn="b"/>
                      <a:r>
                        <a:rPr lang="en-US" sz="2000" u="none" strike="noStrike" baseline="0" dirty="0">
                          <a:effectLst/>
                        </a:rPr>
                        <a:t>0.000</a:t>
                      </a:r>
                      <a:endParaRPr lang="en-US" sz="2000" b="1" i="0" u="none" strike="noStrike" baseline="0" dirty="0">
                        <a:solidFill>
                          <a:srgbClr val="000000"/>
                        </a:solidFill>
                        <a:effectLst/>
                        <a:latin typeface="Calibri" panose="020F0502020204030204" pitchFamily="34" charset="0"/>
                      </a:endParaRPr>
                    </a:p>
                  </a:txBody>
                  <a:tcPr marL="9523" marR="9523" marT="9523" marB="0" anchor="ctr"/>
                </a:tc>
                <a:extLst>
                  <a:ext uri="{0D108BD9-81ED-4DB2-BD59-A6C34878D82A}">
                    <a16:rowId xmlns:a16="http://schemas.microsoft.com/office/drawing/2014/main" val="2515401496"/>
                  </a:ext>
                </a:extLst>
              </a:tr>
            </a:tbl>
          </a:graphicData>
        </a:graphic>
      </p:graphicFrame>
    </p:spTree>
    <p:extLst>
      <p:ext uri="{BB962C8B-B14F-4D97-AF65-F5344CB8AC3E}">
        <p14:creationId xmlns:p14="http://schemas.microsoft.com/office/powerpoint/2010/main" val="1656119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A761-5787-41E6-B122-0C807AD57FFD}"/>
              </a:ext>
            </a:extLst>
          </p:cNvPr>
          <p:cNvSpPr>
            <a:spLocks noGrp="1"/>
          </p:cNvSpPr>
          <p:nvPr>
            <p:ph type="title"/>
          </p:nvPr>
        </p:nvSpPr>
        <p:spPr>
          <a:xfrm>
            <a:off x="380900" y="106617"/>
            <a:ext cx="11427023" cy="539356"/>
          </a:xfrm>
        </p:spPr>
        <p:txBody>
          <a:bodyPr/>
          <a:lstStyle/>
          <a:p>
            <a:r>
              <a:rPr lang="en-US" b="1" dirty="0"/>
              <a:t>Tube moderator optimization</a:t>
            </a:r>
          </a:p>
        </p:txBody>
      </p:sp>
      <p:sp>
        <p:nvSpPr>
          <p:cNvPr id="3" name="TextBox 2">
            <a:extLst>
              <a:ext uri="{FF2B5EF4-FFF2-40B4-BE49-F238E27FC236}">
                <a16:creationId xmlns:a16="http://schemas.microsoft.com/office/drawing/2014/main" id="{8F8BBE13-E438-43F3-A179-06C7D1D3A378}"/>
              </a:ext>
            </a:extLst>
          </p:cNvPr>
          <p:cNvSpPr txBox="1"/>
          <p:nvPr/>
        </p:nvSpPr>
        <p:spPr>
          <a:xfrm>
            <a:off x="3496051" y="6515564"/>
            <a:ext cx="4838526" cy="341543"/>
          </a:xfrm>
          <a:prstGeom prst="rect">
            <a:avLst/>
          </a:prstGeom>
          <a:noFill/>
        </p:spPr>
        <p:txBody>
          <a:bodyPr wrap="none" rtlCol="0">
            <a:spAutoFit/>
          </a:bodyPr>
          <a:lstStyle/>
          <a:p>
            <a:pPr algn="l">
              <a:lnSpc>
                <a:spcPct val="90000"/>
              </a:lnSpc>
            </a:pPr>
            <a:r>
              <a:rPr lang="en-US" dirty="0">
                <a:latin typeface="+mn-lt"/>
              </a:rPr>
              <a:t>Peak: 63 MCNPX runs, Tint: 63 MCNPX runs</a:t>
            </a:r>
          </a:p>
        </p:txBody>
      </p:sp>
      <p:pic>
        <p:nvPicPr>
          <p:cNvPr id="7" name="Picture 6">
            <a:extLst>
              <a:ext uri="{FF2B5EF4-FFF2-40B4-BE49-F238E27FC236}">
                <a16:creationId xmlns:a16="http://schemas.microsoft.com/office/drawing/2014/main" id="{5B53EDF1-005F-4523-9822-DD1B7E84E05B}"/>
              </a:ext>
            </a:extLst>
          </p:cNvPr>
          <p:cNvPicPr>
            <a:picLocks noChangeAspect="1"/>
          </p:cNvPicPr>
          <p:nvPr/>
        </p:nvPicPr>
        <p:blipFill>
          <a:blip r:embed="rId3"/>
          <a:stretch>
            <a:fillRect/>
          </a:stretch>
        </p:blipFill>
        <p:spPr>
          <a:xfrm>
            <a:off x="923991" y="645973"/>
            <a:ext cx="10883932" cy="5869591"/>
          </a:xfrm>
          <a:prstGeom prst="rect">
            <a:avLst/>
          </a:prstGeom>
        </p:spPr>
      </p:pic>
    </p:spTree>
    <p:extLst>
      <p:ext uri="{BB962C8B-B14F-4D97-AF65-F5344CB8AC3E}">
        <p14:creationId xmlns:p14="http://schemas.microsoft.com/office/powerpoint/2010/main" val="2811259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C5DF3-CC6F-45BE-9EBE-43F6EF046811}"/>
              </a:ext>
            </a:extLst>
          </p:cNvPr>
          <p:cNvPicPr>
            <a:picLocks noChangeAspect="1"/>
          </p:cNvPicPr>
          <p:nvPr/>
        </p:nvPicPr>
        <p:blipFill>
          <a:blip r:embed="rId2"/>
          <a:stretch>
            <a:fillRect/>
          </a:stretch>
        </p:blipFill>
        <p:spPr>
          <a:xfrm>
            <a:off x="2605913" y="-17361"/>
            <a:ext cx="9582912" cy="6790944"/>
          </a:xfrm>
          <a:prstGeom prst="rect">
            <a:avLst/>
          </a:prstGeom>
        </p:spPr>
      </p:pic>
      <p:sp>
        <p:nvSpPr>
          <p:cNvPr id="2" name="Title 1">
            <a:extLst>
              <a:ext uri="{FF2B5EF4-FFF2-40B4-BE49-F238E27FC236}">
                <a16:creationId xmlns:a16="http://schemas.microsoft.com/office/drawing/2014/main" id="{4928F237-341B-4BFC-8702-94395CCF7E9B}"/>
              </a:ext>
            </a:extLst>
          </p:cNvPr>
          <p:cNvSpPr>
            <a:spLocks noGrp="1"/>
          </p:cNvSpPr>
          <p:nvPr>
            <p:ph type="title"/>
          </p:nvPr>
        </p:nvSpPr>
        <p:spPr>
          <a:xfrm>
            <a:off x="380900" y="13635"/>
            <a:ext cx="11427023" cy="1421543"/>
          </a:xfrm>
        </p:spPr>
        <p:txBody>
          <a:bodyPr/>
          <a:lstStyle/>
          <a:p>
            <a:r>
              <a:rPr lang="en-US" b="1" dirty="0"/>
              <a:t>Tube </a:t>
            </a:r>
            <a:br>
              <a:rPr lang="en-US" b="1" dirty="0"/>
            </a:br>
            <a:r>
              <a:rPr lang="en-US" b="1" dirty="0"/>
              <a:t>moderator </a:t>
            </a:r>
            <a:br>
              <a:rPr lang="en-US" b="1" dirty="0"/>
            </a:br>
            <a:r>
              <a:rPr lang="en-US" b="1" dirty="0"/>
              <a:t>Tint brightness</a:t>
            </a:r>
          </a:p>
        </p:txBody>
      </p:sp>
      <p:sp>
        <p:nvSpPr>
          <p:cNvPr id="4" name="TextBox 3">
            <a:extLst>
              <a:ext uri="{FF2B5EF4-FFF2-40B4-BE49-F238E27FC236}">
                <a16:creationId xmlns:a16="http://schemas.microsoft.com/office/drawing/2014/main" id="{67F52722-1EA4-410E-8663-6F11AED6BA43}"/>
              </a:ext>
            </a:extLst>
          </p:cNvPr>
          <p:cNvSpPr txBox="1"/>
          <p:nvPr/>
        </p:nvSpPr>
        <p:spPr>
          <a:xfrm>
            <a:off x="5770369" y="931729"/>
            <a:ext cx="870751" cy="341632"/>
          </a:xfrm>
          <a:prstGeom prst="rect">
            <a:avLst/>
          </a:prstGeom>
          <a:noFill/>
        </p:spPr>
        <p:txBody>
          <a:bodyPr wrap="none" rtlCol="0">
            <a:spAutoFit/>
          </a:bodyPr>
          <a:lstStyle/>
          <a:p>
            <a:pPr algn="l">
              <a:lnSpc>
                <a:spcPct val="90000"/>
              </a:lnSpc>
            </a:pPr>
            <a:r>
              <a:rPr lang="en-US" b="1" dirty="0">
                <a:latin typeface="+mn-lt"/>
              </a:rPr>
              <a:t>20 cm</a:t>
            </a:r>
          </a:p>
        </p:txBody>
      </p:sp>
      <p:sp>
        <p:nvSpPr>
          <p:cNvPr id="5" name="TextBox 4">
            <a:extLst>
              <a:ext uri="{FF2B5EF4-FFF2-40B4-BE49-F238E27FC236}">
                <a16:creationId xmlns:a16="http://schemas.microsoft.com/office/drawing/2014/main" id="{6154389F-0B7F-4A10-8D0A-DF1A1952AC55}"/>
              </a:ext>
            </a:extLst>
          </p:cNvPr>
          <p:cNvSpPr txBox="1"/>
          <p:nvPr/>
        </p:nvSpPr>
        <p:spPr>
          <a:xfrm>
            <a:off x="5039103" y="2182456"/>
            <a:ext cx="870751" cy="341632"/>
          </a:xfrm>
          <a:prstGeom prst="rect">
            <a:avLst/>
          </a:prstGeom>
          <a:noFill/>
        </p:spPr>
        <p:txBody>
          <a:bodyPr wrap="none" rtlCol="0">
            <a:spAutoFit/>
          </a:bodyPr>
          <a:lstStyle/>
          <a:p>
            <a:pPr algn="l">
              <a:lnSpc>
                <a:spcPct val="90000"/>
              </a:lnSpc>
            </a:pPr>
            <a:r>
              <a:rPr lang="en-US" dirty="0">
                <a:solidFill>
                  <a:srgbClr val="00B0F0"/>
                </a:solidFill>
                <a:latin typeface="+mn-lt"/>
              </a:rPr>
              <a:t>10 cm</a:t>
            </a:r>
          </a:p>
        </p:txBody>
      </p:sp>
      <p:sp>
        <p:nvSpPr>
          <p:cNvPr id="6" name="TextBox 5">
            <a:extLst>
              <a:ext uri="{FF2B5EF4-FFF2-40B4-BE49-F238E27FC236}">
                <a16:creationId xmlns:a16="http://schemas.microsoft.com/office/drawing/2014/main" id="{A871D307-37F9-45D2-8A70-7453B694B90F}"/>
              </a:ext>
            </a:extLst>
          </p:cNvPr>
          <p:cNvSpPr txBox="1"/>
          <p:nvPr/>
        </p:nvSpPr>
        <p:spPr>
          <a:xfrm>
            <a:off x="5334993" y="1481295"/>
            <a:ext cx="870751" cy="341632"/>
          </a:xfrm>
          <a:prstGeom prst="rect">
            <a:avLst/>
          </a:prstGeom>
          <a:noFill/>
        </p:spPr>
        <p:txBody>
          <a:bodyPr wrap="none" rtlCol="0">
            <a:spAutoFit/>
          </a:bodyPr>
          <a:lstStyle/>
          <a:p>
            <a:pPr algn="l">
              <a:lnSpc>
                <a:spcPct val="90000"/>
              </a:lnSpc>
            </a:pPr>
            <a:r>
              <a:rPr lang="en-US" dirty="0">
                <a:solidFill>
                  <a:srgbClr val="FF0000"/>
                </a:solidFill>
                <a:latin typeface="+mn-lt"/>
              </a:rPr>
              <a:t>15 cm</a:t>
            </a:r>
          </a:p>
        </p:txBody>
      </p:sp>
    </p:spTree>
    <p:extLst>
      <p:ext uri="{BB962C8B-B14F-4D97-AF65-F5344CB8AC3E}">
        <p14:creationId xmlns:p14="http://schemas.microsoft.com/office/powerpoint/2010/main" val="1117609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C1A50-BF4B-436C-A50F-B7B828C2552B}"/>
              </a:ext>
            </a:extLst>
          </p:cNvPr>
          <p:cNvPicPr>
            <a:picLocks noChangeAspect="1"/>
          </p:cNvPicPr>
          <p:nvPr/>
        </p:nvPicPr>
        <p:blipFill>
          <a:blip r:embed="rId3"/>
          <a:stretch>
            <a:fillRect/>
          </a:stretch>
        </p:blipFill>
        <p:spPr>
          <a:xfrm>
            <a:off x="2727357" y="0"/>
            <a:ext cx="9461468" cy="6786848"/>
          </a:xfrm>
          <a:prstGeom prst="rect">
            <a:avLst/>
          </a:prstGeom>
        </p:spPr>
      </p:pic>
      <p:sp>
        <p:nvSpPr>
          <p:cNvPr id="3" name="TextBox 2">
            <a:extLst>
              <a:ext uri="{FF2B5EF4-FFF2-40B4-BE49-F238E27FC236}">
                <a16:creationId xmlns:a16="http://schemas.microsoft.com/office/drawing/2014/main" id="{D89682D3-5442-448D-AF06-3F65ABF6B139}"/>
              </a:ext>
            </a:extLst>
          </p:cNvPr>
          <p:cNvSpPr txBox="1"/>
          <p:nvPr/>
        </p:nvSpPr>
        <p:spPr>
          <a:xfrm>
            <a:off x="304068" y="5745700"/>
            <a:ext cx="2715868" cy="590931"/>
          </a:xfrm>
          <a:prstGeom prst="rect">
            <a:avLst/>
          </a:prstGeom>
          <a:noFill/>
        </p:spPr>
        <p:txBody>
          <a:bodyPr wrap="square" rtlCol="0">
            <a:spAutoFit/>
          </a:bodyPr>
          <a:lstStyle/>
          <a:p>
            <a:pPr algn="l">
              <a:lnSpc>
                <a:spcPct val="90000"/>
              </a:lnSpc>
            </a:pPr>
            <a:r>
              <a:rPr lang="en-US" dirty="0">
                <a:latin typeface="+mn-lt"/>
              </a:rPr>
              <a:t>Peak: 171 MCNPX runs, </a:t>
            </a:r>
          </a:p>
          <a:p>
            <a:pPr algn="l">
              <a:lnSpc>
                <a:spcPct val="90000"/>
              </a:lnSpc>
            </a:pPr>
            <a:r>
              <a:rPr lang="en-US" dirty="0">
                <a:latin typeface="+mn-lt"/>
              </a:rPr>
              <a:t>Tint:  77 MCNPX runs</a:t>
            </a:r>
          </a:p>
        </p:txBody>
      </p:sp>
      <p:sp>
        <p:nvSpPr>
          <p:cNvPr id="2" name="Title 1">
            <a:extLst>
              <a:ext uri="{FF2B5EF4-FFF2-40B4-BE49-F238E27FC236}">
                <a16:creationId xmlns:a16="http://schemas.microsoft.com/office/drawing/2014/main" id="{79BD5A97-7CFA-4A78-84DB-656527FA7563}"/>
              </a:ext>
            </a:extLst>
          </p:cNvPr>
          <p:cNvSpPr>
            <a:spLocks noGrp="1"/>
          </p:cNvSpPr>
          <p:nvPr>
            <p:ph type="title"/>
          </p:nvPr>
        </p:nvSpPr>
        <p:spPr>
          <a:xfrm>
            <a:off x="380900" y="18285"/>
            <a:ext cx="11427023" cy="1421543"/>
          </a:xfrm>
        </p:spPr>
        <p:txBody>
          <a:bodyPr/>
          <a:lstStyle/>
          <a:p>
            <a:r>
              <a:rPr lang="en-US" b="1" dirty="0"/>
              <a:t>Cylindrical </a:t>
            </a:r>
            <a:br>
              <a:rPr lang="en-US" b="1" dirty="0"/>
            </a:br>
            <a:r>
              <a:rPr lang="en-US" b="1" dirty="0"/>
              <a:t>moderator </a:t>
            </a:r>
            <a:br>
              <a:rPr lang="en-US" b="1" dirty="0"/>
            </a:br>
            <a:r>
              <a:rPr lang="en-US" b="1" dirty="0"/>
              <a:t>optimization</a:t>
            </a:r>
          </a:p>
        </p:txBody>
      </p:sp>
    </p:spTree>
    <p:extLst>
      <p:ext uri="{BB962C8B-B14F-4D97-AF65-F5344CB8AC3E}">
        <p14:creationId xmlns:p14="http://schemas.microsoft.com/office/powerpoint/2010/main" val="3249321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BF5D9-3932-4854-8602-2575082C1571}"/>
              </a:ext>
            </a:extLst>
          </p:cNvPr>
          <p:cNvPicPr>
            <a:picLocks noChangeAspect="1"/>
          </p:cNvPicPr>
          <p:nvPr/>
        </p:nvPicPr>
        <p:blipFill>
          <a:blip r:embed="rId2"/>
          <a:stretch>
            <a:fillRect/>
          </a:stretch>
        </p:blipFill>
        <p:spPr>
          <a:xfrm>
            <a:off x="2727159" y="16709"/>
            <a:ext cx="9670733" cy="6872288"/>
          </a:xfrm>
          <a:prstGeom prst="rect">
            <a:avLst/>
          </a:prstGeom>
        </p:spPr>
      </p:pic>
      <p:sp>
        <p:nvSpPr>
          <p:cNvPr id="2" name="Title 1">
            <a:extLst>
              <a:ext uri="{FF2B5EF4-FFF2-40B4-BE49-F238E27FC236}">
                <a16:creationId xmlns:a16="http://schemas.microsoft.com/office/drawing/2014/main" id="{061A1E59-92E8-43E4-B2BA-7C73E99ED2B7}"/>
              </a:ext>
            </a:extLst>
          </p:cNvPr>
          <p:cNvSpPr>
            <a:spLocks noGrp="1"/>
          </p:cNvSpPr>
          <p:nvPr>
            <p:ph type="title"/>
          </p:nvPr>
        </p:nvSpPr>
        <p:spPr>
          <a:xfrm>
            <a:off x="380901" y="62484"/>
            <a:ext cx="2346258" cy="1864613"/>
          </a:xfrm>
        </p:spPr>
        <p:txBody>
          <a:bodyPr/>
          <a:lstStyle/>
          <a:p>
            <a:r>
              <a:rPr lang="en-US" b="1" dirty="0"/>
              <a:t>Cylindrical </a:t>
            </a:r>
            <a:br>
              <a:rPr lang="en-US" b="1" dirty="0"/>
            </a:br>
            <a:r>
              <a:rPr lang="en-US" b="1" dirty="0"/>
              <a:t>moderator </a:t>
            </a:r>
            <a:br>
              <a:rPr lang="en-US" b="1" dirty="0"/>
            </a:br>
            <a:r>
              <a:rPr lang="en-US" b="1" dirty="0"/>
              <a:t>peak </a:t>
            </a:r>
            <a:br>
              <a:rPr lang="en-US" b="1" dirty="0"/>
            </a:br>
            <a:r>
              <a:rPr lang="en-US" b="1" dirty="0"/>
              <a:t>brightness</a:t>
            </a:r>
          </a:p>
        </p:txBody>
      </p:sp>
      <p:sp>
        <p:nvSpPr>
          <p:cNvPr id="3" name="TextBox 2">
            <a:extLst>
              <a:ext uri="{FF2B5EF4-FFF2-40B4-BE49-F238E27FC236}">
                <a16:creationId xmlns:a16="http://schemas.microsoft.com/office/drawing/2014/main" id="{F79E65F7-2F11-459A-A0F9-9855F4E89C55}"/>
              </a:ext>
            </a:extLst>
          </p:cNvPr>
          <p:cNvSpPr txBox="1"/>
          <p:nvPr/>
        </p:nvSpPr>
        <p:spPr>
          <a:xfrm>
            <a:off x="6306403" y="1861851"/>
            <a:ext cx="742511" cy="341632"/>
          </a:xfrm>
          <a:prstGeom prst="rect">
            <a:avLst/>
          </a:prstGeom>
          <a:noFill/>
        </p:spPr>
        <p:txBody>
          <a:bodyPr wrap="none" rtlCol="0">
            <a:spAutoFit/>
          </a:bodyPr>
          <a:lstStyle/>
          <a:p>
            <a:pPr algn="l">
              <a:lnSpc>
                <a:spcPct val="90000"/>
              </a:lnSpc>
            </a:pPr>
            <a:r>
              <a:rPr lang="en-US" dirty="0">
                <a:solidFill>
                  <a:srgbClr val="00B0F0"/>
                </a:solidFill>
                <a:latin typeface="+mn-lt"/>
              </a:rPr>
              <a:t>4 cm</a:t>
            </a:r>
          </a:p>
        </p:txBody>
      </p:sp>
      <p:sp>
        <p:nvSpPr>
          <p:cNvPr id="5" name="TextBox 4">
            <a:extLst>
              <a:ext uri="{FF2B5EF4-FFF2-40B4-BE49-F238E27FC236}">
                <a16:creationId xmlns:a16="http://schemas.microsoft.com/office/drawing/2014/main" id="{3056DD1C-BFAA-4B9F-A39E-BCE235E4B558}"/>
              </a:ext>
            </a:extLst>
          </p:cNvPr>
          <p:cNvSpPr txBox="1"/>
          <p:nvPr/>
        </p:nvSpPr>
        <p:spPr>
          <a:xfrm>
            <a:off x="5935147" y="2505699"/>
            <a:ext cx="742511" cy="341632"/>
          </a:xfrm>
          <a:prstGeom prst="rect">
            <a:avLst/>
          </a:prstGeom>
          <a:noFill/>
        </p:spPr>
        <p:txBody>
          <a:bodyPr wrap="none" rtlCol="0">
            <a:spAutoFit/>
          </a:bodyPr>
          <a:lstStyle/>
          <a:p>
            <a:pPr algn="l">
              <a:lnSpc>
                <a:spcPct val="90000"/>
              </a:lnSpc>
            </a:pPr>
            <a:r>
              <a:rPr lang="en-US" dirty="0">
                <a:solidFill>
                  <a:srgbClr val="FF0000"/>
                </a:solidFill>
                <a:latin typeface="+mn-lt"/>
              </a:rPr>
              <a:t>6 cm</a:t>
            </a:r>
          </a:p>
        </p:txBody>
      </p:sp>
      <p:sp>
        <p:nvSpPr>
          <p:cNvPr id="6" name="TextBox 5">
            <a:extLst>
              <a:ext uri="{FF2B5EF4-FFF2-40B4-BE49-F238E27FC236}">
                <a16:creationId xmlns:a16="http://schemas.microsoft.com/office/drawing/2014/main" id="{84D5A4AB-4083-4547-88FA-A6E798FF5A29}"/>
              </a:ext>
            </a:extLst>
          </p:cNvPr>
          <p:cNvSpPr txBox="1"/>
          <p:nvPr/>
        </p:nvSpPr>
        <p:spPr>
          <a:xfrm>
            <a:off x="5723156" y="2978731"/>
            <a:ext cx="742511" cy="341632"/>
          </a:xfrm>
          <a:prstGeom prst="rect">
            <a:avLst/>
          </a:prstGeom>
          <a:noFill/>
        </p:spPr>
        <p:txBody>
          <a:bodyPr wrap="none" rtlCol="0">
            <a:spAutoFit/>
          </a:bodyPr>
          <a:lstStyle/>
          <a:p>
            <a:pPr algn="l">
              <a:lnSpc>
                <a:spcPct val="90000"/>
              </a:lnSpc>
            </a:pPr>
            <a:r>
              <a:rPr lang="en-US" dirty="0">
                <a:latin typeface="+mn-lt"/>
              </a:rPr>
              <a:t>8 cm</a:t>
            </a:r>
          </a:p>
        </p:txBody>
      </p:sp>
    </p:spTree>
    <p:extLst>
      <p:ext uri="{BB962C8B-B14F-4D97-AF65-F5344CB8AC3E}">
        <p14:creationId xmlns:p14="http://schemas.microsoft.com/office/powerpoint/2010/main" val="2991182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ED16B-4040-4038-BAE7-528921BD72F8}"/>
              </a:ext>
            </a:extLst>
          </p:cNvPr>
          <p:cNvPicPr>
            <a:picLocks noChangeAspect="1"/>
          </p:cNvPicPr>
          <p:nvPr/>
        </p:nvPicPr>
        <p:blipFill>
          <a:blip r:embed="rId2"/>
          <a:stretch>
            <a:fillRect/>
          </a:stretch>
        </p:blipFill>
        <p:spPr>
          <a:xfrm>
            <a:off x="2654681" y="0"/>
            <a:ext cx="9534144" cy="6754368"/>
          </a:xfrm>
          <a:prstGeom prst="rect">
            <a:avLst/>
          </a:prstGeom>
        </p:spPr>
      </p:pic>
      <p:sp>
        <p:nvSpPr>
          <p:cNvPr id="2" name="Title 1">
            <a:extLst>
              <a:ext uri="{FF2B5EF4-FFF2-40B4-BE49-F238E27FC236}">
                <a16:creationId xmlns:a16="http://schemas.microsoft.com/office/drawing/2014/main" id="{B9A58132-3B57-417C-8247-1F2966B6FF63}"/>
              </a:ext>
            </a:extLst>
          </p:cNvPr>
          <p:cNvSpPr>
            <a:spLocks noGrp="1"/>
          </p:cNvSpPr>
          <p:nvPr>
            <p:ph type="title"/>
          </p:nvPr>
        </p:nvSpPr>
        <p:spPr>
          <a:xfrm>
            <a:off x="380901" y="196067"/>
            <a:ext cx="11427023" cy="2307683"/>
          </a:xfrm>
        </p:spPr>
        <p:txBody>
          <a:bodyPr/>
          <a:lstStyle/>
          <a:p>
            <a:r>
              <a:rPr lang="en-US" b="1" dirty="0"/>
              <a:t>Cylindrical  and </a:t>
            </a:r>
            <a:br>
              <a:rPr lang="en-US" b="1" dirty="0"/>
            </a:br>
            <a:r>
              <a:rPr lang="en-US" b="1" dirty="0"/>
              <a:t>tube </a:t>
            </a:r>
            <a:br>
              <a:rPr lang="en-US" b="1" dirty="0"/>
            </a:br>
            <a:r>
              <a:rPr lang="en-US" b="1" dirty="0"/>
              <a:t>moderator</a:t>
            </a:r>
            <a:br>
              <a:rPr lang="en-US" b="1" dirty="0"/>
            </a:br>
            <a:r>
              <a:rPr lang="en-US" b="1" dirty="0"/>
              <a:t>Tint </a:t>
            </a:r>
            <a:br>
              <a:rPr lang="en-US" b="1" dirty="0"/>
            </a:br>
            <a:r>
              <a:rPr lang="en-US" b="1" dirty="0"/>
              <a:t>brightness</a:t>
            </a:r>
          </a:p>
        </p:txBody>
      </p:sp>
    </p:spTree>
    <p:extLst>
      <p:ext uri="{BB962C8B-B14F-4D97-AF65-F5344CB8AC3E}">
        <p14:creationId xmlns:p14="http://schemas.microsoft.com/office/powerpoint/2010/main" val="1356320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877B7-CFF9-4192-8EBD-2673986C1124}"/>
              </a:ext>
            </a:extLst>
          </p:cNvPr>
          <p:cNvPicPr>
            <a:picLocks noChangeAspect="1"/>
          </p:cNvPicPr>
          <p:nvPr/>
        </p:nvPicPr>
        <p:blipFill>
          <a:blip r:embed="rId2"/>
          <a:stretch>
            <a:fillRect/>
          </a:stretch>
        </p:blipFill>
        <p:spPr>
          <a:xfrm>
            <a:off x="2531046" y="0"/>
            <a:ext cx="9657779" cy="6875240"/>
          </a:xfrm>
          <a:prstGeom prst="rect">
            <a:avLst/>
          </a:prstGeom>
        </p:spPr>
      </p:pic>
      <p:sp>
        <p:nvSpPr>
          <p:cNvPr id="4" name="Title 1">
            <a:extLst>
              <a:ext uri="{FF2B5EF4-FFF2-40B4-BE49-F238E27FC236}">
                <a16:creationId xmlns:a16="http://schemas.microsoft.com/office/drawing/2014/main" id="{274CA2ED-DD9F-4461-95C7-034E548CA1AF}"/>
              </a:ext>
            </a:extLst>
          </p:cNvPr>
          <p:cNvSpPr txBox="1">
            <a:spLocks/>
          </p:cNvSpPr>
          <p:nvPr/>
        </p:nvSpPr>
        <p:spPr bwMode="auto">
          <a:xfrm>
            <a:off x="298113" y="0"/>
            <a:ext cx="3215109" cy="2307659"/>
          </a:xfrm>
          <a:prstGeom prst="rect">
            <a:avLst/>
          </a:prstGeom>
          <a:noFill/>
          <a:ln w="9525">
            <a:noFill/>
            <a:miter lim="800000"/>
            <a:headEnd/>
            <a:tailEnd/>
          </a:ln>
        </p:spPr>
        <p:txBody>
          <a:bodyPr vert="horz" wrap="square" lIns="91416" tIns="45708" rIns="91416" bIns="45708"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3199" b="1" dirty="0"/>
              <a:t>Cylindrical and </a:t>
            </a:r>
          </a:p>
          <a:p>
            <a:r>
              <a:rPr lang="en-US" sz="3199" b="1" dirty="0"/>
              <a:t>tube </a:t>
            </a:r>
          </a:p>
          <a:p>
            <a:r>
              <a:rPr lang="en-US" sz="3199" b="1" dirty="0"/>
              <a:t>moderator </a:t>
            </a:r>
          </a:p>
          <a:p>
            <a:r>
              <a:rPr lang="en-US" sz="3199" b="1" dirty="0"/>
              <a:t>peak </a:t>
            </a:r>
          </a:p>
          <a:p>
            <a:r>
              <a:rPr lang="en-US" sz="3199" b="1" dirty="0"/>
              <a:t>brightness</a:t>
            </a:r>
          </a:p>
        </p:txBody>
      </p:sp>
    </p:spTree>
    <p:extLst>
      <p:ext uri="{BB962C8B-B14F-4D97-AF65-F5344CB8AC3E}">
        <p14:creationId xmlns:p14="http://schemas.microsoft.com/office/powerpoint/2010/main" val="3814281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a:xfrm>
            <a:off x="540193" y="116665"/>
            <a:ext cx="8572500" cy="539496"/>
          </a:xfrm>
        </p:spPr>
        <p:txBody>
          <a:bodyPr/>
          <a:lstStyle/>
          <a:p>
            <a:r>
              <a:rPr lang="en-US" b="1" dirty="0"/>
              <a:t>SNS STS history</a:t>
            </a:r>
          </a:p>
        </p:txBody>
      </p:sp>
      <p:sp>
        <p:nvSpPr>
          <p:cNvPr id="4" name="Content Placeholder 2">
            <a:extLst>
              <a:ext uri="{FF2B5EF4-FFF2-40B4-BE49-F238E27FC236}">
                <a16:creationId xmlns:a16="http://schemas.microsoft.com/office/drawing/2014/main" id="{D06BD5D5-63B4-4495-A2C0-002833232F4C}"/>
              </a:ext>
            </a:extLst>
          </p:cNvPr>
          <p:cNvSpPr>
            <a:spLocks noGrp="1"/>
          </p:cNvSpPr>
          <p:nvPr>
            <p:ph idx="1"/>
          </p:nvPr>
        </p:nvSpPr>
        <p:spPr>
          <a:xfrm>
            <a:off x="1683574" y="973153"/>
            <a:ext cx="8821675" cy="5598322"/>
          </a:xfrm>
        </p:spPr>
        <p:txBody>
          <a:bodyPr/>
          <a:lstStyle/>
          <a:p>
            <a:pPr>
              <a:lnSpc>
                <a:spcPct val="75000"/>
              </a:lnSpc>
              <a:spcBef>
                <a:spcPts val="600"/>
              </a:spcBef>
            </a:pPr>
            <a:r>
              <a:rPr lang="en-US" sz="1800" b="1" dirty="0">
                <a:latin typeface="+mn-lt"/>
                <a:ea typeface="ヒラギノ角ゴ Pro W3" charset="0"/>
              </a:rPr>
              <a:t>Since 2006: SNS FTS in operation, </a:t>
            </a:r>
            <a:r>
              <a:rPr lang="en-US" sz="1800" b="1" dirty="0">
                <a:latin typeface="+mn-lt"/>
              </a:rPr>
              <a:t>designed to allow two major upgrades:</a:t>
            </a:r>
            <a:endParaRPr lang="en-US" sz="1600" dirty="0">
              <a:ea typeface="ヒラギノ角ゴ Pro W3" charset="0"/>
            </a:endParaRPr>
          </a:p>
          <a:p>
            <a:pPr marL="914400" lvl="2">
              <a:lnSpc>
                <a:spcPct val="75000"/>
              </a:lnSpc>
              <a:spcBef>
                <a:spcPts val="600"/>
              </a:spcBef>
            </a:pPr>
            <a:r>
              <a:rPr lang="en-US" sz="1600" b="1" dirty="0">
                <a:ea typeface="ヒラギノ角ゴ Pro W3" charset="0"/>
              </a:rPr>
              <a:t>PPU:</a:t>
            </a:r>
            <a:r>
              <a:rPr lang="en-US" sz="1600" dirty="0">
                <a:ea typeface="ヒラギノ角ゴ Pro W3" charset="0"/>
              </a:rPr>
              <a:t> proton power upgrade, doubling the SNS beam power </a:t>
            </a:r>
          </a:p>
          <a:p>
            <a:pPr marL="914400" lvl="2">
              <a:lnSpc>
                <a:spcPct val="75000"/>
              </a:lnSpc>
              <a:spcBef>
                <a:spcPts val="600"/>
              </a:spcBef>
            </a:pPr>
            <a:r>
              <a:rPr lang="en-US" sz="1600" b="1" dirty="0">
                <a:ea typeface="ヒラギノ角ゴ Pro W3" charset="0"/>
              </a:rPr>
              <a:t>STS:</a:t>
            </a:r>
            <a:r>
              <a:rPr lang="en-US" sz="1600" dirty="0">
                <a:ea typeface="ヒラギノ角ゴ Pro W3" charset="0"/>
              </a:rPr>
              <a:t> adding second target station</a:t>
            </a:r>
            <a:endParaRPr lang="en-US" sz="100" b="1" dirty="0">
              <a:ea typeface="ヒラギノ角ゴ Pro W3" charset="0"/>
            </a:endParaRPr>
          </a:p>
          <a:p>
            <a:pPr>
              <a:lnSpc>
                <a:spcPct val="75000"/>
              </a:lnSpc>
              <a:spcBef>
                <a:spcPts val="600"/>
              </a:spcBef>
            </a:pPr>
            <a:r>
              <a:rPr lang="en-US" sz="1800" b="1" dirty="0">
                <a:solidFill>
                  <a:srgbClr val="FF0000"/>
                </a:solidFill>
                <a:ea typeface="ヒラギノ角ゴ Pro W3" charset="0"/>
              </a:rPr>
              <a:t>Jan. 2009: DOE approved STS scientific mission need (CD-0)</a:t>
            </a:r>
            <a:r>
              <a:rPr lang="en-US" sz="1800" b="1" dirty="0">
                <a:solidFill>
                  <a:srgbClr val="FF0000"/>
                </a:solidFill>
                <a:latin typeface="+mn-lt"/>
                <a:ea typeface="ヒラギノ角ゴ Pro W3" charset="0"/>
              </a:rPr>
              <a:t> </a:t>
            </a:r>
          </a:p>
          <a:p>
            <a:pPr>
              <a:lnSpc>
                <a:spcPct val="75000"/>
              </a:lnSpc>
              <a:spcBef>
                <a:spcPts val="600"/>
              </a:spcBef>
            </a:pPr>
            <a:r>
              <a:rPr lang="en-US" sz="1800" b="1" dirty="0">
                <a:latin typeface="+mn-lt"/>
                <a:ea typeface="ヒラギノ角ゴ Pro W3" charset="0"/>
              </a:rPr>
              <a:t>2010-2012: long </a:t>
            </a:r>
            <a:r>
              <a:rPr lang="en-US" sz="1800" b="1" dirty="0"/>
              <a:t>(1 ms) </a:t>
            </a:r>
            <a:r>
              <a:rPr lang="en-US" sz="1800" b="1" dirty="0">
                <a:latin typeface="+mn-lt"/>
                <a:ea typeface="ヒラギノ角ゴ Pro W3" charset="0"/>
              </a:rPr>
              <a:t>and short </a:t>
            </a:r>
            <a:r>
              <a:rPr lang="en-US" sz="1800" b="1" dirty="0"/>
              <a:t>(&lt; 1µs) </a:t>
            </a:r>
            <a:r>
              <a:rPr lang="en-US" sz="1800" b="1" dirty="0">
                <a:latin typeface="+mn-lt"/>
                <a:ea typeface="ヒラギノ角ゴ Pro W3" charset="0"/>
              </a:rPr>
              <a:t>pulse options explored</a:t>
            </a:r>
          </a:p>
          <a:p>
            <a:pPr>
              <a:spcBef>
                <a:spcPts val="600"/>
              </a:spcBef>
            </a:pPr>
            <a:r>
              <a:rPr lang="en-US" sz="1800" b="1" dirty="0">
                <a:ea typeface="ヒラギノ角ゴ Pro W3" charset="0"/>
              </a:rPr>
              <a:t>2013-2014: pre-conceptual design effort</a:t>
            </a:r>
            <a:endParaRPr lang="en-US" sz="2000" dirty="0"/>
          </a:p>
          <a:p>
            <a:pPr>
              <a:spcBef>
                <a:spcPts val="600"/>
              </a:spcBef>
            </a:pPr>
            <a:r>
              <a:rPr lang="en-US" sz="1800" b="1" dirty="0">
                <a:ea typeface="ヒラギノ角ゴ Pro W3" charset="0"/>
              </a:rPr>
              <a:t>Jan. 2015: published Technical Design Report </a:t>
            </a:r>
          </a:p>
          <a:p>
            <a:pPr>
              <a:spcBef>
                <a:spcPts val="600"/>
              </a:spcBef>
            </a:pPr>
            <a:r>
              <a:rPr lang="en-US" sz="1800" b="1" dirty="0">
                <a:ea typeface="ヒラギノ角ゴ Pro W3" charset="0"/>
              </a:rPr>
              <a:t>Sept. 2015: rotating target recommended for the baseline configuration</a:t>
            </a:r>
          </a:p>
          <a:p>
            <a:pPr>
              <a:spcBef>
                <a:spcPts val="600"/>
              </a:spcBef>
            </a:pPr>
            <a:r>
              <a:rPr lang="en-US" sz="1800" b="1" dirty="0">
                <a:ea typeface="ヒラギノ角ゴ Pro W3" charset="0"/>
              </a:rPr>
              <a:t>Oct. 2015: STS workshop conducted </a:t>
            </a:r>
            <a:r>
              <a:rPr lang="en-US" sz="1800" b="1" dirty="0"/>
              <a:t>to seek the community’s input on all aspects of the project with the emphasis on the instruments</a:t>
            </a:r>
          </a:p>
          <a:p>
            <a:pPr>
              <a:spcBef>
                <a:spcPts val="600"/>
              </a:spcBef>
            </a:pPr>
            <a:r>
              <a:rPr lang="en-US" sz="1800" b="1" dirty="0">
                <a:latin typeface="+mn-lt"/>
                <a:ea typeface="ヒラギノ角ゴ Pro W3" charset="0"/>
              </a:rPr>
              <a:t>Jan. 2016: </a:t>
            </a:r>
            <a:r>
              <a:rPr lang="en-US" sz="1800" b="1" dirty="0"/>
              <a:t>Funded to start the conceptual design </a:t>
            </a:r>
            <a:r>
              <a:rPr lang="en-US" sz="1800" b="1" dirty="0">
                <a:latin typeface="+mn-lt"/>
                <a:ea typeface="ヒラギノ角ゴ Pro W3" charset="0"/>
              </a:rPr>
              <a:t>work on rotating target</a:t>
            </a:r>
          </a:p>
          <a:p>
            <a:pPr>
              <a:spcBef>
                <a:spcPts val="600"/>
              </a:spcBef>
            </a:pPr>
            <a:r>
              <a:rPr lang="en-US" sz="1800" b="1" dirty="0">
                <a:latin typeface="+mn-lt"/>
              </a:rPr>
              <a:t>April 2017: STS updated, rotating target, short pulse ( &lt; 1µs)</a:t>
            </a:r>
          </a:p>
          <a:p>
            <a:pPr>
              <a:spcBef>
                <a:spcPts val="600"/>
              </a:spcBef>
            </a:pPr>
            <a:r>
              <a:rPr lang="en-US" sz="1800" b="1" dirty="0">
                <a:latin typeface="+mn-lt"/>
              </a:rPr>
              <a:t>June 2017 –Sept. 2018: STS work largely on hold, priority given to PPU</a:t>
            </a:r>
          </a:p>
          <a:p>
            <a:pPr>
              <a:spcBef>
                <a:spcPts val="600"/>
              </a:spcBef>
            </a:pPr>
            <a:r>
              <a:rPr lang="en-US" sz="1800" b="1" dirty="0">
                <a:latin typeface="+mn-lt"/>
              </a:rPr>
              <a:t>Sept. 2018: STS work resumed</a:t>
            </a:r>
          </a:p>
          <a:p>
            <a:pPr>
              <a:spcBef>
                <a:spcPts val="600"/>
              </a:spcBef>
            </a:pPr>
            <a:r>
              <a:rPr lang="en-US" sz="1800" b="1" dirty="0">
                <a:latin typeface="+mn-lt"/>
              </a:rPr>
              <a:t>Feb. 2019: performed STS Target Systems Conceptual Design Review</a:t>
            </a:r>
          </a:p>
          <a:p>
            <a:pPr>
              <a:spcBef>
                <a:spcPts val="600"/>
              </a:spcBef>
            </a:pPr>
            <a:r>
              <a:rPr lang="en-US" sz="1800" b="1" dirty="0">
                <a:solidFill>
                  <a:srgbClr val="FF0000"/>
                </a:solidFill>
                <a:latin typeface="+mn-lt"/>
              </a:rPr>
              <a:t>August 2019: STS project office established at ORNL</a:t>
            </a:r>
          </a:p>
          <a:p>
            <a:pPr>
              <a:spcBef>
                <a:spcPts val="600"/>
              </a:spcBef>
            </a:pPr>
            <a:r>
              <a:rPr lang="en-US" sz="1800" b="1" dirty="0">
                <a:latin typeface="+mn-lt"/>
              </a:rPr>
              <a:t>June 2020: potential for DOE CD-1 review of STS </a:t>
            </a:r>
          </a:p>
        </p:txBody>
      </p:sp>
    </p:spTree>
    <p:extLst>
      <p:ext uri="{BB962C8B-B14F-4D97-AF65-F5344CB8AC3E}">
        <p14:creationId xmlns:p14="http://schemas.microsoft.com/office/powerpoint/2010/main" val="608819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AE4ABF-26D8-4D7D-9820-EAAD278E3EB1}"/>
              </a:ext>
            </a:extLst>
          </p:cNvPr>
          <p:cNvSpPr txBox="1"/>
          <p:nvPr/>
        </p:nvSpPr>
        <p:spPr>
          <a:xfrm>
            <a:off x="1528650" y="3690801"/>
            <a:ext cx="521293" cy="341632"/>
          </a:xfrm>
          <a:prstGeom prst="rect">
            <a:avLst/>
          </a:prstGeom>
          <a:solidFill>
            <a:schemeClr val="bg1"/>
          </a:solidFill>
        </p:spPr>
        <p:txBody>
          <a:bodyPr wrap="square" rtlCol="0">
            <a:spAutoFit/>
          </a:bodyPr>
          <a:lstStyle/>
          <a:p>
            <a:pPr algn="l">
              <a:lnSpc>
                <a:spcPct val="90000"/>
              </a:lnSpc>
            </a:pPr>
            <a:endParaRPr lang="en-US" dirty="0">
              <a:latin typeface="+mn-lt"/>
            </a:endParaRPr>
          </a:p>
        </p:txBody>
      </p:sp>
      <p:sp>
        <p:nvSpPr>
          <p:cNvPr id="9" name="TextBox 8">
            <a:extLst>
              <a:ext uri="{FF2B5EF4-FFF2-40B4-BE49-F238E27FC236}">
                <a16:creationId xmlns:a16="http://schemas.microsoft.com/office/drawing/2014/main" id="{9B410C81-520F-4F96-ACA3-174DC4CF3608}"/>
              </a:ext>
            </a:extLst>
          </p:cNvPr>
          <p:cNvSpPr txBox="1"/>
          <p:nvPr/>
        </p:nvSpPr>
        <p:spPr>
          <a:xfrm>
            <a:off x="6441455" y="3657614"/>
            <a:ext cx="521293" cy="341632"/>
          </a:xfrm>
          <a:prstGeom prst="rect">
            <a:avLst/>
          </a:prstGeom>
          <a:solidFill>
            <a:schemeClr val="bg1"/>
          </a:solidFill>
        </p:spPr>
        <p:txBody>
          <a:bodyPr wrap="square" rtlCol="0">
            <a:spAutoFit/>
          </a:bodyPr>
          <a:lstStyle/>
          <a:p>
            <a:pPr algn="l">
              <a:lnSpc>
                <a:spcPct val="90000"/>
              </a:lnSpc>
            </a:pPr>
            <a:endParaRPr lang="en-US" dirty="0">
              <a:latin typeface="+mn-lt"/>
            </a:endParaRPr>
          </a:p>
        </p:txBody>
      </p:sp>
      <p:pic>
        <p:nvPicPr>
          <p:cNvPr id="3" name="Picture 2">
            <a:extLst>
              <a:ext uri="{FF2B5EF4-FFF2-40B4-BE49-F238E27FC236}">
                <a16:creationId xmlns:a16="http://schemas.microsoft.com/office/drawing/2014/main" id="{2B12F01A-869D-4829-8749-252A69D517E1}"/>
              </a:ext>
            </a:extLst>
          </p:cNvPr>
          <p:cNvPicPr>
            <a:picLocks noChangeAspect="1"/>
          </p:cNvPicPr>
          <p:nvPr/>
        </p:nvPicPr>
        <p:blipFill rotWithShape="1">
          <a:blip r:embed="rId2"/>
          <a:srcRect l="3012" r="3204"/>
          <a:stretch/>
        </p:blipFill>
        <p:spPr>
          <a:xfrm>
            <a:off x="946905" y="454805"/>
            <a:ext cx="4800465" cy="3264408"/>
          </a:xfrm>
          <a:prstGeom prst="rect">
            <a:avLst/>
          </a:prstGeom>
        </p:spPr>
      </p:pic>
      <p:pic>
        <p:nvPicPr>
          <p:cNvPr id="10" name="Picture 9">
            <a:extLst>
              <a:ext uri="{FF2B5EF4-FFF2-40B4-BE49-F238E27FC236}">
                <a16:creationId xmlns:a16="http://schemas.microsoft.com/office/drawing/2014/main" id="{6C3A37DE-C92C-44E1-BECF-12604BB0F320}"/>
              </a:ext>
            </a:extLst>
          </p:cNvPr>
          <p:cNvPicPr>
            <a:picLocks noChangeAspect="1"/>
          </p:cNvPicPr>
          <p:nvPr/>
        </p:nvPicPr>
        <p:blipFill>
          <a:blip r:embed="rId3"/>
          <a:stretch>
            <a:fillRect/>
          </a:stretch>
        </p:blipFill>
        <p:spPr>
          <a:xfrm>
            <a:off x="5747370" y="460806"/>
            <a:ext cx="5028629" cy="3258407"/>
          </a:xfrm>
          <a:prstGeom prst="rect">
            <a:avLst/>
          </a:prstGeom>
        </p:spPr>
      </p:pic>
      <p:pic>
        <p:nvPicPr>
          <p:cNvPr id="11" name="Picture 10">
            <a:extLst>
              <a:ext uri="{FF2B5EF4-FFF2-40B4-BE49-F238E27FC236}">
                <a16:creationId xmlns:a16="http://schemas.microsoft.com/office/drawing/2014/main" id="{BDBFC6C6-B017-4010-8DC4-BE1C213026C5}"/>
              </a:ext>
            </a:extLst>
          </p:cNvPr>
          <p:cNvPicPr>
            <a:picLocks noChangeAspect="1"/>
          </p:cNvPicPr>
          <p:nvPr/>
        </p:nvPicPr>
        <p:blipFill>
          <a:blip r:embed="rId4"/>
          <a:stretch>
            <a:fillRect/>
          </a:stretch>
        </p:blipFill>
        <p:spPr>
          <a:xfrm>
            <a:off x="829822" y="3575658"/>
            <a:ext cx="5034629" cy="3228404"/>
          </a:xfrm>
          <a:prstGeom prst="rect">
            <a:avLst/>
          </a:prstGeom>
        </p:spPr>
      </p:pic>
      <p:pic>
        <p:nvPicPr>
          <p:cNvPr id="12" name="Picture 11">
            <a:extLst>
              <a:ext uri="{FF2B5EF4-FFF2-40B4-BE49-F238E27FC236}">
                <a16:creationId xmlns:a16="http://schemas.microsoft.com/office/drawing/2014/main" id="{56223321-F9B4-4565-A47C-5E41A1C74CFD}"/>
              </a:ext>
            </a:extLst>
          </p:cNvPr>
          <p:cNvPicPr>
            <a:picLocks noChangeAspect="1"/>
          </p:cNvPicPr>
          <p:nvPr/>
        </p:nvPicPr>
        <p:blipFill>
          <a:blip r:embed="rId5"/>
          <a:stretch>
            <a:fillRect/>
          </a:stretch>
        </p:blipFill>
        <p:spPr>
          <a:xfrm>
            <a:off x="5759372" y="3587797"/>
            <a:ext cx="5016627" cy="3204401"/>
          </a:xfrm>
          <a:prstGeom prst="rect">
            <a:avLst/>
          </a:prstGeom>
        </p:spPr>
      </p:pic>
      <p:sp>
        <p:nvSpPr>
          <p:cNvPr id="2" name="Title 1">
            <a:extLst>
              <a:ext uri="{FF2B5EF4-FFF2-40B4-BE49-F238E27FC236}">
                <a16:creationId xmlns:a16="http://schemas.microsoft.com/office/drawing/2014/main" id="{7F5B7420-5FCA-457F-A341-AE5D4691EBA2}"/>
              </a:ext>
            </a:extLst>
          </p:cNvPr>
          <p:cNvSpPr>
            <a:spLocks noGrp="1"/>
          </p:cNvSpPr>
          <p:nvPr>
            <p:ph type="title"/>
          </p:nvPr>
        </p:nvSpPr>
        <p:spPr>
          <a:xfrm>
            <a:off x="516299" y="77941"/>
            <a:ext cx="11493066" cy="424732"/>
          </a:xfrm>
        </p:spPr>
        <p:txBody>
          <a:bodyPr/>
          <a:lstStyle/>
          <a:p>
            <a:r>
              <a:rPr lang="en-US" sz="2400" b="1" dirty="0"/>
              <a:t>Pulse shapes for different configurations of cylindrical and tube moderators</a:t>
            </a:r>
          </a:p>
        </p:txBody>
      </p:sp>
    </p:spTree>
    <p:extLst>
      <p:ext uri="{BB962C8B-B14F-4D97-AF65-F5344CB8AC3E}">
        <p14:creationId xmlns:p14="http://schemas.microsoft.com/office/powerpoint/2010/main" val="2613930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513" y="177165"/>
            <a:ext cx="11422261" cy="535403"/>
          </a:xfrm>
        </p:spPr>
        <p:txBody>
          <a:bodyPr/>
          <a:lstStyle/>
          <a:p>
            <a:r>
              <a:rPr lang="en-US" b="1" dirty="0"/>
              <a:t>Summary</a:t>
            </a:r>
          </a:p>
        </p:txBody>
      </p:sp>
      <p:sp>
        <p:nvSpPr>
          <p:cNvPr id="3" name="Content Placeholder 2"/>
          <p:cNvSpPr>
            <a:spLocks noGrp="1"/>
          </p:cNvSpPr>
          <p:nvPr>
            <p:ph idx="1"/>
          </p:nvPr>
        </p:nvSpPr>
        <p:spPr>
          <a:xfrm>
            <a:off x="370513" y="712568"/>
            <a:ext cx="11369809" cy="5968267"/>
          </a:xfrm>
        </p:spPr>
        <p:txBody>
          <a:bodyPr/>
          <a:lstStyle/>
          <a:p>
            <a:r>
              <a:rPr lang="en-US" dirty="0">
                <a:latin typeface="+mn-lt"/>
              </a:rPr>
              <a:t>Some aspects of neutronics analyses in support of STS design were presented</a:t>
            </a:r>
          </a:p>
          <a:p>
            <a:r>
              <a:rPr lang="en-US" dirty="0">
                <a:latin typeface="+mn-lt"/>
              </a:rPr>
              <a:t>Rotating synchronous W target looks </a:t>
            </a:r>
            <a:r>
              <a:rPr lang="en-US" dirty="0"/>
              <a:t>promising</a:t>
            </a:r>
          </a:p>
          <a:p>
            <a:pPr lvl="1"/>
            <a:r>
              <a:rPr lang="en-US" dirty="0">
                <a:latin typeface="+mn-lt"/>
              </a:rPr>
              <a:t>provides compact, high intensity neutron source</a:t>
            </a:r>
          </a:p>
          <a:p>
            <a:pPr lvl="1"/>
            <a:r>
              <a:rPr lang="en-US" dirty="0">
                <a:latin typeface="+mn-lt"/>
              </a:rPr>
              <a:t>shows acceptable stresses</a:t>
            </a:r>
          </a:p>
          <a:p>
            <a:pPr lvl="1"/>
            <a:r>
              <a:rPr lang="en-US" dirty="0">
                <a:latin typeface="+mn-lt"/>
              </a:rPr>
              <a:t>can withstand loss-of cooling accident without major damage    </a:t>
            </a:r>
          </a:p>
          <a:p>
            <a:r>
              <a:rPr lang="en-US" dirty="0">
                <a:latin typeface="+mn-lt"/>
              </a:rPr>
              <a:t>Small moderators with tight coupling to the target provide exceptional brightness</a:t>
            </a:r>
          </a:p>
          <a:p>
            <a:pPr lvl="1"/>
            <a:r>
              <a:rPr lang="en-US" sz="2400" dirty="0">
                <a:latin typeface="+mn-lt"/>
              </a:rPr>
              <a:t>~ 24 times in peak brightness </a:t>
            </a:r>
          </a:p>
          <a:p>
            <a:pPr lvl="1"/>
            <a:r>
              <a:rPr lang="en-US" dirty="0">
                <a:latin typeface="+mn-lt"/>
              </a:rPr>
              <a:t>gains over FTS are ~4-5 times in the time-averaged brightness, and</a:t>
            </a:r>
          </a:p>
          <a:p>
            <a:r>
              <a:rPr lang="en-US" dirty="0">
                <a:latin typeface="+mn-lt"/>
              </a:rPr>
              <a:t>Further moderator / reflector optimization may be based on</a:t>
            </a:r>
            <a:r>
              <a:rPr lang="en-US" sz="2800" spc="-5" dirty="0">
                <a:latin typeface="Century Gothic"/>
                <a:cs typeface="Century Gothic"/>
              </a:rPr>
              <a:t> instrument specific metrics</a:t>
            </a:r>
            <a:r>
              <a:rPr lang="en-US" dirty="0">
                <a:latin typeface="+mn-lt"/>
              </a:rPr>
              <a:t> </a:t>
            </a:r>
          </a:p>
        </p:txBody>
      </p:sp>
    </p:spTree>
    <p:extLst>
      <p:ext uri="{BB962C8B-B14F-4D97-AF65-F5344CB8AC3E}">
        <p14:creationId xmlns:p14="http://schemas.microsoft.com/office/powerpoint/2010/main" val="3325107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4C54-655E-4539-AE74-D25F2808133B}"/>
              </a:ext>
            </a:extLst>
          </p:cNvPr>
          <p:cNvSpPr>
            <a:spLocks noGrp="1"/>
          </p:cNvSpPr>
          <p:nvPr>
            <p:ph type="title"/>
          </p:nvPr>
        </p:nvSpPr>
        <p:spPr>
          <a:xfrm>
            <a:off x="383281" y="2794792"/>
            <a:ext cx="11422261" cy="535403"/>
          </a:xfrm>
        </p:spPr>
        <p:txBody>
          <a:bodyPr/>
          <a:lstStyle/>
          <a:p>
            <a:r>
              <a:rPr lang="en-US" b="1" dirty="0"/>
              <a:t>Additional Slides</a:t>
            </a:r>
          </a:p>
        </p:txBody>
      </p:sp>
    </p:spTree>
    <p:extLst>
      <p:ext uri="{BB962C8B-B14F-4D97-AF65-F5344CB8AC3E}">
        <p14:creationId xmlns:p14="http://schemas.microsoft.com/office/powerpoint/2010/main" val="3094142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0A23DB-E3A3-4DAF-BF23-240B40E1E9A0}"/>
              </a:ext>
            </a:extLst>
          </p:cNvPr>
          <p:cNvPicPr>
            <a:picLocks noChangeAspect="1"/>
          </p:cNvPicPr>
          <p:nvPr/>
        </p:nvPicPr>
        <p:blipFill>
          <a:blip r:embed="rId3"/>
          <a:stretch>
            <a:fillRect/>
          </a:stretch>
        </p:blipFill>
        <p:spPr>
          <a:xfrm>
            <a:off x="5962650" y="3719824"/>
            <a:ext cx="5669274" cy="2548769"/>
          </a:xfrm>
          <a:prstGeom prst="rect">
            <a:avLst/>
          </a:prstGeom>
        </p:spPr>
      </p:pic>
      <p:sp>
        <p:nvSpPr>
          <p:cNvPr id="2" name="object 2"/>
          <p:cNvSpPr txBox="1">
            <a:spLocks noGrp="1"/>
          </p:cNvSpPr>
          <p:nvPr>
            <p:ph type="title"/>
          </p:nvPr>
        </p:nvSpPr>
        <p:spPr>
          <a:xfrm>
            <a:off x="350968" y="56041"/>
            <a:ext cx="5520522" cy="513581"/>
          </a:xfrm>
          <a:prstGeom prst="rect">
            <a:avLst/>
          </a:prstGeom>
        </p:spPr>
        <p:txBody>
          <a:bodyPr vert="horz" wrap="square" lIns="0" tIns="12697" rIns="0" bIns="0" numCol="1" rtlCol="0" anchor="t" anchorCtr="0" compatLnSpc="1">
            <a:prstTxWarp prst="textNoShape">
              <a:avLst/>
            </a:prstTxWarp>
            <a:spAutoFit/>
          </a:bodyPr>
          <a:lstStyle/>
          <a:p>
            <a:pPr marL="12696">
              <a:lnSpc>
                <a:spcPct val="100000"/>
              </a:lnSpc>
              <a:spcBef>
                <a:spcPts val="100"/>
              </a:spcBef>
            </a:pPr>
            <a:r>
              <a:rPr b="1" dirty="0"/>
              <a:t>ORNL Three Source</a:t>
            </a:r>
            <a:r>
              <a:rPr b="1" spc="-100" dirty="0"/>
              <a:t> </a:t>
            </a:r>
            <a:r>
              <a:rPr b="1" spc="-5" dirty="0"/>
              <a:t>Strategy</a:t>
            </a:r>
          </a:p>
        </p:txBody>
      </p:sp>
      <p:sp>
        <p:nvSpPr>
          <p:cNvPr id="3" name="object 3"/>
          <p:cNvSpPr>
            <a:spLocks noChangeAspect="1"/>
          </p:cNvSpPr>
          <p:nvPr/>
        </p:nvSpPr>
        <p:spPr>
          <a:xfrm>
            <a:off x="3971741" y="708418"/>
            <a:ext cx="4122140" cy="2753373"/>
          </a:xfrm>
          <a:prstGeom prst="rect">
            <a:avLst/>
          </a:prstGeom>
          <a:blipFill>
            <a:blip r:embed="rId4" cstate="print"/>
            <a:stretch>
              <a:fillRect/>
            </a:stretch>
          </a:blipFill>
        </p:spPr>
        <p:txBody>
          <a:bodyPr wrap="square" lIns="0" tIns="0" rIns="0" bIns="0" rtlCol="0"/>
          <a:lstStyle/>
          <a:p>
            <a:endParaRPr dirty="0"/>
          </a:p>
        </p:txBody>
      </p:sp>
      <p:sp>
        <p:nvSpPr>
          <p:cNvPr id="4" name="object 4"/>
          <p:cNvSpPr txBox="1"/>
          <p:nvPr/>
        </p:nvSpPr>
        <p:spPr>
          <a:xfrm>
            <a:off x="8384806" y="121988"/>
            <a:ext cx="2855533" cy="1501049"/>
          </a:xfrm>
          <a:prstGeom prst="rect">
            <a:avLst/>
          </a:prstGeom>
          <a:ln w="38100">
            <a:solidFill>
              <a:srgbClr val="FF0000"/>
            </a:solidFill>
          </a:ln>
        </p:spPr>
        <p:txBody>
          <a:bodyPr vert="horz" wrap="square" lIns="0" tIns="13332" rIns="0" bIns="0" rtlCol="0">
            <a:spAutoFit/>
          </a:bodyPr>
          <a:lstStyle/>
          <a:p>
            <a:pPr marL="12696">
              <a:lnSpc>
                <a:spcPts val="2279"/>
              </a:lnSpc>
              <a:spcBef>
                <a:spcPts val="105"/>
              </a:spcBef>
            </a:pPr>
            <a:r>
              <a:rPr lang="en-US" sz="1999" b="1" dirty="0">
                <a:latin typeface="+mn-lt"/>
                <a:cs typeface="Arial"/>
              </a:rPr>
              <a:t>1. </a:t>
            </a:r>
            <a:r>
              <a:rPr sz="1999" b="1" dirty="0">
                <a:latin typeface="+mn-lt"/>
                <a:cs typeface="Arial"/>
              </a:rPr>
              <a:t>HFIR</a:t>
            </a:r>
            <a:r>
              <a:rPr lang="en-US" sz="1999" b="1" dirty="0">
                <a:latin typeface="+mn-lt"/>
                <a:cs typeface="Arial"/>
              </a:rPr>
              <a:t> </a:t>
            </a:r>
            <a:r>
              <a:rPr sz="1999" b="1" dirty="0">
                <a:latin typeface="+mn-lt"/>
                <a:cs typeface="Arial"/>
              </a:rPr>
              <a:t>reactor:  </a:t>
            </a:r>
            <a:endParaRPr lang="en-US" sz="1999" b="1" dirty="0">
              <a:latin typeface="+mn-lt"/>
              <a:cs typeface="Arial"/>
            </a:endParaRPr>
          </a:p>
          <a:p>
            <a:pPr marL="12696">
              <a:lnSpc>
                <a:spcPts val="2279"/>
              </a:lnSpc>
              <a:spcBef>
                <a:spcPts val="105"/>
              </a:spcBef>
            </a:pPr>
            <a:r>
              <a:rPr sz="1999" dirty="0">
                <a:latin typeface="+mn-lt"/>
                <a:cs typeface="Arial"/>
              </a:rPr>
              <a:t>high-</a:t>
            </a:r>
            <a:r>
              <a:rPr sz="1999" spc="-5" dirty="0">
                <a:latin typeface="+mn-lt"/>
                <a:cs typeface="Arial"/>
              </a:rPr>
              <a:t>intensity  </a:t>
            </a:r>
            <a:r>
              <a:rPr sz="1999" spc="5" dirty="0">
                <a:latin typeface="+mn-lt"/>
                <a:cs typeface="Arial"/>
              </a:rPr>
              <a:t>c</a:t>
            </a:r>
            <a:r>
              <a:rPr sz="1999" dirty="0">
                <a:latin typeface="+mn-lt"/>
                <a:cs typeface="Arial"/>
              </a:rPr>
              <a:t>on</a:t>
            </a:r>
            <a:r>
              <a:rPr sz="1999" spc="-10" dirty="0">
                <a:latin typeface="+mn-lt"/>
                <a:cs typeface="Arial"/>
              </a:rPr>
              <a:t>t</a:t>
            </a:r>
            <a:r>
              <a:rPr sz="1999" spc="-5" dirty="0">
                <a:latin typeface="+mn-lt"/>
                <a:cs typeface="Arial"/>
              </a:rPr>
              <a:t>i</a:t>
            </a:r>
            <a:r>
              <a:rPr sz="1999" dirty="0">
                <a:latin typeface="+mn-lt"/>
                <a:cs typeface="Arial"/>
              </a:rPr>
              <a:t>nuous  source of  cold and  </a:t>
            </a:r>
            <a:r>
              <a:rPr sz="1999" spc="-5" dirty="0">
                <a:latin typeface="+mn-lt"/>
                <a:cs typeface="Arial"/>
              </a:rPr>
              <a:t>thermal  </a:t>
            </a:r>
            <a:r>
              <a:rPr sz="1999" dirty="0">
                <a:latin typeface="+mn-lt"/>
                <a:cs typeface="Arial"/>
              </a:rPr>
              <a:t>neutrons</a:t>
            </a:r>
          </a:p>
        </p:txBody>
      </p:sp>
      <p:sp>
        <p:nvSpPr>
          <p:cNvPr id="6" name="object 6"/>
          <p:cNvSpPr txBox="1"/>
          <p:nvPr/>
        </p:nvSpPr>
        <p:spPr>
          <a:xfrm>
            <a:off x="8784472" y="2085105"/>
            <a:ext cx="2760091" cy="1281886"/>
          </a:xfrm>
          <a:prstGeom prst="rect">
            <a:avLst/>
          </a:prstGeom>
          <a:ln w="38100">
            <a:solidFill>
              <a:srgbClr val="FF0000"/>
            </a:solidFill>
          </a:ln>
        </p:spPr>
        <p:txBody>
          <a:bodyPr vert="horz" wrap="square" lIns="0" tIns="12697" rIns="0" bIns="0" rtlCol="0">
            <a:spAutoFit/>
          </a:bodyPr>
          <a:lstStyle/>
          <a:p>
            <a:pPr marL="12696" marR="5078">
              <a:spcBef>
                <a:spcPts val="100"/>
              </a:spcBef>
            </a:pPr>
            <a:r>
              <a:rPr lang="en-US" sz="1999" b="1" spc="-5" dirty="0">
                <a:latin typeface="+mn-lt"/>
                <a:cs typeface="Arial"/>
              </a:rPr>
              <a:t>  2. </a:t>
            </a:r>
            <a:r>
              <a:rPr sz="1999" b="1" spc="-5" dirty="0">
                <a:latin typeface="+mn-lt"/>
                <a:cs typeface="Arial"/>
              </a:rPr>
              <a:t>FTS:</a:t>
            </a:r>
            <a:r>
              <a:rPr sz="1999" b="1" spc="-55" dirty="0">
                <a:latin typeface="+mn-lt"/>
                <a:cs typeface="Arial"/>
              </a:rPr>
              <a:t> </a:t>
            </a:r>
            <a:r>
              <a:rPr sz="1999" spc="-5" dirty="0">
                <a:latin typeface="+mn-lt"/>
                <a:cs typeface="Arial"/>
              </a:rPr>
              <a:t>optimized  for</a:t>
            </a:r>
            <a:endParaRPr lang="en-US" sz="1999" spc="-5" dirty="0">
              <a:latin typeface="+mn-lt"/>
              <a:cs typeface="Arial"/>
            </a:endParaRPr>
          </a:p>
          <a:p>
            <a:pPr marL="12696" marR="5078">
              <a:spcBef>
                <a:spcPts val="100"/>
              </a:spcBef>
            </a:pPr>
            <a:r>
              <a:rPr lang="en-US" sz="1999" spc="-5" dirty="0">
                <a:latin typeface="+mn-lt"/>
                <a:cs typeface="Arial"/>
              </a:rPr>
              <a:t>  </a:t>
            </a:r>
            <a:r>
              <a:rPr sz="1999" spc="-5" dirty="0">
                <a:latin typeface="+mn-lt"/>
                <a:cs typeface="Arial"/>
              </a:rPr>
              <a:t> </a:t>
            </a:r>
            <a:r>
              <a:rPr sz="1999" dirty="0">
                <a:latin typeface="+mn-lt"/>
                <a:cs typeface="Arial"/>
              </a:rPr>
              <a:t>high-resolution</a:t>
            </a:r>
            <a:endParaRPr lang="en-US" sz="1999" dirty="0">
              <a:latin typeface="+mn-lt"/>
              <a:cs typeface="Arial"/>
            </a:endParaRPr>
          </a:p>
          <a:p>
            <a:pPr marL="12696" marR="5078">
              <a:spcBef>
                <a:spcPts val="100"/>
              </a:spcBef>
            </a:pPr>
            <a:r>
              <a:rPr lang="en-US" sz="1999" spc="-5" dirty="0">
                <a:latin typeface="+mn-lt"/>
                <a:cs typeface="Arial"/>
              </a:rPr>
              <a:t>   </a:t>
            </a:r>
            <a:r>
              <a:rPr sz="1999" spc="-5" dirty="0">
                <a:latin typeface="+mn-lt"/>
                <a:cs typeface="Arial"/>
              </a:rPr>
              <a:t>thermal </a:t>
            </a:r>
            <a:r>
              <a:rPr sz="1999" dirty="0">
                <a:latin typeface="+mn-lt"/>
                <a:cs typeface="Arial"/>
              </a:rPr>
              <a:t>and  cold </a:t>
            </a:r>
            <a:endParaRPr lang="en-US" sz="1999" dirty="0">
              <a:latin typeface="+mn-lt"/>
              <a:cs typeface="Arial"/>
            </a:endParaRPr>
          </a:p>
          <a:p>
            <a:pPr marL="12696" marR="5078">
              <a:spcBef>
                <a:spcPts val="100"/>
              </a:spcBef>
            </a:pPr>
            <a:r>
              <a:rPr lang="en-US" sz="1999" dirty="0">
                <a:latin typeface="+mn-lt"/>
                <a:cs typeface="Arial"/>
              </a:rPr>
              <a:t>  </a:t>
            </a:r>
            <a:r>
              <a:rPr sz="1999" dirty="0">
                <a:latin typeface="+mn-lt"/>
                <a:cs typeface="Arial"/>
              </a:rPr>
              <a:t> </a:t>
            </a:r>
            <a:r>
              <a:rPr lang="en-US" sz="1999" spc="-5" dirty="0">
                <a:latin typeface="+mn-lt"/>
                <a:cs typeface="Arial"/>
              </a:rPr>
              <a:t>neutron beams</a:t>
            </a:r>
            <a:endParaRPr sz="1999" dirty="0">
              <a:latin typeface="+mn-lt"/>
              <a:cs typeface="Arial"/>
            </a:endParaRPr>
          </a:p>
        </p:txBody>
      </p:sp>
      <p:sp>
        <p:nvSpPr>
          <p:cNvPr id="8" name="object 8"/>
          <p:cNvSpPr txBox="1"/>
          <p:nvPr/>
        </p:nvSpPr>
        <p:spPr>
          <a:xfrm>
            <a:off x="521060" y="1839010"/>
            <a:ext cx="2760091" cy="1663905"/>
          </a:xfrm>
          <a:prstGeom prst="rect">
            <a:avLst/>
          </a:prstGeom>
          <a:ln w="41275">
            <a:solidFill>
              <a:srgbClr val="FF0000"/>
            </a:solidFill>
          </a:ln>
        </p:spPr>
        <p:txBody>
          <a:bodyPr vert="horz" wrap="square" lIns="0" tIns="47613" rIns="0" bIns="0" rtlCol="0">
            <a:spAutoFit/>
          </a:bodyPr>
          <a:lstStyle/>
          <a:p>
            <a:pPr marL="12696" marR="5078">
              <a:lnSpc>
                <a:spcPts val="2159"/>
              </a:lnSpc>
              <a:spcBef>
                <a:spcPts val="375"/>
              </a:spcBef>
            </a:pPr>
            <a:r>
              <a:rPr lang="en-US" sz="1999" b="1" spc="-5" dirty="0">
                <a:latin typeface="+mn-lt"/>
                <a:cs typeface="Arial"/>
              </a:rPr>
              <a:t> 3. </a:t>
            </a:r>
            <a:r>
              <a:rPr sz="1999" b="1" spc="-5" dirty="0">
                <a:latin typeface="+mn-lt"/>
                <a:cs typeface="Arial"/>
              </a:rPr>
              <a:t>STS: </a:t>
            </a:r>
            <a:r>
              <a:rPr lang="en-US" sz="1999" spc="-5" dirty="0">
                <a:latin typeface="+mn-lt"/>
                <a:cs typeface="Arial"/>
              </a:rPr>
              <a:t>optimized for</a:t>
            </a:r>
          </a:p>
          <a:p>
            <a:pPr marL="12696" marR="5078">
              <a:lnSpc>
                <a:spcPts val="2159"/>
              </a:lnSpc>
              <a:spcBef>
                <a:spcPts val="375"/>
              </a:spcBef>
            </a:pPr>
            <a:r>
              <a:rPr lang="en-US" sz="1999" dirty="0">
                <a:cs typeface="Arial"/>
              </a:rPr>
              <a:t> cold neutron beams</a:t>
            </a:r>
          </a:p>
          <a:p>
            <a:pPr marL="12696" marR="5078">
              <a:lnSpc>
                <a:spcPts val="2159"/>
              </a:lnSpc>
              <a:spcBef>
                <a:spcPts val="375"/>
              </a:spcBef>
            </a:pPr>
            <a:r>
              <a:rPr lang="en-US" sz="1999" spc="-135" dirty="0">
                <a:cs typeface="Arial"/>
              </a:rPr>
              <a:t> with </a:t>
            </a:r>
            <a:r>
              <a:rPr sz="1999" dirty="0">
                <a:latin typeface="+mn-lt"/>
                <a:cs typeface="Arial"/>
              </a:rPr>
              <a:t>highest peak</a:t>
            </a:r>
            <a:endParaRPr lang="en-US" sz="1999" dirty="0">
              <a:latin typeface="+mn-lt"/>
              <a:cs typeface="Arial"/>
            </a:endParaRPr>
          </a:p>
          <a:p>
            <a:pPr marL="12696" marR="5078">
              <a:lnSpc>
                <a:spcPts val="2159"/>
              </a:lnSpc>
              <a:spcBef>
                <a:spcPts val="375"/>
              </a:spcBef>
            </a:pPr>
            <a:r>
              <a:rPr lang="en-US" sz="1999" dirty="0">
                <a:latin typeface="+mn-lt"/>
                <a:cs typeface="Arial"/>
              </a:rPr>
              <a:t> </a:t>
            </a:r>
            <a:r>
              <a:rPr sz="1999" dirty="0">
                <a:latin typeface="+mn-lt"/>
                <a:cs typeface="Arial"/>
              </a:rPr>
              <a:t>brightness </a:t>
            </a:r>
            <a:r>
              <a:rPr lang="en-US" sz="1999" dirty="0">
                <a:latin typeface="+mn-lt"/>
                <a:cs typeface="Arial"/>
              </a:rPr>
              <a:t>for </a:t>
            </a:r>
            <a:r>
              <a:rPr sz="1999" dirty="0">
                <a:latin typeface="+mn-lt"/>
                <a:cs typeface="Arial"/>
              </a:rPr>
              <a:t>small</a:t>
            </a:r>
            <a:endParaRPr lang="en-US" sz="1999" dirty="0">
              <a:latin typeface="+mn-lt"/>
              <a:cs typeface="Arial"/>
            </a:endParaRPr>
          </a:p>
          <a:p>
            <a:pPr marL="12696" marR="5078">
              <a:lnSpc>
                <a:spcPts val="2159"/>
              </a:lnSpc>
              <a:spcBef>
                <a:spcPts val="375"/>
              </a:spcBef>
            </a:pPr>
            <a:r>
              <a:rPr sz="1999" spc="-30" dirty="0">
                <a:latin typeface="+mn-lt"/>
                <a:cs typeface="Arial"/>
              </a:rPr>
              <a:t> </a:t>
            </a:r>
            <a:r>
              <a:rPr sz="1999" dirty="0">
                <a:latin typeface="+mn-lt"/>
                <a:cs typeface="Arial"/>
              </a:rPr>
              <a:t>sample</a:t>
            </a:r>
            <a:r>
              <a:rPr lang="en-US" sz="1999" dirty="0">
                <a:latin typeface="+mn-lt"/>
                <a:cs typeface="Arial"/>
              </a:rPr>
              <a:t> sizes</a:t>
            </a:r>
            <a:endParaRPr sz="1999" dirty="0">
              <a:latin typeface="+mn-lt"/>
              <a:cs typeface="Arial"/>
            </a:endParaRPr>
          </a:p>
        </p:txBody>
      </p:sp>
      <p:sp>
        <p:nvSpPr>
          <p:cNvPr id="9" name="object 9"/>
          <p:cNvSpPr txBox="1">
            <a:spLocks noGrp="1"/>
          </p:cNvSpPr>
          <p:nvPr>
            <p:ph type="sldNum" sz="quarter" idx="7"/>
          </p:nvPr>
        </p:nvSpPr>
        <p:spPr>
          <a:xfrm>
            <a:off x="-1" y="893"/>
            <a:ext cx="0" cy="150002"/>
          </a:xfrm>
          <a:prstGeom prst="rect">
            <a:avLst/>
          </a:prstGeom>
        </p:spPr>
        <p:txBody>
          <a:bodyPr vert="horz" wrap="square" lIns="0" tIns="11427" rIns="0" bIns="0" rtlCol="0">
            <a:spAutoFit/>
          </a:bodyPr>
          <a:lstStyle/>
          <a:p>
            <a:pPr marL="25392">
              <a:spcBef>
                <a:spcPts val="90"/>
              </a:spcBef>
            </a:pPr>
            <a:fld id="{81D60167-4931-47E6-BA6A-407CBD079E47}" type="slidenum">
              <a:rPr b="1" spc="-10" dirty="0"/>
              <a:pPr marL="25392">
                <a:spcBef>
                  <a:spcPts val="90"/>
                </a:spcBef>
              </a:pPr>
              <a:t>33</a:t>
            </a:fld>
            <a:endParaRPr b="1" spc="-10" dirty="0"/>
          </a:p>
        </p:txBody>
      </p:sp>
      <p:pic>
        <p:nvPicPr>
          <p:cNvPr id="10" name="Picture 9">
            <a:extLst>
              <a:ext uri="{FF2B5EF4-FFF2-40B4-BE49-F238E27FC236}">
                <a16:creationId xmlns:a16="http://schemas.microsoft.com/office/drawing/2014/main" id="{541D32AF-5370-4BC0-9EFC-617ACC261330}"/>
              </a:ext>
            </a:extLst>
          </p:cNvPr>
          <p:cNvPicPr>
            <a:picLocks noChangeAspect="1"/>
          </p:cNvPicPr>
          <p:nvPr/>
        </p:nvPicPr>
        <p:blipFill>
          <a:blip r:embed="rId5"/>
          <a:stretch>
            <a:fillRect/>
          </a:stretch>
        </p:blipFill>
        <p:spPr>
          <a:xfrm>
            <a:off x="350967" y="3719824"/>
            <a:ext cx="5428285" cy="2557891"/>
          </a:xfrm>
          <a:prstGeom prst="rect">
            <a:avLst/>
          </a:prstGeom>
        </p:spPr>
      </p:pic>
      <p:cxnSp>
        <p:nvCxnSpPr>
          <p:cNvPr id="12" name="Straight Arrow Connector 11">
            <a:extLst>
              <a:ext uri="{FF2B5EF4-FFF2-40B4-BE49-F238E27FC236}">
                <a16:creationId xmlns:a16="http://schemas.microsoft.com/office/drawing/2014/main" id="{DE36D977-8D92-4CF4-887B-31716B9B44D7}"/>
              </a:ext>
            </a:extLst>
          </p:cNvPr>
          <p:cNvCxnSpPr>
            <a:cxnSpLocks/>
          </p:cNvCxnSpPr>
          <p:nvPr/>
        </p:nvCxnSpPr>
        <p:spPr>
          <a:xfrm flipH="1">
            <a:off x="8393846" y="3366991"/>
            <a:ext cx="1418726" cy="1258993"/>
          </a:xfrm>
          <a:prstGeom prst="straightConnector1">
            <a:avLst/>
          </a:prstGeom>
          <a:ln w="444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B230FC-1725-4479-957B-13B193DBE718}"/>
              </a:ext>
            </a:extLst>
          </p:cNvPr>
          <p:cNvCxnSpPr>
            <a:cxnSpLocks/>
          </p:cNvCxnSpPr>
          <p:nvPr/>
        </p:nvCxnSpPr>
        <p:spPr>
          <a:xfrm>
            <a:off x="1781175" y="3502915"/>
            <a:ext cx="2261924" cy="1774677"/>
          </a:xfrm>
          <a:prstGeom prst="straightConnector1">
            <a:avLst/>
          </a:prstGeom>
          <a:ln w="444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30CBC13-5021-453F-984C-ECCCE80219F2}"/>
              </a:ext>
            </a:extLst>
          </p:cNvPr>
          <p:cNvCxnSpPr>
            <a:cxnSpLocks/>
            <a:stCxn id="4" idx="1"/>
          </p:cNvCxnSpPr>
          <p:nvPr/>
        </p:nvCxnSpPr>
        <p:spPr>
          <a:xfrm flipH="1">
            <a:off x="6648518" y="872513"/>
            <a:ext cx="1736288" cy="981558"/>
          </a:xfrm>
          <a:prstGeom prst="straightConnector1">
            <a:avLst/>
          </a:prstGeom>
          <a:ln w="444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115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D5842F-AB77-424E-BBF9-F78DBC1DB80D}"/>
              </a:ext>
            </a:extLst>
          </p:cNvPr>
          <p:cNvSpPr txBox="1">
            <a:spLocks/>
          </p:cNvSpPr>
          <p:nvPr/>
        </p:nvSpPr>
        <p:spPr bwMode="auto">
          <a:xfrm>
            <a:off x="410687" y="229255"/>
            <a:ext cx="3575353" cy="535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199"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2999">
                <a:solidFill>
                  <a:srgbClr val="006C3A"/>
                </a:solidFill>
                <a:latin typeface="Arial Black" pitchFamily="34" charset="0"/>
              </a:defRPr>
            </a:lvl2pPr>
            <a:lvl3pPr algn="l" rtl="0" eaLnBrk="1" fontAlgn="base" hangingPunct="1">
              <a:lnSpc>
                <a:spcPct val="85000"/>
              </a:lnSpc>
              <a:spcBef>
                <a:spcPct val="0"/>
              </a:spcBef>
              <a:spcAft>
                <a:spcPct val="0"/>
              </a:spcAft>
              <a:defRPr sz="2999">
                <a:solidFill>
                  <a:srgbClr val="006C3A"/>
                </a:solidFill>
                <a:latin typeface="Arial Black" pitchFamily="34" charset="0"/>
              </a:defRPr>
            </a:lvl3pPr>
            <a:lvl4pPr algn="l" rtl="0" eaLnBrk="1" fontAlgn="base" hangingPunct="1">
              <a:lnSpc>
                <a:spcPct val="85000"/>
              </a:lnSpc>
              <a:spcBef>
                <a:spcPct val="0"/>
              </a:spcBef>
              <a:spcAft>
                <a:spcPct val="0"/>
              </a:spcAft>
              <a:defRPr sz="2999">
                <a:solidFill>
                  <a:srgbClr val="006C3A"/>
                </a:solidFill>
                <a:latin typeface="Arial Black" pitchFamily="34" charset="0"/>
              </a:defRPr>
            </a:lvl4pPr>
            <a:lvl5pPr algn="l" rtl="0" eaLnBrk="1" fontAlgn="base" hangingPunct="1">
              <a:lnSpc>
                <a:spcPct val="85000"/>
              </a:lnSpc>
              <a:spcBef>
                <a:spcPct val="0"/>
              </a:spcBef>
              <a:spcAft>
                <a:spcPct val="0"/>
              </a:spcAft>
              <a:defRPr sz="2999">
                <a:solidFill>
                  <a:srgbClr val="006C3A"/>
                </a:solidFill>
                <a:latin typeface="Arial Black" pitchFamily="34" charset="0"/>
              </a:defRPr>
            </a:lvl5pPr>
            <a:lvl6pPr marL="457063" algn="l" rtl="0" eaLnBrk="1" fontAlgn="base" hangingPunct="1">
              <a:lnSpc>
                <a:spcPct val="85000"/>
              </a:lnSpc>
              <a:spcBef>
                <a:spcPct val="0"/>
              </a:spcBef>
              <a:spcAft>
                <a:spcPct val="0"/>
              </a:spcAft>
              <a:defRPr sz="2999">
                <a:solidFill>
                  <a:srgbClr val="006C3A"/>
                </a:solidFill>
                <a:latin typeface="Arial Black" pitchFamily="34" charset="0"/>
              </a:defRPr>
            </a:lvl6pPr>
            <a:lvl7pPr marL="914126" algn="l" rtl="0" eaLnBrk="1" fontAlgn="base" hangingPunct="1">
              <a:lnSpc>
                <a:spcPct val="85000"/>
              </a:lnSpc>
              <a:spcBef>
                <a:spcPct val="0"/>
              </a:spcBef>
              <a:spcAft>
                <a:spcPct val="0"/>
              </a:spcAft>
              <a:defRPr sz="2999">
                <a:solidFill>
                  <a:srgbClr val="006C3A"/>
                </a:solidFill>
                <a:latin typeface="Arial Black" pitchFamily="34" charset="0"/>
              </a:defRPr>
            </a:lvl7pPr>
            <a:lvl8pPr marL="1371189" algn="l" rtl="0" eaLnBrk="1" fontAlgn="base" hangingPunct="1">
              <a:lnSpc>
                <a:spcPct val="85000"/>
              </a:lnSpc>
              <a:spcBef>
                <a:spcPct val="0"/>
              </a:spcBef>
              <a:spcAft>
                <a:spcPct val="0"/>
              </a:spcAft>
              <a:defRPr sz="2999">
                <a:solidFill>
                  <a:srgbClr val="006C3A"/>
                </a:solidFill>
                <a:latin typeface="Arial Black" pitchFamily="34" charset="0"/>
              </a:defRPr>
            </a:lvl8pPr>
            <a:lvl9pPr marL="1828251" algn="l" rtl="0" eaLnBrk="1" fontAlgn="base" hangingPunct="1">
              <a:lnSpc>
                <a:spcPct val="85000"/>
              </a:lnSpc>
              <a:spcBef>
                <a:spcPct val="0"/>
              </a:spcBef>
              <a:spcAft>
                <a:spcPct val="0"/>
              </a:spcAft>
              <a:defRPr sz="2999">
                <a:solidFill>
                  <a:srgbClr val="006C3A"/>
                </a:solidFill>
                <a:latin typeface="Arial Black" pitchFamily="34" charset="0"/>
              </a:defRPr>
            </a:lvl9pPr>
          </a:lstStyle>
          <a:p>
            <a:r>
              <a:rPr lang="en-US" b="1" dirty="0"/>
              <a:t>MCNPX model</a:t>
            </a:r>
          </a:p>
        </p:txBody>
      </p:sp>
      <p:pic>
        <p:nvPicPr>
          <p:cNvPr id="5" name="Picture 4">
            <a:extLst>
              <a:ext uri="{FF2B5EF4-FFF2-40B4-BE49-F238E27FC236}">
                <a16:creationId xmlns:a16="http://schemas.microsoft.com/office/drawing/2014/main" id="{121F24B8-C2B1-458D-BDF9-D9F4D51CEBFD}"/>
              </a:ext>
            </a:extLst>
          </p:cNvPr>
          <p:cNvPicPr>
            <a:picLocks noChangeAspect="1"/>
          </p:cNvPicPr>
          <p:nvPr/>
        </p:nvPicPr>
        <p:blipFill rotWithShape="1">
          <a:blip r:embed="rId3"/>
          <a:srcRect t="4540" r="1654"/>
          <a:stretch/>
        </p:blipFill>
        <p:spPr>
          <a:xfrm>
            <a:off x="3760335" y="7878"/>
            <a:ext cx="8436378" cy="5303685"/>
          </a:xfrm>
          <a:prstGeom prst="rect">
            <a:avLst/>
          </a:prstGeom>
        </p:spPr>
      </p:pic>
      <p:sp>
        <p:nvSpPr>
          <p:cNvPr id="2" name="Rectangle 1">
            <a:extLst>
              <a:ext uri="{FF2B5EF4-FFF2-40B4-BE49-F238E27FC236}">
                <a16:creationId xmlns:a16="http://schemas.microsoft.com/office/drawing/2014/main" id="{AA360A7B-F2B9-4878-AAF1-566A47E0AB39}"/>
              </a:ext>
            </a:extLst>
          </p:cNvPr>
          <p:cNvSpPr/>
          <p:nvPr/>
        </p:nvSpPr>
        <p:spPr>
          <a:xfrm>
            <a:off x="505806" y="865196"/>
            <a:ext cx="2935799" cy="646331"/>
          </a:xfrm>
          <a:prstGeom prst="rect">
            <a:avLst/>
          </a:prstGeom>
        </p:spPr>
        <p:txBody>
          <a:bodyPr wrap="square">
            <a:spAutoFit/>
          </a:bodyPr>
          <a:lstStyle/>
          <a:p>
            <a:r>
              <a:rPr lang="en-US" dirty="0"/>
              <a:t>Horizontal  section </a:t>
            </a:r>
            <a:br>
              <a:rPr lang="en-US" dirty="0"/>
            </a:br>
            <a:r>
              <a:rPr lang="en-US" dirty="0"/>
              <a:t>through target centerline</a:t>
            </a:r>
          </a:p>
        </p:txBody>
      </p:sp>
      <p:pic>
        <p:nvPicPr>
          <p:cNvPr id="3" name="Picture 2">
            <a:extLst>
              <a:ext uri="{FF2B5EF4-FFF2-40B4-BE49-F238E27FC236}">
                <a16:creationId xmlns:a16="http://schemas.microsoft.com/office/drawing/2014/main" id="{C6ACAF93-B17D-4630-9F24-1FC484579AF3}"/>
              </a:ext>
            </a:extLst>
          </p:cNvPr>
          <p:cNvPicPr>
            <a:picLocks noChangeAspect="1"/>
          </p:cNvPicPr>
          <p:nvPr/>
        </p:nvPicPr>
        <p:blipFill>
          <a:blip r:embed="rId4"/>
          <a:stretch>
            <a:fillRect/>
          </a:stretch>
        </p:blipFill>
        <p:spPr>
          <a:xfrm>
            <a:off x="410687" y="1511527"/>
            <a:ext cx="3190283" cy="3239800"/>
          </a:xfrm>
          <a:prstGeom prst="rect">
            <a:avLst/>
          </a:prstGeom>
        </p:spPr>
      </p:pic>
      <p:graphicFrame>
        <p:nvGraphicFramePr>
          <p:cNvPr id="7" name="Table 6">
            <a:extLst>
              <a:ext uri="{FF2B5EF4-FFF2-40B4-BE49-F238E27FC236}">
                <a16:creationId xmlns:a16="http://schemas.microsoft.com/office/drawing/2014/main" id="{04218DF4-E66F-4AAE-A15C-F0DDC4CBAAC0}"/>
              </a:ext>
            </a:extLst>
          </p:cNvPr>
          <p:cNvGraphicFramePr>
            <a:graphicFrameLocks noGrp="1"/>
          </p:cNvGraphicFramePr>
          <p:nvPr/>
        </p:nvGraphicFramePr>
        <p:xfrm>
          <a:off x="1206287" y="4952403"/>
          <a:ext cx="3586655" cy="1744337"/>
        </p:xfrm>
        <a:graphic>
          <a:graphicData uri="http://schemas.openxmlformats.org/drawingml/2006/table">
            <a:tbl>
              <a:tblPr>
                <a:tableStyleId>{69CF1AB2-1976-4502-BF36-3FF5EA218861}</a:tableStyleId>
              </a:tblPr>
              <a:tblGrid>
                <a:gridCol w="2152217">
                  <a:extLst>
                    <a:ext uri="{9D8B030D-6E8A-4147-A177-3AD203B41FA5}">
                      <a16:colId xmlns:a16="http://schemas.microsoft.com/office/drawing/2014/main" val="90799724"/>
                    </a:ext>
                  </a:extLst>
                </a:gridCol>
                <a:gridCol w="1434438">
                  <a:extLst>
                    <a:ext uri="{9D8B030D-6E8A-4147-A177-3AD203B41FA5}">
                      <a16:colId xmlns:a16="http://schemas.microsoft.com/office/drawing/2014/main" val="833596561"/>
                    </a:ext>
                  </a:extLst>
                </a:gridCol>
              </a:tblGrid>
              <a:tr h="221500">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600" u="none" strike="noStrike" dirty="0">
                          <a:effectLst/>
                        </a:rPr>
                        <a:t>Rotating target</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Synchronous</a:t>
                      </a:r>
                    </a:p>
                  </a:txBody>
                  <a:tcPr marL="5351" marR="5351" marT="5351" marB="0" anchor="b"/>
                </a:tc>
                <a:extLst>
                  <a:ext uri="{0D108BD9-81ED-4DB2-BD59-A6C34878D82A}">
                    <a16:rowId xmlns:a16="http://schemas.microsoft.com/office/drawing/2014/main" val="4027757893"/>
                  </a:ext>
                </a:extLst>
              </a:tr>
              <a:tr h="182778">
                <a:tc>
                  <a:txBody>
                    <a:bodyPr/>
                    <a:lstStyle/>
                    <a:p>
                      <a:pPr algn="ctr" fontAlgn="b"/>
                      <a:r>
                        <a:rPr lang="en-US" sz="1600" u="none" strike="noStrike" dirty="0">
                          <a:effectLst/>
                        </a:rPr>
                        <a:t>Rotational speed</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1 turn in1.4 s </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19963925"/>
                  </a:ext>
                </a:extLst>
              </a:tr>
              <a:tr h="182778">
                <a:tc>
                  <a:txBody>
                    <a:bodyPr/>
                    <a:lstStyle/>
                    <a:p>
                      <a:pPr algn="ctr" fontAlgn="b"/>
                      <a:r>
                        <a:rPr lang="en-US" sz="1600" u="none" strike="noStrike" dirty="0">
                          <a:effectLst/>
                        </a:rPr>
                        <a:t>Number of segments</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21</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2919084315"/>
                  </a:ext>
                </a:extLst>
              </a:tr>
              <a:tr h="182778">
                <a:tc>
                  <a:txBody>
                    <a:bodyPr/>
                    <a:lstStyle/>
                    <a:p>
                      <a:pPr algn="ctr" fontAlgn="b"/>
                      <a:r>
                        <a:rPr lang="en-US" sz="1600" u="none" strike="noStrike" dirty="0">
                          <a:effectLst/>
                        </a:rPr>
                        <a:t>Target Material</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W</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274880515"/>
                  </a:ext>
                </a:extLst>
              </a:tr>
              <a:tr h="182778">
                <a:tc>
                  <a:txBody>
                    <a:bodyPr/>
                    <a:lstStyle/>
                    <a:p>
                      <a:pPr algn="ctr" fontAlgn="b"/>
                      <a:r>
                        <a:rPr lang="en-US" sz="1600" u="none" strike="noStrike" dirty="0">
                          <a:effectLst/>
                        </a:rPr>
                        <a:t>W width </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163.7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3191051601"/>
                  </a:ext>
                </a:extLst>
              </a:tr>
              <a:tr h="182778">
                <a:tc>
                  <a:txBody>
                    <a:bodyPr/>
                    <a:lstStyle/>
                    <a:p>
                      <a:pPr algn="ctr" fontAlgn="b"/>
                      <a:r>
                        <a:rPr lang="en-US" sz="1600" u="none" strike="noStrike" dirty="0">
                          <a:effectLst/>
                        </a:rPr>
                        <a:t>W height</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58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1500193299"/>
                  </a:ext>
                </a:extLst>
              </a:tr>
              <a:tr h="182778">
                <a:tc>
                  <a:txBody>
                    <a:bodyPr/>
                    <a:lstStyle/>
                    <a:p>
                      <a:pPr algn="ctr" fontAlgn="b"/>
                      <a:r>
                        <a:rPr lang="en-US" sz="1600" u="none" strike="noStrike" dirty="0">
                          <a:effectLst/>
                        </a:rPr>
                        <a:t>W length</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250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3205386348"/>
                  </a:ext>
                </a:extLst>
              </a:tr>
            </a:tbl>
          </a:graphicData>
        </a:graphic>
      </p:graphicFrame>
      <p:graphicFrame>
        <p:nvGraphicFramePr>
          <p:cNvPr id="9" name="Table 8">
            <a:extLst>
              <a:ext uri="{FF2B5EF4-FFF2-40B4-BE49-F238E27FC236}">
                <a16:creationId xmlns:a16="http://schemas.microsoft.com/office/drawing/2014/main" id="{4F394FED-75C5-4C4A-8D8E-83AB8667017A}"/>
              </a:ext>
            </a:extLst>
          </p:cNvPr>
          <p:cNvGraphicFramePr>
            <a:graphicFrameLocks noGrp="1"/>
          </p:cNvGraphicFramePr>
          <p:nvPr/>
        </p:nvGraphicFramePr>
        <p:xfrm>
          <a:off x="5181274" y="5450785"/>
          <a:ext cx="3586655" cy="1245955"/>
        </p:xfrm>
        <a:graphic>
          <a:graphicData uri="http://schemas.openxmlformats.org/drawingml/2006/table">
            <a:tbl>
              <a:tblPr>
                <a:tableStyleId>{69CF1AB2-1976-4502-BF36-3FF5EA218861}</a:tableStyleId>
              </a:tblPr>
              <a:tblGrid>
                <a:gridCol w="2152217">
                  <a:extLst>
                    <a:ext uri="{9D8B030D-6E8A-4147-A177-3AD203B41FA5}">
                      <a16:colId xmlns:a16="http://schemas.microsoft.com/office/drawing/2014/main" val="90799724"/>
                    </a:ext>
                  </a:extLst>
                </a:gridCol>
                <a:gridCol w="1434438">
                  <a:extLst>
                    <a:ext uri="{9D8B030D-6E8A-4147-A177-3AD203B41FA5}">
                      <a16:colId xmlns:a16="http://schemas.microsoft.com/office/drawing/2014/main" val="833596561"/>
                    </a:ext>
                  </a:extLst>
                </a:gridCol>
              </a:tblGrid>
              <a:tr h="180526">
                <a:tc>
                  <a:txBody>
                    <a:bodyPr/>
                    <a:lstStyle/>
                    <a:p>
                      <a:pPr algn="ctr" fontAlgn="b"/>
                      <a:r>
                        <a:rPr lang="en-US" sz="1600" u="none" strike="noStrike" dirty="0">
                          <a:effectLst/>
                        </a:rPr>
                        <a:t>Clad material</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Ta</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272998273"/>
                  </a:ext>
                </a:extLst>
              </a:tr>
              <a:tr h="182778">
                <a:tc>
                  <a:txBody>
                    <a:bodyPr/>
                    <a:lstStyle/>
                    <a:p>
                      <a:pPr algn="ctr" fontAlgn="b"/>
                      <a:r>
                        <a:rPr lang="en-US" sz="1600" u="none" strike="noStrike" dirty="0">
                          <a:effectLst/>
                        </a:rPr>
                        <a:t>Clad thickness</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1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4294353973"/>
                  </a:ext>
                </a:extLst>
              </a:tr>
              <a:tr h="182778">
                <a:tc>
                  <a:txBody>
                    <a:bodyPr/>
                    <a:lstStyle/>
                    <a:p>
                      <a:pPr algn="ctr" fontAlgn="b"/>
                      <a:r>
                        <a:rPr lang="en-US" sz="1600" u="none" strike="noStrike" dirty="0">
                          <a:effectLst/>
                        </a:rPr>
                        <a:t>Disk diameter</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1156 mm</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390188540"/>
                  </a:ext>
                </a:extLst>
              </a:tr>
              <a:tr h="182778">
                <a:tc>
                  <a:txBody>
                    <a:bodyPr/>
                    <a:lstStyle/>
                    <a:p>
                      <a:pPr algn="ctr" fontAlgn="b"/>
                      <a:r>
                        <a:rPr lang="en-US" sz="1600" u="none" strike="noStrike" dirty="0">
                          <a:effectLst/>
                        </a:rPr>
                        <a:t>Shroud material</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316L SS</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2662817166"/>
                  </a:ext>
                </a:extLst>
              </a:tr>
              <a:tr h="219334">
                <a:tc>
                  <a:txBody>
                    <a:bodyPr/>
                    <a:lstStyle/>
                    <a:p>
                      <a:pPr algn="ctr" fontAlgn="b"/>
                      <a:r>
                        <a:rPr lang="en-US" sz="1600" u="none" strike="noStrike" dirty="0">
                          <a:effectLst/>
                        </a:rPr>
                        <a:t>Cooling</a:t>
                      </a:r>
                      <a:endParaRPr lang="en-US" sz="1600" b="0" i="0" u="none" strike="noStrike" dirty="0">
                        <a:solidFill>
                          <a:srgbClr val="000000"/>
                        </a:solidFill>
                        <a:effectLst/>
                        <a:latin typeface="Calibri" panose="020F0502020204030204" pitchFamily="34" charset="0"/>
                      </a:endParaRPr>
                    </a:p>
                  </a:txBody>
                  <a:tcPr marL="5351" marR="5351" marT="5351" marB="0" anchor="b"/>
                </a:tc>
                <a:tc>
                  <a:txBody>
                    <a:bodyPr/>
                    <a:lstStyle/>
                    <a:p>
                      <a:pPr algn="ctr" fontAlgn="b"/>
                      <a:r>
                        <a:rPr lang="en-US" sz="1600" u="none" strike="noStrike" dirty="0">
                          <a:effectLst/>
                        </a:rPr>
                        <a:t>H</a:t>
                      </a:r>
                      <a:r>
                        <a:rPr lang="en-US" sz="1600" u="none" strike="noStrike" baseline="-25000" dirty="0">
                          <a:effectLst/>
                        </a:rPr>
                        <a:t>2</a:t>
                      </a:r>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5351" marR="5351" marT="5351" marB="0" anchor="b"/>
                </a:tc>
                <a:extLst>
                  <a:ext uri="{0D108BD9-81ED-4DB2-BD59-A6C34878D82A}">
                    <a16:rowId xmlns:a16="http://schemas.microsoft.com/office/drawing/2014/main" val="1273004034"/>
                  </a:ext>
                </a:extLst>
              </a:tr>
            </a:tbl>
          </a:graphicData>
        </a:graphic>
      </p:graphicFrame>
    </p:spTree>
    <p:extLst>
      <p:ext uri="{BB962C8B-B14F-4D97-AF65-F5344CB8AC3E}">
        <p14:creationId xmlns:p14="http://schemas.microsoft.com/office/powerpoint/2010/main" val="260764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7124E-8E3E-450D-A952-911E86E8BB47}"/>
              </a:ext>
            </a:extLst>
          </p:cNvPr>
          <p:cNvPicPr>
            <a:picLocks noChangeAspect="1"/>
          </p:cNvPicPr>
          <p:nvPr/>
        </p:nvPicPr>
        <p:blipFill>
          <a:blip r:embed="rId3"/>
          <a:stretch>
            <a:fillRect/>
          </a:stretch>
        </p:blipFill>
        <p:spPr>
          <a:xfrm>
            <a:off x="3710591" y="0"/>
            <a:ext cx="8324785" cy="6858000"/>
          </a:xfrm>
          <a:prstGeom prst="rect">
            <a:avLst/>
          </a:prstGeom>
        </p:spPr>
      </p:pic>
      <p:sp>
        <p:nvSpPr>
          <p:cNvPr id="2" name="Title 1">
            <a:extLst>
              <a:ext uri="{FF2B5EF4-FFF2-40B4-BE49-F238E27FC236}">
                <a16:creationId xmlns:a16="http://schemas.microsoft.com/office/drawing/2014/main" id="{02865AE2-561B-407B-9E1B-768C84060CA1}"/>
              </a:ext>
            </a:extLst>
          </p:cNvPr>
          <p:cNvSpPr>
            <a:spLocks noGrp="1"/>
          </p:cNvSpPr>
          <p:nvPr>
            <p:ph type="title"/>
          </p:nvPr>
        </p:nvSpPr>
        <p:spPr>
          <a:xfrm>
            <a:off x="343504" y="320040"/>
            <a:ext cx="3575353" cy="1421543"/>
          </a:xfrm>
        </p:spPr>
        <p:txBody>
          <a:bodyPr/>
          <a:lstStyle/>
          <a:p>
            <a:r>
              <a:rPr lang="en-US" b="1" dirty="0"/>
              <a:t>MCNPX physics model with</a:t>
            </a:r>
            <a:br>
              <a:rPr lang="en-US" b="1" dirty="0"/>
            </a:br>
            <a:r>
              <a:rPr lang="en-US" b="1" dirty="0"/>
              <a:t>steel shielding</a:t>
            </a:r>
          </a:p>
        </p:txBody>
      </p:sp>
      <p:sp>
        <p:nvSpPr>
          <p:cNvPr id="4" name="TextBox 3">
            <a:extLst>
              <a:ext uri="{FF2B5EF4-FFF2-40B4-BE49-F238E27FC236}">
                <a16:creationId xmlns:a16="http://schemas.microsoft.com/office/drawing/2014/main" id="{C93CB94F-E2E9-42E7-8995-AF0638CD77B3}"/>
              </a:ext>
            </a:extLst>
          </p:cNvPr>
          <p:cNvSpPr txBox="1"/>
          <p:nvPr/>
        </p:nvSpPr>
        <p:spPr>
          <a:xfrm>
            <a:off x="9314441" y="2037342"/>
            <a:ext cx="2170787" cy="341632"/>
          </a:xfrm>
          <a:prstGeom prst="rect">
            <a:avLst/>
          </a:prstGeom>
          <a:noFill/>
        </p:spPr>
        <p:txBody>
          <a:bodyPr wrap="none" rtlCol="0">
            <a:spAutoFit/>
          </a:bodyPr>
          <a:lstStyle/>
          <a:p>
            <a:pPr algn="l">
              <a:lnSpc>
                <a:spcPct val="90000"/>
              </a:lnSpc>
            </a:pPr>
            <a:r>
              <a:rPr lang="en-US" b="1" dirty="0">
                <a:latin typeface="+mn-lt"/>
              </a:rPr>
              <a:t>Steel with 5% H</a:t>
            </a:r>
            <a:r>
              <a:rPr lang="en-US" sz="2399" baseline="-25000" dirty="0">
                <a:solidFill>
                  <a:prstClr val="black"/>
                </a:solidFill>
                <a:latin typeface="+mn-lt"/>
                <a:cs typeface="Arial" panose="020B0604020202020204" pitchFamily="34" charset="0"/>
              </a:rPr>
              <a:t>2</a:t>
            </a:r>
            <a:r>
              <a:rPr lang="en-US" b="1" dirty="0">
                <a:latin typeface="+mn-lt"/>
              </a:rPr>
              <a:t>O</a:t>
            </a:r>
          </a:p>
        </p:txBody>
      </p:sp>
      <p:sp>
        <p:nvSpPr>
          <p:cNvPr id="5" name="TextBox 4">
            <a:extLst>
              <a:ext uri="{FF2B5EF4-FFF2-40B4-BE49-F238E27FC236}">
                <a16:creationId xmlns:a16="http://schemas.microsoft.com/office/drawing/2014/main" id="{E90D86AF-7777-41A8-8BCC-D0E5C7E74C98}"/>
              </a:ext>
            </a:extLst>
          </p:cNvPr>
          <p:cNvSpPr txBox="1"/>
          <p:nvPr/>
        </p:nvSpPr>
        <p:spPr>
          <a:xfrm>
            <a:off x="5949830" y="1177697"/>
            <a:ext cx="2185214" cy="341632"/>
          </a:xfrm>
          <a:prstGeom prst="rect">
            <a:avLst/>
          </a:prstGeom>
          <a:noFill/>
        </p:spPr>
        <p:txBody>
          <a:bodyPr wrap="none" rtlCol="0">
            <a:spAutoFit/>
          </a:bodyPr>
          <a:lstStyle/>
          <a:p>
            <a:pPr algn="l">
              <a:lnSpc>
                <a:spcPct val="90000"/>
              </a:lnSpc>
            </a:pPr>
            <a:r>
              <a:rPr lang="en-US" b="1" dirty="0">
                <a:latin typeface="+mn-lt"/>
              </a:rPr>
              <a:t>Steel with 5% D</a:t>
            </a:r>
            <a:r>
              <a:rPr lang="en-US" sz="2399" baseline="-25000" dirty="0">
                <a:solidFill>
                  <a:prstClr val="black"/>
                </a:solidFill>
                <a:latin typeface="+mn-lt"/>
                <a:cs typeface="Arial" panose="020B0604020202020204" pitchFamily="34" charset="0"/>
              </a:rPr>
              <a:t>2</a:t>
            </a:r>
            <a:r>
              <a:rPr lang="en-US" b="1" dirty="0">
                <a:latin typeface="+mn-lt"/>
              </a:rPr>
              <a:t>O</a:t>
            </a:r>
          </a:p>
        </p:txBody>
      </p:sp>
      <p:sp>
        <p:nvSpPr>
          <p:cNvPr id="6" name="TextBox 5">
            <a:extLst>
              <a:ext uri="{FF2B5EF4-FFF2-40B4-BE49-F238E27FC236}">
                <a16:creationId xmlns:a16="http://schemas.microsoft.com/office/drawing/2014/main" id="{A677A355-451C-4DAA-A447-9FE9A9F8C4C9}"/>
              </a:ext>
            </a:extLst>
          </p:cNvPr>
          <p:cNvSpPr txBox="1"/>
          <p:nvPr/>
        </p:nvSpPr>
        <p:spPr>
          <a:xfrm>
            <a:off x="6460369" y="2037342"/>
            <a:ext cx="468398" cy="341632"/>
          </a:xfrm>
          <a:prstGeom prst="rect">
            <a:avLst/>
          </a:prstGeom>
          <a:noFill/>
        </p:spPr>
        <p:txBody>
          <a:bodyPr wrap="square" rtlCol="0">
            <a:spAutoFit/>
          </a:bodyPr>
          <a:lstStyle/>
          <a:p>
            <a:pPr algn="l">
              <a:lnSpc>
                <a:spcPct val="90000"/>
              </a:lnSpc>
            </a:pPr>
            <a:r>
              <a:rPr lang="en-US" b="1" dirty="0">
                <a:latin typeface="+mn-lt"/>
              </a:rPr>
              <a:t>Be</a:t>
            </a:r>
          </a:p>
        </p:txBody>
      </p:sp>
    </p:spTree>
    <p:extLst>
      <p:ext uri="{BB962C8B-B14F-4D97-AF65-F5344CB8AC3E}">
        <p14:creationId xmlns:p14="http://schemas.microsoft.com/office/powerpoint/2010/main" val="1497585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58" y="140656"/>
            <a:ext cx="11501908" cy="510909"/>
          </a:xfrm>
        </p:spPr>
        <p:txBody>
          <a:bodyPr/>
          <a:lstStyle/>
          <a:p>
            <a:r>
              <a:rPr lang="en-US" dirty="0">
                <a:solidFill>
                  <a:schemeClr val="tx1"/>
                </a:solidFill>
                <a:latin typeface="Century Gothic" panose="020B0502020202020204" pitchFamily="34" charset="0"/>
              </a:rPr>
              <a:t>Rotating target decay heat, by material</a:t>
            </a:r>
          </a:p>
        </p:txBody>
      </p:sp>
      <p:sp>
        <p:nvSpPr>
          <p:cNvPr id="4" name="TextBox 3"/>
          <p:cNvSpPr txBox="1"/>
          <p:nvPr/>
        </p:nvSpPr>
        <p:spPr>
          <a:xfrm>
            <a:off x="469853" y="803597"/>
            <a:ext cx="2317629" cy="2336024"/>
          </a:xfrm>
          <a:prstGeom prst="rect">
            <a:avLst/>
          </a:prstGeom>
          <a:solidFill>
            <a:srgbClr val="FFFF00"/>
          </a:solidFill>
        </p:spPr>
        <p:txBody>
          <a:bodyPr wrap="square" rtlCol="0">
            <a:spAutoFit/>
          </a:bodyPr>
          <a:lstStyle/>
          <a:p>
            <a:pPr>
              <a:lnSpc>
                <a:spcPct val="90000"/>
              </a:lnSpc>
            </a:pPr>
            <a:r>
              <a:rPr lang="en-US" dirty="0">
                <a:latin typeface="Century Gothic" panose="020B0502020202020204" pitchFamily="34" charset="0"/>
              </a:rPr>
              <a:t>20 years of beam-on operation (5000 h/y); 0.7 MW, 15 Hz</a:t>
            </a:r>
          </a:p>
          <a:p>
            <a:pPr>
              <a:lnSpc>
                <a:spcPct val="90000"/>
              </a:lnSpc>
            </a:pPr>
            <a:endParaRPr lang="en-US" dirty="0">
              <a:latin typeface="Century Gothic" panose="020B0502020202020204" pitchFamily="34" charset="0"/>
            </a:endParaRPr>
          </a:p>
          <a:p>
            <a:pPr>
              <a:lnSpc>
                <a:spcPct val="90000"/>
              </a:lnSpc>
            </a:pPr>
            <a:endParaRPr lang="en-US" dirty="0">
              <a:latin typeface="Century Gothic" panose="020B0502020202020204" pitchFamily="34" charset="0"/>
            </a:endParaRPr>
          </a:p>
          <a:p>
            <a:pPr>
              <a:lnSpc>
                <a:spcPct val="90000"/>
              </a:lnSpc>
            </a:pPr>
            <a:r>
              <a:rPr lang="en-US" dirty="0">
                <a:latin typeface="Century Gothic" panose="020B0502020202020204" pitchFamily="34" charset="0"/>
              </a:rPr>
              <a:t>Ta contribution is dominant over long period of time.</a:t>
            </a:r>
          </a:p>
        </p:txBody>
      </p:sp>
      <p:pic>
        <p:nvPicPr>
          <p:cNvPr id="3" name="Picture 2">
            <a:extLst>
              <a:ext uri="{FF2B5EF4-FFF2-40B4-BE49-F238E27FC236}">
                <a16:creationId xmlns:a16="http://schemas.microsoft.com/office/drawing/2014/main" id="{857D1462-6749-4BCE-BE2B-CDC27240EB47}"/>
              </a:ext>
            </a:extLst>
          </p:cNvPr>
          <p:cNvPicPr>
            <a:picLocks noChangeAspect="1"/>
          </p:cNvPicPr>
          <p:nvPr/>
        </p:nvPicPr>
        <p:blipFill>
          <a:blip r:embed="rId3"/>
          <a:stretch>
            <a:fillRect/>
          </a:stretch>
        </p:blipFill>
        <p:spPr>
          <a:xfrm>
            <a:off x="3439680" y="676059"/>
            <a:ext cx="8686800" cy="5734050"/>
          </a:xfrm>
          <a:prstGeom prst="rect">
            <a:avLst/>
          </a:prstGeom>
        </p:spPr>
      </p:pic>
      <p:graphicFrame>
        <p:nvGraphicFramePr>
          <p:cNvPr id="5" name="Table 4">
            <a:extLst>
              <a:ext uri="{FF2B5EF4-FFF2-40B4-BE49-F238E27FC236}">
                <a16:creationId xmlns:a16="http://schemas.microsoft.com/office/drawing/2014/main" id="{B2D8D873-6034-4311-9D1B-27F41E840070}"/>
              </a:ext>
            </a:extLst>
          </p:cNvPr>
          <p:cNvGraphicFramePr>
            <a:graphicFrameLocks noGrp="1"/>
          </p:cNvGraphicFramePr>
          <p:nvPr/>
        </p:nvGraphicFramePr>
        <p:xfrm>
          <a:off x="142682" y="3291653"/>
          <a:ext cx="3209262" cy="1888045"/>
        </p:xfrm>
        <a:graphic>
          <a:graphicData uri="http://schemas.openxmlformats.org/drawingml/2006/table">
            <a:tbl>
              <a:tblPr>
                <a:tableStyleId>{5C22544A-7EE6-4342-B048-85BDC9FD1C3A}</a:tableStyleId>
              </a:tblPr>
              <a:tblGrid>
                <a:gridCol w="786179">
                  <a:extLst>
                    <a:ext uri="{9D8B030D-6E8A-4147-A177-3AD203B41FA5}">
                      <a16:colId xmlns:a16="http://schemas.microsoft.com/office/drawing/2014/main" val="726813684"/>
                    </a:ext>
                  </a:extLst>
                </a:gridCol>
                <a:gridCol w="786179">
                  <a:extLst>
                    <a:ext uri="{9D8B030D-6E8A-4147-A177-3AD203B41FA5}">
                      <a16:colId xmlns:a16="http://schemas.microsoft.com/office/drawing/2014/main" val="3454892352"/>
                    </a:ext>
                  </a:extLst>
                </a:gridCol>
                <a:gridCol w="786179">
                  <a:extLst>
                    <a:ext uri="{9D8B030D-6E8A-4147-A177-3AD203B41FA5}">
                      <a16:colId xmlns:a16="http://schemas.microsoft.com/office/drawing/2014/main" val="241723020"/>
                    </a:ext>
                  </a:extLst>
                </a:gridCol>
                <a:gridCol w="850725">
                  <a:extLst>
                    <a:ext uri="{9D8B030D-6E8A-4147-A177-3AD203B41FA5}">
                      <a16:colId xmlns:a16="http://schemas.microsoft.com/office/drawing/2014/main" val="300031303"/>
                    </a:ext>
                  </a:extLst>
                </a:gridCol>
              </a:tblGrid>
              <a:tr h="347710">
                <a:tc>
                  <a:txBody>
                    <a:bodyPr/>
                    <a:lstStyle/>
                    <a:p>
                      <a:pPr algn="ctr" fontAlgn="b"/>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Current</a:t>
                      </a:r>
                      <a:endParaRPr lang="en-US" sz="1600" b="0" i="0" u="none" strike="noStrike" dirty="0">
                        <a:solidFill>
                          <a:srgbClr val="000000"/>
                        </a:solidFill>
                        <a:effectLst/>
                        <a:latin typeface="+mn-lt"/>
                      </a:endParaRPr>
                    </a:p>
                  </a:txBody>
                  <a:tcPr marL="9525" marR="9525" marT="9525" marB="0" anchor="b"/>
                </a:tc>
                <a:tc>
                  <a:txBody>
                    <a:bodyPr/>
                    <a:lstStyle/>
                    <a:p>
                      <a:pPr algn="ctr" fontAlgn="b"/>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Previous</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911715482"/>
                  </a:ext>
                </a:extLst>
              </a:tr>
              <a:tr h="347710">
                <a:tc>
                  <a:txBody>
                    <a:bodyPr/>
                    <a:lstStyle/>
                    <a:p>
                      <a:pPr algn="ctr" fontAlgn="b"/>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Mass (kg)</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Mass</a:t>
                      </a:r>
                    </a:p>
                    <a:p>
                      <a:pPr algn="ctr" fontAlgn="b"/>
                      <a:r>
                        <a:rPr lang="en-US" sz="1600" u="none" strike="noStrike" dirty="0">
                          <a:effectLst/>
                          <a:latin typeface="+mn-lt"/>
                        </a:rPr>
                        <a:t>Ratio</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Mass (kg)</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731371271"/>
                  </a:ext>
                </a:extLst>
              </a:tr>
              <a:tr h="347710">
                <a:tc>
                  <a:txBody>
                    <a:bodyPr/>
                    <a:lstStyle/>
                    <a:p>
                      <a:pPr algn="ctr" fontAlgn="b"/>
                      <a:r>
                        <a:rPr lang="en-US" sz="1600" u="none" strike="noStrike" dirty="0">
                          <a:effectLst/>
                          <a:latin typeface="+mn-lt"/>
                        </a:rPr>
                        <a:t>W</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743.60</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0.98</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757.80</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879398939"/>
                  </a:ext>
                </a:extLst>
              </a:tr>
              <a:tr h="347710">
                <a:tc>
                  <a:txBody>
                    <a:bodyPr/>
                    <a:lstStyle/>
                    <a:p>
                      <a:pPr algn="ctr" fontAlgn="b"/>
                      <a:r>
                        <a:rPr lang="en-US" sz="1600" u="none" strike="noStrike" dirty="0">
                          <a:effectLst/>
                          <a:latin typeface="+mn-lt"/>
                        </a:rPr>
                        <a:t>Ta</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38.03</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1.18</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32.20</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468181351"/>
                  </a:ext>
                </a:extLst>
              </a:tr>
              <a:tr h="347710">
                <a:tc>
                  <a:txBody>
                    <a:bodyPr/>
                    <a:lstStyle/>
                    <a:p>
                      <a:pPr algn="ctr" fontAlgn="b"/>
                      <a:r>
                        <a:rPr lang="en-US" sz="1600" u="none" strike="noStrike" dirty="0">
                          <a:effectLst/>
                          <a:latin typeface="+mn-lt"/>
                        </a:rPr>
                        <a:t>Steel</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562.40</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1.22</a:t>
                      </a:r>
                      <a:endParaRPr lang="en-US" sz="1600" b="0" i="0" u="none" strike="noStrike" dirty="0">
                        <a:solidFill>
                          <a:srgbClr val="000000"/>
                        </a:solidFill>
                        <a:effectLst/>
                        <a:latin typeface="+mn-lt"/>
                      </a:endParaRPr>
                    </a:p>
                  </a:txBody>
                  <a:tcPr marL="9525" marR="9525" marT="9525" marB="0" anchor="b"/>
                </a:tc>
                <a:tc>
                  <a:txBody>
                    <a:bodyPr/>
                    <a:lstStyle/>
                    <a:p>
                      <a:pPr algn="ctr" fontAlgn="b"/>
                      <a:r>
                        <a:rPr lang="en-US" sz="1600" u="none" strike="noStrike" dirty="0">
                          <a:effectLst/>
                          <a:latin typeface="+mn-lt"/>
                        </a:rPr>
                        <a:t>462.47</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196425699"/>
                  </a:ext>
                </a:extLst>
              </a:tr>
            </a:tbl>
          </a:graphicData>
        </a:graphic>
      </p:graphicFrame>
      <p:sp>
        <p:nvSpPr>
          <p:cNvPr id="6" name="TextBox 5">
            <a:extLst>
              <a:ext uri="{FF2B5EF4-FFF2-40B4-BE49-F238E27FC236}">
                <a16:creationId xmlns:a16="http://schemas.microsoft.com/office/drawing/2014/main" id="{D909184B-9947-488D-9390-41864B591095}"/>
              </a:ext>
            </a:extLst>
          </p:cNvPr>
          <p:cNvSpPr txBox="1"/>
          <p:nvPr/>
        </p:nvSpPr>
        <p:spPr>
          <a:xfrm>
            <a:off x="194219" y="5331730"/>
            <a:ext cx="3466813" cy="1277273"/>
          </a:xfrm>
          <a:prstGeom prst="rect">
            <a:avLst/>
          </a:prstGeom>
          <a:noFill/>
        </p:spPr>
        <p:txBody>
          <a:bodyPr wrap="square" rtlCol="0">
            <a:spAutoFit/>
          </a:bodyPr>
          <a:lstStyle/>
          <a:p>
            <a:pPr>
              <a:spcBef>
                <a:spcPts val="600"/>
              </a:spcBef>
            </a:pPr>
            <a:r>
              <a:rPr lang="en-US" b="1" dirty="0"/>
              <a:t>Target decay heat and radionuclide inventory are high. </a:t>
            </a:r>
          </a:p>
          <a:p>
            <a:pPr>
              <a:spcBef>
                <a:spcPts val="600"/>
              </a:spcBef>
            </a:pPr>
            <a:r>
              <a:rPr lang="en-US" b="1" dirty="0"/>
              <a:t>Improvement is desirable…</a:t>
            </a:r>
          </a:p>
        </p:txBody>
      </p:sp>
    </p:spTree>
    <p:extLst>
      <p:ext uri="{BB962C8B-B14F-4D97-AF65-F5344CB8AC3E}">
        <p14:creationId xmlns:p14="http://schemas.microsoft.com/office/powerpoint/2010/main" val="3769170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2B8CA-68C1-466D-9FC8-A1B534D72279}"/>
              </a:ext>
            </a:extLst>
          </p:cNvPr>
          <p:cNvSpPr>
            <a:spLocks noGrp="1"/>
          </p:cNvSpPr>
          <p:nvPr>
            <p:ph type="title"/>
          </p:nvPr>
        </p:nvSpPr>
        <p:spPr>
          <a:xfrm>
            <a:off x="370341" y="140209"/>
            <a:ext cx="11427023" cy="510909"/>
          </a:xfrm>
        </p:spPr>
        <p:txBody>
          <a:bodyPr/>
          <a:lstStyle/>
          <a:p>
            <a:r>
              <a:rPr lang="en-US" dirty="0">
                <a:solidFill>
                  <a:schemeClr val="tx1"/>
                </a:solidFill>
                <a:latin typeface="Century Gothic" panose="020B0502020202020204" pitchFamily="34" charset="0"/>
              </a:rPr>
              <a:t>Rotating target activity, by material</a:t>
            </a:r>
          </a:p>
        </p:txBody>
      </p:sp>
      <p:sp>
        <p:nvSpPr>
          <p:cNvPr id="4" name="TextBox 3">
            <a:extLst>
              <a:ext uri="{FF2B5EF4-FFF2-40B4-BE49-F238E27FC236}">
                <a16:creationId xmlns:a16="http://schemas.microsoft.com/office/drawing/2014/main" id="{DC41831E-1308-4599-976C-2A492E5A2965}"/>
              </a:ext>
            </a:extLst>
          </p:cNvPr>
          <p:cNvSpPr txBox="1"/>
          <p:nvPr/>
        </p:nvSpPr>
        <p:spPr>
          <a:xfrm>
            <a:off x="335216" y="3008885"/>
            <a:ext cx="2597765" cy="1089529"/>
          </a:xfrm>
          <a:prstGeom prst="rect">
            <a:avLst/>
          </a:prstGeom>
          <a:solidFill>
            <a:srgbClr val="FFFF00"/>
          </a:solidFill>
        </p:spPr>
        <p:txBody>
          <a:bodyPr wrap="square" rtlCol="0">
            <a:spAutoFit/>
          </a:bodyPr>
          <a:lstStyle/>
          <a:p>
            <a:pPr>
              <a:lnSpc>
                <a:spcPct val="90000"/>
              </a:lnSpc>
            </a:pPr>
            <a:r>
              <a:rPr lang="en-US" dirty="0"/>
              <a:t>Activity after 20 years  of operation (5000 h/y), at 0.7 MW, </a:t>
            </a:r>
          </a:p>
          <a:p>
            <a:pPr>
              <a:lnSpc>
                <a:spcPct val="90000"/>
              </a:lnSpc>
            </a:pPr>
            <a:r>
              <a:rPr lang="en-US" dirty="0"/>
              <a:t>Ta clad</a:t>
            </a:r>
          </a:p>
        </p:txBody>
      </p:sp>
      <p:pic>
        <p:nvPicPr>
          <p:cNvPr id="3" name="Picture 2">
            <a:extLst>
              <a:ext uri="{FF2B5EF4-FFF2-40B4-BE49-F238E27FC236}">
                <a16:creationId xmlns:a16="http://schemas.microsoft.com/office/drawing/2014/main" id="{0ED1D74C-A063-49F3-B384-3885A7C9E294}"/>
              </a:ext>
            </a:extLst>
          </p:cNvPr>
          <p:cNvPicPr>
            <a:picLocks noChangeAspect="1"/>
          </p:cNvPicPr>
          <p:nvPr/>
        </p:nvPicPr>
        <p:blipFill>
          <a:blip r:embed="rId3"/>
          <a:stretch>
            <a:fillRect/>
          </a:stretch>
        </p:blipFill>
        <p:spPr>
          <a:xfrm>
            <a:off x="2972451" y="675740"/>
            <a:ext cx="8824913" cy="5741384"/>
          </a:xfrm>
          <a:prstGeom prst="rect">
            <a:avLst/>
          </a:prstGeom>
        </p:spPr>
      </p:pic>
    </p:spTree>
    <p:extLst>
      <p:ext uri="{BB962C8B-B14F-4D97-AF65-F5344CB8AC3E}">
        <p14:creationId xmlns:p14="http://schemas.microsoft.com/office/powerpoint/2010/main" val="2006324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58" y="207230"/>
            <a:ext cx="11501908" cy="510909"/>
          </a:xfrm>
        </p:spPr>
        <p:txBody>
          <a:bodyPr/>
          <a:lstStyle/>
          <a:p>
            <a:r>
              <a:rPr lang="en-US" dirty="0">
                <a:solidFill>
                  <a:schemeClr val="tx1"/>
                </a:solidFill>
                <a:latin typeface="Century Gothic" panose="020B0502020202020204" pitchFamily="34" charset="0"/>
              </a:rPr>
              <a:t>Target radionuclide inventory (with Ta clad)</a:t>
            </a:r>
          </a:p>
        </p:txBody>
      </p:sp>
      <p:sp>
        <p:nvSpPr>
          <p:cNvPr id="4" name="TextBox 3"/>
          <p:cNvSpPr txBox="1"/>
          <p:nvPr/>
        </p:nvSpPr>
        <p:spPr>
          <a:xfrm>
            <a:off x="470575" y="1263792"/>
            <a:ext cx="2317629" cy="3582519"/>
          </a:xfrm>
          <a:prstGeom prst="rect">
            <a:avLst/>
          </a:prstGeom>
          <a:solidFill>
            <a:srgbClr val="FFFF00"/>
          </a:solidFill>
        </p:spPr>
        <p:txBody>
          <a:bodyPr wrap="square" rtlCol="0">
            <a:spAutoFit/>
          </a:bodyPr>
          <a:lstStyle/>
          <a:p>
            <a:pPr>
              <a:lnSpc>
                <a:spcPct val="90000"/>
              </a:lnSpc>
            </a:pPr>
            <a:r>
              <a:rPr lang="en-US" dirty="0"/>
              <a:t>Activities by isotopes</a:t>
            </a:r>
          </a:p>
          <a:p>
            <a:pPr>
              <a:lnSpc>
                <a:spcPct val="90000"/>
              </a:lnSpc>
            </a:pPr>
            <a:r>
              <a:rPr lang="en-US" dirty="0"/>
              <a:t>after 20 years of operation (5000 h/y) at 0.7 MW, Ta clad</a:t>
            </a:r>
          </a:p>
          <a:p>
            <a:pPr>
              <a:lnSpc>
                <a:spcPct val="90000"/>
              </a:lnSpc>
            </a:pPr>
            <a:endParaRPr lang="en-US" dirty="0"/>
          </a:p>
          <a:p>
            <a:pPr>
              <a:lnSpc>
                <a:spcPct val="90000"/>
              </a:lnSpc>
            </a:pPr>
            <a:endParaRPr lang="en-US" dirty="0"/>
          </a:p>
          <a:p>
            <a:pPr>
              <a:lnSpc>
                <a:spcPct val="90000"/>
              </a:lnSpc>
            </a:pPr>
            <a:endParaRPr lang="en-US" dirty="0"/>
          </a:p>
          <a:p>
            <a:pPr>
              <a:lnSpc>
                <a:spcPct val="90000"/>
              </a:lnSpc>
            </a:pPr>
            <a:r>
              <a:rPr lang="en-US" dirty="0"/>
              <a:t>Detailed isotopic inventories were produced for accident analyses and waste management planning.</a:t>
            </a:r>
          </a:p>
        </p:txBody>
      </p:sp>
      <p:graphicFrame>
        <p:nvGraphicFramePr>
          <p:cNvPr id="3" name="Table 2">
            <a:extLst>
              <a:ext uri="{FF2B5EF4-FFF2-40B4-BE49-F238E27FC236}">
                <a16:creationId xmlns:a16="http://schemas.microsoft.com/office/drawing/2014/main" id="{07DA43CE-94A7-4C6C-973C-13417C0446F2}"/>
              </a:ext>
            </a:extLst>
          </p:cNvPr>
          <p:cNvGraphicFramePr>
            <a:graphicFrameLocks noGrp="1"/>
          </p:cNvGraphicFramePr>
          <p:nvPr/>
        </p:nvGraphicFramePr>
        <p:xfrm>
          <a:off x="4235180" y="1361328"/>
          <a:ext cx="2977089" cy="5213913"/>
        </p:xfrm>
        <a:graphic>
          <a:graphicData uri="http://schemas.openxmlformats.org/drawingml/2006/table">
            <a:tbl>
              <a:tblPr>
                <a:tableStyleId>{5C22544A-7EE6-4342-B048-85BDC9FD1C3A}</a:tableStyleId>
              </a:tblPr>
              <a:tblGrid>
                <a:gridCol w="992363">
                  <a:extLst>
                    <a:ext uri="{9D8B030D-6E8A-4147-A177-3AD203B41FA5}">
                      <a16:colId xmlns:a16="http://schemas.microsoft.com/office/drawing/2014/main" val="1398374907"/>
                    </a:ext>
                  </a:extLst>
                </a:gridCol>
                <a:gridCol w="992363">
                  <a:extLst>
                    <a:ext uri="{9D8B030D-6E8A-4147-A177-3AD203B41FA5}">
                      <a16:colId xmlns:a16="http://schemas.microsoft.com/office/drawing/2014/main" val="876662982"/>
                    </a:ext>
                  </a:extLst>
                </a:gridCol>
                <a:gridCol w="992363">
                  <a:extLst>
                    <a:ext uri="{9D8B030D-6E8A-4147-A177-3AD203B41FA5}">
                      <a16:colId xmlns:a16="http://schemas.microsoft.com/office/drawing/2014/main" val="2735681288"/>
                    </a:ext>
                  </a:extLst>
                </a:gridCol>
              </a:tblGrid>
              <a:tr h="227508">
                <a:tc>
                  <a:txBody>
                    <a:bodyPr/>
                    <a:lstStyle/>
                    <a:p>
                      <a:pPr algn="l" fontAlgn="b"/>
                      <a:r>
                        <a:rPr lang="en-US" sz="1400" b="0" i="0" u="none" strike="noStrike" dirty="0">
                          <a:solidFill>
                            <a:srgbClr val="000000"/>
                          </a:solidFill>
                          <a:effectLst/>
                          <a:latin typeface="+mn-lt"/>
                        </a:rPr>
                        <a:t>Isotope</a:t>
                      </a:r>
                    </a:p>
                  </a:txBody>
                  <a:tcPr marL="9525" marR="9525" marT="9525" marB="0" anchor="b"/>
                </a:tc>
                <a:tc>
                  <a:txBody>
                    <a:bodyPr/>
                    <a:lstStyle/>
                    <a:p>
                      <a:pPr algn="ctr" fontAlgn="b"/>
                      <a:r>
                        <a:rPr lang="en-US" sz="1400" b="0" i="0" u="none" strike="noStrike" dirty="0">
                          <a:solidFill>
                            <a:srgbClr val="000000"/>
                          </a:solidFill>
                          <a:effectLst/>
                          <a:latin typeface="+mn-lt"/>
                        </a:rPr>
                        <a:t>Half-life </a:t>
                      </a:r>
                    </a:p>
                    <a:p>
                      <a:pPr algn="ctr" fontAlgn="b"/>
                      <a:r>
                        <a:rPr lang="en-US" sz="1400" b="0" i="0" u="none" strike="noStrike" dirty="0">
                          <a:solidFill>
                            <a:srgbClr val="000000"/>
                          </a:solidFill>
                          <a:effectLst/>
                          <a:latin typeface="+mn-lt"/>
                        </a:rPr>
                        <a:t>(s)</a:t>
                      </a:r>
                    </a:p>
                  </a:txBody>
                  <a:tcPr marL="9525" marR="9525" marT="9525" marB="0" anchor="b"/>
                </a:tc>
                <a:tc>
                  <a:txBody>
                    <a:bodyPr/>
                    <a:lstStyle/>
                    <a:p>
                      <a:pPr algn="ctr" fontAlgn="b"/>
                      <a:r>
                        <a:rPr lang="en-US" sz="1400" u="none" strike="noStrike" dirty="0">
                          <a:effectLst/>
                          <a:latin typeface="+mn-lt"/>
                        </a:rPr>
                        <a:t>Activity (Ci)</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968477828"/>
                  </a:ext>
                </a:extLst>
              </a:tr>
              <a:tr h="227508">
                <a:tc>
                  <a:txBody>
                    <a:bodyPr/>
                    <a:lstStyle/>
                    <a:p>
                      <a:pPr algn="l" fontAlgn="b"/>
                      <a:r>
                        <a:rPr lang="en-US" sz="1400" u="none" strike="noStrike" dirty="0">
                          <a:effectLst/>
                          <a:latin typeface="+mn-lt"/>
                        </a:rPr>
                        <a:t>W -187</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8.54E+04</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3.86E+05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763049367"/>
                  </a:ext>
                </a:extLst>
              </a:tr>
              <a:tr h="227508">
                <a:tc>
                  <a:txBody>
                    <a:bodyPr/>
                    <a:lstStyle/>
                    <a:p>
                      <a:pPr algn="l" fontAlgn="b"/>
                      <a:r>
                        <a:rPr lang="en-US" sz="1400" u="none" strike="noStrike" dirty="0">
                          <a:effectLst/>
                          <a:latin typeface="+mn-lt"/>
                        </a:rPr>
                        <a:t>TA-182</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9.89E+06</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3.75E+05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188792282"/>
                  </a:ext>
                </a:extLst>
              </a:tr>
              <a:tr h="227508">
                <a:tc>
                  <a:txBody>
                    <a:bodyPr/>
                    <a:lstStyle/>
                    <a:p>
                      <a:pPr algn="l" fontAlgn="b"/>
                      <a:r>
                        <a:rPr lang="en-US" sz="1400" u="none" strike="noStrike" dirty="0">
                          <a:effectLst/>
                          <a:latin typeface="+mn-lt"/>
                        </a:rPr>
                        <a:t>W -183*</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5.20E+00</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3.08E+05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733015172"/>
                  </a:ext>
                </a:extLst>
              </a:tr>
              <a:tr h="227508">
                <a:tc>
                  <a:txBody>
                    <a:bodyPr/>
                    <a:lstStyle/>
                    <a:p>
                      <a:pPr algn="l" fontAlgn="b"/>
                      <a:r>
                        <a:rPr lang="en-US" sz="1400" u="none" strike="noStrike" dirty="0">
                          <a:effectLst/>
                          <a:latin typeface="+mn-lt"/>
                        </a:rPr>
                        <a:t>W -185</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6.49E+06</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1.78E+05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30397631"/>
                  </a:ext>
                </a:extLst>
              </a:tr>
              <a:tr h="227508">
                <a:tc>
                  <a:txBody>
                    <a:bodyPr/>
                    <a:lstStyle/>
                    <a:p>
                      <a:pPr algn="l" fontAlgn="b"/>
                      <a:r>
                        <a:rPr lang="en-US" sz="1400" u="none" strike="noStrike" dirty="0">
                          <a:effectLst/>
                          <a:latin typeface="+mn-lt"/>
                        </a:rPr>
                        <a:t>TA-182*</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2.83E-01</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1.70E+05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649883327"/>
                  </a:ext>
                </a:extLst>
              </a:tr>
              <a:tr h="227508">
                <a:tc>
                  <a:txBody>
                    <a:bodyPr/>
                    <a:lstStyle/>
                    <a:p>
                      <a:pPr algn="l" fontAlgn="b"/>
                      <a:r>
                        <a:rPr lang="en-US" sz="1400" u="none" strike="noStrike" dirty="0">
                          <a:effectLst/>
                          <a:latin typeface="+mn-lt"/>
                        </a:rPr>
                        <a:t>W -181</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1.05E+07</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4.44E+04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244577580"/>
                  </a:ext>
                </a:extLst>
              </a:tr>
              <a:tr h="227508">
                <a:tc>
                  <a:txBody>
                    <a:bodyPr/>
                    <a:lstStyle/>
                    <a:p>
                      <a:pPr algn="l" fontAlgn="b"/>
                      <a:r>
                        <a:rPr lang="en-US" sz="1400" u="none" strike="noStrike" dirty="0">
                          <a:effectLst/>
                          <a:latin typeface="+mn-lt"/>
                        </a:rPr>
                        <a:t>MN- 56</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9.28E+03</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2.35E+04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008840263"/>
                  </a:ext>
                </a:extLst>
              </a:tr>
              <a:tr h="227508">
                <a:tc>
                  <a:txBody>
                    <a:bodyPr/>
                    <a:lstStyle/>
                    <a:p>
                      <a:pPr algn="l" fontAlgn="b"/>
                      <a:r>
                        <a:rPr lang="en-US" sz="1400" u="none" strike="noStrike" dirty="0">
                          <a:effectLst/>
                          <a:latin typeface="+mn-lt"/>
                        </a:rPr>
                        <a:t>TA-183</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4.41E+05</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1.87E+04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119403798"/>
                  </a:ext>
                </a:extLst>
              </a:tr>
              <a:tr h="227508">
                <a:tc>
                  <a:txBody>
                    <a:bodyPr/>
                    <a:lstStyle/>
                    <a:p>
                      <a:pPr algn="l" fontAlgn="b"/>
                      <a:r>
                        <a:rPr lang="en-US" sz="1400" u="none" strike="noStrike" dirty="0">
                          <a:effectLst/>
                          <a:latin typeface="+mn-lt"/>
                        </a:rPr>
                        <a:t>W -179</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2.25E+03</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1.69E+04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347635353"/>
                  </a:ext>
                </a:extLst>
              </a:tr>
              <a:tr h="227508">
                <a:tc>
                  <a:txBody>
                    <a:bodyPr/>
                    <a:lstStyle/>
                    <a:p>
                      <a:pPr algn="l" fontAlgn="b"/>
                      <a:r>
                        <a:rPr lang="en-US" sz="1400" u="none" strike="noStrike" dirty="0">
                          <a:effectLst/>
                          <a:latin typeface="+mn-lt"/>
                        </a:rPr>
                        <a:t>H -  3</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3.89E+08</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1.60E+04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888295396"/>
                  </a:ext>
                </a:extLst>
              </a:tr>
              <a:tr h="227508">
                <a:tc>
                  <a:txBody>
                    <a:bodyPr/>
                    <a:lstStyle/>
                    <a:p>
                      <a:pPr algn="l" fontAlgn="b"/>
                      <a:r>
                        <a:rPr lang="en-US" sz="1400" u="none" strike="noStrike" dirty="0">
                          <a:effectLst/>
                          <a:latin typeface="+mn-lt"/>
                        </a:rPr>
                        <a:t>TA-178</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5.59E+02</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1.60E+04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59713129"/>
                  </a:ext>
                </a:extLst>
              </a:tr>
              <a:tr h="227508">
                <a:tc>
                  <a:txBody>
                    <a:bodyPr/>
                    <a:lstStyle/>
                    <a:p>
                      <a:pPr algn="l" fontAlgn="b"/>
                      <a:r>
                        <a:rPr lang="en-US" sz="1400" u="none" strike="noStrike" dirty="0">
                          <a:effectLst/>
                          <a:latin typeface="+mn-lt"/>
                        </a:rPr>
                        <a:t>TA-179</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5.74E+07</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1.51E+04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945262404"/>
                  </a:ext>
                </a:extLst>
              </a:tr>
              <a:tr h="227508">
                <a:tc>
                  <a:txBody>
                    <a:bodyPr/>
                    <a:lstStyle/>
                    <a:p>
                      <a:pPr algn="l" fontAlgn="b"/>
                      <a:r>
                        <a:rPr lang="en-US" sz="1400" u="none" strike="noStrike" dirty="0">
                          <a:effectLst/>
                          <a:latin typeface="+mn-lt"/>
                        </a:rPr>
                        <a:t>TA-177</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2.04E+05</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1.29E+04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153322972"/>
                  </a:ext>
                </a:extLst>
              </a:tr>
              <a:tr h="227508">
                <a:tc>
                  <a:txBody>
                    <a:bodyPr/>
                    <a:lstStyle/>
                    <a:p>
                      <a:pPr algn="l" fontAlgn="b"/>
                      <a:r>
                        <a:rPr lang="en-US" sz="1400" u="none" strike="noStrike" dirty="0">
                          <a:effectLst/>
                          <a:latin typeface="+mn-lt"/>
                        </a:rPr>
                        <a:t>W -178</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1.87E+06</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1.24E+04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485044085"/>
                  </a:ext>
                </a:extLst>
              </a:tr>
              <a:tr h="227508">
                <a:tc>
                  <a:txBody>
                    <a:bodyPr/>
                    <a:lstStyle/>
                    <a:p>
                      <a:pPr algn="l" fontAlgn="b"/>
                      <a:r>
                        <a:rPr lang="en-US" sz="1400" u="none" strike="noStrike" dirty="0">
                          <a:effectLst/>
                          <a:latin typeface="+mn-lt"/>
                        </a:rPr>
                        <a:t>CR- 51</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2.39E+06</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1.21E+04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441819147"/>
                  </a:ext>
                </a:extLst>
              </a:tr>
              <a:tr h="227508">
                <a:tc>
                  <a:txBody>
                    <a:bodyPr/>
                    <a:lstStyle/>
                    <a:p>
                      <a:pPr algn="l" fontAlgn="b"/>
                      <a:r>
                        <a:rPr lang="en-US" sz="1400" u="none" strike="noStrike" dirty="0">
                          <a:effectLst/>
                          <a:latin typeface="+mn-lt"/>
                        </a:rPr>
                        <a:t>W -185*</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1.00E+02</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1.07E+04</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504779630"/>
                  </a:ext>
                </a:extLst>
              </a:tr>
              <a:tr h="227508">
                <a:tc>
                  <a:txBody>
                    <a:bodyPr/>
                    <a:lstStyle/>
                    <a:p>
                      <a:pPr algn="l" fontAlgn="b"/>
                      <a:r>
                        <a:rPr lang="en-US" sz="1400" u="none" strike="noStrike" dirty="0">
                          <a:effectLst/>
                          <a:latin typeface="+mn-lt"/>
                        </a:rPr>
                        <a:t>TA-176</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2.91E+04</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9.56E+03</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291351481"/>
                  </a:ext>
                </a:extLst>
              </a:tr>
              <a:tr h="227508">
                <a:tc>
                  <a:txBody>
                    <a:bodyPr/>
                    <a:lstStyle/>
                    <a:p>
                      <a:pPr algn="l" fontAlgn="b"/>
                      <a:r>
                        <a:rPr lang="en-US" sz="1400" u="none" strike="noStrike" dirty="0">
                          <a:effectLst/>
                          <a:latin typeface="+mn-lt"/>
                        </a:rPr>
                        <a:t>FE- 55</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8.62E+07</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9.47E+03</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913816893"/>
                  </a:ext>
                </a:extLst>
              </a:tr>
              <a:tr h="227508">
                <a:tc>
                  <a:txBody>
                    <a:bodyPr/>
                    <a:lstStyle/>
                    <a:p>
                      <a:pPr algn="l" fontAlgn="b"/>
                      <a:r>
                        <a:rPr lang="en-US" sz="1400" u="none" strike="noStrike" dirty="0">
                          <a:effectLst/>
                          <a:latin typeface="+mn-lt"/>
                        </a:rPr>
                        <a:t>HF-175</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6.05E+06</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8.03E+03</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913723308"/>
                  </a:ext>
                </a:extLst>
              </a:tr>
              <a:tr h="227508">
                <a:tc>
                  <a:txBody>
                    <a:bodyPr/>
                    <a:lstStyle/>
                    <a:p>
                      <a:pPr algn="l" fontAlgn="b"/>
                      <a:r>
                        <a:rPr lang="en-US" sz="1400" u="none" strike="noStrike" dirty="0">
                          <a:effectLst/>
                          <a:latin typeface="+mn-lt"/>
                        </a:rPr>
                        <a:t>TA-175</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3.78E+04</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7.51E+03</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933721374"/>
                  </a:ext>
                </a:extLst>
              </a:tr>
              <a:tr h="227508">
                <a:tc>
                  <a:txBody>
                    <a:bodyPr/>
                    <a:lstStyle/>
                    <a:p>
                      <a:pPr algn="l" fontAlgn="b"/>
                      <a:r>
                        <a:rPr lang="en-US" sz="1400" b="1" i="0" u="none" strike="noStrike" dirty="0">
                          <a:solidFill>
                            <a:srgbClr val="000000"/>
                          </a:solidFill>
                          <a:effectLst/>
                          <a:latin typeface="+mn-lt"/>
                        </a:rPr>
                        <a:t>Target total</a:t>
                      </a:r>
                    </a:p>
                  </a:txBody>
                  <a:tcPr marL="9525" marR="9525" marT="9525" marB="0" anchor="b"/>
                </a:tc>
                <a:tc>
                  <a:txBody>
                    <a:bodyPr/>
                    <a:lstStyle/>
                    <a:p>
                      <a:pPr algn="ctr" fontAlgn="b"/>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b="1" u="none" strike="noStrike" dirty="0">
                          <a:effectLst/>
                          <a:latin typeface="+mn-lt"/>
                        </a:rPr>
                        <a:t>1.97E+06</a:t>
                      </a:r>
                      <a:endParaRPr lang="en-US" sz="1400" b="1"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361050387"/>
                  </a:ext>
                </a:extLst>
              </a:tr>
            </a:tbl>
          </a:graphicData>
        </a:graphic>
      </p:graphicFrame>
      <p:sp>
        <p:nvSpPr>
          <p:cNvPr id="7" name="TextBox 6">
            <a:extLst>
              <a:ext uri="{FF2B5EF4-FFF2-40B4-BE49-F238E27FC236}">
                <a16:creationId xmlns:a16="http://schemas.microsoft.com/office/drawing/2014/main" id="{1CCB7D84-1B0C-41BC-940A-E0BBFCE62947}"/>
              </a:ext>
            </a:extLst>
          </p:cNvPr>
          <p:cNvSpPr txBox="1"/>
          <p:nvPr/>
        </p:nvSpPr>
        <p:spPr>
          <a:xfrm>
            <a:off x="3750838" y="770397"/>
            <a:ext cx="3945772" cy="590931"/>
          </a:xfrm>
          <a:prstGeom prst="rect">
            <a:avLst/>
          </a:prstGeom>
          <a:noFill/>
        </p:spPr>
        <p:txBody>
          <a:bodyPr wrap="square" rtlCol="0">
            <a:spAutoFit/>
          </a:bodyPr>
          <a:lstStyle/>
          <a:p>
            <a:pPr>
              <a:lnSpc>
                <a:spcPct val="90000"/>
              </a:lnSpc>
            </a:pPr>
            <a:r>
              <a:rPr lang="en-US" dirty="0">
                <a:latin typeface="+mn-lt"/>
              </a:rPr>
              <a:t>              </a:t>
            </a:r>
            <a:r>
              <a:rPr lang="en-US" b="1" dirty="0">
                <a:latin typeface="+mn-lt"/>
              </a:rPr>
              <a:t>At Shutdown</a:t>
            </a:r>
          </a:p>
          <a:p>
            <a:pPr>
              <a:lnSpc>
                <a:spcPct val="90000"/>
              </a:lnSpc>
            </a:pPr>
            <a:r>
              <a:rPr lang="en-US" b="1" dirty="0">
                <a:latin typeface="+mn-lt"/>
              </a:rPr>
              <a:t>Top 20 nuclides sorted by activity</a:t>
            </a:r>
          </a:p>
        </p:txBody>
      </p:sp>
      <p:sp>
        <p:nvSpPr>
          <p:cNvPr id="9" name="TextBox 8">
            <a:extLst>
              <a:ext uri="{FF2B5EF4-FFF2-40B4-BE49-F238E27FC236}">
                <a16:creationId xmlns:a16="http://schemas.microsoft.com/office/drawing/2014/main" id="{0AC774C6-58FA-4A3F-B83C-0DAEF2EEB04F}"/>
              </a:ext>
            </a:extLst>
          </p:cNvPr>
          <p:cNvSpPr txBox="1"/>
          <p:nvPr/>
        </p:nvSpPr>
        <p:spPr>
          <a:xfrm>
            <a:off x="7772686" y="2538334"/>
            <a:ext cx="3466813" cy="1631216"/>
          </a:xfrm>
          <a:prstGeom prst="rect">
            <a:avLst/>
          </a:prstGeom>
          <a:noFill/>
        </p:spPr>
        <p:txBody>
          <a:bodyPr wrap="square" rtlCol="0">
            <a:spAutoFit/>
          </a:bodyPr>
          <a:lstStyle/>
          <a:p>
            <a:pPr>
              <a:spcBef>
                <a:spcPts val="600"/>
              </a:spcBef>
            </a:pPr>
            <a:r>
              <a:rPr lang="en-US" b="1" dirty="0"/>
              <a:t>Target decay heat and radionuclide inventory are high. </a:t>
            </a:r>
          </a:p>
          <a:p>
            <a:pPr>
              <a:spcBef>
                <a:spcPts val="600"/>
              </a:spcBef>
            </a:pPr>
            <a:endParaRPr lang="en-US" b="1" dirty="0"/>
          </a:p>
          <a:p>
            <a:pPr>
              <a:spcBef>
                <a:spcPts val="600"/>
              </a:spcBef>
            </a:pPr>
            <a:r>
              <a:rPr lang="en-US" b="1" dirty="0"/>
              <a:t>Improvement is desirable…</a:t>
            </a:r>
          </a:p>
        </p:txBody>
      </p:sp>
    </p:spTree>
    <p:extLst>
      <p:ext uri="{BB962C8B-B14F-4D97-AF65-F5344CB8AC3E}">
        <p14:creationId xmlns:p14="http://schemas.microsoft.com/office/powerpoint/2010/main" val="1476071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3F5B-CDFF-4CE2-8513-7E730C3C7BF8}"/>
              </a:ext>
            </a:extLst>
          </p:cNvPr>
          <p:cNvSpPr>
            <a:spLocks noGrp="1"/>
          </p:cNvSpPr>
          <p:nvPr>
            <p:ph type="title"/>
          </p:nvPr>
        </p:nvSpPr>
        <p:spPr>
          <a:xfrm>
            <a:off x="493156" y="96521"/>
            <a:ext cx="11591656" cy="929485"/>
          </a:xfrm>
        </p:spPr>
        <p:txBody>
          <a:bodyPr/>
          <a:lstStyle/>
          <a:p>
            <a:r>
              <a:rPr lang="en-US" dirty="0">
                <a:solidFill>
                  <a:schemeClr val="tx1"/>
                </a:solidFill>
                <a:latin typeface="Century Gothic" panose="020B0502020202020204" pitchFamily="34" charset="0"/>
              </a:rPr>
              <a:t>Reducing target decay heat and activity: Ta clad replaced with Zircalloy</a:t>
            </a:r>
          </a:p>
        </p:txBody>
      </p:sp>
      <p:pic>
        <p:nvPicPr>
          <p:cNvPr id="5" name="Picture 4">
            <a:extLst>
              <a:ext uri="{FF2B5EF4-FFF2-40B4-BE49-F238E27FC236}">
                <a16:creationId xmlns:a16="http://schemas.microsoft.com/office/drawing/2014/main" id="{09C9C8F8-ED60-4014-B8C5-346CC7222FA8}"/>
              </a:ext>
            </a:extLst>
          </p:cNvPr>
          <p:cNvPicPr>
            <a:picLocks noChangeAspect="1"/>
          </p:cNvPicPr>
          <p:nvPr/>
        </p:nvPicPr>
        <p:blipFill>
          <a:blip r:embed="rId3"/>
          <a:stretch>
            <a:fillRect/>
          </a:stretch>
        </p:blipFill>
        <p:spPr>
          <a:xfrm>
            <a:off x="329755" y="1207874"/>
            <a:ext cx="5580698" cy="3600450"/>
          </a:xfrm>
          <a:prstGeom prst="rect">
            <a:avLst/>
          </a:prstGeom>
        </p:spPr>
      </p:pic>
      <p:pic>
        <p:nvPicPr>
          <p:cNvPr id="6" name="Picture 5">
            <a:extLst>
              <a:ext uri="{FF2B5EF4-FFF2-40B4-BE49-F238E27FC236}">
                <a16:creationId xmlns:a16="http://schemas.microsoft.com/office/drawing/2014/main" id="{DD2D82D3-77F6-449A-9146-13EA7E520FE4}"/>
              </a:ext>
            </a:extLst>
          </p:cNvPr>
          <p:cNvPicPr>
            <a:picLocks noChangeAspect="1"/>
          </p:cNvPicPr>
          <p:nvPr/>
        </p:nvPicPr>
        <p:blipFill>
          <a:blip r:embed="rId4"/>
          <a:stretch>
            <a:fillRect/>
          </a:stretch>
        </p:blipFill>
        <p:spPr>
          <a:xfrm>
            <a:off x="5910453" y="1207874"/>
            <a:ext cx="5503926" cy="3566922"/>
          </a:xfrm>
          <a:prstGeom prst="rect">
            <a:avLst/>
          </a:prstGeom>
        </p:spPr>
      </p:pic>
      <p:cxnSp>
        <p:nvCxnSpPr>
          <p:cNvPr id="7" name="Straight Arrow Connector 6">
            <a:extLst>
              <a:ext uri="{FF2B5EF4-FFF2-40B4-BE49-F238E27FC236}">
                <a16:creationId xmlns:a16="http://schemas.microsoft.com/office/drawing/2014/main" id="{AE776174-FDCE-4598-A235-822F22C2E2EC}"/>
              </a:ext>
            </a:extLst>
          </p:cNvPr>
          <p:cNvCxnSpPr>
            <a:cxnSpLocks/>
          </p:cNvCxnSpPr>
          <p:nvPr/>
        </p:nvCxnSpPr>
        <p:spPr>
          <a:xfrm>
            <a:off x="8419339" y="2493832"/>
            <a:ext cx="0" cy="635131"/>
          </a:xfrm>
          <a:prstGeom prst="straightConnector1">
            <a:avLst/>
          </a:prstGeom>
          <a:ln w="34925">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1B02BA-EC12-439E-80E2-A5DB253A4F19}"/>
              </a:ext>
            </a:extLst>
          </p:cNvPr>
          <p:cNvSpPr txBox="1"/>
          <p:nvPr/>
        </p:nvSpPr>
        <p:spPr>
          <a:xfrm>
            <a:off x="7972862" y="2668281"/>
            <a:ext cx="380232" cy="244682"/>
          </a:xfrm>
          <a:prstGeom prst="rect">
            <a:avLst/>
          </a:prstGeom>
          <a:noFill/>
        </p:spPr>
        <p:txBody>
          <a:bodyPr wrap="none" rtlCol="0">
            <a:spAutoFit/>
          </a:bodyPr>
          <a:lstStyle/>
          <a:p>
            <a:pPr algn="l">
              <a:lnSpc>
                <a:spcPct val="90000"/>
              </a:lnSpc>
            </a:pPr>
            <a:r>
              <a:rPr lang="en-US" sz="1100" b="1" dirty="0">
                <a:latin typeface="+mn-lt"/>
              </a:rPr>
              <a:t>2 x</a:t>
            </a:r>
          </a:p>
        </p:txBody>
      </p:sp>
      <p:sp>
        <p:nvSpPr>
          <p:cNvPr id="9" name="TextBox 8">
            <a:extLst>
              <a:ext uri="{FF2B5EF4-FFF2-40B4-BE49-F238E27FC236}">
                <a16:creationId xmlns:a16="http://schemas.microsoft.com/office/drawing/2014/main" id="{92971618-7A77-4C7B-BA48-8586A06650BC}"/>
              </a:ext>
            </a:extLst>
          </p:cNvPr>
          <p:cNvSpPr txBox="1"/>
          <p:nvPr/>
        </p:nvSpPr>
        <p:spPr>
          <a:xfrm>
            <a:off x="2787093" y="5302247"/>
            <a:ext cx="7299881" cy="590931"/>
          </a:xfrm>
          <a:prstGeom prst="rect">
            <a:avLst/>
          </a:prstGeom>
          <a:noFill/>
        </p:spPr>
        <p:txBody>
          <a:bodyPr wrap="square" rtlCol="0">
            <a:spAutoFit/>
          </a:bodyPr>
          <a:lstStyle/>
          <a:p>
            <a:pPr algn="l">
              <a:lnSpc>
                <a:spcPct val="90000"/>
              </a:lnSpc>
            </a:pPr>
            <a:r>
              <a:rPr lang="en-US" dirty="0">
                <a:latin typeface="+mn-lt"/>
              </a:rPr>
              <a:t>By replacing Ta with Zircaloy significant reduction in decay heat and </a:t>
            </a:r>
          </a:p>
          <a:p>
            <a:pPr algn="l">
              <a:lnSpc>
                <a:spcPct val="90000"/>
              </a:lnSpc>
            </a:pPr>
            <a:r>
              <a:rPr lang="en-US" dirty="0">
                <a:latin typeface="+mn-lt"/>
              </a:rPr>
              <a:t>activity can be  obtained.</a:t>
            </a:r>
          </a:p>
        </p:txBody>
      </p:sp>
    </p:spTree>
    <p:extLst>
      <p:ext uri="{BB962C8B-B14F-4D97-AF65-F5344CB8AC3E}">
        <p14:creationId xmlns:p14="http://schemas.microsoft.com/office/powerpoint/2010/main" val="3600570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66" y="113572"/>
            <a:ext cx="4247891" cy="535403"/>
          </a:xfrm>
        </p:spPr>
        <p:txBody>
          <a:bodyPr/>
          <a:lstStyle/>
          <a:p>
            <a:r>
              <a:rPr lang="en-US" b="1" dirty="0"/>
              <a:t>FTS/STS parameters</a:t>
            </a:r>
          </a:p>
        </p:txBody>
      </p:sp>
      <p:sp>
        <p:nvSpPr>
          <p:cNvPr id="3" name="Content Placeholder 2"/>
          <p:cNvSpPr>
            <a:spLocks noGrp="1"/>
          </p:cNvSpPr>
          <p:nvPr>
            <p:ph idx="1"/>
          </p:nvPr>
        </p:nvSpPr>
        <p:spPr>
          <a:xfrm>
            <a:off x="1459216" y="864165"/>
            <a:ext cx="4529341" cy="3688379"/>
          </a:xfrm>
          <a:solidFill>
            <a:schemeClr val="accent2">
              <a:lumMod val="40000"/>
              <a:lumOff val="60000"/>
            </a:schemeClr>
          </a:solidFill>
        </p:spPr>
        <p:txBody>
          <a:bodyPr/>
          <a:lstStyle/>
          <a:p>
            <a:pPr marL="0" indent="0">
              <a:buNone/>
            </a:pPr>
            <a:r>
              <a:rPr lang="en-US" sz="2200" b="1" dirty="0">
                <a:latin typeface="+mn-lt"/>
                <a:ea typeface="ヒラギノ角ゴ Pro W3" charset="0"/>
              </a:rPr>
              <a:t>FTS (upgraded)</a:t>
            </a:r>
          </a:p>
          <a:p>
            <a:pPr lvl="1"/>
            <a:r>
              <a:rPr lang="en-US" sz="2000" b="1" dirty="0">
                <a:latin typeface="+mn-lt"/>
                <a:ea typeface="ヒラギノ角ゴ Pro W3" charset="0"/>
              </a:rPr>
              <a:t>Short (&lt;1 μs) proton pulses</a:t>
            </a:r>
          </a:p>
          <a:p>
            <a:pPr lvl="1"/>
            <a:r>
              <a:rPr lang="en-US" sz="2000" b="1" dirty="0">
                <a:latin typeface="+mn-lt"/>
                <a:ea typeface="ヒラギノ角ゴ Pro W3" charset="0"/>
              </a:rPr>
              <a:t>1.3 GeV protons</a:t>
            </a:r>
          </a:p>
          <a:p>
            <a:pPr lvl="1"/>
            <a:r>
              <a:rPr lang="en-US" sz="2000" b="1" dirty="0">
                <a:latin typeface="+mn-lt"/>
                <a:ea typeface="ヒラギノ角ゴ Pro W3" charset="0"/>
              </a:rPr>
              <a:t>45 pulses/second</a:t>
            </a:r>
          </a:p>
          <a:p>
            <a:pPr lvl="1"/>
            <a:r>
              <a:rPr lang="en-US" sz="2000" b="1" dirty="0">
                <a:latin typeface="+mn-lt"/>
                <a:ea typeface="ヒラギノ角ゴ Pro W3" charset="0"/>
              </a:rPr>
              <a:t>2 MW beam power</a:t>
            </a:r>
          </a:p>
          <a:p>
            <a:pPr lvl="1"/>
            <a:r>
              <a:rPr lang="en-US" sz="2000" b="1" dirty="0">
                <a:latin typeface="+mn-lt"/>
                <a:ea typeface="ヒラギノ角ゴ Pro W3" charset="0"/>
              </a:rPr>
              <a:t>44.4 kJ per proton pulse</a:t>
            </a:r>
          </a:p>
          <a:p>
            <a:pPr lvl="1"/>
            <a:r>
              <a:rPr lang="en-US" sz="2000" b="1" dirty="0">
                <a:latin typeface="+mn-lt"/>
                <a:ea typeface="ヒラギノ角ゴ Pro W3" charset="0"/>
              </a:rPr>
              <a:t>Large beam footprint:</a:t>
            </a:r>
          </a:p>
          <a:p>
            <a:pPr marL="403104" lvl="1" indent="0">
              <a:buNone/>
            </a:pPr>
            <a:r>
              <a:rPr lang="en-US" sz="2000" b="1" dirty="0">
                <a:latin typeface="+mn-lt"/>
                <a:ea typeface="ヒラギノ角ゴ Pro W3" charset="0"/>
              </a:rPr>
              <a:t>	~ 140 cm</a:t>
            </a:r>
            <a:r>
              <a:rPr lang="en-US" sz="2000" b="1" baseline="30000" dirty="0">
                <a:latin typeface="+mn-lt"/>
                <a:ea typeface="ヒラギノ角ゴ Pro W3" charset="0"/>
              </a:rPr>
              <a:t>2</a:t>
            </a:r>
          </a:p>
          <a:p>
            <a:pPr lvl="1"/>
            <a:r>
              <a:rPr lang="en-US" sz="2000" b="1" dirty="0">
                <a:latin typeface="+mn-lt"/>
                <a:ea typeface="ヒラギノ角ゴ Pro W3" charset="0"/>
              </a:rPr>
              <a:t> Hg target</a:t>
            </a:r>
          </a:p>
          <a:p>
            <a:pPr marL="346075" lvl="1" indent="0">
              <a:buNone/>
            </a:pPr>
            <a:endParaRPr lang="en-US" sz="2000" dirty="0">
              <a:latin typeface="+mn-lt"/>
              <a:ea typeface="ヒラギノ角ゴ Pro W3" charset="0"/>
            </a:endParaRPr>
          </a:p>
          <a:p>
            <a:pPr marL="346075" lvl="1" indent="0">
              <a:buNone/>
            </a:pPr>
            <a:endParaRPr lang="en-US" sz="2000" dirty="0">
              <a:latin typeface="+mn-lt"/>
              <a:ea typeface="ヒラギノ角ゴ Pro W3" charset="0"/>
            </a:endParaRPr>
          </a:p>
          <a:p>
            <a:pPr lvl="1"/>
            <a:endParaRPr lang="en-US" sz="2000" dirty="0">
              <a:latin typeface="+mn-lt"/>
              <a:ea typeface="ヒラギノ角ゴ Pro W3" charset="0"/>
            </a:endParaRPr>
          </a:p>
          <a:p>
            <a:pPr lvl="1"/>
            <a:endParaRPr lang="en-US" sz="2000" dirty="0">
              <a:latin typeface="+mn-lt"/>
              <a:ea typeface="ヒラギノ角ゴ Pro W3" charset="0"/>
            </a:endParaRPr>
          </a:p>
        </p:txBody>
      </p:sp>
      <p:sp>
        <p:nvSpPr>
          <p:cNvPr id="4" name="Content Placeholder 2"/>
          <p:cNvSpPr txBox="1">
            <a:spLocks/>
          </p:cNvSpPr>
          <p:nvPr/>
        </p:nvSpPr>
        <p:spPr bwMode="auto">
          <a:xfrm>
            <a:off x="2603292" y="5062048"/>
            <a:ext cx="7432813" cy="1143000"/>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000" b="1" dirty="0">
                <a:latin typeface="+mn-lt"/>
                <a:ea typeface="ヒラギノ角ゴ Pro W3" charset="0"/>
              </a:rPr>
              <a:t>Provide high peak brightness at long neutron wavelengths</a:t>
            </a:r>
          </a:p>
          <a:p>
            <a:pPr lvl="1"/>
            <a:r>
              <a:rPr lang="en-US" sz="2000" b="1" dirty="0">
                <a:latin typeface="+mn-lt"/>
                <a:ea typeface="ヒラギノ角ゴ Pro W3" charset="0"/>
              </a:rPr>
              <a:t>Accommodate 22 instruments</a:t>
            </a:r>
          </a:p>
        </p:txBody>
      </p:sp>
      <p:sp>
        <p:nvSpPr>
          <p:cNvPr id="5" name="Content Placeholder 2"/>
          <p:cNvSpPr txBox="1">
            <a:spLocks/>
          </p:cNvSpPr>
          <p:nvPr/>
        </p:nvSpPr>
        <p:spPr bwMode="auto">
          <a:xfrm>
            <a:off x="6185955" y="892940"/>
            <a:ext cx="4543654" cy="3659604"/>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b="1" dirty="0">
                <a:latin typeface="+mn-lt"/>
                <a:ea typeface="ヒラギノ角ゴ Pro W3" charset="0"/>
              </a:rPr>
              <a:t>STS</a:t>
            </a:r>
          </a:p>
          <a:p>
            <a:pPr lvl="1">
              <a:buClrTx/>
            </a:pPr>
            <a:r>
              <a:rPr lang="en-US" sz="2000" b="1" dirty="0">
                <a:latin typeface="+mn-lt"/>
                <a:ea typeface="ヒラギノ角ゴ Pro W3" charset="0"/>
              </a:rPr>
              <a:t>Short (&lt;1 μs) proton pulses</a:t>
            </a:r>
          </a:p>
          <a:p>
            <a:pPr lvl="1">
              <a:buClrTx/>
            </a:pPr>
            <a:r>
              <a:rPr lang="en-US" sz="2000" b="1" dirty="0">
                <a:latin typeface="+mn-lt"/>
                <a:ea typeface="ヒラギノ角ゴ Pro W3" charset="0"/>
              </a:rPr>
              <a:t>1.3 GeV protons</a:t>
            </a:r>
          </a:p>
          <a:p>
            <a:pPr lvl="1">
              <a:buClrTx/>
            </a:pPr>
            <a:r>
              <a:rPr lang="en-US" sz="2000" b="1" dirty="0">
                <a:latin typeface="+mn-lt"/>
                <a:ea typeface="ヒラギノ角ゴ Pro W3" charset="0"/>
              </a:rPr>
              <a:t>15 pulses/second</a:t>
            </a:r>
          </a:p>
          <a:p>
            <a:pPr lvl="1">
              <a:buClrTx/>
            </a:pPr>
            <a:r>
              <a:rPr lang="en-US" sz="2000" b="1" dirty="0">
                <a:latin typeface="+mn-lt"/>
                <a:ea typeface="ヒラギノ角ゴ Pro W3" charset="0"/>
              </a:rPr>
              <a:t>700 kW beam power</a:t>
            </a:r>
          </a:p>
          <a:p>
            <a:pPr lvl="1">
              <a:buClrTx/>
            </a:pPr>
            <a:r>
              <a:rPr lang="en-US" sz="2000" b="1" dirty="0">
                <a:latin typeface="+mn-lt"/>
                <a:ea typeface="ヒラギノ角ゴ Pro W3" charset="0"/>
              </a:rPr>
              <a:t>46.7 kJ per proton pulse</a:t>
            </a:r>
          </a:p>
          <a:p>
            <a:pPr lvl="1">
              <a:buClrTx/>
            </a:pPr>
            <a:r>
              <a:rPr lang="en-US" sz="2000" b="1" dirty="0">
                <a:latin typeface="+mn-lt"/>
                <a:ea typeface="ヒラギノ角ゴ Pro W3" charset="0"/>
              </a:rPr>
              <a:t>Smaller beam footprint: </a:t>
            </a:r>
          </a:p>
          <a:p>
            <a:pPr marL="346075" lvl="1" indent="0">
              <a:buNone/>
            </a:pPr>
            <a:r>
              <a:rPr lang="en-US" sz="2000" b="1" dirty="0">
                <a:latin typeface="+mn-lt"/>
                <a:ea typeface="ヒラギノ角ゴ Pro W3" charset="0"/>
              </a:rPr>
              <a:t>	~ 60 cm</a:t>
            </a:r>
            <a:r>
              <a:rPr lang="en-US" sz="2000" b="1" baseline="30000" dirty="0">
                <a:latin typeface="+mn-lt"/>
                <a:ea typeface="ヒラギノ角ゴ Pro W3" charset="0"/>
              </a:rPr>
              <a:t>2</a:t>
            </a:r>
            <a:r>
              <a:rPr lang="en-US" sz="2000" b="1" dirty="0">
                <a:latin typeface="+mn-lt"/>
                <a:ea typeface="ヒラギノ角ゴ Pro W3" charset="0"/>
              </a:rPr>
              <a:t> (90% of the beam)</a:t>
            </a:r>
          </a:p>
          <a:p>
            <a:pPr lvl="1">
              <a:buClrTx/>
            </a:pPr>
            <a:r>
              <a:rPr lang="en-US" sz="2000" b="1" dirty="0">
                <a:latin typeface="+mn-lt"/>
                <a:ea typeface="ヒラギノ角ゴ Pro W3" charset="0"/>
              </a:rPr>
              <a:t>W target (Ta clad, water cooled, segmented, sync.)</a:t>
            </a:r>
          </a:p>
          <a:p>
            <a:pPr lvl="1"/>
            <a:endParaRPr lang="en-US" sz="2000" b="1" dirty="0">
              <a:latin typeface="+mn-lt"/>
              <a:ea typeface="ヒラギノ角ゴ Pro W3" charset="0"/>
            </a:endParaRPr>
          </a:p>
          <a:p>
            <a:pPr lvl="1"/>
            <a:endParaRPr lang="en-US" sz="2000" dirty="0">
              <a:latin typeface="+mn-lt"/>
              <a:ea typeface="ヒラギノ角ゴ Pro W3" charset="0"/>
            </a:endParaRPr>
          </a:p>
        </p:txBody>
      </p:sp>
      <p:sp>
        <p:nvSpPr>
          <p:cNvPr id="6" name="Title 1"/>
          <p:cNvSpPr txBox="1">
            <a:spLocks/>
          </p:cNvSpPr>
          <p:nvPr/>
        </p:nvSpPr>
        <p:spPr bwMode="auto">
          <a:xfrm>
            <a:off x="2603292" y="4724400"/>
            <a:ext cx="7432813" cy="408830"/>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400" b="1" dirty="0">
                <a:solidFill>
                  <a:schemeClr val="tx1"/>
                </a:solidFill>
                <a:latin typeface="+mj-lt"/>
              </a:rPr>
              <a:t>STS requirements</a:t>
            </a:r>
          </a:p>
        </p:txBody>
      </p:sp>
    </p:spTree>
    <p:extLst>
      <p:ext uri="{BB962C8B-B14F-4D97-AF65-F5344CB8AC3E}">
        <p14:creationId xmlns:p14="http://schemas.microsoft.com/office/powerpoint/2010/main" val="79384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5281" y="1535141"/>
            <a:ext cx="3768197" cy="3970318"/>
          </a:xfrm>
          <a:prstGeom prst="rect">
            <a:avLst/>
          </a:prstGeom>
          <a:solidFill>
            <a:srgbClr val="FFFF00"/>
          </a:solidFill>
        </p:spPr>
        <p:txBody>
          <a:bodyPr wrap="square" rtlCol="0">
            <a:spAutoFit/>
          </a:bodyPr>
          <a:lstStyle/>
          <a:p>
            <a:pPr>
              <a:lnSpc>
                <a:spcPct val="90000"/>
              </a:lnSpc>
            </a:pPr>
            <a:endParaRPr lang="en-US" sz="2000" b="1" dirty="0"/>
          </a:p>
          <a:p>
            <a:pPr>
              <a:lnSpc>
                <a:spcPct val="90000"/>
              </a:lnSpc>
            </a:pPr>
            <a:r>
              <a:rPr lang="en-US" sz="2000" b="1" dirty="0"/>
              <a:t>Energy deposition:</a:t>
            </a:r>
          </a:p>
          <a:p>
            <a:pPr>
              <a:lnSpc>
                <a:spcPct val="90000"/>
              </a:lnSpc>
            </a:pPr>
            <a:endParaRPr lang="en-US" sz="2000" b="1" dirty="0"/>
          </a:p>
          <a:p>
            <a:pPr>
              <a:lnSpc>
                <a:spcPct val="90000"/>
              </a:lnSpc>
            </a:pPr>
            <a:r>
              <a:rPr lang="en-US" sz="2000" b="1" dirty="0"/>
              <a:t>max. 39.0</a:t>
            </a:r>
            <a:r>
              <a:rPr lang="en-US" dirty="0"/>
              <a:t> </a:t>
            </a:r>
            <a:r>
              <a:rPr lang="en-US" sz="2000" b="1" dirty="0"/>
              <a:t>J/cm</a:t>
            </a:r>
            <a:r>
              <a:rPr lang="en-US" sz="2000" b="1" baseline="30000" dirty="0"/>
              <a:t>3</a:t>
            </a:r>
            <a:r>
              <a:rPr lang="en-US" sz="2000" b="1" dirty="0"/>
              <a:t>/pulse; </a:t>
            </a:r>
          </a:p>
          <a:p>
            <a:pPr>
              <a:lnSpc>
                <a:spcPct val="90000"/>
              </a:lnSpc>
            </a:pPr>
            <a:endParaRPr lang="en-US" sz="2000" b="1" dirty="0"/>
          </a:p>
          <a:p>
            <a:pPr>
              <a:lnSpc>
                <a:spcPct val="90000"/>
              </a:lnSpc>
            </a:pPr>
            <a:r>
              <a:rPr lang="en-US" sz="2000" b="1" dirty="0"/>
              <a:t>at 46.7 kJ proton energy per pulse. </a:t>
            </a:r>
          </a:p>
          <a:p>
            <a:pPr>
              <a:lnSpc>
                <a:spcPct val="90000"/>
              </a:lnSpc>
            </a:pPr>
            <a:endParaRPr lang="en-US" sz="2000" b="1" dirty="0"/>
          </a:p>
          <a:p>
            <a:pPr>
              <a:lnSpc>
                <a:spcPct val="90000"/>
              </a:lnSpc>
            </a:pPr>
            <a:r>
              <a:rPr lang="en-US" sz="2000" b="1" dirty="0"/>
              <a:t>Consecutive pulses hit different segments of the target; deposited energy  is spread over large volume. </a:t>
            </a:r>
          </a:p>
          <a:p>
            <a:pPr>
              <a:lnSpc>
                <a:spcPct val="90000"/>
              </a:lnSpc>
            </a:pPr>
            <a:endParaRPr lang="en-US" sz="2000" b="1" dirty="0"/>
          </a:p>
          <a:p>
            <a:pPr>
              <a:lnSpc>
                <a:spcPct val="90000"/>
              </a:lnSpc>
            </a:pPr>
            <a:endParaRPr lang="en-US" sz="2000" b="1" dirty="0"/>
          </a:p>
        </p:txBody>
      </p:sp>
      <p:sp>
        <p:nvSpPr>
          <p:cNvPr id="11" name="Title 1"/>
          <p:cNvSpPr txBox="1">
            <a:spLocks/>
          </p:cNvSpPr>
          <p:nvPr/>
        </p:nvSpPr>
        <p:spPr bwMode="auto">
          <a:xfrm>
            <a:off x="247232" y="94886"/>
            <a:ext cx="3768198" cy="9292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solidFill>
                  <a:schemeClr val="tx1"/>
                </a:solidFill>
                <a:latin typeface="Century Gothic" panose="020B0502020202020204" pitchFamily="34" charset="0"/>
              </a:rPr>
              <a:t>Energy deposition </a:t>
            </a:r>
          </a:p>
          <a:p>
            <a:r>
              <a:rPr lang="en-US" dirty="0">
                <a:solidFill>
                  <a:schemeClr val="tx1"/>
                </a:solidFill>
                <a:latin typeface="Century Gothic" panose="020B0502020202020204" pitchFamily="34" charset="0"/>
              </a:rPr>
              <a:t>per pulse</a:t>
            </a:r>
          </a:p>
        </p:txBody>
      </p:sp>
      <p:pic>
        <p:nvPicPr>
          <p:cNvPr id="7" name="Picture 6">
            <a:extLst>
              <a:ext uri="{FF2B5EF4-FFF2-40B4-BE49-F238E27FC236}">
                <a16:creationId xmlns:a16="http://schemas.microsoft.com/office/drawing/2014/main" id="{A27232A9-47E9-4289-BC40-5D375D49FAC7}"/>
              </a:ext>
            </a:extLst>
          </p:cNvPr>
          <p:cNvPicPr>
            <a:picLocks noChangeAspect="1"/>
          </p:cNvPicPr>
          <p:nvPr/>
        </p:nvPicPr>
        <p:blipFill>
          <a:blip r:embed="rId3"/>
          <a:stretch>
            <a:fillRect/>
          </a:stretch>
        </p:blipFill>
        <p:spPr>
          <a:xfrm>
            <a:off x="4155509" y="0"/>
            <a:ext cx="8033902" cy="6858000"/>
          </a:xfrm>
          <a:prstGeom prst="rect">
            <a:avLst/>
          </a:prstGeom>
        </p:spPr>
      </p:pic>
      <p:pic>
        <p:nvPicPr>
          <p:cNvPr id="13" name="Picture 2">
            <a:extLst>
              <a:ext uri="{FF2B5EF4-FFF2-40B4-BE49-F238E27FC236}">
                <a16:creationId xmlns:a16="http://schemas.microsoft.com/office/drawing/2014/main" id="{3B07572B-B838-48A0-BD08-1F9725961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221" y="3201976"/>
            <a:ext cx="1000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A9A72A87-65DE-4DB0-87C2-78A3514717CE}"/>
              </a:ext>
            </a:extLst>
          </p:cNvPr>
          <p:cNvSpPr txBox="1"/>
          <p:nvPr/>
        </p:nvSpPr>
        <p:spPr>
          <a:xfrm>
            <a:off x="9428906" y="0"/>
            <a:ext cx="2723823" cy="590931"/>
          </a:xfrm>
          <a:prstGeom prst="rect">
            <a:avLst/>
          </a:prstGeom>
          <a:solidFill>
            <a:srgbClr val="FFFF00"/>
          </a:solidFill>
        </p:spPr>
        <p:txBody>
          <a:bodyPr wrap="none" rtlCol="0">
            <a:spAutoFit/>
          </a:bodyPr>
          <a:lstStyle/>
          <a:p>
            <a:pPr algn="ctr">
              <a:lnSpc>
                <a:spcPct val="90000"/>
              </a:lnSpc>
            </a:pPr>
            <a:r>
              <a:rPr lang="en-US" b="1" dirty="0"/>
              <a:t>Horizontal cut through </a:t>
            </a:r>
          </a:p>
          <a:p>
            <a:pPr algn="ctr">
              <a:lnSpc>
                <a:spcPct val="90000"/>
              </a:lnSpc>
            </a:pPr>
            <a:r>
              <a:rPr lang="en-US" b="1" dirty="0"/>
              <a:t>target midplane</a:t>
            </a:r>
          </a:p>
        </p:txBody>
      </p:sp>
      <p:pic>
        <p:nvPicPr>
          <p:cNvPr id="8" name="Picture 7">
            <a:extLst>
              <a:ext uri="{FF2B5EF4-FFF2-40B4-BE49-F238E27FC236}">
                <a16:creationId xmlns:a16="http://schemas.microsoft.com/office/drawing/2014/main" id="{1FDE2293-16E7-4C28-A3C9-353080FDDF8C}"/>
              </a:ext>
            </a:extLst>
          </p:cNvPr>
          <p:cNvPicPr>
            <a:picLocks noChangeAspect="1"/>
          </p:cNvPicPr>
          <p:nvPr/>
        </p:nvPicPr>
        <p:blipFill>
          <a:blip r:embed="rId5"/>
          <a:stretch>
            <a:fillRect/>
          </a:stretch>
        </p:blipFill>
        <p:spPr>
          <a:xfrm>
            <a:off x="265572" y="5548141"/>
            <a:ext cx="3856793" cy="838200"/>
          </a:xfrm>
          <a:prstGeom prst="rect">
            <a:avLst/>
          </a:prstGeom>
        </p:spPr>
      </p:pic>
    </p:spTree>
    <p:extLst>
      <p:ext uri="{BB962C8B-B14F-4D97-AF65-F5344CB8AC3E}">
        <p14:creationId xmlns:p14="http://schemas.microsoft.com/office/powerpoint/2010/main" val="1947795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2B089-CAAD-4B2E-964D-8151A41AAFD8}"/>
              </a:ext>
            </a:extLst>
          </p:cNvPr>
          <p:cNvSpPr>
            <a:spLocks noGrp="1"/>
          </p:cNvSpPr>
          <p:nvPr>
            <p:ph type="title"/>
          </p:nvPr>
        </p:nvSpPr>
        <p:spPr>
          <a:xfrm>
            <a:off x="343458" y="164398"/>
            <a:ext cx="11501908" cy="929229"/>
          </a:xfrm>
        </p:spPr>
        <p:txBody>
          <a:bodyPr/>
          <a:lstStyle/>
          <a:p>
            <a:pPr>
              <a:lnSpc>
                <a:spcPct val="85000"/>
              </a:lnSpc>
            </a:pPr>
            <a:r>
              <a:rPr lang="en-US" sz="3200" b="1" dirty="0"/>
              <a:t>Larger beam profile has small effect on moderator performance</a:t>
            </a:r>
          </a:p>
        </p:txBody>
      </p:sp>
      <p:pic>
        <p:nvPicPr>
          <p:cNvPr id="4" name="Picture 3">
            <a:extLst>
              <a:ext uri="{FF2B5EF4-FFF2-40B4-BE49-F238E27FC236}">
                <a16:creationId xmlns:a16="http://schemas.microsoft.com/office/drawing/2014/main" id="{F2F8A311-6AA0-46F5-87C1-5BEB9D125B52}"/>
              </a:ext>
            </a:extLst>
          </p:cNvPr>
          <p:cNvPicPr>
            <a:picLocks noChangeAspect="1"/>
          </p:cNvPicPr>
          <p:nvPr/>
        </p:nvPicPr>
        <p:blipFill>
          <a:blip r:embed="rId3"/>
          <a:stretch>
            <a:fillRect/>
          </a:stretch>
        </p:blipFill>
        <p:spPr>
          <a:xfrm>
            <a:off x="303117" y="1153824"/>
            <a:ext cx="5752719" cy="4332575"/>
          </a:xfrm>
          <a:prstGeom prst="rect">
            <a:avLst/>
          </a:prstGeom>
        </p:spPr>
      </p:pic>
      <p:pic>
        <p:nvPicPr>
          <p:cNvPr id="7" name="Picture 6">
            <a:extLst>
              <a:ext uri="{FF2B5EF4-FFF2-40B4-BE49-F238E27FC236}">
                <a16:creationId xmlns:a16="http://schemas.microsoft.com/office/drawing/2014/main" id="{93A1BA2E-3F01-42E6-86AD-B96C447DF521}"/>
              </a:ext>
            </a:extLst>
          </p:cNvPr>
          <p:cNvPicPr>
            <a:picLocks noChangeAspect="1"/>
          </p:cNvPicPr>
          <p:nvPr/>
        </p:nvPicPr>
        <p:blipFill>
          <a:blip r:embed="rId4"/>
          <a:stretch>
            <a:fillRect/>
          </a:stretch>
        </p:blipFill>
        <p:spPr>
          <a:xfrm>
            <a:off x="5916709" y="1068883"/>
            <a:ext cx="5910263" cy="4331494"/>
          </a:xfrm>
          <a:prstGeom prst="rect">
            <a:avLst/>
          </a:prstGeom>
        </p:spPr>
      </p:pic>
      <p:sp>
        <p:nvSpPr>
          <p:cNvPr id="9" name="Rectangle 8">
            <a:extLst>
              <a:ext uri="{FF2B5EF4-FFF2-40B4-BE49-F238E27FC236}">
                <a16:creationId xmlns:a16="http://schemas.microsoft.com/office/drawing/2014/main" id="{3289CD84-146A-4CAF-9C51-3687F6AA6BE3}"/>
              </a:ext>
            </a:extLst>
          </p:cNvPr>
          <p:cNvSpPr/>
          <p:nvPr/>
        </p:nvSpPr>
        <p:spPr>
          <a:xfrm>
            <a:off x="6475795" y="4280290"/>
            <a:ext cx="4733332" cy="707886"/>
          </a:xfrm>
          <a:prstGeom prst="rect">
            <a:avLst/>
          </a:prstGeom>
        </p:spPr>
        <p:txBody>
          <a:bodyPr wrap="square">
            <a:spAutoFit/>
          </a:bodyPr>
          <a:lstStyle/>
          <a:p>
            <a:r>
              <a:rPr lang="en-US" sz="2000" b="1" dirty="0">
                <a:latin typeface="+mn-lt"/>
              </a:rPr>
              <a:t>Ratio of time-integrated brightness:</a:t>
            </a:r>
          </a:p>
          <a:p>
            <a:r>
              <a:rPr lang="en-US" sz="2000" b="1" dirty="0">
                <a:latin typeface="+mn-lt"/>
              </a:rPr>
              <a:t>Large Beam / Small Beam</a:t>
            </a:r>
          </a:p>
        </p:txBody>
      </p:sp>
      <p:sp>
        <p:nvSpPr>
          <p:cNvPr id="10" name="Rectangle 9">
            <a:extLst>
              <a:ext uri="{FF2B5EF4-FFF2-40B4-BE49-F238E27FC236}">
                <a16:creationId xmlns:a16="http://schemas.microsoft.com/office/drawing/2014/main" id="{C05185D1-6F18-47F9-949D-FBE5688698CF}"/>
              </a:ext>
            </a:extLst>
          </p:cNvPr>
          <p:cNvSpPr/>
          <p:nvPr/>
        </p:nvSpPr>
        <p:spPr>
          <a:xfrm>
            <a:off x="812792" y="4280290"/>
            <a:ext cx="3400290" cy="707886"/>
          </a:xfrm>
          <a:prstGeom prst="rect">
            <a:avLst/>
          </a:prstGeom>
        </p:spPr>
        <p:txBody>
          <a:bodyPr wrap="none">
            <a:spAutoFit/>
          </a:bodyPr>
          <a:lstStyle/>
          <a:p>
            <a:r>
              <a:rPr lang="en-US" sz="2000" b="1" dirty="0">
                <a:latin typeface="+mn-lt"/>
              </a:rPr>
              <a:t>Ratio of peak brightness:</a:t>
            </a:r>
          </a:p>
          <a:p>
            <a:r>
              <a:rPr lang="en-US" sz="2000" b="1" dirty="0">
                <a:latin typeface="+mn-lt"/>
              </a:rPr>
              <a:t>Large Beam / Small Beam</a:t>
            </a:r>
          </a:p>
        </p:txBody>
      </p:sp>
      <p:sp>
        <p:nvSpPr>
          <p:cNvPr id="11" name="Rectangle 10">
            <a:extLst>
              <a:ext uri="{FF2B5EF4-FFF2-40B4-BE49-F238E27FC236}">
                <a16:creationId xmlns:a16="http://schemas.microsoft.com/office/drawing/2014/main" id="{2A639B4E-07A7-4DCE-8DBC-4B1365E54BB7}"/>
              </a:ext>
            </a:extLst>
          </p:cNvPr>
          <p:cNvSpPr/>
          <p:nvPr/>
        </p:nvSpPr>
        <p:spPr>
          <a:xfrm>
            <a:off x="1849561" y="5648613"/>
            <a:ext cx="9977411" cy="646331"/>
          </a:xfrm>
          <a:prstGeom prst="rect">
            <a:avLst/>
          </a:prstGeom>
        </p:spPr>
        <p:txBody>
          <a:bodyPr wrap="none">
            <a:spAutoFit/>
          </a:bodyPr>
          <a:lstStyle/>
          <a:p>
            <a:r>
              <a:rPr lang="en-US" dirty="0"/>
              <a:t>Doubling the proton beam footprint (from ~ 30 </a:t>
            </a:r>
            <a:r>
              <a:rPr lang="en-US" dirty="0">
                <a:solidFill>
                  <a:prstClr val="black"/>
                </a:solidFill>
              </a:rPr>
              <a:t>cm</a:t>
            </a:r>
            <a:r>
              <a:rPr lang="en-US" baseline="30000" dirty="0">
                <a:solidFill>
                  <a:prstClr val="black"/>
                </a:solidFill>
              </a:rPr>
              <a:t>2 </a:t>
            </a:r>
            <a:r>
              <a:rPr lang="en-US" dirty="0"/>
              <a:t>to ~ 60 cm</a:t>
            </a:r>
            <a:r>
              <a:rPr lang="en-US" baseline="30000" dirty="0"/>
              <a:t>2</a:t>
            </a:r>
            <a:r>
              <a:rPr lang="en-US" dirty="0"/>
              <a:t>), causes only modest decrease</a:t>
            </a:r>
          </a:p>
          <a:p>
            <a:r>
              <a:rPr lang="en-US" dirty="0"/>
              <a:t>in moderator performance: ~ 2 – 5 % reduction in peak and tint brightness.</a:t>
            </a:r>
          </a:p>
        </p:txBody>
      </p:sp>
      <p:sp>
        <p:nvSpPr>
          <p:cNvPr id="3" name="Arrow: Left 2">
            <a:extLst>
              <a:ext uri="{FF2B5EF4-FFF2-40B4-BE49-F238E27FC236}">
                <a16:creationId xmlns:a16="http://schemas.microsoft.com/office/drawing/2014/main" id="{340D37C0-7A0F-4840-831C-D0632BD71564}"/>
              </a:ext>
            </a:extLst>
          </p:cNvPr>
          <p:cNvSpPr/>
          <p:nvPr/>
        </p:nvSpPr>
        <p:spPr>
          <a:xfrm rot="2811038">
            <a:off x="7312782" y="3798783"/>
            <a:ext cx="437892" cy="258183"/>
          </a:xfrm>
          <a:prstGeom prst="leftArrow">
            <a:avLst/>
          </a:prstGeom>
          <a:solidFill>
            <a:srgbClr val="FF00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Arrow: Left 11">
            <a:extLst>
              <a:ext uri="{FF2B5EF4-FFF2-40B4-BE49-F238E27FC236}">
                <a16:creationId xmlns:a16="http://schemas.microsoft.com/office/drawing/2014/main" id="{4CE8E792-BA26-4E7E-A75F-68A4DCD450D4}"/>
              </a:ext>
            </a:extLst>
          </p:cNvPr>
          <p:cNvSpPr/>
          <p:nvPr/>
        </p:nvSpPr>
        <p:spPr>
          <a:xfrm rot="18858656">
            <a:off x="1983779" y="3020348"/>
            <a:ext cx="437892" cy="258183"/>
          </a:xfrm>
          <a:prstGeom prst="leftArrow">
            <a:avLst/>
          </a:prstGeom>
          <a:solidFill>
            <a:srgbClr val="FF00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B6F1B1A7-5285-496C-96FC-6AAB52B4E60E}"/>
              </a:ext>
            </a:extLst>
          </p:cNvPr>
          <p:cNvSpPr txBox="1"/>
          <p:nvPr/>
        </p:nvSpPr>
        <p:spPr>
          <a:xfrm>
            <a:off x="7663924" y="3911764"/>
            <a:ext cx="638316" cy="341632"/>
          </a:xfrm>
          <a:prstGeom prst="rect">
            <a:avLst/>
          </a:prstGeom>
          <a:noFill/>
        </p:spPr>
        <p:txBody>
          <a:bodyPr wrap="none" rtlCol="0">
            <a:spAutoFit/>
          </a:bodyPr>
          <a:lstStyle/>
          <a:p>
            <a:pPr algn="l">
              <a:lnSpc>
                <a:spcPct val="90000"/>
              </a:lnSpc>
            </a:pPr>
            <a:r>
              <a:rPr lang="en-US" b="1" dirty="0">
                <a:solidFill>
                  <a:srgbClr val="FF0000"/>
                </a:solidFill>
                <a:latin typeface="+mn-lt"/>
              </a:rPr>
              <a:t>0.95</a:t>
            </a:r>
          </a:p>
        </p:txBody>
      </p:sp>
      <p:sp>
        <p:nvSpPr>
          <p:cNvPr id="14" name="TextBox 13">
            <a:extLst>
              <a:ext uri="{FF2B5EF4-FFF2-40B4-BE49-F238E27FC236}">
                <a16:creationId xmlns:a16="http://schemas.microsoft.com/office/drawing/2014/main" id="{38F92ECE-2D57-4F20-90BE-EA3F8468C5FB}"/>
              </a:ext>
            </a:extLst>
          </p:cNvPr>
          <p:cNvSpPr txBox="1"/>
          <p:nvPr/>
        </p:nvSpPr>
        <p:spPr>
          <a:xfrm>
            <a:off x="7574349" y="2714636"/>
            <a:ext cx="633507" cy="341632"/>
          </a:xfrm>
          <a:prstGeom prst="rect">
            <a:avLst/>
          </a:prstGeom>
          <a:noFill/>
        </p:spPr>
        <p:txBody>
          <a:bodyPr wrap="none" rtlCol="0">
            <a:spAutoFit/>
          </a:bodyPr>
          <a:lstStyle/>
          <a:p>
            <a:pPr algn="l">
              <a:lnSpc>
                <a:spcPct val="90000"/>
              </a:lnSpc>
            </a:pPr>
            <a:r>
              <a:rPr lang="en-US" b="1" dirty="0">
                <a:solidFill>
                  <a:srgbClr val="FF0000"/>
                </a:solidFill>
                <a:latin typeface="+mn-lt"/>
              </a:rPr>
              <a:t>1.00</a:t>
            </a:r>
          </a:p>
        </p:txBody>
      </p:sp>
      <p:pic>
        <p:nvPicPr>
          <p:cNvPr id="6" name="Picture 5">
            <a:extLst>
              <a:ext uri="{FF2B5EF4-FFF2-40B4-BE49-F238E27FC236}">
                <a16:creationId xmlns:a16="http://schemas.microsoft.com/office/drawing/2014/main" id="{8E98947B-3236-418D-BA46-B4D7317A53F2}"/>
              </a:ext>
            </a:extLst>
          </p:cNvPr>
          <p:cNvPicPr>
            <a:picLocks noChangeAspect="1"/>
          </p:cNvPicPr>
          <p:nvPr/>
        </p:nvPicPr>
        <p:blipFill>
          <a:blip r:embed="rId5"/>
          <a:stretch>
            <a:fillRect/>
          </a:stretch>
        </p:blipFill>
        <p:spPr>
          <a:xfrm>
            <a:off x="2577486" y="5353049"/>
            <a:ext cx="866775" cy="266700"/>
          </a:xfrm>
          <a:prstGeom prst="rect">
            <a:avLst/>
          </a:prstGeom>
        </p:spPr>
      </p:pic>
      <p:pic>
        <p:nvPicPr>
          <p:cNvPr id="8" name="Picture 7">
            <a:extLst>
              <a:ext uri="{FF2B5EF4-FFF2-40B4-BE49-F238E27FC236}">
                <a16:creationId xmlns:a16="http://schemas.microsoft.com/office/drawing/2014/main" id="{2AE282C5-B1B5-40BA-A283-6AAFC7E74776}"/>
              </a:ext>
            </a:extLst>
          </p:cNvPr>
          <p:cNvPicPr>
            <a:picLocks noChangeAspect="1"/>
          </p:cNvPicPr>
          <p:nvPr/>
        </p:nvPicPr>
        <p:blipFill>
          <a:blip r:embed="rId5"/>
          <a:stretch>
            <a:fillRect/>
          </a:stretch>
        </p:blipFill>
        <p:spPr>
          <a:xfrm>
            <a:off x="8912560" y="5320223"/>
            <a:ext cx="866775" cy="266700"/>
          </a:xfrm>
          <a:prstGeom prst="rect">
            <a:avLst/>
          </a:prstGeom>
        </p:spPr>
      </p:pic>
      <p:sp>
        <p:nvSpPr>
          <p:cNvPr id="15" name="TextBox 14">
            <a:extLst>
              <a:ext uri="{FF2B5EF4-FFF2-40B4-BE49-F238E27FC236}">
                <a16:creationId xmlns:a16="http://schemas.microsoft.com/office/drawing/2014/main" id="{972C35C6-FCB5-4223-BBC8-8595ABBCDCE4}"/>
              </a:ext>
            </a:extLst>
          </p:cNvPr>
          <p:cNvSpPr txBox="1"/>
          <p:nvPr/>
        </p:nvSpPr>
        <p:spPr>
          <a:xfrm>
            <a:off x="2024515" y="2714636"/>
            <a:ext cx="633507" cy="341632"/>
          </a:xfrm>
          <a:prstGeom prst="rect">
            <a:avLst/>
          </a:prstGeom>
          <a:noFill/>
        </p:spPr>
        <p:txBody>
          <a:bodyPr wrap="none" rtlCol="0">
            <a:spAutoFit/>
          </a:bodyPr>
          <a:lstStyle/>
          <a:p>
            <a:pPr algn="l">
              <a:lnSpc>
                <a:spcPct val="90000"/>
              </a:lnSpc>
            </a:pPr>
            <a:r>
              <a:rPr lang="en-US" b="1" dirty="0">
                <a:solidFill>
                  <a:srgbClr val="FF0000"/>
                </a:solidFill>
                <a:latin typeface="+mn-lt"/>
              </a:rPr>
              <a:t>1.00</a:t>
            </a:r>
          </a:p>
        </p:txBody>
      </p:sp>
      <p:sp>
        <p:nvSpPr>
          <p:cNvPr id="16" name="Arrow: Left 15">
            <a:extLst>
              <a:ext uri="{FF2B5EF4-FFF2-40B4-BE49-F238E27FC236}">
                <a16:creationId xmlns:a16="http://schemas.microsoft.com/office/drawing/2014/main" id="{7679FCA5-0DE5-43A8-9519-281B92AD969A}"/>
              </a:ext>
            </a:extLst>
          </p:cNvPr>
          <p:cNvSpPr/>
          <p:nvPr/>
        </p:nvSpPr>
        <p:spPr>
          <a:xfrm rot="18858656">
            <a:off x="7466581" y="2981579"/>
            <a:ext cx="437892" cy="258183"/>
          </a:xfrm>
          <a:prstGeom prst="leftArrow">
            <a:avLst/>
          </a:prstGeom>
          <a:solidFill>
            <a:srgbClr val="FF00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Arrow: Left 16">
            <a:extLst>
              <a:ext uri="{FF2B5EF4-FFF2-40B4-BE49-F238E27FC236}">
                <a16:creationId xmlns:a16="http://schemas.microsoft.com/office/drawing/2014/main" id="{6D00AC35-5DC7-4AFE-A6D7-1A76871F71C3}"/>
              </a:ext>
            </a:extLst>
          </p:cNvPr>
          <p:cNvSpPr/>
          <p:nvPr/>
        </p:nvSpPr>
        <p:spPr>
          <a:xfrm rot="2811038">
            <a:off x="2014283" y="3822068"/>
            <a:ext cx="437892" cy="258183"/>
          </a:xfrm>
          <a:prstGeom prst="leftArrow">
            <a:avLst/>
          </a:prstGeom>
          <a:solidFill>
            <a:srgbClr val="FF00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3" name="Picture 12">
            <a:extLst>
              <a:ext uri="{FF2B5EF4-FFF2-40B4-BE49-F238E27FC236}">
                <a16:creationId xmlns:a16="http://schemas.microsoft.com/office/drawing/2014/main" id="{051230E4-A063-4930-8257-8AE7EC7A942E}"/>
              </a:ext>
            </a:extLst>
          </p:cNvPr>
          <p:cNvPicPr>
            <a:picLocks noChangeAspect="1"/>
          </p:cNvPicPr>
          <p:nvPr/>
        </p:nvPicPr>
        <p:blipFill>
          <a:blip r:embed="rId6"/>
          <a:stretch>
            <a:fillRect/>
          </a:stretch>
        </p:blipFill>
        <p:spPr>
          <a:xfrm>
            <a:off x="2306783" y="3868118"/>
            <a:ext cx="737680" cy="499915"/>
          </a:xfrm>
          <a:prstGeom prst="rect">
            <a:avLst/>
          </a:prstGeom>
        </p:spPr>
      </p:pic>
    </p:spTree>
    <p:extLst>
      <p:ext uri="{BB962C8B-B14F-4D97-AF65-F5344CB8AC3E}">
        <p14:creationId xmlns:p14="http://schemas.microsoft.com/office/powerpoint/2010/main" val="1374867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62" y="114300"/>
            <a:ext cx="8636290" cy="510909"/>
          </a:xfrm>
        </p:spPr>
        <p:txBody>
          <a:bodyPr/>
          <a:lstStyle/>
          <a:p>
            <a:pPr>
              <a:lnSpc>
                <a:spcPct val="85000"/>
              </a:lnSpc>
            </a:pPr>
            <a:r>
              <a:rPr lang="en-US" sz="3200" b="1" dirty="0"/>
              <a:t>Component life expectancies: summary</a:t>
            </a:r>
          </a:p>
        </p:txBody>
      </p:sp>
      <p:graphicFrame>
        <p:nvGraphicFramePr>
          <p:cNvPr id="4" name="Content Placeholder 3"/>
          <p:cNvGraphicFramePr>
            <a:graphicFrameLocks noGrp="1"/>
          </p:cNvGraphicFramePr>
          <p:nvPr>
            <p:ph idx="1"/>
          </p:nvPr>
        </p:nvGraphicFramePr>
        <p:xfrm>
          <a:off x="1123950" y="1021080"/>
          <a:ext cx="9923462" cy="5183505"/>
        </p:xfrm>
        <a:graphic>
          <a:graphicData uri="http://schemas.openxmlformats.org/drawingml/2006/table">
            <a:tbl>
              <a:tblPr>
                <a:tableStyleId>{5C22544A-7EE6-4342-B048-85BDC9FD1C3A}</a:tableStyleId>
              </a:tblPr>
              <a:tblGrid>
                <a:gridCol w="1522412">
                  <a:extLst>
                    <a:ext uri="{9D8B030D-6E8A-4147-A177-3AD203B41FA5}">
                      <a16:colId xmlns:a16="http://schemas.microsoft.com/office/drawing/2014/main" val="2741061109"/>
                    </a:ext>
                  </a:extLst>
                </a:gridCol>
                <a:gridCol w="1868488">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657225">
                  <a:extLst>
                    <a:ext uri="{9D8B030D-6E8A-4147-A177-3AD203B41FA5}">
                      <a16:colId xmlns:a16="http://schemas.microsoft.com/office/drawing/2014/main" val="20002"/>
                    </a:ext>
                  </a:extLst>
                </a:gridCol>
                <a:gridCol w="962025">
                  <a:extLst>
                    <a:ext uri="{9D8B030D-6E8A-4147-A177-3AD203B41FA5}">
                      <a16:colId xmlns:a16="http://schemas.microsoft.com/office/drawing/2014/main" val="1072055433"/>
                    </a:ext>
                  </a:extLst>
                </a:gridCol>
                <a:gridCol w="962025">
                  <a:extLst>
                    <a:ext uri="{9D8B030D-6E8A-4147-A177-3AD203B41FA5}">
                      <a16:colId xmlns:a16="http://schemas.microsoft.com/office/drawing/2014/main" val="195141945"/>
                    </a:ext>
                  </a:extLst>
                </a:gridCol>
                <a:gridCol w="960437">
                  <a:extLst>
                    <a:ext uri="{9D8B030D-6E8A-4147-A177-3AD203B41FA5}">
                      <a16:colId xmlns:a16="http://schemas.microsoft.com/office/drawing/2014/main" val="2965577991"/>
                    </a:ext>
                  </a:extLst>
                </a:gridCol>
                <a:gridCol w="1066800">
                  <a:extLst>
                    <a:ext uri="{9D8B030D-6E8A-4147-A177-3AD203B41FA5}">
                      <a16:colId xmlns:a16="http://schemas.microsoft.com/office/drawing/2014/main" val="1557493173"/>
                    </a:ext>
                  </a:extLst>
                </a:gridCol>
                <a:gridCol w="971550">
                  <a:extLst>
                    <a:ext uri="{9D8B030D-6E8A-4147-A177-3AD203B41FA5}">
                      <a16:colId xmlns:a16="http://schemas.microsoft.com/office/drawing/2014/main" val="4084157009"/>
                    </a:ext>
                  </a:extLst>
                </a:gridCol>
              </a:tblGrid>
              <a:tr h="108585">
                <a:tc>
                  <a:txBody>
                    <a:bodyPr/>
                    <a:lstStyle/>
                    <a:p>
                      <a:pPr algn="l" fontAlgn="b"/>
                      <a:r>
                        <a:rPr lang="en-US" sz="1600" b="1" u="none" strike="noStrike" kern="1200" dirty="0">
                          <a:solidFill>
                            <a:schemeClr val="dk1"/>
                          </a:solidFill>
                          <a:effectLst/>
                          <a:latin typeface="+mn-lt"/>
                          <a:ea typeface="+mn-ea"/>
                          <a:cs typeface="+mn-cs"/>
                        </a:rPr>
                        <a:t>Component</a:t>
                      </a:r>
                      <a:endParaRPr lang="en-US" sz="1600" b="1" i="0" u="none" strike="noStrike" dirty="0">
                        <a:solidFill>
                          <a:srgbClr val="000000"/>
                        </a:solidFill>
                        <a:effectLst/>
                        <a:latin typeface="+mj-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u="none" strike="noStrike" dirty="0">
                          <a:effectLst/>
                          <a:latin typeface="+mj-lt"/>
                        </a:rPr>
                        <a:t>Target type/ </a:t>
                      </a:r>
                    </a:p>
                    <a:p>
                      <a:pPr algn="l" fontAlgn="b"/>
                      <a:r>
                        <a:rPr lang="en-US" sz="1600" b="1" u="none" strike="noStrike" dirty="0">
                          <a:effectLst/>
                          <a:latin typeface="+mj-lt"/>
                        </a:rPr>
                        <a:t>beam profile</a:t>
                      </a:r>
                      <a:endParaRPr lang="en-US" sz="1600" b="1" i="0" u="none" strike="noStrike" dirty="0">
                        <a:solidFill>
                          <a:srgbClr val="000000"/>
                        </a:solidFill>
                        <a:effectLst/>
                        <a:latin typeface="+mj-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latin typeface="+mj-lt"/>
                        </a:rPr>
                        <a:t> Material</a:t>
                      </a:r>
                      <a:endParaRPr lang="en-US" sz="1600" b="1" i="0" u="none" strike="noStrike" dirty="0">
                        <a:solidFill>
                          <a:srgbClr val="000000"/>
                        </a:solidFill>
                        <a:effectLst/>
                        <a:latin typeface="+mj-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latin typeface="+mj-lt"/>
                        </a:rPr>
                        <a:t>Dpa Limit</a:t>
                      </a:r>
                      <a:endParaRPr lang="en-US" sz="1600" b="1" i="0" u="none" strike="noStrike" dirty="0">
                        <a:solidFill>
                          <a:srgbClr val="000000"/>
                        </a:solidFill>
                        <a:effectLst/>
                        <a:latin typeface="+mj-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600" b="1" u="none" strike="noStrike" kern="1200" dirty="0">
                          <a:solidFill>
                            <a:schemeClr val="dk1"/>
                          </a:solidFill>
                          <a:effectLst/>
                          <a:latin typeface="+mn-lt"/>
                          <a:ea typeface="+mn-ea"/>
                          <a:cs typeface="+mn-cs"/>
                        </a:rPr>
                        <a:t>Rate</a:t>
                      </a:r>
                    </a:p>
                    <a:p>
                      <a:pPr marL="0" algn="ctr" defTabSz="914400" rtl="0" eaLnBrk="1" fontAlgn="b" latinLnBrk="0" hangingPunct="1"/>
                      <a:r>
                        <a:rPr lang="en-US" sz="1600" b="1" u="none" strike="noStrike" kern="1200" dirty="0">
                          <a:solidFill>
                            <a:schemeClr val="dk1"/>
                          </a:solidFill>
                          <a:effectLst/>
                          <a:latin typeface="+mn-lt"/>
                          <a:ea typeface="+mn-ea"/>
                          <a:cs typeface="+mn-cs"/>
                        </a:rPr>
                        <a:t>Rate</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latin typeface="+mn-lt"/>
                        </a:rPr>
                        <a:t>He Limit</a:t>
                      </a:r>
                      <a:endParaRPr lang="en-US" sz="1600" b="1" i="0" u="none" strike="noStrike" dirty="0">
                        <a:solidFill>
                          <a:srgbClr val="000000"/>
                        </a:solidFill>
                        <a:effectLst/>
                        <a:latin typeface="+mn-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mj-lt"/>
                        </a:rPr>
                        <a:t>He rate</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600" b="1" u="none" strike="noStrike" kern="1200" dirty="0">
                          <a:solidFill>
                            <a:schemeClr val="dk1"/>
                          </a:solidFill>
                          <a:effectLst/>
                          <a:latin typeface="+mn-lt"/>
                          <a:ea typeface="+mn-ea"/>
                          <a:cs typeface="+mn-cs"/>
                        </a:rPr>
                        <a:t>Lifetime (dpa limit)</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600" b="1" u="none" strike="noStrike" kern="1200" dirty="0">
                          <a:solidFill>
                            <a:schemeClr val="dk1"/>
                          </a:solidFill>
                          <a:effectLst/>
                          <a:latin typeface="+mn-lt"/>
                          <a:ea typeface="+mn-ea"/>
                          <a:cs typeface="+mn-cs"/>
                        </a:rPr>
                        <a:t>Lifetime</a:t>
                      </a:r>
                    </a:p>
                    <a:p>
                      <a:pPr marL="0" marR="0" lvl="0" indent="0" algn="ctr" defTabSz="914126" rtl="0" eaLnBrk="1" fontAlgn="b" latinLnBrk="0" hangingPunct="1">
                        <a:lnSpc>
                          <a:spcPct val="100000"/>
                        </a:lnSpc>
                        <a:spcBef>
                          <a:spcPts val="0"/>
                        </a:spcBef>
                        <a:spcAft>
                          <a:spcPts val="0"/>
                        </a:spcAft>
                        <a:buClrTx/>
                        <a:buSzTx/>
                        <a:buFontTx/>
                        <a:buNone/>
                        <a:tabLst/>
                        <a:defRPr/>
                      </a:pPr>
                      <a:r>
                        <a:rPr lang="en-US" sz="1600" b="1" u="none" strike="noStrike" kern="1200" dirty="0">
                          <a:solidFill>
                            <a:schemeClr val="dk1"/>
                          </a:solidFill>
                          <a:effectLst/>
                          <a:latin typeface="+mn-lt"/>
                          <a:ea typeface="+mn-ea"/>
                          <a:cs typeface="+mn-cs"/>
                        </a:rPr>
                        <a:t>(He limit)</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5745">
                <a:tc>
                  <a:txBody>
                    <a:bodyPr/>
                    <a:lstStyle/>
                    <a:p>
                      <a:pPr algn="l" fontAlgn="b"/>
                      <a:endParaRPr lang="en-US" sz="1400" b="0" i="0" u="none" strike="noStrike" dirty="0">
                        <a:solidFill>
                          <a:srgbClr val="000000"/>
                        </a:solidFill>
                        <a:effectLst/>
                        <a:latin typeface="+mj-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mj-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400" b="0" i="0" u="none" strike="noStrike" dirty="0">
                        <a:solidFill>
                          <a:srgbClr val="000000"/>
                        </a:solidFill>
                        <a:effectLst/>
                        <a:latin typeface="+mn-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dk1"/>
                          </a:solidFill>
                          <a:effectLst/>
                          <a:latin typeface="+mn-lt"/>
                          <a:ea typeface="+mn-ea"/>
                          <a:cs typeface="+mn-cs"/>
                        </a:rPr>
                        <a:t>(dpa)</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dirty="0">
                          <a:effectLst/>
                        </a:rPr>
                        <a:t>(dpa</a:t>
                      </a:r>
                      <a:r>
                        <a:rPr lang="en-US" sz="1400" b="1" u="none" strike="noStrike" kern="1200" dirty="0">
                          <a:solidFill>
                            <a:schemeClr val="dk1"/>
                          </a:solidFill>
                          <a:effectLst/>
                          <a:latin typeface="+mn-lt"/>
                          <a:ea typeface="+mn-ea"/>
                          <a:cs typeface="+mn-cs"/>
                        </a:rPr>
                        <a:t>/y)</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dirty="0">
                          <a:effectLst/>
                          <a:latin typeface="+mn-lt"/>
                        </a:rPr>
                        <a:t>(appm)</a:t>
                      </a:r>
                      <a:endParaRPr lang="en-US" sz="1400" b="1" i="0" u="none" strike="noStrike" dirty="0">
                        <a:solidFill>
                          <a:srgbClr val="000000"/>
                        </a:solidFill>
                        <a:effectLst/>
                        <a:latin typeface="+mn-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dirty="0">
                          <a:effectLst/>
                          <a:latin typeface="+mn-lt"/>
                        </a:rPr>
                        <a:t>(appm/ y)</a:t>
                      </a:r>
                      <a:endParaRPr lang="en-US" sz="1400" b="1" i="0" u="none" strike="noStrike" dirty="0">
                        <a:solidFill>
                          <a:srgbClr val="000000"/>
                        </a:solidFill>
                        <a:effectLst/>
                        <a:latin typeface="+mn-lt"/>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dk1"/>
                          </a:solidFill>
                          <a:effectLst/>
                          <a:latin typeface="+mn-lt"/>
                          <a:ea typeface="+mn-ea"/>
                          <a:cs typeface="+mn-cs"/>
                        </a:rPr>
                        <a:t>(year)</a:t>
                      </a:r>
                      <a:endParaRPr lang="en-US" sz="1400" b="1" i="0" u="none" strike="noStrike" kern="1200" dirty="0">
                        <a:solidFill>
                          <a:srgbClr val="000000"/>
                        </a:solidFill>
                        <a:effectLst/>
                        <a:latin typeface="+mn-lt"/>
                        <a:ea typeface="+mn-ea"/>
                        <a:cs typeface="+mn-cs"/>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dk1"/>
                          </a:solidFill>
                          <a:effectLst/>
                          <a:latin typeface="+mn-lt"/>
                          <a:ea typeface="+mn-ea"/>
                          <a:cs typeface="+mn-cs"/>
                        </a:rPr>
                        <a:t>(years)</a:t>
                      </a:r>
                      <a:endParaRPr lang="en-US" sz="1400" b="1" i="0" u="none" strike="noStrike" kern="1200" dirty="0">
                        <a:solidFill>
                          <a:srgbClr val="000000"/>
                        </a:solidFill>
                        <a:effectLst/>
                        <a:latin typeface="+mn-lt"/>
                        <a:ea typeface="+mn-ea"/>
                        <a:cs typeface="+mn-cs"/>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9827248"/>
                  </a:ext>
                </a:extLst>
              </a:tr>
              <a:tr h="365760">
                <a:tc>
                  <a:txBody>
                    <a:bodyPr/>
                    <a:lstStyle/>
                    <a:p>
                      <a:pPr algn="l" fontAlgn="b"/>
                      <a:r>
                        <a:rPr lang="en-US" sz="1400" b="1" u="none" strike="noStrike" dirty="0">
                          <a:effectLst/>
                          <a:latin typeface="+mn-lt"/>
                        </a:rPr>
                        <a:t>Target Window</a:t>
                      </a:r>
                      <a:endParaRPr lang="en-US" sz="1400" b="1" i="0" u="none" strike="noStrike" dirty="0">
                        <a:solidFill>
                          <a:srgbClr val="000000"/>
                        </a:solidFill>
                        <a:effectLst/>
                        <a:latin typeface="+mj-lt"/>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b"/>
                      <a:endParaRPr lang="en-US" sz="1400" b="0" i="0" u="none" strike="noStrike" dirty="0">
                        <a:solidFill>
                          <a:srgbClr val="000000"/>
                        </a:solidFill>
                        <a:effectLst/>
                        <a:latin typeface="+mj-lt"/>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n-US" sz="1400" u="none" strike="noStrike" kern="1200" dirty="0">
                          <a:solidFill>
                            <a:schemeClr val="dk1"/>
                          </a:solidFill>
                          <a:effectLst/>
                          <a:latin typeface="+mn-lt"/>
                          <a:ea typeface="+mn-ea"/>
                          <a:cs typeface="+mn-cs"/>
                        </a:rPr>
                        <a:t>SS</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r>
                        <a:rPr lang="en-US" sz="1400" u="none" strike="noStrike" kern="1200" dirty="0">
                          <a:solidFill>
                            <a:schemeClr val="dk1"/>
                          </a:solidFill>
                          <a:effectLst/>
                          <a:latin typeface="+mn-lt"/>
                          <a:ea typeface="+mn-ea"/>
                          <a:cs typeface="+mn-cs"/>
                        </a:rPr>
                        <a:t>12</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endParaRPr lang="en-US" sz="1400" b="1" u="none" strike="noStrike" kern="1200" dirty="0">
                        <a:solidFill>
                          <a:schemeClr val="dk1"/>
                        </a:solidFill>
                        <a:effectLst/>
                        <a:latin typeface="+mj-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endParaRPr lang="en-US" sz="1400" b="1" u="none" strike="noStrike" kern="1200" dirty="0">
                        <a:solidFill>
                          <a:schemeClr val="dk1"/>
                        </a:solidFill>
                        <a:effectLst/>
                        <a:latin typeface="+mj-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endParaRPr lang="en-US" sz="1400" b="1" u="none" strike="noStrike" kern="1200" dirty="0">
                        <a:solidFill>
                          <a:schemeClr val="dk1"/>
                        </a:solidFill>
                        <a:effectLst/>
                        <a:latin typeface="+mj-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endParaRPr lang="en-US" sz="1400" b="1" u="none" strike="noStrike" kern="1200" dirty="0">
                        <a:solidFill>
                          <a:schemeClr val="dk1"/>
                        </a:solidFill>
                        <a:effectLst/>
                        <a:latin typeface="+mj-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endParaRPr lang="en-US" sz="1400" b="1" u="none" strike="noStrike" kern="1200" dirty="0">
                        <a:solidFill>
                          <a:schemeClr val="dk1"/>
                        </a:solidFill>
                        <a:effectLst/>
                        <a:latin typeface="+mj-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49108189"/>
                  </a:ext>
                </a:extLst>
              </a:tr>
              <a:tr h="365760">
                <a:tc>
                  <a:txBody>
                    <a:bodyPr/>
                    <a:lstStyle/>
                    <a:p>
                      <a:pPr algn="l" fontAlgn="b"/>
                      <a:endParaRPr lang="en-US" sz="1400" b="0" i="0" u="none" strike="noStrike" dirty="0">
                        <a:solidFill>
                          <a:srgbClr val="000000"/>
                        </a:solidFill>
                        <a:effectLst/>
                        <a:latin typeface="+mn-lt"/>
                      </a:endParaRPr>
                    </a:p>
                  </a:txBody>
                  <a:tcPr marL="7620" marR="7620" marT="7620" marB="0" anchor="ctr"/>
                </a:tc>
                <a:tc>
                  <a:txBody>
                    <a:bodyPr/>
                    <a:lstStyle/>
                    <a:p>
                      <a:pPr algn="l" fontAlgn="b"/>
                      <a:r>
                        <a:rPr lang="en-US" sz="1400" u="none" strike="noStrike" dirty="0">
                          <a:effectLst/>
                          <a:latin typeface="+mn-lt"/>
                        </a:rPr>
                        <a:t>Stationary /small</a:t>
                      </a:r>
                      <a:endParaRPr lang="en-US" sz="1400" b="0" i="0" u="none" strike="noStrike" dirty="0">
                        <a:solidFill>
                          <a:srgbClr val="000000"/>
                        </a:solidFill>
                        <a:effectLst/>
                        <a:latin typeface="+mn-lt"/>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16.7</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0.7</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0001"/>
                  </a:ext>
                </a:extLst>
              </a:tr>
              <a:tr h="421005">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endParaRPr lang="en-US" sz="1400" b="0" i="0" u="none" strike="noStrike" dirty="0">
                        <a:solidFill>
                          <a:schemeClr val="tx1"/>
                        </a:solidFill>
                        <a:effectLst/>
                        <a:latin typeface="+mn-lt"/>
                      </a:endParaRPr>
                    </a:p>
                  </a:txBody>
                  <a:tcPr marL="7620" marR="7620" marT="7620" marB="0" anchor="ct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1400" b="0" u="none" strike="noStrike" dirty="0">
                          <a:solidFill>
                            <a:schemeClr val="tx1"/>
                          </a:solidFill>
                          <a:effectLst/>
                          <a:latin typeface="+mn-lt"/>
                        </a:rPr>
                        <a:t>As</a:t>
                      </a:r>
                      <a:r>
                        <a:rPr lang="en-US" sz="1400" b="0" i="0" u="none" strike="noStrike" dirty="0">
                          <a:solidFill>
                            <a:schemeClr val="tx1"/>
                          </a:solidFill>
                          <a:effectLst/>
                          <a:latin typeface="+mn-lt"/>
                        </a:rPr>
                        <a:t>ynchronous Rot. / small</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0.35</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51</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0002"/>
                  </a:ext>
                </a:extLst>
              </a:tr>
              <a:tr h="365760">
                <a:tc>
                  <a:txBody>
                    <a:bodyPr/>
                    <a:lstStyle/>
                    <a:p>
                      <a:pPr algn="l" fontAlgn="b"/>
                      <a:endParaRPr lang="en-US" sz="1400" b="0" i="0" u="none" strike="noStrike" dirty="0">
                        <a:solidFill>
                          <a:srgbClr val="000000"/>
                        </a:solidFill>
                        <a:effectLst/>
                        <a:latin typeface="+mn-lt"/>
                      </a:endParaRPr>
                    </a:p>
                  </a:txBody>
                  <a:tcPr marL="7620" marR="7620" marT="7620" marB="0" anchor="ctr">
                    <a:lnB w="12700" cap="flat" cmpd="sng" algn="ctr">
                      <a:noFill/>
                      <a:prstDash val="solid"/>
                      <a:round/>
                      <a:headEnd type="none" w="med" len="med"/>
                      <a:tailEnd type="none" w="med" len="med"/>
                    </a:lnB>
                  </a:tcPr>
                </a:tc>
                <a:tc>
                  <a:txBody>
                    <a:bodyPr/>
                    <a:lstStyle/>
                    <a:p>
                      <a:pPr algn="l" fontAlgn="b"/>
                      <a:r>
                        <a:rPr lang="en-US" sz="1400" b="1" i="0" u="none" strike="noStrike" dirty="0">
                          <a:solidFill>
                            <a:srgbClr val="FF0000"/>
                          </a:solidFill>
                          <a:effectLst/>
                          <a:latin typeface="+mn-lt"/>
                        </a:rPr>
                        <a:t>Synchronous Rot. / large</a:t>
                      </a:r>
                      <a:endParaRPr lang="en-US" sz="1400" b="0" i="0" u="none" strike="noStrike" dirty="0">
                        <a:solidFill>
                          <a:srgbClr val="000000"/>
                        </a:solidFill>
                        <a:effectLst/>
                        <a:latin typeface="+mn-lt"/>
                      </a:endParaRPr>
                    </a:p>
                  </a:txBody>
                  <a:tcPr marL="7620" marR="7620" marT="7620" marB="0" anchor="ctr">
                    <a:lnB w="12700" cap="flat" cmpd="sng" algn="ctr">
                      <a:no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no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noFill/>
                      <a:prstDash val="solid"/>
                      <a:round/>
                      <a:headEnd type="none" w="med" len="med"/>
                      <a:tailEnd type="none" w="med" len="med"/>
                    </a:lnB>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0.444</a:t>
                      </a:r>
                    </a:p>
                  </a:txBody>
                  <a:tcPr marL="7620" marR="7620" marT="7620" marB="0" anchor="ctr">
                    <a:lnB w="12700" cap="flat" cmpd="sng" algn="ctr">
                      <a:no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no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noFill/>
                      <a:prstDash val="solid"/>
                      <a:round/>
                      <a:headEnd type="none" w="med" len="med"/>
                      <a:tailEnd type="none" w="med" len="med"/>
                    </a:lnB>
                  </a:tcPr>
                </a:tc>
                <a:tc>
                  <a:txBody>
                    <a:bodyPr/>
                    <a:lstStyle/>
                    <a:p>
                      <a:pPr marL="0" algn="ctr" defTabSz="914126" rtl="0" eaLnBrk="1" fontAlgn="b" latinLnBrk="0" hangingPunct="1"/>
                      <a:r>
                        <a:rPr lang="en-US" sz="1400" b="1" u="none" strike="noStrike" kern="1200" dirty="0">
                          <a:solidFill>
                            <a:srgbClr val="FF0000"/>
                          </a:solidFill>
                          <a:effectLst/>
                          <a:latin typeface="+mn-lt"/>
                          <a:ea typeface="+mn-ea"/>
                          <a:cs typeface="+mn-cs"/>
                        </a:rPr>
                        <a:t>27</a:t>
                      </a:r>
                    </a:p>
                  </a:txBody>
                  <a:tcPr marL="7620" marR="7620" marT="7620" marB="0" anchor="ctr">
                    <a:lnB w="12700" cap="flat" cmpd="sng" algn="ctr">
                      <a:no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219075">
                <a:tc>
                  <a:txBody>
                    <a:bodyPr/>
                    <a:lstStyle/>
                    <a:p>
                      <a:pPr algn="l" fontAlgn="b"/>
                      <a:endParaRPr lang="en-US" sz="1400" b="0" i="0" u="none" strike="noStrike" dirty="0">
                        <a:solidFill>
                          <a:srgbClr val="000000"/>
                        </a:solidFill>
                        <a:effectLst/>
                        <a:latin typeface="+mn-lt"/>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400" b="0" i="0" u="none" strike="noStrike" dirty="0">
                        <a:solidFill>
                          <a:srgbClr val="000000"/>
                        </a:solidFill>
                        <a:effectLst/>
                        <a:latin typeface="+mn-lt"/>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126" rtl="0" eaLnBrk="1" fontAlgn="b" latinLnBrk="0" hangingPunct="1"/>
                      <a:endParaRPr lang="en-US" sz="1400" b="1" u="none" strike="noStrike" kern="1200" dirty="0">
                        <a:solidFill>
                          <a:srgbClr val="FF0000"/>
                        </a:solidFill>
                        <a:effectLst/>
                        <a:latin typeface="+mn-lt"/>
                        <a:ea typeface="+mn-ea"/>
                        <a:cs typeface="+mn-cs"/>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1412"/>
                  </a:ext>
                </a:extLst>
              </a:tr>
              <a:tr h="365760">
                <a:tc>
                  <a:txBody>
                    <a:bodyPr/>
                    <a:lstStyle/>
                    <a:p>
                      <a:pPr algn="l" fontAlgn="b"/>
                      <a:r>
                        <a:rPr lang="en-US" sz="1400" b="1" u="none" strike="noStrike" dirty="0">
                          <a:effectLst/>
                          <a:latin typeface="+mn-lt"/>
                        </a:rPr>
                        <a:t>Proton Beam Window</a:t>
                      </a:r>
                      <a:endParaRPr lang="en-US" sz="1400" b="1" i="0" u="none" strike="noStrike" dirty="0">
                        <a:solidFill>
                          <a:srgbClr val="000000"/>
                        </a:solidFill>
                        <a:effectLst/>
                        <a:latin typeface="+mn-lt"/>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b"/>
                      <a:r>
                        <a:rPr lang="en-US" sz="1400" u="none" strike="noStrike" dirty="0">
                          <a:effectLst/>
                          <a:latin typeface="+mn-lt"/>
                        </a:rPr>
                        <a:t>  </a:t>
                      </a:r>
                      <a:endParaRPr lang="en-US" sz="1400" b="0" i="0" u="none" strike="noStrike" dirty="0">
                        <a:solidFill>
                          <a:srgbClr val="000000"/>
                        </a:solidFill>
                        <a:effectLst/>
                        <a:latin typeface="+mn-lt"/>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Al</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40</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2000</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213360">
                <a:tc>
                  <a:txBody>
                    <a:bodyPr/>
                    <a:lstStyle/>
                    <a:p>
                      <a:pPr algn="l" fontAlgn="b"/>
                      <a:endParaRPr lang="en-US" sz="1400" b="0" i="0" u="none" strike="noStrike" dirty="0">
                        <a:solidFill>
                          <a:srgbClr val="000000"/>
                        </a:solidFill>
                        <a:effectLst/>
                        <a:latin typeface="+mn-lt"/>
                      </a:endParaRPr>
                    </a:p>
                  </a:txBody>
                  <a:tcPr marL="7620" marR="7620" marT="7620" marB="0" anchor="ctr"/>
                </a:tc>
                <a:tc>
                  <a:txBody>
                    <a:bodyPr/>
                    <a:lstStyle/>
                    <a:p>
                      <a:pPr algn="l" fontAlgn="b"/>
                      <a:r>
                        <a:rPr lang="en-US" sz="1400" b="0" i="0" u="none" strike="noStrike" dirty="0">
                          <a:solidFill>
                            <a:srgbClr val="000000"/>
                          </a:solidFill>
                          <a:effectLst/>
                          <a:latin typeface="+mn-lt"/>
                        </a:rPr>
                        <a:t>Stat. or Async./ small </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2.3</a:t>
                      </a:r>
                    </a:p>
                  </a:txBody>
                  <a:tcPr marL="7620" marR="7620" marT="7620" marB="0" anchor="ct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1335</a:t>
                      </a: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17</a:t>
                      </a: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1.5</a:t>
                      </a:r>
                    </a:p>
                  </a:txBody>
                  <a:tcPr marL="7620" marR="7620" marT="7620" marB="0" anchor="ctr"/>
                </a:tc>
                <a:extLst>
                  <a:ext uri="{0D108BD9-81ED-4DB2-BD59-A6C34878D82A}">
                    <a16:rowId xmlns:a16="http://schemas.microsoft.com/office/drawing/2014/main" val="3093793875"/>
                  </a:ext>
                </a:extLst>
              </a:tr>
              <a:tr h="213360">
                <a:tc>
                  <a:txBody>
                    <a:bodyPr/>
                    <a:lstStyle/>
                    <a:p>
                      <a:pPr algn="l" fontAlgn="b"/>
                      <a:endParaRPr lang="en-US" sz="1400" b="0" i="0" u="none" strike="noStrike" dirty="0">
                        <a:solidFill>
                          <a:srgbClr val="000000"/>
                        </a:solidFill>
                        <a:effectLst/>
                        <a:latin typeface="+mn-lt"/>
                      </a:endParaRPr>
                    </a:p>
                  </a:txBody>
                  <a:tcPr marL="7620" marR="7620" marT="7620" marB="0" anchor="ct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1400" b="1" i="0" u="none" strike="noStrike" dirty="0">
                          <a:solidFill>
                            <a:srgbClr val="FF0000"/>
                          </a:solidFill>
                          <a:effectLst/>
                          <a:latin typeface="+mn-lt"/>
                        </a:rPr>
                        <a:t>Synchronous Rot. / large</a:t>
                      </a:r>
                      <a:endParaRPr lang="en-US" sz="1400" b="0" i="0" u="none" strike="noStrike" dirty="0">
                        <a:solidFill>
                          <a:srgbClr val="000000"/>
                        </a:solidFill>
                        <a:effectLst/>
                        <a:latin typeface="+mn-lt"/>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1.07</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616.3</a:t>
                      </a: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37</a:t>
                      </a:r>
                    </a:p>
                  </a:txBody>
                  <a:tcPr marL="7620" marR="7620" marT="7620" marB="0" anchor="ctr"/>
                </a:tc>
                <a:tc>
                  <a:txBody>
                    <a:bodyPr/>
                    <a:lstStyle/>
                    <a:p>
                      <a:pPr marL="0" algn="ctr" defTabSz="914126" rtl="0" eaLnBrk="1" fontAlgn="b" latinLnBrk="0" hangingPunct="1"/>
                      <a:r>
                        <a:rPr lang="en-US" sz="1400" b="1" u="none" strike="noStrike" kern="1200" dirty="0">
                          <a:solidFill>
                            <a:srgbClr val="FF0000"/>
                          </a:solidFill>
                          <a:effectLst/>
                          <a:latin typeface="+mn-lt"/>
                          <a:ea typeface="+mn-ea"/>
                          <a:cs typeface="+mn-cs"/>
                        </a:rPr>
                        <a:t>3.2</a:t>
                      </a:r>
                    </a:p>
                  </a:txBody>
                  <a:tcPr marL="7620" marR="7620" marT="7620" marB="0" anchor="ctr"/>
                </a:tc>
                <a:extLst>
                  <a:ext uri="{0D108BD9-81ED-4DB2-BD59-A6C34878D82A}">
                    <a16:rowId xmlns:a16="http://schemas.microsoft.com/office/drawing/2014/main" val="2111366795"/>
                  </a:ext>
                </a:extLst>
              </a:tr>
              <a:tr h="213360">
                <a:tc>
                  <a:txBody>
                    <a:bodyPr/>
                    <a:lstStyle/>
                    <a:p>
                      <a:pPr algn="l" fontAlgn="b"/>
                      <a:endParaRPr lang="en-US" sz="1400" b="0" i="0" u="none" strike="noStrike" dirty="0">
                        <a:solidFill>
                          <a:srgbClr val="000000"/>
                        </a:solidFill>
                        <a:effectLst/>
                        <a:latin typeface="+mn-lt"/>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mn-lt"/>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4191094"/>
                  </a:ext>
                </a:extLst>
              </a:tr>
              <a:tr h="213360">
                <a:tc>
                  <a:txBody>
                    <a:bodyPr/>
                    <a:lstStyle/>
                    <a:p>
                      <a:pPr algn="l" fontAlgn="b"/>
                      <a:r>
                        <a:rPr lang="en-US" sz="1400" b="1" u="none" strike="noStrike" dirty="0">
                          <a:effectLst/>
                          <a:latin typeface="+mn-lt"/>
                        </a:rPr>
                        <a:t>Moderator Vessels</a:t>
                      </a:r>
                      <a:endParaRPr lang="en-US" sz="1400" b="1" i="0" u="none" strike="noStrike" dirty="0">
                        <a:solidFill>
                          <a:srgbClr val="000000"/>
                        </a:solidFill>
                        <a:effectLst/>
                        <a:latin typeface="+mn-lt"/>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l" fontAlgn="b"/>
                      <a:r>
                        <a:rPr lang="en-US" sz="1400" u="none" strike="noStrike" dirty="0">
                          <a:effectLst/>
                          <a:latin typeface="+mn-lt"/>
                        </a:rPr>
                        <a:t>  </a:t>
                      </a:r>
                      <a:endParaRPr lang="en-US" sz="1400" b="0" i="0" u="none" strike="noStrike" dirty="0">
                        <a:solidFill>
                          <a:srgbClr val="000000"/>
                        </a:solidFill>
                        <a:effectLst/>
                        <a:latin typeface="+mn-lt"/>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Al</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40</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2000</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5.1</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213360">
                <a:tc>
                  <a:txBody>
                    <a:bodyPr/>
                    <a:lstStyle/>
                    <a:p>
                      <a:pPr algn="l" fontAlgn="b"/>
                      <a:endParaRPr lang="en-US" sz="1400" b="0" i="0" u="none" strike="noStrike" dirty="0">
                        <a:solidFill>
                          <a:srgbClr val="000000"/>
                        </a:solidFill>
                        <a:effectLst/>
                        <a:latin typeface="+mn-lt"/>
                      </a:endParaRPr>
                    </a:p>
                  </a:txBody>
                  <a:tcPr marL="7620" marR="7620" marT="7620" marB="0" anchor="ct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Stat. or Async./ small </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7.8</a:t>
                      </a:r>
                    </a:p>
                  </a:txBody>
                  <a:tcPr marL="7620" marR="7620" marT="7620" marB="0" anchor="ct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116</a:t>
                      </a: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5.1</a:t>
                      </a:r>
                    </a:p>
                  </a:txBody>
                  <a:tcPr marL="7620" marR="7620" marT="7620" marB="0" anchor="ct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17</a:t>
                      </a:r>
                    </a:p>
                  </a:txBody>
                  <a:tcPr marL="7620" marR="7620" marT="7620" marB="0" anchor="ctr"/>
                </a:tc>
                <a:extLst>
                  <a:ext uri="{0D108BD9-81ED-4DB2-BD59-A6C34878D82A}">
                    <a16:rowId xmlns:a16="http://schemas.microsoft.com/office/drawing/2014/main" val="2122958426"/>
                  </a:ext>
                </a:extLst>
              </a:tr>
              <a:tr h="365760">
                <a:tc>
                  <a:txBody>
                    <a:bodyPr/>
                    <a:lstStyle/>
                    <a:p>
                      <a:pPr marL="0" algn="l" defTabSz="914400"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FF0000"/>
                          </a:solidFill>
                          <a:effectLst/>
                          <a:latin typeface="+mn-lt"/>
                        </a:rPr>
                        <a:t>Synchronous Rot. / large</a:t>
                      </a:r>
                      <a:endParaRPr lang="en-US" sz="1400" b="0" i="0" u="none" strike="noStrike" dirty="0">
                        <a:solidFill>
                          <a:srgbClr val="000000"/>
                        </a:solidFill>
                        <a:effectLst/>
                        <a:latin typeface="+mn-lt"/>
                      </a:endParaRPr>
                    </a:p>
                  </a:txBody>
                  <a:tcPr marL="7620" marR="7620" marT="7620" marB="0" anchor="ctr">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solidFill>
                      <a:schemeClr val="accent3">
                        <a:lumMod val="20000"/>
                        <a:lumOff val="80000"/>
                      </a:schemeClr>
                    </a:solidFill>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5.24 </a:t>
                      </a:r>
                    </a:p>
                  </a:txBody>
                  <a:tcPr marL="7620" marR="7620" marT="7620" marB="0" anchor="ctr">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solidFill>
                      <a:schemeClr val="accent3">
                        <a:lumMod val="20000"/>
                        <a:lumOff val="80000"/>
                      </a:schemeClr>
                    </a:solidFill>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68.2</a:t>
                      </a:r>
                    </a:p>
                  </a:txBody>
                  <a:tcPr marL="7620" marR="7620" marT="7620" marB="0" anchor="ctr">
                    <a:solidFill>
                      <a:schemeClr val="accent3">
                        <a:lumMod val="20000"/>
                        <a:lumOff val="80000"/>
                      </a:schemeClr>
                    </a:solidFill>
                  </a:tcPr>
                </a:tc>
                <a:tc>
                  <a:txBody>
                    <a:bodyPr/>
                    <a:lstStyle/>
                    <a:p>
                      <a:pPr marL="0" algn="ctr" defTabSz="914126" rtl="0" eaLnBrk="1" fontAlgn="b" latinLnBrk="0" hangingPunct="1"/>
                      <a:r>
                        <a:rPr lang="en-US" sz="1400" b="1" u="none" strike="noStrike" kern="1200" dirty="0">
                          <a:solidFill>
                            <a:srgbClr val="FF0000"/>
                          </a:solidFill>
                          <a:effectLst/>
                          <a:latin typeface="+mn-lt"/>
                          <a:ea typeface="+mn-ea"/>
                          <a:cs typeface="+mn-cs"/>
                        </a:rPr>
                        <a:t>7.6</a:t>
                      </a:r>
                    </a:p>
                  </a:txBody>
                  <a:tcPr marL="7620" marR="7620" marT="7620" marB="0" anchor="ctr">
                    <a:solidFill>
                      <a:schemeClr val="accent3">
                        <a:lumMod val="20000"/>
                        <a:lumOff val="80000"/>
                      </a:schemeClr>
                    </a:solidFill>
                  </a:tcPr>
                </a:tc>
                <a:tc>
                  <a:txBody>
                    <a:bodyPr/>
                    <a:lstStyle/>
                    <a:p>
                      <a:pPr marL="0" algn="ctr" defTabSz="914126" rtl="0" eaLnBrk="1" fontAlgn="b" latinLnBrk="0" hangingPunct="1"/>
                      <a:r>
                        <a:rPr lang="en-US" sz="1400" u="none" strike="noStrike" kern="1200" dirty="0">
                          <a:solidFill>
                            <a:schemeClr val="dk1"/>
                          </a:solidFill>
                          <a:effectLst/>
                          <a:latin typeface="+mn-lt"/>
                          <a:ea typeface="+mn-ea"/>
                          <a:cs typeface="+mn-cs"/>
                        </a:rPr>
                        <a:t>29</a:t>
                      </a:r>
                    </a:p>
                  </a:txBody>
                  <a:tcPr marL="7620" marR="7620" marT="7620" marB="0" anchor="ctr">
                    <a:solidFill>
                      <a:schemeClr val="accent3">
                        <a:lumMod val="20000"/>
                        <a:lumOff val="80000"/>
                      </a:schemeClr>
                    </a:solidFill>
                  </a:tcPr>
                </a:tc>
                <a:extLst>
                  <a:ext uri="{0D108BD9-81ED-4DB2-BD59-A6C34878D82A}">
                    <a16:rowId xmlns:a16="http://schemas.microsoft.com/office/drawing/2014/main" val="10009"/>
                  </a:ext>
                </a:extLst>
              </a:tr>
              <a:tr h="220980">
                <a:tc>
                  <a:txBody>
                    <a:bodyPr/>
                    <a:lstStyle/>
                    <a:p>
                      <a:pPr marL="0" algn="l" defTabSz="914400"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914126" rtl="0" eaLnBrk="1" fontAlgn="b" latinLnBrk="0" hangingPunct="1">
                        <a:lnSpc>
                          <a:spcPct val="100000"/>
                        </a:lnSpc>
                        <a:spcBef>
                          <a:spcPts val="0"/>
                        </a:spcBef>
                        <a:spcAft>
                          <a:spcPts val="0"/>
                        </a:spcAft>
                        <a:buClrTx/>
                        <a:buSzTx/>
                        <a:buFontTx/>
                        <a:buNone/>
                        <a:tabLst/>
                        <a:defRPr/>
                      </a:pPr>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126" rtl="0" eaLnBrk="1" fontAlgn="b" latinLnBrk="0" hangingPunct="1"/>
                      <a:endParaRPr lang="en-US" sz="1400" u="none" strike="noStrike" kern="1200" dirty="0">
                        <a:solidFill>
                          <a:schemeClr val="dk1"/>
                        </a:solidFill>
                        <a:effectLst/>
                        <a:latin typeface="+mn-lt"/>
                        <a:ea typeface="+mn-ea"/>
                        <a:cs typeface="+mn-cs"/>
                      </a:endParaRPr>
                    </a:p>
                  </a:txBody>
                  <a:tcPr marL="7620" marR="7620" marT="762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4791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150DACA-10D4-45DA-9CFF-14303AF2A7AB}"/>
              </a:ext>
            </a:extLst>
          </p:cNvPr>
          <p:cNvPicPr>
            <a:picLocks noChangeAspect="1"/>
          </p:cNvPicPr>
          <p:nvPr/>
        </p:nvPicPr>
        <p:blipFill>
          <a:blip r:embed="rId3">
            <a:alphaModFix/>
          </a:blip>
          <a:stretch>
            <a:fillRect/>
          </a:stretch>
        </p:blipFill>
        <p:spPr>
          <a:xfrm>
            <a:off x="6996227" y="2353749"/>
            <a:ext cx="4827917" cy="3151954"/>
          </a:xfrm>
          <a:prstGeom prst="rect">
            <a:avLst/>
          </a:prstGeom>
        </p:spPr>
      </p:pic>
      <p:pic>
        <p:nvPicPr>
          <p:cNvPr id="4" name="Content Placeholder 3">
            <a:extLst>
              <a:ext uri="{FF2B5EF4-FFF2-40B4-BE49-F238E27FC236}">
                <a16:creationId xmlns:a16="http://schemas.microsoft.com/office/drawing/2014/main" id="{22B2FC58-D90F-4B87-9624-3711039B0152}"/>
              </a:ext>
            </a:extLst>
          </p:cNvPr>
          <p:cNvPicPr>
            <a:picLocks noGrp="1" noChangeAspect="1"/>
          </p:cNvPicPr>
          <p:nvPr>
            <p:ph idx="1"/>
          </p:nvPr>
        </p:nvPicPr>
        <p:blipFill>
          <a:blip r:embed="rId4">
            <a:alphaModFix amt="36000"/>
          </a:blip>
          <a:stretch>
            <a:fillRect/>
          </a:stretch>
        </p:blipFill>
        <p:spPr>
          <a:xfrm>
            <a:off x="6822884" y="2282330"/>
            <a:ext cx="4846962" cy="3294792"/>
          </a:xfrm>
          <a:prstGeom prst="rect">
            <a:avLst/>
          </a:prstGeom>
        </p:spPr>
      </p:pic>
      <p:sp>
        <p:nvSpPr>
          <p:cNvPr id="2" name="Title 1">
            <a:extLst>
              <a:ext uri="{FF2B5EF4-FFF2-40B4-BE49-F238E27FC236}">
                <a16:creationId xmlns:a16="http://schemas.microsoft.com/office/drawing/2014/main" id="{92E2457C-C4C7-459E-B641-C624F27789B9}"/>
              </a:ext>
            </a:extLst>
          </p:cNvPr>
          <p:cNvSpPr>
            <a:spLocks noGrp="1"/>
          </p:cNvSpPr>
          <p:nvPr>
            <p:ph type="title"/>
          </p:nvPr>
        </p:nvSpPr>
        <p:spPr>
          <a:xfrm>
            <a:off x="344289" y="320040"/>
            <a:ext cx="4664440" cy="535403"/>
          </a:xfrm>
        </p:spPr>
        <p:txBody>
          <a:bodyPr/>
          <a:lstStyle/>
          <a:p>
            <a:r>
              <a:rPr lang="en-US" sz="3200" b="1" dirty="0"/>
              <a:t>Dpa in tungsten</a:t>
            </a:r>
          </a:p>
        </p:txBody>
      </p:sp>
      <p:pic>
        <p:nvPicPr>
          <p:cNvPr id="3" name="Picture 2">
            <a:extLst>
              <a:ext uri="{FF2B5EF4-FFF2-40B4-BE49-F238E27FC236}">
                <a16:creationId xmlns:a16="http://schemas.microsoft.com/office/drawing/2014/main" id="{6E157DDA-8B8F-4783-BE10-AEF26DEFB5D5}"/>
              </a:ext>
            </a:extLst>
          </p:cNvPr>
          <p:cNvPicPr>
            <a:picLocks noChangeAspect="1"/>
          </p:cNvPicPr>
          <p:nvPr/>
        </p:nvPicPr>
        <p:blipFill>
          <a:blip r:embed="rId5"/>
          <a:stretch>
            <a:fillRect/>
          </a:stretch>
        </p:blipFill>
        <p:spPr>
          <a:xfrm>
            <a:off x="2942457" y="5868351"/>
            <a:ext cx="6303908" cy="885594"/>
          </a:xfrm>
          <a:prstGeom prst="rect">
            <a:avLst/>
          </a:prstGeom>
        </p:spPr>
      </p:pic>
      <p:pic>
        <p:nvPicPr>
          <p:cNvPr id="7" name="Picture 6">
            <a:extLst>
              <a:ext uri="{FF2B5EF4-FFF2-40B4-BE49-F238E27FC236}">
                <a16:creationId xmlns:a16="http://schemas.microsoft.com/office/drawing/2014/main" id="{FEA3E67A-3C77-40BC-96AB-17EA098BC6DD}"/>
              </a:ext>
            </a:extLst>
          </p:cNvPr>
          <p:cNvPicPr>
            <a:picLocks noChangeAspect="1"/>
          </p:cNvPicPr>
          <p:nvPr/>
        </p:nvPicPr>
        <p:blipFill>
          <a:blip r:embed="rId6"/>
          <a:stretch>
            <a:fillRect/>
          </a:stretch>
        </p:blipFill>
        <p:spPr>
          <a:xfrm rot="5400000">
            <a:off x="2574440" y="385755"/>
            <a:ext cx="2076232" cy="6521498"/>
          </a:xfrm>
          <a:prstGeom prst="rect">
            <a:avLst/>
          </a:prstGeom>
        </p:spPr>
      </p:pic>
      <p:sp>
        <p:nvSpPr>
          <p:cNvPr id="6" name="TextBox 5">
            <a:extLst>
              <a:ext uri="{FF2B5EF4-FFF2-40B4-BE49-F238E27FC236}">
                <a16:creationId xmlns:a16="http://schemas.microsoft.com/office/drawing/2014/main" id="{F8467226-867E-4A3A-9AD5-E8A4E0873080}"/>
              </a:ext>
            </a:extLst>
          </p:cNvPr>
          <p:cNvSpPr txBox="1"/>
          <p:nvPr/>
        </p:nvSpPr>
        <p:spPr>
          <a:xfrm>
            <a:off x="608032" y="2239387"/>
            <a:ext cx="5599610" cy="341632"/>
          </a:xfrm>
          <a:prstGeom prst="rect">
            <a:avLst/>
          </a:prstGeom>
          <a:noFill/>
        </p:spPr>
        <p:txBody>
          <a:bodyPr wrap="none" rtlCol="0">
            <a:spAutoFit/>
          </a:bodyPr>
          <a:lstStyle/>
          <a:p>
            <a:pPr algn="l">
              <a:lnSpc>
                <a:spcPct val="90000"/>
              </a:lnSpc>
            </a:pPr>
            <a:r>
              <a:rPr lang="en-US" dirty="0">
                <a:latin typeface="+mn-lt"/>
              </a:rPr>
              <a:t>Vertical cut through tungsten plate at centerline</a:t>
            </a:r>
          </a:p>
        </p:txBody>
      </p:sp>
      <p:sp>
        <p:nvSpPr>
          <p:cNvPr id="8" name="TextBox 7">
            <a:extLst>
              <a:ext uri="{FF2B5EF4-FFF2-40B4-BE49-F238E27FC236}">
                <a16:creationId xmlns:a16="http://schemas.microsoft.com/office/drawing/2014/main" id="{F414323F-E2DF-4CE8-8FDB-88D77BFF5F6D}"/>
              </a:ext>
            </a:extLst>
          </p:cNvPr>
          <p:cNvSpPr txBox="1"/>
          <p:nvPr/>
        </p:nvSpPr>
        <p:spPr>
          <a:xfrm>
            <a:off x="7169008" y="1924492"/>
            <a:ext cx="4411785" cy="341632"/>
          </a:xfrm>
          <a:prstGeom prst="rect">
            <a:avLst/>
          </a:prstGeom>
          <a:noFill/>
        </p:spPr>
        <p:txBody>
          <a:bodyPr wrap="none" rtlCol="0">
            <a:spAutoFit/>
          </a:bodyPr>
          <a:lstStyle/>
          <a:p>
            <a:pPr algn="l">
              <a:lnSpc>
                <a:spcPct val="90000"/>
              </a:lnSpc>
            </a:pPr>
            <a:r>
              <a:rPr lang="en-US" dirty="0">
                <a:latin typeface="+mn-lt"/>
              </a:rPr>
              <a:t>Horizontal cut through tungsten plate </a:t>
            </a:r>
          </a:p>
        </p:txBody>
      </p:sp>
      <p:sp>
        <p:nvSpPr>
          <p:cNvPr id="9" name="Rectangle 8">
            <a:extLst>
              <a:ext uri="{FF2B5EF4-FFF2-40B4-BE49-F238E27FC236}">
                <a16:creationId xmlns:a16="http://schemas.microsoft.com/office/drawing/2014/main" id="{A2145C03-A8B4-47C6-AA70-017F6A77D186}"/>
              </a:ext>
            </a:extLst>
          </p:cNvPr>
          <p:cNvSpPr/>
          <p:nvPr/>
        </p:nvSpPr>
        <p:spPr>
          <a:xfrm>
            <a:off x="575761" y="4930791"/>
            <a:ext cx="6092825" cy="646331"/>
          </a:xfrm>
          <a:prstGeom prst="rect">
            <a:avLst/>
          </a:prstGeom>
        </p:spPr>
        <p:txBody>
          <a:bodyPr>
            <a:spAutoFit/>
          </a:bodyPr>
          <a:lstStyle/>
          <a:p>
            <a:r>
              <a:rPr lang="en-US" dirty="0"/>
              <a:t>Isolines are shown for 5, 10, 15 and 20 dpa after 27 years of operation </a:t>
            </a:r>
          </a:p>
        </p:txBody>
      </p:sp>
      <p:sp>
        <p:nvSpPr>
          <p:cNvPr id="10" name="Rectangle 9">
            <a:extLst>
              <a:ext uri="{FF2B5EF4-FFF2-40B4-BE49-F238E27FC236}">
                <a16:creationId xmlns:a16="http://schemas.microsoft.com/office/drawing/2014/main" id="{0FB54C76-698A-4E06-B949-F073F5EF7853}"/>
              </a:ext>
            </a:extLst>
          </p:cNvPr>
          <p:cNvSpPr/>
          <p:nvPr/>
        </p:nvSpPr>
        <p:spPr>
          <a:xfrm>
            <a:off x="1899689" y="1162258"/>
            <a:ext cx="6971356" cy="707886"/>
          </a:xfrm>
          <a:prstGeom prst="rect">
            <a:avLst/>
          </a:prstGeom>
        </p:spPr>
        <p:txBody>
          <a:bodyPr wrap="square">
            <a:spAutoFit/>
          </a:bodyPr>
          <a:lstStyle/>
          <a:p>
            <a:r>
              <a:rPr lang="en-US" sz="2000" b="1" dirty="0">
                <a:latin typeface="+mn-lt"/>
              </a:rPr>
              <a:t>Highest dpa rate is  ~ 0.750 dpa/ year</a:t>
            </a:r>
          </a:p>
          <a:p>
            <a:r>
              <a:rPr lang="en-US" sz="2000" b="1" dirty="0">
                <a:latin typeface="+mn-lt"/>
              </a:rPr>
              <a:t>After 27 years of operation: maximum in W is 20.2 dpa. </a:t>
            </a:r>
          </a:p>
        </p:txBody>
      </p:sp>
      <p:sp>
        <p:nvSpPr>
          <p:cNvPr id="13" name="Rectangle 12">
            <a:extLst>
              <a:ext uri="{FF2B5EF4-FFF2-40B4-BE49-F238E27FC236}">
                <a16:creationId xmlns:a16="http://schemas.microsoft.com/office/drawing/2014/main" id="{E5280A50-56A8-4A4E-888A-DDFF8423844C}"/>
              </a:ext>
            </a:extLst>
          </p:cNvPr>
          <p:cNvSpPr/>
          <p:nvPr/>
        </p:nvSpPr>
        <p:spPr>
          <a:xfrm>
            <a:off x="7393950" y="3496737"/>
            <a:ext cx="458412" cy="369332"/>
          </a:xfrm>
          <a:prstGeom prst="rect">
            <a:avLst/>
          </a:prstGeom>
        </p:spPr>
        <p:txBody>
          <a:bodyPr wrap="square">
            <a:spAutoFit/>
          </a:bodyPr>
          <a:lstStyle/>
          <a:p>
            <a:r>
              <a:rPr lang="en-US" b="1" dirty="0"/>
              <a:t>20</a:t>
            </a:r>
          </a:p>
        </p:txBody>
      </p:sp>
      <p:sp>
        <p:nvSpPr>
          <p:cNvPr id="14" name="Rectangle 13">
            <a:extLst>
              <a:ext uri="{FF2B5EF4-FFF2-40B4-BE49-F238E27FC236}">
                <a16:creationId xmlns:a16="http://schemas.microsoft.com/office/drawing/2014/main" id="{BB8AA871-D28D-41B7-AB73-8BBCA049ADE2}"/>
              </a:ext>
            </a:extLst>
          </p:cNvPr>
          <p:cNvSpPr/>
          <p:nvPr/>
        </p:nvSpPr>
        <p:spPr>
          <a:xfrm>
            <a:off x="8708496" y="3137641"/>
            <a:ext cx="458412" cy="369332"/>
          </a:xfrm>
          <a:prstGeom prst="rect">
            <a:avLst/>
          </a:prstGeom>
        </p:spPr>
        <p:txBody>
          <a:bodyPr wrap="square">
            <a:spAutoFit/>
          </a:bodyPr>
          <a:lstStyle/>
          <a:p>
            <a:r>
              <a:rPr lang="en-US" b="1" dirty="0"/>
              <a:t>10</a:t>
            </a:r>
          </a:p>
        </p:txBody>
      </p:sp>
      <p:sp>
        <p:nvSpPr>
          <p:cNvPr id="15" name="Rectangle 14">
            <a:extLst>
              <a:ext uri="{FF2B5EF4-FFF2-40B4-BE49-F238E27FC236}">
                <a16:creationId xmlns:a16="http://schemas.microsoft.com/office/drawing/2014/main" id="{EB15266C-9CF4-4299-911B-D8BFA7B55F31}"/>
              </a:ext>
            </a:extLst>
          </p:cNvPr>
          <p:cNvSpPr/>
          <p:nvPr/>
        </p:nvSpPr>
        <p:spPr>
          <a:xfrm>
            <a:off x="8146812" y="3335173"/>
            <a:ext cx="458412" cy="369332"/>
          </a:xfrm>
          <a:prstGeom prst="rect">
            <a:avLst/>
          </a:prstGeom>
        </p:spPr>
        <p:txBody>
          <a:bodyPr wrap="square">
            <a:spAutoFit/>
          </a:bodyPr>
          <a:lstStyle/>
          <a:p>
            <a:r>
              <a:rPr lang="en-US" b="1" dirty="0"/>
              <a:t>15</a:t>
            </a:r>
          </a:p>
        </p:txBody>
      </p:sp>
      <p:sp>
        <p:nvSpPr>
          <p:cNvPr id="17" name="Rectangle 16">
            <a:extLst>
              <a:ext uri="{FF2B5EF4-FFF2-40B4-BE49-F238E27FC236}">
                <a16:creationId xmlns:a16="http://schemas.microsoft.com/office/drawing/2014/main" id="{BFA15505-EC10-48F5-897B-F392167E6866}"/>
              </a:ext>
            </a:extLst>
          </p:cNvPr>
          <p:cNvSpPr/>
          <p:nvPr/>
        </p:nvSpPr>
        <p:spPr>
          <a:xfrm>
            <a:off x="9755809" y="3016864"/>
            <a:ext cx="458412" cy="369332"/>
          </a:xfrm>
          <a:prstGeom prst="rect">
            <a:avLst/>
          </a:prstGeom>
        </p:spPr>
        <p:txBody>
          <a:bodyPr wrap="square">
            <a:spAutoFit/>
          </a:bodyPr>
          <a:lstStyle/>
          <a:p>
            <a:r>
              <a:rPr lang="en-US" b="1" dirty="0"/>
              <a:t>5</a:t>
            </a:r>
          </a:p>
        </p:txBody>
      </p:sp>
    </p:spTree>
    <p:extLst>
      <p:ext uri="{BB962C8B-B14F-4D97-AF65-F5344CB8AC3E}">
        <p14:creationId xmlns:p14="http://schemas.microsoft.com/office/powerpoint/2010/main" val="1184382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4F0AC-42F5-4CEC-849D-BFD2B6674AB7}"/>
              </a:ext>
            </a:extLst>
          </p:cNvPr>
          <p:cNvPicPr>
            <a:picLocks noChangeAspect="1"/>
          </p:cNvPicPr>
          <p:nvPr/>
        </p:nvPicPr>
        <p:blipFill>
          <a:blip r:embed="rId3"/>
          <a:stretch>
            <a:fillRect/>
          </a:stretch>
        </p:blipFill>
        <p:spPr>
          <a:xfrm rot="16200000">
            <a:off x="7630348" y="-21339"/>
            <a:ext cx="3147632" cy="5803202"/>
          </a:xfrm>
          <a:prstGeom prst="rect">
            <a:avLst/>
          </a:prstGeom>
        </p:spPr>
      </p:pic>
      <p:sp>
        <p:nvSpPr>
          <p:cNvPr id="2" name="Title 1"/>
          <p:cNvSpPr>
            <a:spLocks noGrp="1"/>
          </p:cNvSpPr>
          <p:nvPr>
            <p:ph type="title"/>
          </p:nvPr>
        </p:nvSpPr>
        <p:spPr>
          <a:xfrm>
            <a:off x="282065" y="116700"/>
            <a:ext cx="11823700" cy="535403"/>
          </a:xfrm>
        </p:spPr>
        <p:txBody>
          <a:bodyPr/>
          <a:lstStyle/>
          <a:p>
            <a:r>
              <a:rPr lang="en-US" sz="3200" b="1" dirty="0"/>
              <a:t>Aluminum  proton beam window: He production rate </a:t>
            </a:r>
          </a:p>
        </p:txBody>
      </p:sp>
      <p:sp>
        <p:nvSpPr>
          <p:cNvPr id="3" name="TextBox 2"/>
          <p:cNvSpPr txBox="1"/>
          <p:nvPr/>
        </p:nvSpPr>
        <p:spPr>
          <a:xfrm>
            <a:off x="282064" y="4494887"/>
            <a:ext cx="5293235" cy="2336024"/>
          </a:xfrm>
          <a:prstGeom prst="rect">
            <a:avLst/>
          </a:prstGeom>
          <a:noFill/>
          <a:ln w="28575">
            <a:solidFill>
              <a:srgbClr val="00B0F0"/>
            </a:solidFill>
          </a:ln>
        </p:spPr>
        <p:txBody>
          <a:bodyPr wrap="square" rtlCol="0">
            <a:spAutoFit/>
          </a:bodyPr>
          <a:lstStyle/>
          <a:p>
            <a:pPr>
              <a:lnSpc>
                <a:spcPct val="90000"/>
              </a:lnSpc>
            </a:pPr>
            <a:r>
              <a:rPr lang="en-US" b="1" dirty="0"/>
              <a:t>Previous design</a:t>
            </a:r>
          </a:p>
          <a:p>
            <a:pPr>
              <a:lnSpc>
                <a:spcPct val="90000"/>
              </a:lnSpc>
            </a:pPr>
            <a:r>
              <a:rPr lang="en-US" b="1" dirty="0"/>
              <a:t>Max. He production rate: 1335</a:t>
            </a:r>
            <a:r>
              <a:rPr lang="en-US" b="1" dirty="0">
                <a:solidFill>
                  <a:srgbClr val="FF0000"/>
                </a:solidFill>
              </a:rPr>
              <a:t> </a:t>
            </a:r>
            <a:r>
              <a:rPr lang="en-US" b="1" dirty="0"/>
              <a:t>appm/y @ 15 Hz</a:t>
            </a:r>
          </a:p>
          <a:p>
            <a:pPr>
              <a:lnSpc>
                <a:spcPct val="90000"/>
              </a:lnSpc>
            </a:pPr>
            <a:r>
              <a:rPr lang="en-US" b="1" dirty="0"/>
              <a:t>                                           ~890 appm/y @ 10Hz</a:t>
            </a:r>
            <a:endParaRPr lang="en-US" b="1" dirty="0">
              <a:solidFill>
                <a:srgbClr val="FF0000"/>
              </a:solidFill>
            </a:endParaRPr>
          </a:p>
          <a:p>
            <a:pPr>
              <a:lnSpc>
                <a:spcPct val="90000"/>
              </a:lnSpc>
            </a:pPr>
            <a:endParaRPr lang="en-US" b="1" dirty="0">
              <a:solidFill>
                <a:srgbClr val="FF0000"/>
              </a:solidFill>
            </a:endParaRPr>
          </a:p>
          <a:p>
            <a:pPr>
              <a:lnSpc>
                <a:spcPct val="90000"/>
              </a:lnSpc>
            </a:pPr>
            <a:r>
              <a:rPr lang="en-US" b="1" dirty="0"/>
              <a:t>Estimated lifetime: 1.5 years @ 15 Hz</a:t>
            </a:r>
            <a:r>
              <a:rPr lang="en-US" b="1" dirty="0">
                <a:solidFill>
                  <a:srgbClr val="FF0000"/>
                </a:solidFill>
              </a:rPr>
              <a:t> </a:t>
            </a:r>
          </a:p>
          <a:p>
            <a:pPr>
              <a:lnSpc>
                <a:spcPct val="90000"/>
              </a:lnSpc>
            </a:pPr>
            <a:r>
              <a:rPr lang="en-US" b="1" dirty="0">
                <a:solidFill>
                  <a:srgbClr val="FF0000"/>
                </a:solidFill>
              </a:rPr>
              <a:t>                                 </a:t>
            </a:r>
            <a:r>
              <a:rPr lang="en-US" b="1" dirty="0"/>
              <a:t>2.2 years @ 10 Hz</a:t>
            </a:r>
          </a:p>
          <a:p>
            <a:pPr>
              <a:lnSpc>
                <a:spcPct val="90000"/>
              </a:lnSpc>
            </a:pPr>
            <a:r>
              <a:rPr lang="en-US" b="1" dirty="0"/>
              <a:t>Neutron contribution is negligible.</a:t>
            </a:r>
          </a:p>
          <a:p>
            <a:pPr>
              <a:lnSpc>
                <a:spcPct val="90000"/>
              </a:lnSpc>
            </a:pPr>
            <a:endParaRPr lang="en-US" b="1" dirty="0"/>
          </a:p>
          <a:p>
            <a:pPr>
              <a:lnSpc>
                <a:spcPct val="90000"/>
              </a:lnSpc>
            </a:pPr>
            <a:endParaRPr lang="en-US" b="1" dirty="0"/>
          </a:p>
        </p:txBody>
      </p:sp>
      <p:sp>
        <p:nvSpPr>
          <p:cNvPr id="5" name="TextBox 4"/>
          <p:cNvSpPr txBox="1"/>
          <p:nvPr/>
        </p:nvSpPr>
        <p:spPr>
          <a:xfrm>
            <a:off x="3563095" y="722655"/>
            <a:ext cx="5478936" cy="341632"/>
          </a:xfrm>
          <a:prstGeom prst="rect">
            <a:avLst/>
          </a:prstGeom>
          <a:solidFill>
            <a:srgbClr val="FFFF00"/>
          </a:solidFill>
        </p:spPr>
        <p:txBody>
          <a:bodyPr wrap="none" rtlCol="0">
            <a:spAutoFit/>
          </a:bodyPr>
          <a:lstStyle/>
          <a:p>
            <a:pPr algn="ctr">
              <a:lnSpc>
                <a:spcPct val="90000"/>
              </a:lnSpc>
            </a:pPr>
            <a:r>
              <a:rPr lang="en-US" b="1" dirty="0"/>
              <a:t>Window is 5.1 mm thick aluminum, water cooled</a:t>
            </a:r>
          </a:p>
        </p:txBody>
      </p:sp>
      <p:sp>
        <p:nvSpPr>
          <p:cNvPr id="4" name="TextBox 3"/>
          <p:cNvSpPr txBox="1"/>
          <p:nvPr/>
        </p:nvSpPr>
        <p:spPr>
          <a:xfrm>
            <a:off x="1006187" y="1117107"/>
            <a:ext cx="4425250" cy="341632"/>
          </a:xfrm>
          <a:prstGeom prst="rect">
            <a:avLst/>
          </a:prstGeom>
          <a:noFill/>
        </p:spPr>
        <p:txBody>
          <a:bodyPr wrap="none" rtlCol="0">
            <a:spAutoFit/>
          </a:bodyPr>
          <a:lstStyle/>
          <a:p>
            <a:pPr algn="ctr">
              <a:lnSpc>
                <a:spcPct val="90000"/>
              </a:lnSpc>
            </a:pPr>
            <a:r>
              <a:rPr lang="en-US" b="1" dirty="0"/>
              <a:t>p-induced He production rate (appm/y)</a:t>
            </a:r>
          </a:p>
        </p:txBody>
      </p:sp>
      <p:sp>
        <p:nvSpPr>
          <p:cNvPr id="11" name="TextBox 10"/>
          <p:cNvSpPr txBox="1"/>
          <p:nvPr/>
        </p:nvSpPr>
        <p:spPr>
          <a:xfrm>
            <a:off x="6588678" y="1110902"/>
            <a:ext cx="3942105" cy="341632"/>
          </a:xfrm>
          <a:prstGeom prst="rect">
            <a:avLst/>
          </a:prstGeom>
          <a:noFill/>
        </p:spPr>
        <p:txBody>
          <a:bodyPr wrap="none" rtlCol="0">
            <a:spAutoFit/>
          </a:bodyPr>
          <a:lstStyle/>
          <a:p>
            <a:pPr algn="ctr">
              <a:lnSpc>
                <a:spcPct val="90000"/>
              </a:lnSpc>
            </a:pPr>
            <a:r>
              <a:rPr lang="en-US" b="1" dirty="0"/>
              <a:t>n-induced He production (appm/y)</a:t>
            </a:r>
          </a:p>
        </p:txBody>
      </p:sp>
      <p:sp>
        <p:nvSpPr>
          <p:cNvPr id="13" name="TextBox 12">
            <a:extLst>
              <a:ext uri="{FF2B5EF4-FFF2-40B4-BE49-F238E27FC236}">
                <a16:creationId xmlns:a16="http://schemas.microsoft.com/office/drawing/2014/main" id="{E7239421-2AAE-4809-8ADD-6C19E75C8D67}"/>
              </a:ext>
            </a:extLst>
          </p:cNvPr>
          <p:cNvSpPr txBox="1"/>
          <p:nvPr/>
        </p:nvSpPr>
        <p:spPr>
          <a:xfrm>
            <a:off x="5828890" y="4508192"/>
            <a:ext cx="6276875" cy="2336024"/>
          </a:xfrm>
          <a:prstGeom prst="rect">
            <a:avLst/>
          </a:prstGeom>
          <a:noFill/>
          <a:ln w="28575">
            <a:solidFill>
              <a:srgbClr val="00B0F0"/>
            </a:solidFill>
          </a:ln>
        </p:spPr>
        <p:txBody>
          <a:bodyPr wrap="square" rtlCol="0">
            <a:spAutoFit/>
          </a:bodyPr>
          <a:lstStyle/>
          <a:p>
            <a:pPr>
              <a:lnSpc>
                <a:spcPct val="90000"/>
              </a:lnSpc>
            </a:pPr>
            <a:r>
              <a:rPr lang="en-US" b="1" dirty="0">
                <a:solidFill>
                  <a:srgbClr val="FF0000"/>
                </a:solidFill>
              </a:rPr>
              <a:t>Current design:</a:t>
            </a:r>
          </a:p>
          <a:p>
            <a:pPr>
              <a:lnSpc>
                <a:spcPct val="90000"/>
              </a:lnSpc>
            </a:pPr>
            <a:r>
              <a:rPr lang="en-US" b="1" dirty="0">
                <a:solidFill>
                  <a:srgbClr val="FF0000"/>
                </a:solidFill>
              </a:rPr>
              <a:t>Estimated lifetime  3.2 years,  limited by He production  </a:t>
            </a:r>
            <a:r>
              <a:rPr lang="en-US" b="1" dirty="0"/>
              <a:t>(limit 2000 appm)</a:t>
            </a:r>
          </a:p>
          <a:p>
            <a:pPr>
              <a:lnSpc>
                <a:spcPct val="90000"/>
              </a:lnSpc>
            </a:pPr>
            <a:endParaRPr lang="en-US" b="1" dirty="0">
              <a:solidFill>
                <a:srgbClr val="FF0000"/>
              </a:solidFill>
            </a:endParaRPr>
          </a:p>
          <a:p>
            <a:pPr>
              <a:lnSpc>
                <a:spcPct val="90000"/>
              </a:lnSpc>
            </a:pPr>
            <a:r>
              <a:rPr lang="en-US" b="1" dirty="0"/>
              <a:t>Max. He production rate (n + p) ~616 appm/y @ 15 Hz </a:t>
            </a:r>
          </a:p>
          <a:p>
            <a:pPr>
              <a:lnSpc>
                <a:spcPct val="90000"/>
              </a:lnSpc>
            </a:pPr>
            <a:r>
              <a:rPr lang="en-US" b="1" dirty="0"/>
              <a:t>                                          n-induced       6.75 appm/y</a:t>
            </a:r>
          </a:p>
          <a:p>
            <a:pPr>
              <a:lnSpc>
                <a:spcPct val="90000"/>
              </a:lnSpc>
            </a:pPr>
            <a:r>
              <a:rPr lang="en-US" b="1" dirty="0"/>
              <a:t>                                          p-induced   609.5   appm/y </a:t>
            </a:r>
          </a:p>
          <a:p>
            <a:pPr>
              <a:lnSpc>
                <a:spcPct val="90000"/>
              </a:lnSpc>
            </a:pPr>
            <a:endParaRPr lang="en-US" dirty="0"/>
          </a:p>
          <a:p>
            <a:pPr>
              <a:lnSpc>
                <a:spcPct val="90000"/>
              </a:lnSpc>
            </a:pPr>
            <a:r>
              <a:rPr lang="en-US" dirty="0"/>
              <a:t>Dpa based lifetime estimate: 37 years</a:t>
            </a:r>
          </a:p>
        </p:txBody>
      </p:sp>
      <p:pic>
        <p:nvPicPr>
          <p:cNvPr id="7" name="Picture 6">
            <a:extLst>
              <a:ext uri="{FF2B5EF4-FFF2-40B4-BE49-F238E27FC236}">
                <a16:creationId xmlns:a16="http://schemas.microsoft.com/office/drawing/2014/main" id="{519C91E6-6ED8-4D63-82F1-060166A4E1FE}"/>
              </a:ext>
            </a:extLst>
          </p:cNvPr>
          <p:cNvPicPr>
            <a:picLocks noChangeAspect="1"/>
          </p:cNvPicPr>
          <p:nvPr/>
        </p:nvPicPr>
        <p:blipFill>
          <a:blip r:embed="rId4"/>
          <a:stretch>
            <a:fillRect/>
          </a:stretch>
        </p:blipFill>
        <p:spPr>
          <a:xfrm rot="16200000">
            <a:off x="1707481" y="21591"/>
            <a:ext cx="3022664" cy="5873496"/>
          </a:xfrm>
          <a:prstGeom prst="rect">
            <a:avLst/>
          </a:prstGeom>
        </p:spPr>
      </p:pic>
      <p:sp>
        <p:nvSpPr>
          <p:cNvPr id="8" name="TextBox 7">
            <a:extLst>
              <a:ext uri="{FF2B5EF4-FFF2-40B4-BE49-F238E27FC236}">
                <a16:creationId xmlns:a16="http://schemas.microsoft.com/office/drawing/2014/main" id="{C04B3B38-3A91-4553-A272-964657B56051}"/>
              </a:ext>
            </a:extLst>
          </p:cNvPr>
          <p:cNvSpPr txBox="1"/>
          <p:nvPr/>
        </p:nvSpPr>
        <p:spPr>
          <a:xfrm>
            <a:off x="721493" y="2107320"/>
            <a:ext cx="1552028" cy="341632"/>
          </a:xfrm>
          <a:prstGeom prst="rect">
            <a:avLst/>
          </a:prstGeom>
          <a:noFill/>
        </p:spPr>
        <p:txBody>
          <a:bodyPr wrap="none" rtlCol="0">
            <a:spAutoFit/>
          </a:bodyPr>
          <a:lstStyle/>
          <a:p>
            <a:pPr algn="l">
              <a:lnSpc>
                <a:spcPct val="90000"/>
              </a:lnSpc>
            </a:pPr>
            <a:r>
              <a:rPr lang="en-US" b="1" dirty="0">
                <a:solidFill>
                  <a:schemeClr val="bg1"/>
                </a:solidFill>
                <a:latin typeface="+mn-lt"/>
              </a:rPr>
              <a:t>600 appm/y</a:t>
            </a:r>
          </a:p>
        </p:txBody>
      </p:sp>
      <p:cxnSp>
        <p:nvCxnSpPr>
          <p:cNvPr id="14" name="Straight Arrow Connector 13">
            <a:extLst>
              <a:ext uri="{FF2B5EF4-FFF2-40B4-BE49-F238E27FC236}">
                <a16:creationId xmlns:a16="http://schemas.microsoft.com/office/drawing/2014/main" id="{0C219825-468C-40DF-91A4-FDA39D82BB96}"/>
              </a:ext>
            </a:extLst>
          </p:cNvPr>
          <p:cNvCxnSpPr>
            <a:cxnSpLocks/>
          </p:cNvCxnSpPr>
          <p:nvPr/>
        </p:nvCxnSpPr>
        <p:spPr>
          <a:xfrm>
            <a:off x="1497507" y="2415564"/>
            <a:ext cx="1115064" cy="464697"/>
          </a:xfrm>
          <a:prstGeom prst="straightConnector1">
            <a:avLst/>
          </a:prstGeom>
          <a:ln w="38100">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676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D062-A7C5-4627-B374-C33089E0999E}"/>
              </a:ext>
            </a:extLst>
          </p:cNvPr>
          <p:cNvSpPr>
            <a:spLocks noGrp="1"/>
          </p:cNvSpPr>
          <p:nvPr>
            <p:ph type="title"/>
          </p:nvPr>
        </p:nvSpPr>
        <p:spPr>
          <a:xfrm>
            <a:off x="487164" y="299020"/>
            <a:ext cx="2603448" cy="4801314"/>
          </a:xfrm>
        </p:spPr>
        <p:txBody>
          <a:bodyPr/>
          <a:lstStyle/>
          <a:p>
            <a:r>
              <a:rPr lang="en-US" sz="3200" b="1" dirty="0"/>
              <a:t>Pulse widths</a:t>
            </a:r>
            <a:br>
              <a:rPr lang="en-US" sz="2800" dirty="0"/>
            </a:br>
            <a:br>
              <a:rPr lang="en-US" sz="2800" dirty="0"/>
            </a:br>
            <a:br>
              <a:rPr lang="en-US" sz="2800" dirty="0"/>
            </a:br>
            <a:r>
              <a:rPr lang="en-US" sz="2800" dirty="0"/>
              <a:t>STS cylindrical moderator </a:t>
            </a:r>
            <a:br>
              <a:rPr lang="en-US" sz="2800" dirty="0"/>
            </a:br>
            <a:r>
              <a:rPr lang="en-US" sz="2800" dirty="0"/>
              <a:t>narrower than FTS</a:t>
            </a:r>
            <a:br>
              <a:rPr lang="en-US" sz="2800" dirty="0"/>
            </a:br>
            <a:br>
              <a:rPr lang="en-US" sz="2800" dirty="0"/>
            </a:br>
            <a:r>
              <a:rPr lang="en-US" sz="2800" dirty="0"/>
              <a:t>Tube moderator pulses </a:t>
            </a:r>
            <a:br>
              <a:rPr lang="en-US" sz="2800" dirty="0"/>
            </a:br>
            <a:r>
              <a:rPr lang="en-US" sz="2800" dirty="0"/>
              <a:t>~ 50 % wider</a:t>
            </a:r>
          </a:p>
        </p:txBody>
      </p:sp>
      <p:pic>
        <p:nvPicPr>
          <p:cNvPr id="3" name="Picture 2">
            <a:extLst>
              <a:ext uri="{FF2B5EF4-FFF2-40B4-BE49-F238E27FC236}">
                <a16:creationId xmlns:a16="http://schemas.microsoft.com/office/drawing/2014/main" id="{1B2BA40C-2B07-4413-B670-69699DF23809}"/>
              </a:ext>
            </a:extLst>
          </p:cNvPr>
          <p:cNvPicPr>
            <a:picLocks noChangeAspect="1"/>
          </p:cNvPicPr>
          <p:nvPr/>
        </p:nvPicPr>
        <p:blipFill>
          <a:blip r:embed="rId3"/>
          <a:stretch>
            <a:fillRect/>
          </a:stretch>
        </p:blipFill>
        <p:spPr>
          <a:xfrm>
            <a:off x="3090612" y="131229"/>
            <a:ext cx="8753924" cy="6205887"/>
          </a:xfrm>
          <a:prstGeom prst="rect">
            <a:avLst/>
          </a:prstGeom>
        </p:spPr>
      </p:pic>
      <p:sp>
        <p:nvSpPr>
          <p:cNvPr id="4" name="TextBox 3">
            <a:extLst>
              <a:ext uri="{FF2B5EF4-FFF2-40B4-BE49-F238E27FC236}">
                <a16:creationId xmlns:a16="http://schemas.microsoft.com/office/drawing/2014/main" id="{F182D8F2-361D-409C-9E85-6D0599229714}"/>
              </a:ext>
            </a:extLst>
          </p:cNvPr>
          <p:cNvSpPr txBox="1"/>
          <p:nvPr/>
        </p:nvSpPr>
        <p:spPr>
          <a:xfrm>
            <a:off x="4565991" y="2407868"/>
            <a:ext cx="1528419" cy="341632"/>
          </a:xfrm>
          <a:prstGeom prst="rect">
            <a:avLst/>
          </a:prstGeom>
          <a:noFill/>
        </p:spPr>
        <p:txBody>
          <a:bodyPr wrap="square" rtlCol="0">
            <a:spAutoFit/>
          </a:bodyPr>
          <a:lstStyle/>
          <a:p>
            <a:pPr algn="l">
              <a:lnSpc>
                <a:spcPct val="90000"/>
              </a:lnSpc>
            </a:pPr>
            <a:r>
              <a:rPr lang="en-US" b="1" dirty="0">
                <a:latin typeface="+mn-lt"/>
              </a:rPr>
              <a:t>STS Cy Mod. </a:t>
            </a:r>
          </a:p>
        </p:txBody>
      </p:sp>
      <p:sp>
        <p:nvSpPr>
          <p:cNvPr id="5" name="TextBox 4">
            <a:extLst>
              <a:ext uri="{FF2B5EF4-FFF2-40B4-BE49-F238E27FC236}">
                <a16:creationId xmlns:a16="http://schemas.microsoft.com/office/drawing/2014/main" id="{77B961F0-2418-4DC2-A316-A00FAA752C8A}"/>
              </a:ext>
            </a:extLst>
          </p:cNvPr>
          <p:cNvSpPr txBox="1"/>
          <p:nvPr/>
        </p:nvSpPr>
        <p:spPr>
          <a:xfrm>
            <a:off x="7676223" y="2016413"/>
            <a:ext cx="1785982" cy="341632"/>
          </a:xfrm>
          <a:prstGeom prst="rect">
            <a:avLst/>
          </a:prstGeom>
          <a:noFill/>
        </p:spPr>
        <p:txBody>
          <a:bodyPr wrap="square" rtlCol="0">
            <a:spAutoFit/>
          </a:bodyPr>
          <a:lstStyle/>
          <a:p>
            <a:pPr algn="l">
              <a:lnSpc>
                <a:spcPct val="90000"/>
              </a:lnSpc>
            </a:pPr>
            <a:r>
              <a:rPr lang="en-US" b="1" dirty="0">
                <a:latin typeface="+mn-lt"/>
              </a:rPr>
              <a:t>STS Tube Mod. </a:t>
            </a:r>
          </a:p>
        </p:txBody>
      </p:sp>
      <p:sp>
        <p:nvSpPr>
          <p:cNvPr id="6" name="TextBox 5">
            <a:extLst>
              <a:ext uri="{FF2B5EF4-FFF2-40B4-BE49-F238E27FC236}">
                <a16:creationId xmlns:a16="http://schemas.microsoft.com/office/drawing/2014/main" id="{19330552-BCCF-422F-9E3F-D8ADA33C225A}"/>
              </a:ext>
            </a:extLst>
          </p:cNvPr>
          <p:cNvSpPr txBox="1"/>
          <p:nvPr/>
        </p:nvSpPr>
        <p:spPr>
          <a:xfrm>
            <a:off x="6001880" y="2862396"/>
            <a:ext cx="963732" cy="341632"/>
          </a:xfrm>
          <a:prstGeom prst="rect">
            <a:avLst/>
          </a:prstGeom>
          <a:noFill/>
        </p:spPr>
        <p:txBody>
          <a:bodyPr wrap="square" rtlCol="0">
            <a:spAutoFit/>
          </a:bodyPr>
          <a:lstStyle/>
          <a:p>
            <a:pPr algn="l">
              <a:lnSpc>
                <a:spcPct val="90000"/>
              </a:lnSpc>
            </a:pPr>
            <a:r>
              <a:rPr lang="en-US" b="1" dirty="0">
                <a:latin typeface="+mn-lt"/>
              </a:rPr>
              <a:t>FTS BL5</a:t>
            </a:r>
            <a:r>
              <a:rPr lang="en-US" b="1" dirty="0"/>
              <a:t> </a:t>
            </a:r>
            <a:endParaRPr lang="en-US" b="1" dirty="0">
              <a:latin typeface="+mn-lt"/>
            </a:endParaRPr>
          </a:p>
        </p:txBody>
      </p:sp>
      <p:cxnSp>
        <p:nvCxnSpPr>
          <p:cNvPr id="7" name="Straight Arrow Connector 6">
            <a:extLst>
              <a:ext uri="{FF2B5EF4-FFF2-40B4-BE49-F238E27FC236}">
                <a16:creationId xmlns:a16="http://schemas.microsoft.com/office/drawing/2014/main" id="{5AB33054-B338-433C-8F13-D35811733D11}"/>
              </a:ext>
            </a:extLst>
          </p:cNvPr>
          <p:cNvCxnSpPr>
            <a:cxnSpLocks/>
          </p:cNvCxnSpPr>
          <p:nvPr/>
        </p:nvCxnSpPr>
        <p:spPr>
          <a:xfrm flipV="1">
            <a:off x="5165198" y="1862207"/>
            <a:ext cx="330007" cy="545661"/>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2FF9F4D-75D7-46AD-AC72-DC3F074FA862}"/>
              </a:ext>
            </a:extLst>
          </p:cNvPr>
          <p:cNvCxnSpPr>
            <a:cxnSpLocks/>
          </p:cNvCxnSpPr>
          <p:nvPr/>
        </p:nvCxnSpPr>
        <p:spPr>
          <a:xfrm flipV="1">
            <a:off x="6401910" y="2116893"/>
            <a:ext cx="382024" cy="705311"/>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D308D3-1DD7-4013-BFF5-F0BE307D7297}"/>
              </a:ext>
            </a:extLst>
          </p:cNvPr>
          <p:cNvCxnSpPr>
            <a:cxnSpLocks/>
          </p:cNvCxnSpPr>
          <p:nvPr/>
        </p:nvCxnSpPr>
        <p:spPr>
          <a:xfrm flipH="1">
            <a:off x="7855482" y="2358045"/>
            <a:ext cx="446314" cy="642110"/>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011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535403"/>
          </a:xfrm>
        </p:spPr>
        <p:txBody>
          <a:bodyPr/>
          <a:lstStyle/>
          <a:p>
            <a:r>
              <a:rPr lang="en-US" b="1" dirty="0"/>
              <a:t>Neutronics analyses tools</a:t>
            </a:r>
          </a:p>
        </p:txBody>
      </p:sp>
      <p:sp>
        <p:nvSpPr>
          <p:cNvPr id="3" name="Content Placeholder 2"/>
          <p:cNvSpPr>
            <a:spLocks noGrp="1"/>
          </p:cNvSpPr>
          <p:nvPr>
            <p:ph idx="1"/>
          </p:nvPr>
        </p:nvSpPr>
        <p:spPr>
          <a:xfrm>
            <a:off x="452576" y="1045325"/>
            <a:ext cx="10005568" cy="4935061"/>
          </a:xfrm>
        </p:spPr>
        <p:txBody>
          <a:bodyPr/>
          <a:lstStyle/>
          <a:p>
            <a:r>
              <a:rPr lang="en-US" dirty="0">
                <a:latin typeface="+mn-lt"/>
              </a:rPr>
              <a:t>Traditional tools:</a:t>
            </a:r>
          </a:p>
          <a:p>
            <a:pPr lvl="1"/>
            <a:r>
              <a:rPr lang="en-US" dirty="0">
                <a:latin typeface="+mn-lt"/>
              </a:rPr>
              <a:t>MCNPX 2.6, 2.7 (most work to date)</a:t>
            </a:r>
          </a:p>
          <a:p>
            <a:pPr lvl="1"/>
            <a:r>
              <a:rPr lang="en-US" dirty="0">
                <a:latin typeface="+mn-lt"/>
              </a:rPr>
              <a:t>CINDER 90 with enhancements </a:t>
            </a:r>
          </a:p>
          <a:p>
            <a:pPr lvl="1"/>
            <a:r>
              <a:rPr lang="en-US" dirty="0">
                <a:latin typeface="+mn-lt"/>
              </a:rPr>
              <a:t>Activation scripts</a:t>
            </a:r>
          </a:p>
          <a:p>
            <a:r>
              <a:rPr lang="en-US" dirty="0">
                <a:latin typeface="+mn-lt"/>
              </a:rPr>
              <a:t>Recently added:</a:t>
            </a:r>
          </a:p>
          <a:p>
            <a:pPr lvl="1"/>
            <a:r>
              <a:rPr lang="en-US" dirty="0">
                <a:latin typeface="+mn-lt"/>
              </a:rPr>
              <a:t>MCNP 6.1</a:t>
            </a:r>
          </a:p>
          <a:p>
            <a:pPr lvl="1"/>
            <a:r>
              <a:rPr lang="en-GB" b="1" dirty="0">
                <a:latin typeface="+mn-lt"/>
              </a:rPr>
              <a:t>DAGMC: D</a:t>
            </a:r>
            <a:r>
              <a:rPr lang="en-GB" dirty="0">
                <a:latin typeface="+mn-lt"/>
              </a:rPr>
              <a:t>irect </a:t>
            </a:r>
            <a:r>
              <a:rPr lang="en-GB" b="1" dirty="0">
                <a:latin typeface="+mn-lt"/>
              </a:rPr>
              <a:t>A</a:t>
            </a:r>
            <a:r>
              <a:rPr lang="en-GB" dirty="0">
                <a:latin typeface="+mn-lt"/>
              </a:rPr>
              <a:t>ccelerated </a:t>
            </a:r>
            <a:r>
              <a:rPr lang="en-GB" b="1" dirty="0">
                <a:latin typeface="+mn-lt"/>
              </a:rPr>
              <a:t>G</a:t>
            </a:r>
            <a:r>
              <a:rPr lang="en-GB" dirty="0">
                <a:latin typeface="+mn-lt"/>
              </a:rPr>
              <a:t>eometry </a:t>
            </a:r>
            <a:r>
              <a:rPr lang="en-GB" b="1" dirty="0">
                <a:latin typeface="+mn-lt"/>
              </a:rPr>
              <a:t>M</a:t>
            </a:r>
            <a:r>
              <a:rPr lang="en-GB" dirty="0">
                <a:latin typeface="+mn-lt"/>
              </a:rPr>
              <a:t>onte </a:t>
            </a:r>
            <a:r>
              <a:rPr lang="en-GB" b="1" dirty="0">
                <a:latin typeface="+mn-lt"/>
              </a:rPr>
              <a:t>C</a:t>
            </a:r>
            <a:r>
              <a:rPr lang="en-GB" dirty="0">
                <a:latin typeface="+mn-lt"/>
              </a:rPr>
              <a:t>arlo toolkit</a:t>
            </a:r>
            <a:r>
              <a:rPr lang="en-US" dirty="0">
                <a:latin typeface="+mn-lt"/>
              </a:rPr>
              <a:t> implemented in MCNP 6.1</a:t>
            </a:r>
          </a:p>
          <a:p>
            <a:pPr lvl="1"/>
            <a:r>
              <a:rPr lang="en-US" dirty="0">
                <a:latin typeface="+mn-lt"/>
              </a:rPr>
              <a:t>CINDER 2008</a:t>
            </a:r>
          </a:p>
          <a:p>
            <a:pPr lvl="1"/>
            <a:r>
              <a:rPr lang="en-US" dirty="0">
                <a:latin typeface="+mn-lt"/>
              </a:rPr>
              <a:t>ADVANTG (for weight window generation)</a:t>
            </a:r>
          </a:p>
          <a:p>
            <a:pPr lvl="1"/>
            <a:r>
              <a:rPr lang="en-US" dirty="0">
                <a:latin typeface="+mn-lt"/>
              </a:rPr>
              <a:t>Space Claim, Cubit (for DAGMC model preparation)</a:t>
            </a:r>
          </a:p>
          <a:p>
            <a:endParaRPr lang="en-US" dirty="0"/>
          </a:p>
        </p:txBody>
      </p:sp>
    </p:spTree>
    <p:extLst>
      <p:ext uri="{BB962C8B-B14F-4D97-AF65-F5344CB8AC3E}">
        <p14:creationId xmlns:p14="http://schemas.microsoft.com/office/powerpoint/2010/main" val="2913716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70" y="181329"/>
            <a:ext cx="11706856" cy="978473"/>
          </a:xfrm>
        </p:spPr>
        <p:txBody>
          <a:bodyPr/>
          <a:lstStyle/>
          <a:p>
            <a:r>
              <a:rPr lang="en-US" b="1" dirty="0"/>
              <a:t>DAGMC toolkit</a:t>
            </a:r>
            <a:r>
              <a:rPr lang="en-US" dirty="0"/>
              <a:t>: provides automatic CAD-to-MCNP model  conversion resulting in high fidelity “engineering” models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818" y="1432644"/>
            <a:ext cx="7635260" cy="1608831"/>
          </a:xfrm>
          <a:prstGeom prst="rect">
            <a:avLst/>
          </a:prstGeom>
          <a:ln w="25400">
            <a:solidFill>
              <a:schemeClr val="tx1"/>
            </a:solidFill>
          </a:ln>
          <a:effectLst>
            <a:outerShdw blurRad="50800" dist="50800" dir="5400000" algn="ctr" rotWithShape="0">
              <a:schemeClr val="tx1"/>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6134"/>
          <a:stretch/>
        </p:blipFill>
        <p:spPr>
          <a:xfrm>
            <a:off x="2922818" y="3505200"/>
            <a:ext cx="3293159" cy="3352800"/>
          </a:xfrm>
          <a:prstGeom prst="rect">
            <a:avLst/>
          </a:prstGeom>
        </p:spPr>
      </p:pic>
      <p:sp>
        <p:nvSpPr>
          <p:cNvPr id="5" name="TextBox 4"/>
          <p:cNvSpPr txBox="1"/>
          <p:nvPr/>
        </p:nvSpPr>
        <p:spPr>
          <a:xfrm>
            <a:off x="946673" y="1727251"/>
            <a:ext cx="1721223" cy="590931"/>
          </a:xfrm>
          <a:prstGeom prst="rect">
            <a:avLst/>
          </a:prstGeom>
          <a:solidFill>
            <a:srgbClr val="FFFF00"/>
          </a:solidFill>
        </p:spPr>
        <p:txBody>
          <a:bodyPr wrap="square" rtlCol="0">
            <a:spAutoFit/>
          </a:bodyPr>
          <a:lstStyle/>
          <a:p>
            <a:pPr>
              <a:lnSpc>
                <a:spcPct val="90000"/>
              </a:lnSpc>
            </a:pPr>
            <a:r>
              <a:rPr lang="en-US" dirty="0">
                <a:latin typeface="+mn-lt"/>
              </a:rPr>
              <a:t>Conversion workflow</a:t>
            </a:r>
          </a:p>
        </p:txBody>
      </p:sp>
      <p:sp>
        <p:nvSpPr>
          <p:cNvPr id="6" name="TextBox 5"/>
          <p:cNvSpPr txBox="1"/>
          <p:nvPr/>
        </p:nvSpPr>
        <p:spPr>
          <a:xfrm>
            <a:off x="1684591" y="3163568"/>
            <a:ext cx="9680856" cy="341632"/>
          </a:xfrm>
          <a:prstGeom prst="rect">
            <a:avLst/>
          </a:prstGeom>
          <a:solidFill>
            <a:srgbClr val="FFFF00"/>
          </a:solidFill>
        </p:spPr>
        <p:txBody>
          <a:bodyPr wrap="none" rtlCol="0">
            <a:spAutoFit/>
          </a:bodyPr>
          <a:lstStyle/>
          <a:p>
            <a:pPr algn="ctr">
              <a:lnSpc>
                <a:spcPct val="90000"/>
              </a:lnSpc>
            </a:pPr>
            <a:r>
              <a:rPr lang="en-US" dirty="0">
                <a:latin typeface="+mn-lt"/>
              </a:rPr>
              <a:t>Detailed MCNP models that closely match the engineering models can be produced</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53101"/>
          <a:stretch/>
        </p:blipFill>
        <p:spPr>
          <a:xfrm>
            <a:off x="6215977" y="3555815"/>
            <a:ext cx="3684935" cy="3281934"/>
          </a:xfrm>
          <a:prstGeom prst="rect">
            <a:avLst/>
          </a:prstGeom>
        </p:spPr>
      </p:pic>
      <p:sp>
        <p:nvSpPr>
          <p:cNvPr id="8" name="TextBox 7">
            <a:extLst>
              <a:ext uri="{FF2B5EF4-FFF2-40B4-BE49-F238E27FC236}">
                <a16:creationId xmlns:a16="http://schemas.microsoft.com/office/drawing/2014/main" id="{1D5A624F-FDB1-4543-A98C-944BC431CA43}"/>
              </a:ext>
            </a:extLst>
          </p:cNvPr>
          <p:cNvSpPr txBox="1"/>
          <p:nvPr/>
        </p:nvSpPr>
        <p:spPr>
          <a:xfrm>
            <a:off x="534486" y="4368115"/>
            <a:ext cx="2300209" cy="1089529"/>
          </a:xfrm>
          <a:prstGeom prst="rect">
            <a:avLst/>
          </a:prstGeom>
          <a:solidFill>
            <a:srgbClr val="FFFF00"/>
          </a:solidFill>
        </p:spPr>
        <p:txBody>
          <a:bodyPr wrap="square" rtlCol="0">
            <a:spAutoFit/>
          </a:bodyPr>
          <a:lstStyle/>
          <a:p>
            <a:pPr>
              <a:lnSpc>
                <a:spcPct val="90000"/>
              </a:lnSpc>
            </a:pPr>
            <a:r>
              <a:rPr lang="en-US" dirty="0">
                <a:latin typeface="+mn-lt"/>
              </a:rPr>
              <a:t>Iterations may be necessary to produce viable MCNP model</a:t>
            </a:r>
          </a:p>
        </p:txBody>
      </p:sp>
      <p:sp>
        <p:nvSpPr>
          <p:cNvPr id="9" name="TextBox 8">
            <a:extLst>
              <a:ext uri="{FF2B5EF4-FFF2-40B4-BE49-F238E27FC236}">
                <a16:creationId xmlns:a16="http://schemas.microsoft.com/office/drawing/2014/main" id="{82F60C9E-9586-4C50-A1C9-91153FB3706A}"/>
              </a:ext>
            </a:extLst>
          </p:cNvPr>
          <p:cNvSpPr txBox="1"/>
          <p:nvPr/>
        </p:nvSpPr>
        <p:spPr>
          <a:xfrm>
            <a:off x="2954902" y="1771927"/>
            <a:ext cx="688009" cy="341632"/>
          </a:xfrm>
          <a:prstGeom prst="rect">
            <a:avLst/>
          </a:prstGeom>
          <a:noFill/>
        </p:spPr>
        <p:txBody>
          <a:bodyPr wrap="none" rtlCol="0">
            <a:spAutoFit/>
          </a:bodyPr>
          <a:lstStyle/>
          <a:p>
            <a:pPr algn="l">
              <a:lnSpc>
                <a:spcPct val="90000"/>
              </a:lnSpc>
            </a:pPr>
            <a:r>
              <a:rPr lang="en-US" dirty="0">
                <a:latin typeface="+mn-lt"/>
              </a:rPr>
              <a:t>Cad</a:t>
            </a:r>
          </a:p>
        </p:txBody>
      </p:sp>
    </p:spTree>
    <p:extLst>
      <p:ext uri="{BB962C8B-B14F-4D97-AF65-F5344CB8AC3E}">
        <p14:creationId xmlns:p14="http://schemas.microsoft.com/office/powerpoint/2010/main" val="277255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156ACD9-026E-4625-A6EA-188407AD5F54}"/>
              </a:ext>
            </a:extLst>
          </p:cNvPr>
          <p:cNvPicPr>
            <a:picLocks noChangeAspect="1"/>
          </p:cNvPicPr>
          <p:nvPr/>
        </p:nvPicPr>
        <p:blipFill>
          <a:blip r:embed="rId3"/>
          <a:stretch>
            <a:fillRect/>
          </a:stretch>
        </p:blipFill>
        <p:spPr>
          <a:xfrm>
            <a:off x="1550508" y="98378"/>
            <a:ext cx="9867900" cy="6496050"/>
          </a:xfrm>
          <a:prstGeom prst="rect">
            <a:avLst/>
          </a:prstGeom>
        </p:spPr>
      </p:pic>
      <p:sp>
        <p:nvSpPr>
          <p:cNvPr id="2" name="Title 1"/>
          <p:cNvSpPr>
            <a:spLocks noGrp="1"/>
          </p:cNvSpPr>
          <p:nvPr>
            <p:ph type="title"/>
          </p:nvPr>
        </p:nvSpPr>
        <p:spPr>
          <a:xfrm>
            <a:off x="5433697" y="104228"/>
            <a:ext cx="5784884" cy="867930"/>
          </a:xfrm>
        </p:spPr>
        <p:txBody>
          <a:bodyPr/>
          <a:lstStyle/>
          <a:p>
            <a:r>
              <a:rPr lang="en-US" sz="2800" dirty="0"/>
              <a:t>Simple “physics” MCNPX model </a:t>
            </a:r>
            <a:br>
              <a:rPr lang="en-US" sz="2800" dirty="0"/>
            </a:br>
            <a:r>
              <a:rPr lang="en-US" sz="2800" dirty="0"/>
              <a:t>used for most of the simulations</a:t>
            </a:r>
          </a:p>
        </p:txBody>
      </p:sp>
      <p:sp>
        <p:nvSpPr>
          <p:cNvPr id="4" name="Right Arrow 3"/>
          <p:cNvSpPr>
            <a:spLocks noChangeAspect="1"/>
          </p:cNvSpPr>
          <p:nvPr/>
        </p:nvSpPr>
        <p:spPr>
          <a:xfrm rot="604825">
            <a:off x="390399" y="3527368"/>
            <a:ext cx="1146569" cy="255833"/>
          </a:xfrm>
          <a:prstGeom prst="rightArrow">
            <a:avLst/>
          </a:prstGeom>
          <a:solidFill>
            <a:srgbClr val="FF0000"/>
          </a:solidFill>
          <a:ln>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050" dirty="0">
                <a:solidFill>
                  <a:schemeClr val="tx1"/>
                </a:solidFill>
              </a:rPr>
              <a:t>Proton Beam</a:t>
            </a:r>
          </a:p>
        </p:txBody>
      </p:sp>
      <p:sp>
        <p:nvSpPr>
          <p:cNvPr id="7" name="TextBox 6"/>
          <p:cNvSpPr txBox="1"/>
          <p:nvPr/>
        </p:nvSpPr>
        <p:spPr>
          <a:xfrm>
            <a:off x="6916555" y="5999895"/>
            <a:ext cx="1633782" cy="480131"/>
          </a:xfrm>
          <a:prstGeom prst="rect">
            <a:avLst/>
          </a:prstGeom>
          <a:noFill/>
        </p:spPr>
        <p:txBody>
          <a:bodyPr wrap="none" rtlCol="0">
            <a:spAutoFit/>
          </a:bodyPr>
          <a:lstStyle/>
          <a:p>
            <a:pPr algn="ctr">
              <a:lnSpc>
                <a:spcPct val="90000"/>
              </a:lnSpc>
            </a:pPr>
            <a:r>
              <a:rPr lang="en-US" sz="1400" b="1" dirty="0"/>
              <a:t>Coupled para-H</a:t>
            </a:r>
            <a:r>
              <a:rPr lang="en-US" sz="1400" b="1" baseline="-25000" dirty="0"/>
              <a:t>2</a:t>
            </a:r>
            <a:r>
              <a:rPr lang="en-US" sz="1400" b="1" dirty="0"/>
              <a:t> </a:t>
            </a:r>
          </a:p>
          <a:p>
            <a:pPr algn="ctr">
              <a:lnSpc>
                <a:spcPct val="90000"/>
              </a:lnSpc>
            </a:pPr>
            <a:r>
              <a:rPr lang="en-US" sz="1400" b="1" dirty="0"/>
              <a:t>“tube” mod.</a:t>
            </a:r>
          </a:p>
        </p:txBody>
      </p:sp>
      <p:sp>
        <p:nvSpPr>
          <p:cNvPr id="10" name="TextBox 9"/>
          <p:cNvSpPr txBox="1"/>
          <p:nvPr/>
        </p:nvSpPr>
        <p:spPr>
          <a:xfrm>
            <a:off x="5328355" y="1289192"/>
            <a:ext cx="1900324" cy="480131"/>
          </a:xfrm>
          <a:prstGeom prst="rect">
            <a:avLst/>
          </a:prstGeom>
          <a:noFill/>
        </p:spPr>
        <p:txBody>
          <a:bodyPr wrap="square" rtlCol="0">
            <a:spAutoFit/>
          </a:bodyPr>
          <a:lstStyle/>
          <a:p>
            <a:pPr algn="ctr">
              <a:lnSpc>
                <a:spcPct val="90000"/>
              </a:lnSpc>
            </a:pPr>
            <a:r>
              <a:rPr lang="en-US" sz="1400" b="1" dirty="0"/>
              <a:t>Coupled para-H</a:t>
            </a:r>
            <a:r>
              <a:rPr lang="en-US" sz="1400" b="1" baseline="-25000" dirty="0"/>
              <a:t>2</a:t>
            </a:r>
            <a:r>
              <a:rPr lang="en-US" sz="1400" b="1" dirty="0"/>
              <a:t> “cylindrical” mod. </a:t>
            </a:r>
          </a:p>
        </p:txBody>
      </p:sp>
      <p:cxnSp>
        <p:nvCxnSpPr>
          <p:cNvPr id="13" name="Straight Arrow Connector 12"/>
          <p:cNvCxnSpPr>
            <a:cxnSpLocks/>
          </p:cNvCxnSpPr>
          <p:nvPr/>
        </p:nvCxnSpPr>
        <p:spPr>
          <a:xfrm flipH="1">
            <a:off x="4486665" y="1769323"/>
            <a:ext cx="1365335" cy="15239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7" idx="1"/>
          </p:cNvCxnSpPr>
          <p:nvPr/>
        </p:nvCxnSpPr>
        <p:spPr>
          <a:xfrm flipH="1" flipV="1">
            <a:off x="4787445" y="5196165"/>
            <a:ext cx="2129110" cy="10437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AF2E0E2-0B9F-4DF3-B153-69AE4509C69A}"/>
              </a:ext>
            </a:extLst>
          </p:cNvPr>
          <p:cNvCxnSpPr>
            <a:cxnSpLocks/>
          </p:cNvCxnSpPr>
          <p:nvPr/>
        </p:nvCxnSpPr>
        <p:spPr>
          <a:xfrm flipV="1">
            <a:off x="3147574" y="5363442"/>
            <a:ext cx="900910" cy="91804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2A79DB1-23FF-43EC-8F7A-B1C4A43C6E2D}"/>
              </a:ext>
            </a:extLst>
          </p:cNvPr>
          <p:cNvCxnSpPr>
            <a:cxnSpLocks/>
          </p:cNvCxnSpPr>
          <p:nvPr/>
        </p:nvCxnSpPr>
        <p:spPr>
          <a:xfrm flipV="1">
            <a:off x="3164701" y="3137338"/>
            <a:ext cx="628115" cy="31441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66C79A5-AD8F-415E-9CD9-14AA4E396BA3}"/>
              </a:ext>
            </a:extLst>
          </p:cNvPr>
          <p:cNvSpPr txBox="1"/>
          <p:nvPr/>
        </p:nvSpPr>
        <p:spPr>
          <a:xfrm>
            <a:off x="2347005" y="6309002"/>
            <a:ext cx="2263505" cy="286232"/>
          </a:xfrm>
          <a:prstGeom prst="rect">
            <a:avLst/>
          </a:prstGeom>
          <a:noFill/>
        </p:spPr>
        <p:txBody>
          <a:bodyPr wrap="none" rtlCol="0">
            <a:spAutoFit/>
          </a:bodyPr>
          <a:lstStyle/>
          <a:p>
            <a:pPr algn="ctr">
              <a:lnSpc>
                <a:spcPct val="90000"/>
              </a:lnSpc>
            </a:pPr>
            <a:r>
              <a:rPr lang="en-US" sz="1400" b="1" dirty="0"/>
              <a:t>Be reflector, D</a:t>
            </a:r>
            <a:r>
              <a:rPr lang="en-US" sz="1400" b="1" baseline="-25000" dirty="0"/>
              <a:t>2</a:t>
            </a:r>
            <a:r>
              <a:rPr lang="en-US" sz="1400" b="1" dirty="0"/>
              <a:t>O cooled</a:t>
            </a:r>
          </a:p>
        </p:txBody>
      </p:sp>
      <p:cxnSp>
        <p:nvCxnSpPr>
          <p:cNvPr id="12" name="Straight Arrow Connector 11">
            <a:extLst>
              <a:ext uri="{FF2B5EF4-FFF2-40B4-BE49-F238E27FC236}">
                <a16:creationId xmlns:a16="http://schemas.microsoft.com/office/drawing/2014/main" id="{491A1278-39D5-45C6-991A-570828C7BFBE}"/>
              </a:ext>
            </a:extLst>
          </p:cNvPr>
          <p:cNvCxnSpPr>
            <a:cxnSpLocks/>
          </p:cNvCxnSpPr>
          <p:nvPr/>
        </p:nvCxnSpPr>
        <p:spPr>
          <a:xfrm flipH="1">
            <a:off x="7545957" y="1493255"/>
            <a:ext cx="1365335" cy="15239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F2CC4A0-A4F3-4648-B019-5572E033233D}"/>
              </a:ext>
            </a:extLst>
          </p:cNvPr>
          <p:cNvCxnSpPr>
            <a:cxnSpLocks/>
          </p:cNvCxnSpPr>
          <p:nvPr/>
        </p:nvCxnSpPr>
        <p:spPr>
          <a:xfrm flipH="1">
            <a:off x="9272982" y="2968979"/>
            <a:ext cx="1365335" cy="15239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F7A7358-E633-404E-AB3E-033607797FF8}"/>
              </a:ext>
            </a:extLst>
          </p:cNvPr>
          <p:cNvSpPr txBox="1"/>
          <p:nvPr/>
        </p:nvSpPr>
        <p:spPr>
          <a:xfrm>
            <a:off x="9698929" y="2682747"/>
            <a:ext cx="1900324" cy="286232"/>
          </a:xfrm>
          <a:prstGeom prst="rect">
            <a:avLst/>
          </a:prstGeom>
          <a:noFill/>
        </p:spPr>
        <p:txBody>
          <a:bodyPr wrap="square" rtlCol="0">
            <a:spAutoFit/>
          </a:bodyPr>
          <a:lstStyle/>
          <a:p>
            <a:pPr algn="ctr">
              <a:lnSpc>
                <a:spcPct val="90000"/>
              </a:lnSpc>
            </a:pPr>
            <a:r>
              <a:rPr lang="en-US" sz="1400" b="1" dirty="0"/>
              <a:t>Target disc </a:t>
            </a:r>
          </a:p>
        </p:txBody>
      </p:sp>
      <p:sp>
        <p:nvSpPr>
          <p:cNvPr id="17" name="TextBox 16">
            <a:extLst>
              <a:ext uri="{FF2B5EF4-FFF2-40B4-BE49-F238E27FC236}">
                <a16:creationId xmlns:a16="http://schemas.microsoft.com/office/drawing/2014/main" id="{DE9CA1FE-982F-4732-B992-52BEDC3CFB5F}"/>
              </a:ext>
            </a:extLst>
          </p:cNvPr>
          <p:cNvSpPr txBox="1"/>
          <p:nvPr/>
        </p:nvSpPr>
        <p:spPr>
          <a:xfrm>
            <a:off x="8070369" y="1207023"/>
            <a:ext cx="1900324" cy="286232"/>
          </a:xfrm>
          <a:prstGeom prst="rect">
            <a:avLst/>
          </a:prstGeom>
          <a:noFill/>
        </p:spPr>
        <p:txBody>
          <a:bodyPr wrap="square" rtlCol="0">
            <a:spAutoFit/>
          </a:bodyPr>
          <a:lstStyle/>
          <a:p>
            <a:pPr algn="ctr">
              <a:lnSpc>
                <a:spcPct val="90000"/>
              </a:lnSpc>
            </a:pPr>
            <a:r>
              <a:rPr lang="en-US" sz="1400" b="1" dirty="0"/>
              <a:t>Target shaft</a:t>
            </a:r>
          </a:p>
        </p:txBody>
      </p:sp>
      <p:sp>
        <p:nvSpPr>
          <p:cNvPr id="3" name="TextBox 2">
            <a:extLst>
              <a:ext uri="{FF2B5EF4-FFF2-40B4-BE49-F238E27FC236}">
                <a16:creationId xmlns:a16="http://schemas.microsoft.com/office/drawing/2014/main" id="{A1D73F7E-E95E-4986-A3B9-68DAB9261AE9}"/>
              </a:ext>
            </a:extLst>
          </p:cNvPr>
          <p:cNvSpPr txBox="1"/>
          <p:nvPr/>
        </p:nvSpPr>
        <p:spPr>
          <a:xfrm>
            <a:off x="236668" y="71667"/>
            <a:ext cx="1617751" cy="535531"/>
          </a:xfrm>
          <a:prstGeom prst="rect">
            <a:avLst/>
          </a:prstGeom>
          <a:noFill/>
        </p:spPr>
        <p:txBody>
          <a:bodyPr wrap="none" rtlCol="0">
            <a:spAutoFit/>
          </a:bodyPr>
          <a:lstStyle/>
          <a:p>
            <a:pPr algn="l">
              <a:lnSpc>
                <a:spcPct val="90000"/>
              </a:lnSpc>
            </a:pPr>
            <a:r>
              <a:rPr lang="en-US" sz="3199" b="1" dirty="0">
                <a:latin typeface="Century Gothic" panose="020B0502020202020204" pitchFamily="34" charset="0"/>
                <a:ea typeface="+mj-ea"/>
                <a:cs typeface="+mj-cs"/>
              </a:rPr>
              <a:t>Models</a:t>
            </a:r>
          </a:p>
        </p:txBody>
      </p:sp>
    </p:spTree>
    <p:extLst>
      <p:ext uri="{BB962C8B-B14F-4D97-AF65-F5344CB8AC3E}">
        <p14:creationId xmlns:p14="http://schemas.microsoft.com/office/powerpoint/2010/main" val="404297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23012" y="76200"/>
            <a:ext cx="42291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812" y="3072007"/>
            <a:ext cx="4931220" cy="358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08586" y="146017"/>
            <a:ext cx="6197446" cy="978473"/>
          </a:xfrm>
        </p:spPr>
        <p:txBody>
          <a:bodyPr/>
          <a:lstStyle/>
          <a:p>
            <a:r>
              <a:rPr lang="en-US" b="1" dirty="0"/>
              <a:t>STS target evolution: </a:t>
            </a:r>
            <a:br>
              <a:rPr lang="en-US" b="1" dirty="0"/>
            </a:br>
            <a:r>
              <a:rPr lang="en-US" b="1" dirty="0"/>
              <a:t>stationary target layout (2015) </a:t>
            </a:r>
          </a:p>
        </p:txBody>
      </p:sp>
      <p:sp>
        <p:nvSpPr>
          <p:cNvPr id="5" name="TextBox 4"/>
          <p:cNvSpPr txBox="1"/>
          <p:nvPr/>
        </p:nvSpPr>
        <p:spPr>
          <a:xfrm>
            <a:off x="8408052" y="3087900"/>
            <a:ext cx="1800494" cy="840230"/>
          </a:xfrm>
          <a:prstGeom prst="rect">
            <a:avLst/>
          </a:prstGeom>
          <a:noFill/>
        </p:spPr>
        <p:txBody>
          <a:bodyPr wrap="none" rtlCol="0">
            <a:spAutoFit/>
          </a:bodyPr>
          <a:lstStyle/>
          <a:p>
            <a:pPr algn="ctr">
              <a:lnSpc>
                <a:spcPct val="90000"/>
              </a:lnSpc>
            </a:pPr>
            <a:r>
              <a:rPr lang="en-US" b="1" dirty="0">
                <a:solidFill>
                  <a:srgbClr val="FF0000"/>
                </a:solidFill>
              </a:rPr>
              <a:t>STS</a:t>
            </a:r>
          </a:p>
          <a:p>
            <a:pPr algn="ctr">
              <a:lnSpc>
                <a:spcPct val="90000"/>
              </a:lnSpc>
            </a:pPr>
            <a:r>
              <a:rPr lang="en-US" b="1" dirty="0">
                <a:solidFill>
                  <a:srgbClr val="FF0000"/>
                </a:solidFill>
              </a:rPr>
              <a:t>beam footprint</a:t>
            </a:r>
          </a:p>
          <a:p>
            <a:pPr algn="ctr">
              <a:lnSpc>
                <a:spcPct val="90000"/>
              </a:lnSpc>
            </a:pPr>
            <a:r>
              <a:rPr lang="en-US" b="1" dirty="0">
                <a:solidFill>
                  <a:srgbClr val="FF0000"/>
                </a:solidFill>
              </a:rPr>
              <a:t> 30 cm</a:t>
            </a:r>
            <a:r>
              <a:rPr lang="en-US" b="1" baseline="30000" dirty="0">
                <a:solidFill>
                  <a:srgbClr val="FF0000"/>
                </a:solidFill>
              </a:rPr>
              <a:t>2</a:t>
            </a:r>
            <a:endParaRPr lang="en-US" b="1" dirty="0">
              <a:solidFill>
                <a:srgbClr val="FF0000"/>
              </a:solidFill>
            </a:endParaRPr>
          </a:p>
        </p:txBody>
      </p:sp>
      <p:sp>
        <p:nvSpPr>
          <p:cNvPr id="6" name="TextBox 5"/>
          <p:cNvSpPr txBox="1"/>
          <p:nvPr/>
        </p:nvSpPr>
        <p:spPr>
          <a:xfrm>
            <a:off x="5746604" y="1295400"/>
            <a:ext cx="2019300" cy="840230"/>
          </a:xfrm>
          <a:prstGeom prst="rect">
            <a:avLst/>
          </a:prstGeom>
          <a:noFill/>
        </p:spPr>
        <p:txBody>
          <a:bodyPr wrap="square" rtlCol="0">
            <a:spAutoFit/>
          </a:bodyPr>
          <a:lstStyle/>
          <a:p>
            <a:pPr algn="ctr">
              <a:lnSpc>
                <a:spcPct val="90000"/>
              </a:lnSpc>
            </a:pPr>
            <a:r>
              <a:rPr lang="en-US" b="1" dirty="0">
                <a:solidFill>
                  <a:srgbClr val="FF0000"/>
                </a:solidFill>
              </a:rPr>
              <a:t>FTS</a:t>
            </a:r>
          </a:p>
          <a:p>
            <a:pPr algn="ctr">
              <a:lnSpc>
                <a:spcPct val="90000"/>
              </a:lnSpc>
            </a:pPr>
            <a:r>
              <a:rPr lang="en-US" b="1" dirty="0">
                <a:solidFill>
                  <a:srgbClr val="FF0000"/>
                </a:solidFill>
              </a:rPr>
              <a:t>beam footprint</a:t>
            </a:r>
          </a:p>
          <a:p>
            <a:pPr algn="ctr">
              <a:lnSpc>
                <a:spcPct val="90000"/>
              </a:lnSpc>
            </a:pPr>
            <a:r>
              <a:rPr lang="en-US" b="1" dirty="0">
                <a:solidFill>
                  <a:srgbClr val="FF0000"/>
                </a:solidFill>
              </a:rPr>
              <a:t> 140 cm</a:t>
            </a:r>
            <a:r>
              <a:rPr lang="en-US" b="1" baseline="30000" dirty="0">
                <a:solidFill>
                  <a:srgbClr val="FF0000"/>
                </a:solidFill>
              </a:rPr>
              <a:t>2</a:t>
            </a:r>
            <a:endParaRPr lang="en-US" b="1" dirty="0">
              <a:solidFill>
                <a:srgbClr val="FF0000"/>
              </a:solidFill>
            </a:endParaRPr>
          </a:p>
        </p:txBody>
      </p:sp>
      <p:sp>
        <p:nvSpPr>
          <p:cNvPr id="4" name="Right Arrow 3"/>
          <p:cNvSpPr/>
          <p:nvPr/>
        </p:nvSpPr>
        <p:spPr>
          <a:xfrm rot="19710424">
            <a:off x="5719676" y="2697213"/>
            <a:ext cx="990600" cy="292604"/>
          </a:xfrm>
          <a:prstGeom prst="rightArrow">
            <a:avLst/>
          </a:prstGeom>
          <a:solidFill>
            <a:srgbClr val="FF0000"/>
          </a:solidFill>
          <a:ln>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p beam</a:t>
            </a:r>
          </a:p>
        </p:txBody>
      </p:sp>
      <p:sp>
        <p:nvSpPr>
          <p:cNvPr id="10" name="Right Arrow 9"/>
          <p:cNvSpPr/>
          <p:nvPr/>
        </p:nvSpPr>
        <p:spPr>
          <a:xfrm rot="19507183">
            <a:off x="7131506" y="3539498"/>
            <a:ext cx="990600" cy="292604"/>
          </a:xfrm>
          <a:prstGeom prst="rightArrow">
            <a:avLst/>
          </a:prstGeom>
          <a:solidFill>
            <a:srgbClr val="FF0000"/>
          </a:solidFill>
          <a:ln>
            <a:solidFill>
              <a:schemeClr val="accent1"/>
            </a:solid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p beam</a:t>
            </a:r>
          </a:p>
        </p:txBody>
      </p:sp>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173" r="-3635" b="7021"/>
          <a:stretch/>
        </p:blipFill>
        <p:spPr bwMode="auto">
          <a:xfrm>
            <a:off x="1687366" y="3079267"/>
            <a:ext cx="2287708" cy="150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p:nvPr/>
        </p:nvCxnSpPr>
        <p:spPr>
          <a:xfrm>
            <a:off x="2436812" y="4281624"/>
            <a:ext cx="685800" cy="12809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6890" y="1554759"/>
            <a:ext cx="3240740" cy="923330"/>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b="1" dirty="0"/>
              <a:t>17 W plates clad with Ta </a:t>
            </a:r>
          </a:p>
          <a:p>
            <a:pPr marL="285750" indent="-285750">
              <a:buClr>
                <a:schemeClr val="tx2"/>
              </a:buClr>
              <a:buFont typeface="Arial" panose="020B0604020202020204" pitchFamily="34" charset="0"/>
              <a:buChar char="•"/>
            </a:pPr>
            <a:r>
              <a:rPr lang="en-US" b="1" dirty="0"/>
              <a:t>30 cm total length</a:t>
            </a:r>
          </a:p>
          <a:p>
            <a:pPr marL="285750" indent="-285750">
              <a:buClr>
                <a:schemeClr val="tx2"/>
              </a:buClr>
              <a:buFont typeface="Arial" panose="020B0604020202020204" pitchFamily="34" charset="0"/>
              <a:buChar char="•"/>
            </a:pPr>
            <a:r>
              <a:rPr lang="en-US" b="1" dirty="0"/>
              <a:t>Cooled with D</a:t>
            </a:r>
            <a:r>
              <a:rPr lang="en-US" b="1" baseline="-25000" dirty="0"/>
              <a:t>2</a:t>
            </a:r>
            <a:r>
              <a:rPr lang="en-US" b="1" dirty="0"/>
              <a:t>O</a:t>
            </a:r>
          </a:p>
        </p:txBody>
      </p:sp>
      <p:sp>
        <p:nvSpPr>
          <p:cNvPr id="16" name="TextBox 15"/>
          <p:cNvSpPr txBox="1"/>
          <p:nvPr/>
        </p:nvSpPr>
        <p:spPr>
          <a:xfrm>
            <a:off x="6682792" y="4347897"/>
            <a:ext cx="3505200" cy="1754326"/>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b="1" dirty="0"/>
              <a:t>Plate thicknesses vary to limit peak temperature in plate &lt; 250°C, peak surface temperature &lt;  110°C </a:t>
            </a:r>
          </a:p>
          <a:p>
            <a:pPr marL="285750" indent="-285750">
              <a:buClr>
                <a:schemeClr val="tx2"/>
              </a:buClr>
              <a:buFont typeface="Arial" panose="020B0604020202020204" pitchFamily="34" charset="0"/>
              <a:buChar char="•"/>
            </a:pPr>
            <a:r>
              <a:rPr lang="en-US" b="1" dirty="0"/>
              <a:t>1.5 mm cooling channels between plates</a:t>
            </a:r>
          </a:p>
        </p:txBody>
      </p:sp>
    </p:spTree>
    <p:extLst>
      <p:ext uri="{BB962C8B-B14F-4D97-AF65-F5344CB8AC3E}">
        <p14:creationId xmlns:p14="http://schemas.microsoft.com/office/powerpoint/2010/main" val="125730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13A90-16D2-4275-AEDE-006ECF8477C6}"/>
              </a:ext>
            </a:extLst>
          </p:cNvPr>
          <p:cNvSpPr>
            <a:spLocks noGrp="1"/>
          </p:cNvSpPr>
          <p:nvPr>
            <p:ph type="title"/>
          </p:nvPr>
        </p:nvSpPr>
        <p:spPr>
          <a:xfrm>
            <a:off x="288057" y="122276"/>
            <a:ext cx="11900768" cy="535403"/>
          </a:xfrm>
        </p:spPr>
        <p:txBody>
          <a:bodyPr/>
          <a:lstStyle/>
          <a:p>
            <a:r>
              <a:rPr lang="en-US" b="1" dirty="0"/>
              <a:t>STS target evolution:  rotating target, previous design (2017)</a:t>
            </a:r>
          </a:p>
        </p:txBody>
      </p:sp>
      <p:pic>
        <p:nvPicPr>
          <p:cNvPr id="4" name="Picture 3">
            <a:extLst>
              <a:ext uri="{FF2B5EF4-FFF2-40B4-BE49-F238E27FC236}">
                <a16:creationId xmlns:a16="http://schemas.microsoft.com/office/drawing/2014/main" id="{841CFCC8-66C6-4D74-AA20-BC939851D8CA}"/>
              </a:ext>
            </a:extLst>
          </p:cNvPr>
          <p:cNvPicPr>
            <a:picLocks noChangeAspect="1"/>
          </p:cNvPicPr>
          <p:nvPr/>
        </p:nvPicPr>
        <p:blipFill>
          <a:blip r:embed="rId3"/>
          <a:stretch>
            <a:fillRect/>
          </a:stretch>
        </p:blipFill>
        <p:spPr>
          <a:xfrm>
            <a:off x="1740967" y="800715"/>
            <a:ext cx="8425053" cy="3928491"/>
          </a:xfrm>
          <a:prstGeom prst="rect">
            <a:avLst/>
          </a:prstGeom>
        </p:spPr>
      </p:pic>
      <p:pic>
        <p:nvPicPr>
          <p:cNvPr id="6" name="table">
            <a:extLst>
              <a:ext uri="{FF2B5EF4-FFF2-40B4-BE49-F238E27FC236}">
                <a16:creationId xmlns:a16="http://schemas.microsoft.com/office/drawing/2014/main" id="{83C5416B-9296-464B-ACD2-5DBF17C7470C}"/>
              </a:ext>
            </a:extLst>
          </p:cNvPr>
          <p:cNvPicPr>
            <a:picLocks noChangeAspect="1"/>
          </p:cNvPicPr>
          <p:nvPr/>
        </p:nvPicPr>
        <p:blipFill rotWithShape="1">
          <a:blip r:embed="rId4"/>
          <a:srcRect b="52678"/>
          <a:stretch/>
        </p:blipFill>
        <p:spPr>
          <a:xfrm>
            <a:off x="2151922" y="4717836"/>
            <a:ext cx="3715656" cy="1623060"/>
          </a:xfrm>
          <a:prstGeom prst="rect">
            <a:avLst/>
          </a:prstGeom>
        </p:spPr>
      </p:pic>
      <p:pic>
        <p:nvPicPr>
          <p:cNvPr id="7" name="table">
            <a:extLst>
              <a:ext uri="{FF2B5EF4-FFF2-40B4-BE49-F238E27FC236}">
                <a16:creationId xmlns:a16="http://schemas.microsoft.com/office/drawing/2014/main" id="{83C5416B-9296-464B-ACD2-5DBF17C7470C}"/>
              </a:ext>
            </a:extLst>
          </p:cNvPr>
          <p:cNvPicPr>
            <a:picLocks/>
          </p:cNvPicPr>
          <p:nvPr/>
        </p:nvPicPr>
        <p:blipFill rotWithShape="1">
          <a:blip r:embed="rId4"/>
          <a:srcRect t="47296"/>
          <a:stretch/>
        </p:blipFill>
        <p:spPr>
          <a:xfrm>
            <a:off x="6072053" y="4717837"/>
            <a:ext cx="3715656" cy="1701735"/>
          </a:xfrm>
          <a:prstGeom prst="rect">
            <a:avLst/>
          </a:prstGeom>
        </p:spPr>
      </p:pic>
      <p:sp>
        <p:nvSpPr>
          <p:cNvPr id="8" name="TextBox 7">
            <a:extLst>
              <a:ext uri="{FF2B5EF4-FFF2-40B4-BE49-F238E27FC236}">
                <a16:creationId xmlns:a16="http://schemas.microsoft.com/office/drawing/2014/main" id="{8400B632-B737-4538-BCA7-B7B6AD948D0A}"/>
              </a:ext>
            </a:extLst>
          </p:cNvPr>
          <p:cNvSpPr txBox="1"/>
          <p:nvPr/>
        </p:nvSpPr>
        <p:spPr>
          <a:xfrm>
            <a:off x="4172981" y="6394092"/>
            <a:ext cx="4190579" cy="341632"/>
          </a:xfrm>
          <a:prstGeom prst="rect">
            <a:avLst/>
          </a:prstGeom>
          <a:solidFill>
            <a:schemeClr val="accent3">
              <a:lumMod val="20000"/>
              <a:lumOff val="80000"/>
            </a:schemeClr>
          </a:solidFill>
          <a:ln>
            <a:solidFill>
              <a:schemeClr val="tx1"/>
            </a:solid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pPr>
            <a:r>
              <a:rPr lang="en-US" dirty="0"/>
              <a:t>Cooling: D</a:t>
            </a:r>
            <a:r>
              <a:rPr lang="en-US" baseline="-25000" dirty="0"/>
              <a:t>2</a:t>
            </a:r>
            <a:r>
              <a:rPr lang="en-US" dirty="0"/>
              <a:t>0,  30</a:t>
            </a:r>
            <a:r>
              <a:rPr lang="en-US" baseline="30000" dirty="0"/>
              <a:t>o</a:t>
            </a:r>
            <a:r>
              <a:rPr lang="en-US" dirty="0"/>
              <a:t>C, 3 m/s nominal</a:t>
            </a:r>
          </a:p>
        </p:txBody>
      </p:sp>
      <p:sp>
        <p:nvSpPr>
          <p:cNvPr id="9" name="TextBox 8">
            <a:extLst>
              <a:ext uri="{FF2B5EF4-FFF2-40B4-BE49-F238E27FC236}">
                <a16:creationId xmlns:a16="http://schemas.microsoft.com/office/drawing/2014/main" id="{7FB95AED-7737-4ED5-AB93-CE2903596737}"/>
              </a:ext>
            </a:extLst>
          </p:cNvPr>
          <p:cNvSpPr txBox="1"/>
          <p:nvPr/>
        </p:nvSpPr>
        <p:spPr>
          <a:xfrm>
            <a:off x="288057" y="865450"/>
            <a:ext cx="3281668" cy="1089529"/>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b="1" dirty="0">
                <a:latin typeface="+mn-lt"/>
              </a:rPr>
              <a:t>tungsten disk, continuous</a:t>
            </a:r>
          </a:p>
          <a:p>
            <a:pPr marL="285750" indent="-285750" algn="l">
              <a:lnSpc>
                <a:spcPct val="90000"/>
              </a:lnSpc>
              <a:buFont typeface="Arial" panose="020B0604020202020204" pitchFamily="34" charset="0"/>
              <a:buChar char="•"/>
            </a:pPr>
            <a:r>
              <a:rPr lang="en-US" b="1" dirty="0">
                <a:latin typeface="+mn-lt"/>
              </a:rPr>
              <a:t>Ta clad,</a:t>
            </a:r>
          </a:p>
          <a:p>
            <a:pPr marL="285750" indent="-285750" algn="l">
              <a:lnSpc>
                <a:spcPct val="90000"/>
              </a:lnSpc>
              <a:buFont typeface="Arial" panose="020B0604020202020204" pitchFamily="34" charset="0"/>
              <a:buChar char="•"/>
            </a:pPr>
            <a:r>
              <a:rPr lang="en-US" b="1" dirty="0">
                <a:latin typeface="+mn-lt"/>
              </a:rPr>
              <a:t>asynchronous operation</a:t>
            </a:r>
          </a:p>
          <a:p>
            <a:pPr marL="285750" indent="-285750" algn="l">
              <a:lnSpc>
                <a:spcPct val="90000"/>
              </a:lnSpc>
              <a:buFont typeface="Arial" panose="020B0604020202020204" pitchFamily="34" charset="0"/>
              <a:buChar char="•"/>
            </a:pPr>
            <a:r>
              <a:rPr lang="en-US" b="1" dirty="0">
                <a:latin typeface="+mn-lt"/>
              </a:rPr>
              <a:t>D</a:t>
            </a:r>
            <a:r>
              <a:rPr lang="en-US" b="1" baseline="-25000" dirty="0">
                <a:latin typeface="+mn-lt"/>
              </a:rPr>
              <a:t>2</a:t>
            </a:r>
            <a:r>
              <a:rPr lang="en-US" b="1" dirty="0">
                <a:latin typeface="+mn-lt"/>
              </a:rPr>
              <a:t>O cooled</a:t>
            </a:r>
          </a:p>
        </p:txBody>
      </p:sp>
    </p:spTree>
    <p:extLst>
      <p:ext uri="{BB962C8B-B14F-4D97-AF65-F5344CB8AC3E}">
        <p14:creationId xmlns:p14="http://schemas.microsoft.com/office/powerpoint/2010/main" val="566162094"/>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50EC660-24D0-43A0-AE5E-E274115E726B}">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9E20559-B232-4371-8690-E3D8007EDB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 (Wide Screen)</Template>
  <TotalTime>60341</TotalTime>
  <Words>4066</Words>
  <Application>Microsoft Office PowerPoint</Application>
  <PresentationFormat>Custom</PresentationFormat>
  <Paragraphs>785</Paragraphs>
  <Slides>45</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Arial Black</vt:lpstr>
      <vt:lpstr>Calibri</vt:lpstr>
      <vt:lpstr>Cambria Math</vt:lpstr>
      <vt:lpstr>Century Gothic</vt:lpstr>
      <vt:lpstr>Presentations (Wide Screen)</vt:lpstr>
      <vt:lpstr>ORNL</vt:lpstr>
      <vt:lpstr>PowerPoint Presentation</vt:lpstr>
      <vt:lpstr>Outline</vt:lpstr>
      <vt:lpstr>SNS STS history</vt:lpstr>
      <vt:lpstr>FTS/STS parameters</vt:lpstr>
      <vt:lpstr>Neutronics analyses tools</vt:lpstr>
      <vt:lpstr>DAGMC toolkit: provides automatic CAD-to-MCNP model  conversion resulting in high fidelity “engineering” models</vt:lpstr>
      <vt:lpstr>Simple “physics” MCNPX model  used for most of the simulations</vt:lpstr>
      <vt:lpstr>STS target evolution:  stationary target layout (2015) </vt:lpstr>
      <vt:lpstr>STS target evolution:  rotating target, previous design (2017)</vt:lpstr>
      <vt:lpstr>STS target evolution:  rotating target,  current design (2019)</vt:lpstr>
      <vt:lpstr>STS target evolution </vt:lpstr>
      <vt:lpstr>Target decay  heat</vt:lpstr>
      <vt:lpstr>Proton beam size/ profile</vt:lpstr>
      <vt:lpstr>Moderators characteristics and  performance</vt:lpstr>
      <vt:lpstr>Moderator and reflector requirements</vt:lpstr>
      <vt:lpstr>STS moderators: current configuration</vt:lpstr>
      <vt:lpstr>Cylindrical moderator: coupled para-H at 20ºK,  with H2O pre-moderator</vt:lpstr>
      <vt:lpstr>Tube moderator: coupled para-H  at 20ºK, with H2O pre-moderator</vt:lpstr>
      <vt:lpstr>Peak moderator brightness</vt:lpstr>
      <vt:lpstr>Time integrated brightness</vt:lpstr>
      <vt:lpstr>PowerPoint Presentation</vt:lpstr>
      <vt:lpstr>Moderator optimization: figures-of-merit</vt:lpstr>
      <vt:lpstr>Optimal moderator parameters </vt:lpstr>
      <vt:lpstr>Tube moderator optimization</vt:lpstr>
      <vt:lpstr>Tube  moderator  Tint brightness</vt:lpstr>
      <vt:lpstr>Cylindrical  moderator  optimization</vt:lpstr>
      <vt:lpstr>Cylindrical  moderator  peak  brightness</vt:lpstr>
      <vt:lpstr>Cylindrical  and  tube  moderator Tint  brightness</vt:lpstr>
      <vt:lpstr>PowerPoint Presentation</vt:lpstr>
      <vt:lpstr>Pulse shapes for different configurations of cylindrical and tube moderators</vt:lpstr>
      <vt:lpstr>Summary</vt:lpstr>
      <vt:lpstr>Additional Slides</vt:lpstr>
      <vt:lpstr>ORNL Three Source Strategy</vt:lpstr>
      <vt:lpstr>PowerPoint Presentation</vt:lpstr>
      <vt:lpstr>MCNPX physics model with steel shielding</vt:lpstr>
      <vt:lpstr>Rotating target decay heat, by material</vt:lpstr>
      <vt:lpstr>Rotating target activity, by material</vt:lpstr>
      <vt:lpstr>Target radionuclide inventory (with Ta clad)</vt:lpstr>
      <vt:lpstr>Reducing target decay heat and activity: Ta clad replaced with Zircalloy</vt:lpstr>
      <vt:lpstr>PowerPoint Presentation</vt:lpstr>
      <vt:lpstr>Larger beam profile has small effect on moderator performance</vt:lpstr>
      <vt:lpstr>Component life expectancies: summary</vt:lpstr>
      <vt:lpstr>Dpa in tungsten</vt:lpstr>
      <vt:lpstr>Aluminum  proton beam window: He production rate </vt:lpstr>
      <vt:lpstr>Pulse widths   STS cylindrical moderator  narrower than FTS  Tube moderator pulses  ~ 50 % wider</vt:lpstr>
    </vt:vector>
  </TitlesOfParts>
  <Company>ORNL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Donna Jo</dc:creator>
  <cp:lastModifiedBy>Remec, Igor</cp:lastModifiedBy>
  <cp:revision>659</cp:revision>
  <cp:lastPrinted>2019-01-12T20:50:12Z</cp:lastPrinted>
  <dcterms:created xsi:type="dcterms:W3CDTF">2015-03-03T13:47:39Z</dcterms:created>
  <dcterms:modified xsi:type="dcterms:W3CDTF">2019-10-17T03:58:02Z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