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28"/>
  </p:notesMasterIdLst>
  <p:handoutMasterIdLst>
    <p:handoutMasterId r:id="rId29"/>
  </p:handoutMasterIdLst>
  <p:sldIdLst>
    <p:sldId id="258" r:id="rId5"/>
    <p:sldId id="320" r:id="rId6"/>
    <p:sldId id="329" r:id="rId7"/>
    <p:sldId id="311" r:id="rId8"/>
    <p:sldId id="331" r:id="rId9"/>
    <p:sldId id="340" r:id="rId10"/>
    <p:sldId id="333" r:id="rId11"/>
    <p:sldId id="332" r:id="rId12"/>
    <p:sldId id="334" r:id="rId13"/>
    <p:sldId id="335" r:id="rId14"/>
    <p:sldId id="303" r:id="rId15"/>
    <p:sldId id="304" r:id="rId16"/>
    <p:sldId id="322" r:id="rId17"/>
    <p:sldId id="339" r:id="rId18"/>
    <p:sldId id="337" r:id="rId19"/>
    <p:sldId id="313" r:id="rId20"/>
    <p:sldId id="309" r:id="rId21"/>
    <p:sldId id="323" r:id="rId22"/>
    <p:sldId id="326" r:id="rId23"/>
    <p:sldId id="310" r:id="rId24"/>
    <p:sldId id="324" r:id="rId25"/>
    <p:sldId id="327" r:id="rId26"/>
    <p:sldId id="338" r:id="rId27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67A"/>
    <a:srgbClr val="9A9B9D"/>
    <a:srgbClr val="AEB0AF"/>
    <a:srgbClr val="CEC7C1"/>
    <a:srgbClr val="8C8D90"/>
    <a:srgbClr val="D25350"/>
    <a:srgbClr val="808184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796" autoAdjust="0"/>
    <p:restoredTop sz="95161" autoAdjust="0"/>
  </p:normalViewPr>
  <p:slideViewPr>
    <p:cSldViewPr snapToGrid="0" showGuides="1">
      <p:cViewPr varScale="1">
        <p:scale>
          <a:sx n="105" d="100"/>
          <a:sy n="105" d="100"/>
        </p:scale>
        <p:origin x="608" y="2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10/17/19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10/17/19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95A329E-A9A2-E149-9CDD-03DAF92C0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7B1543-14D8-A941-AF62-9CE3736655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2567238-4D22-9C4C-863E-90B8E166BB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4B06D67-5A3B-714E-90C1-66A7825D6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EE01FD-138D-4943-8801-4849D54F7C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B76B085-C104-2A42-8A31-4445D0F2847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>
            <a:extLst>
              <a:ext uri="{FF2B5EF4-FFF2-40B4-BE49-F238E27FC236}">
                <a16:creationId xmlns:a16="http://schemas.microsoft.com/office/drawing/2014/main" id="{79017B00-C8E8-674A-9800-BF966F25F9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5463" y="1213344"/>
            <a:ext cx="7118267" cy="978729"/>
          </a:xfrm>
        </p:spPr>
        <p:txBody>
          <a:bodyPr/>
          <a:lstStyle/>
          <a:p>
            <a:r>
              <a:rPr lang="en-US" b="1" dirty="0"/>
              <a:t>Shielding development for</a:t>
            </a:r>
            <a:br>
              <a:rPr lang="en-US" b="1" dirty="0"/>
            </a:br>
            <a:r>
              <a:rPr lang="en-US" b="1" dirty="0"/>
              <a:t>VENUS instrument</a:t>
            </a:r>
            <a:r>
              <a:rPr lang="en-US" dirty="0"/>
              <a:t> </a:t>
            </a:r>
            <a:endParaRPr lang="en-US" altLang="en-US" dirty="0"/>
          </a:p>
        </p:txBody>
      </p:sp>
      <p:sp>
        <p:nvSpPr>
          <p:cNvPr id="6146" name="Subtitle 2">
            <a:extLst>
              <a:ext uri="{FF2B5EF4-FFF2-40B4-BE49-F238E27FC236}">
                <a16:creationId xmlns:a16="http://schemas.microsoft.com/office/drawing/2014/main" id="{FB3C15BF-4758-6142-8963-A55102504A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5463" y="2944813"/>
            <a:ext cx="4170362" cy="836612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 Narrow" panose="020B0604020202020204" pitchFamily="34" charset="0"/>
              </a:rPr>
              <a:t>ICANS XXIII</a:t>
            </a:r>
          </a:p>
          <a:p>
            <a:pPr eaLnBrk="1" hangingPunct="1"/>
            <a:r>
              <a:rPr lang="en-US" altLang="en-US" dirty="0">
                <a:latin typeface="Arial Narrow" panose="020B0604020202020204" pitchFamily="34" charset="0"/>
              </a:rPr>
              <a:t>Chattanooga, TN, October 17, 2019</a:t>
            </a:r>
          </a:p>
        </p:txBody>
      </p:sp>
      <p:sp>
        <p:nvSpPr>
          <p:cNvPr id="6147" name="Subtitle 2">
            <a:extLst>
              <a:ext uri="{FF2B5EF4-FFF2-40B4-BE49-F238E27FC236}">
                <a16:creationId xmlns:a16="http://schemas.microsoft.com/office/drawing/2014/main" id="{A9DAFEF1-928E-CF44-86E4-D1F714337514}"/>
              </a:ext>
            </a:extLst>
          </p:cNvPr>
          <p:cNvSpPr txBox="1">
            <a:spLocks/>
          </p:cNvSpPr>
          <p:nvPr/>
        </p:nvSpPr>
        <p:spPr bwMode="auto">
          <a:xfrm>
            <a:off x="1795463" y="4192789"/>
            <a:ext cx="38258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rgbClr val="006C3A"/>
              </a:buClr>
            </a:pPr>
            <a:r>
              <a:rPr lang="en-US" altLang="en-US" sz="2400" dirty="0">
                <a:solidFill>
                  <a:schemeClr val="bg1"/>
                </a:solidFill>
                <a:latin typeface="Arial Narrow" panose="020B0604020202020204" pitchFamily="34" charset="0"/>
              </a:rPr>
              <a:t>I. I. Popova and F.X. </a:t>
            </a:r>
            <a:r>
              <a:rPr lang="en-US" altLang="en-US" sz="2400" dirty="0" err="1">
                <a:solidFill>
                  <a:schemeClr val="bg1"/>
                </a:solidFill>
                <a:latin typeface="Arial Narrow" panose="020B0604020202020204" pitchFamily="34" charset="0"/>
              </a:rPr>
              <a:t>Gallmeier</a:t>
            </a:r>
            <a:endParaRPr lang="en-US" altLang="en-US" sz="2400" dirty="0">
              <a:solidFill>
                <a:schemeClr val="bg1"/>
              </a:solidFill>
              <a:latin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969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BEDF3-21BF-734C-9D0A-644FE4EB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Geometry description – enclosure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E9F1D95-FBCA-6149-B615-1C3063F3D384}"/>
              </a:ext>
            </a:extLst>
          </p:cNvPr>
          <p:cNvGrpSpPr/>
          <p:nvPr/>
        </p:nvGrpSpPr>
        <p:grpSpPr>
          <a:xfrm>
            <a:off x="383759" y="797237"/>
            <a:ext cx="5771515" cy="5518150"/>
            <a:chOff x="0" y="0"/>
            <a:chExt cx="5772062" cy="551815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0C8DFEF-DD98-5D4C-93C6-B71149607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507990" cy="5518150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A0E5E31-B5A3-1A44-9BEA-66D3616AE0BF}"/>
                </a:ext>
              </a:extLst>
            </p:cNvPr>
            <p:cNvGrpSpPr/>
            <p:nvPr/>
          </p:nvGrpSpPr>
          <p:grpSpPr>
            <a:xfrm>
              <a:off x="1942176" y="1072342"/>
              <a:ext cx="3829886" cy="1877611"/>
              <a:chOff x="0" y="0"/>
              <a:chExt cx="3829886" cy="1877611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468F52E-3D99-D545-AA88-FEFEBDC67D30}"/>
                  </a:ext>
                </a:extLst>
              </p:cNvPr>
              <p:cNvCxnSpPr/>
              <p:nvPr/>
            </p:nvCxnSpPr>
            <p:spPr>
              <a:xfrm>
                <a:off x="1527107" y="1617908"/>
                <a:ext cx="1894114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Dot"/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26AAEA72-7C21-CB4B-A398-C65CDA35149E}"/>
                  </a:ext>
                </a:extLst>
              </p:cNvPr>
              <p:cNvGrpSpPr/>
              <p:nvPr/>
            </p:nvGrpSpPr>
            <p:grpSpPr>
              <a:xfrm>
                <a:off x="0" y="0"/>
                <a:ext cx="3829886" cy="1877611"/>
                <a:chOff x="0" y="0"/>
                <a:chExt cx="3829886" cy="1877611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9D6253FC-1975-F449-A7ED-F5F9004B5E2D}"/>
                    </a:ext>
                  </a:extLst>
                </p:cNvPr>
                <p:cNvGrpSpPr/>
                <p:nvPr/>
              </p:nvGrpSpPr>
              <p:grpSpPr>
                <a:xfrm>
                  <a:off x="0" y="25610"/>
                  <a:ext cx="0" cy="777736"/>
                  <a:chOff x="0" y="25610"/>
                  <a:chExt cx="0" cy="777736"/>
                </a:xfrm>
              </p:grpSpPr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5A45F839-DF29-5B41-B40D-03FD7A940844}"/>
                      </a:ext>
                    </a:extLst>
                  </p:cNvPr>
                  <p:cNvCxnSpPr/>
                  <p:nvPr/>
                </p:nvCxnSpPr>
                <p:spPr>
                  <a:xfrm>
                    <a:off x="0" y="25610"/>
                    <a:ext cx="0" cy="36576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miter lim="800000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80F9B44A-B6F4-2644-8524-2DF09CA1B9FD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179503"/>
                    <a:ext cx="0" cy="623843"/>
                    <a:chOff x="0" y="179503"/>
                    <a:chExt cx="0" cy="623843"/>
                  </a:xfrm>
                </p:grpSpPr>
                <p:cxnSp>
                  <p:nvCxnSpPr>
                    <p:cNvPr id="51" name="Straight Connector 50">
                      <a:extLst>
                        <a:ext uri="{FF2B5EF4-FFF2-40B4-BE49-F238E27FC236}">
                          <a16:creationId xmlns:a16="http://schemas.microsoft.com/office/drawing/2014/main" id="{25BB1ECF-8A34-644E-A808-5308B812B8B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0" y="179503"/>
                      <a:ext cx="0" cy="623843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  <a:miter lim="800000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B5419781-DF65-7C4F-839D-66BBC29F00C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0" y="614931"/>
                      <a:ext cx="0" cy="18288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  <a:miter lim="800000"/>
                      <a:head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2" name="TextBox 12">
                  <a:extLst>
                    <a:ext uri="{FF2B5EF4-FFF2-40B4-BE49-F238E27FC236}">
                      <a16:creationId xmlns:a16="http://schemas.microsoft.com/office/drawing/2014/main" id="{52E98FCC-D5A9-C345-9D61-4C6B35935014}"/>
                    </a:ext>
                  </a:extLst>
                </p:cNvPr>
                <p:cNvSpPr txBox="1"/>
                <p:nvPr/>
              </p:nvSpPr>
              <p:spPr>
                <a:xfrm>
                  <a:off x="21838" y="0"/>
                  <a:ext cx="493395" cy="2755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fontAlgn="base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kern="120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75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68DCA18D-93B7-9B4C-ACA5-FCAB7EB1ADB5}"/>
                    </a:ext>
                  </a:extLst>
                </p:cNvPr>
                <p:cNvGrpSpPr/>
                <p:nvPr/>
              </p:nvGrpSpPr>
              <p:grpSpPr>
                <a:xfrm>
                  <a:off x="1822474" y="560492"/>
                  <a:ext cx="820058" cy="365760"/>
                  <a:chOff x="1822474" y="560492"/>
                  <a:chExt cx="820058" cy="365760"/>
                </a:xfrm>
              </p:grpSpPr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id="{4C14CAF4-1BC0-D543-B2B8-3618CEBA38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822474" y="786942"/>
                    <a:ext cx="820058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miter lim="800000"/>
                  </a:ln>
                  <a:scene3d>
                    <a:camera prst="orthographicFront">
                      <a:rot lat="0" lon="0" rev="0"/>
                    </a:camera>
                    <a:lightRig rig="threePt" dir="t"/>
                  </a:scene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3EA145FB-D2DD-704A-90DC-07F2E7ABA797}"/>
                      </a:ext>
                    </a:extLst>
                  </p:cNvPr>
                  <p:cNvCxnSpPr/>
                  <p:nvPr/>
                </p:nvCxnSpPr>
                <p:spPr>
                  <a:xfrm>
                    <a:off x="2232503" y="560492"/>
                    <a:ext cx="0" cy="36576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miter lim="800000"/>
                    <a:tailEnd type="triangle"/>
                  </a:ln>
                  <a:scene3d>
                    <a:camera prst="orthographicFront">
                      <a:rot lat="0" lon="0" rev="16200000"/>
                    </a:camera>
                    <a:lightRig rig="threePt" dir="t"/>
                  </a:scene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>
                    <a:extLst>
                      <a:ext uri="{FF2B5EF4-FFF2-40B4-BE49-F238E27FC236}">
                        <a16:creationId xmlns:a16="http://schemas.microsoft.com/office/drawing/2014/main" id="{0E0DE485-64CB-DA44-99B8-7EB2659D2C33}"/>
                      </a:ext>
                    </a:extLst>
                  </p:cNvPr>
                  <p:cNvCxnSpPr/>
                  <p:nvPr/>
                </p:nvCxnSpPr>
                <p:spPr>
                  <a:xfrm>
                    <a:off x="1822474" y="721078"/>
                    <a:ext cx="0" cy="18288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miter lim="800000"/>
                    <a:headEnd type="triangle"/>
                  </a:ln>
                  <a:scene3d>
                    <a:camera prst="orthographicFront">
                      <a:rot lat="0" lon="0" rev="16200000"/>
                    </a:camera>
                    <a:lightRig rig="threePt" dir="t"/>
                  </a:scene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4" name="TextBox 23">
                  <a:extLst>
                    <a:ext uri="{FF2B5EF4-FFF2-40B4-BE49-F238E27FC236}">
                      <a16:creationId xmlns:a16="http://schemas.microsoft.com/office/drawing/2014/main" id="{CB7AD0E0-06E4-DD40-8B42-723F335BF9A8}"/>
                    </a:ext>
                  </a:extLst>
                </p:cNvPr>
                <p:cNvSpPr txBox="1"/>
                <p:nvPr/>
              </p:nvSpPr>
              <p:spPr>
                <a:xfrm>
                  <a:off x="2170001" y="554693"/>
                  <a:ext cx="493395" cy="2755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fontAlgn="base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kern="120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55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5B99A1BE-FE44-5548-828C-850BBB4DFC48}"/>
                    </a:ext>
                  </a:extLst>
                </p:cNvPr>
                <p:cNvGrpSpPr/>
                <p:nvPr/>
              </p:nvGrpSpPr>
              <p:grpSpPr>
                <a:xfrm>
                  <a:off x="2603890" y="877985"/>
                  <a:ext cx="0" cy="999626"/>
                  <a:chOff x="2603890" y="877985"/>
                  <a:chExt cx="0" cy="777736"/>
                </a:xfrm>
              </p:grpSpPr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706068FD-B079-A544-BB5B-8340BA72A91A}"/>
                      </a:ext>
                    </a:extLst>
                  </p:cNvPr>
                  <p:cNvCxnSpPr/>
                  <p:nvPr/>
                </p:nvCxnSpPr>
                <p:spPr>
                  <a:xfrm>
                    <a:off x="2603890" y="877985"/>
                    <a:ext cx="0" cy="36576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miter lim="800000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45E45D69-FDBD-BB48-AE47-095D10E81E0D}"/>
                      </a:ext>
                    </a:extLst>
                  </p:cNvPr>
                  <p:cNvGrpSpPr/>
                  <p:nvPr/>
                </p:nvGrpSpPr>
                <p:grpSpPr>
                  <a:xfrm>
                    <a:off x="2603890" y="1031878"/>
                    <a:ext cx="0" cy="623843"/>
                    <a:chOff x="2603890" y="1031878"/>
                    <a:chExt cx="0" cy="623843"/>
                  </a:xfrm>
                </p:grpSpPr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7F91D821-CF59-4149-9BC0-4EDB757F929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03890" y="1031878"/>
                      <a:ext cx="0" cy="623843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  <a:miter lim="800000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CB1E0ECA-67D0-AA4C-9ED7-830DC891246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03890" y="1467306"/>
                      <a:ext cx="0" cy="18288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  <a:miter lim="800000"/>
                      <a:head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6" name="TextBox 47">
                  <a:extLst>
                    <a:ext uri="{FF2B5EF4-FFF2-40B4-BE49-F238E27FC236}">
                      <a16:creationId xmlns:a16="http://schemas.microsoft.com/office/drawing/2014/main" id="{09814837-9CD4-9F41-AC2C-FB6E7BE47B14}"/>
                    </a:ext>
                  </a:extLst>
                </p:cNvPr>
                <p:cNvSpPr txBox="1"/>
                <p:nvPr/>
              </p:nvSpPr>
              <p:spPr>
                <a:xfrm>
                  <a:off x="2592185" y="917229"/>
                  <a:ext cx="493395" cy="2755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fontAlgn="base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kern="120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90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37" name="TextBox 56">
                  <a:extLst>
                    <a:ext uri="{FF2B5EF4-FFF2-40B4-BE49-F238E27FC236}">
                      <a16:creationId xmlns:a16="http://schemas.microsoft.com/office/drawing/2014/main" id="{CC998645-BC66-F541-BE78-8C1A6F04796C}"/>
                    </a:ext>
                  </a:extLst>
                </p:cNvPr>
                <p:cNvSpPr txBox="1"/>
                <p:nvPr/>
              </p:nvSpPr>
              <p:spPr>
                <a:xfrm>
                  <a:off x="3002139" y="1275449"/>
                  <a:ext cx="493395" cy="2755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fontAlgn="base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kern="120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68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34A76A41-429B-AA41-88D0-5017A769ACBE}"/>
                    </a:ext>
                  </a:extLst>
                </p:cNvPr>
                <p:cNvGrpSpPr/>
                <p:nvPr/>
              </p:nvGrpSpPr>
              <p:grpSpPr>
                <a:xfrm>
                  <a:off x="3009828" y="1324682"/>
                  <a:ext cx="820058" cy="365760"/>
                  <a:chOff x="3009828" y="1324682"/>
                  <a:chExt cx="820058" cy="365760"/>
                </a:xfrm>
              </p:grpSpPr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90B001F5-A999-8D42-A98F-C36781CF13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009828" y="1551132"/>
                    <a:ext cx="820058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miter lim="800000"/>
                  </a:ln>
                  <a:scene3d>
                    <a:camera prst="orthographicFront">
                      <a:rot lat="0" lon="0" rev="0"/>
                    </a:camera>
                    <a:lightRig rig="threePt" dir="t"/>
                  </a:scene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93870663-8C82-014F-9111-210E58B052EA}"/>
                      </a:ext>
                    </a:extLst>
                  </p:cNvPr>
                  <p:cNvCxnSpPr/>
                  <p:nvPr/>
                </p:nvCxnSpPr>
                <p:spPr>
                  <a:xfrm>
                    <a:off x="3419857" y="1324682"/>
                    <a:ext cx="0" cy="36576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miter lim="800000"/>
                    <a:tailEnd type="triangle"/>
                  </a:ln>
                  <a:scene3d>
                    <a:camera prst="orthographicFront">
                      <a:rot lat="0" lon="0" rev="16200000"/>
                    </a:camera>
                    <a:lightRig rig="threePt" dir="t"/>
                  </a:scene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01762669-000D-6D4B-AB5D-C94DBC046B53}"/>
                      </a:ext>
                    </a:extLst>
                  </p:cNvPr>
                  <p:cNvCxnSpPr/>
                  <p:nvPr/>
                </p:nvCxnSpPr>
                <p:spPr>
                  <a:xfrm>
                    <a:off x="3009828" y="1485268"/>
                    <a:ext cx="0" cy="18288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miter lim="800000"/>
                    <a:headEnd type="triangle"/>
                  </a:ln>
                  <a:scene3d>
                    <a:camera prst="orthographicFront">
                      <a:rot lat="0" lon="0" rev="16200000"/>
                    </a:camera>
                    <a:lightRig rig="threePt" dir="t"/>
                  </a:scene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006F924C-F9F4-ED4A-89AA-A338D137F69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219163" y="780658"/>
            <a:ext cx="5943600" cy="591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18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F133B-C4C9-9F4E-8A84-7FCB1CB27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Source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1D8B8-ADBA-074D-B598-AD277B322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233" y="813816"/>
            <a:ext cx="11859767" cy="4047778"/>
          </a:xfrm>
        </p:spPr>
        <p:txBody>
          <a:bodyPr/>
          <a:lstStyle/>
          <a:p>
            <a:r>
              <a:rPr lang="en-US" dirty="0"/>
              <a:t>Beam line shielding</a:t>
            </a:r>
          </a:p>
          <a:p>
            <a:pPr lvl="1">
              <a:lnSpc>
                <a:spcPts val="2480"/>
              </a:lnSpc>
              <a:spcBef>
                <a:spcPts val="600"/>
              </a:spcBef>
            </a:pPr>
            <a:r>
              <a:rPr lang="en-US" dirty="0"/>
              <a:t>Source terms based on 1.0 GeV, 2MW operation</a:t>
            </a:r>
          </a:p>
          <a:p>
            <a:pPr lvl="1">
              <a:lnSpc>
                <a:spcPts val="2480"/>
              </a:lnSpc>
              <a:spcBef>
                <a:spcPts val="600"/>
              </a:spcBef>
            </a:pPr>
            <a:r>
              <a:rPr lang="en-US" dirty="0"/>
              <a:t>as a neutron beam with intensity of 4.47 10</a:t>
            </a:r>
            <a:r>
              <a:rPr lang="en-US" baseline="30000" dirty="0"/>
              <a:t>12 </a:t>
            </a:r>
            <a:r>
              <a:rPr lang="en-US" dirty="0"/>
              <a:t>n/s, starting at core vessel insert nose </a:t>
            </a:r>
          </a:p>
          <a:p>
            <a:pPr lvl="1">
              <a:lnSpc>
                <a:spcPts val="2480"/>
              </a:lnSpc>
              <a:spcBef>
                <a:spcPts val="600"/>
              </a:spcBef>
            </a:pPr>
            <a:r>
              <a:rPr lang="en-US" dirty="0"/>
              <a:t>0-0.5 degree, 0.5-1 degree and 1-2 degree angular segments</a:t>
            </a:r>
          </a:p>
          <a:p>
            <a:r>
              <a:rPr lang="en-US" dirty="0"/>
              <a:t>Enclosure shielding</a:t>
            </a:r>
          </a:p>
          <a:p>
            <a:pPr lvl="1">
              <a:lnSpc>
                <a:spcPts val="2480"/>
              </a:lnSpc>
              <a:spcBef>
                <a:spcPts val="600"/>
              </a:spcBef>
            </a:pPr>
            <a:r>
              <a:rPr lang="en-US" dirty="0"/>
              <a:t>The source for PPU assuming a 1.3 GeV proton beam at 2 MW power </a:t>
            </a:r>
          </a:p>
          <a:p>
            <a:pPr lvl="1">
              <a:lnSpc>
                <a:spcPts val="2480"/>
              </a:lnSpc>
              <a:spcBef>
                <a:spcPts val="600"/>
              </a:spcBef>
            </a:pPr>
            <a:r>
              <a:rPr lang="en-US" dirty="0"/>
              <a:t>0-0.5 degree, 0.5-1 degree and 1-2 degree angular segments</a:t>
            </a:r>
          </a:p>
          <a:p>
            <a:pPr lvl="1">
              <a:lnSpc>
                <a:spcPts val="2480"/>
              </a:lnSpc>
              <a:spcBef>
                <a:spcPts val="600"/>
              </a:spcBef>
            </a:pPr>
            <a:r>
              <a:rPr lang="en-US" dirty="0"/>
              <a:t>The new 0.5-0 deg bin has a softer spectrum than the original most forward bin.</a:t>
            </a:r>
          </a:p>
          <a:p>
            <a:pPr lvl="1">
              <a:lnSpc>
                <a:spcPts val="2480"/>
              </a:lnSpc>
              <a:spcBef>
                <a:spcPts val="600"/>
              </a:spcBef>
            </a:pPr>
            <a:r>
              <a:rPr lang="en-US" dirty="0"/>
              <a:t>The acting T0 chopper was figured into a modified source description accounting for:</a:t>
            </a:r>
          </a:p>
          <a:p>
            <a:pPr lvl="2"/>
            <a:r>
              <a:rPr lang="en-US" dirty="0"/>
              <a:t>Timing of chopper causing a energy-dependent opening</a:t>
            </a:r>
          </a:p>
          <a:p>
            <a:pPr lvl="2"/>
            <a:r>
              <a:rPr lang="en-US" dirty="0"/>
              <a:t>Attenuation of beam by 30 cm of Inconel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703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BEDF3-21BF-734C-9D0A-644FE4EBD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5767A"/>
                </a:solidFill>
              </a:rPr>
              <a:t>Source term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DC8A1-2D3A-E54F-AD24-57AC773A4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91" y="1067325"/>
            <a:ext cx="4955850" cy="486633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effect of the T0 chopper is:</a:t>
            </a:r>
          </a:p>
          <a:p>
            <a:r>
              <a:rPr lang="en-US" dirty="0"/>
              <a:t>Suppressing epithermal spectral components (E=1-500eV)</a:t>
            </a:r>
          </a:p>
          <a:p>
            <a:r>
              <a:rPr lang="en-US" dirty="0"/>
              <a:t>Eliminating fast component (1keV-10MeV)</a:t>
            </a:r>
          </a:p>
          <a:p>
            <a:r>
              <a:rPr lang="en-US" dirty="0"/>
              <a:t>Suppressing high-energy component (&gt;10MeV)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4576BE-37F9-864B-BE67-900E92909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192" y="1162776"/>
            <a:ext cx="6434317" cy="45324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239F79-9390-7D4C-891D-C44DE09F2996}"/>
              </a:ext>
            </a:extLst>
          </p:cNvPr>
          <p:cNvSpPr txBox="1"/>
          <p:nvPr/>
        </p:nvSpPr>
        <p:spPr>
          <a:xfrm>
            <a:off x="7180504" y="3762414"/>
            <a:ext cx="124521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dashed-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modified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624983-99F6-4449-B084-3218DC428FF2}"/>
              </a:ext>
            </a:extLst>
          </p:cNvPr>
          <p:cNvSpPr txBox="1"/>
          <p:nvPr/>
        </p:nvSpPr>
        <p:spPr>
          <a:xfrm>
            <a:off x="7801108" y="2249722"/>
            <a:ext cx="169187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solid -original</a:t>
            </a:r>
          </a:p>
        </p:txBody>
      </p:sp>
    </p:spTree>
    <p:extLst>
      <p:ext uri="{BB962C8B-B14F-4D97-AF65-F5344CB8AC3E}">
        <p14:creationId xmlns:p14="http://schemas.microsoft.com/office/powerpoint/2010/main" val="3751980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BEDF3-21BF-734C-9D0A-644FE4EBD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Methods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96A748-AE69-1F43-B73E-B2D27AEA62F3}"/>
              </a:ext>
            </a:extLst>
          </p:cNvPr>
          <p:cNvSpPr txBox="1"/>
          <p:nvPr/>
        </p:nvSpPr>
        <p:spPr>
          <a:xfrm>
            <a:off x="429767" y="1140031"/>
            <a:ext cx="1036141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Analyses are performed with the Monte Carlo code MCNPX version 2.7.0</a:t>
            </a:r>
          </a:p>
          <a:p>
            <a:pPr marL="457200" indent="-457200">
              <a:spcBef>
                <a:spcPts val="600"/>
              </a:spcBef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Shielding is modeled in 5 cm increments to use geometry splitting  </a:t>
            </a:r>
          </a:p>
          <a:p>
            <a:pPr marL="457200" indent="-457200">
              <a:spcBef>
                <a:spcPts val="600"/>
              </a:spcBef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2D mesh-tallies are defined in Cartesian coordinate </a:t>
            </a:r>
          </a:p>
          <a:p>
            <a:pPr marL="457200" indent="-457200">
              <a:spcBef>
                <a:spcPts val="600"/>
              </a:spcBef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Thickness of the slice is 20 cm and mesh size is 5 cm x 5cm </a:t>
            </a:r>
          </a:p>
          <a:p>
            <a:pPr marL="457200" indent="-457200">
              <a:spcBef>
                <a:spcPts val="600"/>
              </a:spcBef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Dose rate are obtained by folding fluxes with flux to dose conversion coefficients </a:t>
            </a:r>
          </a:p>
        </p:txBody>
      </p:sp>
    </p:spTree>
    <p:extLst>
      <p:ext uri="{BB962C8B-B14F-4D97-AF65-F5344CB8AC3E}">
        <p14:creationId xmlns:p14="http://schemas.microsoft.com/office/powerpoint/2010/main" val="2630102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615B0-8C6B-1E44-9D5D-D70F8D8BC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Beam line shielding analyses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310922-AEBC-F347-AA09-6111B211FDAB}"/>
              </a:ext>
            </a:extLst>
          </p:cNvPr>
          <p:cNvSpPr/>
          <p:nvPr/>
        </p:nvSpPr>
        <p:spPr>
          <a:xfrm>
            <a:off x="1278576" y="1157146"/>
            <a:ext cx="991985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n-lt"/>
                <a:cs typeface="Times New Roman" panose="02020603050405020304" pitchFamily="18" charset="0"/>
              </a:rPr>
              <a:t>Five sets of analyses are performed:</a:t>
            </a:r>
          </a:p>
          <a:p>
            <a:pPr marL="457200" lvl="0" indent="-457200"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White beam, beam line shielding is from high-density concrete ;</a:t>
            </a:r>
          </a:p>
          <a:p>
            <a:pPr marL="457200" lvl="0" indent="-457200"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White beam, beam line shielding is from high-density concrete, with steel in first 55 cm from the beam center line;</a:t>
            </a:r>
          </a:p>
          <a:p>
            <a:pPr marL="457200" lvl="0" indent="-457200"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T0 chopper intercepting the beam, beam line shielding is from high-density concrete;</a:t>
            </a:r>
          </a:p>
          <a:p>
            <a:pPr marL="457200" lvl="0" indent="-457200"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White beam, regular-density concrete;</a:t>
            </a:r>
          </a:p>
          <a:p>
            <a:pPr marL="457200" lvl="0" indent="-457200"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White beam, regular-density concrete with steel in first 55 cm from the beam center line.</a:t>
            </a:r>
          </a:p>
        </p:txBody>
      </p:sp>
    </p:spTree>
    <p:extLst>
      <p:ext uri="{BB962C8B-B14F-4D97-AF65-F5344CB8AC3E}">
        <p14:creationId xmlns:p14="http://schemas.microsoft.com/office/powerpoint/2010/main" val="237820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615B0-8C6B-1E44-9D5D-D70F8D8BC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Beam line shielding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CEE5E1-4308-7B4C-9A13-3A496272CF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09748" y="1258785"/>
            <a:ext cx="4024745" cy="2461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5871F9-CF41-B64C-9823-F4E5D951CB4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09749" y="3803090"/>
            <a:ext cx="4024745" cy="25485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A586C0-1D3B-B84B-8414-52B4B014AC2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193969" y="1258785"/>
            <a:ext cx="4069278" cy="24611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C45B8A-22F3-8742-8AFF-D122EA077E4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50921" y="3922232"/>
            <a:ext cx="4024745" cy="25485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14E6A4-D8A4-2F41-9233-86B6600C1FE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122722" y="2493818"/>
            <a:ext cx="4069278" cy="232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35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615B0-8C6B-1E44-9D5D-D70F8D8BC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Enclosure shielding results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310922-AEBC-F347-AA09-6111B211FDAB}"/>
              </a:ext>
            </a:extLst>
          </p:cNvPr>
          <p:cNvSpPr/>
          <p:nvPr/>
        </p:nvSpPr>
        <p:spPr>
          <a:xfrm>
            <a:off x="815439" y="1633213"/>
            <a:ext cx="11044328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n-lt"/>
                <a:cs typeface="Times New Roman" panose="02020603050405020304" pitchFamily="18" charset="0"/>
              </a:rPr>
              <a:t>Three sets of analyses are performed:</a:t>
            </a:r>
          </a:p>
          <a:p>
            <a:pPr marL="914400" lvl="1" indent="-457200">
              <a:spcBef>
                <a:spcPts val="600"/>
              </a:spcBef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  <a:cs typeface="Times New Roman" panose="02020603050405020304" pitchFamily="18" charset="0"/>
              </a:rPr>
              <a:t>Beam areas at sample position defined by collimator/scrapers to be 20x20 cm with T0 chopper acting;</a:t>
            </a:r>
          </a:p>
          <a:p>
            <a:pPr marL="914400" lvl="1" indent="-457200">
              <a:spcBef>
                <a:spcPts val="600"/>
              </a:spcBef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  <a:cs typeface="Times New Roman" panose="02020603050405020304" pitchFamily="18" charset="0"/>
              </a:rPr>
              <a:t>Beam areas at sample position defined by collimator/scrapers to be  4x4 cm with white beam;</a:t>
            </a:r>
          </a:p>
          <a:p>
            <a:pPr marL="914400" lvl="1" indent="-457200">
              <a:spcBef>
                <a:spcPts val="600"/>
              </a:spcBef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  <a:cs typeface="Times New Roman" panose="02020603050405020304" pitchFamily="18" charset="0"/>
              </a:rPr>
              <a:t>Beam area at sample position is 28x28cm, there is no collimator scrapers </a:t>
            </a:r>
          </a:p>
        </p:txBody>
      </p:sp>
    </p:spTree>
    <p:extLst>
      <p:ext uri="{BB962C8B-B14F-4D97-AF65-F5344CB8AC3E}">
        <p14:creationId xmlns:p14="http://schemas.microsoft.com/office/powerpoint/2010/main" val="2803545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615B0-8C6B-1E44-9D5D-D70F8D8BC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4x4cm white beam with 40-cm HD enclosure, no sample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EAA42-CF21-154B-8776-B21593F0AAFF}"/>
              </a:ext>
            </a:extLst>
          </p:cNvPr>
          <p:cNvSpPr txBox="1"/>
          <p:nvPr/>
        </p:nvSpPr>
        <p:spPr>
          <a:xfrm>
            <a:off x="765274" y="5280660"/>
            <a:ext cx="7814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White beam</a:t>
            </a:r>
          </a:p>
          <a:p>
            <a:pPr marL="342900" indent="-342900" algn="l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Analyses for beam stop</a:t>
            </a:r>
          </a:p>
          <a:p>
            <a:pPr marL="342900" indent="-342900" algn="l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Dose rate contours at 0.25, 10, 100mrem/h, red color</a:t>
            </a:r>
          </a:p>
          <a:p>
            <a:pPr marL="342900" indent="-342900" algn="l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Enclosure contours are in white color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EBB93D-4FB4-4C45-A4A5-5D15D5D89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6" y="859536"/>
            <a:ext cx="5681399" cy="4421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F1BF71-0399-1840-8EA9-CCBFEADEF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080" y="883286"/>
            <a:ext cx="5662270" cy="4351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47D59D-A666-E14C-8B2D-3A0574C99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710" y="5280660"/>
            <a:ext cx="3111390" cy="150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90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615B0-8C6B-1E44-9D5D-D70F8D8BC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4x4cm white beam with 40-cm HD enclosure, sample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F36D5F-5165-C245-B9E1-BD17B83AD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6" y="1105280"/>
            <a:ext cx="5680605" cy="4420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5BD46F-7CC6-4342-B3D0-32298DB39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767" y="916381"/>
            <a:ext cx="5828030" cy="46094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44762B-612F-4B4C-88B4-4FB6D7E72C16}"/>
              </a:ext>
            </a:extLst>
          </p:cNvPr>
          <p:cNvSpPr txBox="1"/>
          <p:nvPr/>
        </p:nvSpPr>
        <p:spPr>
          <a:xfrm>
            <a:off x="2982356" y="5492772"/>
            <a:ext cx="781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White beam</a:t>
            </a:r>
          </a:p>
          <a:p>
            <a:pPr marL="342900" indent="-342900" algn="l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Dose rate contours at 0.25, 10, 100mrem/h, red color</a:t>
            </a:r>
          </a:p>
          <a:p>
            <a:pPr marL="342900" indent="-342900" algn="l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Enclosure contours are in white color</a:t>
            </a:r>
          </a:p>
        </p:txBody>
      </p:sp>
    </p:spTree>
    <p:extLst>
      <p:ext uri="{BB962C8B-B14F-4D97-AF65-F5344CB8AC3E}">
        <p14:creationId xmlns:p14="http://schemas.microsoft.com/office/powerpoint/2010/main" val="449167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615B0-8C6B-1E44-9D5D-D70F8D8BC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02" y="307371"/>
            <a:ext cx="12097655" cy="978729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4x4cm white beam with 40-cm HD enclosure,  slanted sample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EAA42-CF21-154B-8776-B21593F0AAFF}"/>
              </a:ext>
            </a:extLst>
          </p:cNvPr>
          <p:cNvSpPr txBox="1"/>
          <p:nvPr/>
        </p:nvSpPr>
        <p:spPr>
          <a:xfrm>
            <a:off x="2178126" y="5656046"/>
            <a:ext cx="10666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White beam</a:t>
            </a:r>
          </a:p>
          <a:p>
            <a:pPr marL="342900" indent="-342900" algn="l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Dose rate contours at 0.25, 10, 100mrem/h, red color</a:t>
            </a:r>
          </a:p>
          <a:p>
            <a:pPr marL="342900" indent="-342900" algn="l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Sample is slanted 45 deg towards hot cell, beam passing path is 2.54cm</a:t>
            </a:r>
          </a:p>
          <a:p>
            <a:pPr marL="342900" indent="-342900" algn="l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Dose rates elevated outside the enclosure </a:t>
            </a:r>
            <a:r>
              <a:rPr lang="en-US" sz="2000" dirty="0" err="1">
                <a:latin typeface="+mn-lt"/>
              </a:rPr>
              <a:t>upto</a:t>
            </a:r>
            <a:r>
              <a:rPr lang="en-US" sz="2000">
                <a:latin typeface="+mn-lt"/>
              </a:rPr>
              <a:t> 0.5 mrem/r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0866D4-81A4-194A-B319-033BDA50B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02" y="1207598"/>
            <a:ext cx="5938168" cy="4354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596FC4-7667-474B-A865-5AE7DD673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32" y="1264795"/>
            <a:ext cx="5938168" cy="428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5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C737F-80FC-C846-BBF8-A7932A07EB8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504904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normAutofit/>
          </a:bodyPr>
          <a:lstStyle/>
          <a:p>
            <a:r>
              <a:rPr lang="en-US" b="1">
                <a:solidFill>
                  <a:schemeClr val="tx2"/>
                </a:solidFill>
              </a:rPr>
              <a:t>Outline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64D849-EB65-A84E-BAC8-51630A518150}"/>
              </a:ext>
            </a:extLst>
          </p:cNvPr>
          <p:cNvGrpSpPr/>
          <p:nvPr/>
        </p:nvGrpSpPr>
        <p:grpSpPr>
          <a:xfrm>
            <a:off x="774153" y="809851"/>
            <a:ext cx="12325833" cy="5503025"/>
            <a:chOff x="429769" y="1080654"/>
            <a:chExt cx="12325833" cy="5503025"/>
          </a:xfrm>
        </p:grpSpPr>
        <p:sp>
          <p:nvSpPr>
            <p:cNvPr id="15" name="Vertical Scroll 14">
              <a:extLst>
                <a:ext uri="{FF2B5EF4-FFF2-40B4-BE49-F238E27FC236}">
                  <a16:creationId xmlns:a16="http://schemas.microsoft.com/office/drawing/2014/main" id="{E0390055-AA25-2449-B222-AA3CA8BC2C6E}"/>
                </a:ext>
              </a:extLst>
            </p:cNvPr>
            <p:cNvSpPr/>
            <p:nvPr/>
          </p:nvSpPr>
          <p:spPr>
            <a:xfrm>
              <a:off x="429769" y="1080654"/>
              <a:ext cx="11006170" cy="5503025"/>
            </a:xfrm>
            <a:prstGeom prst="verticalScroll">
              <a:avLst/>
            </a:prstGeom>
            <a:gradFill flip="none" rotWithShape="1">
              <a:gsLst>
                <a:gs pos="0">
                  <a:schemeClr val="tx2">
                    <a:lumMod val="75000"/>
                  </a:schemeClr>
                </a:gs>
                <a:gs pos="99664">
                  <a:srgbClr val="FFFFFF"/>
                </a:gs>
                <a:gs pos="99328">
                  <a:srgbClr val="FFFFFF"/>
                </a:gs>
                <a:gs pos="98656">
                  <a:srgbClr val="FFFFFF"/>
                </a:gs>
                <a:gs pos="97312">
                  <a:srgbClr val="FFFFFF"/>
                </a:gs>
                <a:gs pos="94625">
                  <a:srgbClr val="FFFFFF"/>
                </a:gs>
                <a:gs pos="89250">
                  <a:srgbClr val="FFFFFF"/>
                </a:gs>
                <a:gs pos="78500">
                  <a:srgbClr val="FFFFFF"/>
                </a:gs>
                <a:gs pos="57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effectLst>
              <a:outerShdw blurRad="40000" dist="23000" dir="5400000" rotWithShape="0">
                <a:srgbClr val="000000">
                  <a:alpha val="29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688956CE-B70A-7441-8D94-7F68C7526D1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435267" y="2252124"/>
              <a:ext cx="9320335" cy="4331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  <a:noAutofit/>
            </a:bodyPr>
            <a:lstStyle>
              <a:lvl1pPr marL="0" indent="0" algn="l" rtl="0" eaLnBrk="1" fontAlgn="base" hangingPunct="1">
                <a:lnSpc>
                  <a:spcPct val="90000"/>
                </a:lnSpc>
                <a:spcBef>
                  <a:spcPts val="14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Century Gothic" panose="020B0502020202020204" pitchFamily="34" charset="0"/>
                <a:buNone/>
                <a:defRPr sz="2400" b="0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57200" indent="0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Century Gothic" panose="020B0502020202020204" pitchFamily="34" charset="0"/>
                <a:buNone/>
                <a:defRPr sz="20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914400" indent="0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Century Gothic" panose="020B0502020202020204" pitchFamily="34" charset="0"/>
                <a:buNone/>
                <a:defRPr sz="18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371600" indent="0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None/>
                <a:defRPr sz="16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1828800" indent="0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None/>
                <a:defRPr sz="1600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32000" indent="-322920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en-US" sz="32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Introduction</a:t>
              </a:r>
            </a:p>
            <a:p>
              <a:pPr marL="432000" indent="-322920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en-US" sz="32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Geometry description</a:t>
              </a:r>
            </a:p>
            <a:p>
              <a:pPr marL="432000" indent="-322920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en-US" sz="32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Source definition</a:t>
              </a:r>
            </a:p>
            <a:p>
              <a:pPr marL="432000" indent="-322920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en-US" sz="32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Methods </a:t>
              </a:r>
            </a:p>
            <a:p>
              <a:pPr marL="432000" indent="-322920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en-US" sz="32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Results</a:t>
              </a:r>
            </a:p>
            <a:p>
              <a:pPr marL="432000" indent="-322920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en-US" sz="32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Conclusion</a:t>
              </a:r>
            </a:p>
            <a:p>
              <a:endParaRPr lang="en-US" altLang="en-US" sz="3200" dirty="0">
                <a:ea typeface="ＭＳ Ｐゴシック" panose="020B060007020508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9795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94A58-85F9-EC41-937F-E2E4035E1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70" y="274320"/>
            <a:ext cx="11738609" cy="535531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20x20 cm beam, acting T0 chopper in 40cm HD enclosure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681924-DEE9-5B40-A5F1-B8FC42F64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12" y="961390"/>
            <a:ext cx="6155247" cy="44678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A4BC8A-756B-2E48-814B-E62D15DE3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897" y="961391"/>
            <a:ext cx="6102182" cy="44678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5C3523-8A0A-AE4B-8922-7DF78983ECC0}"/>
              </a:ext>
            </a:extLst>
          </p:cNvPr>
          <p:cNvSpPr txBox="1"/>
          <p:nvPr/>
        </p:nvSpPr>
        <p:spPr>
          <a:xfrm>
            <a:off x="451112" y="5429250"/>
            <a:ext cx="781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Analyses for beam stop</a:t>
            </a:r>
          </a:p>
          <a:p>
            <a:pPr marL="342900" indent="-342900" algn="l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Dose rate contours at 0.25, 10, 100mrem/h, red color</a:t>
            </a:r>
          </a:p>
          <a:p>
            <a:pPr marL="342900" indent="-342900" algn="l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Enclosure contours are in white color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2AD9DD-8293-C24F-9F69-F4E8FF03D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7719" y="5476307"/>
            <a:ext cx="2832812" cy="131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06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94A58-85F9-EC41-937F-E2E4035E1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70" y="274320"/>
            <a:ext cx="11738609" cy="535531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20x20 cm beam, acting T0 chopper in 40cm HD enclosure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196DEE-6E5C-364B-BE96-A83E202E5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56" y="1000563"/>
            <a:ext cx="6037008" cy="4611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B0C7EB-4FFA-174B-876D-6ED91840B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00563"/>
            <a:ext cx="6179820" cy="46486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181550-F34A-9C4E-8D26-D684642918E4}"/>
              </a:ext>
            </a:extLst>
          </p:cNvPr>
          <p:cNvSpPr txBox="1"/>
          <p:nvPr/>
        </p:nvSpPr>
        <p:spPr>
          <a:xfrm>
            <a:off x="2894221" y="5649198"/>
            <a:ext cx="7814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000">
                <a:latin typeface="+mn-lt"/>
              </a:rPr>
              <a:t>Dose rate contours at 0.25, 10, 100mrem/h, red color</a:t>
            </a:r>
          </a:p>
          <a:p>
            <a:pPr marL="342900" indent="-342900" algn="l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000">
                <a:latin typeface="+mn-lt"/>
              </a:rPr>
              <a:t>Enclosure contours are in white color</a:t>
            </a:r>
          </a:p>
        </p:txBody>
      </p:sp>
    </p:spTree>
    <p:extLst>
      <p:ext uri="{BB962C8B-B14F-4D97-AF65-F5344CB8AC3E}">
        <p14:creationId xmlns:p14="http://schemas.microsoft.com/office/powerpoint/2010/main" val="2531852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94A58-85F9-EC41-937F-E2E4035E1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White beam, no collimator/scrapers, sample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F3524F-EA40-C54F-993B-6CB78F87D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7" y="1030601"/>
            <a:ext cx="6007762" cy="45998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A307FB-021E-8449-B030-014412D7D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529" y="809851"/>
            <a:ext cx="5848110" cy="45998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929FA6-2C9A-914B-BC99-9315B4C65AD5}"/>
              </a:ext>
            </a:extLst>
          </p:cNvPr>
          <p:cNvSpPr txBox="1"/>
          <p:nvPr/>
        </p:nvSpPr>
        <p:spPr>
          <a:xfrm>
            <a:off x="429767" y="5586484"/>
            <a:ext cx="781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White beam</a:t>
            </a:r>
          </a:p>
          <a:p>
            <a:pPr marL="342900" indent="-342900" algn="l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Dose rate contours at 0.25, 10, 100mrem/h, red color</a:t>
            </a:r>
          </a:p>
          <a:p>
            <a:pPr marL="342900" indent="-342900" algn="l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Enclosure contours are in white color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F616C8-0558-7D49-BCE3-86BFE197B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6445" y="5409680"/>
            <a:ext cx="2910278" cy="142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14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94A58-85F9-EC41-937F-E2E4035E1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Conclusions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3094B1-35A9-3B4F-842A-45D8DDA3DC6F}"/>
              </a:ext>
            </a:extLst>
          </p:cNvPr>
          <p:cNvGrpSpPr/>
          <p:nvPr/>
        </p:nvGrpSpPr>
        <p:grpSpPr>
          <a:xfrm>
            <a:off x="979228" y="909056"/>
            <a:ext cx="10738870" cy="5039888"/>
            <a:chOff x="896101" y="1460665"/>
            <a:chExt cx="10738870" cy="5039888"/>
          </a:xfrm>
        </p:grpSpPr>
        <p:sp>
          <p:nvSpPr>
            <p:cNvPr id="8" name="Vertical Scroll 7">
              <a:extLst>
                <a:ext uri="{FF2B5EF4-FFF2-40B4-BE49-F238E27FC236}">
                  <a16:creationId xmlns:a16="http://schemas.microsoft.com/office/drawing/2014/main" id="{068A08CB-0A64-CE4E-9C2E-401E320CBA3E}"/>
                </a:ext>
              </a:extLst>
            </p:cNvPr>
            <p:cNvSpPr/>
            <p:nvPr/>
          </p:nvSpPr>
          <p:spPr>
            <a:xfrm>
              <a:off x="896101" y="1460665"/>
              <a:ext cx="10738870" cy="5039888"/>
            </a:xfrm>
            <a:prstGeom prst="verticalScroll">
              <a:avLst/>
            </a:prstGeom>
            <a:gradFill flip="none" rotWithShape="1">
              <a:gsLst>
                <a:gs pos="0">
                  <a:schemeClr val="tx2">
                    <a:lumMod val="75000"/>
                  </a:schemeClr>
                </a:gs>
                <a:gs pos="99664">
                  <a:srgbClr val="FFFFFF"/>
                </a:gs>
                <a:gs pos="99328">
                  <a:srgbClr val="FFFFFF"/>
                </a:gs>
                <a:gs pos="98656">
                  <a:srgbClr val="FFFFFF"/>
                </a:gs>
                <a:gs pos="97312">
                  <a:srgbClr val="FFFFFF"/>
                </a:gs>
                <a:gs pos="94625">
                  <a:srgbClr val="FFFFFF"/>
                </a:gs>
                <a:gs pos="89250">
                  <a:srgbClr val="FFFFFF"/>
                </a:gs>
                <a:gs pos="78500">
                  <a:srgbClr val="FFFFFF"/>
                </a:gs>
                <a:gs pos="57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effectLst>
              <a:outerShdw blurRad="40000" dist="23000" dir="5400000" rotWithShape="0">
                <a:srgbClr val="000000">
                  <a:alpha val="29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4929FA6-2C9A-914B-BC99-9315B4C65AD5}"/>
                </a:ext>
              </a:extLst>
            </p:cNvPr>
            <p:cNvSpPr txBox="1"/>
            <p:nvPr/>
          </p:nvSpPr>
          <p:spPr>
            <a:xfrm>
              <a:off x="1650671" y="2420149"/>
              <a:ext cx="9645228" cy="3859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90000"/>
                </a:lnSpc>
                <a:buFont typeface="Courier New" panose="02070309020205020404" pitchFamily="49" charset="0"/>
                <a:buChar char="o"/>
              </a:pPr>
              <a:r>
                <a:rPr lang="en-US" sz="2800" b="1" dirty="0">
                  <a:latin typeface="+mn-lt"/>
                </a:rPr>
                <a:t>Five sets of analyses are performed to help define beamline shielding:</a:t>
              </a:r>
              <a:endParaRPr lang="en-US" sz="2800" dirty="0">
                <a:latin typeface="+mn-lt"/>
              </a:endParaRPr>
            </a:p>
            <a:p>
              <a:pPr marL="800100" lvl="1" indent="-342900">
                <a:lnSpc>
                  <a:spcPct val="90000"/>
                </a:lnSpc>
                <a:buFont typeface="Courier New" panose="02070309020205020404" pitchFamily="49" charset="0"/>
                <a:buChar char="o"/>
              </a:pPr>
              <a:r>
                <a:rPr lang="en-US" sz="2800" dirty="0">
                  <a:latin typeface="+mn-lt"/>
                </a:rPr>
                <a:t>Dimensions</a:t>
              </a:r>
            </a:p>
            <a:p>
              <a:pPr marL="800100" lvl="1" indent="-342900">
                <a:lnSpc>
                  <a:spcPct val="90000"/>
                </a:lnSpc>
                <a:buFont typeface="Courier New" panose="02070309020205020404" pitchFamily="49" charset="0"/>
                <a:buChar char="o"/>
              </a:pPr>
              <a:r>
                <a:rPr lang="en-US" sz="2800" dirty="0">
                  <a:latin typeface="+mn-lt"/>
                </a:rPr>
                <a:t>Materials </a:t>
              </a:r>
            </a:p>
            <a:p>
              <a:pPr marL="342900" indent="-342900">
                <a:lnSpc>
                  <a:spcPct val="90000"/>
                </a:lnSpc>
                <a:buFont typeface="Courier New" panose="02070309020205020404" pitchFamily="49" charset="0"/>
                <a:buChar char="o"/>
              </a:pPr>
              <a:r>
                <a:rPr lang="en-US" sz="2800" b="1" dirty="0">
                  <a:latin typeface="+mn-lt"/>
                </a:rPr>
                <a:t>Three sets of analyses for the enclosure are performed to define:</a:t>
              </a:r>
            </a:p>
            <a:p>
              <a:pPr marL="800100" lvl="1" indent="-342900">
                <a:lnSpc>
                  <a:spcPct val="90000"/>
                </a:lnSpc>
                <a:buFont typeface="Courier New" panose="02070309020205020404" pitchFamily="49" charset="0"/>
                <a:buChar char="o"/>
              </a:pPr>
              <a:r>
                <a:rPr lang="en-US" sz="2800" dirty="0">
                  <a:latin typeface="+mn-lt"/>
                </a:rPr>
                <a:t>Enclosure thickness</a:t>
              </a:r>
            </a:p>
            <a:p>
              <a:pPr marL="800100" lvl="1" indent="-342900">
                <a:lnSpc>
                  <a:spcPct val="90000"/>
                </a:lnSpc>
                <a:buFont typeface="Courier New" panose="02070309020205020404" pitchFamily="49" charset="0"/>
                <a:buChar char="o"/>
              </a:pPr>
              <a:r>
                <a:rPr lang="en-US" sz="2800" dirty="0">
                  <a:latin typeface="+mn-lt"/>
                </a:rPr>
                <a:t>Enclosure material – high-density concrete</a:t>
              </a:r>
            </a:p>
            <a:p>
              <a:pPr marL="800100" lvl="1" indent="-342900">
                <a:lnSpc>
                  <a:spcPct val="90000"/>
                </a:lnSpc>
                <a:buFont typeface="Courier New" panose="02070309020205020404" pitchFamily="49" charset="0"/>
                <a:buChar char="o"/>
              </a:pPr>
              <a:r>
                <a:rPr lang="en-US" sz="2800" dirty="0">
                  <a:latin typeface="+mn-lt"/>
                </a:rPr>
                <a:t>Beam stop shielding thickness</a:t>
              </a:r>
            </a:p>
            <a:p>
              <a:pPr marL="342900" indent="-342900">
                <a:lnSpc>
                  <a:spcPct val="90000"/>
                </a:lnSpc>
                <a:buFont typeface="Courier New" panose="02070309020205020404" pitchFamily="49" charset="0"/>
                <a:buChar char="o"/>
              </a:pP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86986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C737F-80FC-C846-BBF8-A7932A07EB8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504904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normAutofit/>
          </a:bodyPr>
          <a:lstStyle/>
          <a:p>
            <a:r>
              <a:rPr lang="en-US" b="1">
                <a:solidFill>
                  <a:schemeClr val="tx2">
                    <a:lumMod val="75000"/>
                  </a:schemeClr>
                </a:solidFill>
              </a:rPr>
              <a:t>Introduction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14893D-72C2-9245-BFF2-EE858A3227F6}"/>
              </a:ext>
            </a:extLst>
          </p:cNvPr>
          <p:cNvSpPr>
            <a:spLocks noGrp="1"/>
          </p:cNvSpPr>
          <p:nvPr>
            <p:ph sz="half" idx="2"/>
          </p:nvPr>
        </p:nvSpPr>
        <p:spPr bwMode="auto">
          <a:xfrm>
            <a:off x="257329" y="809851"/>
            <a:ext cx="6448272" cy="5773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4200" dirty="0"/>
              <a:t>VENUS - Versatile Neutron Imaging Instrument –  in process to be built and is expected to be completed in 2022 and ready for scientific use by 2023</a:t>
            </a:r>
          </a:p>
          <a:p>
            <a:pPr>
              <a:lnSpc>
                <a:spcPct val="120000"/>
              </a:lnSpc>
            </a:pPr>
            <a:r>
              <a:rPr lang="en-US" sz="4200" dirty="0"/>
              <a:t>Instrument is based on time-of-flight technique across a range of energies from cold/thermal to epithermal</a:t>
            </a:r>
          </a:p>
          <a:p>
            <a:pPr>
              <a:lnSpc>
                <a:spcPct val="120000"/>
              </a:lnSpc>
            </a:pPr>
            <a:r>
              <a:rPr lang="en-US" sz="4200" dirty="0"/>
              <a:t>Beam footprint at the sample position is as high as 28 by 28 cm</a:t>
            </a:r>
            <a:r>
              <a:rPr lang="en-US" sz="4200" baseline="30000" dirty="0"/>
              <a:t>2</a:t>
            </a:r>
            <a:endParaRPr lang="en-US" sz="4200" dirty="0"/>
          </a:p>
          <a:p>
            <a:pPr>
              <a:lnSpc>
                <a:spcPct val="120000"/>
              </a:lnSpc>
            </a:pPr>
            <a:r>
              <a:rPr lang="en-US" sz="4200" dirty="0"/>
              <a:t>High-energy beam in combination with large beam footprint on the sample position are challenges for shielding and</a:t>
            </a:r>
            <a:br>
              <a:rPr lang="en-US" sz="4200" dirty="0"/>
            </a:br>
            <a:r>
              <a:rPr lang="en-US" sz="4200" dirty="0"/>
              <a:t>budget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0D83C6-3837-8A4C-B506-506AFAF31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414" y="3964531"/>
            <a:ext cx="5433257" cy="2349883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B27958-3F69-634B-AED0-AB562E0FA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351" y="930667"/>
            <a:ext cx="3984125" cy="249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41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BEDF3-21BF-734C-9D0A-644FE4EBD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tx2">
                    <a:lumMod val="75000"/>
                  </a:schemeClr>
                </a:solidFill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DC8A1-2D3A-E54F-AD24-57AC773A4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208761"/>
            <a:ext cx="4951125" cy="4653406"/>
          </a:xfrm>
        </p:spPr>
        <p:txBody>
          <a:bodyPr/>
          <a:lstStyle/>
          <a:p>
            <a:r>
              <a:rPr lang="en-US" sz="2000" dirty="0"/>
              <a:t>Instrument to be built on beam line 10 and will face decoupled poisoned H2 moderator</a:t>
            </a:r>
          </a:p>
          <a:p>
            <a:r>
              <a:rPr lang="en-US" sz="2000" dirty="0"/>
              <a:t>For cost reasons VENUS will be built in a downsized enclosure version at beam restrictions to 20x20 cm</a:t>
            </a:r>
            <a:r>
              <a:rPr lang="en-US" sz="2000" baseline="30000" dirty="0"/>
              <a:t>2</a:t>
            </a:r>
            <a:r>
              <a:rPr lang="en-US" sz="2000" dirty="0"/>
              <a:t> with T0-chopper and 4x4 cm</a:t>
            </a:r>
            <a:r>
              <a:rPr lang="en-US" sz="2000" baseline="30000" dirty="0"/>
              <a:t>2 </a:t>
            </a:r>
            <a:r>
              <a:rPr lang="en-US" sz="2000" dirty="0"/>
              <a:t>with white beam</a:t>
            </a:r>
          </a:p>
          <a:p>
            <a:r>
              <a:rPr lang="en-US" sz="2000" dirty="0"/>
              <a:t>Shielding is upgradable (about doubling shielding side walls) at later time to allow 28x28 cm</a:t>
            </a:r>
            <a:r>
              <a:rPr lang="en-US" sz="2000" baseline="30000" dirty="0"/>
              <a:t>2 </a:t>
            </a:r>
            <a:r>
              <a:rPr lang="en-US" sz="2000" dirty="0"/>
              <a:t>white beam originally envisioned</a:t>
            </a:r>
          </a:p>
          <a:p>
            <a:r>
              <a:rPr lang="en-US" sz="2000" dirty="0"/>
              <a:t>Beamline shielding is designed for on full white beam.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3BD6E9-7FD5-5748-BE76-A1EBBC864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893" y="1208761"/>
            <a:ext cx="6811108" cy="467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3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BEDF3-21BF-734C-9D0A-644FE4EBD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Geometry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DC8A1-2D3A-E54F-AD24-57AC773A4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6966" y="1449383"/>
            <a:ext cx="9278334" cy="3959233"/>
          </a:xfrm>
        </p:spPr>
        <p:txBody>
          <a:bodyPr/>
          <a:lstStyle/>
          <a:p>
            <a:r>
              <a:rPr lang="en-US" dirty="0"/>
              <a:t>Shielding analyses are performed for:</a:t>
            </a:r>
          </a:p>
          <a:p>
            <a:pPr lvl="1"/>
            <a:r>
              <a:rPr lang="en-US" dirty="0"/>
              <a:t>Beam line shielding</a:t>
            </a:r>
          </a:p>
          <a:p>
            <a:pPr lvl="1"/>
            <a:r>
              <a:rPr lang="en-US" dirty="0"/>
              <a:t>Enclosure and </a:t>
            </a:r>
            <a:r>
              <a:rPr lang="en-US" dirty="0" err="1"/>
              <a:t>beamstop</a:t>
            </a:r>
            <a:r>
              <a:rPr lang="en-US" dirty="0"/>
              <a:t> shielding</a:t>
            </a:r>
          </a:p>
          <a:p>
            <a:r>
              <a:rPr lang="en-US" dirty="0"/>
              <a:t>Beam line shielding starts from the target monolith</a:t>
            </a:r>
          </a:p>
          <a:p>
            <a:r>
              <a:rPr lang="en-US" dirty="0"/>
              <a:t>Enclosure follows the beam line shielding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80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14D2F-1225-8347-A371-FC3C68857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5767A"/>
                </a:solidFill>
              </a:rPr>
              <a:t>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044F3-55FE-F24A-8D57-9FC2B6738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Dose rates in generally accessible areas of 0.25 mrem/</a:t>
            </a:r>
            <a:r>
              <a:rPr lang="en-US" dirty="0" err="1"/>
              <a:t>hr</a:t>
            </a:r>
            <a:endParaRPr lang="en-US" dirty="0"/>
          </a:p>
          <a:p>
            <a:r>
              <a:rPr lang="en-US" dirty="0"/>
              <a:t>Shielding height off floor of 4.45 m (2.4 m off centerline) to 7.4 m radius from monolith center</a:t>
            </a:r>
          </a:p>
          <a:p>
            <a:r>
              <a:rPr lang="en-US" dirty="0"/>
              <a:t>Shielding height off floor of 3.96 m (1.9 m off centerline) to 11.4 meter radius</a:t>
            </a:r>
          </a:p>
        </p:txBody>
      </p:sp>
    </p:spTree>
    <p:extLst>
      <p:ext uri="{BB962C8B-B14F-4D97-AF65-F5344CB8AC3E}">
        <p14:creationId xmlns:p14="http://schemas.microsoft.com/office/powerpoint/2010/main" val="168523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BEDF3-21BF-734C-9D0A-644FE4EBD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Geometry description – beam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DC8A1-2D3A-E54F-AD24-57AC773A4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30" y="1025828"/>
            <a:ext cx="5023187" cy="4866335"/>
          </a:xfrm>
        </p:spPr>
        <p:txBody>
          <a:bodyPr/>
          <a:lstStyle/>
          <a:p>
            <a:r>
              <a:rPr lang="en-US" dirty="0"/>
              <a:t>Beam optics starts 1 meter downstream of moderator</a:t>
            </a:r>
          </a:p>
          <a:p>
            <a:r>
              <a:rPr lang="en-US" dirty="0"/>
              <a:t>Optical components are comprised of a series of selected apertures, T0 and bandwidth choppers, beam scrapers and a fast shutter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CD5C07-DA1C-CF47-BB57-14A16C4E6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825" y="1000232"/>
            <a:ext cx="5577444" cy="55834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6EF7D3-1810-8143-9F99-64345EECC19D}"/>
              </a:ext>
            </a:extLst>
          </p:cNvPr>
          <p:cNvSpPr/>
          <p:nvPr/>
        </p:nvSpPr>
        <p:spPr>
          <a:xfrm>
            <a:off x="5955030" y="2891790"/>
            <a:ext cx="140970" cy="16002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07C27A-EBB4-4D43-A7D7-E767019E89ED}"/>
              </a:ext>
            </a:extLst>
          </p:cNvPr>
          <p:cNvSpPr txBox="1"/>
          <p:nvPr/>
        </p:nvSpPr>
        <p:spPr>
          <a:xfrm rot="16200000">
            <a:off x="5181690" y="3315881"/>
            <a:ext cx="138303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Moderator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0E0168-BDE0-3941-B164-E91E8114F890}"/>
              </a:ext>
            </a:extLst>
          </p:cNvPr>
          <p:cNvSpPr txBox="1"/>
          <p:nvPr/>
        </p:nvSpPr>
        <p:spPr>
          <a:xfrm>
            <a:off x="6547244" y="4150512"/>
            <a:ext cx="117729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Pinhole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27EAF1-6A5C-E749-BA01-B135BE4686B9}"/>
              </a:ext>
            </a:extLst>
          </p:cNvPr>
          <p:cNvSpPr txBox="1"/>
          <p:nvPr/>
        </p:nvSpPr>
        <p:spPr>
          <a:xfrm>
            <a:off x="5679907" y="973280"/>
            <a:ext cx="691215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+20cm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50D634-95BA-2D48-91C3-DE9106B1ABAF}"/>
              </a:ext>
            </a:extLst>
          </p:cNvPr>
          <p:cNvSpPr txBox="1"/>
          <p:nvPr/>
        </p:nvSpPr>
        <p:spPr>
          <a:xfrm>
            <a:off x="5725069" y="2269854"/>
            <a:ext cx="691215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+10cm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2B510A-E74F-9546-9D94-74A6505D5EDC}"/>
              </a:ext>
            </a:extLst>
          </p:cNvPr>
          <p:cNvSpPr txBox="1"/>
          <p:nvPr/>
        </p:nvSpPr>
        <p:spPr>
          <a:xfrm>
            <a:off x="5725068" y="4856858"/>
            <a:ext cx="649537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-10cm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98B856-25D7-7047-AF3B-EA624DB103D7}"/>
              </a:ext>
            </a:extLst>
          </p:cNvPr>
          <p:cNvSpPr txBox="1"/>
          <p:nvPr/>
        </p:nvSpPr>
        <p:spPr>
          <a:xfrm>
            <a:off x="5705216" y="6153432"/>
            <a:ext cx="649537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-20cm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7DEA3B-35E7-324D-89CA-1B7074E491A3}"/>
              </a:ext>
            </a:extLst>
          </p:cNvPr>
          <p:cNvSpPr txBox="1"/>
          <p:nvPr/>
        </p:nvSpPr>
        <p:spPr>
          <a:xfrm>
            <a:off x="6177825" y="6439664"/>
            <a:ext cx="5892255" cy="25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1m                            4.5m             7m                                                              14.5m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49DABE-ACF5-7845-BABD-A5BC6A93811A}"/>
              </a:ext>
            </a:extLst>
          </p:cNvPr>
          <p:cNvSpPr txBox="1"/>
          <p:nvPr/>
        </p:nvSpPr>
        <p:spPr>
          <a:xfrm>
            <a:off x="6615790" y="4776848"/>
            <a:ext cx="1418978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Flexible aperture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5A589E-2BB0-4145-9E5B-359006BF13C9}"/>
              </a:ext>
            </a:extLst>
          </p:cNvPr>
          <p:cNvSpPr txBox="1"/>
          <p:nvPr/>
        </p:nvSpPr>
        <p:spPr>
          <a:xfrm>
            <a:off x="8116593" y="4773004"/>
            <a:ext cx="1027845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T0 chopper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53FA2E-15FA-884B-B95F-AB3CA8C7117C}"/>
              </a:ext>
            </a:extLst>
          </p:cNvPr>
          <p:cNvSpPr txBox="1"/>
          <p:nvPr/>
        </p:nvSpPr>
        <p:spPr>
          <a:xfrm>
            <a:off x="7560190" y="5058488"/>
            <a:ext cx="1112805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BW chopper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F50F73-1D12-2340-9F9C-BD7B3382BFAC}"/>
              </a:ext>
            </a:extLst>
          </p:cNvPr>
          <p:cNvSpPr txBox="1"/>
          <p:nvPr/>
        </p:nvSpPr>
        <p:spPr>
          <a:xfrm>
            <a:off x="8834499" y="5064360"/>
            <a:ext cx="1112805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BW chopper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7673606-EB1B-7E48-8F29-D9DE460CCFF7}"/>
              </a:ext>
            </a:extLst>
          </p:cNvPr>
          <p:cNvCxnSpPr>
            <a:cxnSpLocks/>
          </p:cNvCxnSpPr>
          <p:nvPr/>
        </p:nvCxnSpPr>
        <p:spPr>
          <a:xfrm flipV="1">
            <a:off x="7560190" y="4302912"/>
            <a:ext cx="325848" cy="553946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15A4887-DAD8-A24D-B91B-AF8E302E5196}"/>
              </a:ext>
            </a:extLst>
          </p:cNvPr>
          <p:cNvCxnSpPr>
            <a:cxnSpLocks/>
          </p:cNvCxnSpPr>
          <p:nvPr/>
        </p:nvCxnSpPr>
        <p:spPr>
          <a:xfrm flipV="1">
            <a:off x="8032799" y="4324591"/>
            <a:ext cx="83793" cy="753677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F224783-2056-4C49-B054-B2571D0C0EE4}"/>
              </a:ext>
            </a:extLst>
          </p:cNvPr>
          <p:cNvCxnSpPr>
            <a:cxnSpLocks/>
          </p:cNvCxnSpPr>
          <p:nvPr/>
        </p:nvCxnSpPr>
        <p:spPr>
          <a:xfrm flipV="1">
            <a:off x="8573136" y="4324591"/>
            <a:ext cx="0" cy="491651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FAB52E4-1E92-A84B-8366-425B77F0C600}"/>
              </a:ext>
            </a:extLst>
          </p:cNvPr>
          <p:cNvCxnSpPr>
            <a:cxnSpLocks/>
          </p:cNvCxnSpPr>
          <p:nvPr/>
        </p:nvCxnSpPr>
        <p:spPr>
          <a:xfrm flipH="1" flipV="1">
            <a:off x="9096701" y="4302912"/>
            <a:ext cx="151462" cy="812478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8447DD0-D1C5-4C42-8CE0-E389A9FB2C45}"/>
              </a:ext>
            </a:extLst>
          </p:cNvPr>
          <p:cNvSpPr txBox="1"/>
          <p:nvPr/>
        </p:nvSpPr>
        <p:spPr>
          <a:xfrm>
            <a:off x="9096701" y="3285108"/>
            <a:ext cx="252184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Full 28x28 cm</a:t>
            </a:r>
            <a:r>
              <a:rPr lang="en-US" baseline="30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 beam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B72E6B3-108D-A643-84B2-D394ABC53986}"/>
              </a:ext>
            </a:extLst>
          </p:cNvPr>
          <p:cNvPicPr/>
          <p:nvPr/>
        </p:nvPicPr>
        <p:blipFill rotWithShape="1">
          <a:blip r:embed="rId3"/>
          <a:srcRect r="17785"/>
          <a:stretch/>
        </p:blipFill>
        <p:spPr>
          <a:xfrm>
            <a:off x="6103835" y="912064"/>
            <a:ext cx="5577444" cy="55989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0426C9B-27F8-2F49-9F88-0628C223F3B9}"/>
              </a:ext>
            </a:extLst>
          </p:cNvPr>
          <p:cNvSpPr txBox="1"/>
          <p:nvPr/>
        </p:nvSpPr>
        <p:spPr>
          <a:xfrm>
            <a:off x="9014876" y="3479824"/>
            <a:ext cx="213231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 20x20 cm</a:t>
            </a:r>
            <a:r>
              <a:rPr lang="en-US" baseline="30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 beam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9CDEE7B-18A8-2E44-B3C1-8974143B323D}"/>
              </a:ext>
            </a:extLst>
          </p:cNvPr>
          <p:cNvPicPr/>
          <p:nvPr/>
        </p:nvPicPr>
        <p:blipFill rotWithShape="1">
          <a:blip r:embed="rId4"/>
          <a:srcRect l="9185" t="2466" r="34596" b="-2466"/>
          <a:stretch/>
        </p:blipFill>
        <p:spPr>
          <a:xfrm>
            <a:off x="6390094" y="1040200"/>
            <a:ext cx="5297604" cy="562630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2EB02F5-C822-C249-BBF2-A54348958BDB}"/>
              </a:ext>
            </a:extLst>
          </p:cNvPr>
          <p:cNvSpPr txBox="1"/>
          <p:nvPr/>
        </p:nvSpPr>
        <p:spPr>
          <a:xfrm>
            <a:off x="9101843" y="3497337"/>
            <a:ext cx="187583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 4x4 cm</a:t>
            </a:r>
            <a:r>
              <a:rPr lang="en-US" baseline="30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 beam</a:t>
            </a:r>
          </a:p>
        </p:txBody>
      </p:sp>
    </p:spTree>
    <p:extLst>
      <p:ext uri="{BB962C8B-B14F-4D97-AF65-F5344CB8AC3E}">
        <p14:creationId xmlns:p14="http://schemas.microsoft.com/office/powerpoint/2010/main" val="176770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BEDF3-21BF-734C-9D0A-644FE4EBD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Geometry description – beam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DC8A1-2D3A-E54F-AD24-57AC773A4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466" y="1193827"/>
            <a:ext cx="5447567" cy="486633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Beam path is shielded by: </a:t>
            </a:r>
          </a:p>
          <a:p>
            <a:r>
              <a:rPr lang="en-US" dirty="0"/>
              <a:t>high-density concrete, which extends to 2.90 m from the beam centerline to the top and to the side </a:t>
            </a:r>
          </a:p>
          <a:p>
            <a:r>
              <a:rPr lang="en-US" dirty="0"/>
              <a:t>high-density concrete, which extend to 2.14 m on the bottom followed by instrument floor from regular density concrete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F5EBC6-DDF2-2A41-AD9E-5D610C6AE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033" y="914400"/>
            <a:ext cx="6025501" cy="56692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AC9406-0C21-5D46-B11E-82E30A338930}"/>
              </a:ext>
            </a:extLst>
          </p:cNvPr>
          <p:cNvSpPr txBox="1"/>
          <p:nvPr/>
        </p:nvSpPr>
        <p:spPr>
          <a:xfrm>
            <a:off x="5967512" y="6425732"/>
            <a:ext cx="5892255" cy="25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1m                            4.5m             7m                                                              14.5m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08EDD4-9C49-8F4E-BA97-5056E838C124}"/>
              </a:ext>
            </a:extLst>
          </p:cNvPr>
          <p:cNvSpPr txBox="1"/>
          <p:nvPr/>
        </p:nvSpPr>
        <p:spPr>
          <a:xfrm>
            <a:off x="5585350" y="2087410"/>
            <a:ext cx="506870" cy="2585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+4m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C9841-8034-B346-B22D-E5D3EDD64FE9}"/>
              </a:ext>
            </a:extLst>
          </p:cNvPr>
          <p:cNvSpPr txBox="1"/>
          <p:nvPr/>
        </p:nvSpPr>
        <p:spPr>
          <a:xfrm>
            <a:off x="5585350" y="2795652"/>
            <a:ext cx="506870" cy="2585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+2m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DAD912-5851-0C47-8D10-42CE2D69B6B7}"/>
              </a:ext>
            </a:extLst>
          </p:cNvPr>
          <p:cNvSpPr txBox="1"/>
          <p:nvPr/>
        </p:nvSpPr>
        <p:spPr>
          <a:xfrm>
            <a:off x="5585350" y="3497728"/>
            <a:ext cx="506870" cy="2585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+0m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86C898-AE37-AA47-BF34-CCAB8156C5BA}"/>
              </a:ext>
            </a:extLst>
          </p:cNvPr>
          <p:cNvSpPr txBox="1"/>
          <p:nvPr/>
        </p:nvSpPr>
        <p:spPr>
          <a:xfrm>
            <a:off x="5619734" y="4214661"/>
            <a:ext cx="465192" cy="2585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-2m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0A634B-2BD1-3F49-81A0-ECD5608B51A9}"/>
              </a:ext>
            </a:extLst>
          </p:cNvPr>
          <p:cNvSpPr txBox="1"/>
          <p:nvPr/>
        </p:nvSpPr>
        <p:spPr>
          <a:xfrm>
            <a:off x="5637509" y="4930393"/>
            <a:ext cx="465192" cy="2585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-4m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98584C-A82C-FF4A-8BBD-02D3E5C1CFA2}"/>
              </a:ext>
            </a:extLst>
          </p:cNvPr>
          <p:cNvSpPr txBox="1"/>
          <p:nvPr/>
        </p:nvSpPr>
        <p:spPr>
          <a:xfrm>
            <a:off x="5622253" y="5631146"/>
            <a:ext cx="465192" cy="2585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-6m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23C6C6-BC84-6B45-8E2C-7857FEC28DEB}"/>
              </a:ext>
            </a:extLst>
          </p:cNvPr>
          <p:cNvSpPr txBox="1"/>
          <p:nvPr/>
        </p:nvSpPr>
        <p:spPr>
          <a:xfrm>
            <a:off x="5579238" y="1393408"/>
            <a:ext cx="506870" cy="2585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+6m</a:t>
            </a:r>
          </a:p>
        </p:txBody>
      </p:sp>
    </p:spTree>
    <p:extLst>
      <p:ext uri="{BB962C8B-B14F-4D97-AF65-F5344CB8AC3E}">
        <p14:creationId xmlns:p14="http://schemas.microsoft.com/office/powerpoint/2010/main" val="2125462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BEDF3-21BF-734C-9D0A-644FE4EB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Geometry description – enclosure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E8D2E8F-FF16-AC4F-A75C-D0A81DFC4C35}"/>
              </a:ext>
            </a:extLst>
          </p:cNvPr>
          <p:cNvSpPr txBox="1">
            <a:spLocks/>
          </p:cNvSpPr>
          <p:nvPr/>
        </p:nvSpPr>
        <p:spPr bwMode="auto">
          <a:xfrm>
            <a:off x="957236" y="995832"/>
            <a:ext cx="10656832" cy="4866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Beam line enclosure is made from HD concrete</a:t>
            </a:r>
          </a:p>
          <a:p>
            <a:r>
              <a:rPr lang="en-US" dirty="0"/>
              <a:t>Enclosure thickness on the side is 40-cm and on the top is 75-cm</a:t>
            </a:r>
          </a:p>
          <a:p>
            <a:r>
              <a:rPr lang="en-US" dirty="0"/>
              <a:t>Enclosure thickness on the downstream wall is 55 cm</a:t>
            </a:r>
          </a:p>
          <a:p>
            <a:r>
              <a:rPr lang="en-US" dirty="0"/>
              <a:t>Sample in the analyses is 2.45cm thick steel and 32cm by 32cm.</a:t>
            </a:r>
          </a:p>
          <a:p>
            <a:r>
              <a:rPr lang="en-US" dirty="0"/>
              <a:t>Additional analyses are performed for case, when sample is slanted 45 degrees towards hot cell.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627748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F5672A-8E48-4F2B-AFFD-06832CDC34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ABC137-F478-48AF-94F1-527234D6D2C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C1B16D9-2895-4E60-B926-D3761C9FEA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1076</Words>
  <Application>Microsoft Macintosh PowerPoint</Application>
  <PresentationFormat>Widescreen</PresentationFormat>
  <Paragraphs>143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 Black</vt:lpstr>
      <vt:lpstr>Arial Narrow</vt:lpstr>
      <vt:lpstr>Century Gothic</vt:lpstr>
      <vt:lpstr>Courier New</vt:lpstr>
      <vt:lpstr>Times New Roman</vt:lpstr>
      <vt:lpstr>Wingdings</vt:lpstr>
      <vt:lpstr>ORNL</vt:lpstr>
      <vt:lpstr>Shielding development for VENUS instrument </vt:lpstr>
      <vt:lpstr>Outline</vt:lpstr>
      <vt:lpstr>Introduction</vt:lpstr>
      <vt:lpstr>Introduction</vt:lpstr>
      <vt:lpstr>Geometry description</vt:lpstr>
      <vt:lpstr>Requirements</vt:lpstr>
      <vt:lpstr>Geometry description – beam line</vt:lpstr>
      <vt:lpstr>Geometry description – beam line</vt:lpstr>
      <vt:lpstr>Geometry description – enclosure</vt:lpstr>
      <vt:lpstr>Geometry description – enclosure</vt:lpstr>
      <vt:lpstr>Source definition</vt:lpstr>
      <vt:lpstr>Source term description</vt:lpstr>
      <vt:lpstr>Methods</vt:lpstr>
      <vt:lpstr>Beam line shielding analyses</vt:lpstr>
      <vt:lpstr>Beam line shielding results</vt:lpstr>
      <vt:lpstr>Enclosure shielding results</vt:lpstr>
      <vt:lpstr>4x4cm white beam with 40-cm HD enclosure, no sample</vt:lpstr>
      <vt:lpstr>4x4cm white beam with 40-cm HD enclosure, sample</vt:lpstr>
      <vt:lpstr>4x4cm white beam with 40-cm HD enclosure,  slanted sample</vt:lpstr>
      <vt:lpstr>20x20 cm beam, acting T0 chopper in 40cm HD enclosure</vt:lpstr>
      <vt:lpstr>20x20 cm beam, acting T0 chopper in 40cm HD enclosure</vt:lpstr>
      <vt:lpstr>White beam, no collimator/scrapers, sample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/>
  <cp:revision>1</cp:revision>
  <dcterms:created xsi:type="dcterms:W3CDTF">2019-10-09T21:08:02Z</dcterms:created>
  <dcterms:modified xsi:type="dcterms:W3CDTF">2019-10-17T17:48:21Z</dcterms:modified>
</cp:coreProperties>
</file>