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1" r:id="rId3"/>
    <p:sldId id="263" r:id="rId4"/>
    <p:sldId id="266" r:id="rId5"/>
    <p:sldId id="265" r:id="rId6"/>
    <p:sldId id="267" r:id="rId7"/>
    <p:sldId id="268" r:id="rId8"/>
    <p:sldId id="269" r:id="rId9"/>
    <p:sldId id="270" r:id="rId10"/>
    <p:sldId id="275" r:id="rId11"/>
    <p:sldId id="272" r:id="rId12"/>
    <p:sldId id="273" r:id="rId13"/>
    <p:sldId id="271" r:id="rId14"/>
    <p:sldId id="27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800"/>
    <a:srgbClr val="0906FF"/>
    <a:srgbClr val="003DFF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 autoAdjust="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10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10/13/19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10/13/19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53293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631952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t"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632434"/>
            <a:ext cx="7772400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22" name="Picture 21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63742"/>
            <a:chOff x="4572000" y="5026384"/>
            <a:chExt cx="4572000" cy="46374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305460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1862669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4488" indent="-168275">
              <a:defRPr sz="1800">
                <a:solidFill>
                  <a:srgbClr val="FFFFFF"/>
                </a:solidFill>
              </a:defRPr>
            </a:lvl2pPr>
            <a:lvl3pPr marL="514350" indent="-173038">
              <a:defRPr sz="1600">
                <a:solidFill>
                  <a:srgbClr val="FFFFFF"/>
                </a:solidFill>
              </a:defRPr>
            </a:lvl3pPr>
            <a:lvl4pPr marL="688975" indent="-173038">
              <a:defRPr sz="1400">
                <a:solidFill>
                  <a:srgbClr val="FFFFFF"/>
                </a:solidFill>
              </a:defRPr>
            </a:lvl4pPr>
            <a:lvl5pPr marL="857250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B098140-90E5-4392-9510-CF3F577C3551}" type="datetime1">
              <a:rPr lang="en-US" smtClean="0"/>
              <a:pPr/>
              <a:t>10/13/19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7" r:id="rId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Proposal for a Fusion Prototypic Neutron Source at LANSCE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Eric Pitcher and Yuri </a:t>
            </a:r>
            <a:r>
              <a:rPr lang="en-US" dirty="0" err="1"/>
              <a:t>Batygin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14 October 2019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ICANS-XXIII</a:t>
            </a:r>
            <a:br>
              <a:rPr lang="en-US" dirty="0"/>
            </a:br>
            <a:r>
              <a:rPr lang="en-US" dirty="0"/>
              <a:t>Chattanooga, USA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LA-UR-19-30377</a:t>
            </a:r>
          </a:p>
        </p:txBody>
      </p:sp>
    </p:spTree>
    <p:extLst>
      <p:ext uri="{BB962C8B-B14F-4D97-AF65-F5344CB8AC3E}">
        <p14:creationId xmlns:p14="http://schemas.microsoft.com/office/powerpoint/2010/main" val="82619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9C3A-6E9E-2A44-8F8D-A3504161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satisfies volume and displacement rate goals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235D5-A214-EB40-9F9C-7F461DAE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2E020-BCFC-084A-B9ED-EAAB3EAB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6496A8-A1BF-4847-9F6D-1CD27A3B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636"/>
            <a:ext cx="3402767" cy="5194128"/>
          </a:xfrm>
        </p:spPr>
        <p:txBody>
          <a:bodyPr/>
          <a:lstStyle/>
          <a:p>
            <a:r>
              <a:rPr lang="en-US" dirty="0"/>
              <a:t>Calendar year (CY) assumes 3400 hours at </a:t>
            </a:r>
            <a:br>
              <a:rPr lang="en-US" dirty="0"/>
            </a:br>
            <a:r>
              <a:rPr lang="en-US" dirty="0"/>
              <a:t>full power, which equals 0.39 </a:t>
            </a:r>
            <a:r>
              <a:rPr lang="en-US" dirty="0" err="1"/>
              <a:t>fpy</a:t>
            </a:r>
            <a:r>
              <a:rPr lang="en-US" dirty="0"/>
              <a:t> (full-power year)</a:t>
            </a:r>
          </a:p>
          <a:p>
            <a:r>
              <a:rPr lang="en-US" dirty="0"/>
              <a:t>Within the fusion-relevant range of 6 to 16 </a:t>
            </a:r>
            <a:r>
              <a:rPr lang="en-US" dirty="0" err="1"/>
              <a:t>appm</a:t>
            </a:r>
            <a:r>
              <a:rPr lang="en-US" dirty="0"/>
              <a:t>/</a:t>
            </a:r>
            <a:r>
              <a:rPr lang="en-US" dirty="0" err="1"/>
              <a:t>dpa</a:t>
            </a:r>
            <a:r>
              <a:rPr lang="en-US" dirty="0"/>
              <a:t>, 50 cm</a:t>
            </a:r>
            <a:r>
              <a:rPr lang="en-US" baseline="30000" dirty="0"/>
              <a:t>3</a:t>
            </a:r>
            <a:r>
              <a:rPr lang="en-US" dirty="0"/>
              <a:t> of sample volume exceeds 17 </a:t>
            </a:r>
            <a:r>
              <a:rPr lang="en-US" dirty="0" err="1"/>
              <a:t>dpa</a:t>
            </a:r>
            <a:r>
              <a:rPr lang="en-US" dirty="0"/>
              <a:t>/</a:t>
            </a:r>
            <a:r>
              <a:rPr lang="en-US" dirty="0" err="1"/>
              <a:t>fpy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C243C-8581-AE44-988D-DCD32B0D3B70}"/>
              </a:ext>
            </a:extLst>
          </p:cNvPr>
          <p:cNvGrpSpPr>
            <a:grpSpLocks noChangeAspect="1"/>
          </p:cNvGrpSpPr>
          <p:nvPr/>
        </p:nvGrpSpPr>
        <p:grpSpPr>
          <a:xfrm>
            <a:off x="299804" y="4714685"/>
            <a:ext cx="4811843" cy="1716985"/>
            <a:chOff x="569057" y="3125166"/>
            <a:chExt cx="5359553" cy="191242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9ED63C1-65E0-8645-82F1-2806DC57ADF1}"/>
                </a:ext>
              </a:extLst>
            </p:cNvPr>
            <p:cNvCxnSpPr/>
            <p:nvPr/>
          </p:nvCxnSpPr>
          <p:spPr>
            <a:xfrm>
              <a:off x="574609" y="3125166"/>
              <a:ext cx="0" cy="186709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65C4A1-474B-E04A-A806-5E9EE03D0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r="48037" b="17356"/>
            <a:stretch/>
          </p:blipFill>
          <p:spPr>
            <a:xfrm>
              <a:off x="569057" y="3125166"/>
              <a:ext cx="5359553" cy="191242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B3D1AA7-50C1-AE40-8439-81F444537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08" y="1257542"/>
            <a:ext cx="4696426" cy="3399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ACA8EA-BEEF-5048-9062-31075DB0B389}"/>
              </a:ext>
            </a:extLst>
          </p:cNvPr>
          <p:cNvSpPr txBox="1"/>
          <p:nvPr/>
        </p:nvSpPr>
        <p:spPr>
          <a:xfrm>
            <a:off x="5111647" y="4714685"/>
            <a:ext cx="1919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8 </a:t>
            </a:r>
            <a:r>
              <a:rPr lang="en-US" sz="1400" dirty="0" err="1"/>
              <a:t>dpa</a:t>
            </a:r>
            <a:r>
              <a:rPr lang="en-US" sz="1400" dirty="0"/>
              <a:t>/calendar year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CA4871-AE5B-3249-B835-38CF67833CAF}"/>
              </a:ext>
            </a:extLst>
          </p:cNvPr>
          <p:cNvSpPr txBox="1"/>
          <p:nvPr/>
        </p:nvSpPr>
        <p:spPr>
          <a:xfrm>
            <a:off x="4062334" y="1022204"/>
            <a:ext cx="466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Can Volume vs. Displacement 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31D54E-E843-F043-8B83-C18C9B7FA5B8}"/>
              </a:ext>
            </a:extLst>
          </p:cNvPr>
          <p:cNvSpPr txBox="1"/>
          <p:nvPr/>
        </p:nvSpPr>
        <p:spPr>
          <a:xfrm>
            <a:off x="5457254" y="5277292"/>
            <a:ext cx="3147015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Additional irradiation volume </a:t>
            </a:r>
            <a:br>
              <a:rPr lang="en-US" i="1" dirty="0"/>
            </a:br>
            <a:r>
              <a:rPr lang="en-US" i="1" dirty="0"/>
              <a:t>available in the reflector.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E3BF0C-3435-094D-9651-01632B531EE2}"/>
              </a:ext>
            </a:extLst>
          </p:cNvPr>
          <p:cNvSpPr txBox="1"/>
          <p:nvPr/>
        </p:nvSpPr>
        <p:spPr>
          <a:xfrm>
            <a:off x="254833" y="4428448"/>
            <a:ext cx="4192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Summary of parameters for the 53-cc tally volume:</a:t>
            </a:r>
          </a:p>
        </p:txBody>
      </p:sp>
    </p:spTree>
    <p:extLst>
      <p:ext uri="{BB962C8B-B14F-4D97-AF65-F5344CB8AC3E}">
        <p14:creationId xmlns:p14="http://schemas.microsoft.com/office/powerpoint/2010/main" val="365124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CBB5-F59D-334C-BD8B-938F2293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trips cause samples to be irradiated at temps below the target temp for a small fraction of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3B654-5B42-A343-94E9-3B39A12C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223B2-BF1D-5C46-BDBC-32FBF1AC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ACCD25-EA02-244B-82F5-D8141956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636"/>
            <a:ext cx="8019738" cy="5194128"/>
          </a:xfrm>
        </p:spPr>
        <p:txBody>
          <a:bodyPr/>
          <a:lstStyle/>
          <a:p>
            <a:r>
              <a:rPr lang="en-US" dirty="0"/>
              <a:t>Radiation (mostly by gammas and scattered protons) deposit </a:t>
            </a:r>
            <a:br>
              <a:rPr lang="en-US" dirty="0"/>
            </a:br>
            <a:r>
              <a:rPr lang="en-US" dirty="0"/>
              <a:t>8.4 W/g of heat in the materials test specimens</a:t>
            </a:r>
          </a:p>
          <a:p>
            <a:r>
              <a:rPr lang="en-US" dirty="0"/>
              <a:t>This heat causes a temperature rise of ~20°C/s in the samples</a:t>
            </a:r>
          </a:p>
          <a:p>
            <a:r>
              <a:rPr lang="en-US" dirty="0"/>
              <a:t>When the beam trips, samples cool at this rate until their temperatures approach the coolant inlet temperature</a:t>
            </a:r>
          </a:p>
          <a:p>
            <a:r>
              <a:rPr lang="en-US" dirty="0"/>
              <a:t>Historical data indicates the LANSCE beam trips 40 times per day</a:t>
            </a:r>
          </a:p>
          <a:p>
            <a:r>
              <a:rPr lang="en-US" dirty="0"/>
              <a:t>At this beam trip rate, </a:t>
            </a:r>
            <a:br>
              <a:rPr lang="en-US" dirty="0"/>
            </a:br>
            <a:r>
              <a:rPr lang="en-US" dirty="0"/>
              <a:t>the maximum fraction </a:t>
            </a:r>
            <a:br>
              <a:rPr lang="en-US" dirty="0"/>
            </a:br>
            <a:r>
              <a:rPr lang="en-US" dirty="0"/>
              <a:t>of time that a sample </a:t>
            </a:r>
            <a:br>
              <a:rPr lang="en-US" dirty="0"/>
            </a:br>
            <a:r>
              <a:rPr lang="en-US" dirty="0"/>
              <a:t>is &gt;20°C below its </a:t>
            </a:r>
            <a:br>
              <a:rPr lang="en-US" dirty="0"/>
            </a:br>
            <a:r>
              <a:rPr lang="en-US" dirty="0"/>
              <a:t>desired irradiation </a:t>
            </a:r>
            <a:br>
              <a:rPr lang="en-US" dirty="0"/>
            </a:br>
            <a:r>
              <a:rPr lang="en-US" dirty="0"/>
              <a:t>temperature is 6%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C9AF8E-C82A-5342-91A1-94DCA2FB0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44" y="3344563"/>
            <a:ext cx="5560507" cy="31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37B9-4D14-6C44-8DCA-8F5D9627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</a:t>
            </a:r>
            <a:r>
              <a:rPr lang="en-US" dirty="0" err="1"/>
              <a:t>transmutants</a:t>
            </a:r>
            <a:r>
              <a:rPr lang="en-US" dirty="0"/>
              <a:t> may enhance embrittlement in iron-based alloys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7F056-8F46-4F45-A9D3-F4BB2E48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2ADBC-E779-E349-A88B-EB2906C8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F126C6-6B79-3A49-B6C5-47625B1D8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31636"/>
            <a:ext cx="8307859" cy="5194128"/>
          </a:xfrm>
        </p:spPr>
        <p:txBody>
          <a:bodyPr/>
          <a:lstStyle/>
          <a:p>
            <a:r>
              <a:rPr lang="en-US" dirty="0" err="1"/>
              <a:t>Ti</a:t>
            </a:r>
            <a:r>
              <a:rPr lang="en-US" dirty="0"/>
              <a:t>, Sc, Ca, and K are produced in amounts that are at least a factor of 5 greater than in a fusion reactor first wall</a:t>
            </a:r>
          </a:p>
          <a:p>
            <a:r>
              <a:rPr lang="en-US" dirty="0"/>
              <a:t>Solid </a:t>
            </a:r>
            <a:r>
              <a:rPr lang="en-US" dirty="0" err="1"/>
              <a:t>transmutants</a:t>
            </a:r>
            <a:r>
              <a:rPr lang="en-US" dirty="0"/>
              <a:t> have been observed to migrate to grain boundaries, which may cause embrittlement</a:t>
            </a:r>
          </a:p>
          <a:p>
            <a:r>
              <a:rPr lang="en-US" dirty="0"/>
              <a:t>The degree to which solid spallation product segregation enhances embrittlement and hardening relative to that induced by the much higher levels of helium (~100 </a:t>
            </a:r>
            <a:r>
              <a:rPr lang="en-US" dirty="0" err="1"/>
              <a:t>appm</a:t>
            </a:r>
            <a:r>
              <a:rPr lang="en-US" dirty="0"/>
              <a:t> He/</a:t>
            </a:r>
            <a:r>
              <a:rPr lang="en-US" dirty="0" err="1"/>
              <a:t>appm</a:t>
            </a:r>
            <a:r>
              <a:rPr lang="en-US" dirty="0"/>
              <a:t> Ca), is an open question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FA0606-E58F-FC4C-8FD6-15799AC287F2}"/>
              </a:ext>
            </a:extLst>
          </p:cNvPr>
          <p:cNvGrpSpPr/>
          <p:nvPr/>
        </p:nvGrpSpPr>
        <p:grpSpPr>
          <a:xfrm>
            <a:off x="411186" y="3550507"/>
            <a:ext cx="6376792" cy="2858283"/>
            <a:chOff x="970654" y="3248775"/>
            <a:chExt cx="6552121" cy="32235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F3C258-5450-EF4A-9EAC-0FFB7D476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13" t="10809" r="20300" b="43740"/>
            <a:stretch/>
          </p:blipFill>
          <p:spPr>
            <a:xfrm>
              <a:off x="970654" y="3248775"/>
              <a:ext cx="6552121" cy="322353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221DA1-7B4C-0943-AC23-16119216934F}"/>
                </a:ext>
              </a:extLst>
            </p:cNvPr>
            <p:cNvSpPr/>
            <p:nvPr/>
          </p:nvSpPr>
          <p:spPr>
            <a:xfrm rot="477319">
              <a:off x="2942250" y="4265433"/>
              <a:ext cx="360701" cy="89170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1792472-23DE-F649-8BF1-53932E18BBE6}"/>
              </a:ext>
            </a:extLst>
          </p:cNvPr>
          <p:cNvSpPr txBox="1"/>
          <p:nvPr/>
        </p:nvSpPr>
        <p:spPr>
          <a:xfrm>
            <a:off x="6784563" y="3690658"/>
            <a:ext cx="2133600" cy="14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/>
              <a:t>Elemental composition of EUROFER97 irradiated to 200 </a:t>
            </a:r>
            <a:r>
              <a:rPr lang="en-US" sz="1200" dirty="0" err="1"/>
              <a:t>dpa</a:t>
            </a:r>
            <a:r>
              <a:rPr lang="en-US" sz="1200" dirty="0"/>
              <a:t> in DEMO and MTS [</a:t>
            </a:r>
            <a:r>
              <a:rPr lang="en-US" sz="1200" i="1" dirty="0"/>
              <a:t>E.J. Pitcher, C.T. Kelsey IV, and S.A. </a:t>
            </a:r>
            <a:r>
              <a:rPr lang="en-US" sz="1200" i="1" dirty="0" err="1"/>
              <a:t>Maloy</a:t>
            </a:r>
            <a:r>
              <a:rPr lang="en-US" sz="1200" i="1" dirty="0"/>
              <a:t>, </a:t>
            </a:r>
            <a:r>
              <a:rPr lang="en-US" sz="1200" i="1" dirty="0" err="1"/>
              <a:t>Fus</a:t>
            </a:r>
            <a:r>
              <a:rPr lang="en-US" sz="1200" i="1" dirty="0"/>
              <a:t>. Sci. &amp; Tech. 62 (2012) 289</a:t>
            </a:r>
            <a:r>
              <a:rPr lang="en-US" sz="1200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45368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E047-86E5-234A-8F68-1B530BF5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cooling with helium appears viable from a thermal-hydraulics standpoint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0BA2B-23A2-4D41-AF7F-68D23E9D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846FF-B9E9-8C4A-957B-D26AEE85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0FC273-F2C1-2A49-B7CE-D406AE990946}"/>
              </a:ext>
            </a:extLst>
          </p:cNvPr>
          <p:cNvGrpSpPr/>
          <p:nvPr/>
        </p:nvGrpSpPr>
        <p:grpSpPr>
          <a:xfrm>
            <a:off x="1979415" y="1694523"/>
            <a:ext cx="6121554" cy="1193596"/>
            <a:chOff x="2854493" y="3516769"/>
            <a:chExt cx="4692200" cy="914897"/>
          </a:xfrm>
        </p:grpSpPr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E783ECAD-D8F1-5544-976A-CD381E968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493" y="3516769"/>
              <a:ext cx="914400" cy="914400"/>
            </a:xfrm>
            <a:prstGeom prst="chord">
              <a:avLst>
                <a:gd name="adj1" fmla="val 5392910"/>
                <a:gd name="adj2" fmla="val 16200000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24CBD6-E45A-FF4D-B45A-68FFE1EAFA3F}"/>
                </a:ext>
              </a:extLst>
            </p:cNvPr>
            <p:cNvSpPr/>
            <p:nvPr/>
          </p:nvSpPr>
          <p:spPr>
            <a:xfrm>
              <a:off x="3310466" y="3517266"/>
              <a:ext cx="4236227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566A7F-4ED9-964E-995A-A66EAAA9406E}"/>
              </a:ext>
            </a:extLst>
          </p:cNvPr>
          <p:cNvGrpSpPr/>
          <p:nvPr/>
        </p:nvGrpSpPr>
        <p:grpSpPr>
          <a:xfrm>
            <a:off x="2055594" y="1754170"/>
            <a:ext cx="6045375" cy="1074302"/>
            <a:chOff x="2168807" y="1754170"/>
            <a:chExt cx="6045375" cy="1074302"/>
          </a:xfrm>
        </p:grpSpPr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BE5ACF28-784D-0848-AC3D-220129A6D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68807" y="1754170"/>
              <a:ext cx="1073653" cy="1073654"/>
            </a:xfrm>
            <a:prstGeom prst="chord">
              <a:avLst>
                <a:gd name="adj1" fmla="val 5392910"/>
                <a:gd name="adj2" fmla="val 16200000"/>
              </a:avLst>
            </a:prstGeom>
            <a:solidFill>
              <a:srgbClr val="FFA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5C1F57-D540-AA42-86E3-433DA6C83B4B}"/>
                </a:ext>
              </a:extLst>
            </p:cNvPr>
            <p:cNvSpPr/>
            <p:nvPr/>
          </p:nvSpPr>
          <p:spPr>
            <a:xfrm>
              <a:off x="2643557" y="1754818"/>
              <a:ext cx="5570625" cy="1073654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D53ADE-1885-6B48-A991-5517F9385087}"/>
              </a:ext>
            </a:extLst>
          </p:cNvPr>
          <p:cNvGrpSpPr/>
          <p:nvPr/>
        </p:nvGrpSpPr>
        <p:grpSpPr>
          <a:xfrm>
            <a:off x="2182713" y="1873886"/>
            <a:ext cx="5921582" cy="835517"/>
            <a:chOff x="2295926" y="1873886"/>
            <a:chExt cx="5921582" cy="8355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4B51CF-D73C-CE45-A6F4-A271A9B8BEE9}"/>
                </a:ext>
              </a:extLst>
            </p:cNvPr>
            <p:cNvSpPr/>
            <p:nvPr/>
          </p:nvSpPr>
          <p:spPr>
            <a:xfrm>
              <a:off x="2712690" y="1873886"/>
              <a:ext cx="5504818" cy="835517"/>
            </a:xfrm>
            <a:prstGeom prst="rect">
              <a:avLst/>
            </a:prstGeom>
            <a:solidFill>
              <a:srgbClr val="090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0DC06A7B-DAFF-1641-87E3-2D1BCF08D7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5926" y="1873886"/>
              <a:ext cx="835517" cy="835517"/>
            </a:xfrm>
            <a:prstGeom prst="chord">
              <a:avLst>
                <a:gd name="adj1" fmla="val 5406712"/>
                <a:gd name="adj2" fmla="val 16200000"/>
              </a:avLst>
            </a:prstGeom>
            <a:solidFill>
              <a:srgbClr val="090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950C01-08DC-A543-B75A-5CBA5C4ECC84}"/>
              </a:ext>
            </a:extLst>
          </p:cNvPr>
          <p:cNvGrpSpPr/>
          <p:nvPr/>
        </p:nvGrpSpPr>
        <p:grpSpPr>
          <a:xfrm>
            <a:off x="1976089" y="4688073"/>
            <a:ext cx="6121554" cy="1192948"/>
            <a:chOff x="2854493" y="3516769"/>
            <a:chExt cx="4692200" cy="914400"/>
          </a:xfrm>
        </p:grpSpPr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02D9C2FF-23F2-9248-AD26-D0EA12962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493" y="3516769"/>
              <a:ext cx="914400" cy="914400"/>
            </a:xfrm>
            <a:prstGeom prst="chord">
              <a:avLst>
                <a:gd name="adj1" fmla="val 5392910"/>
                <a:gd name="adj2" fmla="val 16200000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F3C6B3E-AA0E-AA43-970C-41CA51A7AA85}"/>
                </a:ext>
              </a:extLst>
            </p:cNvPr>
            <p:cNvSpPr/>
            <p:nvPr/>
          </p:nvSpPr>
          <p:spPr>
            <a:xfrm>
              <a:off x="3310466" y="3516769"/>
              <a:ext cx="4236227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138C77-CEF9-C94A-8B9A-25D5C6F3B0E7}"/>
              </a:ext>
            </a:extLst>
          </p:cNvPr>
          <p:cNvGrpSpPr/>
          <p:nvPr/>
        </p:nvGrpSpPr>
        <p:grpSpPr>
          <a:xfrm>
            <a:off x="2052268" y="4747718"/>
            <a:ext cx="6045375" cy="1074302"/>
            <a:chOff x="2950985" y="2700655"/>
            <a:chExt cx="4633808" cy="823457"/>
          </a:xfrm>
        </p:grpSpPr>
        <p:sp>
          <p:nvSpPr>
            <p:cNvPr id="19" name="Chord 18">
              <a:extLst>
                <a:ext uri="{FF2B5EF4-FFF2-40B4-BE49-F238E27FC236}">
                  <a16:creationId xmlns:a16="http://schemas.microsoft.com/office/drawing/2014/main" id="{3F0E9BA8-3C63-134C-8E39-61F932166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0985" y="2700655"/>
              <a:ext cx="822960" cy="822960"/>
            </a:xfrm>
            <a:prstGeom prst="chord">
              <a:avLst>
                <a:gd name="adj1" fmla="val 5392910"/>
                <a:gd name="adj2" fmla="val 16200000"/>
              </a:avLst>
            </a:prstGeom>
            <a:solidFill>
              <a:srgbClr val="FFA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4D4164-1232-9B4A-8314-E02BB8797A64}"/>
                </a:ext>
              </a:extLst>
            </p:cNvPr>
            <p:cNvSpPr/>
            <p:nvPr/>
          </p:nvSpPr>
          <p:spPr>
            <a:xfrm>
              <a:off x="3314883" y="2701152"/>
              <a:ext cx="4269910" cy="822960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8940C4A-1B8C-1B45-9149-DE909836B6E1}"/>
              </a:ext>
            </a:extLst>
          </p:cNvPr>
          <p:cNvSpPr/>
          <p:nvPr/>
        </p:nvSpPr>
        <p:spPr>
          <a:xfrm>
            <a:off x="2596151" y="4867434"/>
            <a:ext cx="5504818" cy="835517"/>
          </a:xfrm>
          <a:prstGeom prst="rect">
            <a:avLst/>
          </a:prstGeom>
          <a:solidFill>
            <a:srgbClr val="090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E3918888-FF71-EB4A-8F79-73CB9E1B54DD}"/>
              </a:ext>
            </a:extLst>
          </p:cNvPr>
          <p:cNvSpPr>
            <a:spLocks noChangeAspect="1"/>
          </p:cNvSpPr>
          <p:nvPr/>
        </p:nvSpPr>
        <p:spPr>
          <a:xfrm>
            <a:off x="2179387" y="4867434"/>
            <a:ext cx="835517" cy="835517"/>
          </a:xfrm>
          <a:prstGeom prst="chord">
            <a:avLst>
              <a:gd name="adj1" fmla="val 5406712"/>
              <a:gd name="adj2" fmla="val 16200000"/>
            </a:avLst>
          </a:prstGeom>
          <a:solidFill>
            <a:srgbClr val="090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223F90-F211-E74A-99C0-F7476F1BEE72}"/>
              </a:ext>
            </a:extLst>
          </p:cNvPr>
          <p:cNvCxnSpPr/>
          <p:nvPr/>
        </p:nvCxnSpPr>
        <p:spPr>
          <a:xfrm flipH="1">
            <a:off x="7489371" y="2758152"/>
            <a:ext cx="722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9FF46B-71B9-F346-9FB6-460DB188AAA2}"/>
              </a:ext>
            </a:extLst>
          </p:cNvPr>
          <p:cNvCxnSpPr>
            <a:cxnSpLocks/>
          </p:cNvCxnSpPr>
          <p:nvPr/>
        </p:nvCxnSpPr>
        <p:spPr>
          <a:xfrm>
            <a:off x="2512423" y="1813272"/>
            <a:ext cx="722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9E813DA2-7330-3D45-826F-D76DCA717D04}"/>
              </a:ext>
            </a:extLst>
          </p:cNvPr>
          <p:cNvSpPr/>
          <p:nvPr/>
        </p:nvSpPr>
        <p:spPr>
          <a:xfrm rot="10800000">
            <a:off x="2114759" y="1813272"/>
            <a:ext cx="903758" cy="944880"/>
          </a:xfrm>
          <a:prstGeom prst="arc">
            <a:avLst>
              <a:gd name="adj1" fmla="val 16200000"/>
              <a:gd name="adj2" fmla="val 560420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C8F5CA3-B514-DD44-8BAF-A3BAB22E8FBF}"/>
              </a:ext>
            </a:extLst>
          </p:cNvPr>
          <p:cNvCxnSpPr>
            <a:cxnSpLocks/>
          </p:cNvCxnSpPr>
          <p:nvPr/>
        </p:nvCxnSpPr>
        <p:spPr>
          <a:xfrm flipH="1" flipV="1">
            <a:off x="7478798" y="4804485"/>
            <a:ext cx="722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F93BE7-5981-B44C-861D-324AD00D3BC7}"/>
              </a:ext>
            </a:extLst>
          </p:cNvPr>
          <p:cNvCxnSpPr>
            <a:cxnSpLocks/>
          </p:cNvCxnSpPr>
          <p:nvPr/>
        </p:nvCxnSpPr>
        <p:spPr>
          <a:xfrm flipV="1">
            <a:off x="2512423" y="5753250"/>
            <a:ext cx="722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rc 27">
            <a:extLst>
              <a:ext uri="{FF2B5EF4-FFF2-40B4-BE49-F238E27FC236}">
                <a16:creationId xmlns:a16="http://schemas.microsoft.com/office/drawing/2014/main" id="{1948894F-D706-A94C-B8A5-803A009E39E4}"/>
              </a:ext>
            </a:extLst>
          </p:cNvPr>
          <p:cNvSpPr/>
          <p:nvPr/>
        </p:nvSpPr>
        <p:spPr>
          <a:xfrm rot="10800000" flipV="1">
            <a:off x="2119296" y="4804485"/>
            <a:ext cx="903758" cy="944880"/>
          </a:xfrm>
          <a:prstGeom prst="arc">
            <a:avLst>
              <a:gd name="adj1" fmla="val 16200000"/>
              <a:gd name="adj2" fmla="val 560420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A7EE40-8F85-F644-8285-1A5004EF581A}"/>
              </a:ext>
            </a:extLst>
          </p:cNvPr>
          <p:cNvSpPr txBox="1"/>
          <p:nvPr/>
        </p:nvSpPr>
        <p:spPr>
          <a:xfrm>
            <a:off x="8200706" y="255843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7B75DB-7CAF-C846-BB19-CD38BBEC0B58}"/>
              </a:ext>
            </a:extLst>
          </p:cNvPr>
          <p:cNvSpPr txBox="1"/>
          <p:nvPr/>
        </p:nvSpPr>
        <p:spPr>
          <a:xfrm>
            <a:off x="8200706" y="460119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6E22DD-2064-B94E-B4FD-EEBE385DD33A}"/>
              </a:ext>
            </a:extLst>
          </p:cNvPr>
          <p:cNvSpPr txBox="1"/>
          <p:nvPr/>
        </p:nvSpPr>
        <p:spPr>
          <a:xfrm>
            <a:off x="8090121" y="162112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949CF6-1F73-1E47-9DAA-8D134E812F76}"/>
              </a:ext>
            </a:extLst>
          </p:cNvPr>
          <p:cNvSpPr txBox="1"/>
          <p:nvPr/>
        </p:nvSpPr>
        <p:spPr>
          <a:xfrm>
            <a:off x="8090121" y="554674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1FB1A0-F2AA-1743-8505-8D14FFD3355B}"/>
              </a:ext>
            </a:extLst>
          </p:cNvPr>
          <p:cNvSpPr txBox="1"/>
          <p:nvPr/>
        </p:nvSpPr>
        <p:spPr>
          <a:xfrm>
            <a:off x="5868574" y="125000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helium flow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4BAE01-30DD-A240-979D-64B9593F0EBB}"/>
              </a:ext>
            </a:extLst>
          </p:cNvPr>
          <p:cNvSpPr txBox="1"/>
          <p:nvPr/>
        </p:nvSpPr>
        <p:spPr>
          <a:xfrm>
            <a:off x="832182" y="3157442"/>
            <a:ext cx="755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Deposited power = 530 kW		Operating pressure = 20 bar</a:t>
            </a:r>
          </a:p>
          <a:p>
            <a:r>
              <a:rPr lang="en-US" dirty="0"/>
              <a:t>Helium mass flow rate = 2.5 kg/s	Target pressure drop = 0.4 bar</a:t>
            </a:r>
          </a:p>
          <a:p>
            <a:r>
              <a:rPr lang="en-US" dirty="0"/>
              <a:t>Coolant channel width = 1 mm		Helium inlet temperature = 400 K</a:t>
            </a:r>
          </a:p>
          <a:p>
            <a:r>
              <a:rPr lang="en-US" dirty="0"/>
              <a:t>Helium flow velocity = 5 to 3 m/s	Helium temperature rise = 40 K</a:t>
            </a:r>
          </a:p>
        </p:txBody>
      </p:sp>
    </p:spTree>
    <p:extLst>
      <p:ext uri="{BB962C8B-B14F-4D97-AF65-F5344CB8AC3E}">
        <p14:creationId xmlns:p14="http://schemas.microsoft.com/office/powerpoint/2010/main" val="345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139 L -0.54896 0.001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0.00139 L -0.54982 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139 L 0.57135 -0.00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4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139 L 0.57135 -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4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536F-431E-2D4D-877B-FCB1A920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range and schedule are based on the previously proposed Materials Test Station project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83992-A873-D24E-A313-C04B3F99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FB5A9-E4A7-CE46-8D52-FDD1F4B2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E20956-9914-4441-8F00-121EEA527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Costs accounted for differences in scope between the two projects and escalation since 2012 when MTS cost estimate was performed</a:t>
            </a:r>
          </a:p>
          <a:p>
            <a:pPr lvl="1"/>
            <a:r>
              <a:rPr lang="en-US" dirty="0"/>
              <a:t>Hot cells refurbishment</a:t>
            </a:r>
          </a:p>
          <a:p>
            <a:pPr lvl="1"/>
            <a:r>
              <a:rPr lang="en-US" dirty="0"/>
              <a:t>Helium circulator vs. electromagnetic pump</a:t>
            </a:r>
          </a:p>
          <a:p>
            <a:pPr lvl="1"/>
            <a:r>
              <a:rPr lang="en-US" dirty="0"/>
              <a:t>Accelerator rf systems, beam </a:t>
            </a:r>
            <a:r>
              <a:rPr lang="en-US" dirty="0" err="1"/>
              <a:t>diagnsotics</a:t>
            </a:r>
            <a:r>
              <a:rPr lang="en-US" dirty="0"/>
              <a:t>, magnet power supplies</a:t>
            </a:r>
          </a:p>
          <a:p>
            <a:pPr lvl="1"/>
            <a:r>
              <a:rPr lang="en-US" dirty="0"/>
              <a:t>PIE equipment</a:t>
            </a:r>
          </a:p>
          <a:p>
            <a:r>
              <a:rPr lang="en-US" dirty="0"/>
              <a:t>FPNS cost range is –25% to +50% of $101M point estimate, or </a:t>
            </a:r>
            <a:br>
              <a:rPr lang="en-US" dirty="0"/>
            </a:br>
            <a:r>
              <a:rPr lang="en-US" dirty="0"/>
              <a:t>$76M to $152M</a:t>
            </a:r>
          </a:p>
          <a:p>
            <a:r>
              <a:rPr lang="en-US" dirty="0"/>
              <a:t>Schedule is five to six years from approval of mission need (CD-0)</a:t>
            </a:r>
          </a:p>
          <a:p>
            <a:pPr lvl="1"/>
            <a:r>
              <a:rPr lang="en-US" dirty="0"/>
              <a:t>Conceptual design: 12 months</a:t>
            </a:r>
          </a:p>
          <a:p>
            <a:pPr lvl="1"/>
            <a:r>
              <a:rPr lang="en-US" dirty="0"/>
              <a:t>Preliminary design: 18 months</a:t>
            </a:r>
          </a:p>
          <a:p>
            <a:pPr lvl="1"/>
            <a:r>
              <a:rPr lang="en-US" dirty="0"/>
              <a:t>Final design: 12 months</a:t>
            </a:r>
          </a:p>
          <a:p>
            <a:pPr lvl="1"/>
            <a:r>
              <a:rPr lang="en-US" dirty="0"/>
              <a:t>Construction: 24 months</a:t>
            </a:r>
          </a:p>
          <a:p>
            <a:pPr lvl="1"/>
            <a:r>
              <a:rPr lang="en-US" dirty="0"/>
              <a:t>Commissioning: 3 months</a:t>
            </a:r>
          </a:p>
        </p:txBody>
      </p:sp>
    </p:spTree>
    <p:extLst>
      <p:ext uri="{BB962C8B-B14F-4D97-AF65-F5344CB8AC3E}">
        <p14:creationId xmlns:p14="http://schemas.microsoft.com/office/powerpoint/2010/main" val="58146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6B47-260F-8B40-B949-1E6DCC7D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FPNS at LANSCE satisfies all requested guidelines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D3738-2B85-5144-A9FA-4702C1B8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5F562-3937-E447-B257-495789CD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109C16-6643-F14B-BCFB-4E5FAC5B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31636"/>
            <a:ext cx="8293507" cy="2764503"/>
          </a:xfrm>
        </p:spPr>
        <p:txBody>
          <a:bodyPr/>
          <a:lstStyle/>
          <a:p>
            <a:r>
              <a:rPr lang="en-US" dirty="0"/>
              <a:t>Capitalizes on substantial existing infrastructure, reducing construction cost and schedule</a:t>
            </a:r>
          </a:p>
          <a:p>
            <a:r>
              <a:rPr lang="en-US" dirty="0"/>
              <a:t>Cost range is $76M to $152M</a:t>
            </a:r>
          </a:p>
          <a:p>
            <a:r>
              <a:rPr lang="en-US" dirty="0"/>
              <a:t>Project estimated to take five to six years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1682F-FA36-F845-8EF8-B4DF09F954F5}"/>
              </a:ext>
            </a:extLst>
          </p:cNvPr>
          <p:cNvGrpSpPr/>
          <p:nvPr/>
        </p:nvGrpSpPr>
        <p:grpSpPr>
          <a:xfrm>
            <a:off x="393291" y="2961861"/>
            <a:ext cx="8293509" cy="2764503"/>
            <a:chOff x="393291" y="2961861"/>
            <a:chExt cx="8293509" cy="27645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EEC69A-C851-3043-9510-9F8555CA5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291" y="2961861"/>
              <a:ext cx="8293509" cy="276450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3A21F8-F5F9-B946-B9C5-4D399BB1A9A6}"/>
                </a:ext>
              </a:extLst>
            </p:cNvPr>
            <p:cNvCxnSpPr/>
            <p:nvPr/>
          </p:nvCxnSpPr>
          <p:spPr>
            <a:xfrm>
              <a:off x="401529" y="2961861"/>
              <a:ext cx="0" cy="2409209"/>
            </a:xfrm>
            <a:prstGeom prst="line">
              <a:avLst/>
            </a:prstGeom>
            <a:ln w="158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642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The U.S. Department of Energy’s Office of Fusion Energy Sciences seeks an irradiation capability to test fusion materials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Workshop held in August 2018 concluded:</a:t>
            </a:r>
          </a:p>
          <a:p>
            <a:r>
              <a:rPr lang="en-US" dirty="0"/>
              <a:t>A near term, moderate cost Fusion Power Neutron Source (FPNS) would advance our scientific understanding of materials degradation in the intense fusion neutron environment</a:t>
            </a:r>
          </a:p>
          <a:p>
            <a:r>
              <a:rPr lang="en-US" dirty="0"/>
              <a:t> FPNS is a potential intermediate step to next generation sources such as IFMIF/DONES/A-FNS, if it becomes available near-term </a:t>
            </a:r>
          </a:p>
          <a:p>
            <a:r>
              <a:rPr lang="en-US" dirty="0"/>
              <a:t>Requires start of construction within about three years from a decision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85096"/>
            <a:ext cx="201478" cy="55067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4660A2-BEE3-8B40-855A-AAD3D3D9A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18495"/>
              </p:ext>
            </p:extLst>
          </p:nvPr>
        </p:nvGraphicFramePr>
        <p:xfrm>
          <a:off x="617837" y="3637691"/>
          <a:ext cx="787537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953">
                  <a:extLst>
                    <a:ext uri="{9D8B030D-6E8A-4147-A177-3AD203B41FA5}">
                      <a16:colId xmlns:a16="http://schemas.microsoft.com/office/drawing/2014/main" val="3558376835"/>
                    </a:ext>
                  </a:extLst>
                </a:gridCol>
                <a:gridCol w="4363421">
                  <a:extLst>
                    <a:ext uri="{9D8B030D-6E8A-4147-A177-3AD203B41FA5}">
                      <a16:colId xmlns:a16="http://schemas.microsoft.com/office/drawing/2014/main" val="1531052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Guideline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9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Damage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~8–11 </a:t>
                      </a:r>
                      <a:r>
                        <a:rPr lang="en-US" dirty="0" err="1"/>
                        <a:t>dpa</a:t>
                      </a:r>
                      <a:r>
                        <a:rPr lang="en-US" dirty="0"/>
                        <a:t>/calendar year (Fe)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1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~10 </a:t>
                      </a:r>
                      <a:r>
                        <a:rPr lang="en-US" dirty="0" err="1"/>
                        <a:t>appm</a:t>
                      </a:r>
                      <a:r>
                        <a:rPr lang="en-US" dirty="0"/>
                        <a:t> He/</a:t>
                      </a:r>
                      <a:r>
                        <a:rPr lang="en-US" dirty="0" err="1"/>
                        <a:t>dpa</a:t>
                      </a:r>
                      <a:r>
                        <a:rPr lang="en-US" dirty="0"/>
                        <a:t> (Fe)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2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 volume in high flux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 50 cm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030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~300–1000°C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7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independently monitored and controlled regions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1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Flux 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≤ 20%/cm in the plane of the sample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044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13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46C6-25A9-244B-A183-971D0277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LANSCE can deliver 1 MW of 800-MeV protons to drive a Fusion Power Neutron Source (FPNS)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628D-4B25-1249-9C2E-904C9E1A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F61F1-2E2E-F546-94AB-CAA92B11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EAAEB8-D820-934E-9E07-F81DC8CBE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LANSCE accelerator delivered 800-kW proton beam for more than a quarter century (1972 – 1999)</a:t>
            </a:r>
          </a:p>
          <a:p>
            <a:r>
              <a:rPr lang="en-US" dirty="0"/>
              <a:t>Large experimental hall is available to accommodate FPNS</a:t>
            </a:r>
          </a:p>
          <a:p>
            <a:r>
              <a:rPr lang="en-US" dirty="0"/>
              <a:t>Large quantity of steel and cast iron available on site for beamline and target station shielding</a:t>
            </a:r>
          </a:p>
          <a:p>
            <a:r>
              <a:rPr lang="en-US" dirty="0"/>
              <a:t>Two hot cells adjacent to the </a:t>
            </a:r>
            <a:br>
              <a:rPr lang="en-US" dirty="0"/>
            </a:br>
            <a:r>
              <a:rPr lang="en-US" dirty="0"/>
              <a:t>experimental hall can be </a:t>
            </a:r>
            <a:br>
              <a:rPr lang="en-US" dirty="0"/>
            </a:br>
            <a:r>
              <a:rPr lang="en-US" dirty="0"/>
              <a:t>dedicated to post-irradiation </a:t>
            </a:r>
            <a:br>
              <a:rPr lang="en-US" dirty="0"/>
            </a:br>
            <a:r>
              <a:rPr lang="en-US" dirty="0"/>
              <a:t>examination of irradiated </a:t>
            </a:r>
            <a:br>
              <a:rPr lang="en-US" dirty="0"/>
            </a:br>
            <a:r>
              <a:rPr lang="en-US" dirty="0"/>
              <a:t>samples</a:t>
            </a:r>
          </a:p>
          <a:p>
            <a:r>
              <a:rPr lang="en-US" dirty="0"/>
              <a:t>Substantial expertise exists </a:t>
            </a:r>
            <a:br>
              <a:rPr lang="en-US" dirty="0"/>
            </a:br>
            <a:r>
              <a:rPr lang="en-US" dirty="0"/>
              <a:t>at LANSCE to support the </a:t>
            </a:r>
            <a:br>
              <a:rPr lang="en-US" dirty="0"/>
            </a:br>
            <a:r>
              <a:rPr lang="en-US" dirty="0"/>
              <a:t>safety basis and permitting, </a:t>
            </a:r>
            <a:br>
              <a:rPr lang="en-US" dirty="0"/>
            </a:br>
            <a:r>
              <a:rPr lang="en-US" dirty="0"/>
              <a:t>and target operations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5FD42-3038-344D-A76D-AEC95FEA6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809" y="2778916"/>
            <a:ext cx="4591342" cy="34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1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462B-9630-AD45-9D4F-59AE2D06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"/>
            <a:ext cx="8298180" cy="985093"/>
          </a:xfrm>
        </p:spPr>
        <p:txBody>
          <a:bodyPr/>
          <a:lstStyle/>
          <a:p>
            <a:r>
              <a:rPr lang="en-US" dirty="0"/>
              <a:t>Concept: Annular tungsten target cooled by helium gas, fusion materials samples placed inside target annulus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2C337-823C-AD4A-8B87-F7E51EDE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AC592-8FA7-4448-85FF-8943AD87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C408326-D86B-B544-936C-5260784E6DFD}"/>
              </a:ext>
            </a:extLst>
          </p:cNvPr>
          <p:cNvSpPr/>
          <p:nvPr/>
        </p:nvSpPr>
        <p:spPr>
          <a:xfrm>
            <a:off x="864984" y="2973364"/>
            <a:ext cx="7262038" cy="1629462"/>
          </a:xfrm>
          <a:prstGeom prst="roundRect">
            <a:avLst>
              <a:gd name="adj" fmla="val 6379"/>
            </a:avLst>
          </a:prstGeom>
          <a:solidFill>
            <a:srgbClr val="FFFF00"/>
          </a:solidFill>
          <a:ln w="508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307D6F-276D-904B-861E-4877A99624EB}"/>
              </a:ext>
            </a:extLst>
          </p:cNvPr>
          <p:cNvCxnSpPr>
            <a:cxnSpLocks/>
          </p:cNvCxnSpPr>
          <p:nvPr/>
        </p:nvCxnSpPr>
        <p:spPr>
          <a:xfrm>
            <a:off x="409299" y="3788095"/>
            <a:ext cx="8144540" cy="0"/>
          </a:xfrm>
          <a:prstGeom prst="line">
            <a:avLst/>
          </a:prstGeom>
          <a:ln w="19050"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5F3273-3B59-654F-8F82-A8C0ECFB64A5}"/>
              </a:ext>
            </a:extLst>
          </p:cNvPr>
          <p:cNvGrpSpPr/>
          <p:nvPr/>
        </p:nvGrpSpPr>
        <p:grpSpPr>
          <a:xfrm>
            <a:off x="1979415" y="1694523"/>
            <a:ext cx="6121554" cy="1193596"/>
            <a:chOff x="2854493" y="3516769"/>
            <a:chExt cx="4692200" cy="914897"/>
          </a:xfrm>
        </p:grpSpPr>
        <p:sp>
          <p:nvSpPr>
            <p:cNvPr id="24" name="Chord 23">
              <a:extLst>
                <a:ext uri="{FF2B5EF4-FFF2-40B4-BE49-F238E27FC236}">
                  <a16:creationId xmlns:a16="http://schemas.microsoft.com/office/drawing/2014/main" id="{6ED8877E-BA0A-564C-AA40-CBB220175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493" y="3516769"/>
              <a:ext cx="914400" cy="914400"/>
            </a:xfrm>
            <a:prstGeom prst="chord">
              <a:avLst>
                <a:gd name="adj1" fmla="val 5392910"/>
                <a:gd name="adj2" fmla="val 16200000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92224D1-2E15-F346-BAEC-8CEBC102E03B}"/>
                </a:ext>
              </a:extLst>
            </p:cNvPr>
            <p:cNvSpPr/>
            <p:nvPr/>
          </p:nvSpPr>
          <p:spPr>
            <a:xfrm>
              <a:off x="3310466" y="3517266"/>
              <a:ext cx="4236227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0CF6F3-CFED-4347-99DF-A531B9711BE4}"/>
              </a:ext>
            </a:extLst>
          </p:cNvPr>
          <p:cNvGrpSpPr/>
          <p:nvPr/>
        </p:nvGrpSpPr>
        <p:grpSpPr>
          <a:xfrm>
            <a:off x="2055594" y="1754170"/>
            <a:ext cx="6045375" cy="1074302"/>
            <a:chOff x="2168807" y="1754170"/>
            <a:chExt cx="6045375" cy="1074302"/>
          </a:xfrm>
        </p:grpSpPr>
        <p:sp>
          <p:nvSpPr>
            <p:cNvPr id="18" name="Chord 17">
              <a:extLst>
                <a:ext uri="{FF2B5EF4-FFF2-40B4-BE49-F238E27FC236}">
                  <a16:creationId xmlns:a16="http://schemas.microsoft.com/office/drawing/2014/main" id="{FAAD9863-822E-024B-B5D3-2A91840F74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68807" y="1754170"/>
              <a:ext cx="1073653" cy="1073654"/>
            </a:xfrm>
            <a:prstGeom prst="chord">
              <a:avLst>
                <a:gd name="adj1" fmla="val 5392910"/>
                <a:gd name="adj2" fmla="val 16200000"/>
              </a:avLst>
            </a:prstGeom>
            <a:solidFill>
              <a:srgbClr val="FFA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647A9D-9AE9-734B-B31E-28986782F82C}"/>
                </a:ext>
              </a:extLst>
            </p:cNvPr>
            <p:cNvSpPr/>
            <p:nvPr/>
          </p:nvSpPr>
          <p:spPr>
            <a:xfrm>
              <a:off x="2643557" y="1754818"/>
              <a:ext cx="5570625" cy="1073654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00F2985-AFD1-5944-918D-4D77F1C8E36B}"/>
              </a:ext>
            </a:extLst>
          </p:cNvPr>
          <p:cNvGrpSpPr/>
          <p:nvPr/>
        </p:nvGrpSpPr>
        <p:grpSpPr>
          <a:xfrm>
            <a:off x="2182713" y="1873886"/>
            <a:ext cx="5921582" cy="835517"/>
            <a:chOff x="2295926" y="1873886"/>
            <a:chExt cx="5921582" cy="8355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6A79EF-10CF-0243-91D2-8AEB3E43F648}"/>
                </a:ext>
              </a:extLst>
            </p:cNvPr>
            <p:cNvSpPr/>
            <p:nvPr/>
          </p:nvSpPr>
          <p:spPr>
            <a:xfrm>
              <a:off x="2712690" y="1873886"/>
              <a:ext cx="5504818" cy="835517"/>
            </a:xfrm>
            <a:prstGeom prst="rect">
              <a:avLst/>
            </a:prstGeom>
            <a:solidFill>
              <a:srgbClr val="090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11B40A8B-EDF8-A947-8A73-5D5F8AB46E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5926" y="1873886"/>
              <a:ext cx="835517" cy="835517"/>
            </a:xfrm>
            <a:prstGeom prst="chord">
              <a:avLst>
                <a:gd name="adj1" fmla="val 5406712"/>
                <a:gd name="adj2" fmla="val 16200000"/>
              </a:avLst>
            </a:prstGeom>
            <a:solidFill>
              <a:srgbClr val="090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2017FFE-78B0-C448-A792-05B3512BB89E}"/>
              </a:ext>
            </a:extLst>
          </p:cNvPr>
          <p:cNvGrpSpPr/>
          <p:nvPr/>
        </p:nvGrpSpPr>
        <p:grpSpPr>
          <a:xfrm>
            <a:off x="1976089" y="4688073"/>
            <a:ext cx="6121554" cy="1192948"/>
            <a:chOff x="2854493" y="3516769"/>
            <a:chExt cx="4692200" cy="914400"/>
          </a:xfrm>
        </p:grpSpPr>
        <p:sp>
          <p:nvSpPr>
            <p:cNvPr id="59" name="Chord 58">
              <a:extLst>
                <a:ext uri="{FF2B5EF4-FFF2-40B4-BE49-F238E27FC236}">
                  <a16:creationId xmlns:a16="http://schemas.microsoft.com/office/drawing/2014/main" id="{339DFF7A-AACF-4D40-B7C6-D78425112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493" y="3516769"/>
              <a:ext cx="914400" cy="914400"/>
            </a:xfrm>
            <a:prstGeom prst="chord">
              <a:avLst>
                <a:gd name="adj1" fmla="val 5392910"/>
                <a:gd name="adj2" fmla="val 16200000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6697CC6-5B82-5E49-93BA-4CA078ED565B}"/>
                </a:ext>
              </a:extLst>
            </p:cNvPr>
            <p:cNvSpPr/>
            <p:nvPr/>
          </p:nvSpPr>
          <p:spPr>
            <a:xfrm>
              <a:off x="3310466" y="3516769"/>
              <a:ext cx="4236227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0CC426D-153E-D64B-AA2A-789C93C984C3}"/>
              </a:ext>
            </a:extLst>
          </p:cNvPr>
          <p:cNvGrpSpPr/>
          <p:nvPr/>
        </p:nvGrpSpPr>
        <p:grpSpPr>
          <a:xfrm>
            <a:off x="2052268" y="4747718"/>
            <a:ext cx="6045375" cy="1074302"/>
            <a:chOff x="2950985" y="2700655"/>
            <a:chExt cx="4633808" cy="823457"/>
          </a:xfrm>
        </p:grpSpPr>
        <p:sp>
          <p:nvSpPr>
            <p:cNvPr id="57" name="Chord 56">
              <a:extLst>
                <a:ext uri="{FF2B5EF4-FFF2-40B4-BE49-F238E27FC236}">
                  <a16:creationId xmlns:a16="http://schemas.microsoft.com/office/drawing/2014/main" id="{C026282E-5C36-DC43-A2B9-F7AAA8609C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0985" y="2700655"/>
              <a:ext cx="822960" cy="822960"/>
            </a:xfrm>
            <a:prstGeom prst="chord">
              <a:avLst>
                <a:gd name="adj1" fmla="val 5392910"/>
                <a:gd name="adj2" fmla="val 16200000"/>
              </a:avLst>
            </a:prstGeom>
            <a:solidFill>
              <a:srgbClr val="FFA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437AFBC-8473-EE4A-A307-11696DEC74BF}"/>
                </a:ext>
              </a:extLst>
            </p:cNvPr>
            <p:cNvSpPr/>
            <p:nvPr/>
          </p:nvSpPr>
          <p:spPr>
            <a:xfrm>
              <a:off x="3314883" y="2701152"/>
              <a:ext cx="4269910" cy="822960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50D788F-AA9B-2541-BA9F-47D76A43D60A}"/>
              </a:ext>
            </a:extLst>
          </p:cNvPr>
          <p:cNvSpPr/>
          <p:nvPr/>
        </p:nvSpPr>
        <p:spPr>
          <a:xfrm>
            <a:off x="2596151" y="4867434"/>
            <a:ext cx="5504818" cy="835517"/>
          </a:xfrm>
          <a:prstGeom prst="rect">
            <a:avLst/>
          </a:prstGeom>
          <a:solidFill>
            <a:srgbClr val="090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hord 55">
            <a:extLst>
              <a:ext uri="{FF2B5EF4-FFF2-40B4-BE49-F238E27FC236}">
                <a16:creationId xmlns:a16="http://schemas.microsoft.com/office/drawing/2014/main" id="{57ACA0C6-C4E3-E04F-AA71-BA5D8C15A620}"/>
              </a:ext>
            </a:extLst>
          </p:cNvPr>
          <p:cNvSpPr>
            <a:spLocks noChangeAspect="1"/>
          </p:cNvSpPr>
          <p:nvPr/>
        </p:nvSpPr>
        <p:spPr>
          <a:xfrm>
            <a:off x="2179387" y="4867434"/>
            <a:ext cx="835517" cy="835517"/>
          </a:xfrm>
          <a:prstGeom prst="chord">
            <a:avLst>
              <a:gd name="adj1" fmla="val 5406712"/>
              <a:gd name="adj2" fmla="val 16200000"/>
            </a:avLst>
          </a:prstGeom>
          <a:solidFill>
            <a:srgbClr val="090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7CC50A-E007-B24F-A5EC-77A46B19604F}"/>
              </a:ext>
            </a:extLst>
          </p:cNvPr>
          <p:cNvSpPr txBox="1"/>
          <p:nvPr/>
        </p:nvSpPr>
        <p:spPr>
          <a:xfrm>
            <a:off x="567275" y="1120362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annular</a:t>
            </a:r>
            <a:br>
              <a:rPr lang="en-US" dirty="0"/>
            </a:br>
            <a:r>
              <a:rPr lang="en-US" dirty="0"/>
              <a:t>tungsten</a:t>
            </a:r>
            <a:br>
              <a:rPr lang="en-US" dirty="0"/>
            </a:br>
            <a:r>
              <a:rPr lang="en-US" dirty="0"/>
              <a:t>target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CDECC3D-2081-3247-B475-A5E221C941A7}"/>
              </a:ext>
            </a:extLst>
          </p:cNvPr>
          <p:cNvCxnSpPr/>
          <p:nvPr/>
        </p:nvCxnSpPr>
        <p:spPr>
          <a:xfrm>
            <a:off x="1332815" y="1873886"/>
            <a:ext cx="846572" cy="327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C4B2F93-79E2-BD48-8FF1-BBF701114A2A}"/>
              </a:ext>
            </a:extLst>
          </p:cNvPr>
          <p:cNvGrpSpPr/>
          <p:nvPr/>
        </p:nvGrpSpPr>
        <p:grpSpPr>
          <a:xfrm>
            <a:off x="8163740" y="1870898"/>
            <a:ext cx="752158" cy="2997902"/>
            <a:chOff x="8163740" y="1870898"/>
            <a:chExt cx="752158" cy="299790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F851A7B-74A4-FC4D-B112-CDA05EF975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740" y="2692315"/>
              <a:ext cx="439943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82966C1-0020-664F-AE02-FE2EAE2D855F}"/>
                </a:ext>
              </a:extLst>
            </p:cNvPr>
            <p:cNvCxnSpPr>
              <a:cxnSpLocks/>
            </p:cNvCxnSpPr>
            <p:nvPr/>
          </p:nvCxnSpPr>
          <p:spPr>
            <a:xfrm>
              <a:off x="8518617" y="2692315"/>
              <a:ext cx="0" cy="2175119"/>
            </a:xfrm>
            <a:prstGeom prst="straightConnector1">
              <a:avLst/>
            </a:prstGeom>
            <a:ln w="12700"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D9AEAE2-0605-0748-9438-5EEA46CFF5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740" y="1870898"/>
              <a:ext cx="439943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54EBA6F-3215-6942-B1B6-911D7914A5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740" y="4868800"/>
              <a:ext cx="439943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1D14482-F8B1-1841-AE33-761D2EBD57E4}"/>
                </a:ext>
              </a:extLst>
            </p:cNvPr>
            <p:cNvCxnSpPr>
              <a:cxnSpLocks/>
            </p:cNvCxnSpPr>
            <p:nvPr/>
          </p:nvCxnSpPr>
          <p:spPr>
            <a:xfrm>
              <a:off x="8518617" y="1870898"/>
              <a:ext cx="0" cy="821417"/>
            </a:xfrm>
            <a:prstGeom prst="straightConnector1">
              <a:avLst/>
            </a:prstGeom>
            <a:ln w="12700"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75EA930-E4B8-5F41-B9F2-FC01C56C29FB}"/>
                </a:ext>
              </a:extLst>
            </p:cNvPr>
            <p:cNvSpPr txBox="1"/>
            <p:nvPr/>
          </p:nvSpPr>
          <p:spPr>
            <a:xfrm>
              <a:off x="8165372" y="3204758"/>
              <a:ext cx="7505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~6 cm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9432372-C18C-AB4D-8703-905D56D65899}"/>
                </a:ext>
              </a:extLst>
            </p:cNvPr>
            <p:cNvSpPr txBox="1"/>
            <p:nvPr/>
          </p:nvSpPr>
          <p:spPr>
            <a:xfrm>
              <a:off x="8165372" y="2097540"/>
              <a:ext cx="7505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~2 cm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8A99651-33A1-B646-B080-E52C54D610DD}"/>
              </a:ext>
            </a:extLst>
          </p:cNvPr>
          <p:cNvCxnSpPr/>
          <p:nvPr/>
        </p:nvCxnSpPr>
        <p:spPr>
          <a:xfrm flipH="1">
            <a:off x="7489371" y="2758152"/>
            <a:ext cx="722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3C20C7C-58A2-0C47-81F5-EF935C3346A2}"/>
              </a:ext>
            </a:extLst>
          </p:cNvPr>
          <p:cNvCxnSpPr>
            <a:cxnSpLocks/>
          </p:cNvCxnSpPr>
          <p:nvPr/>
        </p:nvCxnSpPr>
        <p:spPr>
          <a:xfrm>
            <a:off x="2512423" y="1813272"/>
            <a:ext cx="722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Arc 95">
            <a:extLst>
              <a:ext uri="{FF2B5EF4-FFF2-40B4-BE49-F238E27FC236}">
                <a16:creationId xmlns:a16="http://schemas.microsoft.com/office/drawing/2014/main" id="{90F0335D-5931-E74C-85FF-558E8522C5CE}"/>
              </a:ext>
            </a:extLst>
          </p:cNvPr>
          <p:cNvSpPr/>
          <p:nvPr/>
        </p:nvSpPr>
        <p:spPr>
          <a:xfrm rot="10800000">
            <a:off x="2114759" y="1813272"/>
            <a:ext cx="903758" cy="944880"/>
          </a:xfrm>
          <a:prstGeom prst="arc">
            <a:avLst>
              <a:gd name="adj1" fmla="val 16200000"/>
              <a:gd name="adj2" fmla="val 560420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5E4D32B-F476-B54A-B77D-468CD3E462D2}"/>
              </a:ext>
            </a:extLst>
          </p:cNvPr>
          <p:cNvCxnSpPr>
            <a:cxnSpLocks/>
          </p:cNvCxnSpPr>
          <p:nvPr/>
        </p:nvCxnSpPr>
        <p:spPr>
          <a:xfrm flipH="1" flipV="1">
            <a:off x="7478798" y="4804485"/>
            <a:ext cx="722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97F4C08-0670-AD46-8F97-9855CC808CC1}"/>
              </a:ext>
            </a:extLst>
          </p:cNvPr>
          <p:cNvCxnSpPr>
            <a:cxnSpLocks/>
          </p:cNvCxnSpPr>
          <p:nvPr/>
        </p:nvCxnSpPr>
        <p:spPr>
          <a:xfrm flipV="1">
            <a:off x="2512423" y="5753250"/>
            <a:ext cx="722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Arc 103">
            <a:extLst>
              <a:ext uri="{FF2B5EF4-FFF2-40B4-BE49-F238E27FC236}">
                <a16:creationId xmlns:a16="http://schemas.microsoft.com/office/drawing/2014/main" id="{2C8DF5EB-A9C8-744C-AB7E-A4B813BADEB0}"/>
              </a:ext>
            </a:extLst>
          </p:cNvPr>
          <p:cNvSpPr/>
          <p:nvPr/>
        </p:nvSpPr>
        <p:spPr>
          <a:xfrm rot="10800000" flipV="1">
            <a:off x="2119296" y="4804485"/>
            <a:ext cx="903758" cy="944880"/>
          </a:xfrm>
          <a:prstGeom prst="arc">
            <a:avLst>
              <a:gd name="adj1" fmla="val 16200000"/>
              <a:gd name="adj2" fmla="val 560420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C29229E-164B-3146-8635-E06900BFE53D}"/>
              </a:ext>
            </a:extLst>
          </p:cNvPr>
          <p:cNvCxnSpPr>
            <a:cxnSpLocks/>
          </p:cNvCxnSpPr>
          <p:nvPr/>
        </p:nvCxnSpPr>
        <p:spPr>
          <a:xfrm>
            <a:off x="2566637" y="1516453"/>
            <a:ext cx="300919" cy="296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5AA358ED-9137-AF45-B240-FE9B44A9B18D}"/>
              </a:ext>
            </a:extLst>
          </p:cNvPr>
          <p:cNvSpPr txBox="1"/>
          <p:nvPr/>
        </p:nvSpPr>
        <p:spPr>
          <a:xfrm>
            <a:off x="1866447" y="117417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helium coolant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C955A0E-77D5-1C46-896F-8452A8E50DF4}"/>
              </a:ext>
            </a:extLst>
          </p:cNvPr>
          <p:cNvCxnSpPr>
            <a:cxnSpLocks/>
          </p:cNvCxnSpPr>
          <p:nvPr/>
        </p:nvCxnSpPr>
        <p:spPr>
          <a:xfrm>
            <a:off x="5018361" y="1418112"/>
            <a:ext cx="300919" cy="296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5D10C5F-0325-BA47-918E-08716907C93C}"/>
              </a:ext>
            </a:extLst>
          </p:cNvPr>
          <p:cNvSpPr txBox="1"/>
          <p:nvPr/>
        </p:nvSpPr>
        <p:spPr>
          <a:xfrm>
            <a:off x="4318171" y="107583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 housing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2E478A0-D199-504C-A7C5-227795622B81}"/>
              </a:ext>
            </a:extLst>
          </p:cNvPr>
          <p:cNvSpPr txBox="1"/>
          <p:nvPr/>
        </p:nvSpPr>
        <p:spPr>
          <a:xfrm>
            <a:off x="446619" y="206657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</a:t>
            </a:r>
            <a:br>
              <a:rPr lang="en-US" dirty="0"/>
            </a:br>
            <a:r>
              <a:rPr lang="en-US" dirty="0"/>
              <a:t>can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0BDBEEC-E0EE-364A-BBA4-3084A09A8C35}"/>
              </a:ext>
            </a:extLst>
          </p:cNvPr>
          <p:cNvCxnSpPr>
            <a:cxnSpLocks/>
          </p:cNvCxnSpPr>
          <p:nvPr/>
        </p:nvCxnSpPr>
        <p:spPr>
          <a:xfrm>
            <a:off x="965768" y="2548573"/>
            <a:ext cx="555454" cy="424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AB008DF-5A6A-214A-A09C-480338AD7F43}"/>
              </a:ext>
            </a:extLst>
          </p:cNvPr>
          <p:cNvSpPr txBox="1"/>
          <p:nvPr/>
        </p:nvSpPr>
        <p:spPr>
          <a:xfrm>
            <a:off x="3629099" y="3590167"/>
            <a:ext cx="19543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proton beam axis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8BC8989-6955-2B44-AA24-787BAC028C20}"/>
              </a:ext>
            </a:extLst>
          </p:cNvPr>
          <p:cNvSpPr txBox="1"/>
          <p:nvPr/>
        </p:nvSpPr>
        <p:spPr>
          <a:xfrm>
            <a:off x="8200706" y="255843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0EB16EB-F2EB-1743-AE58-2B9B40A2F1F5}"/>
              </a:ext>
            </a:extLst>
          </p:cNvPr>
          <p:cNvSpPr txBox="1"/>
          <p:nvPr/>
        </p:nvSpPr>
        <p:spPr>
          <a:xfrm>
            <a:off x="8200706" y="460119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A3D53E4-AB68-C448-86DB-26DF6F1FB850}"/>
              </a:ext>
            </a:extLst>
          </p:cNvPr>
          <p:cNvSpPr txBox="1"/>
          <p:nvPr/>
        </p:nvSpPr>
        <p:spPr>
          <a:xfrm>
            <a:off x="8090121" y="162112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4C59F02-FC43-8441-A83C-42BDE8338496}"/>
              </a:ext>
            </a:extLst>
          </p:cNvPr>
          <p:cNvSpPr txBox="1"/>
          <p:nvPr/>
        </p:nvSpPr>
        <p:spPr>
          <a:xfrm>
            <a:off x="8090121" y="554674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755935C-E3EB-924B-8174-E001F21792DC}"/>
              </a:ext>
            </a:extLst>
          </p:cNvPr>
          <p:cNvSpPr txBox="1"/>
          <p:nvPr/>
        </p:nvSpPr>
        <p:spPr>
          <a:xfrm>
            <a:off x="5868574" y="125000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helium flow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8E9467A-B974-C24D-A602-5FB0F09E5E3C}"/>
              </a:ext>
            </a:extLst>
          </p:cNvPr>
          <p:cNvGrpSpPr/>
          <p:nvPr/>
        </p:nvGrpSpPr>
        <p:grpSpPr>
          <a:xfrm>
            <a:off x="14791" y="2026478"/>
            <a:ext cx="767532" cy="3523880"/>
            <a:chOff x="14791" y="2026478"/>
            <a:chExt cx="767532" cy="3523880"/>
          </a:xfrm>
        </p:grpSpPr>
        <p:sp>
          <p:nvSpPr>
            <p:cNvPr id="121" name="Right Arrow 120">
              <a:extLst>
                <a:ext uri="{FF2B5EF4-FFF2-40B4-BE49-F238E27FC236}">
                  <a16:creationId xmlns:a16="http://schemas.microsoft.com/office/drawing/2014/main" id="{28C8FD4A-336B-2547-BB8D-A7181550D427}"/>
                </a:ext>
              </a:extLst>
            </p:cNvPr>
            <p:cNvSpPr/>
            <p:nvPr/>
          </p:nvSpPr>
          <p:spPr>
            <a:xfrm>
              <a:off x="15311" y="2026478"/>
              <a:ext cx="767012" cy="530332"/>
            </a:xfrm>
            <a:prstGeom prst="rightArrow">
              <a:avLst>
                <a:gd name="adj1" fmla="val 71840"/>
                <a:gd name="adj2" fmla="val 50000"/>
              </a:avLst>
            </a:prstGeom>
            <a:solidFill>
              <a:srgbClr val="FF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ight Arrow 121">
              <a:extLst>
                <a:ext uri="{FF2B5EF4-FFF2-40B4-BE49-F238E27FC236}">
                  <a16:creationId xmlns:a16="http://schemas.microsoft.com/office/drawing/2014/main" id="{B39AD7AC-AA1C-E746-9E27-58815DF709AD}"/>
                </a:ext>
              </a:extLst>
            </p:cNvPr>
            <p:cNvSpPr/>
            <p:nvPr/>
          </p:nvSpPr>
          <p:spPr>
            <a:xfrm>
              <a:off x="14791" y="5020026"/>
              <a:ext cx="767012" cy="530332"/>
            </a:xfrm>
            <a:prstGeom prst="rightArrow">
              <a:avLst>
                <a:gd name="adj1" fmla="val 71840"/>
                <a:gd name="adj2" fmla="val 50000"/>
              </a:avLst>
            </a:prstGeom>
            <a:solidFill>
              <a:srgbClr val="FF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C31A6BE1-E965-E047-A068-0F99143C3CF2}"/>
              </a:ext>
            </a:extLst>
          </p:cNvPr>
          <p:cNvSpPr txBox="1"/>
          <p:nvPr/>
        </p:nvSpPr>
        <p:spPr>
          <a:xfrm>
            <a:off x="193426" y="437305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annular proton </a:t>
            </a:r>
            <a:br>
              <a:rPr lang="en-US" dirty="0"/>
            </a:br>
            <a:r>
              <a:rPr lang="en-US" dirty="0"/>
              <a:t>beam spot</a:t>
            </a:r>
          </a:p>
        </p:txBody>
      </p:sp>
    </p:spTree>
    <p:extLst>
      <p:ext uri="{BB962C8B-B14F-4D97-AF65-F5344CB8AC3E}">
        <p14:creationId xmlns:p14="http://schemas.microsoft.com/office/powerpoint/2010/main" val="26468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4.81481E-6 L 0.19479 0.001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139 L -0.54896 0.0013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0.00139 L -0.54982 0.0013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139 L 0.57135 -0.000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4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139 L 0.57135 -0.000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4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4" grpId="0"/>
      <p:bldP spid="96" grpId="0" animBg="1"/>
      <p:bldP spid="104" grpId="0" animBg="1"/>
      <p:bldP spid="107" grpId="0"/>
      <p:bldP spid="107" grpId="1"/>
      <p:bldP spid="109" grpId="0"/>
      <p:bldP spid="109" grpId="1"/>
      <p:bldP spid="110" grpId="0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5" grpId="0"/>
      <p:bldP spid="1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EBA4-7788-B445-8D50-4E5DD07D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MCNP model showing details of the sample can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06C32-FA6E-BC4B-BB54-2B9E7AB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07D26-CBB7-A648-AE85-1A49E1D6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9F2D2C57-9C23-BC48-88B0-D5BB5016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185"/>
            <a:ext cx="44481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4206074-66F4-6A48-B6F7-FAA693E3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4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909892-83E4-E54B-BCAB-07E939A4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23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8A91C0-1DE3-3241-80EF-0CB68E20A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9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744E8D-A63B-0F42-9FE5-C1AB6A978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09" t="29471" r="43125" b="45816"/>
          <a:stretch/>
        </p:blipFill>
        <p:spPr>
          <a:xfrm rot="5400000">
            <a:off x="6159258" y="2262545"/>
            <a:ext cx="1334115" cy="1493585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  <p:sp>
        <p:nvSpPr>
          <p:cNvPr id="14" name="Donut 13">
            <a:extLst>
              <a:ext uri="{FF2B5EF4-FFF2-40B4-BE49-F238E27FC236}">
                <a16:creationId xmlns:a16="http://schemas.microsoft.com/office/drawing/2014/main" id="{8D6A9560-0C8C-4E46-959A-96CF3A295CE6}"/>
              </a:ext>
            </a:extLst>
          </p:cNvPr>
          <p:cNvSpPr>
            <a:spLocks noChangeAspect="1"/>
          </p:cNvSpPr>
          <p:nvPr/>
        </p:nvSpPr>
        <p:spPr>
          <a:xfrm>
            <a:off x="5513033" y="1841168"/>
            <a:ext cx="3017520" cy="3021314"/>
          </a:xfrm>
          <a:prstGeom prst="donut">
            <a:avLst>
              <a:gd name="adj" fmla="val 22149"/>
            </a:avLst>
          </a:prstGeom>
          <a:solidFill>
            <a:srgbClr val="FF0000"/>
          </a:solidFill>
          <a:ln>
            <a:noFill/>
          </a:ln>
          <a:effectLst>
            <a:softEdge rad="177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EB1F52-E3C7-5D40-AF67-DB752335E60A}"/>
              </a:ext>
            </a:extLst>
          </p:cNvPr>
          <p:cNvCxnSpPr/>
          <p:nvPr/>
        </p:nvCxnSpPr>
        <p:spPr>
          <a:xfrm flipH="1">
            <a:off x="5900615" y="4478210"/>
            <a:ext cx="640862" cy="1241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A49BB7-5296-194B-B0D3-C8351332ADFA}"/>
              </a:ext>
            </a:extLst>
          </p:cNvPr>
          <p:cNvSpPr txBox="1"/>
          <p:nvPr/>
        </p:nvSpPr>
        <p:spPr>
          <a:xfrm>
            <a:off x="5014070" y="5675557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annular beam </a:t>
            </a:r>
            <a:br>
              <a:rPr lang="en-US" dirty="0"/>
            </a:br>
            <a:r>
              <a:rPr lang="en-US" dirty="0"/>
              <a:t>spot on target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4A6046-A166-0B4B-9F23-F5A4576B6D40}"/>
              </a:ext>
            </a:extLst>
          </p:cNvPr>
          <p:cNvSpPr txBox="1"/>
          <p:nvPr/>
        </p:nvSpPr>
        <p:spPr>
          <a:xfrm>
            <a:off x="789353" y="1122115"/>
            <a:ext cx="3422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VERTICAL CUT ALONG PROTON BEAM AXIS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9EF00-025A-D642-93EF-B03DE43740C8}"/>
              </a:ext>
            </a:extLst>
          </p:cNvPr>
          <p:cNvSpPr txBox="1"/>
          <p:nvPr/>
        </p:nvSpPr>
        <p:spPr>
          <a:xfrm>
            <a:off x="4886232" y="1122115"/>
            <a:ext cx="4183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VERTICAL CUT TRANSVERSE TO PROTON BEAM AXIS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23B7ED-3B76-3141-9BC3-62DA66EC17E5}"/>
              </a:ext>
            </a:extLst>
          </p:cNvPr>
          <p:cNvSpPr txBox="1"/>
          <p:nvPr/>
        </p:nvSpPr>
        <p:spPr>
          <a:xfrm>
            <a:off x="220834" y="1357185"/>
            <a:ext cx="17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Tungsten target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8D5C5-1185-D547-A988-BC8E16F1EF2C}"/>
              </a:ext>
            </a:extLst>
          </p:cNvPr>
          <p:cNvSpPr txBox="1"/>
          <p:nvPr/>
        </p:nvSpPr>
        <p:spPr>
          <a:xfrm>
            <a:off x="220834" y="1807361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Helium cools the tungsten target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F0C33E-716F-C44D-97EE-C3F8741861C0}"/>
              </a:ext>
            </a:extLst>
          </p:cNvPr>
          <p:cNvSpPr txBox="1"/>
          <p:nvPr/>
        </p:nvSpPr>
        <p:spPr>
          <a:xfrm>
            <a:off x="220834" y="2257537"/>
            <a:ext cx="29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wall contains helium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698C20-DD0D-5047-9E95-FE6D13252FAD}"/>
              </a:ext>
            </a:extLst>
          </p:cNvPr>
          <p:cNvSpPr txBox="1"/>
          <p:nvPr/>
        </p:nvSpPr>
        <p:spPr>
          <a:xfrm>
            <a:off x="220834" y="2707713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 gap between </a:t>
            </a:r>
            <a:br>
              <a:rPr lang="en-US" dirty="0"/>
            </a:br>
            <a:r>
              <a:rPr lang="en-US" dirty="0"/>
              <a:t>target and sample can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E1EC5A-3EA6-784A-A6E3-69D085E9A350}"/>
              </a:ext>
            </a:extLst>
          </p:cNvPr>
          <p:cNvSpPr txBox="1"/>
          <p:nvPr/>
        </p:nvSpPr>
        <p:spPr>
          <a:xfrm>
            <a:off x="220834" y="343488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can outer wall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7E9570-8E13-1147-AE86-66ADB5ACF0EF}"/>
              </a:ext>
            </a:extLst>
          </p:cNvPr>
          <p:cNvSpPr txBox="1"/>
          <p:nvPr/>
        </p:nvSpPr>
        <p:spPr>
          <a:xfrm>
            <a:off x="220834" y="3885064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Heavy water channels </a:t>
            </a:r>
            <a:br>
              <a:rPr lang="en-US" dirty="0"/>
            </a:br>
            <a:r>
              <a:rPr lang="en-US" dirty="0"/>
              <a:t>cool can walls and samples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8EAA40-DE5F-904D-B6FB-159E148BD0B8}"/>
              </a:ext>
            </a:extLst>
          </p:cNvPr>
          <p:cNvSpPr txBox="1"/>
          <p:nvPr/>
        </p:nvSpPr>
        <p:spPr>
          <a:xfrm>
            <a:off x="220834" y="4612239"/>
            <a:ext cx="3583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Insulating gas gap (1 of 3) filled 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He+Ar</a:t>
            </a:r>
            <a:r>
              <a:rPr lang="en-US" dirty="0"/>
              <a:t> mixture that controls </a:t>
            </a:r>
            <a:br>
              <a:rPr lang="en-US" dirty="0"/>
            </a:br>
            <a:r>
              <a:rPr lang="en-US" dirty="0"/>
              <a:t>thermal conduction from samples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FD3EBC-C855-8748-88EA-EABD3D3B4995}"/>
              </a:ext>
            </a:extLst>
          </p:cNvPr>
          <p:cNvSpPr txBox="1"/>
          <p:nvPr/>
        </p:nvSpPr>
        <p:spPr>
          <a:xfrm>
            <a:off x="220834" y="5616415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120° wedge (1 of 3) filled </a:t>
            </a:r>
            <a:br>
              <a:rPr lang="en-US" dirty="0"/>
            </a:br>
            <a:r>
              <a:rPr lang="en-US" dirty="0"/>
              <a:t>with materials test specimens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BBAE2A-4628-E141-ADF6-B42E0552E97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012735" y="1541851"/>
            <a:ext cx="2468880" cy="272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3437B8-62B6-0446-9A13-054BD684403D}"/>
              </a:ext>
            </a:extLst>
          </p:cNvPr>
          <p:cNvCxnSpPr>
            <a:cxnSpLocks/>
          </p:cNvCxnSpPr>
          <p:nvPr/>
        </p:nvCxnSpPr>
        <p:spPr>
          <a:xfrm>
            <a:off x="3631096" y="1994452"/>
            <a:ext cx="2202511" cy="232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711BC7-AF32-6D49-8CCD-46D7B1F8CB3D}"/>
              </a:ext>
            </a:extLst>
          </p:cNvPr>
          <p:cNvCxnSpPr>
            <a:cxnSpLocks/>
          </p:cNvCxnSpPr>
          <p:nvPr/>
        </p:nvCxnSpPr>
        <p:spPr>
          <a:xfrm>
            <a:off x="3087757" y="2458278"/>
            <a:ext cx="2282357" cy="143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4B4A0A-FBD7-F842-8DFF-F7C8E6BFBEEE}"/>
              </a:ext>
            </a:extLst>
          </p:cNvPr>
          <p:cNvCxnSpPr>
            <a:cxnSpLocks/>
          </p:cNvCxnSpPr>
          <p:nvPr/>
        </p:nvCxnSpPr>
        <p:spPr>
          <a:xfrm>
            <a:off x="2555193" y="2914116"/>
            <a:ext cx="2350099" cy="26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24FCB7-AF54-6446-8878-C87E357C1EC6}"/>
              </a:ext>
            </a:extLst>
          </p:cNvPr>
          <p:cNvCxnSpPr>
            <a:cxnSpLocks/>
          </p:cNvCxnSpPr>
          <p:nvPr/>
        </p:nvCxnSpPr>
        <p:spPr>
          <a:xfrm>
            <a:off x="2617304" y="3624470"/>
            <a:ext cx="2078872" cy="62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F91DE9-DDC2-0443-A259-BAADCC6A2586}"/>
              </a:ext>
            </a:extLst>
          </p:cNvPr>
          <p:cNvCxnSpPr>
            <a:cxnSpLocks/>
          </p:cNvCxnSpPr>
          <p:nvPr/>
        </p:nvCxnSpPr>
        <p:spPr>
          <a:xfrm>
            <a:off x="2630557" y="4094922"/>
            <a:ext cx="1983323" cy="145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867B06-BEA6-4244-81D8-6C6394594A29}"/>
              </a:ext>
            </a:extLst>
          </p:cNvPr>
          <p:cNvCxnSpPr>
            <a:cxnSpLocks/>
          </p:cNvCxnSpPr>
          <p:nvPr/>
        </p:nvCxnSpPr>
        <p:spPr>
          <a:xfrm flipV="1">
            <a:off x="3538330" y="4756386"/>
            <a:ext cx="1171630" cy="67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8163F74-0485-A045-ABB5-0D04671CC43D}"/>
              </a:ext>
            </a:extLst>
          </p:cNvPr>
          <p:cNvCxnSpPr>
            <a:cxnSpLocks/>
          </p:cNvCxnSpPr>
          <p:nvPr/>
        </p:nvCxnSpPr>
        <p:spPr>
          <a:xfrm flipV="1">
            <a:off x="2902226" y="5115769"/>
            <a:ext cx="1907651" cy="6886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0C18826-4053-9E45-97EC-998B548844A5}"/>
              </a:ext>
            </a:extLst>
          </p:cNvPr>
          <p:cNvCxnSpPr>
            <a:cxnSpLocks/>
          </p:cNvCxnSpPr>
          <p:nvPr/>
        </p:nvCxnSpPr>
        <p:spPr>
          <a:xfrm flipV="1">
            <a:off x="2617304" y="3820576"/>
            <a:ext cx="2526928" cy="267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2">
            <a:extLst>
              <a:ext uri="{FF2B5EF4-FFF2-40B4-BE49-F238E27FC236}">
                <a16:creationId xmlns:a16="http://schemas.microsoft.com/office/drawing/2014/main" id="{B09B0E48-3DC1-AF47-9234-4301B639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" y="1357185"/>
            <a:ext cx="44481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474 0.106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5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4" grpId="2" animBg="1"/>
      <p:bldP spid="15" grpId="0"/>
      <p:bldP spid="15" grpId="1"/>
      <p:bldP spid="16" grpId="0"/>
      <p:bldP spid="19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BBA5-D1B5-1543-A9DF-4EF12C58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beam is </a:t>
            </a:r>
            <a:r>
              <a:rPr lang="en-US" dirty="0" err="1"/>
              <a:t>rastered</a:t>
            </a:r>
            <a:r>
              <a:rPr lang="en-US" dirty="0"/>
              <a:t> to form an annular beam spot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9F48A-4DD5-B643-86D4-DA71BD6C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42D44-C725-BC4A-95E2-DC867DBC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E7ADB2-B36E-B641-A3B5-979A9BBE8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6" y="1202803"/>
            <a:ext cx="4251560" cy="2767555"/>
          </a:xfrm>
        </p:spPr>
        <p:txBody>
          <a:bodyPr/>
          <a:lstStyle/>
          <a:p>
            <a:r>
              <a:rPr lang="en-US" dirty="0"/>
              <a:t>Beam transport is designed to provide transverse focus in both planes (1 mm rms) at the target</a:t>
            </a:r>
          </a:p>
          <a:p>
            <a:r>
              <a:rPr lang="en-US" dirty="0"/>
              <a:t>Sinusoidal raster magnets sweep an incrementally larger circular pattern on target (17 times)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1F0BA-7C30-9C4D-9789-4644D3C45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" y="3214360"/>
            <a:ext cx="3142577" cy="324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0E1FD-BD81-3B46-904F-CAAD3101B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32" y="1068123"/>
            <a:ext cx="4169561" cy="3022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77D50A-2161-EB4D-A328-168651E238DC}"/>
              </a:ext>
            </a:extLst>
          </p:cNvPr>
          <p:cNvSpPr txBox="1">
            <a:spLocks/>
          </p:cNvSpPr>
          <p:nvPr/>
        </p:nvSpPr>
        <p:spPr>
          <a:xfrm>
            <a:off x="3842587" y="4434161"/>
            <a:ext cx="4967432" cy="1908336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8975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4">
            <a:extLst>
              <a:ext uri="{FF2B5EF4-FFF2-40B4-BE49-F238E27FC236}">
                <a16:creationId xmlns:a16="http://schemas.microsoft.com/office/drawing/2014/main" id="{83ACC5FA-6E5A-5C44-B541-E7641DC6E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37" y="4426469"/>
            <a:ext cx="28575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6">
            <a:extLst>
              <a:ext uri="{FF2B5EF4-FFF2-40B4-BE49-F238E27FC236}">
                <a16:creationId xmlns:a16="http://schemas.microsoft.com/office/drawing/2014/main" id="{6F0E0F90-B348-5C44-8154-758A4C15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97" y="4439169"/>
            <a:ext cx="28194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F659A6C8-6369-B246-BB35-C995EACDB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9B1FB98-DFC3-9247-9FAC-D1BE97DD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EDF1-B06C-754F-A73F-1644B3F3ABF6}"/>
              </a:ext>
            </a:extLst>
          </p:cNvPr>
          <p:cNvSpPr txBox="1"/>
          <p:nvPr/>
        </p:nvSpPr>
        <p:spPr>
          <a:xfrm>
            <a:off x="4140023" y="4205056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SINGLE SWEEP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A18C8A-66DD-034A-AC14-9583A03E7BF1}"/>
              </a:ext>
            </a:extLst>
          </p:cNvPr>
          <p:cNvSpPr txBox="1"/>
          <p:nvPr/>
        </p:nvSpPr>
        <p:spPr>
          <a:xfrm>
            <a:off x="7256906" y="4205055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17 SWEEPS</a:t>
            </a:r>
          </a:p>
        </p:txBody>
      </p:sp>
    </p:spTree>
    <p:extLst>
      <p:ext uri="{BB962C8B-B14F-4D97-AF65-F5344CB8AC3E}">
        <p14:creationId xmlns:p14="http://schemas.microsoft.com/office/powerpoint/2010/main" val="301427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95E3-40DD-4D4C-B008-31EF2D74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Protons are reasonably well confined to the target, </a:t>
            </a:r>
            <a:br>
              <a:rPr lang="en-US" dirty="0"/>
            </a:br>
            <a:r>
              <a:rPr lang="en-US" dirty="0"/>
              <a:t>with some penetration into the sample can downstream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27595-BA6A-6442-822B-2DBE5457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C0F79-29FB-1A4E-A36A-3C1A9FFA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29CFAF-1806-7144-9D9E-94D67B8C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27427"/>
            <a:ext cx="8229600" cy="1398336"/>
          </a:xfrm>
        </p:spPr>
        <p:txBody>
          <a:bodyPr/>
          <a:lstStyle/>
          <a:p>
            <a:r>
              <a:rPr lang="en-US" dirty="0"/>
              <a:t>Peak current density on target is 54 µA/cm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Target window (SS316L) damage rate is 17 </a:t>
            </a:r>
            <a:r>
              <a:rPr lang="en-US" dirty="0" err="1"/>
              <a:t>dpa</a:t>
            </a:r>
            <a:r>
              <a:rPr lang="en-US" dirty="0"/>
              <a:t>/calendar year</a:t>
            </a:r>
          </a:p>
          <a:p>
            <a:r>
              <a:rPr lang="en-US" dirty="0"/>
              <a:t>SINQ cannelloni tubes (SS316L) have gone to 22 </a:t>
            </a:r>
            <a:r>
              <a:rPr lang="en-US" dirty="0" err="1"/>
              <a:t>dpa</a:t>
            </a:r>
            <a:r>
              <a:rPr lang="en-US" dirty="0"/>
              <a:t>, so target should last one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5BD21-59D4-004F-9315-58902552F77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69452" y="1197864"/>
            <a:ext cx="4672584" cy="3566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36ECCA-1017-044A-8FBE-FC5D33AFCB2B}"/>
              </a:ext>
            </a:extLst>
          </p:cNvPr>
          <p:cNvSpPr txBox="1"/>
          <p:nvPr/>
        </p:nvSpPr>
        <p:spPr>
          <a:xfrm>
            <a:off x="1299403" y="1045330"/>
            <a:ext cx="2011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MCNP GEOMETRY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32A4C3-3DF0-6E4D-A793-B6258F886D28}"/>
              </a:ext>
            </a:extLst>
          </p:cNvPr>
          <p:cNvSpPr txBox="1"/>
          <p:nvPr/>
        </p:nvSpPr>
        <p:spPr>
          <a:xfrm>
            <a:off x="5705113" y="1045330"/>
            <a:ext cx="16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PROTON FLUX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F1FF03-8F89-1B41-818E-4F05536D2BC5}"/>
              </a:ext>
            </a:extLst>
          </p:cNvPr>
          <p:cNvGrpSpPr>
            <a:grpSpLocks noChangeAspect="1"/>
          </p:cNvGrpSpPr>
          <p:nvPr/>
        </p:nvGrpSpPr>
        <p:grpSpPr>
          <a:xfrm>
            <a:off x="87172" y="1286825"/>
            <a:ext cx="3981913" cy="3412689"/>
            <a:chOff x="181178" y="1295371"/>
            <a:chExt cx="3981913" cy="34126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680DEC-2393-E743-80CB-F7CFF82792C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83731" y="1295371"/>
              <a:ext cx="3979360" cy="341268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4552A6-30C7-154B-AC8E-542672678CAF}"/>
                </a:ext>
              </a:extLst>
            </p:cNvPr>
            <p:cNvSpPr txBox="1"/>
            <p:nvPr/>
          </p:nvSpPr>
          <p:spPr>
            <a:xfrm rot="16200000">
              <a:off x="202349" y="2901487"/>
              <a:ext cx="188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i="1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41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9EDC-E2A7-9946-AB70-B00146F4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Neutrons leak radially inward into the sample can, creating a region of peak flux with low spatial gradient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491B0A-1B43-0345-A1A2-4FF0A4C7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37A00-4140-1740-8D34-65B06708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A94E06-BA89-224F-9D0D-B541D2C0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20906"/>
            <a:ext cx="8229600" cy="1404857"/>
          </a:xfrm>
        </p:spPr>
        <p:txBody>
          <a:bodyPr/>
          <a:lstStyle/>
          <a:p>
            <a:r>
              <a:rPr lang="en-US" dirty="0"/>
              <a:t>Average neutron flux in the 53-cc tally volume is 1.2×10</a:t>
            </a:r>
            <a:r>
              <a:rPr lang="en-US" baseline="30000" dirty="0"/>
              <a:t>15</a:t>
            </a:r>
            <a:r>
              <a:rPr lang="en-US" dirty="0"/>
              <a:t> n/cm</a:t>
            </a:r>
            <a:r>
              <a:rPr lang="en-US" baseline="30000" dirty="0"/>
              <a:t>2</a:t>
            </a:r>
            <a:r>
              <a:rPr lang="en-US" dirty="0"/>
              <a:t>/s</a:t>
            </a:r>
          </a:p>
          <a:p>
            <a:r>
              <a:rPr lang="en-US" dirty="0"/>
              <a:t>Average Fe displacement rate is 20.6 </a:t>
            </a:r>
            <a:r>
              <a:rPr lang="en-US" dirty="0" err="1"/>
              <a:t>dpa</a:t>
            </a:r>
            <a:r>
              <a:rPr lang="en-US" dirty="0"/>
              <a:t>/</a:t>
            </a:r>
            <a:r>
              <a:rPr lang="en-US" dirty="0" err="1"/>
              <a:t>fpy</a:t>
            </a:r>
            <a:r>
              <a:rPr lang="en-US" dirty="0"/>
              <a:t> with &lt;10%/cm gradient, with neutrons responsible for 97% of the displacements</a:t>
            </a:r>
          </a:p>
          <a:p>
            <a:r>
              <a:rPr lang="en-US" dirty="0"/>
              <a:t>Substantial irradiation volume in the reflector with up to 18 </a:t>
            </a:r>
            <a:r>
              <a:rPr lang="en-US" dirty="0" err="1"/>
              <a:t>dpa</a:t>
            </a:r>
            <a:r>
              <a:rPr lang="en-US" dirty="0"/>
              <a:t>/</a:t>
            </a:r>
            <a:r>
              <a:rPr lang="en-US" dirty="0" err="1"/>
              <a:t>fpy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28E19-B82F-3342-A9DC-06720A25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" y="1200593"/>
            <a:ext cx="4669282" cy="356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46B070-AECD-FF49-AD4B-1210268A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709" y="1200038"/>
            <a:ext cx="4560712" cy="3566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7BB84A-BE3D-8341-A719-25452980EBC3}"/>
              </a:ext>
            </a:extLst>
          </p:cNvPr>
          <p:cNvSpPr txBox="1"/>
          <p:nvPr/>
        </p:nvSpPr>
        <p:spPr>
          <a:xfrm>
            <a:off x="1299403" y="1045330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NEUTRON FLUX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72EAC-17AD-F94A-8736-4DDBE5ED8286}"/>
              </a:ext>
            </a:extLst>
          </p:cNvPr>
          <p:cNvSpPr txBox="1"/>
          <p:nvPr/>
        </p:nvSpPr>
        <p:spPr>
          <a:xfrm>
            <a:off x="5324156" y="1045330"/>
            <a:ext cx="2656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 DISPLACEMENT RATE</a:t>
            </a:r>
          </a:p>
        </p:txBody>
      </p:sp>
    </p:spTree>
    <p:extLst>
      <p:ext uri="{BB962C8B-B14F-4D97-AF65-F5344CB8AC3E}">
        <p14:creationId xmlns:p14="http://schemas.microsoft.com/office/powerpoint/2010/main" val="342425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CD54-2950-AD48-AC27-5E72AB40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 production in the peak neutron flux region is well matched to fusion reactor first wall conditions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A723F-A500-A042-A8C8-0D73134E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10/13/19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4F788-EE44-2D41-AEF2-379A0FA6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2CE234-27D5-194F-86CC-0D977000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38" y="4910348"/>
            <a:ext cx="8175162" cy="1403386"/>
          </a:xfrm>
        </p:spPr>
        <p:txBody>
          <a:bodyPr/>
          <a:lstStyle/>
          <a:p>
            <a:r>
              <a:rPr lang="en-US" dirty="0"/>
              <a:t>He-to-</a:t>
            </a:r>
            <a:r>
              <a:rPr lang="en-US" dirty="0" err="1"/>
              <a:t>dpa</a:t>
            </a:r>
            <a:r>
              <a:rPr lang="en-US" dirty="0"/>
              <a:t> ratio in the 53-cc tally volume has an 11–18 </a:t>
            </a:r>
            <a:r>
              <a:rPr lang="en-US" dirty="0" err="1"/>
              <a:t>appm</a:t>
            </a:r>
            <a:r>
              <a:rPr lang="en-US" dirty="0"/>
              <a:t>/</a:t>
            </a:r>
            <a:r>
              <a:rPr lang="en-US" dirty="0" err="1"/>
              <a:t>dpa</a:t>
            </a:r>
            <a:r>
              <a:rPr lang="en-US" dirty="0"/>
              <a:t> range, with an average value of 14.6 </a:t>
            </a:r>
            <a:r>
              <a:rPr lang="en-US" dirty="0" err="1"/>
              <a:t>appm</a:t>
            </a:r>
            <a:r>
              <a:rPr lang="en-US" dirty="0"/>
              <a:t>/</a:t>
            </a:r>
            <a:r>
              <a:rPr lang="en-US" dirty="0" err="1"/>
              <a:t>dpa</a:t>
            </a:r>
            <a:endParaRPr lang="en-US" dirty="0"/>
          </a:p>
          <a:p>
            <a:r>
              <a:rPr lang="en-US" dirty="0"/>
              <a:t>The broad range of He-to-</a:t>
            </a:r>
            <a:r>
              <a:rPr lang="en-US" dirty="0" err="1"/>
              <a:t>dpa</a:t>
            </a:r>
            <a:r>
              <a:rPr lang="en-US" dirty="0"/>
              <a:t> ratio allows researchers to study the sensitivity of mechanical properties to this important quantity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70D5CF-010F-164C-B57A-1722EBA33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" y="1194759"/>
            <a:ext cx="4659869" cy="356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34BF8-8903-0240-B697-FA3E9150B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820" y="1194759"/>
            <a:ext cx="4685727" cy="3566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5C4CFB-D315-AE49-85AA-4BB25AD28567}"/>
              </a:ext>
            </a:extLst>
          </p:cNvPr>
          <p:cNvSpPr txBox="1"/>
          <p:nvPr/>
        </p:nvSpPr>
        <p:spPr>
          <a:xfrm>
            <a:off x="511638" y="1045330"/>
            <a:ext cx="3277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 HELIUM PRODUCTION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5A27B-748B-2045-922C-3734E351B544}"/>
              </a:ext>
            </a:extLst>
          </p:cNvPr>
          <p:cNvSpPr txBox="1"/>
          <p:nvPr/>
        </p:nvSpPr>
        <p:spPr>
          <a:xfrm>
            <a:off x="5363059" y="1045330"/>
            <a:ext cx="2737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 HELIUM-TO-DPA RATIO</a:t>
            </a:r>
          </a:p>
        </p:txBody>
      </p:sp>
    </p:spTree>
    <p:extLst>
      <p:ext uri="{BB962C8B-B14F-4D97-AF65-F5344CB8AC3E}">
        <p14:creationId xmlns:p14="http://schemas.microsoft.com/office/powerpoint/2010/main" val="75798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iad Blue Standard" id="{854B09CB-A0FF-4E42-AC60-2DDCCCBDDB35}" vid="{A5A01D8A-AB8A-4A13-8648-25CEA33EA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18642</TotalTime>
  <Words>1011</Words>
  <Application>Microsoft Macintosh PowerPoint</Application>
  <PresentationFormat>On-screen Show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Proposal for a Fusion Prototypic Neutron Source at LANSCE</vt:lpstr>
      <vt:lpstr>The U.S. Department of Energy’s Office of Fusion Energy Sciences seeks an irradiation capability to test fusion materials</vt:lpstr>
      <vt:lpstr>LANSCE can deliver 1 MW of 800-MeV protons to drive a Fusion Power Neutron Source (FPNS)</vt:lpstr>
      <vt:lpstr>Concept: Annular tungsten target cooled by helium gas, fusion materials samples placed inside target annulus</vt:lpstr>
      <vt:lpstr>MCNP model showing details of the sample can</vt:lpstr>
      <vt:lpstr>Proton beam is rastered to form an annular beam spot</vt:lpstr>
      <vt:lpstr>Protons are reasonably well confined to the target,  with some penetration into the sample can downstream</vt:lpstr>
      <vt:lpstr>Neutrons leak radially inward into the sample can, creating a region of peak flux with low spatial gradient</vt:lpstr>
      <vt:lpstr>Helium production in the peak neutron flux region is well matched to fusion reactor first wall conditions </vt:lpstr>
      <vt:lpstr>Design satisfies volume and displacement rate goals</vt:lpstr>
      <vt:lpstr>Beam trips cause samples to be irradiated at temps below the target temp for a small fraction of time</vt:lpstr>
      <vt:lpstr>Solid transmutants may enhance embrittlement in iron-based alloys  </vt:lpstr>
      <vt:lpstr>Target cooling with helium appears viable from a thermal-hydraulics standpoint</vt:lpstr>
      <vt:lpstr>Cost range and schedule are based on the previously proposed Materials Test Station project</vt:lpstr>
      <vt:lpstr>FPNS at LANSCE satisfies all requested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Eric Pitcher</dc:creator>
  <cp:lastModifiedBy>Eric Pitcher</cp:lastModifiedBy>
  <cp:revision>121</cp:revision>
  <cp:lastPrinted>2019-07-03T17:18:13Z</cp:lastPrinted>
  <dcterms:created xsi:type="dcterms:W3CDTF">2019-05-23T15:10:19Z</dcterms:created>
  <dcterms:modified xsi:type="dcterms:W3CDTF">2019-10-14T17:14:43Z</dcterms:modified>
</cp:coreProperties>
</file>