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30"/>
  </p:notesMasterIdLst>
  <p:sldIdLst>
    <p:sldId id="349" r:id="rId3"/>
    <p:sldId id="350" r:id="rId4"/>
    <p:sldId id="336" r:id="rId5"/>
    <p:sldId id="572" r:id="rId6"/>
    <p:sldId id="574" r:id="rId7"/>
    <p:sldId id="537" r:id="rId8"/>
    <p:sldId id="536" r:id="rId9"/>
    <p:sldId id="575" r:id="rId10"/>
    <p:sldId id="576" r:id="rId11"/>
    <p:sldId id="366" r:id="rId12"/>
    <p:sldId id="363" r:id="rId13"/>
    <p:sldId id="362" r:id="rId14"/>
    <p:sldId id="577" r:id="rId15"/>
    <p:sldId id="578" r:id="rId16"/>
    <p:sldId id="359" r:id="rId17"/>
    <p:sldId id="579" r:id="rId18"/>
    <p:sldId id="580" r:id="rId19"/>
    <p:sldId id="581" r:id="rId20"/>
    <p:sldId id="582" r:id="rId21"/>
    <p:sldId id="355" r:id="rId22"/>
    <p:sldId id="358" r:id="rId23"/>
    <p:sldId id="371" r:id="rId24"/>
    <p:sldId id="370" r:id="rId25"/>
    <p:sldId id="372" r:id="rId26"/>
    <p:sldId id="583" r:id="rId27"/>
    <p:sldId id="584" r:id="rId28"/>
    <p:sldId id="360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86383" autoAdjust="0"/>
  </p:normalViewPr>
  <p:slideViewPr>
    <p:cSldViewPr>
      <p:cViewPr varScale="1">
        <p:scale>
          <a:sx n="63" d="100"/>
          <a:sy n="63" d="100"/>
        </p:scale>
        <p:origin x="440" y="17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-5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15/10/2019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9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2019-10-15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554" y="260661"/>
            <a:ext cx="1813101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  <p:sldLayoutId id="2147483671" r:id="rId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315314"/>
            <a:r>
              <a:rPr lang="sv-SE" dirty="0"/>
              <a:t>Solving Process Instrumentation Challenges </a:t>
            </a:r>
            <a:br>
              <a:rPr lang="sv-SE" dirty="0"/>
            </a:br>
            <a:r>
              <a:rPr lang="sv-SE" dirty="0"/>
              <a:t>for the ESS Target Safety 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Ola Ingemansson </a:t>
            </a:r>
          </a:p>
          <a:p>
            <a:pPr defTabSz="315314"/>
            <a:r>
              <a:rPr lang="sv-SE" sz="1800" dirty="0" err="1">
                <a:solidFill>
                  <a:srgbClr val="FFFFFF"/>
                </a:solidFill>
              </a:rPr>
              <a:t>Electrical</a:t>
            </a:r>
            <a:r>
              <a:rPr lang="sv-SE" sz="1800" dirty="0">
                <a:solidFill>
                  <a:srgbClr val="FFFFFF"/>
                </a:solidFill>
              </a:rPr>
              <a:t> &amp; Instrumentation </a:t>
            </a:r>
            <a:r>
              <a:rPr lang="sv-SE" sz="1800" dirty="0" err="1">
                <a:solidFill>
                  <a:srgbClr val="FFFFFF"/>
                </a:solidFill>
              </a:rPr>
              <a:t>Engineer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2019-10-15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1B5D-DD61-4F42-B7A2-998D0867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TSS General Overview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AF38CD-5B7C-FD4E-A69E-5ECB0950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16" y="1781175"/>
            <a:ext cx="7676567" cy="43449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9F6BD-77B7-7442-8E06-51E58523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E60B5-8F4B-F24F-8A97-241D72175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17459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C0D5-746B-804A-AB3E-42C4AC48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TSS General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6DE37-B38A-2B48-B12D-DBB19DF2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85F06-BAAA-D444-ACE7-57DCC737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Location</a:t>
            </a:r>
          </a:p>
          <a:p>
            <a:endParaRPr lang="en-US"/>
          </a:p>
        </p:txBody>
      </p:sp>
      <p:pic>
        <p:nvPicPr>
          <p:cNvPr id="6" name="Content Placeholder 5" descr="Capture">
            <a:extLst>
              <a:ext uri="{FF2B5EF4-FFF2-40B4-BE49-F238E27FC236}">
                <a16:creationId xmlns:a16="http://schemas.microsoft.com/office/drawing/2014/main" id="{716407E9-3C68-3240-8068-C054A49F11B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79" y="1781175"/>
            <a:ext cx="5761442" cy="4344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AC79-CFE3-394F-8B14-65A80C94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TSS General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8BE59-A8CA-5B40-8EA3-95EE1B57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042E0-E293-724F-8F27-A918ABE3E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Location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F58E8-7030-664E-AD41-9FC87018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72050"/>
            <a:ext cx="2736304" cy="4345166"/>
          </a:xfrm>
        </p:spPr>
        <p:txBody>
          <a:bodyPr/>
          <a:lstStyle/>
          <a:p>
            <a:r>
              <a:rPr lang="en-US" dirty="0"/>
              <a:t>Monolith cell about 10 meters in diameter</a:t>
            </a:r>
          </a:p>
          <a:p>
            <a:r>
              <a:rPr lang="en-US" dirty="0"/>
              <a:t>Triangular room about 15 meters / side</a:t>
            </a:r>
          </a:p>
          <a:p>
            <a:r>
              <a:rPr lang="en-US" dirty="0"/>
              <a:t>Utility room about 15 meters deep &amp; 20 meters wide</a:t>
            </a:r>
          </a:p>
          <a:p>
            <a:r>
              <a:rPr lang="en-US" dirty="0"/>
              <a:t>We move in to the TSS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DAAB569-95FC-A448-8B93-5192576CBF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72228"/>
            <a:ext cx="7233600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D31E-E3A2-4E42-A029-6B534A79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>
                <a:solidFill>
                  <a:srgbClr val="FF0000"/>
                </a:solidFill>
              </a:rPr>
            </a:br>
            <a:br>
              <a:rPr lang="sv-SE" dirty="0">
                <a:solidFill>
                  <a:srgbClr val="FF0000"/>
                </a:solidFill>
              </a:rPr>
            </a:br>
            <a:r>
              <a:rPr lang="en-GB" dirty="0"/>
              <a:t>Challenges for instrumentation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1952-CFD8-9844-9384-B46194236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Must be able to meet regulatory requirements</a:t>
            </a:r>
          </a:p>
          <a:p>
            <a:pPr lvl="1"/>
            <a:endParaRPr lang="en-GB" sz="2900" dirty="0"/>
          </a:p>
          <a:p>
            <a:r>
              <a:rPr lang="en-GB" sz="3200" dirty="0"/>
              <a:t>Must be able to meet environmental conditions</a:t>
            </a:r>
          </a:p>
          <a:p>
            <a:pPr lvl="1"/>
            <a:r>
              <a:rPr lang="en-GB" sz="2900" dirty="0"/>
              <a:t> involves qualification of instruments</a:t>
            </a:r>
          </a:p>
          <a:p>
            <a:pPr lvl="1"/>
            <a:endParaRPr lang="en-GB" sz="2900" dirty="0"/>
          </a:p>
          <a:p>
            <a:r>
              <a:rPr lang="en-GB" sz="3200" dirty="0"/>
              <a:t>Must be able to monitor necessary parameters on the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C775B-7EF4-364D-9E8B-6ED0FF26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B4A5A-88E7-5840-AFD0-584154965A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0CD4-BAF2-CF47-9779-719AB316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Sourcing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8D93-499E-324F-926E-169CA88B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672336"/>
          </a:xfrm>
        </p:spPr>
        <p:txBody>
          <a:bodyPr/>
          <a:lstStyle/>
          <a:p>
            <a:r>
              <a:rPr lang="en-US" dirty="0"/>
              <a:t>Set up a technical specification for each field object to be used in the safety solution</a:t>
            </a:r>
          </a:p>
          <a:p>
            <a:pPr lvl="1"/>
            <a:r>
              <a:rPr lang="en-US" dirty="0"/>
              <a:t>Avoid brand-specific specifications in the document</a:t>
            </a:r>
          </a:p>
          <a:p>
            <a:r>
              <a:rPr lang="en-US" dirty="0"/>
              <a:t>Ask plants that are operating within a similar regulatory context for their choice of suitable equipment</a:t>
            </a:r>
          </a:p>
          <a:p>
            <a:pPr lvl="1"/>
            <a:r>
              <a:rPr lang="en-US" dirty="0"/>
              <a:t>What do “you” use?</a:t>
            </a:r>
          </a:p>
          <a:p>
            <a:pPr lvl="1"/>
            <a:r>
              <a:rPr lang="en-US" dirty="0"/>
              <a:t>What is your experience of brand X &amp;Y</a:t>
            </a:r>
          </a:p>
          <a:p>
            <a:pPr lvl="2"/>
            <a:r>
              <a:rPr lang="en-US" sz="1600" dirty="0"/>
              <a:t>Fault tracing</a:t>
            </a:r>
          </a:p>
          <a:p>
            <a:pPr lvl="2"/>
            <a:r>
              <a:rPr lang="en-US" sz="1600" dirty="0"/>
              <a:t>User-friendly</a:t>
            </a:r>
          </a:p>
          <a:p>
            <a:pPr lvl="2"/>
            <a:r>
              <a:rPr lang="en-US" sz="1600" dirty="0"/>
              <a:t>Availability</a:t>
            </a:r>
          </a:p>
          <a:p>
            <a:pPr lvl="2"/>
            <a:r>
              <a:rPr lang="en-US" sz="1600" dirty="0"/>
              <a:t>Supplier’s ability</a:t>
            </a:r>
          </a:p>
          <a:p>
            <a:pPr lvl="1"/>
            <a:r>
              <a:rPr lang="en-US" dirty="0"/>
              <a:t>How did you perform the environmental qualification?</a:t>
            </a:r>
          </a:p>
          <a:p>
            <a:r>
              <a:rPr lang="en-US" dirty="0"/>
              <a:t>Try to find a number of suppliers for each condition in order to create a competition situation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1DC5C-5A11-8A45-9CFF-42CF6589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0CBB2-B207-274F-B506-E35BD2DA2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Apply the KISS-rule, Keep It Simple Stupid</a:t>
            </a:r>
          </a:p>
        </p:txBody>
      </p:sp>
    </p:spTree>
    <p:extLst>
      <p:ext uri="{BB962C8B-B14F-4D97-AF65-F5344CB8AC3E}">
        <p14:creationId xmlns:p14="http://schemas.microsoft.com/office/powerpoint/2010/main" val="964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29B7-0A9B-704B-8488-FFE22A10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2: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9EF8-DE0A-794B-AAAA-AF95E6BD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888360"/>
          </a:xfrm>
        </p:spPr>
        <p:txBody>
          <a:bodyPr/>
          <a:lstStyle/>
          <a:p>
            <a:r>
              <a:rPr lang="en-US" dirty="0"/>
              <a:t>SSM design rules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GB" sz="1600" dirty="0"/>
              <a:t>Structures, systems and components of importance to radiation safety shall be based on proven technologies and proven methods, and be tested before application.</a:t>
            </a:r>
            <a:r>
              <a:rPr lang="sv-SE" sz="1600" dirty="0"/>
              <a:t> </a:t>
            </a:r>
          </a:p>
          <a:p>
            <a:pPr lvl="1"/>
            <a:r>
              <a:rPr lang="en-GB" sz="1600" dirty="0"/>
              <a:t>The time during which the facility’s structures, systems and components of importance to radiation safety can be used in a safe manner shall be determined in the design</a:t>
            </a:r>
            <a:r>
              <a:rPr lang="sv-SE" sz="1600" dirty="0"/>
              <a:t> </a:t>
            </a:r>
          </a:p>
          <a:p>
            <a:pPr lvl="1"/>
            <a:r>
              <a:rPr lang="en-GB" sz="1600" dirty="0"/>
              <a:t>Facility structures, systems and components of importance to radiation safety shall be designed so that sufficiently high quality can be maintained throughout the intended lifetime</a:t>
            </a:r>
            <a:r>
              <a:rPr lang="sv-SE" sz="1600" dirty="0"/>
              <a:t> </a:t>
            </a:r>
          </a:p>
          <a:p>
            <a:r>
              <a:rPr lang="en-US" dirty="0"/>
              <a:t>SSM design rules with respect to Common Cause Failure (CCF)</a:t>
            </a:r>
            <a:r>
              <a:rPr lang="en-US" sz="1800" dirty="0"/>
              <a:t> </a:t>
            </a:r>
          </a:p>
          <a:p>
            <a:pPr marL="342900" lvl="1" indent="0">
              <a:buNone/>
            </a:pPr>
            <a:r>
              <a:rPr lang="sv-SE" sz="1300" dirty="0"/>
              <a:t>a. </a:t>
            </a:r>
            <a:r>
              <a:rPr lang="sv-SE" sz="1600" dirty="0"/>
              <a:t>Functions are performed in physically different ways</a:t>
            </a:r>
            <a:r>
              <a:rPr lang="sv-SE" sz="1300" dirty="0"/>
              <a:t>.</a:t>
            </a:r>
          </a:p>
          <a:p>
            <a:pPr marL="342900" lvl="1" indent="0">
              <a:buNone/>
            </a:pPr>
            <a:r>
              <a:rPr lang="sv-SE" sz="1600" dirty="0"/>
              <a:t>b. Functions are performed by different Technologies/design solutions.</a:t>
            </a:r>
          </a:p>
          <a:p>
            <a:pPr marL="342900" lvl="1" indent="0">
              <a:buNone/>
            </a:pPr>
            <a:r>
              <a:rPr lang="sv-SE" sz="1600" dirty="0"/>
              <a:t>c. Structures, systems or Components are from different manufakturers.</a:t>
            </a:r>
          </a:p>
          <a:p>
            <a:pPr marL="342900" lvl="1" indent="0">
              <a:buNone/>
            </a:pPr>
            <a:r>
              <a:rPr lang="sv-SE" sz="1600" dirty="0"/>
              <a:t>d. Structures, systems or Components are installed on different occasions.</a:t>
            </a:r>
          </a:p>
          <a:p>
            <a:pPr marL="342900" lvl="1" indent="0">
              <a:buNone/>
            </a:pPr>
            <a:r>
              <a:rPr lang="sv-SE" sz="1600" dirty="0"/>
              <a:t>e. Structures, systems or Components are verified, validated, maintained and tested at different times and by different personnel.</a:t>
            </a:r>
          </a:p>
          <a:p>
            <a:pPr lvl="1"/>
            <a:r>
              <a:rPr lang="en-US" dirty="0"/>
              <a:t>Conclusion</a:t>
            </a:r>
          </a:p>
          <a:p>
            <a:pPr lvl="2"/>
            <a:r>
              <a:rPr lang="en-US" sz="1300" dirty="0"/>
              <a:t>This will not allow us to use the same brand for diverse functions, i.e. Monolith Pressure &amp; Helium Pressure</a:t>
            </a:r>
          </a:p>
          <a:p>
            <a:pPr lvl="1"/>
            <a:endParaRPr lang="sv-SE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F613D-058A-2D4C-9419-E98B0F4C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C56C1-8D64-6640-B88D-8E01CFB49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Will chosen component fit into the design rules?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E6DC-BE5F-8D4E-B4AE-AA6300B8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50BA-72C1-FF44-9534-22A5BB0E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1175032" cy="4960368"/>
          </a:xfrm>
        </p:spPr>
        <p:txBody>
          <a:bodyPr/>
          <a:lstStyle/>
          <a:p>
            <a:r>
              <a:rPr lang="en-US" dirty="0"/>
              <a:t>We have to be observant with respect to which internal components are in use</a:t>
            </a:r>
          </a:p>
          <a:p>
            <a:pPr lvl="1"/>
            <a:r>
              <a:rPr lang="en-US" dirty="0"/>
              <a:t>Honeywell micro switches are very commonly used</a:t>
            </a:r>
          </a:p>
          <a:p>
            <a:pPr lvl="1"/>
            <a:r>
              <a:rPr lang="en-US" dirty="0"/>
              <a:t>AD-converters are very commonly used</a:t>
            </a:r>
          </a:p>
          <a:p>
            <a:pPr lvl="1"/>
            <a:r>
              <a:rPr lang="en-US" dirty="0"/>
              <a:t>Try, if possible, to pick different types of measurement i.e. Pressure switches: Bourdon type vs Diaphragm type</a:t>
            </a:r>
          </a:p>
          <a:p>
            <a:pPr lvl="3"/>
            <a:endParaRPr lang="en-US" dirty="0"/>
          </a:p>
          <a:p>
            <a:r>
              <a:rPr lang="en-US" dirty="0"/>
              <a:t>We have to make sure that chosen equipment can work together with other ESS equipment</a:t>
            </a:r>
          </a:p>
          <a:p>
            <a:pPr lvl="1"/>
            <a:r>
              <a:rPr lang="en-US" dirty="0"/>
              <a:t>What power source do we need for transmitter power supply, 24VDC?</a:t>
            </a:r>
          </a:p>
          <a:p>
            <a:pPr lvl="1"/>
            <a:r>
              <a:rPr lang="en-US" dirty="0"/>
              <a:t>Will the microswitches be able to handle the electrical currents possible in the solution?</a:t>
            </a:r>
          </a:p>
          <a:p>
            <a:pPr lvl="1"/>
            <a:r>
              <a:rPr lang="en-US" dirty="0"/>
              <a:t>Proven technology</a:t>
            </a:r>
          </a:p>
          <a:p>
            <a:pPr lvl="3"/>
            <a:endParaRPr lang="en-US" dirty="0"/>
          </a:p>
          <a:p>
            <a:r>
              <a:rPr lang="en-US" dirty="0"/>
              <a:t>Aim to use Commercial-off-the-shelf components, COTS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Proven design, Components with a good record, Robust components</a:t>
            </a:r>
          </a:p>
          <a:p>
            <a:pPr lvl="1"/>
            <a:r>
              <a:rPr lang="en-US" dirty="0"/>
              <a:t>Base our choice on experience</a:t>
            </a:r>
          </a:p>
          <a:p>
            <a:pPr lvl="2"/>
            <a:r>
              <a:rPr lang="en-US" dirty="0"/>
              <a:t>Brand, supplier, establish a contact with the supplier, meet them, visit them, invite them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40D3-BAED-6E4F-B703-A0DFDBA5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823F2-A723-554E-B18C-E6E427A6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Will chosen component fit into the design rules?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7B5B-2B19-AD44-8C38-A1446F69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 Resistance to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9038D-552C-BF49-9F16-76EE2C6F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4550296" cy="4345166"/>
          </a:xfrm>
        </p:spPr>
        <p:txBody>
          <a:bodyPr/>
          <a:lstStyle/>
          <a:p>
            <a:r>
              <a:rPr lang="en-US" dirty="0"/>
              <a:t>Dose mapping (normal operation) results in a zoning</a:t>
            </a:r>
          </a:p>
          <a:p>
            <a:r>
              <a:rPr lang="en-US" dirty="0"/>
              <a:t>Area of interest is level 110</a:t>
            </a:r>
          </a:p>
          <a:p>
            <a:pPr lvl="1"/>
            <a:endParaRPr lang="en-US" dirty="0"/>
          </a:p>
          <a:p>
            <a:r>
              <a:rPr lang="en-US" sz="2200" b="1" dirty="0"/>
              <a:t>Conclusion</a:t>
            </a:r>
          </a:p>
          <a:p>
            <a:pPr lvl="1"/>
            <a:r>
              <a:rPr lang="en-US" sz="2200" dirty="0"/>
              <a:t>No active electronics in red areas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8E5C5-0E91-2948-B37D-6FA41345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A040B-78FA-6B4C-9852-ACFA2CCD5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Will the chosen equipment withstand the environment?</a:t>
            </a:r>
          </a:p>
        </p:txBody>
      </p:sp>
      <p:pic>
        <p:nvPicPr>
          <p:cNvPr id="6" name="Image5">
            <a:extLst>
              <a:ext uri="{FF2B5EF4-FFF2-40B4-BE49-F238E27FC236}">
                <a16:creationId xmlns:a16="http://schemas.microsoft.com/office/drawing/2014/main" id="{CE07566B-3546-A941-9450-1CC1AF147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159896" y="1668620"/>
            <a:ext cx="6912768" cy="49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6AC0-039B-2D42-BDF0-AA386E80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 Resistance to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26AE-8DB7-B643-B211-6C973B0D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Environmental qualification – Performed in two steps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Pre-qualification performed on test objects</a:t>
            </a:r>
          </a:p>
          <a:p>
            <a:pPr lvl="1"/>
            <a:r>
              <a:rPr lang="en-US" sz="2000" dirty="0"/>
              <a:t>Select institute (RISE in Sweden) to perform the tests</a:t>
            </a:r>
          </a:p>
          <a:p>
            <a:pPr lvl="2"/>
            <a:r>
              <a:rPr lang="en-US" sz="1950" dirty="0"/>
              <a:t>Perform Moisture pre-test</a:t>
            </a:r>
          </a:p>
          <a:p>
            <a:pPr lvl="2"/>
            <a:r>
              <a:rPr lang="en-US" sz="1950" dirty="0"/>
              <a:t>Perform Heat/cold pre-tests, cycling the temperature</a:t>
            </a:r>
          </a:p>
          <a:p>
            <a:pPr lvl="2"/>
            <a:r>
              <a:rPr lang="en-US" sz="1950" dirty="0"/>
              <a:t>Perform vibration pre-test</a:t>
            </a:r>
          </a:p>
          <a:p>
            <a:pPr lvl="2"/>
            <a:r>
              <a:rPr lang="en-US" sz="1950" dirty="0"/>
              <a:t>And any other tests necessary according to the technical specification</a:t>
            </a:r>
          </a:p>
          <a:p>
            <a:pPr lvl="1"/>
            <a:r>
              <a:rPr lang="en-US" sz="2000" dirty="0"/>
              <a:t>Evaluate the results</a:t>
            </a:r>
          </a:p>
          <a:p>
            <a:pPr lvl="2"/>
            <a:r>
              <a:rPr lang="en-US" sz="1950" dirty="0"/>
              <a:t>Make a pre-selection as input into procurement process</a:t>
            </a:r>
          </a:p>
          <a:p>
            <a:pPr lvl="2"/>
            <a:r>
              <a:rPr lang="en-US" sz="1950" dirty="0"/>
              <a:t>This may result in going back a step and finding other solutions/suppliers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854FA-00D0-3640-8121-88ACB61B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0E6E7-EFB0-D544-9899-BB880A0C2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Will the chosen equipment withstand the environment?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E2DF-9F79-FE42-8F3A-CFABC6A3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 Resistance to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9B88-8333-FB46-930D-F03E339A4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Environmental qualification – Left to do!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Purchase the components intended to use</a:t>
            </a:r>
          </a:p>
          <a:p>
            <a:pPr lvl="1"/>
            <a:r>
              <a:rPr lang="en-US" sz="2000" dirty="0"/>
              <a:t>Include an estimation of the number of spares for 10-15 years of use, and include one test object</a:t>
            </a:r>
          </a:p>
          <a:p>
            <a:pPr lvl="1"/>
            <a:r>
              <a:rPr lang="en-US" sz="2000" dirty="0"/>
              <a:t>Qualify the batch purchased by</a:t>
            </a:r>
          </a:p>
          <a:p>
            <a:pPr lvl="2"/>
            <a:r>
              <a:rPr lang="en-US" sz="1900" dirty="0"/>
              <a:t>Repeat environment tests on one unit of each type on one randomly selected test object</a:t>
            </a:r>
          </a:p>
          <a:p>
            <a:pPr lvl="2"/>
            <a:r>
              <a:rPr lang="en-US" sz="1900" dirty="0"/>
              <a:t>Evaluate results </a:t>
            </a:r>
          </a:p>
          <a:p>
            <a:pPr lvl="2"/>
            <a:r>
              <a:rPr lang="en-US" sz="1900" dirty="0"/>
              <a:t>Document all tests and results</a:t>
            </a:r>
          </a:p>
          <a:p>
            <a:pPr lvl="1"/>
            <a:r>
              <a:rPr lang="en-US" sz="2000" dirty="0"/>
              <a:t>Output of the process is a qualified batch of process instruments according to the chosen standard – IEC 61226 (nuclear standard)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84994-E8F8-6F47-9C46-E8317080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D8513-41A0-9544-95AC-3C6E2B5A4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is our present state!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46646"/>
            <a:ext cx="9793088" cy="850106"/>
          </a:xfrm>
        </p:spPr>
        <p:txBody>
          <a:bodyPr/>
          <a:lstStyle/>
          <a:p>
            <a:br>
              <a:rPr lang="sv-SE"/>
            </a:br>
            <a:br>
              <a:rPr lang="sv-SE"/>
            </a:br>
            <a:r>
              <a:rPr lang="sv-SE" err="1"/>
              <a:t>Outline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863914"/>
          </a:xfrm>
        </p:spPr>
        <p:txBody>
          <a:bodyPr/>
          <a:lstStyle/>
          <a:p>
            <a:r>
              <a:rPr lang="en-GB" sz="2700" dirty="0"/>
              <a:t>Introduction</a:t>
            </a:r>
          </a:p>
          <a:p>
            <a:pPr lvl="1"/>
            <a:r>
              <a:rPr lang="en-GB" sz="2900" dirty="0"/>
              <a:t> </a:t>
            </a:r>
            <a:r>
              <a:rPr lang="en-GB" sz="2100" dirty="0"/>
              <a:t>ESS overview</a:t>
            </a:r>
          </a:p>
          <a:p>
            <a:pPr lvl="1"/>
            <a:r>
              <a:rPr lang="en-GB" sz="2100" dirty="0"/>
              <a:t> Target Safety System</a:t>
            </a:r>
            <a:endParaRPr lang="en-GB" sz="2450" dirty="0"/>
          </a:p>
          <a:p>
            <a:r>
              <a:rPr lang="en-GB" sz="2700" dirty="0"/>
              <a:t>Process Instrumentation Selection for TSS</a:t>
            </a:r>
          </a:p>
          <a:p>
            <a:pPr lvl="1"/>
            <a:r>
              <a:rPr lang="en-GB" sz="2900" dirty="0"/>
              <a:t> </a:t>
            </a:r>
            <a:r>
              <a:rPr lang="en-GB" sz="2100" dirty="0"/>
              <a:t>Sourcing equipment</a:t>
            </a:r>
          </a:p>
          <a:p>
            <a:pPr lvl="1"/>
            <a:r>
              <a:rPr lang="en-GB" sz="2100" dirty="0"/>
              <a:t> Compatibility</a:t>
            </a:r>
          </a:p>
          <a:p>
            <a:pPr lvl="1"/>
            <a:r>
              <a:rPr lang="en-GB" sz="2100" dirty="0"/>
              <a:t> Resistance to environment</a:t>
            </a:r>
          </a:p>
          <a:p>
            <a:pPr lvl="1"/>
            <a:r>
              <a:rPr lang="en-GB" sz="2100" dirty="0"/>
              <a:t> Obsolescence</a:t>
            </a:r>
          </a:p>
          <a:p>
            <a:pPr lvl="1"/>
            <a:r>
              <a:rPr lang="en-GB" sz="2100" dirty="0"/>
              <a:t> Solving challenges</a:t>
            </a:r>
          </a:p>
          <a:p>
            <a:pPr lvl="1"/>
            <a:r>
              <a:rPr lang="en-GB" sz="2100" dirty="0"/>
              <a:t> Documentation requirements</a:t>
            </a:r>
            <a:endParaRPr lang="en-GB" sz="2450" dirty="0"/>
          </a:p>
          <a:p>
            <a:r>
              <a:rPr lang="en-GB" sz="27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908720"/>
            <a:ext cx="9518848" cy="47961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C36F-0BA4-0548-B3F1-383B18E7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4: Obsolescence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20EF-D846-1242-8AC4-F7FEFF6F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tricky part is to handle Obsolescence</a:t>
            </a:r>
          </a:p>
          <a:p>
            <a:pPr lvl="1"/>
            <a:r>
              <a:rPr lang="en-US" dirty="0"/>
              <a:t>How do we ensure a stable supply of replacement parts? We can’t!</a:t>
            </a:r>
          </a:p>
          <a:p>
            <a:pPr lvl="1"/>
            <a:r>
              <a:rPr lang="en-US" dirty="0"/>
              <a:t>We intend to use this strategy!</a:t>
            </a:r>
          </a:p>
          <a:p>
            <a:pPr lvl="2"/>
            <a:r>
              <a:rPr lang="en-US" sz="1800" dirty="0"/>
              <a:t>Choose a well known brand</a:t>
            </a:r>
          </a:p>
          <a:p>
            <a:pPr lvl="2"/>
            <a:r>
              <a:rPr lang="en-US" sz="1800" dirty="0"/>
              <a:t>Choose a well known supplier, establish a good relationship</a:t>
            </a:r>
          </a:p>
          <a:p>
            <a:pPr lvl="2"/>
            <a:r>
              <a:rPr lang="en-US" sz="1800" dirty="0"/>
              <a:t>Ensure that we have spares for a long time, estimate the need for 10-15 years</a:t>
            </a:r>
          </a:p>
          <a:p>
            <a:pPr lvl="2"/>
            <a:r>
              <a:rPr lang="en-US" sz="1800" dirty="0"/>
              <a:t>If a component breaks down “too” often, find a new one and perform the environmental qualification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FCBD3-54FE-694B-A465-13521024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9B53E-1F16-EE4C-8EDD-9B706292B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Will we be able to supply ESS with components at least the first 10 years?</a:t>
            </a:r>
          </a:p>
        </p:txBody>
      </p:sp>
    </p:spTree>
    <p:extLst>
      <p:ext uri="{BB962C8B-B14F-4D97-AF65-F5344CB8AC3E}">
        <p14:creationId xmlns:p14="http://schemas.microsoft.com/office/powerpoint/2010/main" val="34084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540A-A234-844C-8533-A5C2BB10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AB7FE-9380-5842-9E53-0859EC9EC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5054352" cy="4888360"/>
          </a:xfrm>
        </p:spPr>
        <p:txBody>
          <a:bodyPr/>
          <a:lstStyle/>
          <a:p>
            <a:r>
              <a:rPr lang="en-US" dirty="0"/>
              <a:t>Helium Mass Flow Measurement, Challenges</a:t>
            </a:r>
          </a:p>
          <a:p>
            <a:pPr lvl="1"/>
            <a:r>
              <a:rPr lang="en-US" sz="2000" dirty="0"/>
              <a:t>Radiation environment</a:t>
            </a:r>
          </a:p>
          <a:p>
            <a:pPr lvl="2"/>
            <a:r>
              <a:rPr lang="en-US" sz="1900" dirty="0"/>
              <a:t>Solved by moving transmitters away from direct process related areas</a:t>
            </a:r>
          </a:p>
          <a:p>
            <a:pPr lvl="1"/>
            <a:r>
              <a:rPr lang="en-US" sz="2000" dirty="0"/>
              <a:t>Mass flow </a:t>
            </a:r>
          </a:p>
          <a:p>
            <a:pPr lvl="2"/>
            <a:r>
              <a:rPr lang="en-US" sz="1900" dirty="0"/>
              <a:t>Solved by one unit measuring both static and dynamic pressure, add a temperature measurement, calculate mass flow locally</a:t>
            </a:r>
          </a:p>
          <a:p>
            <a:pPr lvl="1"/>
            <a:r>
              <a:rPr lang="en-US" sz="2000" dirty="0"/>
              <a:t>Pressure drop</a:t>
            </a:r>
          </a:p>
          <a:p>
            <a:pPr lvl="2"/>
            <a:r>
              <a:rPr lang="en-US" dirty="0"/>
              <a:t> </a:t>
            </a:r>
            <a:r>
              <a:rPr lang="en-US" sz="2000" dirty="0"/>
              <a:t>Solved by using venturi tube type of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5E359-8F14-4E48-A181-72C295FC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CF519-A55C-2A40-ACEF-CD5A1BB85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3D968-90FE-404D-AB5B-C330B483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945983"/>
            <a:ext cx="5184576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B975-855D-0642-9067-822626F5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A973-3D55-CF42-B16B-B79898AF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3830216" cy="4345166"/>
          </a:xfrm>
        </p:spPr>
        <p:txBody>
          <a:bodyPr/>
          <a:lstStyle/>
          <a:p>
            <a:r>
              <a:rPr lang="en-US" dirty="0"/>
              <a:t>Helium Temperature Measurement, Challenges</a:t>
            </a:r>
          </a:p>
          <a:p>
            <a:pPr lvl="1"/>
            <a:r>
              <a:rPr lang="en-US" sz="2000" dirty="0"/>
              <a:t>Radiation environment</a:t>
            </a:r>
          </a:p>
          <a:p>
            <a:pPr lvl="2"/>
            <a:r>
              <a:rPr lang="en-US" sz="1900" dirty="0"/>
              <a:t>Solved by using Pt-100 sensors, a Platinum wire</a:t>
            </a:r>
          </a:p>
          <a:p>
            <a:pPr lvl="1"/>
            <a:r>
              <a:rPr lang="en-US" sz="2000" dirty="0"/>
              <a:t>Response time issues</a:t>
            </a:r>
          </a:p>
          <a:p>
            <a:pPr lvl="2"/>
            <a:r>
              <a:rPr lang="en-US" sz="1900" dirty="0"/>
              <a:t>Solved by not having a thermo well </a:t>
            </a:r>
            <a:r>
              <a:rPr lang="en-US" sz="1900" i="1" dirty="0"/>
              <a:t>and</a:t>
            </a:r>
            <a:r>
              <a:rPr lang="en-US" sz="1900" dirty="0"/>
              <a:t> by taking down outer diameter of sensor as far as possible, 2.5 to 3mm thick sensors,  to give response time of about 10 seconds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B17B0-7DFB-9C44-BFC8-CB3F9D2E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434FB-F63C-994F-A9A1-AAED18677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50B0C-F35B-3A47-9CF7-B352C85D5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839464"/>
            <a:ext cx="5544616" cy="43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3A8D-DBE4-5949-A5DD-FC80AEC8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7ACC-2275-314E-947A-4CCE17A8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3398168" cy="4672336"/>
          </a:xfrm>
        </p:spPr>
        <p:txBody>
          <a:bodyPr/>
          <a:lstStyle/>
          <a:p>
            <a:r>
              <a:rPr lang="en-US" dirty="0"/>
              <a:t>Pressure &amp; Vacuum Measurements in Helium &amp; Monolith areas, Challenges</a:t>
            </a:r>
          </a:p>
          <a:p>
            <a:pPr lvl="1"/>
            <a:r>
              <a:rPr lang="en-US" sz="2000" dirty="0"/>
              <a:t>Radiation environment </a:t>
            </a:r>
          </a:p>
          <a:p>
            <a:pPr lvl="2"/>
            <a:r>
              <a:rPr lang="en-US" sz="1900" dirty="0"/>
              <a:t>Solved by moving pressure switches away from direct process-related areas</a:t>
            </a:r>
          </a:p>
          <a:p>
            <a:pPr lvl="1"/>
            <a:r>
              <a:rPr lang="en-US" sz="2000" dirty="0"/>
              <a:t>CCF issues </a:t>
            </a:r>
          </a:p>
          <a:p>
            <a:pPr lvl="2"/>
            <a:r>
              <a:rPr lang="en-US" sz="1900" dirty="0"/>
              <a:t>Solved by choosing different brands and suppliers of the two conditions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56278-B684-9C49-951B-43D74444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8A2BE-024F-EC4B-BD67-ADF534019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Solutions</a:t>
            </a:r>
          </a:p>
          <a:p>
            <a:endParaRPr lang="en-US"/>
          </a:p>
        </p:txBody>
      </p:sp>
      <p:pic>
        <p:nvPicPr>
          <p:cNvPr id="1025" name="Picture 1" descr="page2image1304">
            <a:extLst>
              <a:ext uri="{FF2B5EF4-FFF2-40B4-BE49-F238E27FC236}">
                <a16:creationId xmlns:a16="http://schemas.microsoft.com/office/drawing/2014/main" id="{5F2E74E6-86B4-1F41-9E0C-81A144F7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529750"/>
            <a:ext cx="5112568" cy="52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CAEBEFB-5900-8F46-9C10-F29562FD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650" y="-2059488"/>
            <a:ext cx="863395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Enclosure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Switching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element on 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stainless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steel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bracket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Terminal block standard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Electrical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conduit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connection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: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-Pg 13,5 -M20 x 1,5 -3/4 NPT (F) -1/2 NPT (F)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Cable 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gland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(Option “C”)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Earth terminal (Standard)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Spring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Pressure sensor 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body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Process 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connection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 (</a:t>
            </a:r>
            <a:r>
              <a:rPr kumimoji="0" lang="sv-SE" altLang="sv-SE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Wetted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Pro"/>
              </a:rPr>
              <a:t>) 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F745-4392-C344-80F9-D3D7ACC2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059D-58E2-A14F-B33C-E16DC01FA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4262264" cy="4345166"/>
          </a:xfrm>
        </p:spPr>
        <p:txBody>
          <a:bodyPr/>
          <a:lstStyle/>
          <a:p>
            <a:r>
              <a:rPr lang="en-US" dirty="0"/>
              <a:t>Wheel Rotation Measurement, Challenges</a:t>
            </a:r>
          </a:p>
          <a:p>
            <a:pPr lvl="1"/>
            <a:r>
              <a:rPr lang="en-US" sz="2000" dirty="0"/>
              <a:t>Hard neutron and gamma radiation environment </a:t>
            </a:r>
          </a:p>
          <a:p>
            <a:pPr lvl="2"/>
            <a:r>
              <a:rPr lang="en-US" sz="1900" dirty="0"/>
              <a:t>Solved by using radiation resistance cabling</a:t>
            </a:r>
          </a:p>
          <a:p>
            <a:pPr lvl="2"/>
            <a:r>
              <a:rPr lang="en-US" sz="1900" dirty="0"/>
              <a:t>Solved by planned maintenance to change out equipment every 24 months </a:t>
            </a:r>
          </a:p>
          <a:p>
            <a:pPr lvl="3"/>
            <a:r>
              <a:rPr lang="en-US" sz="1800" dirty="0"/>
              <a:t>Or more often if needed</a:t>
            </a:r>
          </a:p>
          <a:p>
            <a:pPr lvl="1"/>
            <a:r>
              <a:rPr lang="en-US" sz="2000" dirty="0"/>
              <a:t>Trouble finding more than one supplier</a:t>
            </a:r>
          </a:p>
          <a:p>
            <a:pPr lvl="2"/>
            <a:r>
              <a:rPr lang="en-US" sz="1900" dirty="0"/>
              <a:t>Not solved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758DD-1216-B847-9FEC-BF5F7ACD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C4308-DE46-564D-9C77-8AE28E595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Solutions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F37E6-C245-DE42-888C-AF1D2F865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988840"/>
            <a:ext cx="52772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6816-7F6A-6E41-B703-3B18A130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Documentation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BBB6-4BA4-C547-A44D-7A40B92B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 the test documentation packages from the supplier</a:t>
            </a:r>
          </a:p>
          <a:p>
            <a:r>
              <a:rPr lang="en-US" dirty="0"/>
              <a:t>Be sure to require information on how often the component should be replaced</a:t>
            </a:r>
          </a:p>
          <a:p>
            <a:pPr lvl="1"/>
            <a:r>
              <a:rPr lang="en-US" dirty="0"/>
              <a:t>Ideally not during the lifetime of ESS!</a:t>
            </a:r>
          </a:p>
          <a:p>
            <a:r>
              <a:rPr lang="en-US" dirty="0"/>
              <a:t>Require traceability from the manufacturing process</a:t>
            </a:r>
          </a:p>
          <a:p>
            <a:pPr lvl="1"/>
            <a:r>
              <a:rPr lang="en-US" dirty="0"/>
              <a:t>One reason for us to use a supplier from the nuclear industry is that they are used to this and have ready-made documentation packages tailored to nuclear requirements</a:t>
            </a:r>
          </a:p>
          <a:p>
            <a:r>
              <a:rPr lang="en-US" dirty="0"/>
              <a:t>Document FAT, SAT, make the supplier a part of this</a:t>
            </a:r>
          </a:p>
          <a:p>
            <a:r>
              <a:rPr lang="en-US" dirty="0"/>
              <a:t>Document every decision taken</a:t>
            </a:r>
          </a:p>
          <a:p>
            <a:r>
              <a:rPr lang="en-US" dirty="0"/>
              <a:t>Key document to keep in perfect order is the technical specification</a:t>
            </a:r>
          </a:p>
          <a:p>
            <a:r>
              <a:rPr lang="en-US" dirty="0"/>
              <a:t>Make sure that components are inserted into the Enterprise Asset Management system (EAM)</a:t>
            </a:r>
          </a:p>
          <a:p>
            <a:pPr lvl="1"/>
            <a:r>
              <a:rPr lang="en-US" dirty="0"/>
              <a:t>Will help us to keep the traceability throughout the life cycle of the components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E6F1-17E9-C34B-A853-E867728C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A9123-1658-9C4A-A5FA-890EE92C74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Often forgotten in purchasing safety equipment!</a:t>
            </a:r>
          </a:p>
        </p:txBody>
      </p:sp>
    </p:spTree>
    <p:extLst>
      <p:ext uri="{BB962C8B-B14F-4D97-AF65-F5344CB8AC3E}">
        <p14:creationId xmlns:p14="http://schemas.microsoft.com/office/powerpoint/2010/main" val="9235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5A46-4B33-2F4D-875E-4615D129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D87BE-06E8-5E4F-BBCC-7F61870F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816352"/>
          </a:xfrm>
        </p:spPr>
        <p:txBody>
          <a:bodyPr/>
          <a:lstStyle/>
          <a:p>
            <a:r>
              <a:rPr lang="en-US" dirty="0"/>
              <a:t>We buy “Commercial-off-the-Shelf” components &amp; rely on proven design</a:t>
            </a:r>
          </a:p>
          <a:p>
            <a:pPr lvl="1"/>
            <a:r>
              <a:rPr lang="en-US" dirty="0"/>
              <a:t>This will secure a stable supply of spares if needed – at least the first years of running the ESS</a:t>
            </a:r>
          </a:p>
          <a:p>
            <a:r>
              <a:rPr lang="en-US" dirty="0"/>
              <a:t>We aim to have at least two alternatives on every measurement type</a:t>
            </a:r>
          </a:p>
          <a:p>
            <a:pPr lvl="1"/>
            <a:r>
              <a:rPr lang="en-US" dirty="0"/>
              <a:t>We go on a public procurement when buying the equipment</a:t>
            </a:r>
          </a:p>
          <a:p>
            <a:pPr lvl="2"/>
            <a:r>
              <a:rPr lang="en-US" sz="1800" dirty="0"/>
              <a:t>In order to create a competition situation</a:t>
            </a:r>
          </a:p>
          <a:p>
            <a:pPr lvl="3"/>
            <a:endParaRPr lang="en-US" sz="1650" dirty="0"/>
          </a:p>
          <a:p>
            <a:r>
              <a:rPr lang="en-US" dirty="0"/>
              <a:t>We perform the environmental qualification ourselves, using an independent test institute</a:t>
            </a:r>
          </a:p>
          <a:p>
            <a:pPr lvl="1"/>
            <a:r>
              <a:rPr lang="en-US" dirty="0"/>
              <a:t>We shall attend when tests are performed</a:t>
            </a:r>
          </a:p>
          <a:p>
            <a:r>
              <a:rPr lang="en-US" dirty="0"/>
              <a:t>And we have to be sure to document every step taken and the decisions that were made</a:t>
            </a:r>
          </a:p>
          <a:p>
            <a:pPr lvl="1"/>
            <a:r>
              <a:rPr lang="en-US" dirty="0"/>
              <a:t>The test institute will provide us with a test report</a:t>
            </a:r>
          </a:p>
          <a:p>
            <a:pPr lvl="2"/>
            <a:r>
              <a:rPr lang="en-US" sz="1800" dirty="0"/>
              <a:t>We will rely on the test institute quality system with respect to test setup, interpretation of the test standards and how to perform the tests</a:t>
            </a:r>
          </a:p>
          <a:p>
            <a:pPr lvl="2"/>
            <a:r>
              <a:rPr lang="en-US" sz="1800" dirty="0"/>
              <a:t>We will take part in reviewing the test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356C2-B483-DB43-BABF-3EABC6BE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09474-E7DA-1A40-9ED6-1FBC5D6C8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Chosen strategy</a:t>
            </a:r>
          </a:p>
        </p:txBody>
      </p:sp>
    </p:spTree>
    <p:extLst>
      <p:ext uri="{BB962C8B-B14F-4D97-AF65-F5344CB8AC3E}">
        <p14:creationId xmlns:p14="http://schemas.microsoft.com/office/powerpoint/2010/main" val="34503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FE45-361A-674A-8C4C-F79722A8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qualification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63B93-9294-2242-91D3-07B2FA6D1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6206480" cy="4345166"/>
          </a:xfrm>
        </p:spPr>
        <p:txBody>
          <a:bodyPr/>
          <a:lstStyle/>
          <a:p>
            <a:r>
              <a:rPr lang="en-US" dirty="0"/>
              <a:t>A small movie to give you an idea of environmental  qualification!</a:t>
            </a:r>
          </a:p>
          <a:p>
            <a:pPr lvl="1"/>
            <a:r>
              <a:rPr lang="en-US" dirty="0"/>
              <a:t>Vertical shaking </a:t>
            </a:r>
          </a:p>
          <a:p>
            <a:pPr lvl="2"/>
            <a:r>
              <a:rPr lang="en-US" sz="1800" dirty="0"/>
              <a:t>The whole sequence is 3-200Hz and then 200-3Hz</a:t>
            </a:r>
          </a:p>
          <a:p>
            <a:pPr lvl="2"/>
            <a:r>
              <a:rPr lang="en-US" sz="1800" dirty="0"/>
              <a:t>This is repeated 10 times</a:t>
            </a:r>
          </a:p>
          <a:p>
            <a:pPr lvl="2"/>
            <a:r>
              <a:rPr lang="en-US" sz="1800" dirty="0"/>
              <a:t>Shown here is 20-45Hz</a:t>
            </a:r>
          </a:p>
          <a:p>
            <a:pPr lvl="2"/>
            <a:r>
              <a:rPr lang="en-US" sz="1800" dirty="0"/>
              <a:t>Then shaking in X-direction is done</a:t>
            </a:r>
          </a:p>
          <a:p>
            <a:pPr lvl="2"/>
            <a:r>
              <a:rPr lang="en-US" sz="1800" dirty="0"/>
              <a:t>Then shaking in Y-direction </a:t>
            </a:r>
            <a:r>
              <a:rPr lang="en-US" sz="1800"/>
              <a:t>is done</a:t>
            </a:r>
            <a:endParaRPr lang="en-US" dirty="0"/>
          </a:p>
          <a:p>
            <a:r>
              <a:rPr lang="en-US" dirty="0"/>
              <a:t>Thank you for your attention!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FF8EF-4EC4-3B45-B1F7-BF069052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D8906-2767-B04D-9199-027702E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est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03450" y="-300893"/>
            <a:ext cx="5352878" cy="896490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5560" y="260648"/>
            <a:ext cx="6408712" cy="1143000"/>
          </a:xfrm>
        </p:spPr>
        <p:txBody>
          <a:bodyPr/>
          <a:lstStyle/>
          <a:p>
            <a:r>
              <a:rPr lang="en-US" sz="3200" b="1"/>
              <a:t>The ESS facility layout</a:t>
            </a:r>
            <a:br>
              <a:rPr lang="en-US"/>
            </a:br>
            <a:r>
              <a:rPr lang="en-US"/>
              <a:t>Main parts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3931" y="4980233"/>
            <a:ext cx="2089236" cy="576064"/>
            <a:chOff x="3601976" y="999325"/>
            <a:chExt cx="2651310" cy="576064"/>
          </a:xfrm>
        </p:grpSpPr>
        <p:cxnSp>
          <p:nvCxnSpPr>
            <p:cNvPr id="36" name="Straight Arrow Connector 35"/>
            <p:cNvCxnSpPr>
              <a:stCxn id="40" idx="1"/>
            </p:cNvCxnSpPr>
            <p:nvPr/>
          </p:nvCxnSpPr>
          <p:spPr>
            <a:xfrm flipH="1">
              <a:off x="3601976" y="1230158"/>
              <a:ext cx="1370708" cy="345231"/>
            </a:xfrm>
            <a:prstGeom prst="straightConnector1">
              <a:avLst/>
            </a:prstGeom>
            <a:ln w="857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972684" y="999325"/>
              <a:ext cx="128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/>
                <a:t>Target</a:t>
              </a: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56040" y="4093096"/>
            <a:ext cx="4211960" cy="26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/>
              <a:t>Proton Linear Accelerator</a:t>
            </a:r>
          </a:p>
          <a:p>
            <a:r>
              <a:rPr lang="en-GB" sz="1900"/>
              <a:t>Pulse frequency 14 Hz</a:t>
            </a:r>
          </a:p>
          <a:p>
            <a:r>
              <a:rPr lang="en-GB" sz="1900"/>
              <a:t>Proton energy 2 GeV</a:t>
            </a:r>
          </a:p>
          <a:p>
            <a:r>
              <a:rPr lang="en-GB" sz="1900"/>
              <a:t>Beam power, time averaged 5 MW, within pulse 125 MW</a:t>
            </a:r>
          </a:p>
          <a:p>
            <a:r>
              <a:rPr lang="en-GB" sz="1900"/>
              <a:t>Beam current 62,5 mA</a:t>
            </a:r>
          </a:p>
          <a:p>
            <a:pPr lvl="1"/>
            <a:endParaRPr lang="en-GB" sz="190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7896200" y="3284984"/>
            <a:ext cx="665820" cy="808112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804527" y="2521683"/>
            <a:ext cx="4752528" cy="1476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tx1"/>
                </a:solidFill>
              </a:rPr>
              <a:t>Neutron Science Systems</a:t>
            </a:r>
          </a:p>
          <a:p>
            <a:r>
              <a:rPr lang="en-GB" sz="2100">
                <a:solidFill>
                  <a:schemeClr val="tx1"/>
                </a:solidFill>
              </a:rPr>
              <a:t>22 planned and budgeted neutron scattering instruments</a:t>
            </a:r>
          </a:p>
          <a:p>
            <a:r>
              <a:rPr lang="en-GB" sz="2100">
                <a:solidFill>
                  <a:schemeClr val="tx1"/>
                </a:solidFill>
              </a:rPr>
              <a:t>Neutron beam line lengths ranging from 10 m to 150 m from source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639616" y="3897052"/>
            <a:ext cx="612068" cy="252028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94791" y="1507163"/>
            <a:ext cx="7225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The European Spallation Source (ESS) is a multi-disciplinary research center based on the world’s most powerful neutron source</a:t>
            </a:r>
          </a:p>
        </p:txBody>
      </p:sp>
    </p:spTree>
    <p:extLst>
      <p:ext uri="{BB962C8B-B14F-4D97-AF65-F5344CB8AC3E}">
        <p14:creationId xmlns:p14="http://schemas.microsoft.com/office/powerpoint/2010/main" val="157130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08A4-E368-D74E-9144-22F6B9C9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Target Station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0A07-F5EA-B847-A502-0CC9DDED8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6926560" cy="4968552"/>
          </a:xfrm>
        </p:spPr>
        <p:txBody>
          <a:bodyPr>
            <a:normAutofit fontScale="92500" lnSpcReduction="20000"/>
          </a:bodyPr>
          <a:lstStyle/>
          <a:p>
            <a:pPr marL="285750" indent="-285750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5 MW long pulse spallation source</a:t>
            </a:r>
          </a:p>
          <a:p>
            <a:pPr marL="685800" lvl="1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2.86 </a:t>
            </a:r>
            <a:r>
              <a:rPr lang="en-GB" dirty="0" err="1"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ms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 proton bunch at 14 Hz rep rate</a:t>
            </a:r>
          </a:p>
          <a:p>
            <a:pPr marL="685800" lvl="1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Raster pattern where protons incident upon Target wheel</a:t>
            </a:r>
          </a:p>
          <a:p>
            <a:pPr marL="285750" indent="-285750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Rotating tungsten target</a:t>
            </a:r>
          </a:p>
          <a:p>
            <a:pPr marL="685800" lvl="1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5.4 tons (4900 kg) wheel only, (11 tons wheel + shaft)</a:t>
            </a:r>
          </a:p>
          <a:p>
            <a:pPr marL="685800" lvl="1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rotating at 23.3 rpm (sector receives beam pulse every 2.4 seconds)</a:t>
            </a:r>
          </a:p>
          <a:p>
            <a:pPr marL="685800" lvl="1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5 year lifetime, He gas cooled</a:t>
            </a:r>
            <a:endParaRPr lang="en-GB" b="1" dirty="0">
              <a:effectLst>
                <a:outerShdw blurRad="38100" dist="38100" dir="2700000" algn="tl">
                  <a:srgbClr val="DDDDDD"/>
                </a:outerShdw>
              </a:effectLst>
              <a:ea typeface="Verdana" charset="0"/>
              <a:cs typeface="Calibri"/>
            </a:endParaRPr>
          </a:p>
          <a:p>
            <a:pPr marL="285750" indent="-285750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Cold Moderators</a:t>
            </a:r>
          </a:p>
          <a:p>
            <a:pPr marL="685800" lvl="2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Liquid hydrogen with 2-5 year lifetime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charset="0"/>
              <a:cs typeface="Calibri"/>
            </a:endParaRPr>
          </a:p>
          <a:p>
            <a:pPr marL="285750" indent="-285750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Inventories</a:t>
            </a:r>
          </a:p>
          <a:p>
            <a:pPr marL="685800" lvl="1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High power beam impacting the tungsten target will create an inventory of nuclides</a:t>
            </a:r>
          </a:p>
          <a:p>
            <a:pPr marL="685800" lvl="1" defTabSz="870614" eaLnBrk="0" hangingPunct="0">
              <a:lnSpc>
                <a:spcPct val="110000"/>
              </a:lnSpc>
              <a:spcAft>
                <a:spcPts val="839"/>
              </a:spcAft>
              <a:buFont typeface="Lucida Grande"/>
              <a:buChar char="–"/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charset="0"/>
                <a:cs typeface="Calibri"/>
              </a:rPr>
              <a:t>Primary inventory is in wheel (monolith and storage in active cells)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1F1C5-7EDE-5B42-BF3E-24040EC4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15A70-5785-9F42-B540-BEC6E9D135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ModeratorReflectorWheel.png">
            <a:extLst>
              <a:ext uri="{FF2B5EF4-FFF2-40B4-BE49-F238E27FC236}">
                <a16:creationId xmlns:a16="http://schemas.microsoft.com/office/drawing/2014/main" id="{BC0EF010-4914-A044-BB7E-D1023863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592" y="116632"/>
            <a:ext cx="3302000" cy="6624736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4D6FBAF-0D5D-D24C-9012-A7FEAB393726}"/>
              </a:ext>
            </a:extLst>
          </p:cNvPr>
          <p:cNvGrpSpPr/>
          <p:nvPr/>
        </p:nvGrpSpPr>
        <p:grpSpPr>
          <a:xfrm>
            <a:off x="7680170" y="3284984"/>
            <a:ext cx="3634298" cy="2006722"/>
            <a:chOff x="5292080" y="3284985"/>
            <a:chExt cx="3634298" cy="2006722"/>
          </a:xfrm>
        </p:grpSpPr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8E79D9B2-FA6B-8C47-94FA-DF5463E02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92080" y="3284985"/>
              <a:ext cx="3634298" cy="1998724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pic>
          <p:nvPicPr>
            <p:cNvPr id="10" name="Content Placeholder 5">
              <a:extLst>
                <a:ext uri="{FF2B5EF4-FFF2-40B4-BE49-F238E27FC236}">
                  <a16:creationId xmlns:a16="http://schemas.microsoft.com/office/drawing/2014/main" id="{B8E43D60-621B-DD42-A0AC-522FC75DF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942"/>
            <a:stretch/>
          </p:blipFill>
          <p:spPr>
            <a:xfrm>
              <a:off x="5292080" y="4797152"/>
              <a:ext cx="1201192" cy="49455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893CFC-72FA-994A-A46F-7543257A4B07}"/>
              </a:ext>
            </a:extLst>
          </p:cNvPr>
          <p:cNvGrpSpPr/>
          <p:nvPr/>
        </p:nvGrpSpPr>
        <p:grpSpPr>
          <a:xfrm>
            <a:off x="7140618" y="1556792"/>
            <a:ext cx="3419872" cy="1584176"/>
            <a:chOff x="4752528" y="1556792"/>
            <a:chExt cx="3419872" cy="15841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0ADBE9-DA24-6449-96E1-7146DC55630D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2528" y="1556792"/>
              <a:ext cx="3419872" cy="1584176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</p:pic>
        <p:pic>
          <p:nvPicPr>
            <p:cNvPr id="13" name="Content Placeholder 5">
              <a:extLst>
                <a:ext uri="{FF2B5EF4-FFF2-40B4-BE49-F238E27FC236}">
                  <a16:creationId xmlns:a16="http://schemas.microsoft.com/office/drawing/2014/main" id="{D6612445-D3C8-834F-B123-126D6CBCA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942"/>
            <a:stretch/>
          </p:blipFill>
          <p:spPr>
            <a:xfrm>
              <a:off x="4788024" y="1556792"/>
              <a:ext cx="1080120" cy="44470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324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3BF5-9410-C842-9453-4A285880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features of the ESS Target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00A3-E360-784F-8199-7DE82AFE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3F60E-1F3A-4D44-9B81-CE02BAB3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8ECCA-A137-9E4D-966B-C453D2A5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3CD3C0-A714-B149-B553-40D28F5DA6E9}"/>
              </a:ext>
            </a:extLst>
          </p:cNvPr>
          <p:cNvSpPr/>
          <p:nvPr/>
        </p:nvSpPr>
        <p:spPr>
          <a:xfrm>
            <a:off x="8183563" y="1773238"/>
            <a:ext cx="2417762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Helium cooling of target material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Mass flow 3 kg/s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Pressure 11 bar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Temperature inlet/outlet 40 °C/240 °C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376FFDC4-AC70-644C-A94F-2CE97091E29B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1492251"/>
            <a:ext cx="4114801" cy="4498975"/>
            <a:chOff x="3980464" y="1484783"/>
            <a:chExt cx="4865843" cy="5321491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6A31206D-273D-CA4C-A180-8EF5D2DEA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550" y="1484783"/>
              <a:ext cx="3963170" cy="532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9B49FA20-539E-BF41-BA2E-936E9EABD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0464" y="4772306"/>
              <a:ext cx="936104" cy="546068"/>
              <a:chOff x="3887239" y="4793472"/>
              <a:chExt cx="936104" cy="54606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93E9F1D-A17C-E342-A857-3628DB091A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152526" y="5013176"/>
                <a:ext cx="576064" cy="14040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3A460DE1-AA7C-4748-BA83-FEFAACD1F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91870">
                <a:off x="3887239" y="4793472"/>
                <a:ext cx="936104" cy="546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/>
                  <a:t>proton</a:t>
                </a:r>
                <a:br>
                  <a:rPr lang="en-US" altLang="x-none" sz="1200"/>
                </a:br>
                <a:r>
                  <a:rPr lang="en-US" altLang="x-none" sz="1200"/>
                  <a:t>beam</a:t>
                </a:r>
              </a:p>
            </p:txBody>
          </p:sp>
        </p:grp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C63B7233-13EF-5F4B-8F67-CBA9EA400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196" y="5053977"/>
              <a:ext cx="936105" cy="76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proton</a:t>
              </a:r>
              <a:br>
                <a:rPr lang="en-US" altLang="x-none" sz="1200"/>
              </a:br>
              <a:r>
                <a:rPr lang="en-US" altLang="x-none" sz="1200"/>
                <a:t>beam window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0C985014-A667-444A-89B8-75903F8E9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610" y="1902293"/>
              <a:ext cx="1465432" cy="76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chemeClr val="bg1"/>
                  </a:solidFill>
                </a:rPr>
                <a:t>proton beam instrumentation plug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493523C3-A71B-5F47-8DAB-BE745F26A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8273" y="1526536"/>
              <a:ext cx="1228523" cy="5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chemeClr val="bg1"/>
                  </a:solidFill>
                </a:rPr>
                <a:t>Moderator and reflector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6F4F76F0-7EB3-3641-A1BD-5C6550FCC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782" y="4934498"/>
              <a:ext cx="682014" cy="5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target wheel 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E7BA3969-CD4C-874A-994F-CB754A278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3266" y="3776267"/>
              <a:ext cx="1183041" cy="98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neutron beam extraction port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6B507D50-862B-2F4F-932A-A8FDDEF78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614" y="2098693"/>
              <a:ext cx="1080121" cy="5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chemeClr val="bg1"/>
                  </a:solidFill>
                </a:rPr>
                <a:t>monolith vessel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79264149-B2BE-E04C-83C0-F0F108301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5162" y="4810734"/>
              <a:ext cx="1161144" cy="76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target monitoring plug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520B20-A515-504E-8B77-1098EE4EFC9F}"/>
                </a:ext>
              </a:extLst>
            </p:cNvPr>
            <p:cNvCxnSpPr/>
            <p:nvPr/>
          </p:nvCxnSpPr>
          <p:spPr>
            <a:xfrm flipV="1">
              <a:off x="5399669" y="4904133"/>
              <a:ext cx="101372" cy="32672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393097-796F-4D42-A4A2-44F8AFFD1B72}"/>
                </a:ext>
              </a:extLst>
            </p:cNvPr>
            <p:cNvCxnSpPr/>
            <p:nvPr/>
          </p:nvCxnSpPr>
          <p:spPr>
            <a:xfrm flipH="1" flipV="1">
              <a:off x="5450354" y="2617056"/>
              <a:ext cx="555667" cy="1704980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666D82-FA13-BD45-901C-E2DA08C26F58}"/>
                </a:ext>
              </a:extLst>
            </p:cNvPr>
            <p:cNvCxnSpPr/>
            <p:nvPr/>
          </p:nvCxnSpPr>
          <p:spPr>
            <a:xfrm flipH="1">
              <a:off x="6439668" y="2072514"/>
              <a:ext cx="103248" cy="2486116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1E5B1B-BFD7-184D-B10B-C07AEE5955BB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6910858" y="4558630"/>
              <a:ext cx="95741" cy="37554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2F328C-8D06-6048-B32E-E12353420F9C}"/>
                </a:ext>
              </a:extLst>
            </p:cNvPr>
            <p:cNvCxnSpPr/>
            <p:nvPr/>
          </p:nvCxnSpPr>
          <p:spPr>
            <a:xfrm flipH="1" flipV="1">
              <a:off x="7320099" y="4149285"/>
              <a:ext cx="405487" cy="15397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AD29456-6D3B-AC47-BF58-14FA6D588D3A}"/>
                </a:ext>
              </a:extLst>
            </p:cNvPr>
            <p:cNvCxnSpPr/>
            <p:nvPr/>
          </p:nvCxnSpPr>
          <p:spPr>
            <a:xfrm flipH="1" flipV="1">
              <a:off x="7248763" y="4365223"/>
              <a:ext cx="476822" cy="499477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AF5077-D51D-E74D-B6D3-1620EE8C3E7E}"/>
                </a:ext>
              </a:extLst>
            </p:cNvPr>
            <p:cNvCxnSpPr/>
            <p:nvPr/>
          </p:nvCxnSpPr>
          <p:spPr>
            <a:xfrm flipH="1">
              <a:off x="7320099" y="2639588"/>
              <a:ext cx="245921" cy="501354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1AAF2DC-4C9E-5D41-825A-9664E0FADE09}"/>
              </a:ext>
            </a:extLst>
          </p:cNvPr>
          <p:cNvSpPr/>
          <p:nvPr/>
        </p:nvSpPr>
        <p:spPr>
          <a:xfrm>
            <a:off x="5438775" y="3724276"/>
            <a:ext cx="5157788" cy="11334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Rotating solid tungsten target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36 sectors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Mass, total 11 tonnes, with 3 tonnes of W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Rotates 23.3 rpm, synchronized with pulsed proton beam 14 Hz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6EBDD28-2FBE-994D-BA24-5A59D73774A9}"/>
              </a:ext>
            </a:extLst>
          </p:cNvPr>
          <p:cNvSpPr/>
          <p:nvPr/>
        </p:nvSpPr>
        <p:spPr>
          <a:xfrm>
            <a:off x="1670050" y="5122863"/>
            <a:ext cx="4402138" cy="16637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Moderators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Provisional locations of moderators above and beneath the target wheel, i.e. monolith centre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1</a:t>
            </a:r>
            <a:r>
              <a:rPr lang="en-GB" sz="1400" baseline="30000" dirty="0"/>
              <a:t>st</a:t>
            </a:r>
            <a:r>
              <a:rPr lang="en-GB" sz="1400" dirty="0"/>
              <a:t> MR plug exploits the upper space, offering:</a:t>
            </a:r>
          </a:p>
          <a:p>
            <a:pPr marL="742950" lvl="1" indent="-285750" algn="ctr">
              <a:buFont typeface="Wingdings" charset="2"/>
              <a:buChar char="ü"/>
              <a:defRPr/>
            </a:pPr>
            <a:r>
              <a:rPr lang="en-GB" sz="1400" dirty="0"/>
              <a:t>Cold, 30 mm high, liquid H</a:t>
            </a:r>
            <a:r>
              <a:rPr lang="en-GB" sz="1400" baseline="-25000" dirty="0"/>
              <a:t>2</a:t>
            </a:r>
            <a:r>
              <a:rPr lang="en-GB" sz="1400" dirty="0"/>
              <a:t> moderators, 17 K</a:t>
            </a:r>
          </a:p>
          <a:p>
            <a:pPr marL="742950" lvl="1" indent="-285750" algn="ctr">
              <a:buFont typeface="Wingdings" charset="2"/>
              <a:buChar char="ü"/>
              <a:defRPr/>
            </a:pPr>
            <a:r>
              <a:rPr lang="en-GB" sz="1400" dirty="0"/>
              <a:t>Thermal, 30 mm high, H</a:t>
            </a:r>
            <a:r>
              <a:rPr lang="en-GB" sz="1400" baseline="-25000" dirty="0"/>
              <a:t>2</a:t>
            </a:r>
            <a:r>
              <a:rPr lang="en-GB" sz="1400" dirty="0"/>
              <a:t>O moderator, 300 K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B0BF31A-E3EE-EC4A-9427-8AE9CCE0DEB5}"/>
              </a:ext>
            </a:extLst>
          </p:cNvPr>
          <p:cNvSpPr/>
          <p:nvPr/>
        </p:nvSpPr>
        <p:spPr>
          <a:xfrm>
            <a:off x="6134100" y="4949826"/>
            <a:ext cx="4471988" cy="18319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Diagnostics and instrumentation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US" sz="1400" dirty="0"/>
              <a:t>Controlled and integrated commissioning and operation of the accelerator and target 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US" sz="1400" dirty="0"/>
              <a:t>Fluorescent coating of PBW and target front face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US" sz="1400" dirty="0"/>
              <a:t>Optical paths, grid profile monitor, aperture monitor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US" sz="1400" dirty="0"/>
              <a:t>Wheel monitoring including position, temperature, vibration, as well as internal structure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291A748-6199-5D4F-BC1F-DD227F15204A}"/>
              </a:ext>
            </a:extLst>
          </p:cNvPr>
          <p:cNvSpPr/>
          <p:nvPr/>
        </p:nvSpPr>
        <p:spPr>
          <a:xfrm>
            <a:off x="5129214" y="1573214"/>
            <a:ext cx="2998787" cy="20335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/>
              <a:t>Target Safety System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Monitors target coolant flow, pressure and temperature, monolith pressure, </a:t>
            </a:r>
            <a:br>
              <a:rPr lang="en-GB" sz="1400" dirty="0"/>
            </a:br>
            <a:r>
              <a:rPr lang="en-GB" sz="1400" dirty="0"/>
              <a:t>&amp; target wheel rotation</a:t>
            </a:r>
          </a:p>
          <a:p>
            <a:pPr marL="285750" indent="-285750" algn="ctr">
              <a:buFont typeface="Wingdings" charset="2"/>
              <a:buChar char="Ø"/>
              <a:defRPr/>
            </a:pPr>
            <a:r>
              <a:rPr lang="en-GB" sz="1400" dirty="0"/>
              <a:t>Prohibit beam on target if parameters are outside specified limits</a:t>
            </a:r>
          </a:p>
        </p:txBody>
      </p:sp>
    </p:spTree>
    <p:extLst>
      <p:ext uri="{BB962C8B-B14F-4D97-AF65-F5344CB8AC3E}">
        <p14:creationId xmlns:p14="http://schemas.microsoft.com/office/powerpoint/2010/main" val="21275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4790-8E1C-F444-B14A-46A31026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Safety System, TSS Role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BB95-1A44-7943-B58E-EABFE3560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Deep defense (C.5 &amp; C.6) </a:t>
            </a:r>
          </a:p>
          <a:p>
            <a:r>
              <a:rPr lang="en-US" sz="2400" dirty="0">
                <a:solidFill>
                  <a:srgbClr val="000090"/>
                </a:solidFill>
              </a:rPr>
              <a:t>What is the role of the TSS? </a:t>
            </a:r>
            <a:endParaRPr lang="sv-SE" i="1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2E9BE3"/>
                </a:solidFill>
              </a:rPr>
              <a:t>The TSS is an independent monitoring interlock system, it is a safety SSC in the Safety Group that acts on DiD Level 3</a:t>
            </a:r>
            <a:r>
              <a:rPr lang="en-US" sz="2400" i="1" dirty="0">
                <a:solidFill>
                  <a:srgbClr val="2E9BE3"/>
                </a:solidFill>
              </a:rPr>
              <a:t> </a:t>
            </a:r>
            <a:r>
              <a:rPr lang="en-US" sz="2400" dirty="0">
                <a:solidFill>
                  <a:srgbClr val="2E9BE3"/>
                </a:solidFill>
              </a:rPr>
              <a:t>to: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Protect the public from exposure to unsafe levels of radiation and prevent the release of radioactive material beyond permissible limits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Bring the target into a safe state in case of an abnormal event from the radiation safety point of view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The safe state, from the TSS point of view, is defined as no beam on the target</a:t>
            </a:r>
          </a:p>
          <a:p>
            <a:pPr lvl="3"/>
            <a:endParaRPr lang="en-US" dirty="0">
              <a:solidFill>
                <a:srgbClr val="2E9BE3"/>
              </a:solidFill>
            </a:endParaRPr>
          </a:p>
          <a:p>
            <a:r>
              <a:rPr lang="en-US" sz="2400" dirty="0">
                <a:solidFill>
                  <a:srgbClr val="2E9BE3"/>
                </a:solidFill>
              </a:rPr>
              <a:t>The TSS handles only radiation safety, not ODH, electrical hazards, fire,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C39FF-4EAA-684A-A9C4-9B7DE6E1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4EECE-8A70-4247-9977-7D5FB927E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TSS Context: </a:t>
            </a:r>
            <a:br>
              <a:rPr lang="en-US" b="1" dirty="0"/>
            </a:br>
            <a:r>
              <a:rPr lang="en-US" b="1" dirty="0"/>
              <a:t>ESS Radiation Safety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Where does TSS fit within overall Target Radiation Safety Strategy? </a:t>
            </a:r>
          </a:p>
          <a:p>
            <a:pPr lvl="1"/>
            <a:r>
              <a:rPr lang="en-US" b="1" dirty="0">
                <a:solidFill>
                  <a:srgbClr val="2E9BE3"/>
                </a:solidFill>
              </a:rPr>
              <a:t>TSS is </a:t>
            </a:r>
            <a:r>
              <a:rPr lang="en-US" b="1" i="1" dirty="0">
                <a:solidFill>
                  <a:srgbClr val="2E9BE3"/>
                </a:solidFill>
              </a:rPr>
              <a:t>part</a:t>
            </a:r>
            <a:r>
              <a:rPr lang="en-US" b="1" dirty="0">
                <a:solidFill>
                  <a:srgbClr val="2E9BE3"/>
                </a:solidFill>
              </a:rPr>
              <a:t> of our set of tools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Outcome of Radiation Safety Hazard Analysis for Target Station systems includes: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Identification of safety functions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Identification of safety SSCs (structures, systems, and components) and safety-related SSCs</a:t>
            </a:r>
          </a:p>
        </p:txBody>
      </p:sp>
      <p:pic>
        <p:nvPicPr>
          <p:cNvPr id="8" name="Content Placeholder 7" descr="puzzle-bigger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9018" r="8084" b="8543"/>
          <a:stretch/>
        </p:blipFill>
        <p:spPr>
          <a:xfrm>
            <a:off x="6032500" y="2060848"/>
            <a:ext cx="4504554" cy="451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176" y="393305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System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55862" y="3964994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PSS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8048" y="4181018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TSS</a:t>
            </a:r>
          </a:p>
        </p:txBody>
      </p:sp>
      <p:sp>
        <p:nvSpPr>
          <p:cNvPr id="13" name="TextBox 12"/>
          <p:cNvSpPr txBox="1"/>
          <p:nvPr/>
        </p:nvSpPr>
        <p:spPr>
          <a:xfrm rot="20497644">
            <a:off x="8534430" y="2697702"/>
            <a:ext cx="155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Administrative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Controls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4482" y="5013176"/>
            <a:ext cx="1299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Operational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Group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 Controls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4153" y="573325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BPCS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40470" y="573325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MPS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4032" y="2852936"/>
            <a:ext cx="81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Zoning</a:t>
            </a:r>
          </a:p>
        </p:txBody>
      </p:sp>
      <p:sp>
        <p:nvSpPr>
          <p:cNvPr id="18" name="TextBox 17"/>
          <p:cNvSpPr txBox="1"/>
          <p:nvPr/>
        </p:nvSpPr>
        <p:spPr>
          <a:xfrm rot="1501706">
            <a:off x="6767661" y="5096111"/>
            <a:ext cx="875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Safety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Culture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32305" y="5086926"/>
            <a:ext cx="1240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Site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Monitoring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6161" y="28529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Security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132" y="1628801"/>
            <a:ext cx="431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Contributors to Radiation Safety</a:t>
            </a:r>
          </a:p>
        </p:txBody>
      </p:sp>
    </p:spTree>
    <p:extLst>
      <p:ext uri="{BB962C8B-B14F-4D97-AF65-F5344CB8AC3E}">
        <p14:creationId xmlns:p14="http://schemas.microsoft.com/office/powerpoint/2010/main" val="23962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EF2-1124-6E4A-B043-C2F1B720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Safety System (TSS) general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91E0-E4BA-D743-802E-372010E0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channel, 2 train safety system</a:t>
            </a:r>
          </a:p>
          <a:p>
            <a:pPr lvl="1"/>
            <a:r>
              <a:rPr lang="en-US" dirty="0"/>
              <a:t>2 sub relay based trains, performs 2oo3 voting</a:t>
            </a:r>
          </a:p>
          <a:p>
            <a:pPr lvl="1"/>
            <a:r>
              <a:rPr lang="en-US" dirty="0"/>
              <a:t>1 PLC based train, performs 2oo3 voting</a:t>
            </a:r>
          </a:p>
          <a:p>
            <a:r>
              <a:rPr lang="en-US" dirty="0"/>
              <a:t>Affects 2x2 actuators</a:t>
            </a:r>
          </a:p>
          <a:p>
            <a:pPr lvl="1"/>
            <a:r>
              <a:rPr lang="en-US" dirty="0"/>
              <a:t>By breaking up the power supply to the RFQ and Ion-Source</a:t>
            </a:r>
          </a:p>
          <a:p>
            <a:r>
              <a:rPr lang="en-US" dirty="0"/>
              <a:t>Accident analysis points out 5 conditions to supervise</a:t>
            </a:r>
          </a:p>
          <a:p>
            <a:pPr lvl="1"/>
            <a:r>
              <a:rPr lang="en-US" dirty="0"/>
              <a:t>Helium mass Flow, He </a:t>
            </a:r>
            <a:r>
              <a:rPr lang="sv-SE" dirty="0"/>
              <a:t>ṁ</a:t>
            </a:r>
            <a:endParaRPr lang="en-US" dirty="0"/>
          </a:p>
          <a:p>
            <a:pPr lvl="1"/>
            <a:r>
              <a:rPr lang="en-US" dirty="0"/>
              <a:t>Helium Temperature, He T</a:t>
            </a:r>
          </a:p>
          <a:p>
            <a:pPr lvl="1"/>
            <a:r>
              <a:rPr lang="en-US" dirty="0"/>
              <a:t>Helium Pressure, He P</a:t>
            </a:r>
          </a:p>
          <a:p>
            <a:pPr lvl="1"/>
            <a:r>
              <a:rPr lang="en-US" dirty="0"/>
              <a:t>Monolith Pressure (Vacuum), Mo P</a:t>
            </a:r>
          </a:p>
          <a:p>
            <a:pPr lvl="1"/>
            <a:r>
              <a:rPr lang="en-US" dirty="0"/>
              <a:t>Wheel Rotation Supervision, Wh 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3B61B-2E8E-BC40-BB84-D8252458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877B8-5541-FC49-B2CE-300B4BAD38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FDE-AC92-6642-B201-CD98C675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Overview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096C3-CC54-3941-BED9-349DCC00D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628800"/>
            <a:ext cx="6912768" cy="49685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460AE-960D-0F4C-8719-CE4F4AC6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5C6D3-4317-A54C-AA81-99D808735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presentation focuses on the input side, conditions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88C774-1753-914A-BF28-53C3C38EADA4}"/>
              </a:ext>
            </a:extLst>
          </p:cNvPr>
          <p:cNvSpPr/>
          <p:nvPr/>
        </p:nvSpPr>
        <p:spPr>
          <a:xfrm>
            <a:off x="1343472" y="2060847"/>
            <a:ext cx="1584176" cy="4757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EBAAB-0916-5447-9797-1F1E67C48B17}"/>
              </a:ext>
            </a:extLst>
          </p:cNvPr>
          <p:cNvSpPr txBox="1"/>
          <p:nvPr/>
        </p:nvSpPr>
        <p:spPr>
          <a:xfrm>
            <a:off x="8256240" y="2060847"/>
            <a:ext cx="3312368" cy="403244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GB" sz="2400" b="1" dirty="0"/>
              <a:t>TSS Instrumentation </a:t>
            </a:r>
          </a:p>
          <a:p>
            <a:pPr algn="ctr"/>
            <a:r>
              <a:rPr lang="en-GB" sz="2400" b="1" dirty="0"/>
              <a:t>Monitors</a:t>
            </a:r>
          </a:p>
          <a:p>
            <a:pPr algn="l"/>
            <a:endParaRPr lang="en-GB" sz="2000" dirty="0"/>
          </a:p>
          <a:p>
            <a:pPr algn="ctr"/>
            <a:r>
              <a:rPr lang="en-GB" sz="2000" dirty="0"/>
              <a:t>   Helium pressure (He P)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Helium temperature (He T)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Helium mass flow (He F)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Wheel rotation (Wh </a:t>
            </a:r>
            <a:r>
              <a:rPr lang="en-GB" sz="2000" dirty="0">
                <a:latin typeface="Symbol" pitchFamily="2" charset="2"/>
              </a:rPr>
              <a:t>w</a:t>
            </a:r>
            <a:r>
              <a:rPr lang="en-GB" sz="2000" dirty="0"/>
              <a:t>)</a:t>
            </a:r>
          </a:p>
          <a:p>
            <a:pPr algn="ctr"/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Monolith pressure (He P)</a:t>
            </a:r>
          </a:p>
        </p:txBody>
      </p:sp>
    </p:spTree>
    <p:extLst>
      <p:ext uri="{BB962C8B-B14F-4D97-AF65-F5344CB8AC3E}">
        <p14:creationId xmlns:p14="http://schemas.microsoft.com/office/powerpoint/2010/main" val="16940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E9B9166D-3D04-D74A-9E51-274D5F9AE507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A060585B-E451-5042-BC27-29214B958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4352</TotalTime>
  <Words>2174</Words>
  <Application>Microsoft Macintosh PowerPoint</Application>
  <PresentationFormat>Widescreen</PresentationFormat>
  <Paragraphs>335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Lucida Grande</vt:lpstr>
      <vt:lpstr>MyriadPro</vt:lpstr>
      <vt:lpstr>Symbol</vt:lpstr>
      <vt:lpstr>Verdana</vt:lpstr>
      <vt:lpstr>Wingdings</vt:lpstr>
      <vt:lpstr>Office-tema</vt:lpstr>
      <vt:lpstr>2_Anpassad formgivning</vt:lpstr>
      <vt:lpstr>Solving Process Instrumentation Challenges  for the ESS Target Safety System </vt:lpstr>
      <vt:lpstr>  Outline</vt:lpstr>
      <vt:lpstr>The ESS facility layout Main parts</vt:lpstr>
      <vt:lpstr>ESS Target Station</vt:lpstr>
      <vt:lpstr>Key features of the ESS Target Station</vt:lpstr>
      <vt:lpstr>Target Safety System, TSS Role</vt:lpstr>
      <vt:lpstr>TSS Context:  ESS Radiation Safety</vt:lpstr>
      <vt:lpstr>Target Safety System (TSS) general overview</vt:lpstr>
      <vt:lpstr>General Overview</vt:lpstr>
      <vt:lpstr>TSS General Overview</vt:lpstr>
      <vt:lpstr>TSS General Overview</vt:lpstr>
      <vt:lpstr>TSS General Overview</vt:lpstr>
      <vt:lpstr>  Challenges for instrumentation selection</vt:lpstr>
      <vt:lpstr>1: Sourcing equipment</vt:lpstr>
      <vt:lpstr>2: Compatibility</vt:lpstr>
      <vt:lpstr>2: Compatibility</vt:lpstr>
      <vt:lpstr>3: Resistance to environment</vt:lpstr>
      <vt:lpstr>3: Resistance to environment</vt:lpstr>
      <vt:lpstr>3: Resistance to environment</vt:lpstr>
      <vt:lpstr>4: Obsolescence</vt:lpstr>
      <vt:lpstr>Solving challenges</vt:lpstr>
      <vt:lpstr>Solving challenges</vt:lpstr>
      <vt:lpstr>Solving challenges</vt:lpstr>
      <vt:lpstr>Solving challenges</vt:lpstr>
      <vt:lpstr>5: Documentation Requirements</vt:lpstr>
      <vt:lpstr>Summary</vt:lpstr>
      <vt:lpstr>Example of qualification test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</dc:title>
  <dc:creator>martin.sjostrand@esss.se</dc:creator>
  <cp:lastModifiedBy>Microsoft Office User</cp:lastModifiedBy>
  <cp:revision>88</cp:revision>
  <dcterms:created xsi:type="dcterms:W3CDTF">2018-10-29T15:52:13Z</dcterms:created>
  <dcterms:modified xsi:type="dcterms:W3CDTF">2019-10-15T12:56:57Z</dcterms:modified>
</cp:coreProperties>
</file>