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4" r:id="rId6"/>
    <p:sldId id="2576" r:id="rId7"/>
    <p:sldId id="2592" r:id="rId8"/>
    <p:sldId id="2575" r:id="rId9"/>
    <p:sldId id="2578" r:id="rId10"/>
    <p:sldId id="2577" r:id="rId11"/>
    <p:sldId id="2580" r:id="rId12"/>
    <p:sldId id="2581" r:id="rId13"/>
    <p:sldId id="2582" r:id="rId14"/>
    <p:sldId id="2588" r:id="rId15"/>
    <p:sldId id="2585" r:id="rId16"/>
    <p:sldId id="2586" r:id="rId17"/>
    <p:sldId id="2589" r:id="rId18"/>
    <p:sldId id="2583" r:id="rId19"/>
    <p:sldId id="2584" r:id="rId20"/>
    <p:sldId id="2587" r:id="rId21"/>
    <p:sldId id="2590" r:id="rId22"/>
    <p:sldId id="2591" r:id="rId23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3" pos="264" userDrawn="1">
          <p15:clr>
            <a:srgbClr val="A4A3A4"/>
          </p15:clr>
        </p15:guide>
        <p15:guide id="4" pos="7416" userDrawn="1">
          <p15:clr>
            <a:srgbClr val="A4A3A4"/>
          </p15:clr>
        </p15:guide>
        <p15:guide id="5" orient="horz" pos="2184" userDrawn="1">
          <p15:clr>
            <a:srgbClr val="A4A3A4"/>
          </p15:clr>
        </p15:guide>
        <p15:guide id="6" orient="horz" pos="984" userDrawn="1">
          <p15:clr>
            <a:srgbClr val="A4A3A4"/>
          </p15:clr>
        </p15:guide>
        <p15:guide id="7" orient="horz" pos="768" userDrawn="1">
          <p15:clr>
            <a:srgbClr val="A4A3A4"/>
          </p15:clr>
        </p15:guide>
        <p15:guide id="8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B0AF"/>
    <a:srgbClr val="F50501"/>
    <a:srgbClr val="0101FC"/>
    <a:srgbClr val="0003FA"/>
    <a:srgbClr val="00FE00"/>
    <a:srgbClr val="9A9B9D"/>
    <a:srgbClr val="CEC7C1"/>
    <a:srgbClr val="8C8D90"/>
    <a:srgbClr val="D25350"/>
    <a:srgbClr val="808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7" autoAdjust="0"/>
    <p:restoredTop sz="86118" autoAdjust="0"/>
  </p:normalViewPr>
  <p:slideViewPr>
    <p:cSldViewPr snapToGrid="0" showGuides="1">
      <p:cViewPr varScale="1">
        <p:scale>
          <a:sx n="86" d="100"/>
          <a:sy n="86" d="100"/>
        </p:scale>
        <p:origin x="3072" y="96"/>
      </p:cViewPr>
      <p:guideLst>
        <p:guide orient="horz" pos="2136"/>
        <p:guide pos="264"/>
        <p:guide pos="7416"/>
        <p:guide orient="horz" pos="2184"/>
        <p:guide orient="horz" pos="984"/>
        <p:guide orient="horz" pos="76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80" d="100"/>
          <a:sy n="80" d="100"/>
        </p:scale>
        <p:origin x="5880" y="-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10/18/2019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508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325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00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314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754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19"/>
            <a:ext cx="11427212" cy="1014984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6696" y="1510018"/>
            <a:ext cx="3610478" cy="698774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510018"/>
            <a:ext cx="3608418" cy="698774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510018"/>
            <a:ext cx="3608418" cy="698774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picture (L) green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1431992C-0C54-420C-9840-985D3FDE1808}"/>
              </a:ext>
            </a:extLst>
          </p:cNvPr>
          <p:cNvSpPr/>
          <p:nvPr userDrawn="1"/>
        </p:nvSpPr>
        <p:spPr>
          <a:xfrm>
            <a:off x="274319" y="1061548"/>
            <a:ext cx="11487913" cy="5796452"/>
          </a:xfrm>
          <a:prstGeom prst="rect">
            <a:avLst/>
          </a:prstGeom>
          <a:solidFill>
            <a:srgbClr val="C7C7C7"/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5771F2B-1485-44F8-BB2A-B2108A0614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92903" y="1061548"/>
            <a:ext cx="4569329" cy="54764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8327" y="2701312"/>
            <a:ext cx="6590749" cy="3836648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78" y="1352479"/>
            <a:ext cx="6569449" cy="110078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2" name="Rectangle 6">
            <a:extLst>
              <a:ext uri="{FF2B5EF4-FFF2-40B4-BE49-F238E27FC236}">
                <a16:creationId xmlns:a16="http://schemas.microsoft.com/office/drawing/2014/main" id="{A28E6D1F-0A06-4CB6-9205-F2F60BB1C0D3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5A4A8ECE-C685-4987-A5C3-58EECB462B72}"/>
              </a:ext>
            </a:extLst>
          </p:cNvPr>
          <p:cNvSpPr/>
          <p:nvPr userDrawn="1"/>
        </p:nvSpPr>
        <p:spPr>
          <a:xfrm>
            <a:off x="7192903" y="0"/>
            <a:ext cx="4999097" cy="6537960"/>
          </a:xfrm>
          <a:custGeom>
            <a:avLst/>
            <a:gdLst>
              <a:gd name="connsiteX0" fmla="*/ 0 w 4999097"/>
              <a:gd name="connsiteY0" fmla="*/ 0 h 6537960"/>
              <a:gd name="connsiteX1" fmla="*/ 4999097 w 4999097"/>
              <a:gd name="connsiteY1" fmla="*/ 0 h 6537960"/>
              <a:gd name="connsiteX2" fmla="*/ 4999097 w 4999097"/>
              <a:gd name="connsiteY2" fmla="*/ 6537960 h 6537960"/>
              <a:gd name="connsiteX3" fmla="*/ 4569328 w 4999097"/>
              <a:gd name="connsiteY3" fmla="*/ 6537960 h 6537960"/>
              <a:gd name="connsiteX4" fmla="*/ 4569328 w 4999097"/>
              <a:gd name="connsiteY4" fmla="*/ 1099648 h 6537960"/>
              <a:gd name="connsiteX5" fmla="*/ 0 w 4999097"/>
              <a:gd name="connsiteY5" fmla="*/ 1099648 h 6537960"/>
              <a:gd name="connsiteX6" fmla="*/ 0 w 4999097"/>
              <a:gd name="connsiteY6" fmla="*/ 0 h 653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9097" h="6537960">
                <a:moveTo>
                  <a:pt x="0" y="0"/>
                </a:moveTo>
                <a:lnTo>
                  <a:pt x="4999097" y="0"/>
                </a:lnTo>
                <a:lnTo>
                  <a:pt x="4999097" y="6537960"/>
                </a:lnTo>
                <a:lnTo>
                  <a:pt x="4569328" y="6537960"/>
                </a:lnTo>
                <a:lnTo>
                  <a:pt x="4569328" y="1099648"/>
                </a:lnTo>
                <a:lnTo>
                  <a:pt x="0" y="109964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94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picture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1431992C-0C54-420C-9840-985D3FDE1808}"/>
              </a:ext>
            </a:extLst>
          </p:cNvPr>
          <p:cNvSpPr/>
          <p:nvPr userDrawn="1"/>
        </p:nvSpPr>
        <p:spPr>
          <a:xfrm>
            <a:off x="274320" y="1061548"/>
            <a:ext cx="11917681" cy="5476412"/>
          </a:xfrm>
          <a:prstGeom prst="rect">
            <a:avLst/>
          </a:prstGeom>
          <a:solidFill>
            <a:srgbClr val="C7C7C7"/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5771F2B-1485-44F8-BB2A-B2108A0614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9769" y="1061548"/>
            <a:ext cx="4569329" cy="54764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32843" y="2701312"/>
            <a:ext cx="6590749" cy="3836648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143" y="1352479"/>
            <a:ext cx="6569449" cy="110078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2" name="Rectangle 6">
            <a:extLst>
              <a:ext uri="{FF2B5EF4-FFF2-40B4-BE49-F238E27FC236}">
                <a16:creationId xmlns:a16="http://schemas.microsoft.com/office/drawing/2014/main" id="{A28E6D1F-0A06-4CB6-9205-F2F60BB1C0D3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790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1431992C-0C54-420C-9840-985D3FDE1808}"/>
              </a:ext>
            </a:extLst>
          </p:cNvPr>
          <p:cNvSpPr/>
          <p:nvPr userDrawn="1"/>
        </p:nvSpPr>
        <p:spPr>
          <a:xfrm>
            <a:off x="274320" y="1061548"/>
            <a:ext cx="11917681" cy="5476412"/>
          </a:xfrm>
          <a:prstGeom prst="rect">
            <a:avLst/>
          </a:prstGeom>
          <a:solidFill>
            <a:srgbClr val="C7C7C7"/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5771F2B-1485-44F8-BB2A-B2108A0614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54263" y="1061548"/>
            <a:ext cx="4569329" cy="54764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95105" y="2701312"/>
            <a:ext cx="6590749" cy="3836648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05" y="1352479"/>
            <a:ext cx="6569449" cy="110078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2" name="Rectangle 6">
            <a:extLst>
              <a:ext uri="{FF2B5EF4-FFF2-40B4-BE49-F238E27FC236}">
                <a16:creationId xmlns:a16="http://schemas.microsoft.com/office/drawing/2014/main" id="{A28E6D1F-0A06-4CB6-9205-F2F60BB1C0D3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670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19"/>
            <a:ext cx="11000232" cy="1014984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19"/>
            <a:ext cx="11430000" cy="1014984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19"/>
            <a:ext cx="11430000" cy="1014984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005" y="1653735"/>
            <a:ext cx="11425049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3985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0149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19"/>
            <a:ext cx="11504904" cy="1014984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19"/>
            <a:ext cx="11381931" cy="1014984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19"/>
            <a:ext cx="11425236" cy="1017586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19"/>
            <a:ext cx="11441314" cy="1014984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510018"/>
            <a:ext cx="5486400" cy="698774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510018"/>
            <a:ext cx="5486400" cy="698774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101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63" r:id="rId3"/>
    <p:sldLayoutId id="2147483716" r:id="rId4"/>
    <p:sldLayoutId id="2147483663" r:id="rId5"/>
    <p:sldLayoutId id="2147483758" r:id="rId6"/>
    <p:sldLayoutId id="2147483736" r:id="rId7"/>
    <p:sldLayoutId id="2147483759" r:id="rId8"/>
    <p:sldLayoutId id="2147483685" r:id="rId9"/>
    <p:sldLayoutId id="2147483757" r:id="rId10"/>
    <p:sldLayoutId id="2147483667" r:id="rId11"/>
    <p:sldLayoutId id="2147483725" r:id="rId12"/>
    <p:sldLayoutId id="2147483756" r:id="rId13"/>
    <p:sldLayoutId id="2147483764" r:id="rId14"/>
    <p:sldLayoutId id="2147483765" r:id="rId15"/>
    <p:sldLayoutId id="2147483766" r:id="rId16"/>
    <p:sldLayoutId id="2147483678" r:id="rId17"/>
    <p:sldLayoutId id="2147483760" r:id="rId18"/>
    <p:sldLayoutId id="2147483761" r:id="rId19"/>
    <p:sldLayoutId id="2147483762" r:id="rId20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481" y="2695575"/>
            <a:ext cx="5440514" cy="2345981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1800" dirty="0"/>
              <a:t>Presented to ICANS XXIII</a:t>
            </a:r>
          </a:p>
          <a:p>
            <a:pPr>
              <a:lnSpc>
                <a:spcPct val="0"/>
              </a:lnSpc>
              <a:spcBef>
                <a:spcPts val="1800"/>
              </a:spcBef>
              <a:spcAft>
                <a:spcPts val="0"/>
              </a:spcAft>
            </a:pPr>
            <a:endParaRPr lang="en-US" dirty="0"/>
          </a:p>
          <a:p>
            <a:pPr>
              <a:lnSpc>
                <a:spcPct val="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dirty="0"/>
              <a:t>Matthew Stone</a:t>
            </a:r>
          </a:p>
          <a:p>
            <a:pPr>
              <a:lnSpc>
                <a:spcPct val="0"/>
              </a:lnSpc>
              <a:spcBef>
                <a:spcPts val="1800"/>
              </a:spcBef>
              <a:spcAft>
                <a:spcPts val="0"/>
              </a:spcAft>
            </a:pPr>
            <a:br>
              <a:rPr lang="en-US" dirty="0"/>
            </a:br>
            <a:r>
              <a:rPr lang="en-US" dirty="0"/>
              <a:t>ORNL</a:t>
            </a:r>
          </a:p>
          <a:p>
            <a:pPr>
              <a:lnSpc>
                <a:spcPct val="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sz="1800" dirty="0"/>
              <a:t>Neutron Scattering Directorate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1600" dirty="0"/>
              <a:t>Chattanooga, TN</a:t>
            </a:r>
            <a:br>
              <a:rPr lang="en-US" sz="1600" dirty="0"/>
            </a:br>
            <a:r>
              <a:rPr lang="en-US" sz="1600" dirty="0"/>
              <a:t>October 14, 2019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7E0D9F-4F0D-481F-B652-DEE068654C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Good neutron absorbers make good beamline neighbors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DAC49C-3135-48E2-92A3-BAC3350B09E9}"/>
              </a:ext>
            </a:extLst>
          </p:cNvPr>
          <p:cNvSpPr txBox="1"/>
          <p:nvPr/>
        </p:nvSpPr>
        <p:spPr>
          <a:xfrm>
            <a:off x="5510464" y="4100804"/>
            <a:ext cx="3249608" cy="1255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800" dirty="0">
                <a:latin typeface="+mn-lt"/>
              </a:rPr>
              <a:t>Victor Fanelli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+mn-lt"/>
              </a:rPr>
              <a:t>Lowell Crow</a:t>
            </a:r>
          </a:p>
          <a:p>
            <a:pPr algn="l">
              <a:lnSpc>
                <a:spcPct val="90000"/>
              </a:lnSpc>
            </a:pPr>
            <a:r>
              <a:rPr lang="en-US" sz="2800" dirty="0">
                <a:latin typeface="+mn-lt"/>
              </a:rPr>
              <a:t>Jennifer Niedziela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2AE05D-144C-487F-B710-85C936C9D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5955" y="246948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18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7560C5-806F-4B86-BB5B-1A24BA172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588" y="599917"/>
            <a:ext cx="5826582" cy="6064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6BE44C-0AFE-4E7F-83C2-F75CDF78A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53" y="563306"/>
            <a:ext cx="4961956" cy="60244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0B44D5-B0EA-433B-BEAB-93AD1A3C7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Bragg peaks from absorbers (CG1B)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0B77D7F-4CE9-4A8C-A283-5B4539A0377A}"/>
              </a:ext>
            </a:extLst>
          </p:cNvPr>
          <p:cNvSpPr txBox="1">
            <a:spLocks/>
          </p:cNvSpPr>
          <p:nvPr/>
        </p:nvSpPr>
        <p:spPr bwMode="auto">
          <a:xfrm>
            <a:off x="7660105" y="218340"/>
            <a:ext cx="1546476" cy="58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nn-NO" sz="1600" dirty="0"/>
              <a:t>E=14.7 meV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nn-NO" sz="1600" dirty="0">
                <a:latin typeface="Symbol" panose="05050102010706020507" pitchFamily="18" charset="2"/>
              </a:rPr>
              <a:t>l</a:t>
            </a:r>
            <a:r>
              <a:rPr lang="nn-NO" sz="1600" dirty="0"/>
              <a:t>=2.42 Å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2C77B18-A840-4ED5-887E-3BCE995FE5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583" r="34775"/>
          <a:stretch/>
        </p:blipFill>
        <p:spPr>
          <a:xfrm>
            <a:off x="5272945" y="1945774"/>
            <a:ext cx="1309318" cy="265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0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BB486-FF0D-40AF-980E-B688A36C1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Highly borated materials look very similar (CG1B).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74AFD6-F0CB-4241-B6EC-B502E5A40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091907"/>
            <a:ext cx="6323739" cy="459798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771981-9605-4EC2-ADD8-CCE18A359E45}"/>
              </a:ext>
            </a:extLst>
          </p:cNvPr>
          <p:cNvSpPr txBox="1">
            <a:spLocks/>
          </p:cNvSpPr>
          <p:nvPr/>
        </p:nvSpPr>
        <p:spPr bwMode="auto">
          <a:xfrm>
            <a:off x="6656613" y="1083634"/>
            <a:ext cx="4584659" cy="555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Boron carbide in different forms behaves very similarly.</a:t>
            </a:r>
          </a:p>
          <a:p>
            <a:r>
              <a:rPr lang="en-US" dirty="0"/>
              <a:t>Surface texture may be important for reflectometers and SANS.</a:t>
            </a:r>
          </a:p>
          <a:p>
            <a:r>
              <a:rPr lang="en-US" dirty="0"/>
              <a:t>Borated Aluminum is a reasonable substitute at high scattering angles.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BF74937-EBD3-4C88-B8AA-5AE186C69FEF}"/>
              </a:ext>
            </a:extLst>
          </p:cNvPr>
          <p:cNvSpPr txBox="1">
            <a:spLocks/>
          </p:cNvSpPr>
          <p:nvPr/>
        </p:nvSpPr>
        <p:spPr bwMode="auto">
          <a:xfrm>
            <a:off x="10226424" y="259472"/>
            <a:ext cx="1546476" cy="58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nn-NO" sz="1600" dirty="0"/>
              <a:t>E=14.7 meV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nn-NO" sz="1600" dirty="0">
                <a:latin typeface="Symbol" panose="05050102010706020507" pitchFamily="18" charset="2"/>
              </a:rPr>
              <a:t>l</a:t>
            </a:r>
            <a:r>
              <a:rPr lang="nn-NO" sz="1600" dirty="0"/>
              <a:t>=2.42 Å</a:t>
            </a:r>
          </a:p>
        </p:txBody>
      </p:sp>
    </p:spTree>
    <p:extLst>
      <p:ext uri="{BB962C8B-B14F-4D97-AF65-F5344CB8AC3E}">
        <p14:creationId xmlns:p14="http://schemas.microsoft.com/office/powerpoint/2010/main" val="1269516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7A697-54C2-4BB5-9A19-8FB9BB543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Borated </a:t>
            </a:r>
            <a:r>
              <a:rPr lang="en-US" dirty="0" err="1"/>
              <a:t>Polyethelene</a:t>
            </a:r>
            <a:r>
              <a:rPr lang="en-US" dirty="0"/>
              <a:t> (CG1B)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D9BE87-5718-4A65-8CC4-2CB84D16D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476488"/>
            <a:ext cx="5552365" cy="38288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22ACF5-E6A9-4D08-8EC4-357B72241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42" y="1476489"/>
            <a:ext cx="5552365" cy="38288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9DBB0B-A970-4C6A-B997-9949121C30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400" t="72805" r="10722" b="18411"/>
          <a:stretch/>
        </p:blipFill>
        <p:spPr>
          <a:xfrm>
            <a:off x="3373287" y="4262440"/>
            <a:ext cx="1992094" cy="33632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643E2DF-23AA-4D89-98CA-676DEBEA0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7274" y="1261284"/>
            <a:ext cx="6229162" cy="960922"/>
          </a:xfrm>
        </p:spPr>
        <p:txBody>
          <a:bodyPr/>
          <a:lstStyle/>
          <a:p>
            <a:r>
              <a:rPr lang="en-US" dirty="0"/>
              <a:t>Detector fixed at 90 degrees, rotating sample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A7807F6-38AE-4F8E-B914-F9975FD1D00A}"/>
              </a:ext>
            </a:extLst>
          </p:cNvPr>
          <p:cNvSpPr txBox="1">
            <a:spLocks/>
          </p:cNvSpPr>
          <p:nvPr/>
        </p:nvSpPr>
        <p:spPr bwMode="auto">
          <a:xfrm>
            <a:off x="6420853" y="228974"/>
            <a:ext cx="1546476" cy="58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nn-NO" sz="1600" dirty="0"/>
              <a:t>E=14.7 meV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nn-NO" sz="1600" dirty="0">
                <a:latin typeface="Symbol" panose="05050102010706020507" pitchFamily="18" charset="2"/>
              </a:rPr>
              <a:t>l</a:t>
            </a:r>
            <a:r>
              <a:rPr lang="nn-NO" sz="1600" dirty="0"/>
              <a:t>=2.42 Å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2A6DC69-3AF9-4A72-B10B-11A690D64943}"/>
              </a:ext>
            </a:extLst>
          </p:cNvPr>
          <p:cNvSpPr txBox="1">
            <a:spLocks/>
          </p:cNvSpPr>
          <p:nvPr/>
        </p:nvSpPr>
        <p:spPr bwMode="auto">
          <a:xfrm>
            <a:off x="5762904" y="4465229"/>
            <a:ext cx="6229162" cy="23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Borated Poly (5%) absorbs the transmission neutrons</a:t>
            </a:r>
          </a:p>
          <a:p>
            <a:r>
              <a:rPr lang="en-US" dirty="0"/>
              <a:t>BUT Borated Poly </a:t>
            </a:r>
            <a:r>
              <a:rPr lang="en-US" i="1" dirty="0"/>
              <a:t>glows</a:t>
            </a:r>
            <a:r>
              <a:rPr lang="en-US" dirty="0"/>
              <a:t> from the neutrons scattering from the surface.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1FC66BB-4B40-47E3-96D5-002F8D86A0FE}"/>
              </a:ext>
            </a:extLst>
          </p:cNvPr>
          <p:cNvSpPr/>
          <p:nvPr/>
        </p:nvSpPr>
        <p:spPr>
          <a:xfrm>
            <a:off x="7149241" y="2248109"/>
            <a:ext cx="496111" cy="496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E5B8B87-4542-41B7-85D0-9F3C242206C1}"/>
              </a:ext>
            </a:extLst>
          </p:cNvPr>
          <p:cNvSpPr/>
          <p:nvPr/>
        </p:nvSpPr>
        <p:spPr>
          <a:xfrm>
            <a:off x="8880297" y="4060308"/>
            <a:ext cx="496111" cy="4961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F3F82B-FA69-4370-83B7-EE503A9E978A}"/>
              </a:ext>
            </a:extLst>
          </p:cNvPr>
          <p:cNvCxnSpPr>
            <a:cxnSpLocks/>
          </p:cNvCxnSpPr>
          <p:nvPr/>
        </p:nvCxnSpPr>
        <p:spPr>
          <a:xfrm rot="5400000">
            <a:off x="8397886" y="3295650"/>
            <a:ext cx="1457007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8545A73-6270-43A1-A148-4D5D3F32BC70}"/>
              </a:ext>
            </a:extLst>
          </p:cNvPr>
          <p:cNvSpPr/>
          <p:nvPr/>
        </p:nvSpPr>
        <p:spPr>
          <a:xfrm rot="16200000">
            <a:off x="8999905" y="1945017"/>
            <a:ext cx="254524" cy="11217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DAD1CAD-DD45-45CE-8721-7BBC58512B7F}"/>
              </a:ext>
            </a:extLst>
          </p:cNvPr>
          <p:cNvCxnSpPr>
            <a:cxnSpLocks/>
          </p:cNvCxnSpPr>
          <p:nvPr/>
        </p:nvCxnSpPr>
        <p:spPr>
          <a:xfrm>
            <a:off x="7171104" y="2505092"/>
            <a:ext cx="1395169" cy="163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BF33F5F-E6FA-47CA-BD58-D6917CA866DE}"/>
              </a:ext>
            </a:extLst>
          </p:cNvPr>
          <p:cNvSpPr txBox="1"/>
          <p:nvPr/>
        </p:nvSpPr>
        <p:spPr>
          <a:xfrm>
            <a:off x="6605744" y="2074076"/>
            <a:ext cx="182453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Incident Beam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5A46BF-87BD-4206-B202-CF868D11670B}"/>
              </a:ext>
            </a:extLst>
          </p:cNvPr>
          <p:cNvSpPr txBox="1"/>
          <p:nvPr/>
        </p:nvSpPr>
        <p:spPr>
          <a:xfrm>
            <a:off x="9105848" y="3559976"/>
            <a:ext cx="201369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Scattered Beam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02C758-B167-4237-B19D-1510519E4BFC}"/>
              </a:ext>
            </a:extLst>
          </p:cNvPr>
          <p:cNvSpPr/>
          <p:nvPr/>
        </p:nvSpPr>
        <p:spPr>
          <a:xfrm>
            <a:off x="7907053" y="276225"/>
            <a:ext cx="2565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400" dirty="0"/>
              <a:t>(Rocking Curves)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6F3731F4-F9E5-4850-89B0-4A4E1C1409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583" r="34775"/>
          <a:stretch/>
        </p:blipFill>
        <p:spPr>
          <a:xfrm>
            <a:off x="4714375" y="4408545"/>
            <a:ext cx="1120941" cy="226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8700000">
                                      <p:cBhvr>
                                        <p:cTn id="1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80632-DDC3-4756-A412-44EEE75E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Absorbers in epoxy (CG1B)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47A365-FB03-49F9-A566-6C0D1FB4A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345968"/>
            <a:ext cx="5826828" cy="424226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198C02-A67D-49FF-8CE2-65AFB2781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2838" y="1694784"/>
            <a:ext cx="6229162" cy="3544632"/>
          </a:xfrm>
        </p:spPr>
        <p:txBody>
          <a:bodyPr/>
          <a:lstStyle/>
          <a:p>
            <a:r>
              <a:rPr lang="en-US" dirty="0"/>
              <a:t>Just like the borated </a:t>
            </a:r>
            <a:r>
              <a:rPr lang="en-US" dirty="0" err="1"/>
              <a:t>polyethelene</a:t>
            </a:r>
            <a:r>
              <a:rPr lang="en-US" dirty="0"/>
              <a:t>, the absorbers in epoxy will have enhance scattering in reflection.</a:t>
            </a:r>
          </a:p>
          <a:p>
            <a:r>
              <a:rPr lang="en-US" dirty="0"/>
              <a:t>B</a:t>
            </a:r>
            <a:r>
              <a:rPr lang="en-US" baseline="-25000" dirty="0"/>
              <a:t>4</a:t>
            </a:r>
            <a:r>
              <a:rPr lang="en-US" dirty="0"/>
              <a:t>C in epoxy works well, but still has extra scattering in reflection geometry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5A3D23-BE9A-455F-922E-A92C25BB9D6A}"/>
              </a:ext>
            </a:extLst>
          </p:cNvPr>
          <p:cNvSpPr txBox="1">
            <a:spLocks/>
          </p:cNvSpPr>
          <p:nvPr/>
        </p:nvSpPr>
        <p:spPr bwMode="auto">
          <a:xfrm>
            <a:off x="5955259" y="235409"/>
            <a:ext cx="1546476" cy="58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nn-NO" sz="1600" dirty="0"/>
              <a:t>E=14.7 meV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nn-NO" sz="1600" dirty="0">
                <a:latin typeface="Symbol" panose="05050102010706020507" pitchFamily="18" charset="2"/>
              </a:rPr>
              <a:t>l</a:t>
            </a:r>
            <a:r>
              <a:rPr lang="nn-NO" sz="1600" dirty="0"/>
              <a:t>=2.42 Å</a:t>
            </a:r>
          </a:p>
        </p:txBody>
      </p:sp>
    </p:spTree>
    <p:extLst>
      <p:ext uri="{BB962C8B-B14F-4D97-AF65-F5344CB8AC3E}">
        <p14:creationId xmlns:p14="http://schemas.microsoft.com/office/powerpoint/2010/main" val="3268952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851A9-47BC-4E68-8B6A-816BFA0DE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Concrete (CG1B)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0011C9-2294-45A5-8BAE-874935EAE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44" y="924574"/>
            <a:ext cx="4970189" cy="35539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997275-F242-47B6-AECA-22CA9ACBC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327" y="972416"/>
            <a:ext cx="4915571" cy="345828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5A4269-E550-4750-898D-AAF226B65A05}"/>
              </a:ext>
            </a:extLst>
          </p:cNvPr>
          <p:cNvSpPr txBox="1">
            <a:spLocks/>
          </p:cNvSpPr>
          <p:nvPr/>
        </p:nvSpPr>
        <p:spPr bwMode="auto">
          <a:xfrm>
            <a:off x="4101277" y="223377"/>
            <a:ext cx="1546476" cy="58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nn-NO" sz="1600" dirty="0"/>
              <a:t>E=14.7 meV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nn-NO" sz="1600" dirty="0">
                <a:latin typeface="Symbol" panose="05050102010706020507" pitchFamily="18" charset="2"/>
              </a:rPr>
              <a:t>l</a:t>
            </a:r>
            <a:r>
              <a:rPr lang="nn-NO" sz="1600" dirty="0"/>
              <a:t>=2.42 Å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2DE633-E0B3-4D49-B070-EFBEED4CD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06" y="4720855"/>
            <a:ext cx="11100391" cy="1254643"/>
          </a:xfrm>
        </p:spPr>
        <p:txBody>
          <a:bodyPr/>
          <a:lstStyle/>
          <a:p>
            <a:r>
              <a:rPr lang="en-US" dirty="0"/>
              <a:t>High density concrete scatters less than traditional concrete</a:t>
            </a:r>
          </a:p>
          <a:p>
            <a:r>
              <a:rPr lang="en-US" dirty="0"/>
              <a:t>Both scatter nearly the same as </a:t>
            </a:r>
            <a:r>
              <a:rPr lang="en-US" dirty="0" err="1"/>
              <a:t>polyethelene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40243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B4AE7-26FA-4CFA-8EDA-DAA66D48C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Time-of-flight Bragg peaks from absorbers (SEQUOIA)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6B6059-7C39-431F-87BE-BB487BE7C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387"/>
          <a:stretch/>
        </p:blipFill>
        <p:spPr>
          <a:xfrm>
            <a:off x="522635" y="1562100"/>
            <a:ext cx="6490768" cy="444165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EBDF2D-D5BB-4810-88F6-3B48F602E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1215" y="2079431"/>
            <a:ext cx="4865985" cy="2721169"/>
          </a:xfrm>
        </p:spPr>
        <p:txBody>
          <a:bodyPr/>
          <a:lstStyle/>
          <a:p>
            <a:r>
              <a:rPr lang="en-US" dirty="0"/>
              <a:t>Cadmium has very little Bragg scattering</a:t>
            </a:r>
          </a:p>
          <a:p>
            <a:r>
              <a:rPr lang="en-US" dirty="0"/>
              <a:t>Boron carbide has very little Bragg scattering.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39A73D-F7B0-47A1-A6E6-E8BBAD3FC303}"/>
                  </a:ext>
                </a:extLst>
              </p:cNvPr>
              <p:cNvSpPr txBox="1"/>
              <p:nvPr/>
            </p:nvSpPr>
            <p:spPr>
              <a:xfrm>
                <a:off x="7381373" y="5293893"/>
                <a:ext cx="3435015" cy="832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</m:e>
                      </m:func>
                    </m:oMath>
                  </m:oMathPara>
                </a14:m>
                <a:endParaRPr lang="en-US" sz="32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39A73D-F7B0-47A1-A6E6-E8BBAD3FC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373" y="5293893"/>
                <a:ext cx="3435015" cy="832664"/>
              </a:xfrm>
              <a:prstGeom prst="rect">
                <a:avLst/>
              </a:prstGeom>
              <a:blipFill>
                <a:blip r:embed="rId3"/>
                <a:stretch>
                  <a:fillRect t="-1460" b="-2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4064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5758F-B016-4110-9498-AAC51B54D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6" y="274319"/>
            <a:ext cx="11762233" cy="1014984"/>
          </a:xfrm>
        </p:spPr>
        <p:txBody>
          <a:bodyPr/>
          <a:lstStyle/>
          <a:p>
            <a:r>
              <a:rPr lang="en-US" dirty="0"/>
              <a:t>What about painted coatings? (SEQUOIA - TRANSMISSION)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2EAF1F-05E0-4D7B-A315-2E24659805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9"/>
          <a:stretch/>
        </p:blipFill>
        <p:spPr>
          <a:xfrm>
            <a:off x="298784" y="778881"/>
            <a:ext cx="9354447" cy="493611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61622E-7AE7-444E-B1CC-9B7C1AC0A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6663" y="972525"/>
            <a:ext cx="2795337" cy="4086893"/>
          </a:xfrm>
        </p:spPr>
        <p:txBody>
          <a:bodyPr/>
          <a:lstStyle/>
          <a:p>
            <a:r>
              <a:rPr lang="en-US" dirty="0"/>
              <a:t>Borated </a:t>
            </a:r>
            <a:r>
              <a:rPr lang="en-US" dirty="0" err="1"/>
              <a:t>Coraflon</a:t>
            </a:r>
            <a:r>
              <a:rPr lang="en-US" dirty="0"/>
              <a:t> coatings work with multiple layers of application.</a:t>
            </a:r>
          </a:p>
          <a:p>
            <a:r>
              <a:rPr lang="en-US" dirty="0"/>
              <a:t>NOTE wavelength cutoffs for Gadolinium and Cadmium</a:t>
            </a:r>
          </a:p>
        </p:txBody>
      </p:sp>
    </p:spTree>
    <p:extLst>
      <p:ext uri="{BB962C8B-B14F-4D97-AF65-F5344CB8AC3E}">
        <p14:creationId xmlns:p14="http://schemas.microsoft.com/office/powerpoint/2010/main" val="395435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881258-4C17-45A1-87AB-CBCD26DDB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67" y="404626"/>
            <a:ext cx="9206163" cy="439256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F1B2E6-8C40-40C4-B645-B161D8E79AB7}"/>
              </a:ext>
            </a:extLst>
          </p:cNvPr>
          <p:cNvSpPr txBox="1">
            <a:spLocks/>
          </p:cNvSpPr>
          <p:nvPr/>
        </p:nvSpPr>
        <p:spPr bwMode="auto">
          <a:xfrm>
            <a:off x="636671" y="4750469"/>
            <a:ext cx="10918658" cy="149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Borated Poly (5%) looks fantastic for  transmission geometry</a:t>
            </a:r>
          </a:p>
          <a:p>
            <a:r>
              <a:rPr lang="en-US" dirty="0"/>
              <a:t>BUT Borated Poly </a:t>
            </a:r>
            <a:r>
              <a:rPr lang="en-US" i="1" dirty="0"/>
              <a:t>glows</a:t>
            </a:r>
            <a:r>
              <a:rPr lang="en-US" dirty="0"/>
              <a:t> from the neutrons scattering from the surface.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92A4DB3-7110-464D-9B35-84B8F5733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19"/>
            <a:ext cx="11430000" cy="1014984"/>
          </a:xfrm>
        </p:spPr>
        <p:txBody>
          <a:bodyPr/>
          <a:lstStyle/>
          <a:p>
            <a:r>
              <a:rPr lang="en-US" dirty="0"/>
              <a:t>Time-of-flight Bragg peaks from absorbers (SEQUOIA)</a:t>
            </a:r>
          </a:p>
        </p:txBody>
      </p:sp>
    </p:spTree>
    <p:extLst>
      <p:ext uri="{BB962C8B-B14F-4D97-AF65-F5344CB8AC3E}">
        <p14:creationId xmlns:p14="http://schemas.microsoft.com/office/powerpoint/2010/main" val="4168327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7643-0EB7-4845-9B77-C39D2F4E2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Photoneutrons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B9B993-48BE-427C-B6A3-43C62E0C1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42" y="1215146"/>
            <a:ext cx="4688625" cy="442770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DEE5998-195F-4CAB-BCE1-0513C5763C6E}"/>
              </a:ext>
            </a:extLst>
          </p:cNvPr>
          <p:cNvSpPr txBox="1">
            <a:spLocks/>
          </p:cNvSpPr>
          <p:nvPr/>
        </p:nvSpPr>
        <p:spPr bwMode="auto">
          <a:xfrm>
            <a:off x="5539562" y="1083634"/>
            <a:ext cx="6233337" cy="324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Cadmium+n</a:t>
            </a:r>
            <a:r>
              <a:rPr lang="en-US" dirty="0"/>
              <a:t> = prompt gamma</a:t>
            </a:r>
          </a:p>
          <a:p>
            <a:r>
              <a:rPr lang="en-US" dirty="0"/>
              <a:t>Prompt gamma + Be = n</a:t>
            </a:r>
          </a:p>
          <a:p>
            <a:r>
              <a:rPr lang="en-US" dirty="0"/>
              <a:t>High energy </a:t>
            </a:r>
            <a:r>
              <a:rPr lang="en-US" i="1" dirty="0" err="1"/>
              <a:t>Photoneutrons</a:t>
            </a:r>
            <a:r>
              <a:rPr lang="en-US" dirty="0"/>
              <a:t> were found to be produced in Be filters at the time-of-flight pelican instrument.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47119AB-1363-4B58-88FF-622A100B98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83" r="34775"/>
          <a:stretch/>
        </p:blipFill>
        <p:spPr>
          <a:xfrm>
            <a:off x="8252647" y="3669631"/>
            <a:ext cx="1497873" cy="303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3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F654E-F563-4320-998D-EEDEA3BB4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pic>
        <p:nvPicPr>
          <p:cNvPr id="1028" name="Picture 4" descr="Image result for mending wall">
            <a:extLst>
              <a:ext uri="{FF2B5EF4-FFF2-40B4-BE49-F238E27FC236}">
                <a16:creationId xmlns:a16="http://schemas.microsoft.com/office/drawing/2014/main" id="{F9093961-9D71-4BC3-A020-C0B92A4E6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924" y="0"/>
            <a:ext cx="3628451" cy="271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2F0DADB-4B79-4E9D-891F-FC9798C595E2}"/>
              </a:ext>
            </a:extLst>
          </p:cNvPr>
          <p:cNvSpPr txBox="1">
            <a:spLocks/>
          </p:cNvSpPr>
          <p:nvPr/>
        </p:nvSpPr>
        <p:spPr bwMode="auto">
          <a:xfrm>
            <a:off x="419100" y="823667"/>
            <a:ext cx="6233337" cy="513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Good neutron absorbers make good neighbors</a:t>
            </a:r>
          </a:p>
          <a:p>
            <a:r>
              <a:rPr lang="en-US" dirty="0"/>
              <a:t>Watch out for Bragg peaks</a:t>
            </a:r>
          </a:p>
          <a:p>
            <a:r>
              <a:rPr lang="en-US" dirty="0"/>
              <a:t>Poly has its place – not near the direct beam</a:t>
            </a:r>
          </a:p>
          <a:p>
            <a:r>
              <a:rPr lang="en-US" dirty="0"/>
              <a:t>Cadmium is great.</a:t>
            </a:r>
          </a:p>
          <a:p>
            <a:pPr lvl="1"/>
            <a:r>
              <a:rPr lang="en-US" dirty="0"/>
              <a:t>Unless you heat up sample</a:t>
            </a:r>
          </a:p>
          <a:p>
            <a:pPr lvl="1"/>
            <a:r>
              <a:rPr lang="en-US" dirty="0"/>
              <a:t>Unless you have E&gt;100 </a:t>
            </a:r>
            <a:r>
              <a:rPr lang="en-US" dirty="0" err="1"/>
              <a:t>meV</a:t>
            </a:r>
            <a:endParaRPr lang="en-US" dirty="0"/>
          </a:p>
          <a:p>
            <a:pPr lvl="1"/>
            <a:r>
              <a:rPr lang="en-US" dirty="0"/>
              <a:t>Unless you have gamma sensitive detectors (or people)</a:t>
            </a:r>
          </a:p>
          <a:p>
            <a:pPr lvl="1"/>
            <a:r>
              <a:rPr lang="en-US" dirty="0"/>
              <a:t>Unless Beryllium is nearby</a:t>
            </a:r>
          </a:p>
          <a:p>
            <a:pPr lvl="1"/>
            <a:r>
              <a:rPr lang="en-US" dirty="0"/>
              <a:t>Otherwise choose Boron Carbide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3FF67-56B9-4BC9-9A08-DAC4914739D3}"/>
              </a:ext>
            </a:extLst>
          </p:cNvPr>
          <p:cNvSpPr txBox="1"/>
          <p:nvPr/>
        </p:nvSpPr>
        <p:spPr>
          <a:xfrm>
            <a:off x="7174374" y="2728436"/>
            <a:ext cx="5212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+mn-lt"/>
              </a:rPr>
              <a:t>“</a:t>
            </a:r>
            <a:r>
              <a:rPr lang="en-US" sz="2000" dirty="0">
                <a:solidFill>
                  <a:srgbClr val="343434"/>
                </a:solidFill>
                <a:latin typeface="+mj-lt"/>
              </a:rPr>
              <a:t>Before I built a wall I'd ask to know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solidFill>
                  <a:srgbClr val="343434"/>
                </a:solidFill>
                <a:latin typeface="+mj-lt"/>
              </a:rPr>
              <a:t>What I was walling in or walling out,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solidFill>
                  <a:srgbClr val="343434"/>
                </a:solidFill>
                <a:latin typeface="+mj-lt"/>
              </a:rPr>
              <a:t>And to whom I was like to give offense.”</a:t>
            </a:r>
            <a:endParaRPr lang="en-US" sz="2000" dirty="0">
              <a:latin typeface="+mj-lt"/>
            </a:endParaRPr>
          </a:p>
          <a:p>
            <a:pPr algn="l">
              <a:lnSpc>
                <a:spcPct val="90000"/>
              </a:lnSpc>
            </a:pPr>
            <a:endParaRPr lang="en-US" sz="2000" dirty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sz="2000" dirty="0">
                <a:latin typeface="+mn-lt"/>
              </a:rPr>
              <a:t>R. Frost </a:t>
            </a:r>
            <a:r>
              <a:rPr lang="en-US" sz="2000" i="1" dirty="0">
                <a:latin typeface="+mn-lt"/>
              </a:rPr>
              <a:t>Mending Wall</a:t>
            </a:r>
            <a:r>
              <a:rPr lang="en-US" sz="2000" dirty="0">
                <a:latin typeface="+mn-lt"/>
              </a:rPr>
              <a:t> (1914)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9E13F4-50B6-458A-9E56-BAB7C8AB6E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51" t="8990" r="6633" b="8507"/>
          <a:stretch/>
        </p:blipFill>
        <p:spPr>
          <a:xfrm>
            <a:off x="9662829" y="4230944"/>
            <a:ext cx="2415026" cy="235752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EC4D5F-6A44-428C-8284-5F4986FDA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4963" y="4324350"/>
            <a:ext cx="2795337" cy="9905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Published in NIMA</a:t>
            </a:r>
          </a:p>
        </p:txBody>
      </p:sp>
    </p:spTree>
    <p:extLst>
      <p:ext uri="{BB962C8B-B14F-4D97-AF65-F5344CB8AC3E}">
        <p14:creationId xmlns:p14="http://schemas.microsoft.com/office/powerpoint/2010/main" val="132394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4811A-34F5-4BA4-95BC-A0A9C9300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47C04-655A-44D2-AD64-43F32CE12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Scope &amp; Introduction</a:t>
            </a:r>
          </a:p>
          <a:p>
            <a:r>
              <a:rPr lang="en-US" dirty="0"/>
              <a:t>Materials characterized</a:t>
            </a:r>
          </a:p>
          <a:p>
            <a:r>
              <a:rPr lang="en-US" dirty="0"/>
              <a:t>Measurements</a:t>
            </a:r>
          </a:p>
          <a:p>
            <a:r>
              <a:rPr lang="en-US" dirty="0"/>
              <a:t>Conclusions</a:t>
            </a:r>
          </a:p>
        </p:txBody>
      </p:sp>
      <p:pic>
        <p:nvPicPr>
          <p:cNvPr id="1028" name="Picture 4" descr="mending-wall-by-ken-fiery">
            <a:extLst>
              <a:ext uri="{FF2B5EF4-FFF2-40B4-BE49-F238E27FC236}">
                <a16:creationId xmlns:a16="http://schemas.microsoft.com/office/drawing/2014/main" id="{BE72C496-3041-4948-9D33-292DA834E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7335"/>
            <a:ext cx="6515100" cy="523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841A02-512A-4B7C-A5BD-C0C37548A480}"/>
              </a:ext>
            </a:extLst>
          </p:cNvPr>
          <p:cNvSpPr txBox="1"/>
          <p:nvPr/>
        </p:nvSpPr>
        <p:spPr>
          <a:xfrm>
            <a:off x="3946930" y="5640854"/>
            <a:ext cx="8138766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latin typeface="+mn-lt"/>
              </a:rPr>
              <a:t>“He only says, ‘Good fences make good neighbors.’”</a:t>
            </a:r>
          </a:p>
          <a:p>
            <a:pPr algn="l">
              <a:lnSpc>
                <a:spcPct val="90000"/>
              </a:lnSpc>
            </a:pPr>
            <a:r>
              <a:rPr lang="en-US" sz="2400" dirty="0">
                <a:latin typeface="+mn-lt"/>
              </a:rPr>
              <a:t>R. Frost </a:t>
            </a:r>
            <a:r>
              <a:rPr lang="en-US" sz="2400" i="1" dirty="0">
                <a:latin typeface="+mn-lt"/>
              </a:rPr>
              <a:t>Mending Wall</a:t>
            </a:r>
            <a:r>
              <a:rPr lang="en-US" sz="2400" dirty="0">
                <a:latin typeface="+mn-lt"/>
              </a:rPr>
              <a:t> (1914)</a:t>
            </a:r>
          </a:p>
        </p:txBody>
      </p:sp>
    </p:spTree>
    <p:extLst>
      <p:ext uri="{BB962C8B-B14F-4D97-AF65-F5344CB8AC3E}">
        <p14:creationId xmlns:p14="http://schemas.microsoft.com/office/powerpoint/2010/main" val="4158918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D0739-5B31-4D73-8C2A-CFD506285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25F3F-0417-4D50-8EB1-2D6A48F51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003104"/>
            <a:ext cx="11430000" cy="4511576"/>
          </a:xfrm>
        </p:spPr>
        <p:txBody>
          <a:bodyPr/>
          <a:lstStyle/>
          <a:p>
            <a:r>
              <a:rPr lang="en-US" dirty="0"/>
              <a:t>Not biological shielding</a:t>
            </a:r>
          </a:p>
          <a:p>
            <a:r>
              <a:rPr lang="en-US" dirty="0"/>
              <a:t>Shielding in the vicinity of the neutron beam</a:t>
            </a:r>
          </a:p>
          <a:p>
            <a:pPr lvl="1"/>
            <a:r>
              <a:rPr lang="en-US" dirty="0"/>
              <a:t>Apertures</a:t>
            </a:r>
          </a:p>
          <a:p>
            <a:pPr lvl="1"/>
            <a:r>
              <a:rPr lang="en-US" dirty="0"/>
              <a:t>Masks</a:t>
            </a:r>
          </a:p>
          <a:p>
            <a:pPr lvl="1"/>
            <a:r>
              <a:rPr lang="en-US" dirty="0"/>
              <a:t>Shielding sample environments and samples</a:t>
            </a:r>
          </a:p>
          <a:p>
            <a:pPr lvl="1"/>
            <a:r>
              <a:rPr lang="en-US" dirty="0"/>
              <a:t>Shielding inside of instruments</a:t>
            </a:r>
          </a:p>
          <a:p>
            <a:r>
              <a:rPr lang="en-US" dirty="0"/>
              <a:t>Hippocratic oath of neutron shielding</a:t>
            </a:r>
          </a:p>
          <a:p>
            <a:pPr lvl="1"/>
            <a:r>
              <a:rPr lang="en-US" dirty="0"/>
              <a:t>“First, do no harm”</a:t>
            </a:r>
          </a:p>
          <a:p>
            <a:pPr lvl="1"/>
            <a:r>
              <a:rPr lang="en-US" dirty="0"/>
              <a:t>Some shielding adds to the background</a:t>
            </a:r>
          </a:p>
        </p:txBody>
      </p:sp>
    </p:spTree>
    <p:extLst>
      <p:ext uri="{BB962C8B-B14F-4D97-AF65-F5344CB8AC3E}">
        <p14:creationId xmlns:p14="http://schemas.microsoft.com/office/powerpoint/2010/main" val="3707222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man, yellow&#10;&#10;Description automatically generated">
            <a:extLst>
              <a:ext uri="{FF2B5EF4-FFF2-40B4-BE49-F238E27FC236}">
                <a16:creationId xmlns:a16="http://schemas.microsoft.com/office/drawing/2014/main" id="{8D97622E-43C2-4CFF-BB6D-DB560EEC71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706" b="55248"/>
          <a:stretch/>
        </p:blipFill>
        <p:spPr>
          <a:xfrm>
            <a:off x="5675841" y="779675"/>
            <a:ext cx="4786733" cy="50932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BCAA7F-ED45-4219-9087-1DC5202CF997}"/>
              </a:ext>
            </a:extLst>
          </p:cNvPr>
          <p:cNvSpPr txBox="1"/>
          <p:nvPr/>
        </p:nvSpPr>
        <p:spPr>
          <a:xfrm>
            <a:off x="419100" y="922446"/>
            <a:ext cx="5357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4000" dirty="0">
                <a:latin typeface="+mn-lt"/>
              </a:rPr>
              <a:t>Boron Carbide (ZHIP)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1B2E16-FC6E-4210-AF33-78E964D69BBC}"/>
              </a:ext>
            </a:extLst>
          </p:cNvPr>
          <p:cNvSpPr txBox="1"/>
          <p:nvPr/>
        </p:nvSpPr>
        <p:spPr>
          <a:xfrm>
            <a:off x="2933308" y="2471977"/>
            <a:ext cx="2680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4000" dirty="0">
                <a:latin typeface="+mn-lt"/>
              </a:rPr>
              <a:t>Cadmium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C3939F-575B-452D-9D8E-1FC6D6F191B0}"/>
              </a:ext>
            </a:extLst>
          </p:cNvPr>
          <p:cNvSpPr txBox="1"/>
          <p:nvPr/>
        </p:nvSpPr>
        <p:spPr>
          <a:xfrm>
            <a:off x="3616785" y="4735981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4000" dirty="0">
                <a:latin typeface="+mn-lt"/>
              </a:rPr>
              <a:t>Sample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A6586F-A08B-44DF-B56E-85915174E25E}"/>
              </a:ext>
            </a:extLst>
          </p:cNvPr>
          <p:cNvCxnSpPr/>
          <p:nvPr/>
        </p:nvCxnSpPr>
        <p:spPr>
          <a:xfrm>
            <a:off x="2828042" y="1772239"/>
            <a:ext cx="3195687" cy="0"/>
          </a:xfrm>
          <a:prstGeom prst="straightConnector1">
            <a:avLst/>
          </a:prstGeom>
          <a:ln w="47625">
            <a:solidFill>
              <a:srgbClr val="F50501"/>
            </a:solidFill>
            <a:miter lim="800000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E6BA80C-FFF9-4C20-921D-A470367894E5}"/>
              </a:ext>
            </a:extLst>
          </p:cNvPr>
          <p:cNvCxnSpPr/>
          <p:nvPr/>
        </p:nvCxnSpPr>
        <p:spPr>
          <a:xfrm>
            <a:off x="4092805" y="3102989"/>
            <a:ext cx="3195687" cy="0"/>
          </a:xfrm>
          <a:prstGeom prst="straightConnector1">
            <a:avLst/>
          </a:prstGeom>
          <a:ln w="47625">
            <a:solidFill>
              <a:srgbClr val="F50501"/>
            </a:solidFill>
            <a:miter lim="800000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5157F14-547F-491D-8D18-99644D0CC4DB}"/>
              </a:ext>
            </a:extLst>
          </p:cNvPr>
          <p:cNvCxnSpPr>
            <a:cxnSpLocks/>
          </p:cNvCxnSpPr>
          <p:nvPr/>
        </p:nvCxnSpPr>
        <p:spPr>
          <a:xfrm>
            <a:off x="4593997" y="5404700"/>
            <a:ext cx="3956115" cy="0"/>
          </a:xfrm>
          <a:prstGeom prst="straightConnector1">
            <a:avLst/>
          </a:prstGeom>
          <a:ln w="47625">
            <a:solidFill>
              <a:srgbClr val="F50501"/>
            </a:solidFill>
            <a:miter lim="800000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8F73FB2-B07C-4C60-8DA0-E7765D3DE7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83" r="34775"/>
          <a:stretch/>
        </p:blipFill>
        <p:spPr>
          <a:xfrm>
            <a:off x="825304" y="1993900"/>
            <a:ext cx="1814553" cy="367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5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49B97D-A902-43A0-8ED7-1400ACCBE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708" y="2521637"/>
            <a:ext cx="8220807" cy="423042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66E2BA-5813-44A1-8402-8896722B8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99293"/>
            <a:ext cx="11430000" cy="983958"/>
          </a:xfrm>
        </p:spPr>
        <p:txBody>
          <a:bodyPr/>
          <a:lstStyle/>
          <a:p>
            <a:r>
              <a:rPr lang="en-US" dirty="0"/>
              <a:t>Total cross section is sum of two parts</a:t>
            </a:r>
          </a:p>
          <a:p>
            <a:pPr lvl="1"/>
            <a:r>
              <a:rPr lang="en-US" dirty="0"/>
              <a:t>Scattering cross section PLUS Absorption cross section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27F1E04-34DC-4712-A69B-2A2BC270B4C8}"/>
                  </a:ext>
                </a:extLst>
              </p:cNvPr>
              <p:cNvSpPr/>
              <p:nvPr/>
            </p:nvSpPr>
            <p:spPr>
              <a:xfrm>
                <a:off x="94268" y="3108489"/>
                <a:ext cx="3540110" cy="1012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 i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2800" i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meV</m:t>
                      </m:r>
                      <m:r>
                        <a:rPr lang="en-US" sz="2800" i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81.81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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(Å)</m:t>
                              </m:r>
                            </m:e>
                            <m:sup>
                              <m:r>
                                <a:rPr lang="en-US" sz="2800" i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27F1E04-34DC-4712-A69B-2A2BC270B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8" y="3108489"/>
                <a:ext cx="3540110" cy="10126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F162489-27CD-477A-B886-12752865E8C6}"/>
                  </a:ext>
                </a:extLst>
              </p:cNvPr>
              <p:cNvSpPr/>
              <p:nvPr/>
            </p:nvSpPr>
            <p:spPr>
              <a:xfrm>
                <a:off x="2089784" y="1114555"/>
                <a:ext cx="601672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32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accent1"/>
                    </a:solidFill>
                  </a:rPr>
                  <a:t>=</a:t>
                </a:r>
                <a:r>
                  <a:rPr lang="el-GR" sz="32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32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l-GR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32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l-GR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l-GR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F162489-27CD-477A-B886-12752865E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784" y="1114555"/>
                <a:ext cx="6016723" cy="584775"/>
              </a:xfrm>
              <a:prstGeom prst="rect">
                <a:avLst/>
              </a:prstGeom>
              <a:blipFill>
                <a:blip r:embed="rId4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057FF0D-82C7-4A99-8843-CD15F55248B4}"/>
              </a:ext>
            </a:extLst>
          </p:cNvPr>
          <p:cNvSpPr txBox="1">
            <a:spLocks/>
          </p:cNvSpPr>
          <p:nvPr/>
        </p:nvSpPr>
        <p:spPr bwMode="auto">
          <a:xfrm>
            <a:off x="419100" y="1828800"/>
            <a:ext cx="11430000" cy="98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Absorption varies with energy</a:t>
            </a:r>
          </a:p>
          <a:p>
            <a:pPr lvl="1"/>
            <a:r>
              <a:rPr lang="en-US" dirty="0"/>
              <a:t>Faster neutrons (higher energy, shorter wave-lengths) are more difficult to absorb</a:t>
            </a:r>
          </a:p>
        </p:txBody>
      </p:sp>
    </p:spTree>
    <p:extLst>
      <p:ext uri="{BB962C8B-B14F-4D97-AF65-F5344CB8AC3E}">
        <p14:creationId xmlns:p14="http://schemas.microsoft.com/office/powerpoint/2010/main" val="422257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E597B-4711-4FDE-9517-7F986F4CB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material do you need to stop a neutron?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A8B7C8-6E36-43A9-A575-638B9AB25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724" y="1185282"/>
            <a:ext cx="1309492" cy="58807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E=3.5 </a:t>
            </a:r>
            <a:r>
              <a:rPr lang="en-US" sz="1600" dirty="0" err="1"/>
              <a:t>meV</a:t>
            </a: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Symbol" panose="05050102010706020507" pitchFamily="18" charset="2"/>
              </a:rPr>
              <a:t>l</a:t>
            </a:r>
            <a:r>
              <a:rPr lang="en-US" sz="1600" dirty="0"/>
              <a:t>=4.8 Å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916BC65-8783-4A22-AADE-592A1E13E68C}"/>
              </a:ext>
            </a:extLst>
          </p:cNvPr>
          <p:cNvSpPr txBox="1">
            <a:spLocks/>
          </p:cNvSpPr>
          <p:nvPr/>
        </p:nvSpPr>
        <p:spPr bwMode="auto">
          <a:xfrm>
            <a:off x="6559648" y="1195914"/>
            <a:ext cx="1357371" cy="58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nn-NO" sz="1600" dirty="0"/>
              <a:t>E=14.7 meV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nn-NO" sz="1600" dirty="0">
                <a:latin typeface="Symbol" panose="05050102010706020507" pitchFamily="18" charset="2"/>
              </a:rPr>
              <a:t>l</a:t>
            </a:r>
            <a:r>
              <a:rPr lang="nn-NO" sz="1600" dirty="0"/>
              <a:t>=2.4 Å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F6A881B-9FF6-4FA7-91A5-F958FB8595FE}"/>
              </a:ext>
            </a:extLst>
          </p:cNvPr>
          <p:cNvSpPr txBox="1">
            <a:spLocks/>
          </p:cNvSpPr>
          <p:nvPr/>
        </p:nvSpPr>
        <p:spPr bwMode="auto">
          <a:xfrm>
            <a:off x="7903406" y="1185282"/>
            <a:ext cx="1477726" cy="58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nn-NO" sz="1600" dirty="0"/>
              <a:t>E=81.81 meV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nn-NO" sz="1600" dirty="0">
                <a:latin typeface="Symbol" panose="05050102010706020507" pitchFamily="18" charset="2"/>
              </a:rPr>
              <a:t>l</a:t>
            </a:r>
            <a:r>
              <a:rPr lang="nn-NO" sz="1600" dirty="0"/>
              <a:t>=1 Å</a:t>
            </a:r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6FD6DF7E-BB47-4507-9038-7249D5EC923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701797" y="1720241"/>
            <a:ext cx="7383463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1FF4181E-E058-4CD1-86BB-10C73201C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6560" y="1744054"/>
            <a:ext cx="1531938" cy="338138"/>
          </a:xfrm>
          <a:prstGeom prst="rect">
            <a:avLst/>
          </a:prstGeom>
          <a:solidFill>
            <a:srgbClr val="3BA2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23852DD-168C-400A-80BD-DFCF0A886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497" y="1744054"/>
            <a:ext cx="1192213" cy="338138"/>
          </a:xfrm>
          <a:prstGeom prst="rect">
            <a:avLst/>
          </a:prstGeom>
          <a:solidFill>
            <a:srgbClr val="3BA2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B0087697-80C9-4911-975C-15136FD9E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0710" y="1744054"/>
            <a:ext cx="1255713" cy="338138"/>
          </a:xfrm>
          <a:prstGeom prst="rect">
            <a:avLst/>
          </a:prstGeom>
          <a:solidFill>
            <a:srgbClr val="3BA2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398AA2EB-D67D-4852-B442-8EB14EE13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422" y="1744054"/>
            <a:ext cx="1338263" cy="338138"/>
          </a:xfrm>
          <a:prstGeom prst="rect">
            <a:avLst/>
          </a:prstGeom>
          <a:solidFill>
            <a:srgbClr val="3BA2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581A2BE4-4257-41C0-A625-AF42186DE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4685" y="1744054"/>
            <a:ext cx="2036763" cy="338138"/>
          </a:xfrm>
          <a:prstGeom prst="rect">
            <a:avLst/>
          </a:prstGeom>
          <a:solidFill>
            <a:srgbClr val="3BA2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CBF61DCD-C1D9-46DE-95C9-3B66FE75C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6560" y="2101045"/>
            <a:ext cx="1531938" cy="339725"/>
          </a:xfrm>
          <a:prstGeom prst="rect">
            <a:avLst/>
          </a:prstGeom>
          <a:solidFill>
            <a:srgbClr val="CE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1E78C829-EC7D-44E5-BF65-77A865DEE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6560" y="2421916"/>
            <a:ext cx="1531938" cy="339725"/>
          </a:xfrm>
          <a:prstGeom prst="rect">
            <a:avLst/>
          </a:prstGeom>
          <a:solidFill>
            <a:srgbClr val="E8F0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76382CEA-4B22-433E-85AE-3F81C27C5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6560" y="2761641"/>
            <a:ext cx="1531938" cy="338138"/>
          </a:xfrm>
          <a:prstGeom prst="rect">
            <a:avLst/>
          </a:prstGeom>
          <a:solidFill>
            <a:srgbClr val="CE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EAE516D4-3EC3-420D-9C66-124CB0261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6560" y="3099779"/>
            <a:ext cx="1531938" cy="339725"/>
          </a:xfrm>
          <a:prstGeom prst="rect">
            <a:avLst/>
          </a:prstGeom>
          <a:solidFill>
            <a:srgbClr val="E8F0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30">
            <a:extLst>
              <a:ext uri="{FF2B5EF4-FFF2-40B4-BE49-F238E27FC236}">
                <a16:creationId xmlns:a16="http://schemas.microsoft.com/office/drawing/2014/main" id="{F341E584-A5C3-4D44-838D-25A959141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6560" y="3439504"/>
            <a:ext cx="1531938" cy="339725"/>
          </a:xfrm>
          <a:prstGeom prst="rect">
            <a:avLst/>
          </a:prstGeom>
          <a:solidFill>
            <a:srgbClr val="CE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35">
            <a:extLst>
              <a:ext uri="{FF2B5EF4-FFF2-40B4-BE49-F238E27FC236}">
                <a16:creationId xmlns:a16="http://schemas.microsoft.com/office/drawing/2014/main" id="{8CAC32AE-8765-4DB0-8289-437E2B7A9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6560" y="3779229"/>
            <a:ext cx="1531938" cy="338138"/>
          </a:xfrm>
          <a:prstGeom prst="rect">
            <a:avLst/>
          </a:prstGeom>
          <a:solidFill>
            <a:srgbClr val="E8F0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40">
            <a:extLst>
              <a:ext uri="{FF2B5EF4-FFF2-40B4-BE49-F238E27FC236}">
                <a16:creationId xmlns:a16="http://schemas.microsoft.com/office/drawing/2014/main" id="{485FCF43-C51B-48BE-A420-29D7BFBBB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6560" y="4117366"/>
            <a:ext cx="1531938" cy="339725"/>
          </a:xfrm>
          <a:prstGeom prst="rect">
            <a:avLst/>
          </a:prstGeom>
          <a:solidFill>
            <a:srgbClr val="CE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45">
            <a:extLst>
              <a:ext uri="{FF2B5EF4-FFF2-40B4-BE49-F238E27FC236}">
                <a16:creationId xmlns:a16="http://schemas.microsoft.com/office/drawing/2014/main" id="{6A035251-BD5A-4D2D-9E5F-660B67833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6560" y="4457091"/>
            <a:ext cx="1531938" cy="338138"/>
          </a:xfrm>
          <a:prstGeom prst="rect">
            <a:avLst/>
          </a:prstGeom>
          <a:solidFill>
            <a:srgbClr val="E8F0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50">
            <a:extLst>
              <a:ext uri="{FF2B5EF4-FFF2-40B4-BE49-F238E27FC236}">
                <a16:creationId xmlns:a16="http://schemas.microsoft.com/office/drawing/2014/main" id="{6DFDF6E0-BAF0-4217-B44A-9DBAB1A59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6560" y="4795229"/>
            <a:ext cx="1531938" cy="339725"/>
          </a:xfrm>
          <a:prstGeom prst="rect">
            <a:avLst/>
          </a:prstGeom>
          <a:solidFill>
            <a:srgbClr val="CE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Rectangle 55">
            <a:extLst>
              <a:ext uri="{FF2B5EF4-FFF2-40B4-BE49-F238E27FC236}">
                <a16:creationId xmlns:a16="http://schemas.microsoft.com/office/drawing/2014/main" id="{A23D15B9-43E7-4127-BAED-ACC8FA6FE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6560" y="5134954"/>
            <a:ext cx="1531938" cy="339725"/>
          </a:xfrm>
          <a:prstGeom prst="rect">
            <a:avLst/>
          </a:prstGeom>
          <a:solidFill>
            <a:srgbClr val="E8F0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Line 60">
            <a:extLst>
              <a:ext uri="{FF2B5EF4-FFF2-40B4-BE49-F238E27FC236}">
                <a16:creationId xmlns:a16="http://schemas.microsoft.com/office/drawing/2014/main" id="{371811F9-01BE-4981-956B-1171818B221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497" y="1737704"/>
            <a:ext cx="0" cy="3741738"/>
          </a:xfrm>
          <a:prstGeom prst="line">
            <a:avLst/>
          </a:pr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Line 61">
            <a:extLst>
              <a:ext uri="{FF2B5EF4-FFF2-40B4-BE49-F238E27FC236}">
                <a16:creationId xmlns:a16="http://schemas.microsoft.com/office/drawing/2014/main" id="{EA39C333-6B43-42C2-89DC-F84FD75A685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0710" y="1737704"/>
            <a:ext cx="0" cy="3741738"/>
          </a:xfrm>
          <a:prstGeom prst="line">
            <a:avLst/>
          </a:pr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Line 62">
            <a:extLst>
              <a:ext uri="{FF2B5EF4-FFF2-40B4-BE49-F238E27FC236}">
                <a16:creationId xmlns:a16="http://schemas.microsoft.com/office/drawing/2014/main" id="{EEA81232-2E39-4365-B8C9-234DA27E7F4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6422" y="1737704"/>
            <a:ext cx="0" cy="3741738"/>
          </a:xfrm>
          <a:prstGeom prst="line">
            <a:avLst/>
          </a:pr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Line 63">
            <a:extLst>
              <a:ext uri="{FF2B5EF4-FFF2-40B4-BE49-F238E27FC236}">
                <a16:creationId xmlns:a16="http://schemas.microsoft.com/office/drawing/2014/main" id="{6F35D502-9780-4380-A677-0896EE51828C}"/>
              </a:ext>
            </a:extLst>
          </p:cNvPr>
          <p:cNvSpPr>
            <a:spLocks noChangeShapeType="1"/>
          </p:cNvSpPr>
          <p:nvPr/>
        </p:nvSpPr>
        <p:spPr bwMode="auto">
          <a:xfrm>
            <a:off x="9024685" y="1737704"/>
            <a:ext cx="0" cy="3741738"/>
          </a:xfrm>
          <a:prstGeom prst="line">
            <a:avLst/>
          </a:pr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Line 64">
            <a:extLst>
              <a:ext uri="{FF2B5EF4-FFF2-40B4-BE49-F238E27FC236}">
                <a16:creationId xmlns:a16="http://schemas.microsoft.com/office/drawing/2014/main" id="{31671BB4-F874-4F01-8A81-AD44BA2CBE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1797" y="2082191"/>
            <a:ext cx="7364413" cy="0"/>
          </a:xfrm>
          <a:prstGeom prst="line">
            <a:avLst/>
          </a:prstGeom>
          <a:noFill/>
          <a:ln w="34925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Line 65">
            <a:extLst>
              <a:ext uri="{FF2B5EF4-FFF2-40B4-BE49-F238E27FC236}">
                <a16:creationId xmlns:a16="http://schemas.microsoft.com/office/drawing/2014/main" id="{47296CA6-FCC8-4B8D-A508-4953BBABFE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1797" y="2421916"/>
            <a:ext cx="7364413" cy="0"/>
          </a:xfrm>
          <a:prstGeom prst="line">
            <a:avLst/>
          </a:pr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Line 66">
            <a:extLst>
              <a:ext uri="{FF2B5EF4-FFF2-40B4-BE49-F238E27FC236}">
                <a16:creationId xmlns:a16="http://schemas.microsoft.com/office/drawing/2014/main" id="{9B3FDB05-3EFF-4FA1-B68A-5A80F487AE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1797" y="2761641"/>
            <a:ext cx="7364413" cy="0"/>
          </a:xfrm>
          <a:prstGeom prst="line">
            <a:avLst/>
          </a:pr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Line 67">
            <a:extLst>
              <a:ext uri="{FF2B5EF4-FFF2-40B4-BE49-F238E27FC236}">
                <a16:creationId xmlns:a16="http://schemas.microsoft.com/office/drawing/2014/main" id="{81E99694-62B1-4953-94A8-2571DE24A2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1797" y="3099779"/>
            <a:ext cx="7364413" cy="0"/>
          </a:xfrm>
          <a:prstGeom prst="line">
            <a:avLst/>
          </a:pr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Line 68">
            <a:extLst>
              <a:ext uri="{FF2B5EF4-FFF2-40B4-BE49-F238E27FC236}">
                <a16:creationId xmlns:a16="http://schemas.microsoft.com/office/drawing/2014/main" id="{BC2A49E9-EFB2-4512-BD97-E35A731A0B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1797" y="3439504"/>
            <a:ext cx="7364413" cy="0"/>
          </a:xfrm>
          <a:prstGeom prst="line">
            <a:avLst/>
          </a:pr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Line 69">
            <a:extLst>
              <a:ext uri="{FF2B5EF4-FFF2-40B4-BE49-F238E27FC236}">
                <a16:creationId xmlns:a16="http://schemas.microsoft.com/office/drawing/2014/main" id="{17561E19-4ED2-404D-B42C-2061623457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1797" y="3779229"/>
            <a:ext cx="7364413" cy="0"/>
          </a:xfrm>
          <a:prstGeom prst="line">
            <a:avLst/>
          </a:pr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Line 70">
            <a:extLst>
              <a:ext uri="{FF2B5EF4-FFF2-40B4-BE49-F238E27FC236}">
                <a16:creationId xmlns:a16="http://schemas.microsoft.com/office/drawing/2014/main" id="{60327F03-5C52-422C-A3F5-7E759ED3E4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1797" y="4117366"/>
            <a:ext cx="7364413" cy="0"/>
          </a:xfrm>
          <a:prstGeom prst="line">
            <a:avLst/>
          </a:pr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Line 71">
            <a:extLst>
              <a:ext uri="{FF2B5EF4-FFF2-40B4-BE49-F238E27FC236}">
                <a16:creationId xmlns:a16="http://schemas.microsoft.com/office/drawing/2014/main" id="{8A45B7DD-717A-4650-9027-62EB799A2B7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1797" y="4457091"/>
            <a:ext cx="7364413" cy="0"/>
          </a:xfrm>
          <a:prstGeom prst="line">
            <a:avLst/>
          </a:pr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Line 72">
            <a:extLst>
              <a:ext uri="{FF2B5EF4-FFF2-40B4-BE49-F238E27FC236}">
                <a16:creationId xmlns:a16="http://schemas.microsoft.com/office/drawing/2014/main" id="{64529D09-183E-49BC-8DDE-463D172D52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1797" y="4795229"/>
            <a:ext cx="7364413" cy="0"/>
          </a:xfrm>
          <a:prstGeom prst="line">
            <a:avLst/>
          </a:pr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Line 73">
            <a:extLst>
              <a:ext uri="{FF2B5EF4-FFF2-40B4-BE49-F238E27FC236}">
                <a16:creationId xmlns:a16="http://schemas.microsoft.com/office/drawing/2014/main" id="{39EF555B-5229-4DFF-A642-317922D01C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1797" y="5134954"/>
            <a:ext cx="7364413" cy="0"/>
          </a:xfrm>
          <a:prstGeom prst="line">
            <a:avLst/>
          </a:pr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Line 74">
            <a:extLst>
              <a:ext uri="{FF2B5EF4-FFF2-40B4-BE49-F238E27FC236}">
                <a16:creationId xmlns:a16="http://schemas.microsoft.com/office/drawing/2014/main" id="{CD9B849A-E1B0-49D1-A131-F98B5879B9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6560" y="1737704"/>
            <a:ext cx="0" cy="3741738"/>
          </a:xfrm>
          <a:prstGeom prst="line">
            <a:avLst/>
          </a:pr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Line 75">
            <a:extLst>
              <a:ext uri="{FF2B5EF4-FFF2-40B4-BE49-F238E27FC236}">
                <a16:creationId xmlns:a16="http://schemas.microsoft.com/office/drawing/2014/main" id="{397BD070-6EDC-4619-8BF5-F0063C2762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61447" y="1737704"/>
            <a:ext cx="0" cy="3741738"/>
          </a:xfrm>
          <a:prstGeom prst="line">
            <a:avLst/>
          </a:pr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Line 76">
            <a:extLst>
              <a:ext uri="{FF2B5EF4-FFF2-40B4-BE49-F238E27FC236}">
                <a16:creationId xmlns:a16="http://schemas.microsoft.com/office/drawing/2014/main" id="{E2EFA207-7C54-4DD6-95B4-65CA73EFCB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1797" y="1744054"/>
            <a:ext cx="7364413" cy="0"/>
          </a:xfrm>
          <a:prstGeom prst="line">
            <a:avLst/>
          </a:pr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Line 77">
            <a:extLst>
              <a:ext uri="{FF2B5EF4-FFF2-40B4-BE49-F238E27FC236}">
                <a16:creationId xmlns:a16="http://schemas.microsoft.com/office/drawing/2014/main" id="{8FB2733A-5C43-4607-BAE8-AFE30308C1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1797" y="5474679"/>
            <a:ext cx="7364413" cy="0"/>
          </a:xfrm>
          <a:prstGeom prst="line">
            <a:avLst/>
          </a:prstGeom>
          <a:noFill/>
          <a:ln w="111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Rectangle 78">
            <a:extLst>
              <a:ext uri="{FF2B5EF4-FFF2-40B4-BE49-F238E27FC236}">
                <a16:creationId xmlns:a16="http://schemas.microsoft.com/office/drawing/2014/main" id="{4836E2E8-9C00-4F40-8A98-DEDFD107E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285" y="1786916"/>
            <a:ext cx="13049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Compound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79">
            <a:extLst>
              <a:ext uri="{FF2B5EF4-FFF2-40B4-BE49-F238E27FC236}">
                <a16:creationId xmlns:a16="http://schemas.microsoft.com/office/drawing/2014/main" id="{E108B72F-2349-4597-B033-6A84FBCA2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4222" y="1786916"/>
            <a:ext cx="8477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Z (mm)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Rectangle 80">
            <a:extLst>
              <a:ext uri="{FF2B5EF4-FFF2-40B4-BE49-F238E27FC236}">
                <a16:creationId xmlns:a16="http://schemas.microsoft.com/office/drawing/2014/main" id="{37DC9BFC-D5D2-4170-95BB-4A706944D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4847" y="1786916"/>
            <a:ext cx="84931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Z (mm)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Rectangle 81">
            <a:extLst>
              <a:ext uri="{FF2B5EF4-FFF2-40B4-BE49-F238E27FC236}">
                <a16:creationId xmlns:a16="http://schemas.microsoft.com/office/drawing/2014/main" id="{53F36495-9DD8-4D8A-B9FD-4C32ABAAC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147" y="1786916"/>
            <a:ext cx="8477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Z (mm)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82">
            <a:extLst>
              <a:ext uri="{FF2B5EF4-FFF2-40B4-BE49-F238E27FC236}">
                <a16:creationId xmlns:a16="http://schemas.microsoft.com/office/drawing/2014/main" id="{3A98DAB5-113B-4E6B-86D0-B098350EE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0410" y="1786916"/>
            <a:ext cx="18129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Melting Point (K)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Rectangle 83">
            <a:extLst>
              <a:ext uri="{FF2B5EF4-FFF2-40B4-BE49-F238E27FC236}">
                <a16:creationId xmlns:a16="http://schemas.microsoft.com/office/drawing/2014/main" id="{9AA0FC1D-452A-49ED-B953-956531A45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4897" y="2121879"/>
            <a:ext cx="3095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CD318030-86B1-4AEB-935F-FF29A0D6FDB8}"/>
              </a:ext>
            </a:extLst>
          </p:cNvPr>
          <p:cNvGrpSpPr/>
          <p:nvPr/>
        </p:nvGrpSpPr>
        <p:grpSpPr>
          <a:xfrm>
            <a:off x="5238497" y="2082191"/>
            <a:ext cx="5822951" cy="349251"/>
            <a:chOff x="-2422525" y="1581150"/>
            <a:chExt cx="5822951" cy="349251"/>
          </a:xfrm>
        </p:grpSpPr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351DD6D9-17B8-47E7-B9F1-186FBDEA2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422525" y="1581150"/>
              <a:ext cx="1192213" cy="339725"/>
            </a:xfrm>
            <a:prstGeom prst="rect">
              <a:avLst/>
            </a:prstGeom>
            <a:solidFill>
              <a:srgbClr val="CE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20B4F53A-09FA-4B77-AC5D-F37B66B96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30312" y="1581150"/>
              <a:ext cx="1255713" cy="339725"/>
            </a:xfrm>
            <a:prstGeom prst="rect">
              <a:avLst/>
            </a:prstGeom>
            <a:solidFill>
              <a:srgbClr val="CE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CDF04F7E-6765-4EF7-BF15-97DB16DA5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0" y="1581150"/>
              <a:ext cx="1338263" cy="339725"/>
            </a:xfrm>
            <a:prstGeom prst="rect">
              <a:avLst/>
            </a:prstGeom>
            <a:solidFill>
              <a:srgbClr val="CE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4">
              <a:extLst>
                <a:ext uri="{FF2B5EF4-FFF2-40B4-BE49-F238E27FC236}">
                  <a16:creationId xmlns:a16="http://schemas.microsoft.com/office/drawing/2014/main" id="{8FE5FCB9-38FD-4733-A480-343B88F1A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663" y="1581150"/>
              <a:ext cx="2036763" cy="339725"/>
            </a:xfrm>
            <a:prstGeom prst="rect">
              <a:avLst/>
            </a:prstGeom>
            <a:solidFill>
              <a:srgbClr val="CE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84">
              <a:extLst>
                <a:ext uri="{FF2B5EF4-FFF2-40B4-BE49-F238E27FC236}">
                  <a16:creationId xmlns:a16="http://schemas.microsoft.com/office/drawing/2014/main" id="{5F38EAC8-75CC-48E8-8242-36EB694F3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36800" y="1620838"/>
              <a:ext cx="587375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1600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85">
              <a:extLst>
                <a:ext uri="{FF2B5EF4-FFF2-40B4-BE49-F238E27FC236}">
                  <a16:creationId xmlns:a16="http://schemas.microsoft.com/office/drawing/2014/main" id="{CDDB1B61-928D-48C7-82D2-A5232F335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46175" y="1620838"/>
              <a:ext cx="587375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3300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86">
              <a:extLst>
                <a:ext uri="{FF2B5EF4-FFF2-40B4-BE49-F238E27FC236}">
                  <a16:creationId xmlns:a16="http://schemas.microsoft.com/office/drawing/2014/main" id="{49AE8E3B-69FD-40A2-A282-2C0345D9F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25" y="1620838"/>
              <a:ext cx="587375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7800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87">
              <a:extLst>
                <a:ext uri="{FF2B5EF4-FFF2-40B4-BE49-F238E27FC236}">
                  <a16:creationId xmlns:a16="http://schemas.microsoft.com/office/drawing/2014/main" id="{0D68C527-C257-403E-8889-6F1932C99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1620838"/>
              <a:ext cx="465138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933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7" name="Rectangle 88">
            <a:extLst>
              <a:ext uri="{FF2B5EF4-FFF2-40B4-BE49-F238E27FC236}">
                <a16:creationId xmlns:a16="http://schemas.microsoft.com/office/drawing/2014/main" id="{13A66F30-EF29-4B72-8CEA-F23CB0A8A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7272" y="2463191"/>
            <a:ext cx="412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Cu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A645E6E7-F812-4C1E-BA4E-854DD90A4715}"/>
              </a:ext>
            </a:extLst>
          </p:cNvPr>
          <p:cNvGrpSpPr/>
          <p:nvPr/>
        </p:nvGrpSpPr>
        <p:grpSpPr>
          <a:xfrm>
            <a:off x="5238497" y="2421916"/>
            <a:ext cx="5822951" cy="349250"/>
            <a:chOff x="-2422525" y="1920875"/>
            <a:chExt cx="5822951" cy="349250"/>
          </a:xfrm>
        </p:grpSpPr>
        <p:sp>
          <p:nvSpPr>
            <p:cNvPr id="25" name="Rectangle 16">
              <a:extLst>
                <a:ext uri="{FF2B5EF4-FFF2-40B4-BE49-F238E27FC236}">
                  <a16:creationId xmlns:a16="http://schemas.microsoft.com/office/drawing/2014/main" id="{B4F14FD3-4385-43C4-9DD8-87868DA7A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422525" y="1920875"/>
              <a:ext cx="1192213" cy="339725"/>
            </a:xfrm>
            <a:prstGeom prst="rect">
              <a:avLst/>
            </a:prstGeom>
            <a:solidFill>
              <a:srgbClr val="E8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871A89CA-E287-4B58-8248-089A09274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30312" y="1920875"/>
              <a:ext cx="1255713" cy="339725"/>
            </a:xfrm>
            <a:prstGeom prst="rect">
              <a:avLst/>
            </a:prstGeom>
            <a:solidFill>
              <a:srgbClr val="E8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39CE43BC-3331-40FE-9D7D-1C3F8110F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0" y="1920875"/>
              <a:ext cx="1338263" cy="339725"/>
            </a:xfrm>
            <a:prstGeom prst="rect">
              <a:avLst/>
            </a:prstGeom>
            <a:solidFill>
              <a:srgbClr val="E8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4C1BA740-7C9D-4BD6-9FD1-2158A2EFA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663" y="1920875"/>
              <a:ext cx="2036763" cy="339725"/>
            </a:xfrm>
            <a:prstGeom prst="rect">
              <a:avLst/>
            </a:prstGeom>
            <a:solidFill>
              <a:srgbClr val="E8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89">
              <a:extLst>
                <a:ext uri="{FF2B5EF4-FFF2-40B4-BE49-F238E27FC236}">
                  <a16:creationId xmlns:a16="http://schemas.microsoft.com/office/drawing/2014/main" id="{10AC7E19-3993-42AC-AFA4-B53117D0F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36800" y="1962150"/>
              <a:ext cx="3429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70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90">
              <a:extLst>
                <a:ext uri="{FF2B5EF4-FFF2-40B4-BE49-F238E27FC236}">
                  <a16:creationId xmlns:a16="http://schemas.microsoft.com/office/drawing/2014/main" id="{39F2EB80-1689-4D06-BBB0-7184B819B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28700" y="1962150"/>
              <a:ext cx="4667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140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91">
              <a:extLst>
                <a:ext uri="{FF2B5EF4-FFF2-40B4-BE49-F238E27FC236}">
                  <a16:creationId xmlns:a16="http://schemas.microsoft.com/office/drawing/2014/main" id="{4A33A9C9-A2DB-43BE-BA7A-24BAB4AD5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75" y="1962150"/>
              <a:ext cx="4651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340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92">
              <a:extLst>
                <a:ext uri="{FF2B5EF4-FFF2-40B4-BE49-F238E27FC236}">
                  <a16:creationId xmlns:a16="http://schemas.microsoft.com/office/drawing/2014/main" id="{51A6EB7C-AA69-424F-9EDE-97B454AF6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9388" y="1962150"/>
              <a:ext cx="5857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1358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2" name="Rectangle 93">
            <a:extLst>
              <a:ext uri="{FF2B5EF4-FFF2-40B4-BE49-F238E27FC236}">
                <a16:creationId xmlns:a16="http://schemas.microsoft.com/office/drawing/2014/main" id="{92D6FCA3-F6DA-4518-BA90-F4D8D8144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122" y="2799741"/>
            <a:ext cx="2524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D5E6F7D2-767F-4D9A-9D92-5275345BC44F}"/>
              </a:ext>
            </a:extLst>
          </p:cNvPr>
          <p:cNvGrpSpPr/>
          <p:nvPr/>
        </p:nvGrpSpPr>
        <p:grpSpPr>
          <a:xfrm>
            <a:off x="5238497" y="2761641"/>
            <a:ext cx="5822951" cy="347663"/>
            <a:chOff x="-2422525" y="2260600"/>
            <a:chExt cx="5822951" cy="347663"/>
          </a:xfrm>
        </p:grpSpPr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2D35F231-EBB3-43BA-ADA0-A1A358D31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422525" y="2260600"/>
              <a:ext cx="1192213" cy="338138"/>
            </a:xfrm>
            <a:prstGeom prst="rect">
              <a:avLst/>
            </a:prstGeom>
            <a:solidFill>
              <a:srgbClr val="CE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2">
              <a:extLst>
                <a:ext uri="{FF2B5EF4-FFF2-40B4-BE49-F238E27FC236}">
                  <a16:creationId xmlns:a16="http://schemas.microsoft.com/office/drawing/2014/main" id="{2CF33A66-F367-4EE5-93C3-998486C26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30312" y="2260600"/>
              <a:ext cx="1255713" cy="338138"/>
            </a:xfrm>
            <a:prstGeom prst="rect">
              <a:avLst/>
            </a:prstGeom>
            <a:solidFill>
              <a:srgbClr val="CE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9E3BCD41-D42C-4F4D-A53C-CE1E20E0C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0" y="2260600"/>
              <a:ext cx="1338263" cy="338138"/>
            </a:xfrm>
            <a:prstGeom prst="rect">
              <a:avLst/>
            </a:prstGeom>
            <a:solidFill>
              <a:srgbClr val="CE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4">
              <a:extLst>
                <a:ext uri="{FF2B5EF4-FFF2-40B4-BE49-F238E27FC236}">
                  <a16:creationId xmlns:a16="http://schemas.microsoft.com/office/drawing/2014/main" id="{039636D6-0EE8-4F51-9A65-47310BEB0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663" y="2260600"/>
              <a:ext cx="2036763" cy="338138"/>
            </a:xfrm>
            <a:prstGeom prst="rect">
              <a:avLst/>
            </a:prstGeom>
            <a:solidFill>
              <a:srgbClr val="CE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94">
              <a:extLst>
                <a:ext uri="{FF2B5EF4-FFF2-40B4-BE49-F238E27FC236}">
                  <a16:creationId xmlns:a16="http://schemas.microsoft.com/office/drawing/2014/main" id="{2D0887F0-A6E9-46F5-AA0F-C5ECD3748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36800" y="2298700"/>
              <a:ext cx="342900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95">
              <a:extLst>
                <a:ext uri="{FF2B5EF4-FFF2-40B4-BE49-F238E27FC236}">
                  <a16:creationId xmlns:a16="http://schemas.microsoft.com/office/drawing/2014/main" id="{E2356793-7A9A-47A4-94B6-E70204318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28700" y="2298700"/>
              <a:ext cx="466725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120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96">
              <a:extLst>
                <a:ext uri="{FF2B5EF4-FFF2-40B4-BE49-F238E27FC236}">
                  <a16:creationId xmlns:a16="http://schemas.microsoft.com/office/drawing/2014/main" id="{6D37BAEA-7CE0-432E-BAA1-A73E6841E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75" y="2298700"/>
              <a:ext cx="465138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290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97">
              <a:extLst>
                <a:ext uri="{FF2B5EF4-FFF2-40B4-BE49-F238E27FC236}">
                  <a16:creationId xmlns:a16="http://schemas.microsoft.com/office/drawing/2014/main" id="{7DB84A21-5D7B-4C64-8552-A08386C73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9388" y="2298700"/>
              <a:ext cx="585788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2183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7" name="Rectangle 98">
            <a:extLst>
              <a:ext uri="{FF2B5EF4-FFF2-40B4-BE49-F238E27FC236}">
                <a16:creationId xmlns:a16="http://schemas.microsoft.com/office/drawing/2014/main" id="{1B851393-225F-447C-995C-36A8EE508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9810" y="3139466"/>
            <a:ext cx="4445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Gd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CB941844-1879-41BB-B815-8DF6B0A52A14}"/>
              </a:ext>
            </a:extLst>
          </p:cNvPr>
          <p:cNvGrpSpPr/>
          <p:nvPr/>
        </p:nvGrpSpPr>
        <p:grpSpPr>
          <a:xfrm>
            <a:off x="5238497" y="3099779"/>
            <a:ext cx="5822951" cy="349250"/>
            <a:chOff x="-2422525" y="2598738"/>
            <a:chExt cx="5822951" cy="349250"/>
          </a:xfrm>
        </p:grpSpPr>
        <p:sp>
          <p:nvSpPr>
            <p:cNvPr id="35" name="Rectangle 26">
              <a:extLst>
                <a:ext uri="{FF2B5EF4-FFF2-40B4-BE49-F238E27FC236}">
                  <a16:creationId xmlns:a16="http://schemas.microsoft.com/office/drawing/2014/main" id="{D5D3867C-4229-4C6C-B862-765B04A9A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422525" y="2598738"/>
              <a:ext cx="1192213" cy="339725"/>
            </a:xfrm>
            <a:prstGeom prst="rect">
              <a:avLst/>
            </a:prstGeom>
            <a:solidFill>
              <a:srgbClr val="E8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27">
              <a:extLst>
                <a:ext uri="{FF2B5EF4-FFF2-40B4-BE49-F238E27FC236}">
                  <a16:creationId xmlns:a16="http://schemas.microsoft.com/office/drawing/2014/main" id="{3F9BAB42-3363-4B97-B648-7401B430B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30312" y="2598738"/>
              <a:ext cx="1255713" cy="339725"/>
            </a:xfrm>
            <a:prstGeom prst="rect">
              <a:avLst/>
            </a:prstGeom>
            <a:solidFill>
              <a:srgbClr val="E8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8">
              <a:extLst>
                <a:ext uri="{FF2B5EF4-FFF2-40B4-BE49-F238E27FC236}">
                  <a16:creationId xmlns:a16="http://schemas.microsoft.com/office/drawing/2014/main" id="{9002CF81-45B5-41A7-938B-FE6294DDE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0" y="2598738"/>
              <a:ext cx="1338263" cy="339725"/>
            </a:xfrm>
            <a:prstGeom prst="rect">
              <a:avLst/>
            </a:prstGeom>
            <a:solidFill>
              <a:srgbClr val="E8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29">
              <a:extLst>
                <a:ext uri="{FF2B5EF4-FFF2-40B4-BE49-F238E27FC236}">
                  <a16:creationId xmlns:a16="http://schemas.microsoft.com/office/drawing/2014/main" id="{C21103C3-FCC2-4353-BD23-24CF6EEB4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663" y="2598738"/>
              <a:ext cx="2036763" cy="339725"/>
            </a:xfrm>
            <a:prstGeom prst="rect">
              <a:avLst/>
            </a:prstGeom>
            <a:solidFill>
              <a:srgbClr val="E8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99">
              <a:extLst>
                <a:ext uri="{FF2B5EF4-FFF2-40B4-BE49-F238E27FC236}">
                  <a16:creationId xmlns:a16="http://schemas.microsoft.com/office/drawing/2014/main" id="{6604EC09-DE30-45B4-8C34-64273AA4B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219325" y="2638425"/>
              <a:ext cx="520700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0.02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100">
              <a:extLst>
                <a:ext uri="{FF2B5EF4-FFF2-40B4-BE49-F238E27FC236}">
                  <a16:creationId xmlns:a16="http://schemas.microsoft.com/office/drawing/2014/main" id="{324CC615-06E9-4E9A-9027-DE1D1CFF9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96925" y="2638425"/>
              <a:ext cx="520700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0.03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101">
              <a:extLst>
                <a:ext uri="{FF2B5EF4-FFF2-40B4-BE49-F238E27FC236}">
                  <a16:creationId xmlns:a16="http://schemas.microsoft.com/office/drawing/2014/main" id="{5578F22C-94DF-4E75-981D-2ED6AD14B3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25" y="2638425"/>
              <a:ext cx="522288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N/A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102">
              <a:extLst>
                <a:ext uri="{FF2B5EF4-FFF2-40B4-BE49-F238E27FC236}">
                  <a16:creationId xmlns:a16="http://schemas.microsoft.com/office/drawing/2014/main" id="{4A2F5746-F8ED-45CE-A974-495F4C93F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9388" y="2638425"/>
              <a:ext cx="585788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1586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2" name="Rectangle 103">
            <a:extLst>
              <a:ext uri="{FF2B5EF4-FFF2-40B4-BE49-F238E27FC236}">
                <a16:creationId xmlns:a16="http://schemas.microsoft.com/office/drawing/2014/main" id="{67C8D90B-F3B0-4A07-8F25-FBF8BD660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335" y="3480779"/>
            <a:ext cx="430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20F495B3-2B54-4CF6-970A-D9B97F684854}"/>
              </a:ext>
            </a:extLst>
          </p:cNvPr>
          <p:cNvGrpSpPr/>
          <p:nvPr/>
        </p:nvGrpSpPr>
        <p:grpSpPr>
          <a:xfrm>
            <a:off x="5238497" y="3439504"/>
            <a:ext cx="5822951" cy="349250"/>
            <a:chOff x="-2422525" y="2938463"/>
            <a:chExt cx="5822951" cy="349250"/>
          </a:xfrm>
        </p:grpSpPr>
        <p:sp>
          <p:nvSpPr>
            <p:cNvPr id="40" name="Rectangle 31">
              <a:extLst>
                <a:ext uri="{FF2B5EF4-FFF2-40B4-BE49-F238E27FC236}">
                  <a16:creationId xmlns:a16="http://schemas.microsoft.com/office/drawing/2014/main" id="{F1E0A91B-D6A5-4FBC-B50F-F7922D85F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422525" y="2938463"/>
              <a:ext cx="1192213" cy="339725"/>
            </a:xfrm>
            <a:prstGeom prst="rect">
              <a:avLst/>
            </a:prstGeom>
            <a:solidFill>
              <a:srgbClr val="CE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9AB21471-E035-44AF-AE8D-256435A0A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30312" y="2938463"/>
              <a:ext cx="1255713" cy="339725"/>
            </a:xfrm>
            <a:prstGeom prst="rect">
              <a:avLst/>
            </a:prstGeom>
            <a:solidFill>
              <a:srgbClr val="CE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3">
              <a:extLst>
                <a:ext uri="{FF2B5EF4-FFF2-40B4-BE49-F238E27FC236}">
                  <a16:creationId xmlns:a16="http://schemas.microsoft.com/office/drawing/2014/main" id="{8F8CB68E-FFDC-4B14-9CEE-D64DE64C7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0" y="2938463"/>
              <a:ext cx="1338263" cy="339725"/>
            </a:xfrm>
            <a:prstGeom prst="rect">
              <a:avLst/>
            </a:prstGeom>
            <a:solidFill>
              <a:srgbClr val="CE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34">
              <a:extLst>
                <a:ext uri="{FF2B5EF4-FFF2-40B4-BE49-F238E27FC236}">
                  <a16:creationId xmlns:a16="http://schemas.microsoft.com/office/drawing/2014/main" id="{49CABC56-8F4D-4960-B465-64F4114DA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663" y="2938463"/>
              <a:ext cx="2036763" cy="339725"/>
            </a:xfrm>
            <a:prstGeom prst="rect">
              <a:avLst/>
            </a:prstGeom>
            <a:solidFill>
              <a:srgbClr val="CE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04">
              <a:extLst>
                <a:ext uri="{FF2B5EF4-FFF2-40B4-BE49-F238E27FC236}">
                  <a16:creationId xmlns:a16="http://schemas.microsoft.com/office/drawing/2014/main" id="{90843865-EFB3-4BD0-BF45-D1D6517F0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219325" y="2979738"/>
              <a:ext cx="5207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0.19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105">
              <a:extLst>
                <a:ext uri="{FF2B5EF4-FFF2-40B4-BE49-F238E27FC236}">
                  <a16:creationId xmlns:a16="http://schemas.microsoft.com/office/drawing/2014/main" id="{1D6C6C24-5E52-4385-9FDD-2E23417BC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96925" y="2979738"/>
              <a:ext cx="5207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0.39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106">
              <a:extLst>
                <a:ext uri="{FF2B5EF4-FFF2-40B4-BE49-F238E27FC236}">
                  <a16:creationId xmlns:a16="http://schemas.microsoft.com/office/drawing/2014/main" id="{92904D70-1C4F-4722-AD5C-B202CA973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25" y="2979738"/>
              <a:ext cx="5222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N/A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107">
              <a:extLst>
                <a:ext uri="{FF2B5EF4-FFF2-40B4-BE49-F238E27FC236}">
                  <a16:creationId xmlns:a16="http://schemas.microsoft.com/office/drawing/2014/main" id="{63B95B93-6D4A-4DC9-89DE-FC80B6563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2979738"/>
              <a:ext cx="4651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594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7" name="Rectangle 108">
            <a:extLst>
              <a:ext uri="{FF2B5EF4-FFF2-40B4-BE49-F238E27FC236}">
                <a16:creationId xmlns:a16="http://schemas.microsoft.com/office/drawing/2014/main" id="{0372CEF3-B814-40E2-BAD9-F1387E9C2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6797" y="3817329"/>
            <a:ext cx="39052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068E1C1A-B244-411A-83DC-79DA40D7688E}"/>
              </a:ext>
            </a:extLst>
          </p:cNvPr>
          <p:cNvGrpSpPr/>
          <p:nvPr/>
        </p:nvGrpSpPr>
        <p:grpSpPr>
          <a:xfrm>
            <a:off x="5238497" y="3779229"/>
            <a:ext cx="5822951" cy="347663"/>
            <a:chOff x="-2422525" y="3278188"/>
            <a:chExt cx="5822951" cy="347663"/>
          </a:xfrm>
        </p:grpSpPr>
        <p:sp>
          <p:nvSpPr>
            <p:cNvPr id="45" name="Rectangle 36">
              <a:extLst>
                <a:ext uri="{FF2B5EF4-FFF2-40B4-BE49-F238E27FC236}">
                  <a16:creationId xmlns:a16="http://schemas.microsoft.com/office/drawing/2014/main" id="{4949B3ED-0C96-4522-80B7-CB08A6CCE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422525" y="3278188"/>
              <a:ext cx="1192213" cy="338138"/>
            </a:xfrm>
            <a:prstGeom prst="rect">
              <a:avLst/>
            </a:prstGeom>
            <a:solidFill>
              <a:srgbClr val="E8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37">
              <a:extLst>
                <a:ext uri="{FF2B5EF4-FFF2-40B4-BE49-F238E27FC236}">
                  <a16:creationId xmlns:a16="http://schemas.microsoft.com/office/drawing/2014/main" id="{2F6300C3-5CFE-48DF-AE5D-C6D39BE56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30312" y="3278188"/>
              <a:ext cx="1255713" cy="338138"/>
            </a:xfrm>
            <a:prstGeom prst="rect">
              <a:avLst/>
            </a:prstGeom>
            <a:solidFill>
              <a:srgbClr val="E8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38">
              <a:extLst>
                <a:ext uri="{FF2B5EF4-FFF2-40B4-BE49-F238E27FC236}">
                  <a16:creationId xmlns:a16="http://schemas.microsoft.com/office/drawing/2014/main" id="{3B5E4FCD-0448-451D-9754-BCC62A143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0" y="3278188"/>
              <a:ext cx="1338263" cy="338138"/>
            </a:xfrm>
            <a:prstGeom prst="rect">
              <a:avLst/>
            </a:prstGeom>
            <a:solidFill>
              <a:srgbClr val="E8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39">
              <a:extLst>
                <a:ext uri="{FF2B5EF4-FFF2-40B4-BE49-F238E27FC236}">
                  <a16:creationId xmlns:a16="http://schemas.microsoft.com/office/drawing/2014/main" id="{55B1C816-D32E-4CC9-867C-C5DF140DF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663" y="3278188"/>
              <a:ext cx="2036763" cy="338138"/>
            </a:xfrm>
            <a:prstGeom prst="rect">
              <a:avLst/>
            </a:prstGeom>
            <a:solidFill>
              <a:srgbClr val="E8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09">
              <a:extLst>
                <a:ext uri="{FF2B5EF4-FFF2-40B4-BE49-F238E27FC236}">
                  <a16:creationId xmlns:a16="http://schemas.microsoft.com/office/drawing/2014/main" id="{A5356473-B71E-49BF-864B-0A4C9ED62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219325" y="3316288"/>
              <a:ext cx="520700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0.53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110">
              <a:extLst>
                <a:ext uri="{FF2B5EF4-FFF2-40B4-BE49-F238E27FC236}">
                  <a16:creationId xmlns:a16="http://schemas.microsoft.com/office/drawing/2014/main" id="{15139685-8333-4825-9A6C-14A3D6F2E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96925" y="3316288"/>
              <a:ext cx="520700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1.08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111">
              <a:extLst>
                <a:ext uri="{FF2B5EF4-FFF2-40B4-BE49-F238E27FC236}">
                  <a16:creationId xmlns:a16="http://schemas.microsoft.com/office/drawing/2014/main" id="{9D193135-A061-4170-8F83-93E14FD62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" y="3316288"/>
              <a:ext cx="520700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2.55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112">
              <a:extLst>
                <a:ext uri="{FF2B5EF4-FFF2-40B4-BE49-F238E27FC236}">
                  <a16:creationId xmlns:a16="http://schemas.microsoft.com/office/drawing/2014/main" id="{B9E40EA8-EB11-4538-BBAE-1B9AF045A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9388" y="3316288"/>
              <a:ext cx="585788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1663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22" name="Rectangle 113">
            <a:extLst>
              <a:ext uri="{FF2B5EF4-FFF2-40B4-BE49-F238E27FC236}">
                <a16:creationId xmlns:a16="http://schemas.microsoft.com/office/drawing/2014/main" id="{4B5275CF-1FD8-4D00-BBF6-16DF01107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9172" y="4158641"/>
            <a:ext cx="23018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Rectangle 114">
            <a:extLst>
              <a:ext uri="{FF2B5EF4-FFF2-40B4-BE49-F238E27FC236}">
                <a16:creationId xmlns:a16="http://schemas.microsoft.com/office/drawing/2014/main" id="{EA6BCC6B-D1A9-4981-9280-D080E60AD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9822" y="4274529"/>
            <a:ext cx="1476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Rectangle 115">
            <a:extLst>
              <a:ext uri="{FF2B5EF4-FFF2-40B4-BE49-F238E27FC236}">
                <a16:creationId xmlns:a16="http://schemas.microsoft.com/office/drawing/2014/main" id="{49B05914-6051-4256-8726-DEB2E8A96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9197" y="4158641"/>
            <a:ext cx="28257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43C02ED4-AC7B-4AF9-B0E0-61FCB8684CAA}"/>
              </a:ext>
            </a:extLst>
          </p:cNvPr>
          <p:cNvGrpSpPr/>
          <p:nvPr/>
        </p:nvGrpSpPr>
        <p:grpSpPr>
          <a:xfrm>
            <a:off x="5238497" y="4117366"/>
            <a:ext cx="5822951" cy="350838"/>
            <a:chOff x="-2422525" y="3616325"/>
            <a:chExt cx="5822951" cy="350838"/>
          </a:xfrm>
        </p:grpSpPr>
        <p:sp>
          <p:nvSpPr>
            <p:cNvPr id="50" name="Rectangle 41">
              <a:extLst>
                <a:ext uri="{FF2B5EF4-FFF2-40B4-BE49-F238E27FC236}">
                  <a16:creationId xmlns:a16="http://schemas.microsoft.com/office/drawing/2014/main" id="{39E158D3-7A46-4DAC-9DB3-1F96599A5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422525" y="3616325"/>
              <a:ext cx="1192213" cy="339725"/>
            </a:xfrm>
            <a:prstGeom prst="rect">
              <a:avLst/>
            </a:prstGeom>
            <a:solidFill>
              <a:srgbClr val="CE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2">
              <a:extLst>
                <a:ext uri="{FF2B5EF4-FFF2-40B4-BE49-F238E27FC236}">
                  <a16:creationId xmlns:a16="http://schemas.microsoft.com/office/drawing/2014/main" id="{FBDABCF4-91AA-4A84-B1E6-C64366662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30312" y="3616325"/>
              <a:ext cx="1255713" cy="339725"/>
            </a:xfrm>
            <a:prstGeom prst="rect">
              <a:avLst/>
            </a:prstGeom>
            <a:solidFill>
              <a:srgbClr val="CE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43">
              <a:extLst>
                <a:ext uri="{FF2B5EF4-FFF2-40B4-BE49-F238E27FC236}">
                  <a16:creationId xmlns:a16="http://schemas.microsoft.com/office/drawing/2014/main" id="{3FEF76DC-6491-4AAB-B426-9CD3D148E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0" y="3616325"/>
              <a:ext cx="1338263" cy="339725"/>
            </a:xfrm>
            <a:prstGeom prst="rect">
              <a:avLst/>
            </a:prstGeom>
            <a:solidFill>
              <a:srgbClr val="CE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44">
              <a:extLst>
                <a:ext uri="{FF2B5EF4-FFF2-40B4-BE49-F238E27FC236}">
                  <a16:creationId xmlns:a16="http://schemas.microsoft.com/office/drawing/2014/main" id="{473E5671-28E6-40DE-9113-80C9AF4B3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663" y="3616325"/>
              <a:ext cx="2036763" cy="339725"/>
            </a:xfrm>
            <a:prstGeom prst="rect">
              <a:avLst/>
            </a:prstGeom>
            <a:solidFill>
              <a:srgbClr val="CE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116">
              <a:extLst>
                <a:ext uri="{FF2B5EF4-FFF2-40B4-BE49-F238E27FC236}">
                  <a16:creationId xmlns:a16="http://schemas.microsoft.com/office/drawing/2014/main" id="{A4A1CBE8-8104-4D30-85F0-9B426588D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219325" y="3657600"/>
              <a:ext cx="520700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0.27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117">
              <a:extLst>
                <a:ext uri="{FF2B5EF4-FFF2-40B4-BE49-F238E27FC236}">
                  <a16:creationId xmlns:a16="http://schemas.microsoft.com/office/drawing/2014/main" id="{AA18C20B-02E4-4A5B-8D0E-AD396D7C7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96925" y="3657600"/>
              <a:ext cx="520700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0.55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Rectangle 118">
              <a:extLst>
                <a:ext uri="{FF2B5EF4-FFF2-40B4-BE49-F238E27FC236}">
                  <a16:creationId xmlns:a16="http://schemas.microsoft.com/office/drawing/2014/main" id="{2C004E3F-74BB-4554-BA06-96796FE7B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" y="3657600"/>
              <a:ext cx="520700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1.29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Rectangle 119">
              <a:extLst>
                <a:ext uri="{FF2B5EF4-FFF2-40B4-BE49-F238E27FC236}">
                  <a16:creationId xmlns:a16="http://schemas.microsoft.com/office/drawing/2014/main" id="{50FBA066-4035-4A1F-9404-822FB455D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9388" y="3657600"/>
              <a:ext cx="585788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2763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29" name="Rectangle 120">
            <a:extLst>
              <a:ext uri="{FF2B5EF4-FFF2-40B4-BE49-F238E27FC236}">
                <a16:creationId xmlns:a16="http://schemas.microsoft.com/office/drawing/2014/main" id="{61EDF98C-0A74-4928-814A-8F0BDDFDC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4672" y="4504716"/>
            <a:ext cx="2270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Rectangle 121">
            <a:extLst>
              <a:ext uri="{FF2B5EF4-FFF2-40B4-BE49-F238E27FC236}">
                <a16:creationId xmlns:a16="http://schemas.microsoft.com/office/drawing/2014/main" id="{3013D6F8-F340-485C-9963-5553D6B82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1835" y="4495191"/>
            <a:ext cx="23018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Rectangle 122">
            <a:extLst>
              <a:ext uri="{FF2B5EF4-FFF2-40B4-BE49-F238E27FC236}">
                <a16:creationId xmlns:a16="http://schemas.microsoft.com/office/drawing/2014/main" id="{6C622310-CB5E-4548-BA9B-0C2449716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4072" y="4615841"/>
            <a:ext cx="1476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" name="Rectangle 123">
            <a:extLst>
              <a:ext uri="{FF2B5EF4-FFF2-40B4-BE49-F238E27FC236}">
                <a16:creationId xmlns:a16="http://schemas.microsoft.com/office/drawing/2014/main" id="{1927339B-EF62-4912-A2C5-023D5483D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1860" y="4495191"/>
            <a:ext cx="338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Rectangle 124">
            <a:extLst>
              <a:ext uri="{FF2B5EF4-FFF2-40B4-BE49-F238E27FC236}">
                <a16:creationId xmlns:a16="http://schemas.microsoft.com/office/drawing/2014/main" id="{8E3ABCBE-19C8-4A7A-92F5-08D48D43B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110" y="4547579"/>
            <a:ext cx="4953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(90%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Rectangle 125">
            <a:extLst>
              <a:ext uri="{FF2B5EF4-FFF2-40B4-BE49-F238E27FC236}">
                <a16:creationId xmlns:a16="http://schemas.microsoft.com/office/drawing/2014/main" id="{74A4E57A-FFDA-404F-90F3-A212B0A0B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097" y="4542816"/>
            <a:ext cx="177800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Rectangle 126">
            <a:extLst>
              <a:ext uri="{FF2B5EF4-FFF2-40B4-BE49-F238E27FC236}">
                <a16:creationId xmlns:a16="http://schemas.microsoft.com/office/drawing/2014/main" id="{597BD9D2-1D35-4696-A576-939EC64BF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4335" y="4547579"/>
            <a:ext cx="230188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0433BD99-2BDB-4D74-8232-A3E6140F87B4}"/>
              </a:ext>
            </a:extLst>
          </p:cNvPr>
          <p:cNvGrpSpPr/>
          <p:nvPr/>
        </p:nvGrpSpPr>
        <p:grpSpPr>
          <a:xfrm>
            <a:off x="5238497" y="4457091"/>
            <a:ext cx="5822951" cy="347663"/>
            <a:chOff x="-2422525" y="3956050"/>
            <a:chExt cx="5822951" cy="347663"/>
          </a:xfrm>
        </p:grpSpPr>
        <p:sp>
          <p:nvSpPr>
            <p:cNvPr id="55" name="Rectangle 46">
              <a:extLst>
                <a:ext uri="{FF2B5EF4-FFF2-40B4-BE49-F238E27FC236}">
                  <a16:creationId xmlns:a16="http://schemas.microsoft.com/office/drawing/2014/main" id="{A1B0C732-0E06-4410-A885-C25373F8C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422525" y="3956050"/>
              <a:ext cx="1192213" cy="338138"/>
            </a:xfrm>
            <a:prstGeom prst="rect">
              <a:avLst/>
            </a:prstGeom>
            <a:solidFill>
              <a:srgbClr val="E8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47">
              <a:extLst>
                <a:ext uri="{FF2B5EF4-FFF2-40B4-BE49-F238E27FC236}">
                  <a16:creationId xmlns:a16="http://schemas.microsoft.com/office/drawing/2014/main" id="{A7ACCB88-10A4-44D5-B641-D0296576D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30312" y="3956050"/>
              <a:ext cx="1255713" cy="338138"/>
            </a:xfrm>
            <a:prstGeom prst="rect">
              <a:avLst/>
            </a:prstGeom>
            <a:solidFill>
              <a:srgbClr val="E8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48">
              <a:extLst>
                <a:ext uri="{FF2B5EF4-FFF2-40B4-BE49-F238E27FC236}">
                  <a16:creationId xmlns:a16="http://schemas.microsoft.com/office/drawing/2014/main" id="{093359DD-1714-4F48-8A6F-C498A6E85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0" y="3956050"/>
              <a:ext cx="1338263" cy="338138"/>
            </a:xfrm>
            <a:prstGeom prst="rect">
              <a:avLst/>
            </a:prstGeom>
            <a:solidFill>
              <a:srgbClr val="E8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49">
              <a:extLst>
                <a:ext uri="{FF2B5EF4-FFF2-40B4-BE49-F238E27FC236}">
                  <a16:creationId xmlns:a16="http://schemas.microsoft.com/office/drawing/2014/main" id="{D43E4B3C-DC54-424A-AB5B-447917F2E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663" y="3956050"/>
              <a:ext cx="2036763" cy="338138"/>
            </a:xfrm>
            <a:prstGeom prst="rect">
              <a:avLst/>
            </a:prstGeom>
            <a:solidFill>
              <a:srgbClr val="E8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27">
              <a:extLst>
                <a:ext uri="{FF2B5EF4-FFF2-40B4-BE49-F238E27FC236}">
                  <a16:creationId xmlns:a16="http://schemas.microsoft.com/office/drawing/2014/main" id="{5541FD94-4116-4B0B-A332-D7DE913B6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219325" y="3994150"/>
              <a:ext cx="520700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0.06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" name="Rectangle 128">
              <a:extLst>
                <a:ext uri="{FF2B5EF4-FFF2-40B4-BE49-F238E27FC236}">
                  <a16:creationId xmlns:a16="http://schemas.microsoft.com/office/drawing/2014/main" id="{6AA78967-88F8-47B4-99D1-8F33772C8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96925" y="3994150"/>
              <a:ext cx="520700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0.12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" name="Rectangle 129">
              <a:extLst>
                <a:ext uri="{FF2B5EF4-FFF2-40B4-BE49-F238E27FC236}">
                  <a16:creationId xmlns:a16="http://schemas.microsoft.com/office/drawing/2014/main" id="{CD2791AD-F198-45D5-8E29-892C722AB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" y="3994150"/>
              <a:ext cx="520700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0.29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Rectangle 130">
              <a:extLst>
                <a:ext uri="{FF2B5EF4-FFF2-40B4-BE49-F238E27FC236}">
                  <a16:creationId xmlns:a16="http://schemas.microsoft.com/office/drawing/2014/main" id="{01D47FF2-1390-461A-9A0A-079104F0A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9388" y="3994150"/>
              <a:ext cx="585788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2763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40" name="Rectangle 131">
            <a:extLst>
              <a:ext uri="{FF2B5EF4-FFF2-40B4-BE49-F238E27FC236}">
                <a16:creationId xmlns:a16="http://schemas.microsoft.com/office/drawing/2014/main" id="{973E3656-74D6-4D7F-A2F6-799835BCA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235" y="4834916"/>
            <a:ext cx="24765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Li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Rectangle 132">
            <a:extLst>
              <a:ext uri="{FF2B5EF4-FFF2-40B4-BE49-F238E27FC236}">
                <a16:creationId xmlns:a16="http://schemas.microsoft.com/office/drawing/2014/main" id="{BF08ADC9-8CCF-4238-97ED-2BE293415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9172" y="4952391"/>
            <a:ext cx="1476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Rectangle 133">
            <a:extLst>
              <a:ext uri="{FF2B5EF4-FFF2-40B4-BE49-F238E27FC236}">
                <a16:creationId xmlns:a16="http://schemas.microsoft.com/office/drawing/2014/main" id="{0F847654-429A-4F1C-993D-6FAAE9215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6960" y="4834916"/>
            <a:ext cx="4699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Rectangle 134">
            <a:extLst>
              <a:ext uri="{FF2B5EF4-FFF2-40B4-BE49-F238E27FC236}">
                <a16:creationId xmlns:a16="http://schemas.microsoft.com/office/drawing/2014/main" id="{6E27ACBD-23AE-4F89-B6E3-FEBC2FAC0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9385" y="4952391"/>
            <a:ext cx="1476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A62881F-1475-4580-8F16-05A5C2C81DEB}"/>
              </a:ext>
            </a:extLst>
          </p:cNvPr>
          <p:cNvGrpSpPr/>
          <p:nvPr/>
        </p:nvGrpSpPr>
        <p:grpSpPr>
          <a:xfrm>
            <a:off x="5238497" y="4795229"/>
            <a:ext cx="5822951" cy="349250"/>
            <a:chOff x="-2422525" y="4294188"/>
            <a:chExt cx="5822951" cy="349250"/>
          </a:xfrm>
        </p:grpSpPr>
        <p:sp>
          <p:nvSpPr>
            <p:cNvPr id="60" name="Rectangle 51">
              <a:extLst>
                <a:ext uri="{FF2B5EF4-FFF2-40B4-BE49-F238E27FC236}">
                  <a16:creationId xmlns:a16="http://schemas.microsoft.com/office/drawing/2014/main" id="{0B02EE08-1B09-4815-965D-A6C633DB4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422525" y="4294188"/>
              <a:ext cx="1192213" cy="339725"/>
            </a:xfrm>
            <a:prstGeom prst="rect">
              <a:avLst/>
            </a:prstGeom>
            <a:solidFill>
              <a:srgbClr val="CE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2">
              <a:extLst>
                <a:ext uri="{FF2B5EF4-FFF2-40B4-BE49-F238E27FC236}">
                  <a16:creationId xmlns:a16="http://schemas.microsoft.com/office/drawing/2014/main" id="{9AB3F36A-0DD7-4442-82FE-E41AA5E97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30312" y="4294188"/>
              <a:ext cx="1255713" cy="339725"/>
            </a:xfrm>
            <a:prstGeom prst="rect">
              <a:avLst/>
            </a:prstGeom>
            <a:solidFill>
              <a:srgbClr val="CE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3">
              <a:extLst>
                <a:ext uri="{FF2B5EF4-FFF2-40B4-BE49-F238E27FC236}">
                  <a16:creationId xmlns:a16="http://schemas.microsoft.com/office/drawing/2014/main" id="{F9B888D3-5435-4BBA-86BB-9408713E8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0" y="4294188"/>
              <a:ext cx="1338263" cy="339725"/>
            </a:xfrm>
            <a:prstGeom prst="rect">
              <a:avLst/>
            </a:prstGeom>
            <a:solidFill>
              <a:srgbClr val="CE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54">
              <a:extLst>
                <a:ext uri="{FF2B5EF4-FFF2-40B4-BE49-F238E27FC236}">
                  <a16:creationId xmlns:a16="http://schemas.microsoft.com/office/drawing/2014/main" id="{6D8F86E2-8E3E-4089-96F8-F282E5CC3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663" y="4294188"/>
              <a:ext cx="2036763" cy="339725"/>
            </a:xfrm>
            <a:prstGeom prst="rect">
              <a:avLst/>
            </a:prstGeom>
            <a:solidFill>
              <a:srgbClr val="CE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135">
              <a:extLst>
                <a:ext uri="{FF2B5EF4-FFF2-40B4-BE49-F238E27FC236}">
                  <a16:creationId xmlns:a16="http://schemas.microsoft.com/office/drawing/2014/main" id="{03C41019-9B47-473E-952D-E901BD273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219325" y="4333875"/>
              <a:ext cx="403225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9.3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Rectangle 136">
              <a:extLst>
                <a:ext uri="{FF2B5EF4-FFF2-40B4-BE49-F238E27FC236}">
                  <a16:creationId xmlns:a16="http://schemas.microsoft.com/office/drawing/2014/main" id="{6B564F51-5A1D-465E-8227-C7F29C7A5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14400" y="4333875"/>
              <a:ext cx="342900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19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6" name="Rectangle 137">
              <a:extLst>
                <a:ext uri="{FF2B5EF4-FFF2-40B4-BE49-F238E27FC236}">
                  <a16:creationId xmlns:a16="http://schemas.microsoft.com/office/drawing/2014/main" id="{77C5662E-E1C6-4FEF-A9EE-07B2D27A3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4333875"/>
              <a:ext cx="344488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45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Rectangle 138">
              <a:extLst>
                <a:ext uri="{FF2B5EF4-FFF2-40B4-BE49-F238E27FC236}">
                  <a16:creationId xmlns:a16="http://schemas.microsoft.com/office/drawing/2014/main" id="{E4D63460-D79E-45B9-8082-F1BF739EC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4333875"/>
              <a:ext cx="465138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996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48" name="Rectangle 139">
            <a:extLst>
              <a:ext uri="{FF2B5EF4-FFF2-40B4-BE49-F238E27FC236}">
                <a16:creationId xmlns:a16="http://schemas.microsoft.com/office/drawing/2014/main" id="{1E1DB705-C619-40BD-882C-15943187D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047" y="5182579"/>
            <a:ext cx="1476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Rectangle 140">
            <a:extLst>
              <a:ext uri="{FF2B5EF4-FFF2-40B4-BE49-F238E27FC236}">
                <a16:creationId xmlns:a16="http://schemas.microsoft.com/office/drawing/2014/main" id="{D2E28F71-9C99-450F-999F-87AD292C9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4835" y="5176229"/>
            <a:ext cx="249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Li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Rectangle 141">
            <a:extLst>
              <a:ext uri="{FF2B5EF4-FFF2-40B4-BE49-F238E27FC236}">
                <a16:creationId xmlns:a16="http://schemas.microsoft.com/office/drawing/2014/main" id="{D259A186-4E94-4BA0-A5E3-0F1E54F2A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9772" y="5292116"/>
            <a:ext cx="1476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Rectangle 142">
            <a:extLst>
              <a:ext uri="{FF2B5EF4-FFF2-40B4-BE49-F238E27FC236}">
                <a16:creationId xmlns:a16="http://schemas.microsoft.com/office/drawing/2014/main" id="{96EAD09B-25A6-4A19-8870-372B799AC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147" y="5176229"/>
            <a:ext cx="468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Rectangle 143">
            <a:extLst>
              <a:ext uri="{FF2B5EF4-FFF2-40B4-BE49-F238E27FC236}">
                <a16:creationId xmlns:a16="http://schemas.microsoft.com/office/drawing/2014/main" id="{DC6BFFED-733B-4694-81E0-6ACB271A7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1572" y="5292116"/>
            <a:ext cx="1476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" name="Rectangle 144">
            <a:extLst>
              <a:ext uri="{FF2B5EF4-FFF2-40B4-BE49-F238E27FC236}">
                <a16:creationId xmlns:a16="http://schemas.microsoft.com/office/drawing/2014/main" id="{FE22D663-DECB-4220-8CB9-CF09BF5F0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360" y="5228616"/>
            <a:ext cx="4953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(90%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" name="Rectangle 145">
            <a:extLst>
              <a:ext uri="{FF2B5EF4-FFF2-40B4-BE49-F238E27FC236}">
                <a16:creationId xmlns:a16="http://schemas.microsoft.com/office/drawing/2014/main" id="{7BEC15A4-3708-4E7B-92A0-AE5D186BA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347" y="5223854"/>
            <a:ext cx="1174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" name="Rectangle 146">
            <a:extLst>
              <a:ext uri="{FF2B5EF4-FFF2-40B4-BE49-F238E27FC236}">
                <a16:creationId xmlns:a16="http://schemas.microsoft.com/office/drawing/2014/main" id="{043E23CC-52E6-45BB-A152-77F8749FC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260" y="5228616"/>
            <a:ext cx="24288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Li)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1175EBFD-20F8-4352-B9F9-1F4C4EC76B00}"/>
              </a:ext>
            </a:extLst>
          </p:cNvPr>
          <p:cNvGrpSpPr/>
          <p:nvPr/>
        </p:nvGrpSpPr>
        <p:grpSpPr>
          <a:xfrm>
            <a:off x="5238497" y="5134954"/>
            <a:ext cx="5822951" cy="349250"/>
            <a:chOff x="-2422525" y="4633913"/>
            <a:chExt cx="5822951" cy="349250"/>
          </a:xfrm>
        </p:grpSpPr>
        <p:sp>
          <p:nvSpPr>
            <p:cNvPr id="65" name="Rectangle 56">
              <a:extLst>
                <a:ext uri="{FF2B5EF4-FFF2-40B4-BE49-F238E27FC236}">
                  <a16:creationId xmlns:a16="http://schemas.microsoft.com/office/drawing/2014/main" id="{8CD2297F-D673-43FE-BB29-112052936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422525" y="4633913"/>
              <a:ext cx="1192213" cy="339725"/>
            </a:xfrm>
            <a:prstGeom prst="rect">
              <a:avLst/>
            </a:prstGeom>
            <a:solidFill>
              <a:srgbClr val="E8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57">
              <a:extLst>
                <a:ext uri="{FF2B5EF4-FFF2-40B4-BE49-F238E27FC236}">
                  <a16:creationId xmlns:a16="http://schemas.microsoft.com/office/drawing/2014/main" id="{9D9B5AAC-98C3-4652-B7FE-2C249E1F3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30312" y="4633913"/>
              <a:ext cx="1255713" cy="339725"/>
            </a:xfrm>
            <a:prstGeom prst="rect">
              <a:avLst/>
            </a:prstGeom>
            <a:solidFill>
              <a:srgbClr val="E8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58">
              <a:extLst>
                <a:ext uri="{FF2B5EF4-FFF2-40B4-BE49-F238E27FC236}">
                  <a16:creationId xmlns:a16="http://schemas.microsoft.com/office/drawing/2014/main" id="{8A936796-CA2A-4B42-9BF7-43190B6A1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0" y="4633913"/>
              <a:ext cx="1338263" cy="339725"/>
            </a:xfrm>
            <a:prstGeom prst="rect">
              <a:avLst/>
            </a:prstGeom>
            <a:solidFill>
              <a:srgbClr val="E8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59">
              <a:extLst>
                <a:ext uri="{FF2B5EF4-FFF2-40B4-BE49-F238E27FC236}">
                  <a16:creationId xmlns:a16="http://schemas.microsoft.com/office/drawing/2014/main" id="{31D0F5B9-B89B-4A1E-AC85-269799235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663" y="4633913"/>
              <a:ext cx="2036763" cy="339725"/>
            </a:xfrm>
            <a:prstGeom prst="rect">
              <a:avLst/>
            </a:prstGeom>
            <a:solidFill>
              <a:srgbClr val="E8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147">
              <a:extLst>
                <a:ext uri="{FF2B5EF4-FFF2-40B4-BE49-F238E27FC236}">
                  <a16:creationId xmlns:a16="http://schemas.microsoft.com/office/drawing/2014/main" id="{35D971A6-76F4-40D1-A5DC-6F546120E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219325" y="4675188"/>
              <a:ext cx="5207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0.78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" name="Rectangle 148">
              <a:extLst>
                <a:ext uri="{FF2B5EF4-FFF2-40B4-BE49-F238E27FC236}">
                  <a16:creationId xmlns:a16="http://schemas.microsoft.com/office/drawing/2014/main" id="{B24ECBC8-B2D3-4C54-8B13-34E037342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96925" y="4675188"/>
              <a:ext cx="4032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1.6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8" name="Rectangle 149">
              <a:extLst>
                <a:ext uri="{FF2B5EF4-FFF2-40B4-BE49-F238E27FC236}">
                  <a16:creationId xmlns:a16="http://schemas.microsoft.com/office/drawing/2014/main" id="{37B1954D-5B33-43EA-B9F2-28D6545EE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" y="4675188"/>
              <a:ext cx="4032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3.7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" name="Rectangle 150">
              <a:extLst>
                <a:ext uri="{FF2B5EF4-FFF2-40B4-BE49-F238E27FC236}">
                  <a16:creationId xmlns:a16="http://schemas.microsoft.com/office/drawing/2014/main" id="{5988CB6D-933E-467B-B469-A6CA7C62F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50" y="4675188"/>
              <a:ext cx="4651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996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70" name="Cube 169">
            <a:extLst>
              <a:ext uri="{FF2B5EF4-FFF2-40B4-BE49-F238E27FC236}">
                <a16:creationId xmlns:a16="http://schemas.microsoft.com/office/drawing/2014/main" id="{CA2943E2-D680-4607-8D2D-9EE0B7D0073B}"/>
              </a:ext>
            </a:extLst>
          </p:cNvPr>
          <p:cNvSpPr/>
          <p:nvPr/>
        </p:nvSpPr>
        <p:spPr>
          <a:xfrm flipH="1">
            <a:off x="1739698" y="1290828"/>
            <a:ext cx="977030" cy="2367419"/>
          </a:xfrm>
          <a:prstGeom prst="cube">
            <a:avLst>
              <a:gd name="adj" fmla="val 65358"/>
            </a:avLst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3" name="Arrow: Striped Right 172">
            <a:extLst>
              <a:ext uri="{FF2B5EF4-FFF2-40B4-BE49-F238E27FC236}">
                <a16:creationId xmlns:a16="http://schemas.microsoft.com/office/drawing/2014/main" id="{A0CFFC62-A1A1-40D5-A36A-558B4856272D}"/>
              </a:ext>
            </a:extLst>
          </p:cNvPr>
          <p:cNvSpPr/>
          <p:nvPr/>
        </p:nvSpPr>
        <p:spPr>
          <a:xfrm>
            <a:off x="1031455" y="2127461"/>
            <a:ext cx="1152394" cy="841853"/>
          </a:xfrm>
          <a:prstGeom prst="stripedRightArrow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4389B416-F5DF-455E-B10F-7010D11E1E5C}"/>
              </a:ext>
            </a:extLst>
          </p:cNvPr>
          <p:cNvSpPr txBox="1"/>
          <p:nvPr/>
        </p:nvSpPr>
        <p:spPr>
          <a:xfrm>
            <a:off x="1689594" y="836237"/>
            <a:ext cx="40771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3200" dirty="0">
                <a:latin typeface="+mn-lt"/>
              </a:rPr>
              <a:t>z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8366DEF8-8324-444E-80F8-48ECE9E3A0F0}"/>
              </a:ext>
            </a:extLst>
          </p:cNvPr>
          <p:cNvSpPr txBox="1"/>
          <p:nvPr/>
        </p:nvSpPr>
        <p:spPr>
          <a:xfrm>
            <a:off x="1453687" y="3694259"/>
            <a:ext cx="2114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latin typeface="+mn-lt"/>
              </a:rPr>
              <a:t>99.75 % absorption</a:t>
            </a:r>
          </a:p>
        </p:txBody>
      </p:sp>
      <p:sp>
        <p:nvSpPr>
          <p:cNvPr id="176" name="Arrow: Striped Right 175">
            <a:extLst>
              <a:ext uri="{FF2B5EF4-FFF2-40B4-BE49-F238E27FC236}">
                <a16:creationId xmlns:a16="http://schemas.microsoft.com/office/drawing/2014/main" id="{B1A8A3E2-C3F5-4534-867D-994D2BCAAF91}"/>
              </a:ext>
            </a:extLst>
          </p:cNvPr>
          <p:cNvSpPr/>
          <p:nvPr/>
        </p:nvSpPr>
        <p:spPr>
          <a:xfrm>
            <a:off x="2731341" y="2488107"/>
            <a:ext cx="198329" cy="105428"/>
          </a:xfrm>
          <a:prstGeom prst="stripedRightArrow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582CC6-AC8F-4B03-8466-4956FA025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16" y="4439872"/>
            <a:ext cx="2653587" cy="9239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2EDE4E-895F-4E54-9E17-AC98D8C4079B}"/>
              </a:ext>
            </a:extLst>
          </p:cNvPr>
          <p:cNvSpPr txBox="1"/>
          <p:nvPr/>
        </p:nvSpPr>
        <p:spPr>
          <a:xfrm>
            <a:off x="419100" y="5147035"/>
            <a:ext cx="3256020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800" dirty="0">
                <a:latin typeface="+mn-lt"/>
              </a:rPr>
              <a:t>Beer-Lambert law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56F5C253-B13D-41C6-974A-E15CAEA07D29}"/>
              </a:ext>
            </a:extLst>
          </p:cNvPr>
          <p:cNvSpPr txBox="1"/>
          <p:nvPr/>
        </p:nvSpPr>
        <p:spPr>
          <a:xfrm>
            <a:off x="3861455" y="5836762"/>
            <a:ext cx="6494085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800" dirty="0">
                <a:latin typeface="+mn-lt"/>
              </a:rPr>
              <a:t>(Set A=0.9975, look up </a:t>
            </a:r>
            <a:r>
              <a:rPr lang="en-US" sz="2800" dirty="0" err="1">
                <a:latin typeface="Symbol" panose="05050102010706020507" pitchFamily="18" charset="2"/>
              </a:rPr>
              <a:t>d</a:t>
            </a:r>
            <a:r>
              <a:rPr lang="en-US" sz="2800" baseline="-25000" dirty="0" err="1">
                <a:latin typeface="+mn-lt"/>
              </a:rPr>
              <a:t>p</a:t>
            </a:r>
            <a:r>
              <a:rPr lang="en-US" sz="2800" dirty="0">
                <a:latin typeface="+mn-lt"/>
              </a:rPr>
              <a:t>, solve for Z)</a:t>
            </a:r>
          </a:p>
        </p:txBody>
      </p:sp>
    </p:spTree>
    <p:extLst>
      <p:ext uri="{BB962C8B-B14F-4D97-AF65-F5344CB8AC3E}">
        <p14:creationId xmlns:p14="http://schemas.microsoft.com/office/powerpoint/2010/main" val="41821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A8BD1-1B0A-438F-93FA-A8905244A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different materials examined in experiments </a:t>
            </a:r>
            <a:br>
              <a:rPr lang="en-US" dirty="0"/>
            </a:br>
            <a:r>
              <a:rPr lang="en-US" sz="2000" dirty="0"/>
              <a:t>(some thickness dependence examined)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0065E-B7A5-4A51-B7D7-E3FB0484C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302325"/>
            <a:ext cx="5868524" cy="4872842"/>
          </a:xfrm>
        </p:spPr>
        <p:txBody>
          <a:bodyPr/>
          <a:lstStyle/>
          <a:p>
            <a:r>
              <a:rPr lang="en-US" sz="2400" dirty="0"/>
              <a:t>Boron Nitride (BN) (3.3 mm)</a:t>
            </a:r>
          </a:p>
          <a:p>
            <a:r>
              <a:rPr lang="en-US" sz="2400" dirty="0"/>
              <a:t>Borated Aluminum (4.5%) (1.2 mm)</a:t>
            </a:r>
          </a:p>
          <a:p>
            <a:r>
              <a:rPr lang="en-US" sz="2400" dirty="0"/>
              <a:t>Aluminum (1.74, 5.2 mm)</a:t>
            </a:r>
          </a:p>
          <a:p>
            <a:r>
              <a:rPr lang="en-US" sz="2400" dirty="0"/>
              <a:t>Borated </a:t>
            </a:r>
            <a:r>
              <a:rPr lang="en-US" sz="2400" dirty="0" err="1"/>
              <a:t>Polyethelene</a:t>
            </a:r>
            <a:r>
              <a:rPr lang="en-US" sz="2400" dirty="0"/>
              <a:t> (5%) (25 mm)</a:t>
            </a:r>
          </a:p>
          <a:p>
            <a:r>
              <a:rPr lang="en-US" sz="2400" dirty="0" err="1"/>
              <a:t>Polyethelene</a:t>
            </a:r>
            <a:r>
              <a:rPr lang="en-US" sz="2400" dirty="0"/>
              <a:t> (10.6 mm)</a:t>
            </a:r>
          </a:p>
          <a:p>
            <a:r>
              <a:rPr lang="en-US" sz="2400" dirty="0"/>
              <a:t>B</a:t>
            </a:r>
            <a:r>
              <a:rPr lang="en-US" sz="2400" baseline="-25000" dirty="0"/>
              <a:t>4</a:t>
            </a:r>
            <a:r>
              <a:rPr lang="en-US" sz="2400" dirty="0"/>
              <a:t>C – different types (2.2-12.8 mm)</a:t>
            </a:r>
          </a:p>
          <a:p>
            <a:r>
              <a:rPr lang="en-US" sz="2400" dirty="0"/>
              <a:t>Gadolinium (0.1 mm)</a:t>
            </a:r>
          </a:p>
          <a:p>
            <a:r>
              <a:rPr lang="en-US" sz="2400" dirty="0"/>
              <a:t>Cadmium (0.4 mm)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476FA4E-93AC-451C-BD18-9A7106EB4087}"/>
              </a:ext>
            </a:extLst>
          </p:cNvPr>
          <p:cNvSpPr txBox="1">
            <a:spLocks/>
          </p:cNvSpPr>
          <p:nvPr/>
        </p:nvSpPr>
        <p:spPr bwMode="auto">
          <a:xfrm>
            <a:off x="5943600" y="1248790"/>
            <a:ext cx="6248400" cy="404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High density concrete (25.4 mm)</a:t>
            </a:r>
          </a:p>
          <a:p>
            <a:r>
              <a:rPr lang="en-US" sz="2400" dirty="0"/>
              <a:t>Concrete (25.4 mm)</a:t>
            </a:r>
          </a:p>
          <a:p>
            <a:r>
              <a:rPr lang="en-US" sz="2400" dirty="0"/>
              <a:t>Borated </a:t>
            </a:r>
            <a:r>
              <a:rPr lang="en-US" sz="2400" dirty="0" err="1"/>
              <a:t>coraflon</a:t>
            </a:r>
            <a:r>
              <a:rPr lang="en-US" sz="2400" dirty="0"/>
              <a:t> (epoxy) (0.1-0.4 mm)</a:t>
            </a:r>
          </a:p>
          <a:p>
            <a:r>
              <a:rPr lang="en-US" sz="2400" dirty="0"/>
              <a:t>BN paint (0.05 mm)</a:t>
            </a:r>
          </a:p>
          <a:p>
            <a:r>
              <a:rPr lang="en-US" sz="2400" dirty="0" err="1"/>
              <a:t>Lithiated</a:t>
            </a:r>
            <a:r>
              <a:rPr lang="en-US" sz="2400" dirty="0"/>
              <a:t> </a:t>
            </a:r>
            <a:r>
              <a:rPr lang="en-US" sz="2400" dirty="0" err="1"/>
              <a:t>coraflon</a:t>
            </a:r>
            <a:r>
              <a:rPr lang="en-US" sz="2400" dirty="0"/>
              <a:t> (0.2 mm)</a:t>
            </a:r>
          </a:p>
          <a:p>
            <a:r>
              <a:rPr lang="en-US" sz="2400" dirty="0" err="1"/>
              <a:t>Boroflex</a:t>
            </a:r>
            <a:r>
              <a:rPr lang="en-US" sz="2400" dirty="0"/>
              <a:t> (3.2 mm)</a:t>
            </a:r>
          </a:p>
          <a:p>
            <a:r>
              <a:rPr lang="en-US" sz="2400" dirty="0"/>
              <a:t>B</a:t>
            </a:r>
            <a:r>
              <a:rPr lang="en-US" sz="2400" baseline="-25000" dirty="0"/>
              <a:t>4</a:t>
            </a:r>
            <a:r>
              <a:rPr lang="en-US" sz="2400" dirty="0"/>
              <a:t>C in epoxy (6.4 mm)</a:t>
            </a:r>
          </a:p>
          <a:p>
            <a:r>
              <a:rPr lang="en-US" sz="2400" dirty="0"/>
              <a:t>Li</a:t>
            </a:r>
            <a:r>
              <a:rPr lang="en-US" sz="2400" baseline="-25000" dirty="0"/>
              <a:t>2</a:t>
            </a:r>
            <a:r>
              <a:rPr lang="en-US" sz="2400" dirty="0"/>
              <a:t>CO</a:t>
            </a:r>
            <a:r>
              <a:rPr lang="en-US" sz="2400" baseline="-25000" dirty="0"/>
              <a:t>3</a:t>
            </a:r>
            <a:r>
              <a:rPr lang="en-US" sz="2400" dirty="0"/>
              <a:t> in epoxy (6.4 mm)</a:t>
            </a:r>
          </a:p>
        </p:txBody>
      </p:sp>
    </p:spTree>
    <p:extLst>
      <p:ext uri="{BB962C8B-B14F-4D97-AF65-F5344CB8AC3E}">
        <p14:creationId xmlns:p14="http://schemas.microsoft.com/office/powerpoint/2010/main" val="2123250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C97C46A-581F-4062-AA02-B2871A72EE6C}"/>
              </a:ext>
            </a:extLst>
          </p:cNvPr>
          <p:cNvSpPr/>
          <p:nvPr/>
        </p:nvSpPr>
        <p:spPr>
          <a:xfrm>
            <a:off x="6214310" y="766007"/>
            <a:ext cx="5676900" cy="567890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896FA2-8AA4-416A-B10A-92C2ACAF472A}"/>
              </a:ext>
            </a:extLst>
          </p:cNvPr>
          <p:cNvSpPr/>
          <p:nvPr/>
        </p:nvSpPr>
        <p:spPr>
          <a:xfrm>
            <a:off x="419100" y="770018"/>
            <a:ext cx="5676900" cy="567890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F70B3-B233-4A53-B5AB-FE3DC75BB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Beamlines used for measurements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5193552-556A-4F7F-A337-2D4461F4B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34976"/>
            <a:ext cx="5430231" cy="601631"/>
          </a:xfrm>
        </p:spPr>
        <p:txBody>
          <a:bodyPr/>
          <a:lstStyle/>
          <a:p>
            <a:r>
              <a:rPr lang="en-US" dirty="0"/>
              <a:t>CG-1B at HFIR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A03D31-E388-4F9A-9856-8D0D42C4FC8E}"/>
              </a:ext>
            </a:extLst>
          </p:cNvPr>
          <p:cNvSpPr txBox="1">
            <a:spLocks/>
          </p:cNvSpPr>
          <p:nvPr/>
        </p:nvSpPr>
        <p:spPr bwMode="auto">
          <a:xfrm>
            <a:off x="6342669" y="1134976"/>
            <a:ext cx="5430231" cy="60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SEQUOIA at SNS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CB2E88E-7E08-4D5B-831A-F15067039F0E}"/>
              </a:ext>
            </a:extLst>
          </p:cNvPr>
          <p:cNvGrpSpPr/>
          <p:nvPr/>
        </p:nvGrpSpPr>
        <p:grpSpPr>
          <a:xfrm>
            <a:off x="1108033" y="1975663"/>
            <a:ext cx="4253107" cy="2287288"/>
            <a:chOff x="1108033" y="2285356"/>
            <a:chExt cx="4253107" cy="2287288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68034D2-FF4D-46F4-9628-527A159366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3210" b="49892"/>
            <a:stretch/>
          </p:blipFill>
          <p:spPr>
            <a:xfrm>
              <a:off x="1961723" y="2285356"/>
              <a:ext cx="3399417" cy="2287288"/>
            </a:xfrm>
            <a:prstGeom prst="rect">
              <a:avLst/>
            </a:prstGeom>
          </p:spPr>
        </p:pic>
        <p:sp>
          <p:nvSpPr>
            <p:cNvPr id="52" name="Content Placeholder 2">
              <a:extLst>
                <a:ext uri="{FF2B5EF4-FFF2-40B4-BE49-F238E27FC236}">
                  <a16:creationId xmlns:a16="http://schemas.microsoft.com/office/drawing/2014/main" id="{A1CDCB77-A052-4F25-A57F-5E03578CAC6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08033" y="2322935"/>
              <a:ext cx="2349151" cy="494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288925" indent="-288925" algn="l" rtl="0" eaLnBrk="1" fontAlgn="base" hangingPunct="1">
                <a:lnSpc>
                  <a:spcPct val="90000"/>
                </a:lnSpc>
                <a:spcBef>
                  <a:spcPts val="1800"/>
                </a:spcBef>
                <a:spcAft>
                  <a:spcPct val="0"/>
                </a:spcAft>
                <a:buClr>
                  <a:schemeClr val="tx1"/>
                </a:buClr>
                <a:buSzPct val="90000"/>
                <a:buFont typeface="Century Gothic" panose="020B0502020202020204" pitchFamily="34" charset="0"/>
                <a:buChar char="•"/>
                <a:defRPr lang="en-US" sz="2800" kern="1200" dirty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687388" indent="-288925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1"/>
                </a:buClr>
                <a:buSzPct val="90000"/>
                <a:buFont typeface="Century Gothic" panose="020B0502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031875" indent="-288925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1"/>
                </a:buClr>
                <a:buSzPct val="90000"/>
                <a:buFont typeface="Century Gothic" panose="020B0502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144588" indent="-1730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1482725" indent="-222250" algn="l" rtl="0" eaLnBrk="1" fontAlgn="base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dirty="0"/>
                <a:t>Scattering in Reflection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84F3B1B-0E96-4268-A4E2-DFC1DB7DD3F1}"/>
              </a:ext>
            </a:extLst>
          </p:cNvPr>
          <p:cNvGrpSpPr/>
          <p:nvPr/>
        </p:nvGrpSpPr>
        <p:grpSpPr>
          <a:xfrm>
            <a:off x="1108033" y="4186506"/>
            <a:ext cx="4253107" cy="2279527"/>
            <a:chOff x="1108033" y="4521251"/>
            <a:chExt cx="4253107" cy="2279527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E3E7498-CBB3-4131-8D5D-60680B126B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062" r="3210"/>
            <a:stretch/>
          </p:blipFill>
          <p:spPr>
            <a:xfrm>
              <a:off x="1961723" y="4521251"/>
              <a:ext cx="3399417" cy="2279527"/>
            </a:xfrm>
            <a:prstGeom prst="rect">
              <a:avLst/>
            </a:prstGeom>
          </p:spPr>
        </p:pic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B5C526A3-06CA-4485-A1A5-D4F755F09C9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08033" y="4567182"/>
              <a:ext cx="2008862" cy="467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288925" indent="-288925" algn="l" rtl="0" eaLnBrk="1" fontAlgn="base" hangingPunct="1">
                <a:lnSpc>
                  <a:spcPct val="90000"/>
                </a:lnSpc>
                <a:spcBef>
                  <a:spcPts val="1800"/>
                </a:spcBef>
                <a:spcAft>
                  <a:spcPct val="0"/>
                </a:spcAft>
                <a:buClr>
                  <a:schemeClr val="tx1"/>
                </a:buClr>
                <a:buSzPct val="90000"/>
                <a:buFont typeface="Century Gothic" panose="020B0502020202020204" pitchFamily="34" charset="0"/>
                <a:buChar char="•"/>
                <a:defRPr lang="en-US" sz="2800" kern="1200" dirty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687388" indent="-288925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1"/>
                </a:buClr>
                <a:buSzPct val="90000"/>
                <a:buFont typeface="Century Gothic" panose="020B0502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031875" indent="-288925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1"/>
                </a:buClr>
                <a:buSzPct val="90000"/>
                <a:buFont typeface="Century Gothic" panose="020B0502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144588" indent="-1730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1482725" indent="-222250" algn="l" rtl="0" eaLnBrk="1" fontAlgn="base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dirty="0"/>
                <a:t>Scattering in Transmission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9740BF1-B0FE-4B65-BDE4-751591E4E984}"/>
              </a:ext>
            </a:extLst>
          </p:cNvPr>
          <p:cNvGrpSpPr/>
          <p:nvPr/>
        </p:nvGrpSpPr>
        <p:grpSpPr>
          <a:xfrm>
            <a:off x="6918197" y="1737470"/>
            <a:ext cx="5273803" cy="2023797"/>
            <a:chOff x="6918197" y="1984532"/>
            <a:chExt cx="5273803" cy="2023797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7C71FA6-F431-4242-81A6-AE51B4B9BC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1" r="1789" b="52739"/>
            <a:stretch/>
          </p:blipFill>
          <p:spPr>
            <a:xfrm>
              <a:off x="6918197" y="1984532"/>
              <a:ext cx="3415776" cy="2023797"/>
            </a:xfrm>
            <a:prstGeom prst="rect">
              <a:avLst/>
            </a:prstGeom>
          </p:spPr>
        </p:pic>
        <p:sp>
          <p:nvSpPr>
            <p:cNvPr id="56" name="Content Placeholder 2">
              <a:extLst>
                <a:ext uri="{FF2B5EF4-FFF2-40B4-BE49-F238E27FC236}">
                  <a16:creationId xmlns:a16="http://schemas.microsoft.com/office/drawing/2014/main" id="{93085540-D7C6-49F0-83DB-2644510EDAD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183138" y="2289533"/>
              <a:ext cx="2008862" cy="467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288925" indent="-288925" algn="l" rtl="0" eaLnBrk="1" fontAlgn="base" hangingPunct="1">
                <a:lnSpc>
                  <a:spcPct val="90000"/>
                </a:lnSpc>
                <a:spcBef>
                  <a:spcPts val="1800"/>
                </a:spcBef>
                <a:spcAft>
                  <a:spcPct val="0"/>
                </a:spcAft>
                <a:buClr>
                  <a:schemeClr val="tx1"/>
                </a:buClr>
                <a:buSzPct val="90000"/>
                <a:buFont typeface="Century Gothic" panose="020B0502020202020204" pitchFamily="34" charset="0"/>
                <a:buChar char="•"/>
                <a:defRPr lang="en-US" sz="2800" kern="1200" dirty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687388" indent="-288925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1"/>
                </a:buClr>
                <a:buSzPct val="90000"/>
                <a:buFont typeface="Century Gothic" panose="020B0502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031875" indent="-288925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1"/>
                </a:buClr>
                <a:buSzPct val="90000"/>
                <a:buFont typeface="Century Gothic" panose="020B0502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144588" indent="-1730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1482725" indent="-222250" algn="l" rtl="0" eaLnBrk="1" fontAlgn="base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dirty="0"/>
                <a:t>Transmission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FD14C32-E16C-4E27-B6DE-08CDED5A0FC7}"/>
              </a:ext>
            </a:extLst>
          </p:cNvPr>
          <p:cNvGrpSpPr/>
          <p:nvPr/>
        </p:nvGrpSpPr>
        <p:grpSpPr>
          <a:xfrm>
            <a:off x="6886881" y="3836423"/>
            <a:ext cx="5305119" cy="1947280"/>
            <a:chOff x="6982916" y="4359058"/>
            <a:chExt cx="5305119" cy="1947280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18ED6D0E-F877-429C-90A4-B4157B71E7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1" t="54526" r="1789"/>
            <a:stretch/>
          </p:blipFill>
          <p:spPr>
            <a:xfrm>
              <a:off x="6982916" y="4359058"/>
              <a:ext cx="3415776" cy="1947280"/>
            </a:xfrm>
            <a:prstGeom prst="rect">
              <a:avLst/>
            </a:prstGeom>
          </p:spPr>
        </p:pic>
        <p:sp>
          <p:nvSpPr>
            <p:cNvPr id="57" name="Content Placeholder 2">
              <a:extLst>
                <a:ext uri="{FF2B5EF4-FFF2-40B4-BE49-F238E27FC236}">
                  <a16:creationId xmlns:a16="http://schemas.microsoft.com/office/drawing/2014/main" id="{3C2B4143-A8E7-42BE-A9CB-B69606E988F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279173" y="4682004"/>
              <a:ext cx="2008862" cy="467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288925" indent="-288925" algn="l" rtl="0" eaLnBrk="1" fontAlgn="base" hangingPunct="1">
                <a:lnSpc>
                  <a:spcPct val="90000"/>
                </a:lnSpc>
                <a:spcBef>
                  <a:spcPts val="1800"/>
                </a:spcBef>
                <a:spcAft>
                  <a:spcPct val="0"/>
                </a:spcAft>
                <a:buClr>
                  <a:schemeClr val="tx1"/>
                </a:buClr>
                <a:buSzPct val="90000"/>
                <a:buFont typeface="Century Gothic" panose="020B0502020202020204" pitchFamily="34" charset="0"/>
                <a:buChar char="•"/>
                <a:defRPr lang="en-US" sz="2800" kern="1200" dirty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687388" indent="-288925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1"/>
                </a:buClr>
                <a:buSzPct val="90000"/>
                <a:buFont typeface="Century Gothic" panose="020B0502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031875" indent="-288925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1"/>
                </a:buClr>
                <a:buSzPct val="90000"/>
                <a:buFont typeface="Century Gothic" panose="020B0502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144588" indent="-1730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1482725" indent="-222250" algn="l" rtl="0" eaLnBrk="1" fontAlgn="base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dirty="0"/>
                <a:t>Scattering in Transmission</a:t>
              </a:r>
            </a:p>
          </p:txBody>
        </p:sp>
      </p:grp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5178EC45-366A-4F37-8C58-E2AA44F9F673}"/>
              </a:ext>
            </a:extLst>
          </p:cNvPr>
          <p:cNvSpPr txBox="1">
            <a:spLocks/>
          </p:cNvSpPr>
          <p:nvPr/>
        </p:nvSpPr>
        <p:spPr bwMode="auto">
          <a:xfrm>
            <a:off x="3576669" y="1134976"/>
            <a:ext cx="1546476" cy="58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nn-NO" sz="1600" dirty="0"/>
              <a:t>E=14.7 meV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nn-NO" sz="1600" dirty="0">
                <a:latin typeface="Symbol" panose="05050102010706020507" pitchFamily="18" charset="2"/>
              </a:rPr>
              <a:t>l</a:t>
            </a:r>
            <a:r>
              <a:rPr lang="nn-NO" sz="1600" dirty="0"/>
              <a:t>=2.42 Å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B60499E-9C34-484B-929A-516405BD35E3}"/>
              </a:ext>
            </a:extLst>
          </p:cNvPr>
          <p:cNvSpPr txBox="1">
            <a:spLocks/>
          </p:cNvSpPr>
          <p:nvPr/>
        </p:nvSpPr>
        <p:spPr bwMode="auto">
          <a:xfrm>
            <a:off x="9619989" y="1134976"/>
            <a:ext cx="2152911" cy="58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nn-NO" sz="1600" dirty="0"/>
              <a:t>E=10 to 10000 meV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entury Gothic" panose="020B0502020202020204" pitchFamily="34" charset="0"/>
              <a:buNone/>
            </a:pPr>
            <a:r>
              <a:rPr lang="nn-NO" sz="1600" dirty="0">
                <a:latin typeface="Symbol" panose="05050102010706020507" pitchFamily="18" charset="2"/>
              </a:rPr>
              <a:t>l</a:t>
            </a:r>
            <a:r>
              <a:rPr lang="nn-NO" sz="1600" dirty="0"/>
              <a:t>=2.5 to 0.1 Å</a:t>
            </a:r>
          </a:p>
        </p:txBody>
      </p:sp>
    </p:spTree>
    <p:extLst>
      <p:ext uri="{BB962C8B-B14F-4D97-AF65-F5344CB8AC3E}">
        <p14:creationId xmlns:p14="http://schemas.microsoft.com/office/powerpoint/2010/main" val="622915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8F5D356D-4950-4B40-9E9D-1CBEFA93E0D7}"/>
              </a:ext>
            </a:extLst>
          </p:cNvPr>
          <p:cNvGrpSpPr/>
          <p:nvPr/>
        </p:nvGrpSpPr>
        <p:grpSpPr>
          <a:xfrm>
            <a:off x="6732648" y="4433633"/>
            <a:ext cx="3875493" cy="515605"/>
            <a:chOff x="817122" y="4777749"/>
            <a:chExt cx="3875493" cy="515605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1647B2D-955A-40E6-9D15-F31147AA44E4}"/>
                </a:ext>
              </a:extLst>
            </p:cNvPr>
            <p:cNvSpPr/>
            <p:nvPr/>
          </p:nvSpPr>
          <p:spPr>
            <a:xfrm>
              <a:off x="817122" y="4777749"/>
              <a:ext cx="496111" cy="49611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70F4614-3F5B-498A-A76E-1F7A19DB1CBB}"/>
                </a:ext>
              </a:extLst>
            </p:cNvPr>
            <p:cNvSpPr/>
            <p:nvPr/>
          </p:nvSpPr>
          <p:spPr>
            <a:xfrm>
              <a:off x="4196504" y="4797243"/>
              <a:ext cx="496111" cy="49611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8CAAFC2-1B85-4094-8A6E-DA2D1713FA5D}"/>
              </a:ext>
            </a:extLst>
          </p:cNvPr>
          <p:cNvGrpSpPr/>
          <p:nvPr/>
        </p:nvGrpSpPr>
        <p:grpSpPr>
          <a:xfrm>
            <a:off x="6640406" y="1393652"/>
            <a:ext cx="3875493" cy="515605"/>
            <a:chOff x="817122" y="4777749"/>
            <a:chExt cx="3875493" cy="515605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B1B6F64-4F15-42C9-B2B6-1F8943AD1F38}"/>
                </a:ext>
              </a:extLst>
            </p:cNvPr>
            <p:cNvSpPr/>
            <p:nvPr/>
          </p:nvSpPr>
          <p:spPr>
            <a:xfrm>
              <a:off x="817122" y="4777749"/>
              <a:ext cx="496111" cy="49611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B618456-9AC1-443B-88E2-CD8067B67CC6}"/>
                </a:ext>
              </a:extLst>
            </p:cNvPr>
            <p:cNvSpPr/>
            <p:nvPr/>
          </p:nvSpPr>
          <p:spPr>
            <a:xfrm>
              <a:off x="4196504" y="4797243"/>
              <a:ext cx="496111" cy="49611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298D772-7E6F-4F2A-9A63-955385A01276}"/>
              </a:ext>
            </a:extLst>
          </p:cNvPr>
          <p:cNvGrpSpPr/>
          <p:nvPr/>
        </p:nvGrpSpPr>
        <p:grpSpPr>
          <a:xfrm>
            <a:off x="7146180" y="1651387"/>
            <a:ext cx="2862606" cy="1571"/>
            <a:chOff x="1765955" y="6015872"/>
            <a:chExt cx="2862606" cy="1571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A15382D-6FC8-4E26-98F0-340EB399D030}"/>
                </a:ext>
              </a:extLst>
            </p:cNvPr>
            <p:cNvCxnSpPr>
              <a:cxnSpLocks/>
            </p:cNvCxnSpPr>
            <p:nvPr/>
          </p:nvCxnSpPr>
          <p:spPr>
            <a:xfrm>
              <a:off x="3178404" y="6015872"/>
              <a:ext cx="1450157" cy="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179B8A7-3B25-4C48-B91E-DBEA4ADAB26C}"/>
                </a:ext>
              </a:extLst>
            </p:cNvPr>
            <p:cNvCxnSpPr>
              <a:cxnSpLocks/>
            </p:cNvCxnSpPr>
            <p:nvPr/>
          </p:nvCxnSpPr>
          <p:spPr>
            <a:xfrm>
              <a:off x="1765955" y="6017443"/>
              <a:ext cx="1450157" cy="0"/>
            </a:xfrm>
            <a:prstGeom prst="straightConnector1">
              <a:avLst/>
            </a:prstGeom>
            <a:ln w="28575">
              <a:solidFill>
                <a:schemeClr val="bg1"/>
              </a:solidFill>
              <a:miter lim="800000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BF114E8-A169-4C8B-9625-EDDC42BF8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19"/>
            <a:ext cx="11430000" cy="1014984"/>
          </a:xfrm>
        </p:spPr>
        <p:txBody>
          <a:bodyPr/>
          <a:lstStyle/>
          <a:p>
            <a:r>
              <a:rPr lang="en-US" dirty="0"/>
              <a:t>Angle dependent scattering (CG-1B)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05AE98-540E-47A9-B792-33D0C7018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3"/>
          <a:stretch/>
        </p:blipFill>
        <p:spPr>
          <a:xfrm>
            <a:off x="219993" y="977002"/>
            <a:ext cx="6395370" cy="45936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A103D4C-00C4-41E7-87A7-6D2D57492203}"/>
              </a:ext>
            </a:extLst>
          </p:cNvPr>
          <p:cNvSpPr/>
          <p:nvPr/>
        </p:nvSpPr>
        <p:spPr>
          <a:xfrm rot="16200000">
            <a:off x="8491070" y="1093636"/>
            <a:ext cx="254524" cy="11217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03BA4C-D42A-4D6D-BE91-F84BC71BDD60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6662269" y="1649816"/>
            <a:ext cx="1395169" cy="471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3">
            <a:extLst>
              <a:ext uri="{FF2B5EF4-FFF2-40B4-BE49-F238E27FC236}">
                <a16:creationId xmlns:a16="http://schemas.microsoft.com/office/drawing/2014/main" id="{D9A99772-D218-4BC1-901C-C2573766D32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-2979738" y="4450319"/>
            <a:ext cx="3398838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85086A-FD56-4078-9ED4-53AABF44E0FD}"/>
              </a:ext>
            </a:extLst>
          </p:cNvPr>
          <p:cNvSpPr txBox="1"/>
          <p:nvPr/>
        </p:nvSpPr>
        <p:spPr>
          <a:xfrm>
            <a:off x="6313478" y="1659244"/>
            <a:ext cx="182453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Incident Beam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2611B44-9099-49A5-8111-6C42B04900BD}"/>
              </a:ext>
            </a:extLst>
          </p:cNvPr>
          <p:cNvSpPr/>
          <p:nvPr/>
        </p:nvSpPr>
        <p:spPr>
          <a:xfrm>
            <a:off x="6357487" y="777855"/>
            <a:ext cx="3744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400" dirty="0"/>
              <a:t>Scattering in Reflection (r)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2A6108-FCAD-4A88-9E53-BC957ACF19B6}"/>
              </a:ext>
            </a:extLst>
          </p:cNvPr>
          <p:cNvGrpSpPr/>
          <p:nvPr/>
        </p:nvGrpSpPr>
        <p:grpSpPr>
          <a:xfrm>
            <a:off x="7238422" y="4691368"/>
            <a:ext cx="2862606" cy="1571"/>
            <a:chOff x="1765955" y="6015872"/>
            <a:chExt cx="2862606" cy="1571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C7542B1-FFF4-45CE-A971-D9CF99B79492}"/>
                </a:ext>
              </a:extLst>
            </p:cNvPr>
            <p:cNvCxnSpPr>
              <a:cxnSpLocks/>
            </p:cNvCxnSpPr>
            <p:nvPr/>
          </p:nvCxnSpPr>
          <p:spPr>
            <a:xfrm>
              <a:off x="3178404" y="6015872"/>
              <a:ext cx="1450157" cy="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B9CE66B-E64D-49C9-B247-FD0AE72E3A32}"/>
                </a:ext>
              </a:extLst>
            </p:cNvPr>
            <p:cNvCxnSpPr>
              <a:cxnSpLocks/>
            </p:cNvCxnSpPr>
            <p:nvPr/>
          </p:nvCxnSpPr>
          <p:spPr>
            <a:xfrm>
              <a:off x="1765955" y="6017443"/>
              <a:ext cx="1450157" cy="0"/>
            </a:xfrm>
            <a:prstGeom prst="straightConnector1">
              <a:avLst/>
            </a:prstGeom>
            <a:ln w="28575">
              <a:solidFill>
                <a:schemeClr val="bg1"/>
              </a:solidFill>
              <a:miter lim="800000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DD7D8658-C48E-462F-B512-6A487889DE7C}"/>
              </a:ext>
            </a:extLst>
          </p:cNvPr>
          <p:cNvSpPr/>
          <p:nvPr/>
        </p:nvSpPr>
        <p:spPr>
          <a:xfrm>
            <a:off x="8583312" y="4133617"/>
            <a:ext cx="254524" cy="11217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E9F3067-5DE6-4EED-951E-FE3A68CFFF2E}"/>
              </a:ext>
            </a:extLst>
          </p:cNvPr>
          <p:cNvCxnSpPr>
            <a:cxnSpLocks/>
          </p:cNvCxnSpPr>
          <p:nvPr/>
        </p:nvCxnSpPr>
        <p:spPr>
          <a:xfrm>
            <a:off x="7139520" y="4701829"/>
            <a:ext cx="1395169" cy="471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A8E5097-B00C-44C9-8E17-490C9258FE34}"/>
              </a:ext>
            </a:extLst>
          </p:cNvPr>
          <p:cNvSpPr txBox="1"/>
          <p:nvPr/>
        </p:nvSpPr>
        <p:spPr>
          <a:xfrm>
            <a:off x="6405720" y="4699225"/>
            <a:ext cx="182453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Incident Beam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A6DE4CF-A1D7-4F06-B33F-3B284FA8A8BC}"/>
              </a:ext>
            </a:extLst>
          </p:cNvPr>
          <p:cNvSpPr/>
          <p:nvPr/>
        </p:nvSpPr>
        <p:spPr>
          <a:xfrm>
            <a:off x="6413634" y="3575380"/>
            <a:ext cx="4171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400" dirty="0"/>
              <a:t>Scattering in Transmission (t)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3859350-762E-4BE6-BEA1-433205DE796C}"/>
              </a:ext>
            </a:extLst>
          </p:cNvPr>
          <p:cNvGrpSpPr/>
          <p:nvPr/>
        </p:nvGrpSpPr>
        <p:grpSpPr>
          <a:xfrm>
            <a:off x="8074574" y="1113156"/>
            <a:ext cx="1916106" cy="1480506"/>
            <a:chOff x="8375363" y="1149251"/>
            <a:chExt cx="1916106" cy="148050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327A2F3-896B-4440-808E-A7315FD9C9A6}"/>
                </a:ext>
              </a:extLst>
            </p:cNvPr>
            <p:cNvSpPr txBox="1"/>
            <p:nvPr/>
          </p:nvSpPr>
          <p:spPr>
            <a:xfrm>
              <a:off x="9499264" y="1860316"/>
              <a:ext cx="79220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2</a:t>
              </a:r>
              <a:r>
                <a:rPr lang="en-US" sz="4400" dirty="0">
                  <a:latin typeface="Symbol" pitchFamily="18" charset="2"/>
                </a:rPr>
                <a:t>q</a:t>
              </a:r>
              <a:endParaRPr lang="en-US" sz="4400" baseline="-25000" dirty="0">
                <a:latin typeface="Symbol" pitchFamily="18" charset="2"/>
              </a:endParaRPr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5D52BF3B-845C-4058-AE59-3D60C2F47CD2}"/>
                </a:ext>
              </a:extLst>
            </p:cNvPr>
            <p:cNvSpPr/>
            <p:nvPr/>
          </p:nvSpPr>
          <p:spPr>
            <a:xfrm rot="4925741">
              <a:off x="8375363" y="1149251"/>
              <a:ext cx="1193936" cy="1193936"/>
            </a:xfrm>
            <a:prstGeom prst="arc">
              <a:avLst>
                <a:gd name="adj1" fmla="val 16153268"/>
                <a:gd name="adj2" fmla="val 360053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926A08F-0AFA-4739-8BFE-85F94A6B082B}"/>
              </a:ext>
            </a:extLst>
          </p:cNvPr>
          <p:cNvCxnSpPr/>
          <p:nvPr/>
        </p:nvCxnSpPr>
        <p:spPr>
          <a:xfrm>
            <a:off x="8554453" y="1660358"/>
            <a:ext cx="247850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AC476F4-D07E-481E-9F56-029C889E8856}"/>
              </a:ext>
            </a:extLst>
          </p:cNvPr>
          <p:cNvGrpSpPr/>
          <p:nvPr/>
        </p:nvGrpSpPr>
        <p:grpSpPr>
          <a:xfrm>
            <a:off x="8226974" y="4209478"/>
            <a:ext cx="1916106" cy="1480506"/>
            <a:chOff x="8375363" y="1149251"/>
            <a:chExt cx="1916106" cy="148050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1568E79-58DB-4274-A09F-A649A4FD4670}"/>
                </a:ext>
              </a:extLst>
            </p:cNvPr>
            <p:cNvSpPr txBox="1"/>
            <p:nvPr/>
          </p:nvSpPr>
          <p:spPr>
            <a:xfrm>
              <a:off x="9499264" y="1860316"/>
              <a:ext cx="79220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2</a:t>
              </a:r>
              <a:r>
                <a:rPr lang="en-US" sz="4400" dirty="0">
                  <a:latin typeface="Symbol" pitchFamily="18" charset="2"/>
                </a:rPr>
                <a:t>q</a:t>
              </a:r>
              <a:endParaRPr lang="en-US" sz="4400" baseline="-25000" dirty="0">
                <a:latin typeface="Symbol" pitchFamily="18" charset="2"/>
              </a:endParaRPr>
            </a:p>
          </p:txBody>
        </p:sp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0F275678-CBCB-4A79-B23A-DB4AC6681803}"/>
                </a:ext>
              </a:extLst>
            </p:cNvPr>
            <p:cNvSpPr/>
            <p:nvPr/>
          </p:nvSpPr>
          <p:spPr>
            <a:xfrm rot="4925741">
              <a:off x="8375363" y="1149251"/>
              <a:ext cx="1193936" cy="1193936"/>
            </a:xfrm>
            <a:prstGeom prst="arc">
              <a:avLst>
                <a:gd name="adj1" fmla="val 16153268"/>
                <a:gd name="adj2" fmla="val 360053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AF2ADE6-A054-472E-95B2-5F833600D13C}"/>
              </a:ext>
            </a:extLst>
          </p:cNvPr>
          <p:cNvCxnSpPr/>
          <p:nvPr/>
        </p:nvCxnSpPr>
        <p:spPr>
          <a:xfrm>
            <a:off x="8851819" y="4689773"/>
            <a:ext cx="247850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03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4" grpId="0" animBg="1"/>
    </p:bldLst>
  </p:timing>
</p:sld>
</file>

<file path=ppt/theme/theme1.xml><?xml version="1.0" encoding="utf-8"?>
<a:theme xmlns:a="http://schemas.openxmlformats.org/drawingml/2006/main" name="ORNL">
  <a:themeElements>
    <a:clrScheme name="ORNL color palette 181112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 16x9_180808" id="{CDF9BDD0-9D26-48C7-9A0F-1355D0839D2D}" vid="{EED57D2D-30C7-4690-913A-AEE3F4677A35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A20C22-D077-412B-81BA-8B2541026FAD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F6B0504-AE38-4B68-B5E7-89AA94502C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851</Words>
  <Application>Microsoft Office PowerPoint</Application>
  <PresentationFormat>Widescreen</PresentationFormat>
  <Paragraphs>219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Cambria Math</vt:lpstr>
      <vt:lpstr>Century Gothic</vt:lpstr>
      <vt:lpstr>Symbol</vt:lpstr>
      <vt:lpstr>ORNL</vt:lpstr>
      <vt:lpstr>Good neutron absorbers make good beamline neighbors</vt:lpstr>
      <vt:lpstr>Outline</vt:lpstr>
      <vt:lpstr>Scope</vt:lpstr>
      <vt:lpstr>PowerPoint Presentation</vt:lpstr>
      <vt:lpstr>PowerPoint Presentation</vt:lpstr>
      <vt:lpstr>How much material do you need to stop a neutron?</vt:lpstr>
      <vt:lpstr>Many different materials examined in experiments  (some thickness dependence examined)</vt:lpstr>
      <vt:lpstr>Beamlines used for measurements</vt:lpstr>
      <vt:lpstr>Angle dependent scattering (CG-1B)</vt:lpstr>
      <vt:lpstr>Bragg peaks from absorbers (CG1B)</vt:lpstr>
      <vt:lpstr>Highly borated materials look very similar (CG1B).</vt:lpstr>
      <vt:lpstr>Borated Polyethelene (CG1B)</vt:lpstr>
      <vt:lpstr>Absorbers in epoxy (CG1B)</vt:lpstr>
      <vt:lpstr>Concrete (CG1B)</vt:lpstr>
      <vt:lpstr>Time-of-flight Bragg peaks from absorbers (SEQUOIA)</vt:lpstr>
      <vt:lpstr>What about painted coatings? (SEQUOIA - TRANSMISSION)</vt:lpstr>
      <vt:lpstr>Time-of-flight Bragg peaks from absorbers (SEQUOIA)</vt:lpstr>
      <vt:lpstr>Photoneutrons</vt:lpstr>
      <vt:lpstr>Conclusions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2018-08-06T13:28:20Z</dcterms:created>
  <dcterms:modified xsi:type="dcterms:W3CDTF">2019-10-18T20:34:13Z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