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8"/>
  </p:notesMasterIdLst>
  <p:handoutMasterIdLst>
    <p:handoutMasterId r:id="rId19"/>
  </p:handoutMasterIdLst>
  <p:sldIdLst>
    <p:sldId id="256" r:id="rId5"/>
    <p:sldId id="257" r:id="rId6"/>
    <p:sldId id="281" r:id="rId7"/>
    <p:sldId id="259" r:id="rId8"/>
    <p:sldId id="258" r:id="rId9"/>
    <p:sldId id="277" r:id="rId10"/>
    <p:sldId id="278" r:id="rId11"/>
    <p:sldId id="262" r:id="rId12"/>
    <p:sldId id="261" r:id="rId13"/>
    <p:sldId id="276" r:id="rId14"/>
    <p:sldId id="279" r:id="rId15"/>
    <p:sldId id="280" r:id="rId16"/>
    <p:sldId id="282" r:id="rId1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1" autoAdjust="0"/>
    <p:restoredTop sz="95161" autoAdjust="0"/>
  </p:normalViewPr>
  <p:slideViewPr>
    <p:cSldViewPr snapToGrid="0" showGuides="1">
      <p:cViewPr varScale="1">
        <p:scale>
          <a:sx n="91" d="100"/>
          <a:sy n="91" d="100"/>
        </p:scale>
        <p:origin x="67" y="557"/>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10/11/2019</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10/11/2019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9014119E-C24D-BD41-B5E2-8C9BD85A0F84}"/>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911" y="236982"/>
            <a:ext cx="11515053" cy="507831"/>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268224" y="1508760"/>
            <a:ext cx="11523520" cy="4195415"/>
          </a:xfrm>
        </p:spPr>
        <p:txBody>
          <a:bodyPr/>
          <a:lstStyle>
            <a:lvl1pPr>
              <a:defRPr sz="2400">
                <a:latin typeface="Garamond" panose="02020404030301010803" pitchFamily="18" charset="0"/>
                <a:cs typeface="Arial" panose="020B0604020202020204" pitchFamily="34" charset="0"/>
              </a:defRPr>
            </a:lvl1pPr>
            <a:lvl2pPr>
              <a:defRPr sz="2000">
                <a:latin typeface="Garamond" panose="02020404030301010803" pitchFamily="18" charset="0"/>
                <a:cs typeface="Arial" panose="020B0604020202020204" pitchFamily="34" charset="0"/>
              </a:defRPr>
            </a:lvl2pPr>
            <a:lvl3pPr>
              <a:defRPr sz="1800">
                <a:latin typeface="Garamond" panose="02020404030301010803" pitchFamily="18" charset="0"/>
                <a:cs typeface="Arial" panose="020B0604020202020204" pitchFamily="34" charset="0"/>
              </a:defRPr>
            </a:lvl3pPr>
            <a:lvl4pPr>
              <a:defRPr sz="1600">
                <a:latin typeface="Garamond" panose="02020404030301010803" pitchFamily="18" charset="0"/>
                <a:cs typeface="Arial" panose="020B0604020202020204" pitchFamily="34" charset="0"/>
              </a:defRPr>
            </a:lvl4pPr>
            <a:lvl5pPr marL="1482725" indent="-222250">
              <a:buFont typeface="Arial" panose="020B0604020202020204" pitchFamily="34" charset="0"/>
              <a:buChar char="•"/>
              <a:defRPr sz="1600">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24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9" name="Picture 8">
            <a:extLst>
              <a:ext uri="{FF2B5EF4-FFF2-40B4-BE49-F238E27FC236}">
                <a16:creationId xmlns:a16="http://schemas.microsoft.com/office/drawing/2014/main" id="{FFCE883E-D086-4EE8-82E8-AC607A282974}"/>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a:extLst>
              <a:ext uri="{FF2B5EF4-FFF2-40B4-BE49-F238E27FC236}">
                <a16:creationId xmlns:a16="http://schemas.microsoft.com/office/drawing/2014/main" id="{95F0C950-5668-2348-8F09-B9165FDDB066}"/>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7" name="Picture 16">
            <a:extLst>
              <a:ext uri="{FF2B5EF4-FFF2-40B4-BE49-F238E27FC236}">
                <a16:creationId xmlns:a16="http://schemas.microsoft.com/office/drawing/2014/main" id="{1A4319F0-5F45-1E4C-8B72-08D86AE07209}"/>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7EA6D571-4A6A-3446-84A4-CDAFF77899B3}"/>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235614D-65B0-A149-9F86-14BD5F3B3A10}"/>
              </a:ext>
            </a:extLst>
          </p:cNvPr>
          <p:cNvPicPr>
            <a:picLocks noChangeAspect="1"/>
          </p:cNvPicPr>
          <p:nvPr userDrawn="1"/>
        </p:nvPicPr>
        <p:blipFill>
          <a:blip r:embed="rId16"/>
          <a:stretch>
            <a:fillRect/>
          </a:stretch>
        </p:blipFill>
        <p:spPr>
          <a:xfrm>
            <a:off x="405644" y="6452482"/>
            <a:ext cx="156743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19.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196016"/>
            <a:ext cx="7977033" cy="1094467"/>
          </a:xfrm>
        </p:spPr>
        <p:txBody>
          <a:bodyPr/>
          <a:lstStyle/>
          <a:p>
            <a:r>
              <a:rPr lang="en-US" sz="3600" b="1" dirty="0">
                <a:latin typeface="Garamond" panose="02020404030301010803" pitchFamily="18" charset="0"/>
              </a:rPr>
              <a:t>Technique Development Beamlines at the High Flux Isotope Reactor</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28736" y="2668015"/>
            <a:ext cx="6236224" cy="2028101"/>
          </a:xfrm>
        </p:spPr>
        <p:txBody>
          <a:bodyPr/>
          <a:lstStyle/>
          <a:p>
            <a:r>
              <a:rPr lang="en-US" b="1" dirty="0">
                <a:latin typeface="Garamond" panose="02020404030301010803" pitchFamily="18" charset="0"/>
              </a:rPr>
              <a:t>Lowell Crow</a:t>
            </a:r>
          </a:p>
          <a:p>
            <a:r>
              <a:rPr lang="en-US" b="1" dirty="0">
                <a:latin typeface="Garamond" panose="02020404030301010803" pitchFamily="18" charset="0"/>
              </a:rPr>
              <a:t>Neutron Optics and Polarization Team</a:t>
            </a:r>
          </a:p>
          <a:p>
            <a:r>
              <a:rPr lang="en-US" b="1" dirty="0">
                <a:latin typeface="Garamond" panose="02020404030301010803" pitchFamily="18" charset="0"/>
              </a:rPr>
              <a:t>Neutron Technologies Division</a:t>
            </a:r>
          </a:p>
          <a:p>
            <a:r>
              <a:rPr lang="en-US" b="1" dirty="0">
                <a:latin typeface="Garamond" panose="02020404030301010803" pitchFamily="18" charset="0"/>
              </a:rPr>
              <a:t>ICANS XXIII October 2019 – Chattanooga, Tennessee</a:t>
            </a:r>
          </a:p>
        </p:txBody>
      </p:sp>
      <p:pic>
        <p:nvPicPr>
          <p:cNvPr id="1026" name="Picture 2">
            <a:extLst>
              <a:ext uri="{FF2B5EF4-FFF2-40B4-BE49-F238E27FC236}">
                <a16:creationId xmlns:a16="http://schemas.microsoft.com/office/drawing/2014/main" id="{BA93CDE0-D8FD-417A-BC59-03A7FABFA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139" y="5854774"/>
            <a:ext cx="356616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673" t="4772" r="-255" b="19221"/>
          <a:stretch/>
        </p:blipFill>
        <p:spPr bwMode="auto">
          <a:xfrm>
            <a:off x="6096000" y="2442885"/>
            <a:ext cx="5257561" cy="4094649"/>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293615" y="152401"/>
            <a:ext cx="11828477" cy="871777"/>
          </a:xfrm>
        </p:spPr>
        <p:txBody>
          <a:bodyPr/>
          <a:lstStyle/>
          <a:p>
            <a:pPr algn="ctr"/>
            <a:r>
              <a:rPr lang="en-US" sz="2800" b="1" dirty="0">
                <a:latin typeface="Garamond" panose="02020404030301010803" pitchFamily="18" charset="0"/>
              </a:rPr>
              <a:t>New Last Year: CG-4B Cold Neutron Polarization Development Beamline</a:t>
            </a:r>
          </a:p>
        </p:txBody>
      </p:sp>
      <p:sp>
        <p:nvSpPr>
          <p:cNvPr id="5" name="TextBox 4"/>
          <p:cNvSpPr txBox="1"/>
          <p:nvPr/>
        </p:nvSpPr>
        <p:spPr>
          <a:xfrm>
            <a:off x="293615" y="685801"/>
            <a:ext cx="11828477" cy="1757084"/>
          </a:xfrm>
          <a:prstGeom prst="rect">
            <a:avLst/>
          </a:prstGeom>
          <a:noFill/>
        </p:spPr>
        <p:txBody>
          <a:bodyPr wrap="square" rtlCol="0">
            <a:spAutoFit/>
          </a:bodyPr>
          <a:lstStyle/>
          <a:p>
            <a:pPr>
              <a:lnSpc>
                <a:spcPct val="90000"/>
              </a:lnSpc>
            </a:pPr>
            <a:r>
              <a:rPr lang="en-US" sz="2000" b="1" dirty="0">
                <a:solidFill>
                  <a:srgbClr val="002060"/>
                </a:solidFill>
                <a:latin typeface="Garamond" panose="02020404030301010803" pitchFamily="18" charset="0"/>
              </a:rPr>
              <a:t>This new beamline allows a longer wavelength, </a:t>
            </a:r>
            <a:r>
              <a:rPr lang="en-US" sz="2000" b="1" dirty="0">
                <a:solidFill>
                  <a:schemeClr val="accent3">
                    <a:lumMod val="50000"/>
                  </a:schemeClr>
                </a:solidFill>
                <a:latin typeface="Garamond" panose="02020404030301010803" pitchFamily="18" charset="0"/>
              </a:rPr>
              <a:t>5.48</a:t>
            </a:r>
            <a:r>
              <a:rPr lang="en-US" sz="2000" b="1" dirty="0">
                <a:solidFill>
                  <a:srgbClr val="002060"/>
                </a:solidFill>
                <a:latin typeface="Garamond" panose="02020404030301010803" pitchFamily="18" charset="0"/>
              </a:rPr>
              <a:t> Å, and a longer flight path length (about 6.5 m ) than in our previous development positions at HB-2D or CG1A.</a:t>
            </a:r>
          </a:p>
          <a:p>
            <a:pPr>
              <a:lnSpc>
                <a:spcPct val="90000"/>
              </a:lnSpc>
            </a:pPr>
            <a:endParaRPr lang="en-US" sz="2000" b="1" dirty="0">
              <a:solidFill>
                <a:srgbClr val="002060"/>
              </a:solidFill>
              <a:latin typeface="Garamond" panose="02020404030301010803" pitchFamily="18" charset="0"/>
            </a:endParaRPr>
          </a:p>
          <a:p>
            <a:pPr>
              <a:lnSpc>
                <a:spcPct val="90000"/>
              </a:lnSpc>
            </a:pPr>
            <a:r>
              <a:rPr lang="en-US" sz="2000" b="1" dirty="0">
                <a:solidFill>
                  <a:srgbClr val="002060"/>
                </a:solidFill>
                <a:latin typeface="Garamond" panose="02020404030301010803" pitchFamily="18" charset="0"/>
              </a:rPr>
              <a:t>This yields enough space for Larmor spin encoding techniques which require significant flight path distance, such as SERGIS, SESANS, MIEZE, or MICE.  It also provides space for the power supplies, refrigerators, electronics, and cooling required for these methods.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275" y="2604842"/>
            <a:ext cx="3606706" cy="2033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1" y="4800601"/>
            <a:ext cx="2850127" cy="150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28800" y="6400801"/>
            <a:ext cx="3810000" cy="307777"/>
          </a:xfrm>
          <a:prstGeom prst="rect">
            <a:avLst/>
          </a:prstGeom>
          <a:solidFill>
            <a:schemeClr val="bg1"/>
          </a:solidFill>
        </p:spPr>
        <p:txBody>
          <a:bodyPr wrap="square" rtlCol="0">
            <a:spAutoFit/>
          </a:bodyPr>
          <a:lstStyle/>
          <a:p>
            <a:pPr algn="ctr"/>
            <a:r>
              <a:rPr lang="en-US" sz="1400" dirty="0">
                <a:latin typeface="Times New Roman" pitchFamily="18" charset="0"/>
                <a:cs typeface="Times New Roman" pitchFamily="18" charset="0"/>
              </a:rPr>
              <a:t>Polarized Development Beamlines at HFIR</a:t>
            </a:r>
          </a:p>
        </p:txBody>
      </p:sp>
    </p:spTree>
    <p:extLst>
      <p:ext uri="{BB962C8B-B14F-4D97-AF65-F5344CB8AC3E}">
        <p14:creationId xmlns:p14="http://schemas.microsoft.com/office/powerpoint/2010/main" val="428181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8FFD2A-34EE-4DD6-814F-721694E7961D}"/>
              </a:ext>
            </a:extLst>
          </p:cNvPr>
          <p:cNvSpPr txBox="1">
            <a:spLocks/>
          </p:cNvSpPr>
          <p:nvPr/>
        </p:nvSpPr>
        <p:spPr bwMode="auto">
          <a:xfrm>
            <a:off x="369116" y="173521"/>
            <a:ext cx="10344504" cy="494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a:solidFill>
                  <a:schemeClr val="tx2"/>
                </a:solidFill>
                <a:latin typeface="Garamond" panose="02020404030301010803" pitchFamily="18"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1E7640"/>
                </a:solidFill>
                <a:effectLst/>
                <a:uLnTx/>
                <a:uFillTx/>
                <a:latin typeface="Garamond" panose="02020404030301010803" pitchFamily="18" charset="0"/>
                <a:ea typeface="+mj-ea"/>
                <a:cs typeface="+mj-cs"/>
              </a:rPr>
              <a:t>First Experiment on CG4B: Helium Turbulence</a:t>
            </a:r>
            <a:endParaRPr kumimoji="0" lang="en-US" sz="2000" b="1" i="0" u="none" strike="noStrike" kern="1200" cap="none" spc="0" normalizeH="0" baseline="0" noProof="0" dirty="0">
              <a:ln>
                <a:noFill/>
              </a:ln>
              <a:solidFill>
                <a:srgbClr val="1E7640"/>
              </a:solidFill>
              <a:effectLst/>
              <a:uLnTx/>
              <a:uFillTx/>
              <a:latin typeface="Garamond" panose="02020404030301010803" pitchFamily="18" charset="0"/>
              <a:ea typeface="+mj-ea"/>
              <a:cs typeface="+mj-cs"/>
            </a:endParaRPr>
          </a:p>
        </p:txBody>
      </p:sp>
      <p:pic>
        <p:nvPicPr>
          <p:cNvPr id="5" name="Picture 4">
            <a:extLst>
              <a:ext uri="{FF2B5EF4-FFF2-40B4-BE49-F238E27FC236}">
                <a16:creationId xmlns:a16="http://schemas.microsoft.com/office/drawing/2014/main" id="{06DFE53C-FFC0-4BB2-A2E0-7D1A939E4C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765" y="777035"/>
            <a:ext cx="3862426" cy="4209898"/>
          </a:xfrm>
          <a:prstGeom prst="rect">
            <a:avLst/>
          </a:prstGeom>
        </p:spPr>
      </p:pic>
      <p:pic>
        <p:nvPicPr>
          <p:cNvPr id="6" name="Picture 5">
            <a:extLst>
              <a:ext uri="{FF2B5EF4-FFF2-40B4-BE49-F238E27FC236}">
                <a16:creationId xmlns:a16="http://schemas.microsoft.com/office/drawing/2014/main" id="{51700888-C16A-4093-8CED-27CD881E8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3001" y="777035"/>
            <a:ext cx="4291584" cy="4291584"/>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9912BC7-370A-482B-9755-E5B2E1392C01}"/>
                  </a:ext>
                </a:extLst>
              </p:cNvPr>
              <p:cNvSpPr txBox="1"/>
              <p:nvPr/>
            </p:nvSpPr>
            <p:spPr>
              <a:xfrm>
                <a:off x="327171" y="5243089"/>
                <a:ext cx="11822884" cy="1107996"/>
              </a:xfrm>
              <a:prstGeom prst="rect">
                <a:avLst/>
              </a:prstGeom>
              <a:noFill/>
            </p:spPr>
            <p:txBody>
              <a:bodyPr wrap="square" lIns="0" tIns="0" rIns="0" bIns="0" rtlCol="0">
                <a:spAutoFit/>
              </a:bodyPr>
              <a:lstStyle/>
              <a:p>
                <a:pPr marL="0" marR="0" algn="ctr">
                  <a:spcBef>
                    <a:spcPts val="0"/>
                  </a:spcBef>
                  <a:spcAft>
                    <a:spcPts val="0"/>
                  </a:spcAft>
                </a:pPr>
                <a:r>
                  <a:rPr lang="en-US" dirty="0">
                    <a:latin typeface="Times New Roman" panose="02020603050405020304" pitchFamily="18" charset="0"/>
                    <a:ea typeface="SimSun" panose="02010600030101010101" pitchFamily="2" charset="-122"/>
                    <a:cs typeface="Times New Roman" panose="02020603050405020304" pitchFamily="18" charset="0"/>
                  </a:rPr>
                  <a:t>To be submitted:  </a:t>
                </a:r>
              </a:p>
              <a:p>
                <a:pPr marL="0" marR="0" algn="ctr">
                  <a:spcBef>
                    <a:spcPts val="0"/>
                  </a:spcBef>
                  <a:spcAft>
                    <a:spcPts val="0"/>
                  </a:spcAft>
                </a:pPr>
                <a:r>
                  <a:rPr lang="en-US" b="1" i="1"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Imaging fluorescence of </a:t>
                </a:r>
                <a14:m>
                  <m:oMath xmlns:m="http://schemas.openxmlformats.org/officeDocument/2006/math">
                    <m:sSubSup>
                      <m:sSubSupPr>
                        <m:ctrlPr>
                          <a:rPr lang="en-US" b="1" i="1">
                            <a:solidFill>
                              <a:schemeClr val="tx2"/>
                            </a:solidFill>
                            <a:latin typeface="Cambria Math" panose="02040503050406030204" pitchFamily="18" charset="0"/>
                            <a:ea typeface="SimSun" panose="02010600030101010101" pitchFamily="2" charset="-122"/>
                            <a:cs typeface="Times New Roman" panose="02020603050405020304" pitchFamily="18" charset="0"/>
                          </a:rPr>
                        </m:ctrlPr>
                      </m:sSubSupPr>
                      <m:e>
                        <m:r>
                          <a:rPr lang="en-US" b="1" i="1">
                            <a:solidFill>
                              <a:schemeClr val="tx2"/>
                            </a:solidFill>
                            <a:latin typeface="Cambria Math" panose="02040503050406030204" pitchFamily="18" charset="0"/>
                            <a:ea typeface="SimSun" panose="02010600030101010101" pitchFamily="2" charset="-122"/>
                            <a:cs typeface="Times New Roman" panose="02020603050405020304" pitchFamily="18" charset="0"/>
                          </a:rPr>
                          <m:t>𝑯𝒆</m:t>
                        </m:r>
                      </m:e>
                      <m:sub>
                        <m:r>
                          <a:rPr lang="en-US" b="1" i="1">
                            <a:solidFill>
                              <a:schemeClr val="tx2"/>
                            </a:solidFill>
                            <a:latin typeface="Cambria Math" panose="02040503050406030204" pitchFamily="18" charset="0"/>
                            <a:ea typeface="SimSun" panose="02010600030101010101" pitchFamily="2" charset="-122"/>
                            <a:cs typeface="Times New Roman" panose="02020603050405020304" pitchFamily="18" charset="0"/>
                          </a:rPr>
                          <m:t>𝟐</m:t>
                        </m:r>
                      </m:sub>
                      <m:sup>
                        <m:r>
                          <a:rPr lang="en-US" b="1" i="1">
                            <a:solidFill>
                              <a:schemeClr val="tx2"/>
                            </a:solidFill>
                            <a:latin typeface="Cambria Math" panose="02040503050406030204" pitchFamily="18" charset="0"/>
                            <a:ea typeface="SimSun" panose="02010600030101010101" pitchFamily="2" charset="-122"/>
                            <a:cs typeface="Times New Roman" panose="02020603050405020304" pitchFamily="18" charset="0"/>
                          </a:rPr>
                          <m:t>∗</m:t>
                        </m:r>
                      </m:sup>
                    </m:sSubSup>
                  </m:oMath>
                </a14:m>
                <a:r>
                  <a:rPr lang="en-US" b="1" i="1" dirty="0">
                    <a:solidFill>
                      <a:schemeClr val="tx2"/>
                    </a:solidFill>
                    <a:latin typeface="Times New Roman" panose="02020603050405020304" pitchFamily="18" charset="0"/>
                    <a:ea typeface="SimSun" panose="02010600030101010101" pitchFamily="2" charset="-122"/>
                    <a:cs typeface="Times New Roman" panose="02020603050405020304" pitchFamily="18" charset="0"/>
                  </a:rPr>
                  <a:t> excimers created by neutron capture in liquid He II—an alternative for turbulent flow research</a:t>
                </a:r>
                <a:endParaRPr lang="en-US" b="1" i="1" dirty="0">
                  <a:solidFill>
                    <a:schemeClr val="tx2"/>
                  </a:solidFill>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dirty="0">
                    <a:latin typeface="Times New Roman" panose="02020603050405020304" pitchFamily="18" charset="0"/>
                    <a:ea typeface="SimSun" panose="02010600030101010101" pitchFamily="2" charset="-122"/>
                    <a:cs typeface="Times New Roman" panose="02020603050405020304" pitchFamily="18" charset="0"/>
                  </a:rPr>
                  <a:t>X. Wen, Shiran Bao, L. McDonald,</a:t>
                </a:r>
                <a:r>
                  <a:rPr lang="en-US" baseline="30000" dirty="0">
                    <a:latin typeface="Times New Roman" panose="02020603050405020304" pitchFamily="18" charset="0"/>
                    <a:ea typeface="SimSun" panose="02010600030101010101" pitchFamily="2" charset="-122"/>
                    <a:cs typeface="Times New Roman" panose="02020603050405020304" pitchFamily="18" charset="0"/>
                  </a:rPr>
                  <a:t> </a:t>
                </a:r>
                <a:r>
                  <a:rPr lang="en-US" dirty="0">
                    <a:latin typeface="Times New Roman" panose="02020603050405020304" pitchFamily="18" charset="0"/>
                    <a:ea typeface="SimSun" panose="02010600030101010101" pitchFamily="2" charset="-122"/>
                    <a:cs typeface="Times New Roman" panose="02020603050405020304" pitchFamily="18" charset="0"/>
                  </a:rPr>
                  <a:t> J. Pierce, G.L. Greene, Lowell Crow, Xin (Tony) Tong, A. </a:t>
                </a:r>
                <a:r>
                  <a:rPr lang="en-US" dirty="0" err="1">
                    <a:latin typeface="Times New Roman" panose="02020603050405020304" pitchFamily="18" charset="0"/>
                    <a:ea typeface="SimSun" panose="02010600030101010101" pitchFamily="2" charset="-122"/>
                    <a:cs typeface="Times New Roman" panose="02020603050405020304" pitchFamily="18" charset="0"/>
                  </a:rPr>
                  <a:t>Mezzacappa</a:t>
                </a:r>
                <a:r>
                  <a:rPr lang="en-US" dirty="0">
                    <a:latin typeface="Times New Roman" panose="02020603050405020304" pitchFamily="18" charset="0"/>
                    <a:ea typeface="SimSun" panose="02010600030101010101" pitchFamily="2" charset="-122"/>
                    <a:cs typeface="Times New Roman" panose="02020603050405020304" pitchFamily="18" charset="0"/>
                  </a:rPr>
                  <a:t>, R. Glasby, W. Guo, and M.R. Fitzsimmons</a:t>
                </a:r>
                <a:endParaRPr lang="en-US" dirty="0">
                  <a:latin typeface="Calibri" panose="020F0502020204030204" pitchFamily="34" charset="0"/>
                  <a:ea typeface="SimSun" panose="02010600030101010101" pitchFamily="2" charset="-122"/>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29912BC7-370A-482B-9755-E5B2E1392C01}"/>
                  </a:ext>
                </a:extLst>
              </p:cNvPr>
              <p:cNvSpPr txBox="1">
                <a:spLocks noRot="1" noChangeAspect="1" noMove="1" noResize="1" noEditPoints="1" noAdjustHandles="1" noChangeArrowheads="1" noChangeShapeType="1" noTextEdit="1"/>
              </p:cNvSpPr>
              <p:nvPr/>
            </p:nvSpPr>
            <p:spPr>
              <a:xfrm>
                <a:off x="327171" y="5243089"/>
                <a:ext cx="11822884" cy="1107996"/>
              </a:xfrm>
              <a:prstGeom prst="rect">
                <a:avLst/>
              </a:prstGeom>
              <a:blipFill>
                <a:blip r:embed="rId4"/>
                <a:stretch>
                  <a:fillRect l="-1238" t="-7143" r="-1238" b="-11538"/>
                </a:stretch>
              </a:blipFill>
            </p:spPr>
            <p:txBody>
              <a:bodyPr/>
              <a:lstStyle/>
              <a:p>
                <a:r>
                  <a:rPr lang="en-US">
                    <a:noFill/>
                  </a:rPr>
                  <a:t> </a:t>
                </a:r>
              </a:p>
            </p:txBody>
          </p:sp>
        </mc:Fallback>
      </mc:AlternateContent>
    </p:spTree>
    <p:extLst>
      <p:ext uri="{BB962C8B-B14F-4D97-AF65-F5344CB8AC3E}">
        <p14:creationId xmlns:p14="http://schemas.microsoft.com/office/powerpoint/2010/main" val="90416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21B0-85ED-4FE2-9D8F-76448C8F0512}"/>
              </a:ext>
            </a:extLst>
          </p:cNvPr>
          <p:cNvSpPr>
            <a:spLocks noGrp="1"/>
          </p:cNvSpPr>
          <p:nvPr>
            <p:ph type="title"/>
          </p:nvPr>
        </p:nvSpPr>
        <p:spPr>
          <a:xfrm>
            <a:off x="676947" y="2275240"/>
            <a:ext cx="5298299" cy="537711"/>
          </a:xfrm>
        </p:spPr>
        <p:txBody>
          <a:bodyPr/>
          <a:lstStyle/>
          <a:p>
            <a:r>
              <a:rPr lang="en-US" sz="1600" b="1" dirty="0">
                <a:solidFill>
                  <a:schemeClr val="tx2"/>
                </a:solidFill>
                <a:latin typeface="Garamond" panose="02020404030301010803" pitchFamily="18" charset="0"/>
              </a:rPr>
              <a:t>Transverse Resonant Spin Echo </a:t>
            </a:r>
            <a:br>
              <a:rPr lang="en-US" sz="1600" b="1" dirty="0">
                <a:solidFill>
                  <a:schemeClr val="tx2"/>
                </a:solidFill>
                <a:latin typeface="Garamond" panose="02020404030301010803" pitchFamily="18" charset="0"/>
              </a:rPr>
            </a:br>
            <a:r>
              <a:rPr lang="en-US" sz="1600" b="1" dirty="0">
                <a:solidFill>
                  <a:schemeClr val="tx2"/>
                </a:solidFill>
                <a:latin typeface="Garamond" panose="02020404030301010803" pitchFamily="18" charset="0"/>
              </a:rPr>
              <a:t>– Fankang Li, Ryan Dadisman, David Wasilko, Steve Kuhn</a:t>
            </a:r>
          </a:p>
        </p:txBody>
      </p:sp>
      <p:sp>
        <p:nvSpPr>
          <p:cNvPr id="5" name="Title 1">
            <a:extLst>
              <a:ext uri="{FF2B5EF4-FFF2-40B4-BE49-F238E27FC236}">
                <a16:creationId xmlns:a16="http://schemas.microsoft.com/office/drawing/2014/main" id="{50E6174E-8CFD-4D89-A35B-829A91CB7C66}"/>
              </a:ext>
            </a:extLst>
          </p:cNvPr>
          <p:cNvSpPr txBox="1">
            <a:spLocks/>
          </p:cNvSpPr>
          <p:nvPr/>
        </p:nvSpPr>
        <p:spPr bwMode="auto">
          <a:xfrm>
            <a:off x="332825" y="161792"/>
            <a:ext cx="11859175" cy="4280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b="1" dirty="0">
                <a:latin typeface="Garamond" panose="02020404030301010803" pitchFamily="18" charset="0"/>
              </a:rPr>
              <a:t>Note: since HFIR was down this year, we borrowed 2XC at MURR (Columbia, Missouri)</a:t>
            </a:r>
          </a:p>
        </p:txBody>
      </p:sp>
      <p:sp>
        <p:nvSpPr>
          <p:cNvPr id="7" name="Title 1">
            <a:extLst>
              <a:ext uri="{FF2B5EF4-FFF2-40B4-BE49-F238E27FC236}">
                <a16:creationId xmlns:a16="http://schemas.microsoft.com/office/drawing/2014/main" id="{05753915-1BCA-46FE-B1C3-3AB982A9D7D6}"/>
              </a:ext>
            </a:extLst>
          </p:cNvPr>
          <p:cNvSpPr txBox="1">
            <a:spLocks/>
          </p:cNvSpPr>
          <p:nvPr/>
        </p:nvSpPr>
        <p:spPr bwMode="auto">
          <a:xfrm>
            <a:off x="570537" y="3699411"/>
            <a:ext cx="11515053" cy="4839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800" b="1" dirty="0">
                <a:solidFill>
                  <a:schemeClr val="accent6"/>
                </a:solidFill>
                <a:latin typeface="Garamond" panose="02020404030301010803" pitchFamily="18" charset="0"/>
              </a:rPr>
              <a:t>Next Experiments at CG4B</a:t>
            </a:r>
          </a:p>
        </p:txBody>
      </p:sp>
      <p:sp>
        <p:nvSpPr>
          <p:cNvPr id="8" name="Title 1">
            <a:extLst>
              <a:ext uri="{FF2B5EF4-FFF2-40B4-BE49-F238E27FC236}">
                <a16:creationId xmlns:a16="http://schemas.microsoft.com/office/drawing/2014/main" id="{86DAF69E-7C4E-4D44-BF12-9DFB718AAAC4}"/>
              </a:ext>
            </a:extLst>
          </p:cNvPr>
          <p:cNvSpPr txBox="1">
            <a:spLocks/>
          </p:cNvSpPr>
          <p:nvPr/>
        </p:nvSpPr>
        <p:spPr bwMode="auto">
          <a:xfrm>
            <a:off x="332825" y="4141994"/>
            <a:ext cx="11515053" cy="14251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342900" indent="-342900">
              <a:buFont typeface="Arial" panose="020B0604020202020204" pitchFamily="34" charset="0"/>
              <a:buChar char="•"/>
            </a:pPr>
            <a:r>
              <a:rPr lang="en-US" sz="2400" b="1" dirty="0">
                <a:solidFill>
                  <a:schemeClr val="tx2"/>
                </a:solidFill>
                <a:latin typeface="Garamond" panose="02020404030301010803" pitchFamily="18" charset="0"/>
              </a:rPr>
              <a:t>Transverse Resonant Spin Echo (Fankang Li)</a:t>
            </a:r>
          </a:p>
          <a:p>
            <a:pPr marL="342900" indent="-342900">
              <a:buFont typeface="Arial" panose="020B0604020202020204" pitchFamily="34" charset="0"/>
              <a:buChar char="•"/>
            </a:pPr>
            <a:r>
              <a:rPr lang="en-US" sz="2400" b="1" dirty="0">
                <a:solidFill>
                  <a:schemeClr val="tx2"/>
                </a:solidFill>
                <a:latin typeface="Garamond" panose="02020404030301010803" pitchFamily="18" charset="0"/>
              </a:rPr>
              <a:t>Quantum Entanglement with Wollaston Prisms (with Jaime Fernandez-Baca)</a:t>
            </a:r>
          </a:p>
          <a:p>
            <a:pPr marL="342900" indent="-342900">
              <a:buFont typeface="Arial" panose="020B0604020202020204" pitchFamily="34" charset="0"/>
              <a:buChar char="•"/>
            </a:pPr>
            <a:r>
              <a:rPr lang="en-US" sz="2400" b="1" dirty="0">
                <a:solidFill>
                  <a:schemeClr val="tx2"/>
                </a:solidFill>
                <a:latin typeface="Garamond" panose="02020404030301010803" pitchFamily="18" charset="0"/>
              </a:rPr>
              <a:t>Revisit Turbulence ( with Mike Fitzsimmons)</a:t>
            </a:r>
          </a:p>
          <a:p>
            <a:pPr marL="342900" indent="-342900">
              <a:buFont typeface="Arial" panose="020B0604020202020204" pitchFamily="34" charset="0"/>
              <a:buChar char="•"/>
            </a:pPr>
            <a:r>
              <a:rPr lang="en-US" sz="2400" b="1" dirty="0">
                <a:solidFill>
                  <a:schemeClr val="tx2"/>
                </a:solidFill>
                <a:latin typeface="Garamond" panose="02020404030301010803" pitchFamily="18" charset="0"/>
              </a:rPr>
              <a:t>SANS with Dynamical Nuclear Polarization (Josh Pierce)</a:t>
            </a:r>
          </a:p>
        </p:txBody>
      </p:sp>
      <p:pic>
        <p:nvPicPr>
          <p:cNvPr id="9" name="Picture 8" descr="A picture containing indoor&#10;&#10;Description automatically generated">
            <a:extLst>
              <a:ext uri="{FF2B5EF4-FFF2-40B4-BE49-F238E27FC236}">
                <a16:creationId xmlns:a16="http://schemas.microsoft.com/office/drawing/2014/main" id="{D32464A7-1D27-4760-8530-5C80C3AA9AA5}"/>
              </a:ext>
            </a:extLst>
          </p:cNvPr>
          <p:cNvPicPr>
            <a:picLocks noChangeAspect="1"/>
          </p:cNvPicPr>
          <p:nvPr/>
        </p:nvPicPr>
        <p:blipFill rotWithShape="1">
          <a:blip r:embed="rId2"/>
          <a:srcRect t="9908" b="35780"/>
          <a:stretch/>
        </p:blipFill>
        <p:spPr>
          <a:xfrm>
            <a:off x="1160477" y="589794"/>
            <a:ext cx="4180513" cy="1702888"/>
          </a:xfrm>
          <a:prstGeom prst="rect">
            <a:avLst/>
          </a:prstGeom>
        </p:spPr>
      </p:pic>
      <p:pic>
        <p:nvPicPr>
          <p:cNvPr id="10" name="Picture 9">
            <a:extLst>
              <a:ext uri="{FF2B5EF4-FFF2-40B4-BE49-F238E27FC236}">
                <a16:creationId xmlns:a16="http://schemas.microsoft.com/office/drawing/2014/main" id="{96C1ECAE-85AF-4C4E-9761-699874E882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210" r="19334"/>
          <a:stretch/>
        </p:blipFill>
        <p:spPr>
          <a:xfrm>
            <a:off x="7448340" y="590754"/>
            <a:ext cx="2952406" cy="2380823"/>
          </a:xfrm>
          <a:prstGeom prst="rect">
            <a:avLst/>
          </a:prstGeom>
        </p:spPr>
      </p:pic>
      <p:sp>
        <p:nvSpPr>
          <p:cNvPr id="11" name="Title 1">
            <a:extLst>
              <a:ext uri="{FF2B5EF4-FFF2-40B4-BE49-F238E27FC236}">
                <a16:creationId xmlns:a16="http://schemas.microsoft.com/office/drawing/2014/main" id="{F29F2452-6A82-48E9-AC66-7F1E189B88FB}"/>
              </a:ext>
            </a:extLst>
          </p:cNvPr>
          <p:cNvSpPr txBox="1">
            <a:spLocks/>
          </p:cNvSpPr>
          <p:nvPr/>
        </p:nvSpPr>
        <p:spPr bwMode="auto">
          <a:xfrm>
            <a:off x="6610525" y="2972317"/>
            <a:ext cx="4991450" cy="537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1600" b="1" dirty="0">
                <a:solidFill>
                  <a:schemeClr val="tx2"/>
                </a:solidFill>
                <a:latin typeface="Garamond" panose="02020404030301010803" pitchFamily="18" charset="0"/>
              </a:rPr>
              <a:t>Spherical Polarimetry</a:t>
            </a:r>
            <a:br>
              <a:rPr lang="en-US" sz="1600" b="1" dirty="0">
                <a:solidFill>
                  <a:schemeClr val="tx2"/>
                </a:solidFill>
                <a:latin typeface="Garamond" panose="02020404030301010803" pitchFamily="18" charset="0"/>
              </a:rPr>
            </a:br>
            <a:r>
              <a:rPr lang="en-US" sz="1600" b="1" dirty="0">
                <a:solidFill>
                  <a:schemeClr val="tx2"/>
                </a:solidFill>
                <a:latin typeface="Garamond" panose="02020404030301010803" pitchFamily="18" charset="0"/>
              </a:rPr>
              <a:t>– Peter Jiang, Tianhao Wang, Nicolas Silva, Jillian Ruff</a:t>
            </a:r>
          </a:p>
        </p:txBody>
      </p:sp>
      <p:sp>
        <p:nvSpPr>
          <p:cNvPr id="12" name="TextBox 11">
            <a:extLst>
              <a:ext uri="{FF2B5EF4-FFF2-40B4-BE49-F238E27FC236}">
                <a16:creationId xmlns:a16="http://schemas.microsoft.com/office/drawing/2014/main" id="{8BEADCF0-A37A-4635-A45D-0ED425087A06}"/>
              </a:ext>
            </a:extLst>
          </p:cNvPr>
          <p:cNvSpPr txBox="1"/>
          <p:nvPr/>
        </p:nvSpPr>
        <p:spPr>
          <a:xfrm>
            <a:off x="478172" y="3168396"/>
            <a:ext cx="184731" cy="341632"/>
          </a:xfrm>
          <a:prstGeom prst="rect">
            <a:avLst/>
          </a:prstGeom>
          <a:noFill/>
        </p:spPr>
        <p:txBody>
          <a:bodyPr wrap="none" rtlCol="0">
            <a:spAutoFit/>
          </a:bodyPr>
          <a:lstStyle/>
          <a:p>
            <a:pPr algn="l">
              <a:lnSpc>
                <a:spcPct val="90000"/>
              </a:lnSpc>
            </a:pPr>
            <a:endParaRPr lang="en-US" dirty="0">
              <a:latin typeface="+mn-lt"/>
            </a:endParaRPr>
          </a:p>
        </p:txBody>
      </p:sp>
      <p:sp>
        <p:nvSpPr>
          <p:cNvPr id="13" name="Title 1">
            <a:extLst>
              <a:ext uri="{FF2B5EF4-FFF2-40B4-BE49-F238E27FC236}">
                <a16:creationId xmlns:a16="http://schemas.microsoft.com/office/drawing/2014/main" id="{C35057C3-96CC-4B56-BDA0-B53EDC63985A}"/>
              </a:ext>
            </a:extLst>
          </p:cNvPr>
          <p:cNvSpPr txBox="1">
            <a:spLocks/>
          </p:cNvSpPr>
          <p:nvPr/>
        </p:nvSpPr>
        <p:spPr bwMode="auto">
          <a:xfrm>
            <a:off x="662903" y="2891289"/>
            <a:ext cx="5612117" cy="5377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1600" b="1" dirty="0">
                <a:solidFill>
                  <a:schemeClr val="tx2"/>
                </a:solidFill>
                <a:latin typeface="Garamond" panose="02020404030301010803" pitchFamily="18" charset="0"/>
              </a:rPr>
              <a:t>Other projects – Lowell Crow, Lee Robertson, Jodi Camino</a:t>
            </a:r>
          </a:p>
          <a:p>
            <a:r>
              <a:rPr lang="en-US" sz="1600" b="1" dirty="0">
                <a:solidFill>
                  <a:schemeClr val="tx2"/>
                </a:solidFill>
                <a:latin typeface="Garamond" panose="02020404030301010803" pitchFamily="18" charset="0"/>
              </a:rPr>
              <a:t>Detector tests – Rick Riedel, </a:t>
            </a:r>
            <a:r>
              <a:rPr lang="en-US" sz="1600" b="1" dirty="0" err="1">
                <a:solidFill>
                  <a:schemeClr val="tx2"/>
                </a:solidFill>
                <a:latin typeface="Garamond" panose="02020404030301010803" pitchFamily="18" charset="0"/>
              </a:rPr>
              <a:t>Su</a:t>
            </a:r>
            <a:r>
              <a:rPr lang="en-US" sz="1600" b="1" dirty="0">
                <a:solidFill>
                  <a:schemeClr val="tx2"/>
                </a:solidFill>
                <a:latin typeface="Garamond" panose="02020404030301010803" pitchFamily="18" charset="0"/>
              </a:rPr>
              <a:t> Ann Chong</a:t>
            </a:r>
          </a:p>
        </p:txBody>
      </p:sp>
      <p:sp>
        <p:nvSpPr>
          <p:cNvPr id="14" name="Title 1">
            <a:extLst>
              <a:ext uri="{FF2B5EF4-FFF2-40B4-BE49-F238E27FC236}">
                <a16:creationId xmlns:a16="http://schemas.microsoft.com/office/drawing/2014/main" id="{C1ED67AA-9818-4C70-AF26-48426D4D4729}"/>
              </a:ext>
            </a:extLst>
          </p:cNvPr>
          <p:cNvSpPr txBox="1">
            <a:spLocks/>
          </p:cNvSpPr>
          <p:nvPr/>
        </p:nvSpPr>
        <p:spPr bwMode="auto">
          <a:xfrm>
            <a:off x="662903" y="5489737"/>
            <a:ext cx="11515053" cy="4839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800" b="1" dirty="0">
                <a:solidFill>
                  <a:schemeClr val="accent6"/>
                </a:solidFill>
                <a:latin typeface="Garamond" panose="02020404030301010803" pitchFamily="18" charset="0"/>
              </a:rPr>
              <a:t>and HB-2D</a:t>
            </a:r>
          </a:p>
        </p:txBody>
      </p:sp>
      <p:sp>
        <p:nvSpPr>
          <p:cNvPr id="15" name="Title 1">
            <a:extLst>
              <a:ext uri="{FF2B5EF4-FFF2-40B4-BE49-F238E27FC236}">
                <a16:creationId xmlns:a16="http://schemas.microsoft.com/office/drawing/2014/main" id="{036CAF7E-395B-473D-9CF3-80F92848C4B5}"/>
              </a:ext>
            </a:extLst>
          </p:cNvPr>
          <p:cNvSpPr txBox="1">
            <a:spLocks/>
          </p:cNvSpPr>
          <p:nvPr/>
        </p:nvSpPr>
        <p:spPr bwMode="auto">
          <a:xfrm>
            <a:off x="332824" y="5934496"/>
            <a:ext cx="11515053" cy="4280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0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342900" indent="-342900">
              <a:buFont typeface="Arial" panose="020B0604020202020204" pitchFamily="34" charset="0"/>
              <a:buChar char="•"/>
            </a:pPr>
            <a:r>
              <a:rPr lang="en-US" sz="2400" b="1" dirty="0">
                <a:solidFill>
                  <a:schemeClr val="tx2"/>
                </a:solidFill>
                <a:latin typeface="Garamond" panose="02020404030301010803" pitchFamily="18" charset="0"/>
              </a:rPr>
              <a:t>Spherical Polarimetry (Peter Jiang)</a:t>
            </a:r>
          </a:p>
        </p:txBody>
      </p:sp>
      <p:cxnSp>
        <p:nvCxnSpPr>
          <p:cNvPr id="17" name="Straight Connector 16">
            <a:extLst>
              <a:ext uri="{FF2B5EF4-FFF2-40B4-BE49-F238E27FC236}">
                <a16:creationId xmlns:a16="http://schemas.microsoft.com/office/drawing/2014/main" id="{AC0BC094-D335-43CA-A7F8-6884034A7337}"/>
              </a:ext>
            </a:extLst>
          </p:cNvPr>
          <p:cNvCxnSpPr/>
          <p:nvPr/>
        </p:nvCxnSpPr>
        <p:spPr>
          <a:xfrm flipV="1">
            <a:off x="457200" y="3566160"/>
            <a:ext cx="11430000" cy="0"/>
          </a:xfrm>
          <a:prstGeom prst="line">
            <a:avLst/>
          </a:prstGeom>
          <a:ln w="28575">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999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8CB7-D814-43B7-B18F-983B47404094}"/>
              </a:ext>
            </a:extLst>
          </p:cNvPr>
          <p:cNvSpPr>
            <a:spLocks noGrp="1"/>
          </p:cNvSpPr>
          <p:nvPr>
            <p:ph type="title"/>
          </p:nvPr>
        </p:nvSpPr>
        <p:spPr>
          <a:xfrm>
            <a:off x="265911" y="236982"/>
            <a:ext cx="11515053" cy="428002"/>
          </a:xfrm>
        </p:spPr>
        <p:txBody>
          <a:bodyPr/>
          <a:lstStyle/>
          <a:p>
            <a:r>
              <a:rPr lang="en-US" sz="2400" b="1" dirty="0">
                <a:solidFill>
                  <a:schemeClr val="tx2"/>
                </a:solidFill>
                <a:latin typeface="Garamond" panose="02020404030301010803" pitchFamily="18" charset="0"/>
              </a:rPr>
              <a:t>In about 2023, all HFIR instruments come out, and we have to reinstall all of them!</a:t>
            </a:r>
          </a:p>
        </p:txBody>
      </p:sp>
      <p:grpSp>
        <p:nvGrpSpPr>
          <p:cNvPr id="5" name="Group 4">
            <a:extLst>
              <a:ext uri="{FF2B5EF4-FFF2-40B4-BE49-F238E27FC236}">
                <a16:creationId xmlns:a16="http://schemas.microsoft.com/office/drawing/2014/main" id="{4A7C6230-C877-4144-BD01-F65E399AA157}"/>
              </a:ext>
            </a:extLst>
          </p:cNvPr>
          <p:cNvGrpSpPr>
            <a:grpSpLocks noChangeAspect="1"/>
          </p:cNvGrpSpPr>
          <p:nvPr/>
        </p:nvGrpSpPr>
        <p:grpSpPr bwMode="auto">
          <a:xfrm>
            <a:off x="2331018" y="895540"/>
            <a:ext cx="9794992" cy="5473852"/>
            <a:chOff x="740" y="469"/>
            <a:chExt cx="6390" cy="3571"/>
          </a:xfrm>
        </p:grpSpPr>
        <p:sp>
          <p:nvSpPr>
            <p:cNvPr id="6" name="AutoShape 3">
              <a:extLst>
                <a:ext uri="{FF2B5EF4-FFF2-40B4-BE49-F238E27FC236}">
                  <a16:creationId xmlns:a16="http://schemas.microsoft.com/office/drawing/2014/main" id="{78D02DAB-5E12-47DC-896D-9828BC870B57}"/>
                </a:ext>
              </a:extLst>
            </p:cNvPr>
            <p:cNvSpPr>
              <a:spLocks noChangeAspect="1" noChangeArrowheads="1" noTextEdit="1"/>
            </p:cNvSpPr>
            <p:nvPr/>
          </p:nvSpPr>
          <p:spPr bwMode="auto">
            <a:xfrm>
              <a:off x="740" y="469"/>
              <a:ext cx="6390" cy="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C393775F-F4C3-4EA0-9F74-B6C95A239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 y="469"/>
              <a:ext cx="6392" cy="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16CFCEF2-3529-4996-8AD6-02BF09300F2F}"/>
              </a:ext>
            </a:extLst>
          </p:cNvPr>
          <p:cNvSpPr txBox="1"/>
          <p:nvPr/>
        </p:nvSpPr>
        <p:spPr>
          <a:xfrm>
            <a:off x="265911" y="3630933"/>
            <a:ext cx="2122414" cy="2034083"/>
          </a:xfrm>
          <a:prstGeom prst="rect">
            <a:avLst/>
          </a:prstGeom>
          <a:noFill/>
        </p:spPr>
        <p:txBody>
          <a:bodyPr wrap="square" rtlCol="0">
            <a:spAutoFit/>
          </a:bodyPr>
          <a:lstStyle/>
          <a:p>
            <a:pPr algn="l">
              <a:lnSpc>
                <a:spcPct val="90000"/>
              </a:lnSpc>
            </a:pPr>
            <a:r>
              <a:rPr lang="en-US" sz="2000" b="1" dirty="0">
                <a:solidFill>
                  <a:schemeClr val="accent6"/>
                </a:solidFill>
                <a:latin typeface="Garamond" panose="02020404030301010803" pitchFamily="18" charset="0"/>
              </a:rPr>
              <a:t>HB-2 tunnel in beam room will be modified</a:t>
            </a:r>
          </a:p>
          <a:p>
            <a:pPr algn="l">
              <a:lnSpc>
                <a:spcPct val="90000"/>
              </a:lnSpc>
            </a:pPr>
            <a:endParaRPr lang="en-US" sz="2000" b="1" dirty="0">
              <a:solidFill>
                <a:schemeClr val="accent6"/>
              </a:solidFill>
              <a:latin typeface="Garamond" panose="02020404030301010803" pitchFamily="18" charset="0"/>
            </a:endParaRPr>
          </a:p>
          <a:p>
            <a:pPr algn="l">
              <a:lnSpc>
                <a:spcPct val="90000"/>
              </a:lnSpc>
            </a:pPr>
            <a:r>
              <a:rPr lang="en-US" sz="2000" b="1" dirty="0">
                <a:solidFill>
                  <a:schemeClr val="accent6"/>
                </a:solidFill>
                <a:latin typeface="Garamond" panose="02020404030301010803" pitchFamily="18" charset="0"/>
              </a:rPr>
              <a:t>Do we keep    HB-2D, and if so in what form?</a:t>
            </a:r>
          </a:p>
        </p:txBody>
      </p:sp>
      <p:sp>
        <p:nvSpPr>
          <p:cNvPr id="9" name="TextBox 8">
            <a:extLst>
              <a:ext uri="{FF2B5EF4-FFF2-40B4-BE49-F238E27FC236}">
                <a16:creationId xmlns:a16="http://schemas.microsoft.com/office/drawing/2014/main" id="{FAA6CB09-19B3-463E-BCE8-D40F1A842E23}"/>
              </a:ext>
            </a:extLst>
          </p:cNvPr>
          <p:cNvSpPr txBox="1"/>
          <p:nvPr/>
        </p:nvSpPr>
        <p:spPr>
          <a:xfrm>
            <a:off x="411340" y="892474"/>
            <a:ext cx="2122414" cy="2034083"/>
          </a:xfrm>
          <a:prstGeom prst="rect">
            <a:avLst/>
          </a:prstGeom>
          <a:noFill/>
        </p:spPr>
        <p:txBody>
          <a:bodyPr wrap="square" rtlCol="0">
            <a:spAutoFit/>
          </a:bodyPr>
          <a:lstStyle/>
          <a:p>
            <a:pPr algn="l">
              <a:lnSpc>
                <a:spcPct val="90000"/>
              </a:lnSpc>
            </a:pPr>
            <a:r>
              <a:rPr lang="en-US" sz="2000" b="1" dirty="0">
                <a:solidFill>
                  <a:schemeClr val="accent3"/>
                </a:solidFill>
                <a:latin typeface="Garamond" panose="02020404030301010803" pitchFamily="18" charset="0"/>
              </a:rPr>
              <a:t>Planning is already in progress</a:t>
            </a:r>
          </a:p>
          <a:p>
            <a:pPr algn="l">
              <a:lnSpc>
                <a:spcPct val="90000"/>
              </a:lnSpc>
            </a:pPr>
            <a:endParaRPr lang="en-US" sz="2000" b="1" dirty="0">
              <a:solidFill>
                <a:schemeClr val="accent3"/>
              </a:solidFill>
              <a:latin typeface="Garamond" panose="02020404030301010803" pitchFamily="18" charset="0"/>
            </a:endParaRPr>
          </a:p>
          <a:p>
            <a:pPr algn="l">
              <a:lnSpc>
                <a:spcPct val="90000"/>
              </a:lnSpc>
            </a:pPr>
            <a:r>
              <a:rPr lang="en-US" sz="2000" b="1" dirty="0">
                <a:solidFill>
                  <a:schemeClr val="accent3"/>
                </a:solidFill>
                <a:latin typeface="Garamond" panose="02020404030301010803" pitchFamily="18" charset="0"/>
              </a:rPr>
              <a:t>Where are development locations?</a:t>
            </a:r>
          </a:p>
        </p:txBody>
      </p:sp>
      <p:sp>
        <p:nvSpPr>
          <p:cNvPr id="11" name="TextBox 10">
            <a:extLst>
              <a:ext uri="{FF2B5EF4-FFF2-40B4-BE49-F238E27FC236}">
                <a16:creationId xmlns:a16="http://schemas.microsoft.com/office/drawing/2014/main" id="{1AF0376B-540D-4D01-BF60-61A104EB523A}"/>
              </a:ext>
            </a:extLst>
          </p:cNvPr>
          <p:cNvSpPr txBox="1"/>
          <p:nvPr/>
        </p:nvSpPr>
        <p:spPr>
          <a:xfrm>
            <a:off x="2458813" y="1126380"/>
            <a:ext cx="3421870" cy="372090"/>
          </a:xfrm>
          <a:prstGeom prst="rect">
            <a:avLst/>
          </a:prstGeom>
          <a:noFill/>
        </p:spPr>
        <p:txBody>
          <a:bodyPr wrap="square" rtlCol="0">
            <a:spAutoFit/>
          </a:bodyPr>
          <a:lstStyle/>
          <a:p>
            <a:pPr algn="l">
              <a:lnSpc>
                <a:spcPct val="90000"/>
              </a:lnSpc>
            </a:pPr>
            <a:r>
              <a:rPr lang="en-US" sz="2000" b="1" dirty="0">
                <a:solidFill>
                  <a:schemeClr val="tx2"/>
                </a:solidFill>
                <a:latin typeface="Garamond" panose="02020404030301010803" pitchFamily="18" charset="0"/>
              </a:rPr>
              <a:t>New Guide Hall Layout</a:t>
            </a:r>
          </a:p>
        </p:txBody>
      </p:sp>
      <p:sp>
        <p:nvSpPr>
          <p:cNvPr id="12" name="TextBox 11">
            <a:extLst>
              <a:ext uri="{FF2B5EF4-FFF2-40B4-BE49-F238E27FC236}">
                <a16:creationId xmlns:a16="http://schemas.microsoft.com/office/drawing/2014/main" id="{F57EE243-A838-4708-8747-C7FF8960BD96}"/>
              </a:ext>
            </a:extLst>
          </p:cNvPr>
          <p:cNvSpPr txBox="1"/>
          <p:nvPr/>
        </p:nvSpPr>
        <p:spPr>
          <a:xfrm>
            <a:off x="4453432" y="3315183"/>
            <a:ext cx="1521904" cy="482055"/>
          </a:xfrm>
          <a:prstGeom prst="rect">
            <a:avLst/>
          </a:prstGeom>
          <a:noFill/>
        </p:spPr>
        <p:txBody>
          <a:bodyPr wrap="square" rtlCol="0">
            <a:spAutoFit/>
          </a:bodyPr>
          <a:lstStyle/>
          <a:p>
            <a:pPr algn="l">
              <a:lnSpc>
                <a:spcPct val="90000"/>
              </a:lnSpc>
            </a:pPr>
            <a:r>
              <a:rPr lang="en-US" sz="1400" b="1" dirty="0">
                <a:solidFill>
                  <a:schemeClr val="accent3"/>
                </a:solidFill>
                <a:latin typeface="Garamond" panose="02020404030301010803" pitchFamily="18" charset="0"/>
              </a:rPr>
              <a:t>“MANTA” new Cold 3-Axis</a:t>
            </a:r>
          </a:p>
        </p:txBody>
      </p:sp>
      <p:sp>
        <p:nvSpPr>
          <p:cNvPr id="13" name="TextBox 12">
            <a:extLst>
              <a:ext uri="{FF2B5EF4-FFF2-40B4-BE49-F238E27FC236}">
                <a16:creationId xmlns:a16="http://schemas.microsoft.com/office/drawing/2014/main" id="{09C50697-A271-4675-B5CD-C1DA2856AC74}"/>
              </a:ext>
            </a:extLst>
          </p:cNvPr>
          <p:cNvSpPr txBox="1"/>
          <p:nvPr/>
        </p:nvSpPr>
        <p:spPr>
          <a:xfrm>
            <a:off x="9714733" y="2326679"/>
            <a:ext cx="972841" cy="288156"/>
          </a:xfrm>
          <a:prstGeom prst="rect">
            <a:avLst/>
          </a:prstGeom>
          <a:noFill/>
        </p:spPr>
        <p:txBody>
          <a:bodyPr wrap="square" rtlCol="0">
            <a:spAutoFit/>
          </a:bodyPr>
          <a:lstStyle/>
          <a:p>
            <a:pPr algn="l">
              <a:lnSpc>
                <a:spcPct val="90000"/>
              </a:lnSpc>
            </a:pPr>
            <a:r>
              <a:rPr lang="en-US" sz="1400" b="1" dirty="0">
                <a:solidFill>
                  <a:schemeClr val="accent3"/>
                </a:solidFill>
                <a:latin typeface="Garamond" panose="02020404030301010803" pitchFamily="18" charset="0"/>
              </a:rPr>
              <a:t>Imaging</a:t>
            </a:r>
          </a:p>
        </p:txBody>
      </p:sp>
      <p:sp>
        <p:nvSpPr>
          <p:cNvPr id="14" name="TextBox 13">
            <a:extLst>
              <a:ext uri="{FF2B5EF4-FFF2-40B4-BE49-F238E27FC236}">
                <a16:creationId xmlns:a16="http://schemas.microsoft.com/office/drawing/2014/main" id="{A51AA925-5138-4B37-8BCE-43F8A65868E0}"/>
              </a:ext>
            </a:extLst>
          </p:cNvPr>
          <p:cNvSpPr txBox="1"/>
          <p:nvPr/>
        </p:nvSpPr>
        <p:spPr>
          <a:xfrm>
            <a:off x="4850517" y="4786353"/>
            <a:ext cx="1030166" cy="288156"/>
          </a:xfrm>
          <a:prstGeom prst="rect">
            <a:avLst/>
          </a:prstGeom>
          <a:noFill/>
        </p:spPr>
        <p:txBody>
          <a:bodyPr wrap="square" rtlCol="0">
            <a:spAutoFit/>
          </a:bodyPr>
          <a:lstStyle/>
          <a:p>
            <a:pPr algn="l">
              <a:lnSpc>
                <a:spcPct val="90000"/>
              </a:lnSpc>
            </a:pPr>
            <a:r>
              <a:rPr lang="en-US" sz="1400" b="1" dirty="0">
                <a:solidFill>
                  <a:schemeClr val="accent3"/>
                </a:solidFill>
                <a:latin typeface="Garamond" panose="02020404030301010803" pitchFamily="18" charset="0"/>
              </a:rPr>
              <a:t>IMAGINE</a:t>
            </a:r>
          </a:p>
        </p:txBody>
      </p:sp>
      <p:sp>
        <p:nvSpPr>
          <p:cNvPr id="15" name="TextBox 14">
            <a:extLst>
              <a:ext uri="{FF2B5EF4-FFF2-40B4-BE49-F238E27FC236}">
                <a16:creationId xmlns:a16="http://schemas.microsoft.com/office/drawing/2014/main" id="{628969DF-2C3A-40F4-91F9-3241A3A56C14}"/>
              </a:ext>
            </a:extLst>
          </p:cNvPr>
          <p:cNvSpPr txBox="1"/>
          <p:nvPr/>
        </p:nvSpPr>
        <p:spPr>
          <a:xfrm>
            <a:off x="10378862" y="3271915"/>
            <a:ext cx="972841" cy="288156"/>
          </a:xfrm>
          <a:prstGeom prst="rect">
            <a:avLst/>
          </a:prstGeom>
          <a:noFill/>
        </p:spPr>
        <p:txBody>
          <a:bodyPr wrap="square" rtlCol="0">
            <a:spAutoFit/>
          </a:bodyPr>
          <a:lstStyle/>
          <a:p>
            <a:pPr algn="l">
              <a:lnSpc>
                <a:spcPct val="90000"/>
              </a:lnSpc>
            </a:pPr>
            <a:r>
              <a:rPr lang="en-US" sz="1400" b="1" dirty="0">
                <a:solidFill>
                  <a:schemeClr val="accent3"/>
                </a:solidFill>
                <a:latin typeface="Garamond" panose="02020404030301010803" pitchFamily="18" charset="0"/>
              </a:rPr>
              <a:t>Spin Echo</a:t>
            </a:r>
          </a:p>
        </p:txBody>
      </p:sp>
      <p:sp>
        <p:nvSpPr>
          <p:cNvPr id="16" name="TextBox 15">
            <a:extLst>
              <a:ext uri="{FF2B5EF4-FFF2-40B4-BE49-F238E27FC236}">
                <a16:creationId xmlns:a16="http://schemas.microsoft.com/office/drawing/2014/main" id="{11627C1C-5FB5-45F4-8C9F-0152CD4A67B4}"/>
              </a:ext>
            </a:extLst>
          </p:cNvPr>
          <p:cNvSpPr txBox="1"/>
          <p:nvPr/>
        </p:nvSpPr>
        <p:spPr>
          <a:xfrm>
            <a:off x="2573946" y="1461755"/>
            <a:ext cx="5026480" cy="1202509"/>
          </a:xfrm>
          <a:prstGeom prst="rect">
            <a:avLst/>
          </a:prstGeom>
          <a:noFill/>
        </p:spPr>
        <p:txBody>
          <a:bodyPr wrap="square" rtlCol="0">
            <a:spAutoFit/>
          </a:bodyPr>
          <a:lstStyle/>
          <a:p>
            <a:pPr marL="342900" indent="-342900" algn="l">
              <a:lnSpc>
                <a:spcPct val="90000"/>
              </a:lnSpc>
              <a:buFont typeface="Arial" panose="020B0604020202020204" pitchFamily="34" charset="0"/>
              <a:buChar char="•"/>
            </a:pPr>
            <a:r>
              <a:rPr lang="en-US" sz="1600" b="1" dirty="0">
                <a:solidFill>
                  <a:schemeClr val="accent1"/>
                </a:solidFill>
                <a:latin typeface="Garamond" panose="02020404030301010803" pitchFamily="18" charset="0"/>
              </a:rPr>
              <a:t>Extend the building</a:t>
            </a:r>
          </a:p>
          <a:p>
            <a:pPr marL="342900" indent="-342900" algn="l">
              <a:lnSpc>
                <a:spcPct val="90000"/>
              </a:lnSpc>
              <a:buFont typeface="Arial" panose="020B0604020202020204" pitchFamily="34" charset="0"/>
              <a:buChar char="•"/>
            </a:pPr>
            <a:r>
              <a:rPr lang="en-US" sz="1600" b="1" dirty="0">
                <a:solidFill>
                  <a:schemeClr val="accent1"/>
                </a:solidFill>
                <a:latin typeface="Garamond" panose="02020404030301010803" pitchFamily="18" charset="0"/>
              </a:rPr>
              <a:t>Move both SANS downstream</a:t>
            </a:r>
          </a:p>
          <a:p>
            <a:pPr marL="342900" indent="-342900" algn="l">
              <a:lnSpc>
                <a:spcPct val="90000"/>
              </a:lnSpc>
              <a:buFont typeface="Arial" panose="020B0604020202020204" pitchFamily="34" charset="0"/>
              <a:buChar char="•"/>
            </a:pPr>
            <a:r>
              <a:rPr lang="en-US" sz="1600" b="1" dirty="0">
                <a:solidFill>
                  <a:schemeClr val="accent1"/>
                </a:solidFill>
                <a:latin typeface="Garamond" panose="02020404030301010803" pitchFamily="18" charset="0"/>
              </a:rPr>
              <a:t>New locations for IMAGINE and Imaging</a:t>
            </a:r>
          </a:p>
          <a:p>
            <a:pPr marL="342900" indent="-342900" algn="l">
              <a:lnSpc>
                <a:spcPct val="90000"/>
              </a:lnSpc>
              <a:buFont typeface="Arial" panose="020B0604020202020204" pitchFamily="34" charset="0"/>
              <a:buChar char="•"/>
            </a:pPr>
            <a:r>
              <a:rPr lang="en-US" sz="1600" b="1" dirty="0">
                <a:solidFill>
                  <a:schemeClr val="accent1"/>
                </a:solidFill>
                <a:latin typeface="Garamond" panose="02020404030301010803" pitchFamily="18" charset="0"/>
              </a:rPr>
              <a:t>New guide supports Larmor, Spin Echo</a:t>
            </a:r>
          </a:p>
          <a:p>
            <a:pPr marL="342900" indent="-342900" algn="l">
              <a:lnSpc>
                <a:spcPct val="90000"/>
              </a:lnSpc>
              <a:buFont typeface="Arial" panose="020B0604020202020204" pitchFamily="34" charset="0"/>
              <a:buChar char="•"/>
            </a:pPr>
            <a:r>
              <a:rPr lang="en-US" sz="1600" b="1" dirty="0">
                <a:solidFill>
                  <a:schemeClr val="accent1"/>
                </a:solidFill>
                <a:latin typeface="Garamond" panose="02020404030301010803" pitchFamily="18" charset="0"/>
              </a:rPr>
              <a:t>Alignment is satellite of Spin Echo</a:t>
            </a:r>
          </a:p>
        </p:txBody>
      </p:sp>
      <p:sp>
        <p:nvSpPr>
          <p:cNvPr id="17" name="TextBox 16">
            <a:extLst>
              <a:ext uri="{FF2B5EF4-FFF2-40B4-BE49-F238E27FC236}">
                <a16:creationId xmlns:a16="http://schemas.microsoft.com/office/drawing/2014/main" id="{18A354AF-BA9E-4FBC-9AB0-8604B0C7EF1D}"/>
              </a:ext>
            </a:extLst>
          </p:cNvPr>
          <p:cNvSpPr txBox="1"/>
          <p:nvPr/>
        </p:nvSpPr>
        <p:spPr>
          <a:xfrm>
            <a:off x="7114005" y="4072987"/>
            <a:ext cx="1149151" cy="288156"/>
          </a:xfrm>
          <a:prstGeom prst="rect">
            <a:avLst/>
          </a:prstGeom>
          <a:noFill/>
        </p:spPr>
        <p:txBody>
          <a:bodyPr wrap="square" rtlCol="0">
            <a:spAutoFit/>
          </a:bodyPr>
          <a:lstStyle/>
          <a:p>
            <a:pPr algn="l">
              <a:lnSpc>
                <a:spcPct val="90000"/>
              </a:lnSpc>
            </a:pPr>
            <a:r>
              <a:rPr lang="en-US" sz="1400" b="1" dirty="0">
                <a:solidFill>
                  <a:schemeClr val="accent3"/>
                </a:solidFill>
                <a:latin typeface="Garamond" panose="02020404030301010803" pitchFamily="18" charset="0"/>
              </a:rPr>
              <a:t>Alignment</a:t>
            </a:r>
          </a:p>
        </p:txBody>
      </p:sp>
    </p:spTree>
    <p:extLst>
      <p:ext uri="{BB962C8B-B14F-4D97-AF65-F5344CB8AC3E}">
        <p14:creationId xmlns:p14="http://schemas.microsoft.com/office/powerpoint/2010/main" val="407668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p:txBody>
          <a:bodyPr/>
          <a:lstStyle/>
          <a:p>
            <a:r>
              <a:rPr lang="en-US" b="1" dirty="0">
                <a:solidFill>
                  <a:schemeClr val="tx2"/>
                </a:solidFill>
                <a:latin typeface="Garamond" panose="02020404030301010803" pitchFamily="18" charset="0"/>
              </a:rPr>
              <a:t>Why do we need development beams?</a:t>
            </a:r>
          </a:p>
        </p:txBody>
      </p:sp>
      <p:sp>
        <p:nvSpPr>
          <p:cNvPr id="5" name="Content Placeholder 4">
            <a:extLst>
              <a:ext uri="{FF2B5EF4-FFF2-40B4-BE49-F238E27FC236}">
                <a16:creationId xmlns:a16="http://schemas.microsoft.com/office/drawing/2014/main" id="{BE582E28-CDF3-4575-9FFF-58909DB7359C}"/>
              </a:ext>
            </a:extLst>
          </p:cNvPr>
          <p:cNvSpPr>
            <a:spLocks noGrp="1"/>
          </p:cNvSpPr>
          <p:nvPr>
            <p:ph idx="1"/>
          </p:nvPr>
        </p:nvSpPr>
        <p:spPr>
          <a:xfrm>
            <a:off x="243112" y="1341080"/>
            <a:ext cx="11803310" cy="4375659"/>
          </a:xfrm>
        </p:spPr>
        <p:txBody>
          <a:bodyPr/>
          <a:lstStyle/>
          <a:p>
            <a:r>
              <a:rPr lang="en-US" sz="2400" b="1" dirty="0">
                <a:solidFill>
                  <a:schemeClr val="accent3"/>
                </a:solidFill>
                <a:latin typeface="Garamond" panose="02020404030301010803" pitchFamily="18" charset="0"/>
                <a:cs typeface="Times New Roman" pitchFamily="18" charset="0"/>
              </a:rPr>
              <a:t>We need moderators, guides, filters, shutters, choppers, monochromators, analyzers, focusing devices, sample environments, detectors, shielding , etc.     </a:t>
            </a:r>
            <a:r>
              <a:rPr lang="en-US" sz="2400" b="1" i="1" dirty="0">
                <a:solidFill>
                  <a:schemeClr val="accent3"/>
                </a:solidFill>
                <a:latin typeface="Garamond" panose="02020404030301010803" pitchFamily="18" charset="0"/>
                <a:cs typeface="Times New Roman" pitchFamily="18" charset="0"/>
              </a:rPr>
              <a:t>All need testing</a:t>
            </a:r>
          </a:p>
          <a:p>
            <a:r>
              <a:rPr lang="en-US" sz="2400" b="1" dirty="0">
                <a:solidFill>
                  <a:schemeClr val="accent1"/>
                </a:solidFill>
                <a:latin typeface="Garamond" panose="02020404030301010803" pitchFamily="18" charset="0"/>
                <a:cs typeface="Times New Roman" pitchFamily="18" charset="0"/>
              </a:rPr>
              <a:t>Prototyping of new techniques using neutrons may require configuration changes, novel apparatus, or long preparation times</a:t>
            </a:r>
          </a:p>
          <a:p>
            <a:r>
              <a:rPr lang="en-US" sz="2400" b="1" dirty="0">
                <a:solidFill>
                  <a:schemeClr val="accent6"/>
                </a:solidFill>
                <a:latin typeface="Garamond" panose="02020404030301010803" pitchFamily="18" charset="0"/>
                <a:cs typeface="Times New Roman" pitchFamily="18" charset="0"/>
              </a:rPr>
              <a:t>This is difficult to schedule on busy, oversubscribed user instruments</a:t>
            </a:r>
          </a:p>
          <a:p>
            <a:r>
              <a:rPr lang="en-US" sz="2400" b="1" dirty="0">
                <a:solidFill>
                  <a:schemeClr val="tx2"/>
                </a:solidFill>
                <a:latin typeface="Garamond" panose="02020404030301010803" pitchFamily="18" charset="0"/>
                <a:ea typeface="Gadugi" panose="020B0502040204020203" pitchFamily="34" charset="0"/>
                <a:cs typeface="Times New Roman" pitchFamily="18" charset="0"/>
              </a:rPr>
              <a:t>We maintain development beamlines</a:t>
            </a:r>
            <a:r>
              <a:rPr lang="en-US" sz="2400" b="1" dirty="0">
                <a:solidFill>
                  <a:schemeClr val="tx2"/>
                </a:solidFill>
                <a:latin typeface="Garamond" panose="02020404030301010803" pitchFamily="18" charset="0"/>
                <a:cs typeface="Times New Roman" pitchFamily="18" charset="0"/>
              </a:rPr>
              <a:t> at HFIR, which support our efforts at both HFIR and SNS </a:t>
            </a:r>
            <a:r>
              <a:rPr lang="en-US" sz="2400" b="1" dirty="0">
                <a:solidFill>
                  <a:schemeClr val="accent3"/>
                </a:solidFill>
                <a:latin typeface="Garamond" panose="02020404030301010803" pitchFamily="18" charset="0"/>
                <a:cs typeface="Times New Roman" pitchFamily="18" charset="0"/>
              </a:rPr>
              <a:t>– these were constructed on existing locations with operating funds (ORNL-</a:t>
            </a:r>
            <a:r>
              <a:rPr lang="en-US" sz="2400" b="1" dirty="0" err="1">
                <a:solidFill>
                  <a:schemeClr val="accent3"/>
                </a:solidFill>
                <a:latin typeface="Garamond" panose="02020404030301010803" pitchFamily="18" charset="0"/>
                <a:cs typeface="Times New Roman" pitchFamily="18" charset="0"/>
              </a:rPr>
              <a:t>NScD</a:t>
            </a:r>
            <a:r>
              <a:rPr lang="en-US" sz="2400" b="1" dirty="0">
                <a:solidFill>
                  <a:schemeClr val="accent3"/>
                </a:solidFill>
                <a:latin typeface="Garamond" panose="02020404030301010803" pitchFamily="18" charset="0"/>
                <a:cs typeface="Times New Roman" pitchFamily="18" charset="0"/>
              </a:rPr>
              <a:t> Instrument Improvement for CG4B)</a:t>
            </a:r>
          </a:p>
          <a:p>
            <a:endParaRPr lang="en-US" sz="2400" b="1" dirty="0">
              <a:solidFill>
                <a:schemeClr val="tx2"/>
              </a:solidFill>
              <a:latin typeface="Garamond" panose="02020404030301010803" pitchFamily="18" charset="0"/>
              <a:cs typeface="Times New Roman" pitchFamily="18" charset="0"/>
            </a:endParaRPr>
          </a:p>
          <a:p>
            <a:endParaRPr lang="en-US" sz="2400" b="1" dirty="0">
              <a:solidFill>
                <a:srgbClr val="002060"/>
              </a:solidFill>
              <a:latin typeface="Garamond" panose="02020404030301010803" pitchFamily="18" charset="0"/>
              <a:cs typeface="Times New Roman" pitchFamily="18" charset="0"/>
            </a:endParaRPr>
          </a:p>
          <a:p>
            <a:endParaRPr lang="en-US" sz="2400" dirty="0"/>
          </a:p>
        </p:txBody>
      </p:sp>
    </p:spTree>
    <p:extLst>
      <p:ext uri="{BB962C8B-B14F-4D97-AF65-F5344CB8AC3E}">
        <p14:creationId xmlns:p14="http://schemas.microsoft.com/office/powerpoint/2010/main" val="60881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nscd\users\Crow_Lowell\HFIR Guide Hall and Beam Room Pictures\Cycle 461\CG4C Imagine V-cavity test\IMG_01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1187" y="2387342"/>
            <a:ext cx="2594458" cy="194584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nscd\users\Crow_Lowell\HFIR Guide Hall and Beam Room Pictures\Cycle 451\IMG_6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994" y="2381965"/>
            <a:ext cx="2594458" cy="19458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scd\users\Crow_Lowell\HFIR Guide Hall and Beam Room Pictures\Cycle 455\IMG_82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543" y="2387342"/>
            <a:ext cx="2594458" cy="19458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39567" y="5687080"/>
            <a:ext cx="8636290" cy="593368"/>
          </a:xfrm>
        </p:spPr>
        <p:txBody>
          <a:bodyPr/>
          <a:lstStyle/>
          <a:p>
            <a:r>
              <a:rPr lang="en-US" sz="1800" b="1" dirty="0">
                <a:solidFill>
                  <a:srgbClr val="FF0000"/>
                </a:solidFill>
                <a:latin typeface="Garamond" panose="02020404030301010803" pitchFamily="18" charset="0"/>
              </a:rPr>
              <a:t>Work with Indiana University Group</a:t>
            </a:r>
            <a:br>
              <a:rPr lang="en-US" sz="1800" b="1" dirty="0">
                <a:solidFill>
                  <a:srgbClr val="FF0000"/>
                </a:solidFill>
                <a:latin typeface="Garamond" panose="02020404030301010803" pitchFamily="18" charset="0"/>
              </a:rPr>
            </a:br>
            <a:r>
              <a:rPr lang="en-US" sz="1800" b="1" dirty="0">
                <a:solidFill>
                  <a:schemeClr val="accent1">
                    <a:lumMod val="75000"/>
                  </a:schemeClr>
                </a:solidFill>
                <a:latin typeface="Garamond" panose="02020404030301010803" pitchFamily="18" charset="0"/>
              </a:rPr>
              <a:t> Roger </a:t>
            </a:r>
            <a:r>
              <a:rPr lang="en-US" sz="1800" b="1" dirty="0" err="1">
                <a:solidFill>
                  <a:schemeClr val="accent1">
                    <a:lumMod val="75000"/>
                  </a:schemeClr>
                </a:solidFill>
                <a:latin typeface="Garamond" panose="02020404030301010803" pitchFamily="18" charset="0"/>
              </a:rPr>
              <a:t>Pynn</a:t>
            </a:r>
            <a:r>
              <a:rPr lang="en-US" sz="1800" b="1" dirty="0">
                <a:solidFill>
                  <a:schemeClr val="accent1">
                    <a:lumMod val="75000"/>
                  </a:schemeClr>
                </a:solidFill>
                <a:latin typeface="Garamond" panose="02020404030301010803" pitchFamily="18" charset="0"/>
              </a:rPr>
              <a:t>, Steven Parnell (now at TU Delft), Steve Kuhn</a:t>
            </a:r>
            <a:endParaRPr lang="en-US" sz="1800" dirty="0">
              <a:solidFill>
                <a:schemeClr val="accent1">
                  <a:lumMod val="75000"/>
                </a:schemeClr>
              </a:solidFill>
              <a:latin typeface="Garamond" panose="02020404030301010803" pitchFamily="18" charset="0"/>
            </a:endParaRPr>
          </a:p>
        </p:txBody>
      </p:sp>
      <p:sp>
        <p:nvSpPr>
          <p:cNvPr id="4" name="TextBox 3"/>
          <p:cNvSpPr txBox="1"/>
          <p:nvPr/>
        </p:nvSpPr>
        <p:spPr>
          <a:xfrm>
            <a:off x="822121" y="228600"/>
            <a:ext cx="9312479" cy="1867884"/>
          </a:xfrm>
          <a:prstGeom prst="rect">
            <a:avLst/>
          </a:prstGeom>
          <a:noFill/>
        </p:spPr>
        <p:txBody>
          <a:bodyPr wrap="square" numCol="1" spcCol="182880" rtlCol="0">
            <a:spAutoFit/>
          </a:bodyPr>
          <a:lstStyle/>
          <a:p>
            <a:pPr>
              <a:lnSpc>
                <a:spcPct val="90000"/>
              </a:lnSpc>
            </a:pPr>
            <a:r>
              <a:rPr lang="en-US" sz="2000" b="1" dirty="0">
                <a:solidFill>
                  <a:srgbClr val="0070C0"/>
                </a:solidFill>
                <a:latin typeface="Garamond" panose="02020404030301010803" pitchFamily="18" charset="0"/>
              </a:rPr>
              <a:t>Neutron Optics and Polarization Team</a:t>
            </a:r>
          </a:p>
          <a:p>
            <a:pPr>
              <a:lnSpc>
                <a:spcPct val="90000"/>
              </a:lnSpc>
            </a:pPr>
            <a:endParaRPr lang="en-US" sz="800" b="1" dirty="0">
              <a:latin typeface="Garamond" panose="02020404030301010803" pitchFamily="18" charset="0"/>
            </a:endParaRPr>
          </a:p>
          <a:p>
            <a:pPr>
              <a:lnSpc>
                <a:spcPct val="90000"/>
              </a:lnSpc>
            </a:pPr>
            <a:r>
              <a:rPr lang="en-US" sz="2000" b="1" dirty="0">
                <a:solidFill>
                  <a:schemeClr val="accent3">
                    <a:lumMod val="50000"/>
                  </a:schemeClr>
                </a:solidFill>
                <a:latin typeface="Garamond" panose="02020404030301010803" pitchFamily="18" charset="0"/>
              </a:rPr>
              <a:t>Lee Robertson (lead)</a:t>
            </a:r>
          </a:p>
          <a:p>
            <a:pPr>
              <a:lnSpc>
                <a:spcPct val="90000"/>
              </a:lnSpc>
            </a:pPr>
            <a:r>
              <a:rPr lang="en-US" sz="2000" b="1" dirty="0">
                <a:solidFill>
                  <a:schemeClr val="accent3">
                    <a:lumMod val="50000"/>
                  </a:schemeClr>
                </a:solidFill>
                <a:latin typeface="Garamond" panose="02020404030301010803" pitchFamily="18" charset="0"/>
              </a:rPr>
              <a:t>Lowell Crow</a:t>
            </a:r>
          </a:p>
          <a:p>
            <a:pPr>
              <a:lnSpc>
                <a:spcPct val="90000"/>
              </a:lnSpc>
            </a:pPr>
            <a:r>
              <a:rPr lang="en-US" sz="2000" b="1" dirty="0">
                <a:solidFill>
                  <a:schemeClr val="accent3">
                    <a:lumMod val="50000"/>
                  </a:schemeClr>
                </a:solidFill>
                <a:latin typeface="Garamond" panose="02020404030301010803" pitchFamily="18" charset="0"/>
              </a:rPr>
              <a:t>Peter Jiang (</a:t>
            </a:r>
            <a:r>
              <a:rPr lang="en-US" sz="1600" b="1" baseline="30000" dirty="0">
                <a:solidFill>
                  <a:schemeClr val="accent3">
                    <a:lumMod val="50000"/>
                  </a:schemeClr>
                </a:solidFill>
                <a:latin typeface="Garamond" panose="02020404030301010803" pitchFamily="18" charset="0"/>
              </a:rPr>
              <a:t>3</a:t>
            </a:r>
            <a:r>
              <a:rPr lang="en-US" sz="1600" b="1" dirty="0">
                <a:solidFill>
                  <a:schemeClr val="accent3">
                    <a:lumMod val="50000"/>
                  </a:schemeClr>
                </a:solidFill>
                <a:latin typeface="Garamond" panose="02020404030301010803" pitchFamily="18" charset="0"/>
              </a:rPr>
              <a:t>He polarizers</a:t>
            </a:r>
            <a:r>
              <a:rPr lang="en-US" sz="2000" b="1" dirty="0">
                <a:solidFill>
                  <a:schemeClr val="accent3">
                    <a:lumMod val="50000"/>
                  </a:schemeClr>
                </a:solidFill>
                <a:latin typeface="Garamond" panose="02020404030301010803" pitchFamily="18" charset="0"/>
              </a:rPr>
              <a:t>)</a:t>
            </a:r>
          </a:p>
          <a:p>
            <a:pPr>
              <a:lnSpc>
                <a:spcPct val="90000"/>
              </a:lnSpc>
            </a:pPr>
            <a:r>
              <a:rPr lang="en-US" sz="2000" b="1" dirty="0">
                <a:solidFill>
                  <a:schemeClr val="accent3">
                    <a:lumMod val="50000"/>
                  </a:schemeClr>
                </a:solidFill>
                <a:latin typeface="Garamond" panose="02020404030301010803" pitchFamily="18" charset="0"/>
              </a:rPr>
              <a:t>Josh Pierce</a:t>
            </a:r>
            <a:r>
              <a:rPr lang="en-US" b="1" dirty="0">
                <a:solidFill>
                  <a:schemeClr val="accent3">
                    <a:lumMod val="50000"/>
                  </a:schemeClr>
                </a:solidFill>
                <a:latin typeface="Garamond" panose="02020404030301010803" pitchFamily="18" charset="0"/>
              </a:rPr>
              <a:t> </a:t>
            </a:r>
            <a:r>
              <a:rPr lang="en-US" sz="1600" b="1" dirty="0">
                <a:solidFill>
                  <a:schemeClr val="accent3">
                    <a:lumMod val="50000"/>
                  </a:schemeClr>
                </a:solidFill>
                <a:latin typeface="Garamond" panose="02020404030301010803" pitchFamily="18" charset="0"/>
              </a:rPr>
              <a:t>(Dynamical Nuclear Polarization)</a:t>
            </a:r>
          </a:p>
          <a:p>
            <a:pPr>
              <a:lnSpc>
                <a:spcPct val="90000"/>
              </a:lnSpc>
            </a:pPr>
            <a:r>
              <a:rPr lang="en-US" sz="2000" b="1" dirty="0">
                <a:solidFill>
                  <a:schemeClr val="accent3">
                    <a:lumMod val="50000"/>
                  </a:schemeClr>
                </a:solidFill>
                <a:latin typeface="Garamond" panose="02020404030301010803" pitchFamily="18" charset="0"/>
              </a:rPr>
              <a:t>Fankang Li</a:t>
            </a:r>
          </a:p>
        </p:txBody>
      </p:sp>
      <p:sp>
        <p:nvSpPr>
          <p:cNvPr id="5" name="TextBox 4"/>
          <p:cNvSpPr txBox="1"/>
          <p:nvPr/>
        </p:nvSpPr>
        <p:spPr>
          <a:xfrm>
            <a:off x="6233020" y="400137"/>
            <a:ext cx="2220801" cy="2086725"/>
          </a:xfrm>
          <a:prstGeom prst="rect">
            <a:avLst/>
          </a:prstGeom>
          <a:noFill/>
        </p:spPr>
        <p:txBody>
          <a:bodyPr wrap="none" rtlCol="0">
            <a:spAutoFit/>
          </a:bodyPr>
          <a:lstStyle/>
          <a:p>
            <a:pPr marL="230188">
              <a:lnSpc>
                <a:spcPct val="90000"/>
              </a:lnSpc>
            </a:pPr>
            <a:r>
              <a:rPr lang="en-US" b="1" dirty="0">
                <a:solidFill>
                  <a:schemeClr val="tx2">
                    <a:lumMod val="50000"/>
                  </a:schemeClr>
                </a:solidFill>
                <a:latin typeface="Garamond" panose="02020404030301010803" pitchFamily="18" charset="0"/>
              </a:rPr>
              <a:t>Ryan Dadisman</a:t>
            </a:r>
          </a:p>
          <a:p>
            <a:pPr marL="230188">
              <a:lnSpc>
                <a:spcPct val="90000"/>
              </a:lnSpc>
            </a:pPr>
            <a:r>
              <a:rPr lang="en-US" b="1" dirty="0">
                <a:solidFill>
                  <a:schemeClr val="tx2">
                    <a:lumMod val="50000"/>
                  </a:schemeClr>
                </a:solidFill>
                <a:latin typeface="Garamond" panose="02020404030301010803" pitchFamily="18" charset="0"/>
              </a:rPr>
              <a:t>Dante Quirinale</a:t>
            </a:r>
          </a:p>
          <a:p>
            <a:pPr marL="230188">
              <a:lnSpc>
                <a:spcPct val="90000"/>
              </a:lnSpc>
            </a:pPr>
            <a:r>
              <a:rPr lang="en-US" b="1" dirty="0">
                <a:solidFill>
                  <a:schemeClr val="tx2">
                    <a:lumMod val="50000"/>
                  </a:schemeClr>
                </a:solidFill>
                <a:latin typeface="Garamond" panose="02020404030301010803" pitchFamily="18" charset="0"/>
              </a:rPr>
              <a:t>Nicolas Silva</a:t>
            </a:r>
          </a:p>
          <a:p>
            <a:pPr marL="230188">
              <a:lnSpc>
                <a:spcPct val="90000"/>
              </a:lnSpc>
            </a:pPr>
            <a:r>
              <a:rPr lang="en-US" b="1" dirty="0">
                <a:solidFill>
                  <a:schemeClr val="tx2">
                    <a:lumMod val="50000"/>
                  </a:schemeClr>
                </a:solidFill>
                <a:latin typeface="Garamond" panose="02020404030301010803" pitchFamily="18" charset="0"/>
              </a:rPr>
              <a:t>Ann Jennings</a:t>
            </a:r>
          </a:p>
          <a:p>
            <a:pPr marL="230188">
              <a:lnSpc>
                <a:spcPct val="90000"/>
              </a:lnSpc>
            </a:pPr>
            <a:r>
              <a:rPr lang="en-US" b="1" dirty="0">
                <a:solidFill>
                  <a:schemeClr val="tx2">
                    <a:lumMod val="50000"/>
                  </a:schemeClr>
                </a:solidFill>
                <a:latin typeface="Garamond" panose="02020404030301010803" pitchFamily="18" charset="0"/>
              </a:rPr>
              <a:t>Landen Mcdonald</a:t>
            </a:r>
          </a:p>
          <a:p>
            <a:pPr marL="230188">
              <a:lnSpc>
                <a:spcPct val="90000"/>
              </a:lnSpc>
            </a:pPr>
            <a:r>
              <a:rPr lang="en-US" b="1" dirty="0">
                <a:solidFill>
                  <a:schemeClr val="tx2">
                    <a:lumMod val="50000"/>
                  </a:schemeClr>
                </a:solidFill>
                <a:latin typeface="Garamond" panose="02020404030301010803" pitchFamily="18" charset="0"/>
              </a:rPr>
              <a:t>David Wasilko</a:t>
            </a:r>
          </a:p>
          <a:p>
            <a:pPr marL="230188">
              <a:lnSpc>
                <a:spcPct val="90000"/>
              </a:lnSpc>
            </a:pPr>
            <a:r>
              <a:rPr lang="en-US" b="1" dirty="0">
                <a:solidFill>
                  <a:schemeClr val="tx2">
                    <a:lumMod val="50000"/>
                  </a:schemeClr>
                </a:solidFill>
                <a:latin typeface="Garamond" panose="02020404030301010803" pitchFamily="18" charset="0"/>
              </a:rPr>
              <a:t>Jillian Ruff</a:t>
            </a:r>
          </a:p>
          <a:p>
            <a:pPr algn="ctr">
              <a:lnSpc>
                <a:spcPct val="90000"/>
              </a:lnSpc>
            </a:pPr>
            <a:endParaRPr lang="en-US" dirty="0"/>
          </a:p>
        </p:txBody>
      </p:sp>
      <p:sp>
        <p:nvSpPr>
          <p:cNvPr id="6" name="TextBox 5"/>
          <p:cNvSpPr txBox="1"/>
          <p:nvPr/>
        </p:nvSpPr>
        <p:spPr>
          <a:xfrm>
            <a:off x="1828800" y="6400801"/>
            <a:ext cx="3810000" cy="307777"/>
          </a:xfrm>
          <a:prstGeom prst="rect">
            <a:avLst/>
          </a:prstGeom>
          <a:solidFill>
            <a:schemeClr val="bg1"/>
          </a:solidFill>
        </p:spPr>
        <p:txBody>
          <a:bodyPr wrap="square" rtlCol="0">
            <a:spAutoFit/>
          </a:bodyPr>
          <a:lstStyle/>
          <a:p>
            <a:pPr algn="ctr"/>
            <a:r>
              <a:rPr lang="en-US" sz="1400" dirty="0">
                <a:latin typeface="Times New Roman" pitchFamily="18" charset="0"/>
                <a:cs typeface="Times New Roman" pitchFamily="18" charset="0"/>
              </a:rPr>
              <a:t>HB-2D Polarized Development Beamline at HFIR</a:t>
            </a:r>
          </a:p>
        </p:txBody>
      </p:sp>
      <p:pic>
        <p:nvPicPr>
          <p:cNvPr id="6146" name="Picture 2" descr="\\nscd\users\Crow_Lowell\HFIR Guide Hall and Beam Room Pictures\Cycle 461\CG4C Imagine V-cavity test\IMG_01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487" y="2387342"/>
            <a:ext cx="2594458" cy="19458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800D7B-D13A-4A14-8E96-060775D81054}"/>
              </a:ext>
            </a:extLst>
          </p:cNvPr>
          <p:cNvSpPr txBox="1"/>
          <p:nvPr/>
        </p:nvSpPr>
        <p:spPr>
          <a:xfrm>
            <a:off x="939567" y="4504888"/>
            <a:ext cx="7522316" cy="344069"/>
          </a:xfrm>
          <a:prstGeom prst="rect">
            <a:avLst/>
          </a:prstGeom>
          <a:noFill/>
        </p:spPr>
        <p:txBody>
          <a:bodyPr wrap="none" rtlCol="0">
            <a:spAutoFit/>
          </a:bodyPr>
          <a:lstStyle/>
          <a:p>
            <a:pPr>
              <a:lnSpc>
                <a:spcPct val="90000"/>
              </a:lnSpc>
            </a:pPr>
            <a:r>
              <a:rPr lang="en-US" b="1" dirty="0">
                <a:solidFill>
                  <a:schemeClr val="accent3"/>
                </a:solidFill>
                <a:latin typeface="Garamond" panose="02020404030301010803" pitchFamily="18" charset="0"/>
              </a:rPr>
              <a:t>Past members: </a:t>
            </a:r>
            <a:r>
              <a:rPr lang="en-US" b="1" dirty="0">
                <a:solidFill>
                  <a:schemeClr val="accent3">
                    <a:lumMod val="50000"/>
                  </a:schemeClr>
                </a:solidFill>
                <a:latin typeface="Garamond" panose="02020404030301010803" pitchFamily="18" charset="0"/>
              </a:rPr>
              <a:t>Bill Hamilton, </a:t>
            </a:r>
            <a:r>
              <a:rPr lang="en-US" b="1" dirty="0" err="1">
                <a:solidFill>
                  <a:schemeClr val="accent3">
                    <a:lumMod val="50000"/>
                  </a:schemeClr>
                </a:solidFill>
                <a:latin typeface="Garamond" panose="02020404030301010803" pitchFamily="18" charset="0"/>
              </a:rPr>
              <a:t>Jinkui</a:t>
            </a:r>
            <a:r>
              <a:rPr lang="en-US" b="1" dirty="0">
                <a:solidFill>
                  <a:schemeClr val="accent3">
                    <a:lumMod val="50000"/>
                  </a:schemeClr>
                </a:solidFill>
                <a:latin typeface="Garamond" panose="02020404030301010803" pitchFamily="18" charset="0"/>
              </a:rPr>
              <a:t> Zhao, Xin Tony Tong, Tianhao Wang</a:t>
            </a:r>
            <a:r>
              <a:rPr lang="en-US" b="1" dirty="0">
                <a:solidFill>
                  <a:schemeClr val="tx2">
                    <a:lumMod val="50000"/>
                  </a:schemeClr>
                </a:solidFill>
                <a:latin typeface="Garamond" panose="02020404030301010803" pitchFamily="18" charset="0"/>
              </a:rPr>
              <a:t> </a:t>
            </a:r>
            <a:endParaRPr lang="en-US" b="1" dirty="0">
              <a:solidFill>
                <a:schemeClr val="accent3"/>
              </a:solidFill>
              <a:latin typeface="Garamond" panose="02020404030301010803" pitchFamily="18" charset="0"/>
            </a:endParaRPr>
          </a:p>
        </p:txBody>
      </p:sp>
      <p:sp>
        <p:nvSpPr>
          <p:cNvPr id="8" name="Rectangle 7">
            <a:extLst>
              <a:ext uri="{FF2B5EF4-FFF2-40B4-BE49-F238E27FC236}">
                <a16:creationId xmlns:a16="http://schemas.microsoft.com/office/drawing/2014/main" id="{472B4737-446D-4F37-AAD4-722FCD2F2AD3}"/>
              </a:ext>
            </a:extLst>
          </p:cNvPr>
          <p:cNvSpPr/>
          <p:nvPr/>
        </p:nvSpPr>
        <p:spPr>
          <a:xfrm>
            <a:off x="939567" y="4963966"/>
            <a:ext cx="10586906" cy="685701"/>
          </a:xfrm>
          <a:prstGeom prst="rect">
            <a:avLst/>
          </a:prstGeom>
          <a:no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marL="342900" indent="-342900" algn="l">
              <a:lnSpc>
                <a:spcPct val="90000"/>
              </a:lnSpc>
              <a:buFont typeface="Arial" panose="020B0604020202020204" pitchFamily="34" charset="0"/>
              <a:buChar char="•"/>
            </a:pPr>
            <a:r>
              <a:rPr lang="en-US" b="1" dirty="0">
                <a:solidFill>
                  <a:schemeClr val="tx2"/>
                </a:solidFill>
                <a:latin typeface="Garamond" panose="02020404030301010803" pitchFamily="18" charset="0"/>
              </a:rPr>
              <a:t>CG1A (Detectors):  Rick Riedel, Jason Hodges, Kevin Berry, Loren Funk</a:t>
            </a:r>
          </a:p>
          <a:p>
            <a:pPr marL="342900" indent="-342900" algn="l">
              <a:lnSpc>
                <a:spcPct val="90000"/>
              </a:lnSpc>
              <a:buFont typeface="Arial" panose="020B0604020202020204" pitchFamily="34" charset="0"/>
              <a:buChar char="•"/>
            </a:pPr>
            <a:r>
              <a:rPr lang="en-US" b="1" dirty="0">
                <a:solidFill>
                  <a:schemeClr val="tx2"/>
                </a:solidFill>
                <a:latin typeface="Garamond" panose="02020404030301010803" pitchFamily="18" charset="0"/>
              </a:rPr>
              <a:t>CG1B (NSD): Jaime Fernandez-Baca, Mike Cox, Spectroscopy Group, Diffraction Group</a:t>
            </a:r>
          </a:p>
        </p:txBody>
      </p:sp>
    </p:spTree>
    <p:extLst>
      <p:ext uri="{BB962C8B-B14F-4D97-AF65-F5344CB8AC3E}">
        <p14:creationId xmlns:p14="http://schemas.microsoft.com/office/powerpoint/2010/main" val="3785393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263D9-38E5-40B7-9AFA-9611935334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80" b="5466"/>
          <a:stretch/>
        </p:blipFill>
        <p:spPr bwMode="auto">
          <a:xfrm rot="16200000">
            <a:off x="6126480" y="457200"/>
            <a:ext cx="4389120" cy="758952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3235D41-523A-4FE8-AA7A-92393EDF8529}"/>
              </a:ext>
            </a:extLst>
          </p:cNvPr>
          <p:cNvSpPr>
            <a:spLocks noGrp="1"/>
          </p:cNvSpPr>
          <p:nvPr>
            <p:ph type="title"/>
          </p:nvPr>
        </p:nvSpPr>
        <p:spPr>
          <a:xfrm>
            <a:off x="429767" y="274320"/>
            <a:ext cx="11430000" cy="539496"/>
          </a:xfrm>
        </p:spPr>
        <p:txBody>
          <a:bodyPr/>
          <a:lstStyle/>
          <a:p>
            <a:r>
              <a:rPr lang="en-US" b="1" dirty="0">
                <a:solidFill>
                  <a:schemeClr val="tx2"/>
                </a:solidFill>
                <a:latin typeface="Garamond" panose="02020404030301010803" pitchFamily="18" charset="0"/>
              </a:rPr>
              <a:t>A short overview of HFIR</a:t>
            </a:r>
          </a:p>
        </p:txBody>
      </p:sp>
      <p:sp>
        <p:nvSpPr>
          <p:cNvPr id="5" name="TextBox 4">
            <a:extLst>
              <a:ext uri="{FF2B5EF4-FFF2-40B4-BE49-F238E27FC236}">
                <a16:creationId xmlns:a16="http://schemas.microsoft.com/office/drawing/2014/main" id="{FAE6A918-0263-43FF-925B-98A6289A70EB}"/>
              </a:ext>
            </a:extLst>
          </p:cNvPr>
          <p:cNvSpPr txBox="1"/>
          <p:nvPr/>
        </p:nvSpPr>
        <p:spPr>
          <a:xfrm>
            <a:off x="429766" y="4327598"/>
            <a:ext cx="4000501" cy="1839863"/>
          </a:xfrm>
          <a:prstGeom prst="rect">
            <a:avLst/>
          </a:prstGeom>
          <a:solidFill>
            <a:srgbClr val="F6FCAA"/>
          </a:solidFill>
          <a:effectLst>
            <a:glow rad="63500">
              <a:schemeClr val="accent1">
                <a:satMod val="175000"/>
                <a:alpha val="40000"/>
              </a:schemeClr>
            </a:glow>
          </a:effectLst>
        </p:spPr>
        <p:txBody>
          <a:bodyPr wrap="square" rtlCol="0">
            <a:spAutoFit/>
          </a:bodyPr>
          <a:lstStyle/>
          <a:p>
            <a:pPr>
              <a:lnSpc>
                <a:spcPct val="90000"/>
              </a:lnSpc>
            </a:pPr>
            <a:r>
              <a:rPr lang="en-US" b="1" dirty="0">
                <a:solidFill>
                  <a:srgbClr val="002060"/>
                </a:solidFill>
                <a:latin typeface="Garamond" panose="02020404030301010803" pitchFamily="18" charset="0"/>
              </a:rPr>
              <a:t>HB-2 – radial beam tube in a Beryllium reflected reactor</a:t>
            </a:r>
          </a:p>
          <a:p>
            <a:pPr>
              <a:lnSpc>
                <a:spcPct val="90000"/>
              </a:lnSpc>
            </a:pPr>
            <a:r>
              <a:rPr lang="en-US" b="1" dirty="0">
                <a:solidFill>
                  <a:schemeClr val="accent4">
                    <a:lumMod val="75000"/>
                  </a:schemeClr>
                </a:solidFill>
                <a:latin typeface="Garamond" panose="02020404030301010803" pitchFamily="18" charset="0"/>
              </a:rPr>
              <a:t>	+  very high thermal flux    </a:t>
            </a:r>
            <a:r>
              <a:rPr lang="en-US" b="1" dirty="0">
                <a:solidFill>
                  <a:schemeClr val="accent5">
                    <a:lumMod val="60000"/>
                    <a:lumOff val="40000"/>
                  </a:schemeClr>
                </a:solidFill>
                <a:latin typeface="Garamond" panose="02020404030301010803" pitchFamily="18" charset="0"/>
              </a:rPr>
              <a:t> </a:t>
            </a:r>
          </a:p>
          <a:p>
            <a:pPr>
              <a:lnSpc>
                <a:spcPct val="90000"/>
              </a:lnSpc>
            </a:pPr>
            <a:r>
              <a:rPr lang="en-US" b="1" dirty="0">
                <a:solidFill>
                  <a:schemeClr val="accent5">
                    <a:lumMod val="60000"/>
                    <a:lumOff val="40000"/>
                  </a:schemeClr>
                </a:solidFill>
                <a:latin typeface="Garamond" panose="02020404030301010803" pitchFamily="18" charset="0"/>
              </a:rPr>
              <a:t>	 - very high fast flux         </a:t>
            </a:r>
          </a:p>
          <a:p>
            <a:pPr marL="285750" indent="-285750">
              <a:lnSpc>
                <a:spcPct val="90000"/>
              </a:lnSpc>
              <a:buFont typeface="Wingdings"/>
              <a:buChar char="è"/>
            </a:pPr>
            <a:r>
              <a:rPr lang="en-US" b="1" i="1" dirty="0">
                <a:solidFill>
                  <a:srgbClr val="0070C0"/>
                </a:solidFill>
                <a:latin typeface="Garamond" panose="02020404030301010803" pitchFamily="18" charset="0"/>
                <a:sym typeface="Wingdings" panose="05000000000000000000" pitchFamily="2" charset="2"/>
              </a:rPr>
              <a:t>Use a cooled Sapphire filter</a:t>
            </a:r>
            <a:endParaRPr lang="en-US" b="1" dirty="0">
              <a:latin typeface="Garamond" panose="02020404030301010803" pitchFamily="18" charset="0"/>
            </a:endParaRPr>
          </a:p>
          <a:p>
            <a:pPr>
              <a:lnSpc>
                <a:spcPct val="90000"/>
              </a:lnSpc>
            </a:pPr>
            <a:r>
              <a:rPr lang="en-US" b="1" dirty="0">
                <a:solidFill>
                  <a:schemeClr val="tx2"/>
                </a:solidFill>
                <a:latin typeface="Garamond" panose="02020404030301010803" pitchFamily="18" charset="0"/>
              </a:rPr>
              <a:t>Supports 4 beamlines, including </a:t>
            </a:r>
          </a:p>
          <a:p>
            <a:pPr>
              <a:lnSpc>
                <a:spcPct val="90000"/>
              </a:lnSpc>
            </a:pPr>
            <a:r>
              <a:rPr lang="en-US" b="1" dirty="0">
                <a:solidFill>
                  <a:schemeClr val="tx2"/>
                </a:solidFill>
                <a:latin typeface="Garamond" panose="02020404030301010803" pitchFamily="18" charset="0"/>
              </a:rPr>
              <a:t>HB-2D Polarization Development</a:t>
            </a:r>
          </a:p>
        </p:txBody>
      </p:sp>
      <p:sp>
        <p:nvSpPr>
          <p:cNvPr id="6" name="TextBox 5">
            <a:extLst>
              <a:ext uri="{FF2B5EF4-FFF2-40B4-BE49-F238E27FC236}">
                <a16:creationId xmlns:a16="http://schemas.microsoft.com/office/drawing/2014/main" id="{A17701A3-805D-4B0D-8652-522EA7CDF2AE}"/>
              </a:ext>
            </a:extLst>
          </p:cNvPr>
          <p:cNvSpPr txBox="1"/>
          <p:nvPr/>
        </p:nvSpPr>
        <p:spPr>
          <a:xfrm>
            <a:off x="5704810" y="157626"/>
            <a:ext cx="4722186" cy="926087"/>
          </a:xfrm>
          <a:prstGeom prst="rect">
            <a:avLst/>
          </a:prstGeom>
          <a:solidFill>
            <a:srgbClr val="F6FCAA"/>
          </a:solidFill>
          <a:effectLst>
            <a:glow rad="63500">
              <a:schemeClr val="accent1">
                <a:satMod val="175000"/>
                <a:alpha val="40000"/>
              </a:schemeClr>
            </a:glow>
          </a:effectLst>
        </p:spPr>
        <p:txBody>
          <a:bodyPr wrap="square" rtlCol="0">
            <a:spAutoFit/>
          </a:bodyPr>
          <a:lstStyle/>
          <a:p>
            <a:pPr>
              <a:lnSpc>
                <a:spcPct val="90000"/>
              </a:lnSpc>
            </a:pPr>
            <a:r>
              <a:rPr lang="en-US" sz="2000" b="1" dirty="0">
                <a:latin typeface="Garamond" panose="02020404030301010803" pitchFamily="18" charset="0"/>
              </a:rPr>
              <a:t>High Flux Isotope Reactor  –  since 1965</a:t>
            </a:r>
          </a:p>
          <a:p>
            <a:pPr>
              <a:lnSpc>
                <a:spcPct val="90000"/>
              </a:lnSpc>
            </a:pPr>
            <a:r>
              <a:rPr lang="en-US" sz="2000" b="1" dirty="0">
                <a:latin typeface="Garamond" panose="02020404030301010803" pitchFamily="18" charset="0"/>
              </a:rPr>
              <a:t>Flux trap flux :  2.5 x 10</a:t>
            </a:r>
            <a:r>
              <a:rPr lang="en-US" sz="2000" b="1" baseline="30000" dirty="0">
                <a:latin typeface="Garamond" panose="02020404030301010803" pitchFamily="18" charset="0"/>
              </a:rPr>
              <a:t>15</a:t>
            </a:r>
            <a:r>
              <a:rPr lang="en-US" sz="2000" b="1" dirty="0">
                <a:latin typeface="Garamond" panose="02020404030301010803" pitchFamily="18" charset="0"/>
              </a:rPr>
              <a:t> thermal</a:t>
            </a:r>
          </a:p>
          <a:p>
            <a:pPr>
              <a:lnSpc>
                <a:spcPct val="90000"/>
              </a:lnSpc>
            </a:pPr>
            <a:r>
              <a:rPr lang="en-US" sz="2000" b="1" dirty="0">
                <a:latin typeface="Garamond" panose="02020404030301010803" pitchFamily="18" charset="0"/>
              </a:rPr>
              <a:t>Beam tube flux :  1.2 x 10</a:t>
            </a:r>
            <a:r>
              <a:rPr lang="en-US" sz="2000" b="1" baseline="30000" dirty="0">
                <a:latin typeface="Garamond" panose="02020404030301010803" pitchFamily="18" charset="0"/>
              </a:rPr>
              <a:t>15</a:t>
            </a:r>
            <a:r>
              <a:rPr lang="en-US" sz="2000" b="1" dirty="0">
                <a:latin typeface="Garamond" panose="02020404030301010803" pitchFamily="18" charset="0"/>
              </a:rPr>
              <a:t> thermal</a:t>
            </a:r>
          </a:p>
        </p:txBody>
      </p:sp>
      <p:pic>
        <p:nvPicPr>
          <p:cNvPr id="7" name="Picture 6" descr="core">
            <a:extLst>
              <a:ext uri="{FF2B5EF4-FFF2-40B4-BE49-F238E27FC236}">
                <a16:creationId xmlns:a16="http://schemas.microsoft.com/office/drawing/2014/main" id="{D14378AE-8757-4A19-83F5-6750E0F15A8A}"/>
              </a:ext>
            </a:extLst>
          </p:cNvPr>
          <p:cNvPicPr>
            <a:picLocks noChangeAspect="1"/>
          </p:cNvPicPr>
          <p:nvPr/>
        </p:nvPicPr>
        <p:blipFill>
          <a:blip r:embed="rId3" cstate="print"/>
          <a:srcRect/>
          <a:stretch>
            <a:fillRect/>
          </a:stretch>
        </p:blipFill>
        <p:spPr bwMode="auto">
          <a:xfrm>
            <a:off x="429767" y="813825"/>
            <a:ext cx="4000500" cy="3513773"/>
          </a:xfrm>
          <a:prstGeom prst="flowChartAlternateProcess">
            <a:avLst/>
          </a:prstGeom>
          <a:solidFill>
            <a:schemeClr val="bg1">
              <a:lumMod val="95000"/>
            </a:schemeClr>
          </a:solidFill>
          <a:ln w="9525">
            <a:noFill/>
            <a:miter lim="800000"/>
            <a:headEnd/>
            <a:tailEnd/>
          </a:ln>
          <a:effectLst>
            <a:softEdge rad="63500"/>
          </a:effectLst>
        </p:spPr>
      </p:pic>
      <p:sp>
        <p:nvSpPr>
          <p:cNvPr id="9" name="TextBox 8">
            <a:extLst>
              <a:ext uri="{FF2B5EF4-FFF2-40B4-BE49-F238E27FC236}">
                <a16:creationId xmlns:a16="http://schemas.microsoft.com/office/drawing/2014/main" id="{ECF8AD27-43D8-4CE2-AA55-7C0D70C7A1E3}"/>
              </a:ext>
            </a:extLst>
          </p:cNvPr>
          <p:cNvSpPr txBox="1"/>
          <p:nvPr/>
        </p:nvSpPr>
        <p:spPr>
          <a:xfrm>
            <a:off x="5226345" y="1598778"/>
            <a:ext cx="6100874" cy="372090"/>
          </a:xfrm>
          <a:prstGeom prst="rect">
            <a:avLst/>
          </a:prstGeom>
          <a:solidFill>
            <a:srgbClr val="F6FCAA"/>
          </a:solidFill>
          <a:effectLst>
            <a:glow rad="63500">
              <a:schemeClr val="accent1">
                <a:satMod val="175000"/>
                <a:alpha val="40000"/>
              </a:schemeClr>
            </a:glow>
          </a:effectLst>
        </p:spPr>
        <p:txBody>
          <a:bodyPr wrap="square" rtlCol="0">
            <a:spAutoFit/>
          </a:bodyPr>
          <a:lstStyle/>
          <a:p>
            <a:pPr>
              <a:lnSpc>
                <a:spcPct val="90000"/>
              </a:lnSpc>
            </a:pPr>
            <a:r>
              <a:rPr lang="en-US" sz="2000" b="1" dirty="0">
                <a:latin typeface="Garamond" panose="02020404030301010803" pitchFamily="18" charset="0"/>
              </a:rPr>
              <a:t>Cold Source and Guide Hall – Commissioned 2007 </a:t>
            </a:r>
          </a:p>
        </p:txBody>
      </p:sp>
      <p:sp>
        <p:nvSpPr>
          <p:cNvPr id="11" name="Freeform: Shape 10">
            <a:extLst>
              <a:ext uri="{FF2B5EF4-FFF2-40B4-BE49-F238E27FC236}">
                <a16:creationId xmlns:a16="http://schemas.microsoft.com/office/drawing/2014/main" id="{13014E43-55A9-4304-99C0-1F657D7B1F37}"/>
              </a:ext>
            </a:extLst>
          </p:cNvPr>
          <p:cNvSpPr/>
          <p:nvPr/>
        </p:nvSpPr>
        <p:spPr>
          <a:xfrm>
            <a:off x="6892290" y="4998720"/>
            <a:ext cx="830580" cy="617220"/>
          </a:xfrm>
          <a:custGeom>
            <a:avLst/>
            <a:gdLst>
              <a:gd name="connsiteX0" fmla="*/ 0 w 830580"/>
              <a:gd name="connsiteY0" fmla="*/ 617220 h 617220"/>
              <a:gd name="connsiteX1" fmla="*/ 0 w 830580"/>
              <a:gd name="connsiteY1" fmla="*/ 617220 h 617220"/>
              <a:gd name="connsiteX2" fmla="*/ 11430 w 830580"/>
              <a:gd name="connsiteY2" fmla="*/ 579120 h 617220"/>
              <a:gd name="connsiteX3" fmla="*/ 15240 w 830580"/>
              <a:gd name="connsiteY3" fmla="*/ 560070 h 617220"/>
              <a:gd name="connsiteX4" fmla="*/ 19050 w 830580"/>
              <a:gd name="connsiteY4" fmla="*/ 342900 h 617220"/>
              <a:gd name="connsiteX5" fmla="*/ 26670 w 830580"/>
              <a:gd name="connsiteY5" fmla="*/ 304800 h 617220"/>
              <a:gd name="connsiteX6" fmla="*/ 30480 w 830580"/>
              <a:gd name="connsiteY6" fmla="*/ 285750 h 617220"/>
              <a:gd name="connsiteX7" fmla="*/ 26670 w 830580"/>
              <a:gd name="connsiteY7" fmla="*/ 179070 h 617220"/>
              <a:gd name="connsiteX8" fmla="*/ 15240 w 830580"/>
              <a:gd name="connsiteY8" fmla="*/ 167640 h 617220"/>
              <a:gd name="connsiteX9" fmla="*/ 11430 w 830580"/>
              <a:gd name="connsiteY9" fmla="*/ 156210 h 617220"/>
              <a:gd name="connsiteX10" fmla="*/ 3810 w 830580"/>
              <a:gd name="connsiteY10" fmla="*/ 167640 h 617220"/>
              <a:gd name="connsiteX11" fmla="*/ 426720 w 830580"/>
              <a:gd name="connsiteY11" fmla="*/ 0 h 617220"/>
              <a:gd name="connsiteX12" fmla="*/ 830580 w 830580"/>
              <a:gd name="connsiteY12" fmla="*/ 350520 h 617220"/>
              <a:gd name="connsiteX13" fmla="*/ 541020 w 830580"/>
              <a:gd name="connsiteY13" fmla="*/ 586740 h 617220"/>
              <a:gd name="connsiteX14" fmla="*/ 0 w 830580"/>
              <a:gd name="connsiteY14" fmla="*/ 61722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0580" h="617220">
                <a:moveTo>
                  <a:pt x="0" y="617220"/>
                </a:moveTo>
                <a:lnTo>
                  <a:pt x="0" y="617220"/>
                </a:lnTo>
                <a:cubicBezTo>
                  <a:pt x="3810" y="604520"/>
                  <a:pt x="8014" y="591931"/>
                  <a:pt x="11430" y="579120"/>
                </a:cubicBezTo>
                <a:cubicBezTo>
                  <a:pt x="13099" y="572863"/>
                  <a:pt x="15031" y="566542"/>
                  <a:pt x="15240" y="560070"/>
                </a:cubicBezTo>
                <a:cubicBezTo>
                  <a:pt x="17574" y="487707"/>
                  <a:pt x="16753" y="415265"/>
                  <a:pt x="19050" y="342900"/>
                </a:cubicBezTo>
                <a:cubicBezTo>
                  <a:pt x="19465" y="329835"/>
                  <a:pt x="23871" y="317394"/>
                  <a:pt x="26670" y="304800"/>
                </a:cubicBezTo>
                <a:cubicBezTo>
                  <a:pt x="28075" y="298478"/>
                  <a:pt x="29210" y="292100"/>
                  <a:pt x="30480" y="285750"/>
                </a:cubicBezTo>
                <a:cubicBezTo>
                  <a:pt x="29210" y="250190"/>
                  <a:pt x="31224" y="214360"/>
                  <a:pt x="26670" y="179070"/>
                </a:cubicBezTo>
                <a:cubicBezTo>
                  <a:pt x="25980" y="173726"/>
                  <a:pt x="18229" y="172123"/>
                  <a:pt x="15240" y="167640"/>
                </a:cubicBezTo>
                <a:cubicBezTo>
                  <a:pt x="13012" y="164298"/>
                  <a:pt x="12700" y="160020"/>
                  <a:pt x="11430" y="156210"/>
                </a:cubicBezTo>
                <a:cubicBezTo>
                  <a:pt x="7218" y="168845"/>
                  <a:pt x="11636" y="167640"/>
                  <a:pt x="3810" y="167640"/>
                </a:cubicBezTo>
                <a:lnTo>
                  <a:pt x="426720" y="0"/>
                </a:lnTo>
                <a:lnTo>
                  <a:pt x="830580" y="350520"/>
                </a:lnTo>
                <a:lnTo>
                  <a:pt x="541020" y="586740"/>
                </a:lnTo>
                <a:lnTo>
                  <a:pt x="0" y="617220"/>
                </a:lnTo>
                <a:close/>
              </a:path>
            </a:pathLst>
          </a:custGeom>
          <a:solidFill>
            <a:schemeClr val="bg1"/>
          </a:solidFill>
          <a:ln w="127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TextBox 11">
            <a:extLst>
              <a:ext uri="{FF2B5EF4-FFF2-40B4-BE49-F238E27FC236}">
                <a16:creationId xmlns:a16="http://schemas.microsoft.com/office/drawing/2014/main" id="{5B23838A-3F09-485D-80D1-802A46612F22}"/>
              </a:ext>
            </a:extLst>
          </p:cNvPr>
          <p:cNvSpPr txBox="1"/>
          <p:nvPr/>
        </p:nvSpPr>
        <p:spPr>
          <a:xfrm>
            <a:off x="6792521" y="5133885"/>
            <a:ext cx="930349" cy="482055"/>
          </a:xfrm>
          <a:prstGeom prst="rect">
            <a:avLst/>
          </a:prstGeom>
          <a:noFill/>
        </p:spPr>
        <p:txBody>
          <a:bodyPr wrap="square" rtlCol="0">
            <a:spAutoFit/>
          </a:bodyPr>
          <a:lstStyle/>
          <a:p>
            <a:pPr algn="ctr">
              <a:lnSpc>
                <a:spcPct val="90000"/>
              </a:lnSpc>
            </a:pPr>
            <a:r>
              <a:rPr lang="en-US" sz="1400" b="1" dirty="0">
                <a:solidFill>
                  <a:schemeClr val="tx2"/>
                </a:solidFill>
                <a:latin typeface="Garamond" panose="02020404030301010803" pitchFamily="18" charset="0"/>
              </a:rPr>
              <a:t>CG4B area</a:t>
            </a:r>
          </a:p>
        </p:txBody>
      </p:sp>
      <p:sp>
        <p:nvSpPr>
          <p:cNvPr id="13" name="TextBox 12">
            <a:extLst>
              <a:ext uri="{FF2B5EF4-FFF2-40B4-BE49-F238E27FC236}">
                <a16:creationId xmlns:a16="http://schemas.microsoft.com/office/drawing/2014/main" id="{070AB4C2-8804-4EE6-82BB-83BAD45C433D}"/>
              </a:ext>
            </a:extLst>
          </p:cNvPr>
          <p:cNvSpPr txBox="1"/>
          <p:nvPr/>
        </p:nvSpPr>
        <p:spPr>
          <a:xfrm>
            <a:off x="6634625" y="4396533"/>
            <a:ext cx="315792" cy="139846"/>
          </a:xfrm>
          <a:prstGeom prst="rect">
            <a:avLst/>
          </a:prstGeom>
          <a:solidFill>
            <a:schemeClr val="bg1"/>
          </a:solidFill>
        </p:spPr>
        <p:txBody>
          <a:bodyPr wrap="none" lIns="0" tIns="0" rIns="0" bIns="0" rtlCol="0">
            <a:spAutoFit/>
          </a:bodyPr>
          <a:lstStyle/>
          <a:p>
            <a:pPr algn="l">
              <a:lnSpc>
                <a:spcPct val="90000"/>
              </a:lnSpc>
            </a:pPr>
            <a:r>
              <a:rPr lang="en-US" sz="1000" b="1" dirty="0">
                <a:solidFill>
                  <a:schemeClr val="tx2"/>
                </a:solidFill>
                <a:latin typeface="Garamond" panose="02020404030301010803" pitchFamily="18" charset="0"/>
              </a:rPr>
              <a:t>CG1A</a:t>
            </a:r>
          </a:p>
        </p:txBody>
      </p:sp>
      <p:sp>
        <p:nvSpPr>
          <p:cNvPr id="14" name="TextBox 13">
            <a:extLst>
              <a:ext uri="{FF2B5EF4-FFF2-40B4-BE49-F238E27FC236}">
                <a16:creationId xmlns:a16="http://schemas.microsoft.com/office/drawing/2014/main" id="{94AD771E-E11B-4ED3-914B-944F7C0F3B33}"/>
              </a:ext>
            </a:extLst>
          </p:cNvPr>
          <p:cNvSpPr txBox="1"/>
          <p:nvPr/>
        </p:nvSpPr>
        <p:spPr>
          <a:xfrm>
            <a:off x="6892290" y="4187752"/>
            <a:ext cx="317395" cy="139846"/>
          </a:xfrm>
          <a:prstGeom prst="rect">
            <a:avLst/>
          </a:prstGeom>
          <a:solidFill>
            <a:schemeClr val="bg1"/>
          </a:solidFill>
        </p:spPr>
        <p:txBody>
          <a:bodyPr wrap="none" lIns="0" tIns="0" rIns="0" bIns="0" rtlCol="0">
            <a:spAutoFit/>
          </a:bodyPr>
          <a:lstStyle/>
          <a:p>
            <a:pPr algn="l">
              <a:lnSpc>
                <a:spcPct val="90000"/>
              </a:lnSpc>
            </a:pPr>
            <a:r>
              <a:rPr lang="en-US" sz="1000" b="1" dirty="0">
                <a:solidFill>
                  <a:schemeClr val="tx2"/>
                </a:solidFill>
                <a:latin typeface="Garamond" panose="02020404030301010803" pitchFamily="18" charset="0"/>
              </a:rPr>
              <a:t>CG1B</a:t>
            </a:r>
          </a:p>
        </p:txBody>
      </p:sp>
    </p:spTree>
    <p:extLst>
      <p:ext uri="{BB962C8B-B14F-4D97-AF65-F5344CB8AC3E}">
        <p14:creationId xmlns:p14="http://schemas.microsoft.com/office/powerpoint/2010/main" val="357686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4751BE2-2C72-4D4A-9A4C-4FCB9DFDBD9A}"/>
              </a:ext>
            </a:extLst>
          </p:cNvPr>
          <p:cNvGrpSpPr/>
          <p:nvPr/>
        </p:nvGrpSpPr>
        <p:grpSpPr>
          <a:xfrm>
            <a:off x="1981340" y="759897"/>
            <a:ext cx="9018246" cy="5947788"/>
            <a:chOff x="1286691" y="455106"/>
            <a:chExt cx="9018246" cy="5947788"/>
          </a:xfrm>
        </p:grpSpPr>
        <p:pic>
          <p:nvPicPr>
            <p:cNvPr id="4" name="Picture 3">
              <a:extLst>
                <a:ext uri="{FF2B5EF4-FFF2-40B4-BE49-F238E27FC236}">
                  <a16:creationId xmlns:a16="http://schemas.microsoft.com/office/drawing/2014/main" id="{F096320F-A122-4EA2-AC88-2CEBCBAD16B0}"/>
                </a:ext>
              </a:extLst>
            </p:cNvPr>
            <p:cNvPicPr>
              <a:picLocks noChangeAspect="1"/>
            </p:cNvPicPr>
            <p:nvPr/>
          </p:nvPicPr>
          <p:blipFill>
            <a:blip r:embed="rId2"/>
            <a:stretch>
              <a:fillRect/>
            </a:stretch>
          </p:blipFill>
          <p:spPr>
            <a:xfrm>
              <a:off x="1286691" y="455106"/>
              <a:ext cx="9018246" cy="5947788"/>
            </a:xfrm>
            <a:prstGeom prst="rect">
              <a:avLst/>
            </a:prstGeom>
          </p:spPr>
        </p:pic>
        <p:sp>
          <p:nvSpPr>
            <p:cNvPr id="5" name="Rectangle 4">
              <a:extLst>
                <a:ext uri="{FF2B5EF4-FFF2-40B4-BE49-F238E27FC236}">
                  <a16:creationId xmlns:a16="http://schemas.microsoft.com/office/drawing/2014/main" id="{6BB4442B-B373-435E-BEBE-50E8B7A2E00C}"/>
                </a:ext>
              </a:extLst>
            </p:cNvPr>
            <p:cNvSpPr/>
            <p:nvPr/>
          </p:nvSpPr>
          <p:spPr>
            <a:xfrm>
              <a:off x="6358271" y="1468743"/>
              <a:ext cx="758456" cy="9778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2D0D6518-E4B4-46D3-A289-511BDEAA6B65}"/>
                </a:ext>
              </a:extLst>
            </p:cNvPr>
            <p:cNvSpPr/>
            <p:nvPr/>
          </p:nvSpPr>
          <p:spPr>
            <a:xfrm>
              <a:off x="7588104" y="1862147"/>
              <a:ext cx="758456" cy="9778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6">
              <a:extLst>
                <a:ext uri="{FF2B5EF4-FFF2-40B4-BE49-F238E27FC236}">
                  <a16:creationId xmlns:a16="http://schemas.microsoft.com/office/drawing/2014/main" id="{C21E3DDA-9EE7-42A7-8AAB-733A296E0D61}"/>
                </a:ext>
              </a:extLst>
            </p:cNvPr>
            <p:cNvSpPr/>
            <p:nvPr/>
          </p:nvSpPr>
          <p:spPr>
            <a:xfrm>
              <a:off x="6329919" y="5764295"/>
              <a:ext cx="758456" cy="9778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Rectangle 7">
              <a:extLst>
                <a:ext uri="{FF2B5EF4-FFF2-40B4-BE49-F238E27FC236}">
                  <a16:creationId xmlns:a16="http://schemas.microsoft.com/office/drawing/2014/main" id="{8FC6A8BB-3319-4588-B403-24EB1061ED32}"/>
                </a:ext>
              </a:extLst>
            </p:cNvPr>
            <p:cNvSpPr/>
            <p:nvPr/>
          </p:nvSpPr>
          <p:spPr>
            <a:xfrm>
              <a:off x="1697669" y="5030648"/>
              <a:ext cx="758456" cy="97787"/>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TextBox 9">
              <a:extLst>
                <a:ext uri="{FF2B5EF4-FFF2-40B4-BE49-F238E27FC236}">
                  <a16:creationId xmlns:a16="http://schemas.microsoft.com/office/drawing/2014/main" id="{FAEE94E9-7B14-4851-AE3C-D3377479667B}"/>
                </a:ext>
              </a:extLst>
            </p:cNvPr>
            <p:cNvSpPr txBox="1"/>
            <p:nvPr/>
          </p:nvSpPr>
          <p:spPr>
            <a:xfrm>
              <a:off x="6217920" y="871869"/>
              <a:ext cx="1005840" cy="370679"/>
            </a:xfrm>
            <a:prstGeom prst="rect">
              <a:avLst/>
            </a:prstGeom>
            <a:solidFill>
              <a:schemeClr val="accent3">
                <a:lumMod val="50000"/>
              </a:schemeClr>
            </a:solidFill>
          </p:spPr>
          <p:txBody>
            <a:bodyPr wrap="square" rtlCol="0">
              <a:noAutofit/>
            </a:bodyPr>
            <a:lstStyle/>
            <a:p>
              <a:pPr algn="ctr">
                <a:lnSpc>
                  <a:spcPct val="90000"/>
                </a:lnSpc>
              </a:pPr>
              <a:r>
                <a:rPr lang="en-US" sz="1000" b="1" dirty="0">
                  <a:solidFill>
                    <a:schemeClr val="bg1"/>
                  </a:solidFill>
                  <a:latin typeface="Garamond" panose="02020404030301010803" pitchFamily="18" charset="0"/>
                </a:rPr>
                <a:t>Detector Test Station CG1A</a:t>
              </a:r>
            </a:p>
          </p:txBody>
        </p:sp>
        <p:sp>
          <p:nvSpPr>
            <p:cNvPr id="11" name="TextBox 10">
              <a:extLst>
                <a:ext uri="{FF2B5EF4-FFF2-40B4-BE49-F238E27FC236}">
                  <a16:creationId xmlns:a16="http://schemas.microsoft.com/office/drawing/2014/main" id="{B2BFDAAE-7AB2-4CDC-BE43-2797C6F34E4B}"/>
                </a:ext>
              </a:extLst>
            </p:cNvPr>
            <p:cNvSpPr txBox="1"/>
            <p:nvPr/>
          </p:nvSpPr>
          <p:spPr>
            <a:xfrm>
              <a:off x="7424928" y="1280160"/>
              <a:ext cx="1024128" cy="457200"/>
            </a:xfrm>
            <a:prstGeom prst="rect">
              <a:avLst/>
            </a:prstGeom>
            <a:solidFill>
              <a:schemeClr val="accent3">
                <a:lumMod val="50000"/>
              </a:schemeClr>
            </a:solidFill>
          </p:spPr>
          <p:txBody>
            <a:bodyPr wrap="square" rtlCol="0">
              <a:noAutofit/>
            </a:bodyPr>
            <a:lstStyle/>
            <a:p>
              <a:pPr algn="ctr">
                <a:lnSpc>
                  <a:spcPct val="90000"/>
                </a:lnSpc>
              </a:pPr>
              <a:r>
                <a:rPr lang="en-US" sz="1000" b="1" dirty="0">
                  <a:solidFill>
                    <a:schemeClr val="bg1"/>
                  </a:solidFill>
                  <a:latin typeface="Garamond" panose="02020404030301010803" pitchFamily="18" charset="0"/>
                </a:rPr>
                <a:t>Alignment Diffractometer CG1B</a:t>
              </a:r>
            </a:p>
          </p:txBody>
        </p:sp>
        <p:sp>
          <p:nvSpPr>
            <p:cNvPr id="12" name="TextBox 11">
              <a:extLst>
                <a:ext uri="{FF2B5EF4-FFF2-40B4-BE49-F238E27FC236}">
                  <a16:creationId xmlns:a16="http://schemas.microsoft.com/office/drawing/2014/main" id="{183E97B7-0C99-4038-AB72-27C1FD04E94C}"/>
                </a:ext>
              </a:extLst>
            </p:cNvPr>
            <p:cNvSpPr txBox="1"/>
            <p:nvPr/>
          </p:nvSpPr>
          <p:spPr>
            <a:xfrm>
              <a:off x="6217920" y="4622340"/>
              <a:ext cx="914400" cy="947879"/>
            </a:xfrm>
            <a:prstGeom prst="rect">
              <a:avLst/>
            </a:prstGeom>
            <a:solidFill>
              <a:schemeClr val="accent3">
                <a:lumMod val="50000"/>
              </a:schemeClr>
            </a:solidFill>
          </p:spPr>
          <p:txBody>
            <a:bodyPr wrap="square" rtlCol="0">
              <a:noAutofit/>
            </a:bodyPr>
            <a:lstStyle/>
            <a:p>
              <a:pPr algn="ctr">
                <a:lnSpc>
                  <a:spcPct val="90000"/>
                </a:lnSpc>
              </a:pPr>
              <a:r>
                <a:rPr lang="en-US" sz="1000" b="1" dirty="0">
                  <a:solidFill>
                    <a:schemeClr val="bg1"/>
                  </a:solidFill>
                  <a:latin typeface="Garamond" panose="02020404030301010803" pitchFamily="18" charset="0"/>
                </a:rPr>
                <a:t>Cold Neutron Polarization Development Beamline CG4B</a:t>
              </a:r>
            </a:p>
          </p:txBody>
        </p:sp>
        <p:sp>
          <p:nvSpPr>
            <p:cNvPr id="13" name="TextBox 12">
              <a:extLst>
                <a:ext uri="{FF2B5EF4-FFF2-40B4-BE49-F238E27FC236}">
                  <a16:creationId xmlns:a16="http://schemas.microsoft.com/office/drawing/2014/main" id="{1095E5F9-5243-4A24-8811-D1EC8655153F}"/>
                </a:ext>
              </a:extLst>
            </p:cNvPr>
            <p:cNvSpPr txBox="1"/>
            <p:nvPr/>
          </p:nvSpPr>
          <p:spPr>
            <a:xfrm>
              <a:off x="1450284" y="4206240"/>
              <a:ext cx="1243385" cy="548640"/>
            </a:xfrm>
            <a:prstGeom prst="rect">
              <a:avLst/>
            </a:prstGeom>
            <a:solidFill>
              <a:schemeClr val="accent3">
                <a:lumMod val="50000"/>
              </a:schemeClr>
            </a:solidFill>
          </p:spPr>
          <p:txBody>
            <a:bodyPr wrap="square" rtlCol="0">
              <a:noAutofit/>
            </a:bodyPr>
            <a:lstStyle/>
            <a:p>
              <a:pPr algn="ctr">
                <a:lnSpc>
                  <a:spcPct val="90000"/>
                </a:lnSpc>
              </a:pPr>
              <a:r>
                <a:rPr lang="en-US" sz="1000" b="1" dirty="0">
                  <a:solidFill>
                    <a:schemeClr val="bg1"/>
                  </a:solidFill>
                  <a:latin typeface="Garamond" panose="02020404030301010803" pitchFamily="18" charset="0"/>
                </a:rPr>
                <a:t>Polarized Neutron Development Beamline HB-2D</a:t>
              </a:r>
            </a:p>
          </p:txBody>
        </p:sp>
      </p:grpSp>
      <p:sp>
        <p:nvSpPr>
          <p:cNvPr id="15" name="Title 1">
            <a:extLst>
              <a:ext uri="{FF2B5EF4-FFF2-40B4-BE49-F238E27FC236}">
                <a16:creationId xmlns:a16="http://schemas.microsoft.com/office/drawing/2014/main" id="{02F42AEF-58F6-4820-9311-0CBDF765B0A1}"/>
              </a:ext>
            </a:extLst>
          </p:cNvPr>
          <p:cNvSpPr>
            <a:spLocks noGrp="1"/>
          </p:cNvSpPr>
          <p:nvPr>
            <p:ph type="title"/>
          </p:nvPr>
        </p:nvSpPr>
        <p:spPr>
          <a:xfrm>
            <a:off x="429767" y="203440"/>
            <a:ext cx="11430000" cy="539496"/>
          </a:xfrm>
        </p:spPr>
        <p:txBody>
          <a:bodyPr/>
          <a:lstStyle/>
          <a:p>
            <a:r>
              <a:rPr lang="en-US" b="1" dirty="0">
                <a:solidFill>
                  <a:schemeClr val="tx2"/>
                </a:solidFill>
                <a:latin typeface="Garamond" panose="02020404030301010803" pitchFamily="18" charset="0"/>
              </a:rPr>
              <a:t>We currently have four development beamlines at HFIR</a:t>
            </a:r>
          </a:p>
        </p:txBody>
      </p:sp>
    </p:spTree>
    <p:extLst>
      <p:ext uri="{BB962C8B-B14F-4D97-AF65-F5344CB8AC3E}">
        <p14:creationId xmlns:p14="http://schemas.microsoft.com/office/powerpoint/2010/main" val="600607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C5A1D-BF88-4306-AE9A-254D5B4C5770}"/>
              </a:ext>
            </a:extLst>
          </p:cNvPr>
          <p:cNvPicPr>
            <a:picLocks noChangeAspect="1"/>
          </p:cNvPicPr>
          <p:nvPr/>
        </p:nvPicPr>
        <p:blipFill>
          <a:blip r:embed="rId2"/>
          <a:stretch>
            <a:fillRect/>
          </a:stretch>
        </p:blipFill>
        <p:spPr>
          <a:xfrm>
            <a:off x="463068" y="2185335"/>
            <a:ext cx="4169664" cy="3127248"/>
          </a:xfrm>
          <a:prstGeom prst="rect">
            <a:avLst/>
          </a:prstGeom>
        </p:spPr>
      </p:pic>
      <p:pic>
        <p:nvPicPr>
          <p:cNvPr id="5" name="Picture 4">
            <a:extLst>
              <a:ext uri="{FF2B5EF4-FFF2-40B4-BE49-F238E27FC236}">
                <a16:creationId xmlns:a16="http://schemas.microsoft.com/office/drawing/2014/main" id="{9D2399FD-F4AF-4D03-8BDB-B4E9CCDED36F}"/>
              </a:ext>
            </a:extLst>
          </p:cNvPr>
          <p:cNvPicPr>
            <a:picLocks noChangeAspect="1"/>
          </p:cNvPicPr>
          <p:nvPr/>
        </p:nvPicPr>
        <p:blipFill>
          <a:blip r:embed="rId3"/>
          <a:stretch>
            <a:fillRect/>
          </a:stretch>
        </p:blipFill>
        <p:spPr>
          <a:xfrm>
            <a:off x="5794996" y="1015207"/>
            <a:ext cx="4864608" cy="3648456"/>
          </a:xfrm>
          <a:prstGeom prst="rect">
            <a:avLst/>
          </a:prstGeom>
        </p:spPr>
      </p:pic>
      <p:sp>
        <p:nvSpPr>
          <p:cNvPr id="6" name="TextBox 5">
            <a:extLst>
              <a:ext uri="{FF2B5EF4-FFF2-40B4-BE49-F238E27FC236}">
                <a16:creationId xmlns:a16="http://schemas.microsoft.com/office/drawing/2014/main" id="{F77E2515-3920-421C-B997-2961BF05BBB8}"/>
              </a:ext>
            </a:extLst>
          </p:cNvPr>
          <p:cNvSpPr txBox="1"/>
          <p:nvPr/>
        </p:nvSpPr>
        <p:spPr>
          <a:xfrm>
            <a:off x="560561" y="227918"/>
            <a:ext cx="9917131" cy="461665"/>
          </a:xfrm>
          <a:prstGeom prst="rect">
            <a:avLst/>
          </a:prstGeom>
          <a:noFill/>
        </p:spPr>
        <p:txBody>
          <a:bodyPr wrap="square" rtlCol="0">
            <a:spAutoFit/>
          </a:bodyPr>
          <a:lstStyle/>
          <a:p>
            <a:pPr defTabSz="914400" fontAlgn="base">
              <a:spcBef>
                <a:spcPct val="0"/>
              </a:spcBef>
              <a:spcAft>
                <a:spcPct val="0"/>
              </a:spcAft>
            </a:pPr>
            <a:r>
              <a:rPr lang="en-US" sz="2400" b="1" dirty="0">
                <a:solidFill>
                  <a:srgbClr val="C0504D">
                    <a:lumMod val="50000"/>
                  </a:srgbClr>
                </a:solidFill>
                <a:latin typeface="Times New Roman" pitchFamily="18" charset="0"/>
                <a:cs typeface="Times New Roman" pitchFamily="18" charset="0"/>
              </a:rPr>
              <a:t>CG1A Detector Test Station          Wavelength 4.22 Å</a:t>
            </a:r>
          </a:p>
        </p:txBody>
      </p:sp>
      <p:sp>
        <p:nvSpPr>
          <p:cNvPr id="7" name="TextBox 6">
            <a:extLst>
              <a:ext uri="{FF2B5EF4-FFF2-40B4-BE49-F238E27FC236}">
                <a16:creationId xmlns:a16="http://schemas.microsoft.com/office/drawing/2014/main" id="{F620F457-6555-4F18-A4A6-9EC0F5BB2541}"/>
              </a:ext>
            </a:extLst>
          </p:cNvPr>
          <p:cNvSpPr txBox="1"/>
          <p:nvPr/>
        </p:nvSpPr>
        <p:spPr>
          <a:xfrm>
            <a:off x="693848" y="870131"/>
            <a:ext cx="4795999" cy="1200329"/>
          </a:xfrm>
          <a:prstGeom prst="rect">
            <a:avLst/>
          </a:prstGeom>
          <a:noFill/>
        </p:spPr>
        <p:txBody>
          <a:bodyPr wrap="square" rtlCol="0">
            <a:spAutoFit/>
          </a:bodyPr>
          <a:lstStyle/>
          <a:p>
            <a:pPr algn="ctr" defTabSz="914400" fontAlgn="base">
              <a:spcBef>
                <a:spcPct val="0"/>
              </a:spcBef>
              <a:spcAft>
                <a:spcPct val="0"/>
              </a:spcAft>
            </a:pPr>
            <a:r>
              <a:rPr lang="en-US" sz="2400" b="1" dirty="0">
                <a:solidFill>
                  <a:srgbClr val="002060"/>
                </a:solidFill>
                <a:latin typeface="Times New Roman" pitchFamily="18" charset="0"/>
                <a:cs typeface="Times New Roman" pitchFamily="18" charset="0"/>
              </a:rPr>
              <a:t>Flexible rail mount with about 3 m of operational space</a:t>
            </a:r>
          </a:p>
          <a:p>
            <a:pPr algn="ctr" defTabSz="914400" fontAlgn="base">
              <a:spcBef>
                <a:spcPct val="0"/>
              </a:spcBef>
              <a:spcAft>
                <a:spcPct val="0"/>
              </a:spcAft>
            </a:pPr>
            <a:r>
              <a:rPr lang="en-US" sz="2400" b="1" dirty="0">
                <a:solidFill>
                  <a:srgbClr val="002060"/>
                </a:solidFill>
                <a:latin typeface="Times New Roman" pitchFamily="18" charset="0"/>
                <a:cs typeface="Times New Roman" pitchFamily="18" charset="0"/>
              </a:rPr>
              <a:t>Flux is &gt; 10</a:t>
            </a:r>
            <a:r>
              <a:rPr lang="en-US" sz="2400" b="1" baseline="30000" dirty="0">
                <a:solidFill>
                  <a:srgbClr val="002060"/>
                </a:solidFill>
                <a:latin typeface="Times New Roman" pitchFamily="18" charset="0"/>
                <a:cs typeface="Times New Roman" pitchFamily="18" charset="0"/>
              </a:rPr>
              <a:t>6</a:t>
            </a:r>
            <a:r>
              <a:rPr lang="en-US" sz="2400" b="1" dirty="0">
                <a:solidFill>
                  <a:srgbClr val="002060"/>
                </a:solidFill>
                <a:latin typeface="Times New Roman" pitchFamily="18" charset="0"/>
                <a:cs typeface="Times New Roman" pitchFamily="18" charset="0"/>
              </a:rPr>
              <a:t> n/cm</a:t>
            </a:r>
            <a:r>
              <a:rPr lang="en-US" sz="2400" b="1" baseline="30000" dirty="0">
                <a:solidFill>
                  <a:srgbClr val="002060"/>
                </a:solidFill>
                <a:latin typeface="Times New Roman" pitchFamily="18" charset="0"/>
                <a:cs typeface="Times New Roman" pitchFamily="18" charset="0"/>
              </a:rPr>
              <a:t>2</a:t>
            </a:r>
            <a:r>
              <a:rPr lang="en-US" sz="2400" b="1" dirty="0">
                <a:solidFill>
                  <a:srgbClr val="002060"/>
                </a:solidFill>
                <a:latin typeface="Times New Roman" pitchFamily="18" charset="0"/>
                <a:cs typeface="Times New Roman" pitchFamily="18" charset="0"/>
              </a:rPr>
              <a:t> s</a:t>
            </a:r>
          </a:p>
        </p:txBody>
      </p:sp>
      <p:sp>
        <p:nvSpPr>
          <p:cNvPr id="8" name="TextBox 7">
            <a:extLst>
              <a:ext uri="{FF2B5EF4-FFF2-40B4-BE49-F238E27FC236}">
                <a16:creationId xmlns:a16="http://schemas.microsoft.com/office/drawing/2014/main" id="{A129D6DF-59B5-48C3-BC85-10CC524DFE5C}"/>
              </a:ext>
            </a:extLst>
          </p:cNvPr>
          <p:cNvSpPr txBox="1"/>
          <p:nvPr/>
        </p:nvSpPr>
        <p:spPr>
          <a:xfrm>
            <a:off x="149900" y="5323154"/>
            <a:ext cx="4795999" cy="461665"/>
          </a:xfrm>
          <a:prstGeom prst="rect">
            <a:avLst/>
          </a:prstGeom>
          <a:noFill/>
        </p:spPr>
        <p:txBody>
          <a:bodyPr wrap="square" rtlCol="0">
            <a:spAutoFit/>
          </a:bodyPr>
          <a:lstStyle/>
          <a:p>
            <a:pPr algn="ctr" defTabSz="914400" fontAlgn="base">
              <a:spcBef>
                <a:spcPct val="0"/>
              </a:spcBef>
              <a:spcAft>
                <a:spcPct val="0"/>
              </a:spcAft>
            </a:pPr>
            <a:r>
              <a:rPr lang="en-US" sz="2400" b="1" dirty="0">
                <a:solidFill>
                  <a:srgbClr val="C0504D">
                    <a:lumMod val="50000"/>
                  </a:srgbClr>
                </a:solidFill>
                <a:latin typeface="Times New Roman" pitchFamily="18" charset="0"/>
                <a:cs typeface="Times New Roman" pitchFamily="18" charset="0"/>
              </a:rPr>
              <a:t>Parallel plate monitor test 2011</a:t>
            </a:r>
          </a:p>
        </p:txBody>
      </p:sp>
      <p:sp>
        <p:nvSpPr>
          <p:cNvPr id="10" name="TextBox 9">
            <a:extLst>
              <a:ext uri="{FF2B5EF4-FFF2-40B4-BE49-F238E27FC236}">
                <a16:creationId xmlns:a16="http://schemas.microsoft.com/office/drawing/2014/main" id="{63D2AE66-8E26-434B-BEC9-E1FC636039D1}"/>
              </a:ext>
            </a:extLst>
          </p:cNvPr>
          <p:cNvSpPr txBox="1"/>
          <p:nvPr/>
        </p:nvSpPr>
        <p:spPr>
          <a:xfrm>
            <a:off x="5327009" y="5147639"/>
            <a:ext cx="5757987" cy="1092800"/>
          </a:xfrm>
          <a:prstGeom prst="rect">
            <a:avLst/>
          </a:prstGeom>
          <a:noFill/>
        </p:spPr>
        <p:txBody>
          <a:bodyPr wrap="none" rtlCol="0">
            <a:spAutoFit/>
          </a:bodyPr>
          <a:lstStyle/>
          <a:p>
            <a:pPr algn="l">
              <a:lnSpc>
                <a:spcPct val="90000"/>
              </a:lnSpc>
            </a:pPr>
            <a:r>
              <a:rPr lang="en-US" sz="2400" b="1" dirty="0">
                <a:solidFill>
                  <a:schemeClr val="tx2"/>
                </a:solidFill>
                <a:latin typeface="Garamond" panose="02020404030301010803" pitchFamily="18" charset="0"/>
              </a:rPr>
              <a:t>Detector Calibration (e. g. Anger Cameras)</a:t>
            </a:r>
          </a:p>
          <a:p>
            <a:pPr algn="l">
              <a:lnSpc>
                <a:spcPct val="90000"/>
              </a:lnSpc>
            </a:pPr>
            <a:r>
              <a:rPr lang="en-US" sz="2400" b="1" dirty="0">
                <a:solidFill>
                  <a:schemeClr val="tx2"/>
                </a:solidFill>
                <a:latin typeface="Garamond" panose="02020404030301010803" pitchFamily="18" charset="0"/>
              </a:rPr>
              <a:t>Detector Prototype Tests</a:t>
            </a:r>
          </a:p>
          <a:p>
            <a:pPr algn="l">
              <a:lnSpc>
                <a:spcPct val="90000"/>
              </a:lnSpc>
            </a:pPr>
            <a:r>
              <a:rPr lang="en-US" sz="2400" b="1" dirty="0">
                <a:solidFill>
                  <a:schemeClr val="accent3"/>
                </a:solidFill>
                <a:latin typeface="Garamond" panose="02020404030301010803" pitchFamily="18" charset="0"/>
              </a:rPr>
              <a:t>Contact: Rick Riedel</a:t>
            </a:r>
          </a:p>
        </p:txBody>
      </p:sp>
    </p:spTree>
    <p:extLst>
      <p:ext uri="{BB962C8B-B14F-4D97-AF65-F5344CB8AC3E}">
        <p14:creationId xmlns:p14="http://schemas.microsoft.com/office/powerpoint/2010/main" val="344121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5lc\Pictures\June 21-25 HFIR pictures\IMG_0467.JPG">
            <a:extLst>
              <a:ext uri="{FF2B5EF4-FFF2-40B4-BE49-F238E27FC236}">
                <a16:creationId xmlns:a16="http://schemas.microsoft.com/office/drawing/2014/main" id="{DB2F1EB4-F29C-4634-AED9-D2948FE002B3}"/>
              </a:ext>
            </a:extLst>
          </p:cNvPr>
          <p:cNvPicPr>
            <a:picLocks noChangeAspect="1" noChangeArrowheads="1"/>
          </p:cNvPicPr>
          <p:nvPr/>
        </p:nvPicPr>
        <p:blipFill>
          <a:blip r:embed="rId2" cstate="print"/>
          <a:srcRect/>
          <a:stretch>
            <a:fillRect/>
          </a:stretch>
        </p:blipFill>
        <p:spPr bwMode="auto">
          <a:xfrm>
            <a:off x="5023998" y="1703446"/>
            <a:ext cx="3475759" cy="2606040"/>
          </a:xfrm>
          <a:prstGeom prst="rect">
            <a:avLst/>
          </a:prstGeom>
          <a:noFill/>
        </p:spPr>
      </p:pic>
      <p:pic>
        <p:nvPicPr>
          <p:cNvPr id="5" name="Picture 4" descr="Micascan89_cycle429_june2010.jpg">
            <a:extLst>
              <a:ext uri="{FF2B5EF4-FFF2-40B4-BE49-F238E27FC236}">
                <a16:creationId xmlns:a16="http://schemas.microsoft.com/office/drawing/2014/main" id="{C27489D7-F474-401A-9D82-EBCB008990B4}"/>
              </a:ext>
            </a:extLst>
          </p:cNvPr>
          <p:cNvPicPr>
            <a:picLocks noChangeAspect="1"/>
          </p:cNvPicPr>
          <p:nvPr/>
        </p:nvPicPr>
        <p:blipFill>
          <a:blip r:embed="rId3" cstate="print"/>
          <a:srcRect l="10588" t="13636" r="16471" b="22727"/>
          <a:stretch>
            <a:fillRect/>
          </a:stretch>
        </p:blipFill>
        <p:spPr>
          <a:xfrm>
            <a:off x="4143596" y="3938275"/>
            <a:ext cx="2512516" cy="2836746"/>
          </a:xfrm>
          <a:prstGeom prst="rect">
            <a:avLst/>
          </a:prstGeom>
        </p:spPr>
      </p:pic>
      <p:sp>
        <p:nvSpPr>
          <p:cNvPr id="6" name="TextBox 5">
            <a:extLst>
              <a:ext uri="{FF2B5EF4-FFF2-40B4-BE49-F238E27FC236}">
                <a16:creationId xmlns:a16="http://schemas.microsoft.com/office/drawing/2014/main" id="{9AA85A46-5E61-47FE-B87A-377FBB263849}"/>
              </a:ext>
            </a:extLst>
          </p:cNvPr>
          <p:cNvSpPr txBox="1"/>
          <p:nvPr/>
        </p:nvSpPr>
        <p:spPr>
          <a:xfrm>
            <a:off x="402818" y="168466"/>
            <a:ext cx="12402278" cy="461665"/>
          </a:xfrm>
          <a:prstGeom prst="rect">
            <a:avLst/>
          </a:prstGeom>
          <a:noFill/>
        </p:spPr>
        <p:txBody>
          <a:bodyPr wrap="square" rtlCol="0">
            <a:spAutoFit/>
          </a:bodyPr>
          <a:lstStyle/>
          <a:p>
            <a:pPr defTabSz="914400" fontAlgn="base">
              <a:spcBef>
                <a:spcPct val="0"/>
              </a:spcBef>
              <a:spcAft>
                <a:spcPct val="0"/>
              </a:spcAft>
            </a:pPr>
            <a:r>
              <a:rPr lang="en-US" sz="2400" b="1" dirty="0">
                <a:solidFill>
                  <a:srgbClr val="C0504D">
                    <a:lumMod val="50000"/>
                  </a:srgbClr>
                </a:solidFill>
                <a:latin typeface="Times New Roman" pitchFamily="18" charset="0"/>
                <a:cs typeface="Times New Roman" pitchFamily="18" charset="0"/>
              </a:rPr>
              <a:t>CG1B Alignment and Utility Diffractometer    2.417 Å, 14.0 meV </a:t>
            </a:r>
          </a:p>
        </p:txBody>
      </p:sp>
      <p:sp>
        <p:nvSpPr>
          <p:cNvPr id="7" name="TextBox 6">
            <a:extLst>
              <a:ext uri="{FF2B5EF4-FFF2-40B4-BE49-F238E27FC236}">
                <a16:creationId xmlns:a16="http://schemas.microsoft.com/office/drawing/2014/main" id="{C9B3E319-FEFF-4B80-9068-207B7178D596}"/>
              </a:ext>
            </a:extLst>
          </p:cNvPr>
          <p:cNvSpPr txBox="1"/>
          <p:nvPr/>
        </p:nvSpPr>
        <p:spPr>
          <a:xfrm>
            <a:off x="5814420" y="630131"/>
            <a:ext cx="6153618" cy="923330"/>
          </a:xfrm>
          <a:prstGeom prst="rect">
            <a:avLst/>
          </a:prstGeom>
          <a:noFill/>
        </p:spPr>
        <p:txBody>
          <a:bodyPr wrap="square" rtlCol="0">
            <a:spAutoFit/>
          </a:bodyPr>
          <a:lstStyle/>
          <a:p>
            <a:pPr defTabSz="914400" fontAlgn="base">
              <a:spcBef>
                <a:spcPct val="0"/>
              </a:spcBef>
              <a:spcAft>
                <a:spcPct val="0"/>
              </a:spcAft>
            </a:pPr>
            <a:r>
              <a:rPr lang="en-US" b="1" dirty="0">
                <a:solidFill>
                  <a:schemeClr val="accent2">
                    <a:lumMod val="50000"/>
                  </a:schemeClr>
                </a:solidFill>
                <a:latin typeface="Times New Roman" pitchFamily="18" charset="0"/>
                <a:cs typeface="Times New Roman" pitchFamily="18" charset="0"/>
              </a:rPr>
              <a:t>Flux is about 1.4 x 10</a:t>
            </a:r>
            <a:r>
              <a:rPr lang="en-US" b="1" baseline="30000" dirty="0">
                <a:solidFill>
                  <a:schemeClr val="accent2">
                    <a:lumMod val="50000"/>
                  </a:schemeClr>
                </a:solidFill>
                <a:latin typeface="Times New Roman" pitchFamily="18" charset="0"/>
                <a:cs typeface="Times New Roman" pitchFamily="18" charset="0"/>
              </a:rPr>
              <a:t>6</a:t>
            </a:r>
            <a:r>
              <a:rPr lang="en-US" b="1" dirty="0">
                <a:solidFill>
                  <a:schemeClr val="accent2">
                    <a:lumMod val="50000"/>
                  </a:schemeClr>
                </a:solidFill>
                <a:latin typeface="Times New Roman" pitchFamily="18" charset="0"/>
                <a:cs typeface="Times New Roman" pitchFamily="18" charset="0"/>
              </a:rPr>
              <a:t> n/cm</a:t>
            </a:r>
            <a:r>
              <a:rPr lang="en-US" b="1" baseline="30000" dirty="0">
                <a:solidFill>
                  <a:schemeClr val="accent2">
                    <a:lumMod val="50000"/>
                  </a:schemeClr>
                </a:solidFill>
                <a:latin typeface="Times New Roman" pitchFamily="18" charset="0"/>
                <a:cs typeface="Times New Roman" pitchFamily="18" charset="0"/>
              </a:rPr>
              <a:t>2</a:t>
            </a:r>
            <a:r>
              <a:rPr lang="en-US" b="1" dirty="0">
                <a:solidFill>
                  <a:schemeClr val="accent2">
                    <a:lumMod val="50000"/>
                  </a:schemeClr>
                </a:solidFill>
                <a:latin typeface="Times New Roman" pitchFamily="18" charset="0"/>
                <a:cs typeface="Times New Roman" pitchFamily="18" charset="0"/>
              </a:rPr>
              <a:t> s</a:t>
            </a:r>
          </a:p>
          <a:p>
            <a:pPr defTabSz="914400" fontAlgn="base">
              <a:spcBef>
                <a:spcPct val="0"/>
              </a:spcBef>
              <a:spcAft>
                <a:spcPct val="0"/>
              </a:spcAft>
            </a:pPr>
            <a:r>
              <a:rPr lang="en-US" b="1" dirty="0">
                <a:solidFill>
                  <a:schemeClr val="accent2">
                    <a:lumMod val="50000"/>
                  </a:schemeClr>
                </a:solidFill>
                <a:latin typeface="Times New Roman" pitchFamily="18" charset="0"/>
                <a:cs typeface="Times New Roman" pitchFamily="18" charset="0"/>
              </a:rPr>
              <a:t>Beam is up to 8 × 8 cm</a:t>
            </a:r>
            <a:r>
              <a:rPr lang="en-US" b="1" baseline="30000" dirty="0">
                <a:solidFill>
                  <a:schemeClr val="accent2">
                    <a:lumMod val="50000"/>
                  </a:schemeClr>
                </a:solidFill>
                <a:latin typeface="Times New Roman" pitchFamily="18" charset="0"/>
                <a:cs typeface="Times New Roman" pitchFamily="18" charset="0"/>
              </a:rPr>
              <a:t>2</a:t>
            </a:r>
            <a:r>
              <a:rPr lang="en-US" b="1" dirty="0">
                <a:solidFill>
                  <a:schemeClr val="accent2">
                    <a:lumMod val="50000"/>
                  </a:schemeClr>
                </a:solidFill>
                <a:latin typeface="Times New Roman" pitchFamily="18" charset="0"/>
                <a:cs typeface="Times New Roman" pitchFamily="18" charset="0"/>
              </a:rPr>
              <a:t> at about 4 m from the flat graphite </a:t>
            </a:r>
            <a:r>
              <a:rPr lang="en-US" b="1" dirty="0" err="1">
                <a:solidFill>
                  <a:schemeClr val="accent2">
                    <a:lumMod val="50000"/>
                  </a:schemeClr>
                </a:solidFill>
                <a:latin typeface="Times New Roman" pitchFamily="18" charset="0"/>
                <a:cs typeface="Times New Roman" pitchFamily="18" charset="0"/>
              </a:rPr>
              <a:t>monochromator</a:t>
            </a:r>
            <a:endParaRPr lang="en-US" b="1" dirty="0">
              <a:solidFill>
                <a:schemeClr val="accent2">
                  <a:lumMod val="50000"/>
                </a:schemeClr>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6534370F-BDFD-4E39-B23D-35E123A9E1DB}"/>
              </a:ext>
            </a:extLst>
          </p:cNvPr>
          <p:cNvSpPr txBox="1"/>
          <p:nvPr/>
        </p:nvSpPr>
        <p:spPr>
          <a:xfrm>
            <a:off x="402818" y="630131"/>
            <a:ext cx="7778294" cy="923330"/>
          </a:xfrm>
          <a:prstGeom prst="rect">
            <a:avLst/>
          </a:prstGeom>
          <a:noFill/>
        </p:spPr>
        <p:txBody>
          <a:bodyPr wrap="square" rtlCol="0">
            <a:spAutoFit/>
          </a:bodyPr>
          <a:lstStyle/>
          <a:p>
            <a:pPr defTabSz="914400" fontAlgn="base">
              <a:spcBef>
                <a:spcPct val="0"/>
              </a:spcBef>
              <a:spcAft>
                <a:spcPct val="0"/>
              </a:spcAft>
            </a:pPr>
            <a:r>
              <a:rPr lang="en-US" b="1" dirty="0" err="1">
                <a:solidFill>
                  <a:srgbClr val="002060"/>
                </a:solidFill>
                <a:latin typeface="Times New Roman" pitchFamily="18" charset="0"/>
                <a:cs typeface="Times New Roman" pitchFamily="18" charset="0"/>
              </a:rPr>
              <a:t>Monochromator</a:t>
            </a:r>
            <a:r>
              <a:rPr lang="en-US" b="1" dirty="0">
                <a:solidFill>
                  <a:srgbClr val="002060"/>
                </a:solidFill>
                <a:latin typeface="Times New Roman" pitchFamily="18" charset="0"/>
                <a:cs typeface="Times New Roman" pitchFamily="18" charset="0"/>
              </a:rPr>
              <a:t>/analyzer tests</a:t>
            </a:r>
          </a:p>
          <a:p>
            <a:pPr defTabSz="914400" fontAlgn="base">
              <a:spcBef>
                <a:spcPct val="0"/>
              </a:spcBef>
              <a:spcAft>
                <a:spcPct val="0"/>
              </a:spcAft>
            </a:pPr>
            <a:r>
              <a:rPr lang="en-US" b="1" dirty="0">
                <a:solidFill>
                  <a:srgbClr val="002060"/>
                </a:solidFill>
                <a:latin typeface="Times New Roman" pitchFamily="18" charset="0"/>
                <a:cs typeface="Times New Roman" pitchFamily="18" charset="0"/>
              </a:rPr>
              <a:t>Sample alignment (saves time on user instruments)</a:t>
            </a:r>
          </a:p>
          <a:p>
            <a:pPr defTabSz="914400" fontAlgn="base">
              <a:spcBef>
                <a:spcPct val="0"/>
              </a:spcBef>
              <a:spcAft>
                <a:spcPct val="0"/>
              </a:spcAft>
            </a:pPr>
            <a:r>
              <a:rPr lang="en-US" b="1" dirty="0">
                <a:solidFill>
                  <a:srgbClr val="002060"/>
                </a:solidFill>
                <a:latin typeface="Times New Roman" pitchFamily="18" charset="0"/>
                <a:cs typeface="Times New Roman" pitchFamily="18" charset="0"/>
              </a:rPr>
              <a:t>Optics and components tests (</a:t>
            </a:r>
            <a:r>
              <a:rPr lang="en-US" b="1" i="1" dirty="0">
                <a:solidFill>
                  <a:srgbClr val="002060"/>
                </a:solidFill>
                <a:latin typeface="Times New Roman" pitchFamily="18" charset="0"/>
                <a:cs typeface="Times New Roman" pitchFamily="18" charset="0"/>
              </a:rPr>
              <a:t>e.g.</a:t>
            </a:r>
            <a:r>
              <a:rPr lang="en-US" b="1" dirty="0">
                <a:solidFill>
                  <a:srgbClr val="002060"/>
                </a:solidFill>
                <a:latin typeface="Times New Roman" pitchFamily="18" charset="0"/>
                <a:cs typeface="Times New Roman" pitchFamily="18" charset="0"/>
              </a:rPr>
              <a:t> sample cans)</a:t>
            </a:r>
          </a:p>
        </p:txBody>
      </p:sp>
      <p:pic>
        <p:nvPicPr>
          <p:cNvPr id="9" name="Picture 8">
            <a:extLst>
              <a:ext uri="{FF2B5EF4-FFF2-40B4-BE49-F238E27FC236}">
                <a16:creationId xmlns:a16="http://schemas.microsoft.com/office/drawing/2014/main" id="{1BF57966-CEFD-4FAC-91F0-03C82556B37A}"/>
              </a:ext>
            </a:extLst>
          </p:cNvPr>
          <p:cNvPicPr>
            <a:picLocks noChangeAspect="1"/>
          </p:cNvPicPr>
          <p:nvPr/>
        </p:nvPicPr>
        <p:blipFill>
          <a:blip r:embed="rId4"/>
          <a:stretch>
            <a:fillRect/>
          </a:stretch>
        </p:blipFill>
        <p:spPr>
          <a:xfrm>
            <a:off x="9000127" y="1553461"/>
            <a:ext cx="2706858" cy="3609145"/>
          </a:xfrm>
          <a:prstGeom prst="rect">
            <a:avLst/>
          </a:prstGeom>
        </p:spPr>
      </p:pic>
      <p:pic>
        <p:nvPicPr>
          <p:cNvPr id="10" name="Picture 9" descr="A close up of a machine&#10;&#10;Description automatically generated">
            <a:extLst>
              <a:ext uri="{FF2B5EF4-FFF2-40B4-BE49-F238E27FC236}">
                <a16:creationId xmlns:a16="http://schemas.microsoft.com/office/drawing/2014/main" id="{C822572E-45BD-491A-84E2-1013E466DE88}"/>
              </a:ext>
            </a:extLst>
          </p:cNvPr>
          <p:cNvPicPr>
            <a:picLocks noChangeAspect="1"/>
          </p:cNvPicPr>
          <p:nvPr/>
        </p:nvPicPr>
        <p:blipFill>
          <a:blip r:embed="rId5"/>
          <a:stretch>
            <a:fillRect/>
          </a:stretch>
        </p:blipFill>
        <p:spPr>
          <a:xfrm>
            <a:off x="485014" y="1861207"/>
            <a:ext cx="3706368" cy="2779776"/>
          </a:xfrm>
          <a:prstGeom prst="rect">
            <a:avLst/>
          </a:prstGeom>
        </p:spPr>
      </p:pic>
      <p:sp>
        <p:nvSpPr>
          <p:cNvPr id="11" name="Title 1">
            <a:extLst>
              <a:ext uri="{FF2B5EF4-FFF2-40B4-BE49-F238E27FC236}">
                <a16:creationId xmlns:a16="http://schemas.microsoft.com/office/drawing/2014/main" id="{41CCEB94-269E-4BA0-8DCD-4C57C3FE1B11}"/>
              </a:ext>
            </a:extLst>
          </p:cNvPr>
          <p:cNvSpPr txBox="1">
            <a:spLocks/>
          </p:cNvSpPr>
          <p:nvPr/>
        </p:nvSpPr>
        <p:spPr bwMode="auto">
          <a:xfrm>
            <a:off x="996032" y="4906008"/>
            <a:ext cx="2684331" cy="569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a:solidFill>
                  <a:schemeClr val="tx2"/>
                </a:solidFill>
                <a:latin typeface="Garamond" panose="02020404030301010803" pitchFamily="18"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7640"/>
                </a:solidFill>
                <a:effectLst/>
                <a:uLnTx/>
                <a:uFillTx/>
                <a:latin typeface="Garamond" panose="02020404030301010803" pitchFamily="18" charset="0"/>
                <a:ea typeface="+mj-ea"/>
                <a:cs typeface="+mj-cs"/>
              </a:rPr>
              <a:t>Alignment of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7640"/>
                </a:solidFill>
                <a:effectLst/>
                <a:uLnTx/>
                <a:uFillTx/>
                <a:latin typeface="Garamond" panose="02020404030301010803" pitchFamily="18" charset="0"/>
                <a:ea typeface="+mj-ea"/>
                <a:cs typeface="+mj-cs"/>
              </a:rPr>
              <a:t>CTAX Monochromator</a:t>
            </a:r>
          </a:p>
        </p:txBody>
      </p:sp>
      <p:sp>
        <p:nvSpPr>
          <p:cNvPr id="12" name="Title 1">
            <a:extLst>
              <a:ext uri="{FF2B5EF4-FFF2-40B4-BE49-F238E27FC236}">
                <a16:creationId xmlns:a16="http://schemas.microsoft.com/office/drawing/2014/main" id="{50CC0780-A81B-4FC6-8083-B0C46F95D004}"/>
              </a:ext>
            </a:extLst>
          </p:cNvPr>
          <p:cNvSpPr txBox="1">
            <a:spLocks/>
          </p:cNvSpPr>
          <p:nvPr/>
        </p:nvSpPr>
        <p:spPr bwMode="auto">
          <a:xfrm>
            <a:off x="8918443" y="5281357"/>
            <a:ext cx="2912684" cy="8045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a:solidFill>
                  <a:schemeClr val="tx2"/>
                </a:solidFill>
                <a:latin typeface="Garamond" panose="02020404030301010803" pitchFamily="18"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E7640"/>
                </a:solidFill>
                <a:effectLst/>
                <a:uLnTx/>
                <a:uFillTx/>
                <a:latin typeface="Garamond" panose="02020404030301010803" pitchFamily="18" charset="0"/>
                <a:ea typeface="+mj-ea"/>
                <a:cs typeface="+mj-cs"/>
              </a:rPr>
              <a:t>Alignment of new HB-1A M1 monochromator before 2018 installation</a:t>
            </a:r>
          </a:p>
        </p:txBody>
      </p:sp>
      <p:sp>
        <p:nvSpPr>
          <p:cNvPr id="14" name="TextBox 13">
            <a:extLst>
              <a:ext uri="{FF2B5EF4-FFF2-40B4-BE49-F238E27FC236}">
                <a16:creationId xmlns:a16="http://schemas.microsoft.com/office/drawing/2014/main" id="{3BE40743-066B-4835-BE50-BBB6688B9445}"/>
              </a:ext>
            </a:extLst>
          </p:cNvPr>
          <p:cNvSpPr txBox="1"/>
          <p:nvPr/>
        </p:nvSpPr>
        <p:spPr>
          <a:xfrm>
            <a:off x="6885621" y="6167854"/>
            <a:ext cx="5082417" cy="344069"/>
          </a:xfrm>
          <a:prstGeom prst="rect">
            <a:avLst/>
          </a:prstGeom>
          <a:noFill/>
        </p:spPr>
        <p:txBody>
          <a:bodyPr wrap="none" rtlCol="0">
            <a:spAutoFit/>
          </a:bodyPr>
          <a:lstStyle/>
          <a:p>
            <a:pPr algn="l">
              <a:lnSpc>
                <a:spcPct val="90000"/>
              </a:lnSpc>
            </a:pPr>
            <a:r>
              <a:rPr lang="en-US" b="1" dirty="0">
                <a:solidFill>
                  <a:schemeClr val="accent3"/>
                </a:solidFill>
                <a:latin typeface="Garamond" panose="02020404030301010803" pitchFamily="18" charset="0"/>
              </a:rPr>
              <a:t>Contact: Jaime Fernandez-Baca, Mike Cox (NSD)</a:t>
            </a:r>
          </a:p>
        </p:txBody>
      </p:sp>
    </p:spTree>
    <p:extLst>
      <p:ext uri="{BB962C8B-B14F-4D97-AF65-F5344CB8AC3E}">
        <p14:creationId xmlns:p14="http://schemas.microsoft.com/office/powerpoint/2010/main" val="1404868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scd\users\Crow_Lowell\HFIR Guide Hall and Beam Room Pictures\Cycle 454\IMG_7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578" y="4164397"/>
            <a:ext cx="2965094" cy="22238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6560" y="201385"/>
            <a:ext cx="11534863" cy="514391"/>
          </a:xfrm>
        </p:spPr>
        <p:txBody>
          <a:bodyPr/>
          <a:lstStyle/>
          <a:p>
            <a:r>
              <a:rPr lang="en-US" b="1" dirty="0">
                <a:solidFill>
                  <a:schemeClr val="tx2"/>
                </a:solidFill>
                <a:latin typeface="Garamond" panose="02020404030301010803" pitchFamily="18" charset="0"/>
              </a:rPr>
              <a:t>HB-2D Polarization Development Beamline – in HFIR </a:t>
            </a:r>
            <a:r>
              <a:rPr lang="en-US" b="1" dirty="0" err="1">
                <a:solidFill>
                  <a:schemeClr val="tx2"/>
                </a:solidFill>
                <a:latin typeface="Garamond" panose="02020404030301010803" pitchFamily="18" charset="0"/>
              </a:rPr>
              <a:t>Beamroom</a:t>
            </a:r>
            <a:endParaRPr lang="en-US" b="1" dirty="0">
              <a:solidFill>
                <a:schemeClr val="tx2"/>
              </a:solidFill>
              <a:latin typeface="Garamond" panose="02020404030301010803" pitchFamily="18" charset="0"/>
            </a:endParaRPr>
          </a:p>
        </p:txBody>
      </p:sp>
      <p:sp>
        <p:nvSpPr>
          <p:cNvPr id="4" name="TextBox 3"/>
          <p:cNvSpPr txBox="1"/>
          <p:nvPr/>
        </p:nvSpPr>
        <p:spPr>
          <a:xfrm>
            <a:off x="486561" y="715776"/>
            <a:ext cx="11618753" cy="537711"/>
          </a:xfrm>
          <a:prstGeom prst="rect">
            <a:avLst/>
          </a:prstGeom>
          <a:noFill/>
        </p:spPr>
        <p:txBody>
          <a:bodyPr wrap="square" rtlCol="0">
            <a:spAutoFit/>
          </a:bodyPr>
          <a:lstStyle/>
          <a:p>
            <a:pPr>
              <a:lnSpc>
                <a:spcPct val="90000"/>
              </a:lnSpc>
            </a:pPr>
            <a:r>
              <a:rPr lang="en-US" sz="1600" b="1" dirty="0">
                <a:solidFill>
                  <a:schemeClr val="tx2"/>
                </a:solidFill>
                <a:latin typeface="Garamond" panose="02020404030301010803" pitchFamily="18" charset="0"/>
              </a:rPr>
              <a:t>The beamline is configured for each measurement; the only fixed components are the monochromator drum, shutter, and beamstop.  Variable-height lift tables allow us to position components.  We have a variety of polarizers, flippers, stages, and detectors available</a:t>
            </a:r>
          </a:p>
        </p:txBody>
      </p:sp>
      <p:pic>
        <p:nvPicPr>
          <p:cNvPr id="5122" name="Picture 2" descr="\\nscd\Users\Crow_Lowell\HFIR Guide Hall and Beam Room Pictures\EOC 461\IMG_018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 t="3289" r="21382" b="14475"/>
          <a:stretch/>
        </p:blipFill>
        <p:spPr bwMode="auto">
          <a:xfrm>
            <a:off x="4158444" y="4191847"/>
            <a:ext cx="2317301" cy="1811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6400801"/>
            <a:ext cx="3810000" cy="307777"/>
          </a:xfrm>
          <a:prstGeom prst="rect">
            <a:avLst/>
          </a:prstGeom>
          <a:solidFill>
            <a:schemeClr val="bg1"/>
          </a:solidFill>
        </p:spPr>
        <p:txBody>
          <a:bodyPr wrap="square" rtlCol="0">
            <a:spAutoFit/>
          </a:bodyPr>
          <a:lstStyle/>
          <a:p>
            <a:pPr algn="ctr"/>
            <a:r>
              <a:rPr lang="en-US" sz="1400" dirty="0">
                <a:latin typeface="Times New Roman" pitchFamily="18" charset="0"/>
                <a:cs typeface="Times New Roman" pitchFamily="18" charset="0"/>
              </a:rPr>
              <a:t>HB-2D Polarized Development Beamline at HFIR</a:t>
            </a:r>
          </a:p>
        </p:txBody>
      </p:sp>
      <p:pic>
        <p:nvPicPr>
          <p:cNvPr id="6" name="Picture 2" descr="\\nscd\users\Crow_Lowell\HFIR Guide Hall and Beam Room Pictures\Cycle 449\IMG_558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720"/>
          <a:stretch/>
        </p:blipFill>
        <p:spPr bwMode="auto">
          <a:xfrm>
            <a:off x="7523386" y="1259425"/>
            <a:ext cx="2807624" cy="1859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nscd\Users\Crow_Lowell\HFIR Guide Hall and Beam Room Pictures\Cycle 458\IMG_90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5290" y="3339785"/>
            <a:ext cx="3845468" cy="2887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38800" y="6319754"/>
            <a:ext cx="5794600" cy="344069"/>
          </a:xfrm>
          <a:prstGeom prst="rect">
            <a:avLst/>
          </a:prstGeom>
          <a:noFill/>
        </p:spPr>
        <p:txBody>
          <a:bodyPr wrap="none" rtlCol="0">
            <a:spAutoFit/>
          </a:bodyPr>
          <a:lstStyle/>
          <a:p>
            <a:pPr>
              <a:lnSpc>
                <a:spcPct val="90000"/>
              </a:lnSpc>
            </a:pPr>
            <a:r>
              <a:rPr lang="en-US" b="1" dirty="0">
                <a:solidFill>
                  <a:schemeClr val="accent2">
                    <a:lumMod val="50000"/>
                  </a:schemeClr>
                </a:solidFill>
                <a:latin typeface="Garamond" panose="02020404030301010803" pitchFamily="18" charset="0"/>
              </a:rPr>
              <a:t>With Graphite:  4.25 Å (use Be filter or accept harmonics)</a:t>
            </a:r>
          </a:p>
        </p:txBody>
      </p:sp>
      <p:pic>
        <p:nvPicPr>
          <p:cNvPr id="7171" name="Picture 3" descr="\\nscd\users\Crow_Lowell\HFIR Guide Hall and Beam Room Pictures\Cycle 459\IMG_928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445" b="16888"/>
          <a:stretch/>
        </p:blipFill>
        <p:spPr bwMode="auto">
          <a:xfrm>
            <a:off x="543873" y="1237372"/>
            <a:ext cx="5112328" cy="2557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94929" y="1284757"/>
            <a:ext cx="2771656" cy="316112"/>
          </a:xfrm>
          <a:prstGeom prst="rect">
            <a:avLst/>
          </a:prstGeom>
          <a:solidFill>
            <a:srgbClr val="FFC000">
              <a:alpha val="63000"/>
            </a:srgbClr>
          </a:solidFill>
        </p:spPr>
        <p:txBody>
          <a:bodyPr wrap="none" rtlCol="0">
            <a:spAutoFit/>
          </a:bodyPr>
          <a:lstStyle/>
          <a:p>
            <a:pPr algn="ctr">
              <a:lnSpc>
                <a:spcPct val="90000"/>
              </a:lnSpc>
            </a:pPr>
            <a:r>
              <a:rPr lang="en-US" sz="1600" b="1" dirty="0" err="1">
                <a:solidFill>
                  <a:srgbClr val="FFFF00"/>
                </a:solidFill>
                <a:latin typeface="Garamond" panose="02020404030301010803" pitchFamily="18" charset="0"/>
              </a:rPr>
              <a:t>Cryoflipper</a:t>
            </a:r>
            <a:r>
              <a:rPr lang="en-US" sz="1600" b="1" dirty="0">
                <a:solidFill>
                  <a:srgbClr val="FFFF00"/>
                </a:solidFill>
                <a:latin typeface="Garamond" panose="02020404030301010803" pitchFamily="18" charset="0"/>
              </a:rPr>
              <a:t> with </a:t>
            </a:r>
            <a:r>
              <a:rPr lang="en-US" sz="1600" b="1" baseline="30000" dirty="0">
                <a:solidFill>
                  <a:srgbClr val="FFFF00"/>
                </a:solidFill>
                <a:latin typeface="Garamond" panose="02020404030301010803" pitchFamily="18" charset="0"/>
              </a:rPr>
              <a:t>3</a:t>
            </a:r>
            <a:r>
              <a:rPr lang="en-US" sz="1600" b="1" dirty="0">
                <a:solidFill>
                  <a:srgbClr val="FFFF00"/>
                </a:solidFill>
                <a:latin typeface="Garamond" panose="02020404030301010803" pitchFamily="18" charset="0"/>
              </a:rPr>
              <a:t>He analyzer</a:t>
            </a:r>
          </a:p>
        </p:txBody>
      </p:sp>
      <p:sp>
        <p:nvSpPr>
          <p:cNvPr id="13" name="TextBox 12"/>
          <p:cNvSpPr txBox="1"/>
          <p:nvPr/>
        </p:nvSpPr>
        <p:spPr>
          <a:xfrm>
            <a:off x="543873" y="1300528"/>
            <a:ext cx="3796424" cy="341632"/>
          </a:xfrm>
          <a:prstGeom prst="rect">
            <a:avLst/>
          </a:prstGeom>
          <a:solidFill>
            <a:srgbClr val="FFC000">
              <a:alpha val="63000"/>
            </a:srgbClr>
          </a:solidFill>
        </p:spPr>
        <p:txBody>
          <a:bodyPr wrap="none" rtlCol="0">
            <a:spAutoFit/>
          </a:bodyPr>
          <a:lstStyle/>
          <a:p>
            <a:pPr algn="ctr">
              <a:lnSpc>
                <a:spcPct val="90000"/>
              </a:lnSpc>
            </a:pPr>
            <a:r>
              <a:rPr lang="en-US" b="1" dirty="0">
                <a:solidFill>
                  <a:srgbClr val="FFFF00"/>
                </a:solidFill>
                <a:latin typeface="Garamond" panose="02020404030301010803" pitchFamily="18" charset="0"/>
              </a:rPr>
              <a:t>3D </a:t>
            </a:r>
            <a:r>
              <a:rPr lang="en-US" sz="1400" b="1" dirty="0">
                <a:solidFill>
                  <a:srgbClr val="FFFF00"/>
                </a:solidFill>
                <a:latin typeface="Garamond" panose="02020404030301010803" pitchFamily="18" charset="0"/>
              </a:rPr>
              <a:t>Polarimetry</a:t>
            </a:r>
            <a:r>
              <a:rPr lang="en-US" b="1" dirty="0">
                <a:solidFill>
                  <a:srgbClr val="FFFF00"/>
                </a:solidFill>
                <a:latin typeface="Garamond" panose="02020404030301010803" pitchFamily="18" charset="0"/>
              </a:rPr>
              <a:t> with Indiana University</a:t>
            </a:r>
          </a:p>
        </p:txBody>
      </p:sp>
      <p:sp>
        <p:nvSpPr>
          <p:cNvPr id="14" name="TextBox 13"/>
          <p:cNvSpPr txBox="1"/>
          <p:nvPr/>
        </p:nvSpPr>
        <p:spPr>
          <a:xfrm>
            <a:off x="623578" y="5797287"/>
            <a:ext cx="2444698" cy="590931"/>
          </a:xfrm>
          <a:prstGeom prst="rect">
            <a:avLst/>
          </a:prstGeom>
          <a:solidFill>
            <a:schemeClr val="accent6">
              <a:lumMod val="75000"/>
              <a:alpha val="90000"/>
            </a:schemeClr>
          </a:solidFill>
        </p:spPr>
        <p:txBody>
          <a:bodyPr wrap="square" rtlCol="0">
            <a:spAutoFit/>
          </a:bodyPr>
          <a:lstStyle/>
          <a:p>
            <a:pPr algn="ctr">
              <a:lnSpc>
                <a:spcPct val="90000"/>
              </a:lnSpc>
            </a:pPr>
            <a:r>
              <a:rPr lang="en-US" b="1" dirty="0">
                <a:solidFill>
                  <a:srgbClr val="FFFF00"/>
                </a:solidFill>
                <a:latin typeface="Garamond" panose="02020404030301010803" pitchFamily="18" charset="0"/>
              </a:rPr>
              <a:t>Double cell </a:t>
            </a:r>
            <a:r>
              <a:rPr lang="en-US" b="1" baseline="30000" dirty="0">
                <a:solidFill>
                  <a:srgbClr val="FFFF00"/>
                </a:solidFill>
                <a:latin typeface="Garamond" panose="02020404030301010803" pitchFamily="18" charset="0"/>
              </a:rPr>
              <a:t>3</a:t>
            </a:r>
            <a:r>
              <a:rPr lang="en-US" b="1" dirty="0">
                <a:solidFill>
                  <a:srgbClr val="FFFF00"/>
                </a:solidFill>
                <a:latin typeface="Garamond" panose="02020404030301010803" pitchFamily="18" charset="0"/>
              </a:rPr>
              <a:t>He measurement</a:t>
            </a:r>
          </a:p>
        </p:txBody>
      </p:sp>
      <p:sp>
        <p:nvSpPr>
          <p:cNvPr id="15" name="TextBox 14"/>
          <p:cNvSpPr txBox="1"/>
          <p:nvPr/>
        </p:nvSpPr>
        <p:spPr>
          <a:xfrm>
            <a:off x="7468746" y="5784661"/>
            <a:ext cx="2134708" cy="316112"/>
          </a:xfrm>
          <a:prstGeom prst="rect">
            <a:avLst/>
          </a:prstGeom>
          <a:solidFill>
            <a:schemeClr val="accent6">
              <a:lumMod val="75000"/>
              <a:alpha val="80000"/>
            </a:schemeClr>
          </a:solidFill>
        </p:spPr>
        <p:txBody>
          <a:bodyPr wrap="square" rtlCol="0">
            <a:spAutoFit/>
          </a:bodyPr>
          <a:lstStyle/>
          <a:p>
            <a:pPr algn="ctr">
              <a:lnSpc>
                <a:spcPct val="90000"/>
              </a:lnSpc>
            </a:pPr>
            <a:r>
              <a:rPr lang="en-US" sz="1600" b="1" dirty="0">
                <a:solidFill>
                  <a:srgbClr val="FFFF00"/>
                </a:solidFill>
                <a:latin typeface="Garamond" panose="02020404030301010803" pitchFamily="18" charset="0"/>
              </a:rPr>
              <a:t>MICE Demonstration</a:t>
            </a:r>
          </a:p>
        </p:txBody>
      </p:sp>
      <p:sp>
        <p:nvSpPr>
          <p:cNvPr id="16" name="TextBox 15"/>
          <p:cNvSpPr txBox="1"/>
          <p:nvPr/>
        </p:nvSpPr>
        <p:spPr>
          <a:xfrm>
            <a:off x="4249740" y="5729684"/>
            <a:ext cx="2134708" cy="286232"/>
          </a:xfrm>
          <a:prstGeom prst="rect">
            <a:avLst/>
          </a:prstGeom>
          <a:solidFill>
            <a:schemeClr val="accent6">
              <a:lumMod val="75000"/>
              <a:alpha val="80000"/>
            </a:schemeClr>
          </a:solidFill>
        </p:spPr>
        <p:txBody>
          <a:bodyPr wrap="square" rtlCol="0">
            <a:spAutoFit/>
          </a:bodyPr>
          <a:lstStyle/>
          <a:p>
            <a:pPr algn="ctr">
              <a:lnSpc>
                <a:spcPct val="90000"/>
              </a:lnSpc>
            </a:pPr>
            <a:r>
              <a:rPr lang="en-US" sz="1400" b="1" dirty="0">
                <a:solidFill>
                  <a:srgbClr val="FFFF00"/>
                </a:solidFill>
                <a:latin typeface="Garamond" panose="02020404030301010803" pitchFamily="18" charset="0"/>
              </a:rPr>
              <a:t>Diffractometer Arm</a:t>
            </a:r>
          </a:p>
        </p:txBody>
      </p:sp>
    </p:spTree>
    <p:extLst>
      <p:ext uri="{BB962C8B-B14F-4D97-AF65-F5344CB8AC3E}">
        <p14:creationId xmlns:p14="http://schemas.microsoft.com/office/powerpoint/2010/main" val="72655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28601"/>
            <a:ext cx="7059336" cy="428002"/>
          </a:xfrm>
          <a:prstGeom prst="rect">
            <a:avLst/>
          </a:prstGeom>
          <a:noFill/>
        </p:spPr>
        <p:txBody>
          <a:bodyPr wrap="square" rtlCol="0">
            <a:spAutoFit/>
          </a:bodyPr>
          <a:lstStyle/>
          <a:p>
            <a:pPr>
              <a:lnSpc>
                <a:spcPct val="90000"/>
              </a:lnSpc>
            </a:pPr>
            <a:r>
              <a:rPr lang="en-US" sz="2400" b="1" dirty="0">
                <a:solidFill>
                  <a:srgbClr val="820000"/>
                </a:solidFill>
                <a:latin typeface="Garamond" panose="02020404030301010803" pitchFamily="18" charset="0"/>
              </a:rPr>
              <a:t>Modulated Intensity by Combined Effort (MICE)</a:t>
            </a:r>
          </a:p>
        </p:txBody>
      </p:sp>
      <p:sp>
        <p:nvSpPr>
          <p:cNvPr id="6" name="Rectangle 5"/>
          <p:cNvSpPr/>
          <p:nvPr/>
        </p:nvSpPr>
        <p:spPr>
          <a:xfrm>
            <a:off x="1752600" y="5791200"/>
            <a:ext cx="8839200" cy="584775"/>
          </a:xfrm>
          <a:prstGeom prst="rect">
            <a:avLst/>
          </a:prstGeom>
        </p:spPr>
        <p:txBody>
          <a:bodyPr wrap="square">
            <a:spAutoFit/>
          </a:bodyPr>
          <a:lstStyle/>
          <a:p>
            <a:r>
              <a:rPr lang="en-US" sz="1600" b="1" dirty="0">
                <a:solidFill>
                  <a:srgbClr val="820000"/>
                </a:solidFill>
                <a:latin typeface="Garamond" panose="02020404030301010803" pitchFamily="18" charset="0"/>
              </a:rPr>
              <a:t>Neutron Intensity Modulation and Time-Focusing with Integrated </a:t>
            </a:r>
            <a:r>
              <a:rPr lang="en-US" sz="1600" b="1" dirty="0" err="1">
                <a:solidFill>
                  <a:srgbClr val="820000"/>
                </a:solidFill>
                <a:latin typeface="Garamond" panose="02020404030301010803" pitchFamily="18" charset="0"/>
              </a:rPr>
              <a:t>Larmor</a:t>
            </a:r>
            <a:r>
              <a:rPr lang="en-US" sz="1600" b="1" dirty="0">
                <a:solidFill>
                  <a:srgbClr val="820000"/>
                </a:solidFill>
                <a:latin typeface="Garamond" panose="02020404030301010803" pitchFamily="18" charset="0"/>
              </a:rPr>
              <a:t> and </a:t>
            </a:r>
            <a:r>
              <a:rPr lang="en-US" sz="1600" b="1" dirty="0" err="1">
                <a:solidFill>
                  <a:srgbClr val="820000"/>
                </a:solidFill>
                <a:latin typeface="Garamond" panose="02020404030301010803" pitchFamily="18" charset="0"/>
              </a:rPr>
              <a:t>rf</a:t>
            </a:r>
            <a:r>
              <a:rPr lang="en-US" sz="1600" b="1" dirty="0">
                <a:solidFill>
                  <a:srgbClr val="820000"/>
                </a:solidFill>
                <a:latin typeface="Garamond" panose="02020404030301010803" pitchFamily="18" charset="0"/>
              </a:rPr>
              <a:t> Techniques</a:t>
            </a:r>
            <a:r>
              <a:rPr lang="en-US" sz="1600" b="1" dirty="0">
                <a:solidFill>
                  <a:srgbClr val="820000"/>
                </a:solidFill>
              </a:rPr>
              <a:t> </a:t>
            </a:r>
            <a:endParaRPr lang="en-US" sz="1600" dirty="0">
              <a:solidFill>
                <a:srgbClr val="820000"/>
              </a:solidFill>
              <a:latin typeface="Garamond" panose="02020404030301010803" pitchFamily="18" charset="0"/>
            </a:endParaRPr>
          </a:p>
          <a:p>
            <a:r>
              <a:rPr lang="en-US" sz="1600" dirty="0">
                <a:solidFill>
                  <a:srgbClr val="820000"/>
                </a:solidFill>
                <a:latin typeface="Garamond" panose="02020404030301010803" pitchFamily="18" charset="0"/>
              </a:rPr>
              <a:t>J. Zhao, W. A. Hamilton, S.-W. Lee, L. Robertson, L. Crow, Y. W. Kang   Applied Physics Letters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2127" y="31489"/>
            <a:ext cx="3769117" cy="370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28800" y="6400801"/>
            <a:ext cx="3810000" cy="307777"/>
          </a:xfrm>
          <a:prstGeom prst="rect">
            <a:avLst/>
          </a:prstGeom>
          <a:solidFill>
            <a:schemeClr val="bg1"/>
          </a:solidFill>
        </p:spPr>
        <p:txBody>
          <a:bodyPr wrap="square" rtlCol="0">
            <a:spAutoFit/>
          </a:bodyPr>
          <a:lstStyle/>
          <a:p>
            <a:pPr algn="ctr"/>
            <a:r>
              <a:rPr lang="en-US" sz="1400" dirty="0">
                <a:latin typeface="Times New Roman" pitchFamily="18" charset="0"/>
                <a:cs typeface="Times New Roman" pitchFamily="18" charset="0"/>
              </a:rPr>
              <a:t>HB-2D Polarized Development Beamline at HFIR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969" y="3278698"/>
            <a:ext cx="6184543" cy="2311643"/>
          </a:xfrm>
          <a:prstGeom prst="rect">
            <a:avLst/>
          </a:prstGeom>
          <a:noFill/>
          <a:ln>
            <a:noFill/>
          </a:ln>
        </p:spPr>
      </p:pic>
      <p:sp>
        <p:nvSpPr>
          <p:cNvPr id="2" name="TextBox 1"/>
          <p:cNvSpPr txBox="1"/>
          <p:nvPr/>
        </p:nvSpPr>
        <p:spPr>
          <a:xfrm>
            <a:off x="457200" y="1090539"/>
            <a:ext cx="7343161" cy="2089162"/>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b="1" dirty="0" err="1">
                <a:solidFill>
                  <a:srgbClr val="002060"/>
                </a:solidFill>
                <a:latin typeface="Garamond" panose="02020404030301010803" pitchFamily="18" charset="0"/>
              </a:rPr>
              <a:t>Larmor</a:t>
            </a:r>
            <a:r>
              <a:rPr lang="en-US" b="1" dirty="0">
                <a:solidFill>
                  <a:srgbClr val="002060"/>
                </a:solidFill>
                <a:latin typeface="Garamond" panose="02020404030301010803" pitchFamily="18" charset="0"/>
              </a:rPr>
              <a:t> </a:t>
            </a:r>
            <a:r>
              <a:rPr lang="en-US" b="1" dirty="0" err="1">
                <a:solidFill>
                  <a:srgbClr val="002060"/>
                </a:solidFill>
                <a:latin typeface="Garamond" panose="02020404030301010803" pitchFamily="18" charset="0"/>
              </a:rPr>
              <a:t>rf</a:t>
            </a:r>
            <a:r>
              <a:rPr lang="en-US" b="1" dirty="0">
                <a:solidFill>
                  <a:srgbClr val="002060"/>
                </a:solidFill>
                <a:latin typeface="Garamond" panose="02020404030301010803" pitchFamily="18" charset="0"/>
              </a:rPr>
              <a:t> encoding (like NRSE or MIEZE)</a:t>
            </a:r>
          </a:p>
          <a:p>
            <a:pPr marL="285750" indent="-285750">
              <a:lnSpc>
                <a:spcPct val="90000"/>
              </a:lnSpc>
              <a:buFont typeface="Arial" panose="020B0604020202020204" pitchFamily="34" charset="0"/>
              <a:buChar char="•"/>
            </a:pPr>
            <a:r>
              <a:rPr lang="en-US" b="1" dirty="0">
                <a:solidFill>
                  <a:srgbClr val="002060"/>
                </a:solidFill>
                <a:latin typeface="Garamond" panose="02020404030301010803" pitchFamily="18" charset="0"/>
              </a:rPr>
              <a:t>Modulation is before any sample (like MIEZE)</a:t>
            </a:r>
          </a:p>
          <a:p>
            <a:pPr marL="285750" indent="-285750">
              <a:lnSpc>
                <a:spcPct val="90000"/>
              </a:lnSpc>
              <a:buFont typeface="Arial" panose="020B0604020202020204" pitchFamily="34" charset="0"/>
              <a:buChar char="•"/>
            </a:pPr>
            <a:r>
              <a:rPr lang="en-US" b="1" dirty="0">
                <a:solidFill>
                  <a:srgbClr val="002060"/>
                </a:solidFill>
                <a:latin typeface="Garamond" panose="02020404030301010803" pitchFamily="18" charset="0"/>
              </a:rPr>
              <a:t>Neutrons travel through an adjustable-current solenoid between the RF flippers; since it does not rely on a zero-field region, the performance should be robust in moderate magnetic field environments</a:t>
            </a:r>
          </a:p>
          <a:p>
            <a:pPr marL="285750" indent="-285750">
              <a:lnSpc>
                <a:spcPct val="90000"/>
              </a:lnSpc>
              <a:buFont typeface="Arial" panose="020B0604020202020204" pitchFamily="34" charset="0"/>
              <a:buChar char="•"/>
            </a:pPr>
            <a:r>
              <a:rPr lang="en-US" b="1" dirty="0">
                <a:solidFill>
                  <a:srgbClr val="002060"/>
                </a:solidFill>
                <a:latin typeface="Garamond" panose="02020404030301010803" pitchFamily="18" charset="0"/>
              </a:rPr>
              <a:t>First measurements demonstrate frequency time-focusing</a:t>
            </a:r>
          </a:p>
          <a:p>
            <a:pPr marL="285750" indent="-285750">
              <a:lnSpc>
                <a:spcPct val="90000"/>
              </a:lnSpc>
              <a:buFont typeface="Arial" panose="020B0604020202020204" pitchFamily="34" charset="0"/>
              <a:buChar char="•"/>
            </a:pPr>
            <a:r>
              <a:rPr lang="en-US" b="1" dirty="0">
                <a:solidFill>
                  <a:srgbClr val="002060"/>
                </a:solidFill>
                <a:latin typeface="Garamond" panose="02020404030301010803" pitchFamily="18" charset="0"/>
              </a:rPr>
              <a:t>Demonstration experiment on HB-2D </a:t>
            </a:r>
          </a:p>
        </p:txBody>
      </p:sp>
      <p:pic>
        <p:nvPicPr>
          <p:cNvPr id="8194" name="Picture 2" descr="\\nscd\users\Crow_Lowell\HFIR Guide Hall and Beam Room Pictures\Cycle 459\IMG_93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54" t="23815" r="1428" b="18131"/>
          <a:stretch/>
        </p:blipFill>
        <p:spPr bwMode="auto">
          <a:xfrm>
            <a:off x="8884319" y="3844256"/>
            <a:ext cx="2086705" cy="193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92230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06543B-ED5E-4747-8A8C-EBAB9BBB5756}">
  <ds:schemaRefs>
    <ds:schemaRef ds:uri="http://schemas.microsoft.com/sharepoint/v3/contenttype/forms"/>
  </ds:schemaRefs>
</ds:datastoreItem>
</file>

<file path=customXml/itemProps2.xml><?xml version="1.0" encoding="utf-8"?>
<ds:datastoreItem xmlns:ds="http://schemas.openxmlformats.org/officeDocument/2006/customXml" ds:itemID="{E796E423-D3FE-4A24-A4D7-31F859EA83F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04D0A09-D97F-45BD-BA47-33FB3769D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7942</TotalTime>
  <Words>991</Words>
  <Application>Microsoft Office PowerPoint</Application>
  <PresentationFormat>Widescreen</PresentationFormat>
  <Paragraphs>123</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 Black</vt:lpstr>
      <vt:lpstr>Calibri</vt:lpstr>
      <vt:lpstr>Cambria Math</vt:lpstr>
      <vt:lpstr>Century Gothic</vt:lpstr>
      <vt:lpstr>Garamond</vt:lpstr>
      <vt:lpstr>Times New Roman</vt:lpstr>
      <vt:lpstr>Wingdings</vt:lpstr>
      <vt:lpstr>ORNL</vt:lpstr>
      <vt:lpstr>Technique Development Beamlines at the High Flux Isotope Reactor</vt:lpstr>
      <vt:lpstr>Why do we need development beams?</vt:lpstr>
      <vt:lpstr>Work with Indiana University Group  Roger Pynn, Steven Parnell (now at TU Delft), Steve Kuhn</vt:lpstr>
      <vt:lpstr>A short overview of HFIR</vt:lpstr>
      <vt:lpstr>We currently have four development beamlines at HFIR</vt:lpstr>
      <vt:lpstr>PowerPoint Presentation</vt:lpstr>
      <vt:lpstr>PowerPoint Presentation</vt:lpstr>
      <vt:lpstr>HB-2D Polarization Development Beamline – in HFIR Beamroom</vt:lpstr>
      <vt:lpstr>PowerPoint Presentation</vt:lpstr>
      <vt:lpstr>New Last Year: CG-4B Cold Neutron Polarization Development Beamline</vt:lpstr>
      <vt:lpstr>PowerPoint Presentation</vt:lpstr>
      <vt:lpstr>Transverse Resonant Spin Echo  – Fankang Li, Ryan Dadisman, David Wasilko, Steve Kuhn</vt:lpstr>
      <vt:lpstr>In about 2023, all HFIR instruments come out, and we have to reinstall all of them!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Technique Development Beamlines at the High Flux Isotope Reactor</dc:title>
  <dc:subject/>
  <dc:creator>Crow Jr, Lowell</dc:creator>
  <cp:keywords/>
  <dc:description/>
  <cp:lastModifiedBy>Crow Jr, Lowell</cp:lastModifiedBy>
  <cp:revision>37</cp:revision>
  <dcterms:created xsi:type="dcterms:W3CDTF">2018-07-12T19:30:01Z</dcterms:created>
  <dcterms:modified xsi:type="dcterms:W3CDTF">2019-10-13T03:30:25Z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