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56" r:id="rId2"/>
  </p:sldMasterIdLst>
  <p:notesMasterIdLst>
    <p:notesMasterId r:id="rId27"/>
  </p:notesMasterIdLst>
  <p:sldIdLst>
    <p:sldId id="349" r:id="rId3"/>
    <p:sldId id="350" r:id="rId4"/>
    <p:sldId id="352" r:id="rId5"/>
    <p:sldId id="355" r:id="rId6"/>
    <p:sldId id="354" r:id="rId7"/>
    <p:sldId id="259" r:id="rId8"/>
    <p:sldId id="261" r:id="rId9"/>
    <p:sldId id="263" r:id="rId10"/>
    <p:sldId id="262" r:id="rId11"/>
    <p:sldId id="264" r:id="rId12"/>
    <p:sldId id="265" r:id="rId13"/>
    <p:sldId id="266" r:id="rId14"/>
    <p:sldId id="351" r:id="rId15"/>
    <p:sldId id="356" r:id="rId16"/>
    <p:sldId id="357" r:id="rId17"/>
    <p:sldId id="358" r:id="rId18"/>
    <p:sldId id="359" r:id="rId19"/>
    <p:sldId id="360" r:id="rId20"/>
    <p:sldId id="361" r:id="rId21"/>
    <p:sldId id="363" r:id="rId22"/>
    <p:sldId id="353" r:id="rId23"/>
    <p:sldId id="364" r:id="rId24"/>
    <p:sldId id="362" r:id="rId25"/>
    <p:sldId id="365" r:id="rId26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orient="horz" pos="111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9D9D9"/>
    <a:srgbClr val="BFBFBF"/>
    <a:srgbClr val="1E9FDB"/>
    <a:srgbClr val="76D6FF"/>
    <a:srgbClr val="0094CA"/>
    <a:srgbClr val="13A1DD"/>
    <a:srgbClr val="FFFFFF"/>
    <a:srgbClr val="13A0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777" autoAdjust="0"/>
    <p:restoredTop sz="93243" autoAdjust="0"/>
  </p:normalViewPr>
  <p:slideViewPr>
    <p:cSldViewPr>
      <p:cViewPr varScale="1">
        <p:scale>
          <a:sx n="101" d="100"/>
          <a:sy n="101" d="100"/>
        </p:scale>
        <p:origin x="216" y="1152"/>
      </p:cViewPr>
      <p:guideLst>
        <p:guide pos="3840"/>
        <p:guide orient="horz" pos="111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55" d="100"/>
          <a:sy n="155" d="100"/>
        </p:scale>
        <p:origin x="-6728" y="-10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malcolmguthrie/Documents/SSS%20Projects/Instrument%20Interface/Ref%20Docs/mech_interface_revisit_2017/collated_info_instrument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400" dirty="0"/>
              <a:t>Minimum Envisaged Sample Size @ ESS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Sheet1!$D$19</c:f>
              <c:strCache>
                <c:ptCount val="1"/>
                <c:pt idx="0">
                  <c:v>Minimum Envisaged Sample Size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959A-7145-8FF3-A1E363F18A71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959A-7145-8FF3-A1E363F18A71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959A-7145-8FF3-A1E363F18A71}"/>
              </c:ext>
            </c:extLst>
          </c:dPt>
          <c:cat>
            <c:strRef>
              <c:f>Sheet1!$D$20:$D$22</c:f>
              <c:strCache>
                <c:ptCount val="3"/>
                <c:pt idx="0">
                  <c:v>&lt;1MM</c:v>
                </c:pt>
                <c:pt idx="1">
                  <c:v>&lt;1CM</c:v>
                </c:pt>
                <c:pt idx="2">
                  <c:v>&gt;1CM</c:v>
                </c:pt>
              </c:strCache>
            </c:strRef>
          </c:cat>
          <c:val>
            <c:numRef>
              <c:f>Sheet1!$E$20:$E$22</c:f>
              <c:numCache>
                <c:formatCode>General</c:formatCode>
                <c:ptCount val="3"/>
                <c:pt idx="0">
                  <c:v>8</c:v>
                </c:pt>
                <c:pt idx="1">
                  <c:v>6</c:v>
                </c:pt>
                <c:pt idx="2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959A-7145-8FF3-A1E363F18A7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Point1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Sheet1!$A$2:$A$6</c:f>
              <c:numCache>
                <c:formatCode>General</c:formatCode>
                <c:ptCount val="5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</c:numCache>
            </c:numRef>
          </c:xVal>
          <c:yVal>
            <c:numRef>
              <c:f>Sheet1!$B$2:$B$6</c:f>
              <c:numCache>
                <c:formatCode>General</c:formatCode>
                <c:ptCount val="5"/>
                <c:pt idx="0">
                  <c:v>0</c:v>
                </c:pt>
                <c:pt idx="1">
                  <c:v>1.0999999999999999E-2</c:v>
                </c:pt>
                <c:pt idx="2">
                  <c:v>1.2999999999999999E-2</c:v>
                </c:pt>
                <c:pt idx="3">
                  <c:v>1.4999999999999999E-2</c:v>
                </c:pt>
                <c:pt idx="4">
                  <c:v>6.0000000000000001E-3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3F80-FD40-8281-E7713B72B42F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Point2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Sheet1!$A$2:$A$6</c:f>
              <c:numCache>
                <c:formatCode>General</c:formatCode>
                <c:ptCount val="5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</c:numCache>
            </c:numRef>
          </c:xVal>
          <c:yVal>
            <c:numRef>
              <c:f>Sheet1!$C$1:$C$6</c:f>
              <c:numCache>
                <c:formatCode>General</c:formatCode>
                <c:ptCount val="6"/>
                <c:pt idx="0">
                  <c:v>0</c:v>
                </c:pt>
                <c:pt idx="1">
                  <c:v>0</c:v>
                </c:pt>
                <c:pt idx="2">
                  <c:v>4.0000000000000001E-3</c:v>
                </c:pt>
                <c:pt idx="3">
                  <c:v>0.01</c:v>
                </c:pt>
                <c:pt idx="4">
                  <c:v>0.01</c:v>
                </c:pt>
                <c:pt idx="5">
                  <c:v>8.0000000000000002E-3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3F80-FD40-8281-E7713B72B42F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Point3</c:v>
                </c:pt>
              </c:strCache>
            </c:strRef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Sheet1!$A$2:$A$6</c:f>
              <c:numCache>
                <c:formatCode>General</c:formatCode>
                <c:ptCount val="5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</c:numCache>
            </c:numRef>
          </c:xVal>
          <c:yVal>
            <c:numRef>
              <c:f>Sheet1!$D$2:$D$6</c:f>
              <c:numCache>
                <c:formatCode>General</c:formatCode>
                <c:ptCount val="5"/>
                <c:pt idx="0">
                  <c:v>0</c:v>
                </c:pt>
                <c:pt idx="1">
                  <c:v>1.2999999999999999E-2</c:v>
                </c:pt>
                <c:pt idx="2">
                  <c:v>1.4E-2</c:v>
                </c:pt>
                <c:pt idx="3">
                  <c:v>1.6E-2</c:v>
                </c:pt>
                <c:pt idx="4">
                  <c:v>8.0000000000000002E-3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3F80-FD40-8281-E7713B72B42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62757392"/>
        <c:axId val="262758640"/>
      </c:scatterChart>
      <c:valAx>
        <c:axId val="262757392"/>
        <c:scaling>
          <c:orientation val="minMax"/>
          <c:max val="4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Installation Repeat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62758640"/>
        <c:crosses val="autoZero"/>
        <c:crossBetween val="midCat"/>
        <c:majorUnit val="1"/>
      </c:valAx>
      <c:valAx>
        <c:axId val="262758640"/>
        <c:scaling>
          <c:orientation val="minMax"/>
          <c:max val="5.000000000000001E-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Shift</a:t>
                </a:r>
                <a:r>
                  <a:rPr lang="en-US" sz="1600" baseline="0"/>
                  <a:t> (mm)</a:t>
                </a:r>
                <a:endParaRPr lang="en-US" sz="1600"/>
              </a:p>
            </c:rich>
          </c:tx>
          <c:layout>
            <c:manualLayout>
              <c:xMode val="edge"/>
              <c:yMode val="edge"/>
              <c:x val="8.1499592502037484E-3"/>
              <c:y val="0.341867660984554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62757392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57710826712351682"/>
          <c:y val="0.14747285114537104"/>
          <c:w val="0.23460317845086773"/>
          <c:h val="0.2986111391468852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9F57FC-B3FF-4DF2-9417-962901C07B3B}" type="datetimeFigureOut">
              <a:rPr lang="sv-SE" smtClean="0"/>
              <a:t>2019-10-16</a:t>
            </a:fld>
            <a:endParaRPr lang="sv-SE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1A53A7-64CD-4D0E-AAE8-1AC9C79D7085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846559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4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7540842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MESI had critical role.</a:t>
            </a:r>
          </a:p>
          <a:p>
            <a:r>
              <a:rPr lang="en-US" dirty="0"/>
              <a:t>Encountered sharply defined and well-defended scope (e.g. motor control). similar to instrument experience.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21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6650717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22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7159056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5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52733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6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9078152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7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5590164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8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6616852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9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6372897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10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6935865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11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1792037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12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7435134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bg>
      <p:bgPr>
        <a:solidFill>
          <a:srgbClr val="13A0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>
            <a:normAutofit/>
          </a:bodyPr>
          <a:lstStyle>
            <a:lvl1pPr algn="ctr">
              <a:defRPr sz="3200"/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/>
              <a:t>Presenter name</a:t>
            </a:r>
            <a:endParaRPr lang="en-GB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453336"/>
            <a:ext cx="2844800" cy="365125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ED7AC81-318B-4D49-A602-9E30227C87EC}" type="datetime1">
              <a:rPr lang="en-GB" smtClean="0"/>
              <a:pPr/>
              <a:t>16/10/2019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453336"/>
            <a:ext cx="3860800" cy="365125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© European Spallation Source ERIC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453336"/>
            <a:ext cx="2844800" cy="365125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51115BC-487E-4422-894C-CB7CD3E79223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7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4407" y="260651"/>
            <a:ext cx="2208245" cy="88605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B77A986-290F-D34E-872B-A89DF3BE59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75" b="16409"/>
          <a:stretch/>
        </p:blipFill>
        <p:spPr>
          <a:xfrm>
            <a:off x="9219135" y="260651"/>
            <a:ext cx="2972865" cy="1316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8844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1939"/>
            </a:lvl1pPr>
            <a:lvl2pPr>
              <a:defRPr sz="1661"/>
            </a:lvl2pPr>
            <a:lvl3pPr>
              <a:defRPr sz="1385"/>
            </a:lvl3pPr>
            <a:lvl4pPr>
              <a:defRPr sz="1247"/>
            </a:lvl4pPr>
            <a:lvl5pPr>
              <a:defRPr sz="1247"/>
            </a:lvl5pPr>
            <a:lvl6pPr>
              <a:defRPr sz="1247"/>
            </a:lvl6pPr>
            <a:lvl7pPr>
              <a:defRPr sz="1247"/>
            </a:lvl7pPr>
            <a:lvl8pPr>
              <a:defRPr sz="1247"/>
            </a:lvl8pPr>
            <a:lvl9pPr>
              <a:defRPr sz="1247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1939"/>
            </a:lvl1pPr>
            <a:lvl2pPr>
              <a:defRPr sz="1661"/>
            </a:lvl2pPr>
            <a:lvl3pPr>
              <a:defRPr sz="1385"/>
            </a:lvl3pPr>
            <a:lvl4pPr>
              <a:defRPr sz="1247"/>
            </a:lvl4pPr>
            <a:lvl5pPr>
              <a:defRPr sz="1247"/>
            </a:lvl5pPr>
            <a:lvl6pPr>
              <a:defRPr sz="1247"/>
            </a:lvl6pPr>
            <a:lvl7pPr>
              <a:defRPr sz="1247"/>
            </a:lvl7pPr>
            <a:lvl8pPr>
              <a:defRPr sz="1247"/>
            </a:lvl8pPr>
            <a:lvl9pPr>
              <a:defRPr sz="1247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2019-10-16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47124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609604" y="1535116"/>
            <a:ext cx="5386917" cy="639762"/>
          </a:xfrm>
        </p:spPr>
        <p:txBody>
          <a:bodyPr anchor="b"/>
          <a:lstStyle>
            <a:lvl1pPr marL="0" indent="0">
              <a:buNone/>
              <a:defRPr sz="1661" b="1"/>
            </a:lvl1pPr>
            <a:lvl2pPr marL="315314" indent="0">
              <a:buNone/>
              <a:defRPr sz="1385" b="1"/>
            </a:lvl2pPr>
            <a:lvl3pPr marL="630630" indent="0">
              <a:buNone/>
              <a:defRPr sz="1247" b="1"/>
            </a:lvl3pPr>
            <a:lvl4pPr marL="945947" indent="0">
              <a:buNone/>
              <a:defRPr sz="1108" b="1"/>
            </a:lvl4pPr>
            <a:lvl5pPr marL="1261265" indent="0">
              <a:buNone/>
              <a:defRPr sz="1108" b="1"/>
            </a:lvl5pPr>
            <a:lvl6pPr marL="1576588" indent="0">
              <a:buNone/>
              <a:defRPr sz="1108" b="1"/>
            </a:lvl6pPr>
            <a:lvl7pPr marL="1891904" indent="0">
              <a:buNone/>
              <a:defRPr sz="1108" b="1"/>
            </a:lvl7pPr>
            <a:lvl8pPr marL="2207225" indent="0">
              <a:buNone/>
              <a:defRPr sz="1108" b="1"/>
            </a:lvl8pPr>
            <a:lvl9pPr marL="2522543" indent="0">
              <a:buNone/>
              <a:defRPr sz="1108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09604" y="2174878"/>
            <a:ext cx="5386917" cy="3951288"/>
          </a:xfrm>
        </p:spPr>
        <p:txBody>
          <a:bodyPr/>
          <a:lstStyle>
            <a:lvl1pPr>
              <a:defRPr sz="1661"/>
            </a:lvl1pPr>
            <a:lvl2pPr>
              <a:defRPr sz="1385"/>
            </a:lvl2pPr>
            <a:lvl3pPr>
              <a:defRPr sz="1247"/>
            </a:lvl3pPr>
            <a:lvl4pPr>
              <a:defRPr sz="1108"/>
            </a:lvl4pPr>
            <a:lvl5pPr>
              <a:defRPr sz="1108"/>
            </a:lvl5pPr>
            <a:lvl6pPr>
              <a:defRPr sz="1108"/>
            </a:lvl6pPr>
            <a:lvl7pPr>
              <a:defRPr sz="1108"/>
            </a:lvl7pPr>
            <a:lvl8pPr>
              <a:defRPr sz="1108"/>
            </a:lvl8pPr>
            <a:lvl9pPr>
              <a:defRPr sz="1108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6193374" y="1535116"/>
            <a:ext cx="5389033" cy="639762"/>
          </a:xfrm>
        </p:spPr>
        <p:txBody>
          <a:bodyPr anchor="b"/>
          <a:lstStyle>
            <a:lvl1pPr marL="0" indent="0">
              <a:buNone/>
              <a:defRPr sz="1661" b="1"/>
            </a:lvl1pPr>
            <a:lvl2pPr marL="315314" indent="0">
              <a:buNone/>
              <a:defRPr sz="1385" b="1"/>
            </a:lvl2pPr>
            <a:lvl3pPr marL="630630" indent="0">
              <a:buNone/>
              <a:defRPr sz="1247" b="1"/>
            </a:lvl3pPr>
            <a:lvl4pPr marL="945947" indent="0">
              <a:buNone/>
              <a:defRPr sz="1108" b="1"/>
            </a:lvl4pPr>
            <a:lvl5pPr marL="1261265" indent="0">
              <a:buNone/>
              <a:defRPr sz="1108" b="1"/>
            </a:lvl5pPr>
            <a:lvl6pPr marL="1576588" indent="0">
              <a:buNone/>
              <a:defRPr sz="1108" b="1"/>
            </a:lvl6pPr>
            <a:lvl7pPr marL="1891904" indent="0">
              <a:buNone/>
              <a:defRPr sz="1108" b="1"/>
            </a:lvl7pPr>
            <a:lvl8pPr marL="2207225" indent="0">
              <a:buNone/>
              <a:defRPr sz="1108" b="1"/>
            </a:lvl8pPr>
            <a:lvl9pPr marL="2522543" indent="0">
              <a:buNone/>
              <a:defRPr sz="1108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6193374" y="2174878"/>
            <a:ext cx="5389033" cy="3951288"/>
          </a:xfrm>
        </p:spPr>
        <p:txBody>
          <a:bodyPr/>
          <a:lstStyle>
            <a:lvl1pPr>
              <a:defRPr sz="1661"/>
            </a:lvl1pPr>
            <a:lvl2pPr>
              <a:defRPr sz="1385"/>
            </a:lvl2pPr>
            <a:lvl3pPr>
              <a:defRPr sz="1247"/>
            </a:lvl3pPr>
            <a:lvl4pPr>
              <a:defRPr sz="1108"/>
            </a:lvl4pPr>
            <a:lvl5pPr>
              <a:defRPr sz="1108"/>
            </a:lvl5pPr>
            <a:lvl6pPr>
              <a:defRPr sz="1108"/>
            </a:lvl6pPr>
            <a:lvl7pPr>
              <a:defRPr sz="1108"/>
            </a:lvl7pPr>
            <a:lvl8pPr>
              <a:defRPr sz="1108"/>
            </a:lvl8pPr>
            <a:lvl9pPr>
              <a:defRPr sz="1108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2019-10-16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28446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2019-10-16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42161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2019-10-16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23423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09611" y="273052"/>
            <a:ext cx="4011084" cy="1162050"/>
          </a:xfrm>
        </p:spPr>
        <p:txBody>
          <a:bodyPr anchor="b"/>
          <a:lstStyle>
            <a:lvl1pPr algn="l">
              <a:defRPr sz="1385" b="1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4766743" y="273401"/>
            <a:ext cx="6815668" cy="5853113"/>
          </a:xfrm>
        </p:spPr>
        <p:txBody>
          <a:bodyPr/>
          <a:lstStyle>
            <a:lvl1pPr>
              <a:defRPr sz="2216"/>
            </a:lvl1pPr>
            <a:lvl2pPr>
              <a:defRPr sz="1939"/>
            </a:lvl2pPr>
            <a:lvl3pPr>
              <a:defRPr sz="1661"/>
            </a:lvl3pPr>
            <a:lvl4pPr>
              <a:defRPr sz="1385"/>
            </a:lvl4pPr>
            <a:lvl5pPr>
              <a:defRPr sz="1385"/>
            </a:lvl5pPr>
            <a:lvl6pPr>
              <a:defRPr sz="1385"/>
            </a:lvl6pPr>
            <a:lvl7pPr>
              <a:defRPr sz="1385"/>
            </a:lvl7pPr>
            <a:lvl8pPr>
              <a:defRPr sz="1385"/>
            </a:lvl8pPr>
            <a:lvl9pPr>
              <a:defRPr sz="1385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609611" y="1435104"/>
            <a:ext cx="4011084" cy="4691063"/>
          </a:xfrm>
        </p:spPr>
        <p:txBody>
          <a:bodyPr/>
          <a:lstStyle>
            <a:lvl1pPr marL="0" indent="0">
              <a:buNone/>
              <a:defRPr sz="969"/>
            </a:lvl1pPr>
            <a:lvl2pPr marL="315314" indent="0">
              <a:buNone/>
              <a:defRPr sz="831"/>
            </a:lvl2pPr>
            <a:lvl3pPr marL="630630" indent="0">
              <a:buNone/>
              <a:defRPr sz="692"/>
            </a:lvl3pPr>
            <a:lvl4pPr marL="945947" indent="0">
              <a:buNone/>
              <a:defRPr sz="623"/>
            </a:lvl4pPr>
            <a:lvl5pPr marL="1261265" indent="0">
              <a:buNone/>
              <a:defRPr sz="623"/>
            </a:lvl5pPr>
            <a:lvl6pPr marL="1576588" indent="0">
              <a:buNone/>
              <a:defRPr sz="623"/>
            </a:lvl6pPr>
            <a:lvl7pPr marL="1891904" indent="0">
              <a:buNone/>
              <a:defRPr sz="623"/>
            </a:lvl7pPr>
            <a:lvl8pPr marL="2207225" indent="0">
              <a:buNone/>
              <a:defRPr sz="623"/>
            </a:lvl8pPr>
            <a:lvl9pPr marL="2522543" indent="0">
              <a:buNone/>
              <a:defRPr sz="623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2019-10-16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15300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2389717" y="4800603"/>
            <a:ext cx="7315200" cy="566738"/>
          </a:xfrm>
        </p:spPr>
        <p:txBody>
          <a:bodyPr anchor="b"/>
          <a:lstStyle>
            <a:lvl1pPr algn="l">
              <a:defRPr sz="1385" b="1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216"/>
            </a:lvl1pPr>
            <a:lvl2pPr marL="315314" indent="0">
              <a:buNone/>
              <a:defRPr sz="1939"/>
            </a:lvl2pPr>
            <a:lvl3pPr marL="630630" indent="0">
              <a:buNone/>
              <a:defRPr sz="1661"/>
            </a:lvl3pPr>
            <a:lvl4pPr marL="945947" indent="0">
              <a:buNone/>
              <a:defRPr sz="1385"/>
            </a:lvl4pPr>
            <a:lvl5pPr marL="1261265" indent="0">
              <a:buNone/>
              <a:defRPr sz="1385"/>
            </a:lvl5pPr>
            <a:lvl6pPr marL="1576588" indent="0">
              <a:buNone/>
              <a:defRPr sz="1385"/>
            </a:lvl6pPr>
            <a:lvl7pPr marL="1891904" indent="0">
              <a:buNone/>
              <a:defRPr sz="1385"/>
            </a:lvl7pPr>
            <a:lvl8pPr marL="2207225" indent="0">
              <a:buNone/>
              <a:defRPr sz="1385"/>
            </a:lvl8pPr>
            <a:lvl9pPr marL="2522543" indent="0">
              <a:buNone/>
              <a:defRPr sz="1385"/>
            </a:lvl9pPr>
          </a:lstStyle>
          <a:p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2"/>
          </a:xfrm>
        </p:spPr>
        <p:txBody>
          <a:bodyPr/>
          <a:lstStyle>
            <a:lvl1pPr marL="0" indent="0">
              <a:buNone/>
              <a:defRPr sz="969"/>
            </a:lvl1pPr>
            <a:lvl2pPr marL="315314" indent="0">
              <a:buNone/>
              <a:defRPr sz="831"/>
            </a:lvl2pPr>
            <a:lvl3pPr marL="630630" indent="0">
              <a:buNone/>
              <a:defRPr sz="692"/>
            </a:lvl3pPr>
            <a:lvl4pPr marL="945947" indent="0">
              <a:buNone/>
              <a:defRPr sz="623"/>
            </a:lvl4pPr>
            <a:lvl5pPr marL="1261265" indent="0">
              <a:buNone/>
              <a:defRPr sz="623"/>
            </a:lvl5pPr>
            <a:lvl6pPr marL="1576588" indent="0">
              <a:buNone/>
              <a:defRPr sz="623"/>
            </a:lvl6pPr>
            <a:lvl7pPr marL="1891904" indent="0">
              <a:buNone/>
              <a:defRPr sz="623"/>
            </a:lvl7pPr>
            <a:lvl8pPr marL="2207225" indent="0">
              <a:buNone/>
              <a:defRPr sz="623"/>
            </a:lvl8pPr>
            <a:lvl9pPr marL="2522543" indent="0">
              <a:buNone/>
              <a:defRPr sz="623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2019-10-16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92225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2019-10-16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60471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8839200" y="275036"/>
            <a:ext cx="2743200" cy="5851525"/>
          </a:xfrm>
        </p:spPr>
        <p:txBody>
          <a:bodyPr vert="eaVert"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609600" y="275036"/>
            <a:ext cx="8026400" cy="5851525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2019-10-16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90039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ubrikbil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91349" y="301"/>
            <a:ext cx="7683499" cy="1441451"/>
          </a:xfrm>
        </p:spPr>
        <p:txBody>
          <a:bodyPr/>
          <a:lstStyle/>
          <a:p>
            <a:r>
              <a:rPr lang="sv-SE"/>
              <a:t>Klicka här för att ändra format</a:t>
            </a:r>
          </a:p>
        </p:txBody>
      </p:sp>
      <p:cxnSp>
        <p:nvCxnSpPr>
          <p:cNvPr id="3" name="Rak 7"/>
          <p:cNvCxnSpPr/>
          <p:nvPr userDrawn="1"/>
        </p:nvCxnSpPr>
        <p:spPr>
          <a:xfrm>
            <a:off x="-434760" y="1452400"/>
            <a:ext cx="12928527" cy="0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97354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576DC40F-55C4-384F-A14E-20FF4C53AB90}"/>
              </a:ext>
            </a:extLst>
          </p:cNvPr>
          <p:cNvSpPr/>
          <p:nvPr userDrawn="1"/>
        </p:nvSpPr>
        <p:spPr>
          <a:xfrm>
            <a:off x="0" y="0"/>
            <a:ext cx="12192000" cy="1434354"/>
          </a:xfrm>
          <a:prstGeom prst="rect">
            <a:avLst/>
          </a:prstGeom>
          <a:solidFill>
            <a:srgbClr val="13A0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7D684BB-AC49-4844-95DA-6540E04D6D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75" b="16409"/>
          <a:stretch/>
        </p:blipFill>
        <p:spPr>
          <a:xfrm>
            <a:off x="10128448" y="256034"/>
            <a:ext cx="2018336" cy="894048"/>
          </a:xfrm>
          <a:prstGeom prst="rect">
            <a:avLst/>
          </a:prstGeom>
          <a:solidFill>
            <a:srgbClr val="0094CA"/>
          </a:solidFill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346646"/>
            <a:ext cx="9518848" cy="562074"/>
          </a:xfrm>
        </p:spPr>
        <p:txBody>
          <a:bodyPr lIns="90000" anchor="b">
            <a:noAutofit/>
          </a:bodyPr>
          <a:lstStyle>
            <a:lvl1pPr algn="l">
              <a:defRPr sz="3200" b="1" baseline="0"/>
            </a:lvl1pPr>
          </a:lstStyle>
          <a:p>
            <a:r>
              <a:rPr lang="sv-SE" noProof="0" dirty="0" err="1"/>
              <a:t>Headline</a:t>
            </a:r>
            <a:r>
              <a:rPr lang="sv-SE" noProof="0" dirty="0"/>
              <a:t>, </a:t>
            </a:r>
            <a:r>
              <a:rPr lang="sv-SE" noProof="0" dirty="0" err="1"/>
              <a:t>type</a:t>
            </a:r>
            <a:r>
              <a:rPr lang="sv-SE" noProof="0" dirty="0"/>
              <a:t> </a:t>
            </a:r>
            <a:r>
              <a:rPr lang="sv-SE" noProof="0" dirty="0" err="1"/>
              <a:t>Calibri</a:t>
            </a:r>
            <a:r>
              <a:rPr lang="sv-SE" noProof="0" dirty="0"/>
              <a:t>, </a:t>
            </a:r>
            <a:r>
              <a:rPr lang="sv-SE" noProof="0" dirty="0" err="1"/>
              <a:t>Size</a:t>
            </a:r>
            <a:r>
              <a:rPr lang="sv-SE" noProof="0" dirty="0"/>
              <a:t> 32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9600" y="1781000"/>
            <a:ext cx="10972800" cy="4345166"/>
          </a:xfrm>
        </p:spPr>
        <p:txBody>
          <a:bodyPr lIns="90000">
            <a:noAutofit/>
          </a:bodyPr>
          <a:lstStyle>
            <a:lvl1pPr marL="342900" indent="-342900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en-US" noProof="0" dirty="0"/>
              <a:t>Avoid text less than 16 points.  Always use Calibri font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453336"/>
            <a:ext cx="3860800" cy="365125"/>
          </a:xfrm>
        </p:spPr>
        <p:txBody>
          <a:bodyPr anchor="b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GB"/>
              <a:t>© European Spallation Source ERIC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453336"/>
            <a:ext cx="2844800" cy="365125"/>
          </a:xfrm>
        </p:spPr>
        <p:txBody>
          <a:bodyPr anchor="b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551115BC-487E-4422-894C-CB7CD3E7922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38011E48-F5AC-104B-BB7F-6322AAB1F2D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797780"/>
            <a:ext cx="9518848" cy="590550"/>
          </a:xfrm>
        </p:spPr>
        <p:txBody>
          <a:bodyPr lIns="90000">
            <a:noAutofit/>
          </a:bodyPr>
          <a:lstStyle>
            <a:lvl1pPr marL="0" indent="0">
              <a:buNone/>
              <a:defRPr lang="sv-SE" sz="2400" kern="120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sv-SE" dirty="0" err="1"/>
              <a:t>Sub</a:t>
            </a:r>
            <a:r>
              <a:rPr lang="sv-SE" dirty="0"/>
              <a:t> </a:t>
            </a:r>
            <a:r>
              <a:rPr lang="sv-SE" dirty="0" err="1"/>
              <a:t>headline</a:t>
            </a:r>
            <a:r>
              <a:rPr lang="sv-SE" dirty="0"/>
              <a:t>, </a:t>
            </a:r>
            <a:r>
              <a:rPr lang="sv-SE" dirty="0" err="1"/>
              <a:t>type</a:t>
            </a:r>
            <a:r>
              <a:rPr lang="sv-SE" dirty="0"/>
              <a:t> </a:t>
            </a:r>
            <a:r>
              <a:rPr lang="sv-SE" dirty="0" err="1"/>
              <a:t>Calibri</a:t>
            </a:r>
            <a:r>
              <a:rPr lang="sv-SE" dirty="0"/>
              <a:t>, </a:t>
            </a:r>
            <a:r>
              <a:rPr lang="sv-SE" dirty="0" err="1"/>
              <a:t>Size</a:t>
            </a:r>
            <a:r>
              <a:rPr lang="sv-SE" dirty="0"/>
              <a:t> 24</a:t>
            </a:r>
          </a:p>
        </p:txBody>
      </p:sp>
    </p:spTree>
    <p:extLst>
      <p:ext uri="{BB962C8B-B14F-4D97-AF65-F5344CB8AC3E}">
        <p14:creationId xmlns:p14="http://schemas.microsoft.com/office/powerpoint/2010/main" val="13510992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E636088-FAD8-024C-A1D7-D74763A458C9}"/>
              </a:ext>
            </a:extLst>
          </p:cNvPr>
          <p:cNvSpPr/>
          <p:nvPr userDrawn="1"/>
        </p:nvSpPr>
        <p:spPr>
          <a:xfrm>
            <a:off x="0" y="0"/>
            <a:ext cx="12192000" cy="1434354"/>
          </a:xfrm>
          <a:prstGeom prst="rect">
            <a:avLst/>
          </a:prstGeom>
          <a:solidFill>
            <a:srgbClr val="13A0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09600" y="1781000"/>
            <a:ext cx="5384800" cy="4345166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noProof="0" dirty="0"/>
              <a:t>Avoid text less than 16 points.  Always use Calibri font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197600" y="1781000"/>
            <a:ext cx="5384800" cy="4345166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noProof="0" dirty="0"/>
              <a:t>Avoid text less than 16 points.  Always use Calibri font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448251"/>
            <a:ext cx="3860800" cy="365125"/>
          </a:xfrm>
        </p:spPr>
        <p:txBody>
          <a:bodyPr anchor="b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GB"/>
              <a:t>© European Spallation Source ERIC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448251"/>
            <a:ext cx="2844800" cy="365125"/>
          </a:xfrm>
        </p:spPr>
        <p:txBody>
          <a:bodyPr anchor="b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551115BC-487E-4422-894C-CB7CD3E79223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E7D9470-03DC-FB43-B831-D8BEB33949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75" b="16409"/>
          <a:stretch/>
        </p:blipFill>
        <p:spPr>
          <a:xfrm>
            <a:off x="10128448" y="256034"/>
            <a:ext cx="2018336" cy="894048"/>
          </a:xfrm>
          <a:prstGeom prst="rect">
            <a:avLst/>
          </a:prstGeom>
          <a:solidFill>
            <a:srgbClr val="0094CA"/>
          </a:solidFill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51282D3D-8FD4-E041-9B14-07B58C6C3A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346646"/>
            <a:ext cx="9518848" cy="562074"/>
          </a:xfrm>
        </p:spPr>
        <p:txBody>
          <a:bodyPr lIns="90000" anchor="b">
            <a:noAutofit/>
          </a:bodyPr>
          <a:lstStyle>
            <a:lvl1pPr algn="l">
              <a:defRPr sz="3200" b="1" baseline="0"/>
            </a:lvl1pPr>
          </a:lstStyle>
          <a:p>
            <a:r>
              <a:rPr lang="sv-SE" noProof="0" dirty="0" err="1"/>
              <a:t>Headline</a:t>
            </a:r>
            <a:r>
              <a:rPr lang="sv-SE" noProof="0" dirty="0"/>
              <a:t>, </a:t>
            </a:r>
            <a:r>
              <a:rPr lang="sv-SE" noProof="0" dirty="0" err="1"/>
              <a:t>type</a:t>
            </a:r>
            <a:r>
              <a:rPr lang="sv-SE" noProof="0" dirty="0"/>
              <a:t> </a:t>
            </a:r>
            <a:r>
              <a:rPr lang="sv-SE" noProof="0" dirty="0" err="1"/>
              <a:t>Calibri</a:t>
            </a:r>
            <a:r>
              <a:rPr lang="sv-SE" noProof="0" dirty="0"/>
              <a:t>, </a:t>
            </a:r>
            <a:r>
              <a:rPr lang="sv-SE" noProof="0" dirty="0" err="1"/>
              <a:t>Size</a:t>
            </a:r>
            <a:r>
              <a:rPr lang="sv-SE" noProof="0" dirty="0"/>
              <a:t> 32</a:t>
            </a:r>
            <a:endParaRPr lang="en-GB" noProof="0" dirty="0"/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2852DFA2-0FC7-BC44-83D5-11A0ECDA594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797780"/>
            <a:ext cx="9518848" cy="590550"/>
          </a:xfrm>
        </p:spPr>
        <p:txBody>
          <a:bodyPr lIns="90000">
            <a:noAutofit/>
          </a:bodyPr>
          <a:lstStyle>
            <a:lvl1pPr marL="0" indent="0">
              <a:buNone/>
              <a:defRPr lang="sv-SE" sz="2400" kern="120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sv-SE" dirty="0" err="1"/>
              <a:t>Sub</a:t>
            </a:r>
            <a:r>
              <a:rPr lang="sv-SE" dirty="0"/>
              <a:t> </a:t>
            </a:r>
            <a:r>
              <a:rPr lang="sv-SE" dirty="0" err="1"/>
              <a:t>headline</a:t>
            </a:r>
            <a:r>
              <a:rPr lang="sv-SE" dirty="0"/>
              <a:t>, </a:t>
            </a:r>
            <a:r>
              <a:rPr lang="sv-SE" dirty="0" err="1"/>
              <a:t>type</a:t>
            </a:r>
            <a:r>
              <a:rPr lang="sv-SE" dirty="0"/>
              <a:t> </a:t>
            </a:r>
            <a:r>
              <a:rPr lang="sv-SE" dirty="0" err="1"/>
              <a:t>Calibri</a:t>
            </a:r>
            <a:r>
              <a:rPr lang="sv-SE" dirty="0"/>
              <a:t>, </a:t>
            </a:r>
            <a:r>
              <a:rPr lang="sv-SE" dirty="0" err="1"/>
              <a:t>Size</a:t>
            </a:r>
            <a:r>
              <a:rPr lang="sv-SE" dirty="0"/>
              <a:t> 24</a:t>
            </a:r>
          </a:p>
        </p:txBody>
      </p:sp>
    </p:spTree>
    <p:extLst>
      <p:ext uri="{BB962C8B-B14F-4D97-AF65-F5344CB8AC3E}">
        <p14:creationId xmlns:p14="http://schemas.microsoft.com/office/powerpoint/2010/main" val="1362832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669E2A3-BE71-6440-9127-D0B8B7CC9739}"/>
              </a:ext>
            </a:extLst>
          </p:cNvPr>
          <p:cNvSpPr/>
          <p:nvPr userDrawn="1"/>
        </p:nvSpPr>
        <p:spPr>
          <a:xfrm>
            <a:off x="0" y="0"/>
            <a:ext cx="12192000" cy="1434354"/>
          </a:xfrm>
          <a:prstGeom prst="rect">
            <a:avLst/>
          </a:prstGeom>
          <a:solidFill>
            <a:srgbClr val="13A0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noProof="0" dirty="0"/>
              <a:t>Avoid text less than 16 points.</a:t>
            </a:r>
          </a:p>
          <a:p>
            <a:pPr lvl="0"/>
            <a:r>
              <a:rPr lang="en-US" noProof="0" dirty="0"/>
              <a:t>Always use Calibri font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453336"/>
            <a:ext cx="3860800" cy="365125"/>
          </a:xfrm>
        </p:spPr>
        <p:txBody>
          <a:bodyPr anchor="b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GB"/>
              <a:t>© European Spallation Source ERIC</a:t>
            </a:r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453336"/>
            <a:ext cx="2844800" cy="365125"/>
          </a:xfrm>
        </p:spPr>
        <p:txBody>
          <a:bodyPr anchor="b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551115BC-487E-4422-894C-CB7CD3E7922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F3169E67-0A12-B74D-AF26-4E88E2ACDB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346646"/>
            <a:ext cx="9518848" cy="562074"/>
          </a:xfrm>
        </p:spPr>
        <p:txBody>
          <a:bodyPr anchor="b">
            <a:noAutofit/>
          </a:bodyPr>
          <a:lstStyle>
            <a:lvl1pPr algn="l">
              <a:defRPr sz="3200" b="1" baseline="0"/>
            </a:lvl1pPr>
          </a:lstStyle>
          <a:p>
            <a:r>
              <a:rPr lang="sv-SE" noProof="0" dirty="0" err="1"/>
              <a:t>Headline</a:t>
            </a:r>
            <a:r>
              <a:rPr lang="sv-SE" noProof="0" dirty="0"/>
              <a:t>, </a:t>
            </a:r>
            <a:r>
              <a:rPr lang="sv-SE" noProof="0" dirty="0" err="1"/>
              <a:t>type</a:t>
            </a:r>
            <a:r>
              <a:rPr lang="sv-SE" noProof="0" dirty="0"/>
              <a:t> </a:t>
            </a:r>
            <a:r>
              <a:rPr lang="sv-SE" noProof="0" dirty="0" err="1"/>
              <a:t>Calibri</a:t>
            </a:r>
            <a:r>
              <a:rPr lang="sv-SE" noProof="0" dirty="0"/>
              <a:t>, </a:t>
            </a:r>
            <a:r>
              <a:rPr lang="sv-SE" noProof="0" dirty="0" err="1"/>
              <a:t>Size</a:t>
            </a:r>
            <a:r>
              <a:rPr lang="sv-SE" noProof="0" dirty="0"/>
              <a:t> 32</a:t>
            </a:r>
            <a:endParaRPr lang="en-GB" noProof="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EC61DED-7621-EB4E-8EAC-F939BC061D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75" b="16409"/>
          <a:stretch/>
        </p:blipFill>
        <p:spPr>
          <a:xfrm>
            <a:off x="10128448" y="256034"/>
            <a:ext cx="2018336" cy="894048"/>
          </a:xfrm>
          <a:prstGeom prst="rect">
            <a:avLst/>
          </a:prstGeom>
          <a:solidFill>
            <a:srgbClr val="0094CA"/>
          </a:solidFill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A616A99C-711C-4B40-89A4-39C8721F15D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797780"/>
            <a:ext cx="9518848" cy="590550"/>
          </a:xfrm>
        </p:spPr>
        <p:txBody>
          <a:bodyPr>
            <a:normAutofit/>
          </a:bodyPr>
          <a:lstStyle>
            <a:lvl1pPr marL="0" indent="0">
              <a:buNone/>
              <a:defRPr lang="sv-SE" sz="2400" kern="120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sv-SE" dirty="0" err="1"/>
              <a:t>Sub</a:t>
            </a:r>
            <a:r>
              <a:rPr lang="sv-SE" dirty="0"/>
              <a:t> </a:t>
            </a:r>
            <a:r>
              <a:rPr lang="sv-SE" dirty="0" err="1"/>
              <a:t>headline</a:t>
            </a:r>
            <a:r>
              <a:rPr lang="sv-SE" dirty="0"/>
              <a:t>, </a:t>
            </a:r>
            <a:r>
              <a:rPr lang="sv-SE" dirty="0" err="1"/>
              <a:t>type</a:t>
            </a:r>
            <a:r>
              <a:rPr lang="sv-SE" dirty="0"/>
              <a:t> </a:t>
            </a:r>
            <a:r>
              <a:rPr lang="sv-SE" dirty="0" err="1"/>
              <a:t>Calibri</a:t>
            </a:r>
            <a:r>
              <a:rPr lang="sv-SE" dirty="0"/>
              <a:t>, </a:t>
            </a:r>
            <a:r>
              <a:rPr lang="sv-SE" dirty="0" err="1"/>
              <a:t>Size</a:t>
            </a:r>
            <a:r>
              <a:rPr lang="sv-SE" dirty="0"/>
              <a:t> 24</a:t>
            </a:r>
          </a:p>
        </p:txBody>
      </p:sp>
    </p:spTree>
    <p:extLst>
      <p:ext uri="{BB962C8B-B14F-4D97-AF65-F5344CB8AC3E}">
        <p14:creationId xmlns:p14="http://schemas.microsoft.com/office/powerpoint/2010/main" val="124974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669E2A3-BE71-6440-9127-D0B8B7CC9739}"/>
              </a:ext>
            </a:extLst>
          </p:cNvPr>
          <p:cNvSpPr/>
          <p:nvPr userDrawn="1"/>
        </p:nvSpPr>
        <p:spPr>
          <a:xfrm>
            <a:off x="0" y="0"/>
            <a:ext cx="12192000" cy="1434354"/>
          </a:xfrm>
          <a:prstGeom prst="rect">
            <a:avLst/>
          </a:prstGeom>
          <a:solidFill>
            <a:srgbClr val="13A0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453336"/>
            <a:ext cx="2844800" cy="365125"/>
          </a:xfrm>
        </p:spPr>
        <p:txBody>
          <a:bodyPr anchor="b"/>
          <a:lstStyle/>
          <a:p>
            <a:fld id="{3C7D23FA-05C4-4CC1-B281-2F815585BC1C}" type="datetime1">
              <a:rPr lang="en-GB" noProof="0" smtClean="0"/>
              <a:t>16/10/2019</a:t>
            </a:fld>
            <a:endParaRPr lang="en-GB" noProof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453336"/>
            <a:ext cx="3860800" cy="365125"/>
          </a:xfrm>
        </p:spPr>
        <p:txBody>
          <a:bodyPr anchor="b"/>
          <a:lstStyle/>
          <a:p>
            <a:r>
              <a:rPr lang="en-GB" dirty="0"/>
              <a:t>© European Spallation Source ERIC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453336"/>
            <a:ext cx="2844800" cy="365125"/>
          </a:xfrm>
        </p:spPr>
        <p:txBody>
          <a:bodyPr anchor="b"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F3169E67-0A12-B74D-AF26-4E88E2ACDB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346646"/>
            <a:ext cx="9518848" cy="562074"/>
          </a:xfrm>
        </p:spPr>
        <p:txBody>
          <a:bodyPr anchor="b">
            <a:noAutofit/>
          </a:bodyPr>
          <a:lstStyle>
            <a:lvl1pPr algn="l">
              <a:defRPr sz="3200" b="1" baseline="0"/>
            </a:lvl1pPr>
          </a:lstStyle>
          <a:p>
            <a:r>
              <a:rPr lang="sv-SE" noProof="0" dirty="0" err="1"/>
              <a:t>Headline</a:t>
            </a:r>
            <a:r>
              <a:rPr lang="sv-SE" noProof="0" dirty="0"/>
              <a:t>, </a:t>
            </a:r>
            <a:r>
              <a:rPr lang="sv-SE" noProof="0" dirty="0" err="1"/>
              <a:t>type</a:t>
            </a:r>
            <a:r>
              <a:rPr lang="sv-SE" noProof="0" dirty="0"/>
              <a:t> </a:t>
            </a:r>
            <a:r>
              <a:rPr lang="sv-SE" noProof="0" dirty="0" err="1"/>
              <a:t>Calibri</a:t>
            </a:r>
            <a:r>
              <a:rPr lang="sv-SE" noProof="0" dirty="0"/>
              <a:t>, </a:t>
            </a:r>
            <a:r>
              <a:rPr lang="sv-SE" noProof="0" dirty="0" err="1"/>
              <a:t>Size</a:t>
            </a:r>
            <a:r>
              <a:rPr lang="sv-SE" noProof="0" dirty="0"/>
              <a:t> 32</a:t>
            </a:r>
            <a:endParaRPr lang="en-GB" noProof="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EC61DED-7621-EB4E-8EAC-F939BC061D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75" b="16409"/>
          <a:stretch/>
        </p:blipFill>
        <p:spPr>
          <a:xfrm>
            <a:off x="10128448" y="256034"/>
            <a:ext cx="2018336" cy="894048"/>
          </a:xfrm>
          <a:prstGeom prst="rect">
            <a:avLst/>
          </a:prstGeom>
          <a:solidFill>
            <a:srgbClr val="0094CA"/>
          </a:solidFill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A616A99C-711C-4B40-89A4-39C8721F15D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797780"/>
            <a:ext cx="9518848" cy="590550"/>
          </a:xfrm>
        </p:spPr>
        <p:txBody>
          <a:bodyPr>
            <a:normAutofit/>
          </a:bodyPr>
          <a:lstStyle>
            <a:lvl1pPr marL="0" indent="0">
              <a:buNone/>
              <a:defRPr lang="sv-SE" sz="2400" kern="120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sv-SE" dirty="0" err="1"/>
              <a:t>Sub</a:t>
            </a:r>
            <a:r>
              <a:rPr lang="sv-SE" dirty="0"/>
              <a:t> </a:t>
            </a:r>
            <a:r>
              <a:rPr lang="sv-SE" dirty="0" err="1"/>
              <a:t>headline</a:t>
            </a:r>
            <a:r>
              <a:rPr lang="sv-SE" dirty="0"/>
              <a:t>, </a:t>
            </a:r>
            <a:r>
              <a:rPr lang="sv-SE" dirty="0" err="1"/>
              <a:t>type</a:t>
            </a:r>
            <a:r>
              <a:rPr lang="sv-SE" dirty="0"/>
              <a:t> </a:t>
            </a:r>
            <a:r>
              <a:rPr lang="sv-SE" dirty="0" err="1"/>
              <a:t>Calibri</a:t>
            </a:r>
            <a:r>
              <a:rPr lang="sv-SE" dirty="0"/>
              <a:t>, </a:t>
            </a:r>
            <a:r>
              <a:rPr lang="sv-SE" dirty="0" err="1"/>
              <a:t>Size</a:t>
            </a:r>
            <a:r>
              <a:rPr lang="sv-SE" dirty="0"/>
              <a:t> 24</a:t>
            </a:r>
          </a:p>
        </p:txBody>
      </p:sp>
    </p:spTree>
    <p:extLst>
      <p:ext uri="{BB962C8B-B14F-4D97-AF65-F5344CB8AC3E}">
        <p14:creationId xmlns:p14="http://schemas.microsoft.com/office/powerpoint/2010/main" val="14988016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0"/>
            <a:ext cx="12192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noProof="0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99CB0-346B-43FA-9EE6-F90C3F3BC0BA}" type="datetime1">
              <a:rPr lang="en-GB" noProof="0" smtClean="0"/>
              <a:t>16/10/2019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  <p:pic>
        <p:nvPicPr>
          <p:cNvPr id="8" name="Bildobjekt 5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5344" y="319530"/>
            <a:ext cx="1827307" cy="73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46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15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30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45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612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765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919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207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5225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/>
              <a:t>Klicka här för att ändra format på underrubrik i bakgrunden</a:t>
            </a:r>
          </a:p>
        </p:txBody>
      </p:sp>
    </p:spTree>
    <p:extLst>
      <p:ext uri="{BB962C8B-B14F-4D97-AF65-F5344CB8AC3E}">
        <p14:creationId xmlns:p14="http://schemas.microsoft.com/office/powerpoint/2010/main" val="28836089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2019-10-16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98315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963087" y="4407120"/>
            <a:ext cx="10363200" cy="1362076"/>
          </a:xfrm>
        </p:spPr>
        <p:txBody>
          <a:bodyPr anchor="t"/>
          <a:lstStyle>
            <a:lvl1pPr algn="l">
              <a:defRPr sz="2700" b="1" cap="all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963087" y="2906723"/>
            <a:ext cx="10363200" cy="1500187"/>
          </a:xfrm>
        </p:spPr>
        <p:txBody>
          <a:bodyPr anchor="b"/>
          <a:lstStyle>
            <a:lvl1pPr marL="0" indent="0">
              <a:buNone/>
              <a:defRPr sz="1385">
                <a:solidFill>
                  <a:schemeClr val="tx1">
                    <a:tint val="75000"/>
                  </a:schemeClr>
                </a:solidFill>
              </a:defRPr>
            </a:lvl1pPr>
            <a:lvl2pPr marL="315314" indent="0">
              <a:buNone/>
              <a:defRPr sz="1247">
                <a:solidFill>
                  <a:schemeClr val="tx1">
                    <a:tint val="75000"/>
                  </a:schemeClr>
                </a:solidFill>
              </a:defRPr>
            </a:lvl2pPr>
            <a:lvl3pPr marL="630630" indent="0">
              <a:buNone/>
              <a:defRPr sz="1108">
                <a:solidFill>
                  <a:schemeClr val="tx1">
                    <a:tint val="75000"/>
                  </a:schemeClr>
                </a:solidFill>
              </a:defRPr>
            </a:lvl3pPr>
            <a:lvl4pPr marL="945947" indent="0">
              <a:buNone/>
              <a:defRPr sz="969">
                <a:solidFill>
                  <a:schemeClr val="tx1">
                    <a:tint val="75000"/>
                  </a:schemeClr>
                </a:solidFill>
              </a:defRPr>
            </a:lvl4pPr>
            <a:lvl5pPr marL="1261265" indent="0">
              <a:buNone/>
              <a:defRPr sz="969">
                <a:solidFill>
                  <a:schemeClr val="tx1">
                    <a:tint val="75000"/>
                  </a:schemeClr>
                </a:solidFill>
              </a:defRPr>
            </a:lvl5pPr>
            <a:lvl6pPr marL="1576588" indent="0">
              <a:buNone/>
              <a:defRPr sz="969">
                <a:solidFill>
                  <a:schemeClr val="tx1">
                    <a:tint val="75000"/>
                  </a:schemeClr>
                </a:solidFill>
              </a:defRPr>
            </a:lvl6pPr>
            <a:lvl7pPr marL="1891904" indent="0">
              <a:buNone/>
              <a:defRPr sz="969">
                <a:solidFill>
                  <a:schemeClr val="tx1">
                    <a:tint val="75000"/>
                  </a:schemeClr>
                </a:solidFill>
              </a:defRPr>
            </a:lvl7pPr>
            <a:lvl8pPr marL="2207225" indent="0">
              <a:buNone/>
              <a:defRPr sz="969">
                <a:solidFill>
                  <a:schemeClr val="tx1">
                    <a:tint val="75000"/>
                  </a:schemeClr>
                </a:solidFill>
              </a:defRPr>
            </a:lvl8pPr>
            <a:lvl9pPr marL="2522543" indent="0">
              <a:buNone/>
              <a:defRPr sz="96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2019-10-16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81585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951884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noProof="0"/>
              <a:t>Klicka här för att ändra format</a:t>
            </a:r>
            <a:endParaRPr lang="en-GB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3233B-D569-4A6E-878F-CDE152514C47}" type="datetime1">
              <a:rPr lang="en-GB" noProof="0" smtClean="0"/>
              <a:t>16/10/2019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806408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69" r:id="rId5"/>
    <p:sldLayoutId id="2147483670" r:id="rId6"/>
  </p:sldLayoutIdLst>
  <p:hf hdr="0" ftr="0" dt="0"/>
  <p:txStyles>
    <p:titleStyle>
      <a:lvl1pPr algn="l" defTabSz="685800" rtl="0" eaLnBrk="1" latinLnBrk="0" hangingPunct="1">
        <a:spcBef>
          <a:spcPct val="0"/>
        </a:spcBef>
        <a:buNone/>
        <a:defRPr sz="240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1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35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090" tIns="45549" rIns="91090" bIns="45549" rtlCol="0" anchor="ctr">
            <a:normAutofit/>
          </a:bodyPr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090" tIns="45549" rIns="91090" bIns="45549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609604" y="6356748"/>
            <a:ext cx="2844800" cy="365125"/>
          </a:xfrm>
          <a:prstGeom prst="rect">
            <a:avLst/>
          </a:prstGeom>
        </p:spPr>
        <p:txBody>
          <a:bodyPr vert="horz" lIns="91090" tIns="45549" rIns="91090" bIns="45549" rtlCol="0" anchor="ctr"/>
          <a:lstStyle>
            <a:lvl1pPr algn="l">
              <a:defRPr sz="83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15314"/>
            <a:fld id="{49A5678A-D05F-FD42-9890-CCECCD9C8C5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 defTabSz="315314"/>
              <a:t>2019-10-16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4165600" y="6356748"/>
            <a:ext cx="3860800" cy="365125"/>
          </a:xfrm>
          <a:prstGeom prst="rect">
            <a:avLst/>
          </a:prstGeom>
        </p:spPr>
        <p:txBody>
          <a:bodyPr vert="horz" lIns="91090" tIns="45549" rIns="91090" bIns="45549" rtlCol="0" anchor="ctr"/>
          <a:lstStyle>
            <a:lvl1pPr algn="ctr">
              <a:defRPr sz="83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15314"/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8737600" y="6356748"/>
            <a:ext cx="2844800" cy="365125"/>
          </a:xfrm>
          <a:prstGeom prst="rect">
            <a:avLst/>
          </a:prstGeom>
        </p:spPr>
        <p:txBody>
          <a:bodyPr vert="horz" lIns="91090" tIns="45549" rIns="91090" bIns="45549" rtlCol="0" anchor="ctr"/>
          <a:lstStyle>
            <a:lvl1pPr algn="r">
              <a:defRPr sz="83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15314"/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 defTabSz="315314"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8207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61" r:id="rId5"/>
    <p:sldLayoutId id="2147483662" r:id="rId6"/>
    <p:sldLayoutId id="2147483663" r:id="rId7"/>
    <p:sldLayoutId id="2147483664" r:id="rId8"/>
    <p:sldLayoutId id="2147483665" r:id="rId9"/>
    <p:sldLayoutId id="2147483666" r:id="rId10"/>
    <p:sldLayoutId id="2147483667" r:id="rId11"/>
    <p:sldLayoutId id="2147483668" r:id="rId12"/>
  </p:sldLayoutIdLst>
  <p:txStyles>
    <p:titleStyle>
      <a:lvl1pPr algn="ctr" defTabSz="315314" rtl="0" eaLnBrk="1" latinLnBrk="0" hangingPunct="1">
        <a:spcBef>
          <a:spcPct val="0"/>
        </a:spcBef>
        <a:buNone/>
        <a:defRPr sz="304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36484" indent="-236484" algn="l" defTabSz="315314" rtl="0" eaLnBrk="1" latinLnBrk="0" hangingPunct="1">
        <a:spcBef>
          <a:spcPct val="20000"/>
        </a:spcBef>
        <a:buFont typeface="Arial"/>
        <a:buChar char="•"/>
        <a:defRPr sz="2216" kern="1200">
          <a:solidFill>
            <a:schemeClr val="tx1"/>
          </a:solidFill>
          <a:latin typeface="+mn-lt"/>
          <a:ea typeface="+mn-ea"/>
          <a:cs typeface="+mn-cs"/>
        </a:defRPr>
      </a:lvl1pPr>
      <a:lvl2pPr marL="512390" indent="-197066" algn="l" defTabSz="315314" rtl="0" eaLnBrk="1" latinLnBrk="0" hangingPunct="1">
        <a:spcBef>
          <a:spcPct val="20000"/>
        </a:spcBef>
        <a:buFont typeface="Arial"/>
        <a:buChar char="–"/>
        <a:defRPr sz="1939" kern="1200">
          <a:solidFill>
            <a:schemeClr val="tx1"/>
          </a:solidFill>
          <a:latin typeface="+mn-lt"/>
          <a:ea typeface="+mn-ea"/>
          <a:cs typeface="+mn-cs"/>
        </a:defRPr>
      </a:lvl2pPr>
      <a:lvl3pPr marL="788276" indent="-157655" algn="l" defTabSz="315314" rtl="0" eaLnBrk="1" latinLnBrk="0" hangingPunct="1">
        <a:spcBef>
          <a:spcPct val="20000"/>
        </a:spcBef>
        <a:buFont typeface="Arial"/>
        <a:buChar char="•"/>
        <a:defRPr sz="1661" kern="1200">
          <a:solidFill>
            <a:schemeClr val="tx1"/>
          </a:solidFill>
          <a:latin typeface="+mn-lt"/>
          <a:ea typeface="+mn-ea"/>
          <a:cs typeface="+mn-cs"/>
        </a:defRPr>
      </a:lvl3pPr>
      <a:lvl4pPr marL="1103609" indent="-157655" algn="l" defTabSz="315314" rtl="0" eaLnBrk="1" latinLnBrk="0" hangingPunct="1">
        <a:spcBef>
          <a:spcPct val="20000"/>
        </a:spcBef>
        <a:buFont typeface="Arial"/>
        <a:buChar char="–"/>
        <a:defRPr sz="1385" kern="1200">
          <a:solidFill>
            <a:schemeClr val="tx1"/>
          </a:solidFill>
          <a:latin typeface="+mn-lt"/>
          <a:ea typeface="+mn-ea"/>
          <a:cs typeface="+mn-cs"/>
        </a:defRPr>
      </a:lvl4pPr>
      <a:lvl5pPr marL="1418929" indent="-157655" algn="l" defTabSz="315314" rtl="0" eaLnBrk="1" latinLnBrk="0" hangingPunct="1">
        <a:spcBef>
          <a:spcPct val="20000"/>
        </a:spcBef>
        <a:buFont typeface="Arial"/>
        <a:buChar char="»"/>
        <a:defRPr sz="1385" kern="1200">
          <a:solidFill>
            <a:schemeClr val="tx1"/>
          </a:solidFill>
          <a:latin typeface="+mn-lt"/>
          <a:ea typeface="+mn-ea"/>
          <a:cs typeface="+mn-cs"/>
        </a:defRPr>
      </a:lvl5pPr>
      <a:lvl6pPr marL="1734244" indent="-157655" algn="l" defTabSz="315314" rtl="0" eaLnBrk="1" latinLnBrk="0" hangingPunct="1">
        <a:spcBef>
          <a:spcPct val="20000"/>
        </a:spcBef>
        <a:buFont typeface="Arial"/>
        <a:buChar char="•"/>
        <a:defRPr sz="1385" kern="1200">
          <a:solidFill>
            <a:schemeClr val="tx1"/>
          </a:solidFill>
          <a:latin typeface="+mn-lt"/>
          <a:ea typeface="+mn-ea"/>
          <a:cs typeface="+mn-cs"/>
        </a:defRPr>
      </a:lvl6pPr>
      <a:lvl7pPr marL="2049560" indent="-157655" algn="l" defTabSz="315314" rtl="0" eaLnBrk="1" latinLnBrk="0" hangingPunct="1">
        <a:spcBef>
          <a:spcPct val="20000"/>
        </a:spcBef>
        <a:buFont typeface="Arial"/>
        <a:buChar char="•"/>
        <a:defRPr sz="1385" kern="1200">
          <a:solidFill>
            <a:schemeClr val="tx1"/>
          </a:solidFill>
          <a:latin typeface="+mn-lt"/>
          <a:ea typeface="+mn-ea"/>
          <a:cs typeface="+mn-cs"/>
        </a:defRPr>
      </a:lvl7pPr>
      <a:lvl8pPr marL="2364882" indent="-157655" algn="l" defTabSz="315314" rtl="0" eaLnBrk="1" latinLnBrk="0" hangingPunct="1">
        <a:spcBef>
          <a:spcPct val="20000"/>
        </a:spcBef>
        <a:buFont typeface="Arial"/>
        <a:buChar char="•"/>
        <a:defRPr sz="1385" kern="1200">
          <a:solidFill>
            <a:schemeClr val="tx1"/>
          </a:solidFill>
          <a:latin typeface="+mn-lt"/>
          <a:ea typeface="+mn-ea"/>
          <a:cs typeface="+mn-cs"/>
        </a:defRPr>
      </a:lvl8pPr>
      <a:lvl9pPr marL="2680197" indent="-157655" algn="l" defTabSz="315314" rtl="0" eaLnBrk="1" latinLnBrk="0" hangingPunct="1">
        <a:spcBef>
          <a:spcPct val="20000"/>
        </a:spcBef>
        <a:buFont typeface="Arial"/>
        <a:buChar char="•"/>
        <a:defRPr sz="138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315314" rtl="0" eaLnBrk="1" latinLnBrk="0" hangingPunct="1">
        <a:defRPr sz="1247" kern="1200">
          <a:solidFill>
            <a:schemeClr val="tx1"/>
          </a:solidFill>
          <a:latin typeface="+mn-lt"/>
          <a:ea typeface="+mn-ea"/>
          <a:cs typeface="+mn-cs"/>
        </a:defRPr>
      </a:lvl1pPr>
      <a:lvl2pPr marL="315314" algn="l" defTabSz="315314" rtl="0" eaLnBrk="1" latinLnBrk="0" hangingPunct="1">
        <a:defRPr sz="1247" kern="1200">
          <a:solidFill>
            <a:schemeClr val="tx1"/>
          </a:solidFill>
          <a:latin typeface="+mn-lt"/>
          <a:ea typeface="+mn-ea"/>
          <a:cs typeface="+mn-cs"/>
        </a:defRPr>
      </a:lvl2pPr>
      <a:lvl3pPr marL="630630" algn="l" defTabSz="315314" rtl="0" eaLnBrk="1" latinLnBrk="0" hangingPunct="1">
        <a:defRPr sz="1247" kern="1200">
          <a:solidFill>
            <a:schemeClr val="tx1"/>
          </a:solidFill>
          <a:latin typeface="+mn-lt"/>
          <a:ea typeface="+mn-ea"/>
          <a:cs typeface="+mn-cs"/>
        </a:defRPr>
      </a:lvl3pPr>
      <a:lvl4pPr marL="945947" algn="l" defTabSz="315314" rtl="0" eaLnBrk="1" latinLnBrk="0" hangingPunct="1">
        <a:defRPr sz="1247" kern="1200">
          <a:solidFill>
            <a:schemeClr val="tx1"/>
          </a:solidFill>
          <a:latin typeface="+mn-lt"/>
          <a:ea typeface="+mn-ea"/>
          <a:cs typeface="+mn-cs"/>
        </a:defRPr>
      </a:lvl4pPr>
      <a:lvl5pPr marL="1261265" algn="l" defTabSz="315314" rtl="0" eaLnBrk="1" latinLnBrk="0" hangingPunct="1">
        <a:defRPr sz="1247" kern="1200">
          <a:solidFill>
            <a:schemeClr val="tx1"/>
          </a:solidFill>
          <a:latin typeface="+mn-lt"/>
          <a:ea typeface="+mn-ea"/>
          <a:cs typeface="+mn-cs"/>
        </a:defRPr>
      </a:lvl5pPr>
      <a:lvl6pPr marL="1576588" algn="l" defTabSz="315314" rtl="0" eaLnBrk="1" latinLnBrk="0" hangingPunct="1">
        <a:defRPr sz="1247" kern="1200">
          <a:solidFill>
            <a:schemeClr val="tx1"/>
          </a:solidFill>
          <a:latin typeface="+mn-lt"/>
          <a:ea typeface="+mn-ea"/>
          <a:cs typeface="+mn-cs"/>
        </a:defRPr>
      </a:lvl6pPr>
      <a:lvl7pPr marL="1891904" algn="l" defTabSz="315314" rtl="0" eaLnBrk="1" latinLnBrk="0" hangingPunct="1">
        <a:defRPr sz="1247" kern="1200">
          <a:solidFill>
            <a:schemeClr val="tx1"/>
          </a:solidFill>
          <a:latin typeface="+mn-lt"/>
          <a:ea typeface="+mn-ea"/>
          <a:cs typeface="+mn-cs"/>
        </a:defRPr>
      </a:lvl7pPr>
      <a:lvl8pPr marL="2207225" algn="l" defTabSz="315314" rtl="0" eaLnBrk="1" latinLnBrk="0" hangingPunct="1">
        <a:defRPr sz="1247" kern="1200">
          <a:solidFill>
            <a:schemeClr val="tx1"/>
          </a:solidFill>
          <a:latin typeface="+mn-lt"/>
          <a:ea typeface="+mn-ea"/>
          <a:cs typeface="+mn-cs"/>
        </a:defRPr>
      </a:lvl8pPr>
      <a:lvl9pPr marL="2522543" algn="l" defTabSz="315314" rtl="0" eaLnBrk="1" latinLnBrk="0" hangingPunct="1">
        <a:defRPr sz="124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tiff"/><Relationship Id="rId4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62CE98-D5A2-0648-AD18-116338EADB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83432" y="1340768"/>
            <a:ext cx="10363200" cy="1470025"/>
          </a:xfrm>
        </p:spPr>
        <p:txBody>
          <a:bodyPr>
            <a:normAutofit/>
          </a:bodyPr>
          <a:lstStyle/>
          <a:p>
            <a:pPr algn="ctr" defTabSz="315314"/>
            <a:r>
              <a:rPr lang="en-GB" sz="4000" b="1" dirty="0">
                <a:solidFill>
                  <a:srgbClr val="FFFFFF"/>
                </a:solidFill>
              </a:rPr>
              <a:t>Microscopic samples and high precisions:</a:t>
            </a:r>
            <a:br>
              <a:rPr lang="en-GB" sz="4000" b="1" dirty="0">
                <a:solidFill>
                  <a:srgbClr val="FFFFFF"/>
                </a:solidFill>
              </a:rPr>
            </a:br>
            <a:r>
              <a:rPr lang="en-GB" sz="4000" b="1" dirty="0">
                <a:solidFill>
                  <a:srgbClr val="FFFFFF"/>
                </a:solidFill>
              </a:rPr>
              <a:t>challenges and solutions at the ESS</a:t>
            </a:r>
            <a:endParaRPr lang="sv-SE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47BB3A-0D99-9D43-ADAF-EC7E12B7F5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19536" y="5661248"/>
            <a:ext cx="8534400" cy="1752600"/>
          </a:xfrm>
        </p:spPr>
        <p:txBody>
          <a:bodyPr>
            <a:normAutofit/>
          </a:bodyPr>
          <a:lstStyle/>
          <a:p>
            <a:pPr defTabSz="315314"/>
            <a:endParaRPr lang="en-GB" sz="2400" b="1" dirty="0">
              <a:solidFill>
                <a:prstClr val="white"/>
              </a:solidFill>
            </a:endParaRPr>
          </a:p>
          <a:p>
            <a:pPr defTabSz="315314"/>
            <a:r>
              <a:rPr lang="en-US" sz="1800" dirty="0">
                <a:solidFill>
                  <a:srgbClr val="FFFFFF"/>
                </a:solidFill>
              </a:rPr>
              <a:t>Malcolm Guthrie</a:t>
            </a:r>
            <a:endParaRPr lang="en-US" sz="1400" dirty="0">
              <a:solidFill>
                <a:prstClr val="white"/>
              </a:solidFill>
            </a:endParaRPr>
          </a:p>
          <a:p>
            <a:pPr defTabSz="315314"/>
            <a:r>
              <a:rPr lang="en-GB" sz="1400" dirty="0">
                <a:solidFill>
                  <a:srgbClr val="FFFFFF"/>
                </a:solidFill>
              </a:rPr>
              <a:t>European Spallation Source ERIC</a:t>
            </a:r>
          </a:p>
          <a:p>
            <a:endParaRPr lang="sv-SE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ED302A8-4378-CA47-BF5C-91FE3C2E8A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5880" y="3284984"/>
            <a:ext cx="2357745" cy="2624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8474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Alignment protocol*</a:t>
            </a:r>
            <a:br>
              <a:rPr lang="en-GB" dirty="0"/>
            </a:br>
            <a:r>
              <a:rPr lang="en-GB" sz="2000" dirty="0"/>
              <a:t>(*assumes known sample position!)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10</a:t>
            </a:fld>
            <a:endParaRPr lang="en-GB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A632806-4670-4049-BE63-5E1B7150A59A}"/>
              </a:ext>
            </a:extLst>
          </p:cNvPr>
          <p:cNvGrpSpPr/>
          <p:nvPr/>
        </p:nvGrpSpPr>
        <p:grpSpPr>
          <a:xfrm>
            <a:off x="4294771" y="4056846"/>
            <a:ext cx="1296144" cy="398177"/>
            <a:chOff x="1619672" y="3573016"/>
            <a:chExt cx="1296144" cy="398177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1975B37-CDB7-E448-9F95-0AC7A27AF583}"/>
                </a:ext>
              </a:extLst>
            </p:cNvPr>
            <p:cNvSpPr/>
            <p:nvPr/>
          </p:nvSpPr>
          <p:spPr>
            <a:xfrm>
              <a:off x="1619672" y="3717032"/>
              <a:ext cx="1296144" cy="25416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8558099-1B86-CA48-967C-152F12EF9DF4}"/>
                </a:ext>
              </a:extLst>
            </p:cNvPr>
            <p:cNvGrpSpPr/>
            <p:nvPr/>
          </p:nvGrpSpPr>
          <p:grpSpPr>
            <a:xfrm>
              <a:off x="1619672" y="3573016"/>
              <a:ext cx="294928" cy="144016"/>
              <a:chOff x="1619672" y="3573016"/>
              <a:chExt cx="294928" cy="144016"/>
            </a:xfrm>
          </p:grpSpPr>
          <p:sp>
            <p:nvSpPr>
              <p:cNvPr id="6" name="Right Triangle 5">
                <a:extLst>
                  <a:ext uri="{FF2B5EF4-FFF2-40B4-BE49-F238E27FC236}">
                    <a16:creationId xmlns:a16="http://schemas.microsoft.com/office/drawing/2014/main" id="{949EA35D-ABB3-F941-BECB-F08EE92E6074}"/>
                  </a:ext>
                </a:extLst>
              </p:cNvPr>
              <p:cNvSpPr/>
              <p:nvPr/>
            </p:nvSpPr>
            <p:spPr>
              <a:xfrm>
                <a:off x="1619672" y="3573016"/>
                <a:ext cx="144016" cy="144016"/>
              </a:xfrm>
              <a:prstGeom prst="rt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Right Triangle 6">
                <a:extLst>
                  <a:ext uri="{FF2B5EF4-FFF2-40B4-BE49-F238E27FC236}">
                    <a16:creationId xmlns:a16="http://schemas.microsoft.com/office/drawing/2014/main" id="{3F41B154-0C09-CB4A-97DE-B7224F5BFCBD}"/>
                  </a:ext>
                </a:extLst>
              </p:cNvPr>
              <p:cNvSpPr/>
              <p:nvPr/>
            </p:nvSpPr>
            <p:spPr>
              <a:xfrm flipH="1">
                <a:off x="1770584" y="3573016"/>
                <a:ext cx="144016" cy="144016"/>
              </a:xfrm>
              <a:prstGeom prst="rt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602770A5-4033-FF44-9C16-34394B5B4E49}"/>
                </a:ext>
              </a:extLst>
            </p:cNvPr>
            <p:cNvGrpSpPr/>
            <p:nvPr/>
          </p:nvGrpSpPr>
          <p:grpSpPr>
            <a:xfrm>
              <a:off x="2123728" y="3573016"/>
              <a:ext cx="294928" cy="144016"/>
              <a:chOff x="1619672" y="3573016"/>
              <a:chExt cx="294928" cy="144016"/>
            </a:xfrm>
          </p:grpSpPr>
          <p:sp>
            <p:nvSpPr>
              <p:cNvPr id="10" name="Right Triangle 9">
                <a:extLst>
                  <a:ext uri="{FF2B5EF4-FFF2-40B4-BE49-F238E27FC236}">
                    <a16:creationId xmlns:a16="http://schemas.microsoft.com/office/drawing/2014/main" id="{39CA643C-EF95-F547-8B33-E99E22A19502}"/>
                  </a:ext>
                </a:extLst>
              </p:cNvPr>
              <p:cNvSpPr/>
              <p:nvPr/>
            </p:nvSpPr>
            <p:spPr>
              <a:xfrm>
                <a:off x="1619672" y="3573016"/>
                <a:ext cx="144016" cy="144016"/>
              </a:xfrm>
              <a:prstGeom prst="rt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Right Triangle 10">
                <a:extLst>
                  <a:ext uri="{FF2B5EF4-FFF2-40B4-BE49-F238E27FC236}">
                    <a16:creationId xmlns:a16="http://schemas.microsoft.com/office/drawing/2014/main" id="{6A051431-5F65-2F42-8662-70F1CFDEE0B9}"/>
                  </a:ext>
                </a:extLst>
              </p:cNvPr>
              <p:cNvSpPr/>
              <p:nvPr/>
            </p:nvSpPr>
            <p:spPr>
              <a:xfrm flipH="1">
                <a:off x="1770584" y="3573016"/>
                <a:ext cx="144016" cy="144016"/>
              </a:xfrm>
              <a:prstGeom prst="rt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92373A8F-156F-6241-B8C8-7B893400C882}"/>
                </a:ext>
              </a:extLst>
            </p:cNvPr>
            <p:cNvGrpSpPr/>
            <p:nvPr/>
          </p:nvGrpSpPr>
          <p:grpSpPr>
            <a:xfrm>
              <a:off x="2620888" y="3573016"/>
              <a:ext cx="294928" cy="144016"/>
              <a:chOff x="1619672" y="3573016"/>
              <a:chExt cx="294928" cy="144016"/>
            </a:xfrm>
          </p:grpSpPr>
          <p:sp>
            <p:nvSpPr>
              <p:cNvPr id="13" name="Right Triangle 12">
                <a:extLst>
                  <a:ext uri="{FF2B5EF4-FFF2-40B4-BE49-F238E27FC236}">
                    <a16:creationId xmlns:a16="http://schemas.microsoft.com/office/drawing/2014/main" id="{83C33BEB-7E35-8F42-97F0-D24108C1EAFF}"/>
                  </a:ext>
                </a:extLst>
              </p:cNvPr>
              <p:cNvSpPr/>
              <p:nvPr/>
            </p:nvSpPr>
            <p:spPr>
              <a:xfrm>
                <a:off x="1619672" y="3573016"/>
                <a:ext cx="144016" cy="144016"/>
              </a:xfrm>
              <a:prstGeom prst="rt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Right Triangle 13">
                <a:extLst>
                  <a:ext uri="{FF2B5EF4-FFF2-40B4-BE49-F238E27FC236}">
                    <a16:creationId xmlns:a16="http://schemas.microsoft.com/office/drawing/2014/main" id="{210C9415-72DE-C949-9EEB-DD0B309F6EE0}"/>
                  </a:ext>
                </a:extLst>
              </p:cNvPr>
              <p:cNvSpPr/>
              <p:nvPr/>
            </p:nvSpPr>
            <p:spPr>
              <a:xfrm flipH="1">
                <a:off x="1770584" y="3573016"/>
                <a:ext cx="144016" cy="144016"/>
              </a:xfrm>
              <a:prstGeom prst="rt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280207E-8440-F642-840C-8DEF01007111}"/>
              </a:ext>
            </a:extLst>
          </p:cNvPr>
          <p:cNvGrpSpPr/>
          <p:nvPr/>
        </p:nvGrpSpPr>
        <p:grpSpPr>
          <a:xfrm>
            <a:off x="6075547" y="4058662"/>
            <a:ext cx="1296144" cy="398177"/>
            <a:chOff x="1619672" y="3573016"/>
            <a:chExt cx="1296144" cy="398177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E0FF7F67-576B-AD43-A8C3-DC130066F04A}"/>
                </a:ext>
              </a:extLst>
            </p:cNvPr>
            <p:cNvSpPr/>
            <p:nvPr/>
          </p:nvSpPr>
          <p:spPr>
            <a:xfrm>
              <a:off x="1619672" y="3717032"/>
              <a:ext cx="1296144" cy="25416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7E5ED377-B365-7349-A1AE-D4F79DBAF48B}"/>
                </a:ext>
              </a:extLst>
            </p:cNvPr>
            <p:cNvGrpSpPr/>
            <p:nvPr/>
          </p:nvGrpSpPr>
          <p:grpSpPr>
            <a:xfrm>
              <a:off x="1619672" y="3573016"/>
              <a:ext cx="294928" cy="144016"/>
              <a:chOff x="1619672" y="3573016"/>
              <a:chExt cx="294928" cy="144016"/>
            </a:xfrm>
          </p:grpSpPr>
          <p:sp>
            <p:nvSpPr>
              <p:cNvPr id="30" name="Right Triangle 29">
                <a:extLst>
                  <a:ext uri="{FF2B5EF4-FFF2-40B4-BE49-F238E27FC236}">
                    <a16:creationId xmlns:a16="http://schemas.microsoft.com/office/drawing/2014/main" id="{5D50B8A4-8582-0D4E-B826-ECC2753B6BC7}"/>
                  </a:ext>
                </a:extLst>
              </p:cNvPr>
              <p:cNvSpPr/>
              <p:nvPr/>
            </p:nvSpPr>
            <p:spPr>
              <a:xfrm>
                <a:off x="1619672" y="3573016"/>
                <a:ext cx="144016" cy="144016"/>
              </a:xfrm>
              <a:prstGeom prst="rt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Right Triangle 30">
                <a:extLst>
                  <a:ext uri="{FF2B5EF4-FFF2-40B4-BE49-F238E27FC236}">
                    <a16:creationId xmlns:a16="http://schemas.microsoft.com/office/drawing/2014/main" id="{07690F34-5FF2-E84C-A5A7-AC785494413E}"/>
                  </a:ext>
                </a:extLst>
              </p:cNvPr>
              <p:cNvSpPr/>
              <p:nvPr/>
            </p:nvSpPr>
            <p:spPr>
              <a:xfrm flipH="1">
                <a:off x="1770584" y="3573016"/>
                <a:ext cx="144016" cy="144016"/>
              </a:xfrm>
              <a:prstGeom prst="rt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B6E6AE9-B111-DF47-B48D-B7237BA0AF1E}"/>
                </a:ext>
              </a:extLst>
            </p:cNvPr>
            <p:cNvGrpSpPr/>
            <p:nvPr/>
          </p:nvGrpSpPr>
          <p:grpSpPr>
            <a:xfrm>
              <a:off x="2123728" y="3573016"/>
              <a:ext cx="294928" cy="144016"/>
              <a:chOff x="1619672" y="3573016"/>
              <a:chExt cx="294928" cy="144016"/>
            </a:xfrm>
          </p:grpSpPr>
          <p:sp>
            <p:nvSpPr>
              <p:cNvPr id="28" name="Right Triangle 27">
                <a:extLst>
                  <a:ext uri="{FF2B5EF4-FFF2-40B4-BE49-F238E27FC236}">
                    <a16:creationId xmlns:a16="http://schemas.microsoft.com/office/drawing/2014/main" id="{C7A7F57A-6517-EA40-A922-2B8FBDDA02EA}"/>
                  </a:ext>
                </a:extLst>
              </p:cNvPr>
              <p:cNvSpPr/>
              <p:nvPr/>
            </p:nvSpPr>
            <p:spPr>
              <a:xfrm>
                <a:off x="1619672" y="3573016"/>
                <a:ext cx="144016" cy="144016"/>
              </a:xfrm>
              <a:prstGeom prst="rt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Right Triangle 28">
                <a:extLst>
                  <a:ext uri="{FF2B5EF4-FFF2-40B4-BE49-F238E27FC236}">
                    <a16:creationId xmlns:a16="http://schemas.microsoft.com/office/drawing/2014/main" id="{EA18BE43-19F0-6547-82CC-E86885CA69E2}"/>
                  </a:ext>
                </a:extLst>
              </p:cNvPr>
              <p:cNvSpPr/>
              <p:nvPr/>
            </p:nvSpPr>
            <p:spPr>
              <a:xfrm flipH="1">
                <a:off x="1770584" y="3573016"/>
                <a:ext cx="144016" cy="144016"/>
              </a:xfrm>
              <a:prstGeom prst="rt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DFD8451C-5F5B-A447-BD43-8367A0D74DC1}"/>
                </a:ext>
              </a:extLst>
            </p:cNvPr>
            <p:cNvGrpSpPr/>
            <p:nvPr/>
          </p:nvGrpSpPr>
          <p:grpSpPr>
            <a:xfrm>
              <a:off x="2620888" y="3573016"/>
              <a:ext cx="294928" cy="144016"/>
              <a:chOff x="1619672" y="3573016"/>
              <a:chExt cx="294928" cy="144016"/>
            </a:xfrm>
          </p:grpSpPr>
          <p:sp>
            <p:nvSpPr>
              <p:cNvPr id="26" name="Right Triangle 25">
                <a:extLst>
                  <a:ext uri="{FF2B5EF4-FFF2-40B4-BE49-F238E27FC236}">
                    <a16:creationId xmlns:a16="http://schemas.microsoft.com/office/drawing/2014/main" id="{AAC7D2EB-CCE3-7B46-85CA-25C9074B9EB1}"/>
                  </a:ext>
                </a:extLst>
              </p:cNvPr>
              <p:cNvSpPr/>
              <p:nvPr/>
            </p:nvSpPr>
            <p:spPr>
              <a:xfrm>
                <a:off x="1619672" y="3573016"/>
                <a:ext cx="144016" cy="144016"/>
              </a:xfrm>
              <a:prstGeom prst="rt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Right Triangle 26">
                <a:extLst>
                  <a:ext uri="{FF2B5EF4-FFF2-40B4-BE49-F238E27FC236}">
                    <a16:creationId xmlns:a16="http://schemas.microsoft.com/office/drawing/2014/main" id="{5B6B8970-3145-3940-9920-210B37C92B74}"/>
                  </a:ext>
                </a:extLst>
              </p:cNvPr>
              <p:cNvSpPr/>
              <p:nvPr/>
            </p:nvSpPr>
            <p:spPr>
              <a:xfrm flipH="1">
                <a:off x="1770584" y="3573016"/>
                <a:ext cx="144016" cy="144016"/>
              </a:xfrm>
              <a:prstGeom prst="rt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C3A520B1-F6C2-D842-A08C-F4F24AD17358}"/>
              </a:ext>
            </a:extLst>
          </p:cNvPr>
          <p:cNvGrpSpPr/>
          <p:nvPr/>
        </p:nvGrpSpPr>
        <p:grpSpPr>
          <a:xfrm rot="21159393">
            <a:off x="8049099" y="3799651"/>
            <a:ext cx="1296144" cy="398177"/>
            <a:chOff x="1619672" y="3573016"/>
            <a:chExt cx="1296144" cy="398177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609AABB6-CA4B-1343-A73A-331CE34C8118}"/>
                </a:ext>
              </a:extLst>
            </p:cNvPr>
            <p:cNvSpPr/>
            <p:nvPr/>
          </p:nvSpPr>
          <p:spPr>
            <a:xfrm>
              <a:off x="1619672" y="3717032"/>
              <a:ext cx="1296144" cy="25416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93FE8741-BB0D-4948-81BB-63441B310280}"/>
                </a:ext>
              </a:extLst>
            </p:cNvPr>
            <p:cNvGrpSpPr/>
            <p:nvPr/>
          </p:nvGrpSpPr>
          <p:grpSpPr>
            <a:xfrm>
              <a:off x="1619672" y="3573016"/>
              <a:ext cx="294928" cy="144016"/>
              <a:chOff x="1619672" y="3573016"/>
              <a:chExt cx="294928" cy="144016"/>
            </a:xfrm>
          </p:grpSpPr>
          <p:sp>
            <p:nvSpPr>
              <p:cNvPr id="41" name="Right Triangle 40">
                <a:extLst>
                  <a:ext uri="{FF2B5EF4-FFF2-40B4-BE49-F238E27FC236}">
                    <a16:creationId xmlns:a16="http://schemas.microsoft.com/office/drawing/2014/main" id="{89E8DB7D-ED7B-C244-993E-405E2D2CDFCB}"/>
                  </a:ext>
                </a:extLst>
              </p:cNvPr>
              <p:cNvSpPr/>
              <p:nvPr/>
            </p:nvSpPr>
            <p:spPr>
              <a:xfrm>
                <a:off x="1619672" y="3573016"/>
                <a:ext cx="144016" cy="144016"/>
              </a:xfrm>
              <a:prstGeom prst="rt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Right Triangle 41">
                <a:extLst>
                  <a:ext uri="{FF2B5EF4-FFF2-40B4-BE49-F238E27FC236}">
                    <a16:creationId xmlns:a16="http://schemas.microsoft.com/office/drawing/2014/main" id="{E8BB2279-1B7C-4048-A241-6951F7348C52}"/>
                  </a:ext>
                </a:extLst>
              </p:cNvPr>
              <p:cNvSpPr/>
              <p:nvPr/>
            </p:nvSpPr>
            <p:spPr>
              <a:xfrm flipH="1">
                <a:off x="1770584" y="3573016"/>
                <a:ext cx="144016" cy="144016"/>
              </a:xfrm>
              <a:prstGeom prst="rt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A6CF4029-5797-9048-A3EB-B1D6681E33DD}"/>
                </a:ext>
              </a:extLst>
            </p:cNvPr>
            <p:cNvGrpSpPr/>
            <p:nvPr/>
          </p:nvGrpSpPr>
          <p:grpSpPr>
            <a:xfrm>
              <a:off x="2123728" y="3573016"/>
              <a:ext cx="294928" cy="144016"/>
              <a:chOff x="1619672" y="3573016"/>
              <a:chExt cx="294928" cy="144016"/>
            </a:xfrm>
          </p:grpSpPr>
          <p:sp>
            <p:nvSpPr>
              <p:cNvPr id="39" name="Right Triangle 38">
                <a:extLst>
                  <a:ext uri="{FF2B5EF4-FFF2-40B4-BE49-F238E27FC236}">
                    <a16:creationId xmlns:a16="http://schemas.microsoft.com/office/drawing/2014/main" id="{5719DAC2-0F99-4C4C-AF6B-3FE12E654305}"/>
                  </a:ext>
                </a:extLst>
              </p:cNvPr>
              <p:cNvSpPr/>
              <p:nvPr/>
            </p:nvSpPr>
            <p:spPr>
              <a:xfrm>
                <a:off x="1619672" y="3573016"/>
                <a:ext cx="144016" cy="144016"/>
              </a:xfrm>
              <a:prstGeom prst="rt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Right Triangle 39">
                <a:extLst>
                  <a:ext uri="{FF2B5EF4-FFF2-40B4-BE49-F238E27FC236}">
                    <a16:creationId xmlns:a16="http://schemas.microsoft.com/office/drawing/2014/main" id="{439566AA-8C99-874B-9F6B-93881B82AE67}"/>
                  </a:ext>
                </a:extLst>
              </p:cNvPr>
              <p:cNvSpPr/>
              <p:nvPr/>
            </p:nvSpPr>
            <p:spPr>
              <a:xfrm flipH="1">
                <a:off x="1770584" y="3573016"/>
                <a:ext cx="144016" cy="144016"/>
              </a:xfrm>
              <a:prstGeom prst="rt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A59A85B3-2046-9F42-AD9B-3F3133C1A5BA}"/>
                </a:ext>
              </a:extLst>
            </p:cNvPr>
            <p:cNvGrpSpPr/>
            <p:nvPr/>
          </p:nvGrpSpPr>
          <p:grpSpPr>
            <a:xfrm>
              <a:off x="2620888" y="3573016"/>
              <a:ext cx="294928" cy="144016"/>
              <a:chOff x="1619672" y="3573016"/>
              <a:chExt cx="294928" cy="144016"/>
            </a:xfrm>
          </p:grpSpPr>
          <p:sp>
            <p:nvSpPr>
              <p:cNvPr id="37" name="Right Triangle 36">
                <a:extLst>
                  <a:ext uri="{FF2B5EF4-FFF2-40B4-BE49-F238E27FC236}">
                    <a16:creationId xmlns:a16="http://schemas.microsoft.com/office/drawing/2014/main" id="{DC926D67-9F0E-3E44-B278-582802BEF409}"/>
                  </a:ext>
                </a:extLst>
              </p:cNvPr>
              <p:cNvSpPr/>
              <p:nvPr/>
            </p:nvSpPr>
            <p:spPr>
              <a:xfrm>
                <a:off x="1619672" y="3573016"/>
                <a:ext cx="144016" cy="144016"/>
              </a:xfrm>
              <a:prstGeom prst="rt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Right Triangle 37">
                <a:extLst>
                  <a:ext uri="{FF2B5EF4-FFF2-40B4-BE49-F238E27FC236}">
                    <a16:creationId xmlns:a16="http://schemas.microsoft.com/office/drawing/2014/main" id="{DF841F17-941B-D944-B25D-2AA64BBE6B5E}"/>
                  </a:ext>
                </a:extLst>
              </p:cNvPr>
              <p:cNvSpPr/>
              <p:nvPr/>
            </p:nvSpPr>
            <p:spPr>
              <a:xfrm flipH="1">
                <a:off x="1770584" y="3573016"/>
                <a:ext cx="144016" cy="144016"/>
              </a:xfrm>
              <a:prstGeom prst="rt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1DD9AE30-3EB9-004C-A197-3357869C027B}"/>
              </a:ext>
            </a:extLst>
          </p:cNvPr>
          <p:cNvSpPr txBox="1"/>
          <p:nvPr/>
        </p:nvSpPr>
        <p:spPr>
          <a:xfrm>
            <a:off x="4503978" y="4386857"/>
            <a:ext cx="7559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Inst. 1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22CBC66B-88DA-9F47-BF7A-AD0F1D229FEC}"/>
              </a:ext>
            </a:extLst>
          </p:cNvPr>
          <p:cNvSpPr txBox="1"/>
          <p:nvPr/>
        </p:nvSpPr>
        <p:spPr>
          <a:xfrm>
            <a:off x="6353285" y="4405891"/>
            <a:ext cx="7559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Inst. 2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B6CF5CB1-53DF-7C4D-83F0-509411F8960B}"/>
              </a:ext>
            </a:extLst>
          </p:cNvPr>
          <p:cNvSpPr txBox="1"/>
          <p:nvPr/>
        </p:nvSpPr>
        <p:spPr>
          <a:xfrm>
            <a:off x="8230069" y="4421864"/>
            <a:ext cx="953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Inst. “n”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B7A4F147-9304-A748-89ED-E3EB4E7729AA}"/>
              </a:ext>
            </a:extLst>
          </p:cNvPr>
          <p:cNvSpPr txBox="1"/>
          <p:nvPr/>
        </p:nvSpPr>
        <p:spPr>
          <a:xfrm>
            <a:off x="1559497" y="1893621"/>
            <a:ext cx="255339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arenR"/>
            </a:pPr>
            <a:r>
              <a:rPr lang="en-US" dirty="0"/>
              <a:t>Install standard</a:t>
            </a:r>
          </a:p>
          <a:p>
            <a:pPr marL="342900" indent="-342900">
              <a:buAutoNum type="arabicParenR"/>
            </a:pPr>
            <a:r>
              <a:rPr lang="en-US" dirty="0"/>
              <a:t>Adjust mount to align</a:t>
            </a:r>
          </a:p>
          <a:p>
            <a:pPr marL="342900" indent="-342900">
              <a:buAutoNum type="arabicParenR"/>
            </a:pPr>
            <a:r>
              <a:rPr lang="en-US" dirty="0"/>
              <a:t>Repeat on Inst 2</a:t>
            </a:r>
          </a:p>
          <a:p>
            <a:pPr marL="342900" indent="-342900">
              <a:buAutoNum type="arabicParenR"/>
            </a:pPr>
            <a:r>
              <a:rPr lang="en-US" dirty="0" err="1"/>
              <a:t>Etc</a:t>
            </a:r>
            <a:r>
              <a:rPr lang="en-US" dirty="0"/>
              <a:t>…</a:t>
            </a:r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A0925627-3728-C94A-BF57-AB5BB25C4CF0}"/>
              </a:ext>
            </a:extLst>
          </p:cNvPr>
          <p:cNvCxnSpPr>
            <a:cxnSpLocks/>
          </p:cNvCxnSpPr>
          <p:nvPr/>
        </p:nvCxnSpPr>
        <p:spPr>
          <a:xfrm>
            <a:off x="3732723" y="3065596"/>
            <a:ext cx="612066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CEEF949B-D39F-3845-A89D-4A4EAFC7024B}"/>
              </a:ext>
            </a:extLst>
          </p:cNvPr>
          <p:cNvSpPr txBox="1"/>
          <p:nvPr/>
        </p:nvSpPr>
        <p:spPr>
          <a:xfrm>
            <a:off x="9183216" y="2998234"/>
            <a:ext cx="720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Beam</a:t>
            </a: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E2CF8AC6-5589-ED4F-815A-145944A7E755}"/>
              </a:ext>
            </a:extLst>
          </p:cNvPr>
          <p:cNvGrpSpPr/>
          <p:nvPr/>
        </p:nvGrpSpPr>
        <p:grpSpPr>
          <a:xfrm>
            <a:off x="4881966" y="3003015"/>
            <a:ext cx="134724" cy="134724"/>
            <a:chOff x="3640542" y="2214156"/>
            <a:chExt cx="134724" cy="134724"/>
          </a:xfrm>
        </p:grpSpPr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1396E1E7-B458-5B4E-B4DA-E7E08F907C8E}"/>
                </a:ext>
              </a:extLst>
            </p:cNvPr>
            <p:cNvCxnSpPr/>
            <p:nvPr/>
          </p:nvCxnSpPr>
          <p:spPr>
            <a:xfrm>
              <a:off x="3707904" y="2214156"/>
              <a:ext cx="0" cy="13472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D7377E95-89F4-A049-B34A-B40BA377FD04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3707904" y="2211533"/>
              <a:ext cx="0" cy="13472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57558243-5F27-3E47-A0D2-3C6CF8C621DF}"/>
              </a:ext>
            </a:extLst>
          </p:cNvPr>
          <p:cNvGrpSpPr/>
          <p:nvPr/>
        </p:nvGrpSpPr>
        <p:grpSpPr>
          <a:xfrm>
            <a:off x="6667799" y="2998234"/>
            <a:ext cx="134724" cy="134724"/>
            <a:chOff x="3640542" y="2214156"/>
            <a:chExt cx="134724" cy="134724"/>
          </a:xfrm>
        </p:grpSpPr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CF82355E-C836-9349-9A94-A5025606A146}"/>
                </a:ext>
              </a:extLst>
            </p:cNvPr>
            <p:cNvCxnSpPr/>
            <p:nvPr/>
          </p:nvCxnSpPr>
          <p:spPr>
            <a:xfrm>
              <a:off x="3707904" y="2214156"/>
              <a:ext cx="0" cy="13472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31190DF5-4204-5B47-ADAE-A5ECCAD074DC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3707904" y="2211533"/>
              <a:ext cx="0" cy="13472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5360D10A-DEBF-DF46-B8DF-C1D0B698E9FA}"/>
              </a:ext>
            </a:extLst>
          </p:cNvPr>
          <p:cNvGrpSpPr/>
          <p:nvPr/>
        </p:nvGrpSpPr>
        <p:grpSpPr>
          <a:xfrm>
            <a:off x="8609511" y="2998234"/>
            <a:ext cx="134724" cy="134724"/>
            <a:chOff x="3640542" y="2214156"/>
            <a:chExt cx="134724" cy="134724"/>
          </a:xfrm>
        </p:grpSpPr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332A5E66-DFFA-6E41-AB18-9DDF81C18559}"/>
                </a:ext>
              </a:extLst>
            </p:cNvPr>
            <p:cNvCxnSpPr/>
            <p:nvPr/>
          </p:nvCxnSpPr>
          <p:spPr>
            <a:xfrm>
              <a:off x="3707904" y="2214156"/>
              <a:ext cx="0" cy="13472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FC153456-55BC-E246-931C-13E91A2AB4F4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3707904" y="2211533"/>
              <a:ext cx="0" cy="13472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D07DFE0F-60E0-AA42-948E-0016F763C3B8}"/>
              </a:ext>
            </a:extLst>
          </p:cNvPr>
          <p:cNvGrpSpPr/>
          <p:nvPr/>
        </p:nvGrpSpPr>
        <p:grpSpPr>
          <a:xfrm rot="21155468">
            <a:off x="7961438" y="2747674"/>
            <a:ext cx="1296144" cy="1181353"/>
            <a:chOff x="180968" y="4623911"/>
            <a:chExt cx="1296144" cy="1181353"/>
          </a:xfrm>
        </p:grpSpPr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CE78ED2A-F771-7247-B3FD-52B3B67F5EF3}"/>
                </a:ext>
              </a:extLst>
            </p:cNvPr>
            <p:cNvGrpSpPr/>
            <p:nvPr/>
          </p:nvGrpSpPr>
          <p:grpSpPr>
            <a:xfrm>
              <a:off x="180968" y="4623911"/>
              <a:ext cx="1296144" cy="1181353"/>
              <a:chOff x="180968" y="4623911"/>
              <a:chExt cx="1296144" cy="1181353"/>
            </a:xfrm>
          </p:grpSpPr>
          <p:grpSp>
            <p:nvGrpSpPr>
              <p:cNvPr id="76" name="Group 75">
                <a:extLst>
                  <a:ext uri="{FF2B5EF4-FFF2-40B4-BE49-F238E27FC236}">
                    <a16:creationId xmlns:a16="http://schemas.microsoft.com/office/drawing/2014/main" id="{3118178A-A3C0-AB48-9E3B-B959BFE5D893}"/>
                  </a:ext>
                </a:extLst>
              </p:cNvPr>
              <p:cNvGrpSpPr/>
              <p:nvPr/>
            </p:nvGrpSpPr>
            <p:grpSpPr>
              <a:xfrm>
                <a:off x="180968" y="5445224"/>
                <a:ext cx="1296144" cy="360040"/>
                <a:chOff x="1619672" y="3318855"/>
                <a:chExt cx="1296144" cy="360040"/>
              </a:xfrm>
            </p:grpSpPr>
            <p:sp>
              <p:nvSpPr>
                <p:cNvPr id="82" name="Rectangle 81">
                  <a:extLst>
                    <a:ext uri="{FF2B5EF4-FFF2-40B4-BE49-F238E27FC236}">
                      <a16:creationId xmlns:a16="http://schemas.microsoft.com/office/drawing/2014/main" id="{1668F4D2-9D20-604B-B19C-C8D793866C18}"/>
                    </a:ext>
                  </a:extLst>
                </p:cNvPr>
                <p:cNvSpPr/>
                <p:nvPr/>
              </p:nvSpPr>
              <p:spPr>
                <a:xfrm>
                  <a:off x="1619672" y="3318855"/>
                  <a:ext cx="1296144" cy="254161"/>
                </a:xfrm>
                <a:prstGeom prst="rect">
                  <a:avLst/>
                </a:prstGeom>
                <a:solidFill>
                  <a:srgbClr val="5182B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Oval 82">
                  <a:extLst>
                    <a:ext uri="{FF2B5EF4-FFF2-40B4-BE49-F238E27FC236}">
                      <a16:creationId xmlns:a16="http://schemas.microsoft.com/office/drawing/2014/main" id="{17D4B2CC-C052-364F-9DAC-7983EBABDB2F}"/>
                    </a:ext>
                  </a:extLst>
                </p:cNvPr>
                <p:cNvSpPr/>
                <p:nvPr/>
              </p:nvSpPr>
              <p:spPr>
                <a:xfrm>
                  <a:off x="1659124" y="3462871"/>
                  <a:ext cx="222920" cy="216024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4" name="Oval 83">
                  <a:extLst>
                    <a:ext uri="{FF2B5EF4-FFF2-40B4-BE49-F238E27FC236}">
                      <a16:creationId xmlns:a16="http://schemas.microsoft.com/office/drawing/2014/main" id="{1FEA9BBA-D3B5-8B40-82BA-F8E79360816C}"/>
                    </a:ext>
                  </a:extLst>
                </p:cNvPr>
                <p:cNvSpPr/>
                <p:nvPr/>
              </p:nvSpPr>
              <p:spPr>
                <a:xfrm>
                  <a:off x="2157643" y="3462871"/>
                  <a:ext cx="222920" cy="216024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Oval 84">
                  <a:extLst>
                    <a:ext uri="{FF2B5EF4-FFF2-40B4-BE49-F238E27FC236}">
                      <a16:creationId xmlns:a16="http://schemas.microsoft.com/office/drawing/2014/main" id="{1C4BFBE7-D5F4-3248-A082-073E0E63C836}"/>
                    </a:ext>
                  </a:extLst>
                </p:cNvPr>
                <p:cNvSpPr/>
                <p:nvPr/>
              </p:nvSpPr>
              <p:spPr>
                <a:xfrm>
                  <a:off x="2655940" y="3462871"/>
                  <a:ext cx="222920" cy="216024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6C44B2EC-467F-E24C-8B69-75B83644D9AD}"/>
                  </a:ext>
                </a:extLst>
              </p:cNvPr>
              <p:cNvSpPr/>
              <p:nvPr/>
            </p:nvSpPr>
            <p:spPr>
              <a:xfrm>
                <a:off x="793764" y="4797152"/>
                <a:ext cx="70552" cy="72008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78" name="Group 77">
                <a:extLst>
                  <a:ext uri="{FF2B5EF4-FFF2-40B4-BE49-F238E27FC236}">
                    <a16:creationId xmlns:a16="http://schemas.microsoft.com/office/drawing/2014/main" id="{C2478DE2-FE78-124B-B770-1A5A1642FAE8}"/>
                  </a:ext>
                </a:extLst>
              </p:cNvPr>
              <p:cNvGrpSpPr/>
              <p:nvPr/>
            </p:nvGrpSpPr>
            <p:grpSpPr>
              <a:xfrm>
                <a:off x="760472" y="4623911"/>
                <a:ext cx="134724" cy="134724"/>
                <a:chOff x="3640542" y="2214156"/>
                <a:chExt cx="134724" cy="134724"/>
              </a:xfrm>
            </p:grpSpPr>
            <p:cxnSp>
              <p:nvCxnSpPr>
                <p:cNvPr id="80" name="Straight Connector 79">
                  <a:extLst>
                    <a:ext uri="{FF2B5EF4-FFF2-40B4-BE49-F238E27FC236}">
                      <a16:creationId xmlns:a16="http://schemas.microsoft.com/office/drawing/2014/main" id="{C4A10AAF-FC53-B04F-AB1B-0609183F8E32}"/>
                    </a:ext>
                  </a:extLst>
                </p:cNvPr>
                <p:cNvCxnSpPr/>
                <p:nvPr/>
              </p:nvCxnSpPr>
              <p:spPr>
                <a:xfrm>
                  <a:off x="3707904" y="2214156"/>
                  <a:ext cx="0" cy="134724"/>
                </a:xfrm>
                <a:prstGeom prst="line">
                  <a:avLst/>
                </a:pr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80">
                  <a:extLst>
                    <a:ext uri="{FF2B5EF4-FFF2-40B4-BE49-F238E27FC236}">
                      <a16:creationId xmlns:a16="http://schemas.microsoft.com/office/drawing/2014/main" id="{616691DF-C92B-8348-A799-C270F466513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3707904" y="2211533"/>
                  <a:ext cx="0" cy="134724"/>
                </a:xfrm>
                <a:prstGeom prst="line">
                  <a:avLst/>
                </a:pr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79" name="Triangle 78">
                <a:extLst>
                  <a:ext uri="{FF2B5EF4-FFF2-40B4-BE49-F238E27FC236}">
                    <a16:creationId xmlns:a16="http://schemas.microsoft.com/office/drawing/2014/main" id="{F2E02E95-322E-DE40-A4C0-62C22400584B}"/>
                  </a:ext>
                </a:extLst>
              </p:cNvPr>
              <p:cNvSpPr/>
              <p:nvPr/>
            </p:nvSpPr>
            <p:spPr>
              <a:xfrm>
                <a:off x="796954" y="4721054"/>
                <a:ext cx="67362" cy="79210"/>
              </a:xfrm>
              <a:prstGeom prst="triangl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DCC6F9CC-9436-1340-9CAE-7DB447F7254A}"/>
                </a:ext>
              </a:extLst>
            </p:cNvPr>
            <p:cNvSpPr txBox="1"/>
            <p:nvPr/>
          </p:nvSpPr>
          <p:spPr>
            <a:xfrm>
              <a:off x="220420" y="5418415"/>
              <a:ext cx="125669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err="1"/>
                <a:t>Calib’Standard</a:t>
              </a:r>
              <a:endParaRPr lang="en-US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11473224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Alignment protocol*</a:t>
            </a:r>
            <a:br>
              <a:rPr lang="en-GB" dirty="0"/>
            </a:br>
            <a:r>
              <a:rPr lang="en-GB" sz="2000" dirty="0"/>
              <a:t>(*assumes known sample position!)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11</a:t>
            </a:fld>
            <a:endParaRPr lang="en-GB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A632806-4670-4049-BE63-5E1B7150A59A}"/>
              </a:ext>
            </a:extLst>
          </p:cNvPr>
          <p:cNvGrpSpPr/>
          <p:nvPr/>
        </p:nvGrpSpPr>
        <p:grpSpPr>
          <a:xfrm>
            <a:off x="4294771" y="4056846"/>
            <a:ext cx="1296144" cy="398177"/>
            <a:chOff x="1619672" y="3573016"/>
            <a:chExt cx="1296144" cy="398177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1975B37-CDB7-E448-9F95-0AC7A27AF583}"/>
                </a:ext>
              </a:extLst>
            </p:cNvPr>
            <p:cNvSpPr/>
            <p:nvPr/>
          </p:nvSpPr>
          <p:spPr>
            <a:xfrm>
              <a:off x="1619672" y="3717032"/>
              <a:ext cx="1296144" cy="25416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8558099-1B86-CA48-967C-152F12EF9DF4}"/>
                </a:ext>
              </a:extLst>
            </p:cNvPr>
            <p:cNvGrpSpPr/>
            <p:nvPr/>
          </p:nvGrpSpPr>
          <p:grpSpPr>
            <a:xfrm>
              <a:off x="1619672" y="3573016"/>
              <a:ext cx="294928" cy="144016"/>
              <a:chOff x="1619672" y="3573016"/>
              <a:chExt cx="294928" cy="144016"/>
            </a:xfrm>
          </p:grpSpPr>
          <p:sp>
            <p:nvSpPr>
              <p:cNvPr id="6" name="Right Triangle 5">
                <a:extLst>
                  <a:ext uri="{FF2B5EF4-FFF2-40B4-BE49-F238E27FC236}">
                    <a16:creationId xmlns:a16="http://schemas.microsoft.com/office/drawing/2014/main" id="{949EA35D-ABB3-F941-BECB-F08EE92E6074}"/>
                  </a:ext>
                </a:extLst>
              </p:cNvPr>
              <p:cNvSpPr/>
              <p:nvPr/>
            </p:nvSpPr>
            <p:spPr>
              <a:xfrm>
                <a:off x="1619672" y="3573016"/>
                <a:ext cx="144016" cy="144016"/>
              </a:xfrm>
              <a:prstGeom prst="rt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Right Triangle 6">
                <a:extLst>
                  <a:ext uri="{FF2B5EF4-FFF2-40B4-BE49-F238E27FC236}">
                    <a16:creationId xmlns:a16="http://schemas.microsoft.com/office/drawing/2014/main" id="{3F41B154-0C09-CB4A-97DE-B7224F5BFCBD}"/>
                  </a:ext>
                </a:extLst>
              </p:cNvPr>
              <p:cNvSpPr/>
              <p:nvPr/>
            </p:nvSpPr>
            <p:spPr>
              <a:xfrm flipH="1">
                <a:off x="1770584" y="3573016"/>
                <a:ext cx="144016" cy="144016"/>
              </a:xfrm>
              <a:prstGeom prst="rt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602770A5-4033-FF44-9C16-34394B5B4E49}"/>
                </a:ext>
              </a:extLst>
            </p:cNvPr>
            <p:cNvGrpSpPr/>
            <p:nvPr/>
          </p:nvGrpSpPr>
          <p:grpSpPr>
            <a:xfrm>
              <a:off x="2123728" y="3573016"/>
              <a:ext cx="294928" cy="144016"/>
              <a:chOff x="1619672" y="3573016"/>
              <a:chExt cx="294928" cy="144016"/>
            </a:xfrm>
          </p:grpSpPr>
          <p:sp>
            <p:nvSpPr>
              <p:cNvPr id="10" name="Right Triangle 9">
                <a:extLst>
                  <a:ext uri="{FF2B5EF4-FFF2-40B4-BE49-F238E27FC236}">
                    <a16:creationId xmlns:a16="http://schemas.microsoft.com/office/drawing/2014/main" id="{39CA643C-EF95-F547-8B33-E99E22A19502}"/>
                  </a:ext>
                </a:extLst>
              </p:cNvPr>
              <p:cNvSpPr/>
              <p:nvPr/>
            </p:nvSpPr>
            <p:spPr>
              <a:xfrm>
                <a:off x="1619672" y="3573016"/>
                <a:ext cx="144016" cy="144016"/>
              </a:xfrm>
              <a:prstGeom prst="rt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Right Triangle 10">
                <a:extLst>
                  <a:ext uri="{FF2B5EF4-FFF2-40B4-BE49-F238E27FC236}">
                    <a16:creationId xmlns:a16="http://schemas.microsoft.com/office/drawing/2014/main" id="{6A051431-5F65-2F42-8662-70F1CFDEE0B9}"/>
                  </a:ext>
                </a:extLst>
              </p:cNvPr>
              <p:cNvSpPr/>
              <p:nvPr/>
            </p:nvSpPr>
            <p:spPr>
              <a:xfrm flipH="1">
                <a:off x="1770584" y="3573016"/>
                <a:ext cx="144016" cy="144016"/>
              </a:xfrm>
              <a:prstGeom prst="rt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92373A8F-156F-6241-B8C8-7B893400C882}"/>
                </a:ext>
              </a:extLst>
            </p:cNvPr>
            <p:cNvGrpSpPr/>
            <p:nvPr/>
          </p:nvGrpSpPr>
          <p:grpSpPr>
            <a:xfrm>
              <a:off x="2620888" y="3573016"/>
              <a:ext cx="294928" cy="144016"/>
              <a:chOff x="1619672" y="3573016"/>
              <a:chExt cx="294928" cy="144016"/>
            </a:xfrm>
          </p:grpSpPr>
          <p:sp>
            <p:nvSpPr>
              <p:cNvPr id="13" name="Right Triangle 12">
                <a:extLst>
                  <a:ext uri="{FF2B5EF4-FFF2-40B4-BE49-F238E27FC236}">
                    <a16:creationId xmlns:a16="http://schemas.microsoft.com/office/drawing/2014/main" id="{83C33BEB-7E35-8F42-97F0-D24108C1EAFF}"/>
                  </a:ext>
                </a:extLst>
              </p:cNvPr>
              <p:cNvSpPr/>
              <p:nvPr/>
            </p:nvSpPr>
            <p:spPr>
              <a:xfrm>
                <a:off x="1619672" y="3573016"/>
                <a:ext cx="144016" cy="144016"/>
              </a:xfrm>
              <a:prstGeom prst="rt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Right Triangle 13">
                <a:extLst>
                  <a:ext uri="{FF2B5EF4-FFF2-40B4-BE49-F238E27FC236}">
                    <a16:creationId xmlns:a16="http://schemas.microsoft.com/office/drawing/2014/main" id="{210C9415-72DE-C949-9EEB-DD0B309F6EE0}"/>
                  </a:ext>
                </a:extLst>
              </p:cNvPr>
              <p:cNvSpPr/>
              <p:nvPr/>
            </p:nvSpPr>
            <p:spPr>
              <a:xfrm flipH="1">
                <a:off x="1770584" y="3573016"/>
                <a:ext cx="144016" cy="144016"/>
              </a:xfrm>
              <a:prstGeom prst="rt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280207E-8440-F642-840C-8DEF01007111}"/>
              </a:ext>
            </a:extLst>
          </p:cNvPr>
          <p:cNvGrpSpPr/>
          <p:nvPr/>
        </p:nvGrpSpPr>
        <p:grpSpPr>
          <a:xfrm>
            <a:off x="6075547" y="4058662"/>
            <a:ext cx="1296144" cy="398177"/>
            <a:chOff x="1619672" y="3573016"/>
            <a:chExt cx="1296144" cy="398177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E0FF7F67-576B-AD43-A8C3-DC130066F04A}"/>
                </a:ext>
              </a:extLst>
            </p:cNvPr>
            <p:cNvSpPr/>
            <p:nvPr/>
          </p:nvSpPr>
          <p:spPr>
            <a:xfrm>
              <a:off x="1619672" y="3717032"/>
              <a:ext cx="1296144" cy="25416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7E5ED377-B365-7349-A1AE-D4F79DBAF48B}"/>
                </a:ext>
              </a:extLst>
            </p:cNvPr>
            <p:cNvGrpSpPr/>
            <p:nvPr/>
          </p:nvGrpSpPr>
          <p:grpSpPr>
            <a:xfrm>
              <a:off x="1619672" y="3573016"/>
              <a:ext cx="294928" cy="144016"/>
              <a:chOff x="1619672" y="3573016"/>
              <a:chExt cx="294928" cy="144016"/>
            </a:xfrm>
          </p:grpSpPr>
          <p:sp>
            <p:nvSpPr>
              <p:cNvPr id="30" name="Right Triangle 29">
                <a:extLst>
                  <a:ext uri="{FF2B5EF4-FFF2-40B4-BE49-F238E27FC236}">
                    <a16:creationId xmlns:a16="http://schemas.microsoft.com/office/drawing/2014/main" id="{5D50B8A4-8582-0D4E-B826-ECC2753B6BC7}"/>
                  </a:ext>
                </a:extLst>
              </p:cNvPr>
              <p:cNvSpPr/>
              <p:nvPr/>
            </p:nvSpPr>
            <p:spPr>
              <a:xfrm>
                <a:off x="1619672" y="3573016"/>
                <a:ext cx="144016" cy="144016"/>
              </a:xfrm>
              <a:prstGeom prst="rt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Right Triangle 30">
                <a:extLst>
                  <a:ext uri="{FF2B5EF4-FFF2-40B4-BE49-F238E27FC236}">
                    <a16:creationId xmlns:a16="http://schemas.microsoft.com/office/drawing/2014/main" id="{07690F34-5FF2-E84C-A5A7-AC785494413E}"/>
                  </a:ext>
                </a:extLst>
              </p:cNvPr>
              <p:cNvSpPr/>
              <p:nvPr/>
            </p:nvSpPr>
            <p:spPr>
              <a:xfrm flipH="1">
                <a:off x="1770584" y="3573016"/>
                <a:ext cx="144016" cy="144016"/>
              </a:xfrm>
              <a:prstGeom prst="rt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B6E6AE9-B111-DF47-B48D-B7237BA0AF1E}"/>
                </a:ext>
              </a:extLst>
            </p:cNvPr>
            <p:cNvGrpSpPr/>
            <p:nvPr/>
          </p:nvGrpSpPr>
          <p:grpSpPr>
            <a:xfrm>
              <a:off x="2123728" y="3573016"/>
              <a:ext cx="294928" cy="144016"/>
              <a:chOff x="1619672" y="3573016"/>
              <a:chExt cx="294928" cy="144016"/>
            </a:xfrm>
          </p:grpSpPr>
          <p:sp>
            <p:nvSpPr>
              <p:cNvPr id="28" name="Right Triangle 27">
                <a:extLst>
                  <a:ext uri="{FF2B5EF4-FFF2-40B4-BE49-F238E27FC236}">
                    <a16:creationId xmlns:a16="http://schemas.microsoft.com/office/drawing/2014/main" id="{C7A7F57A-6517-EA40-A922-2B8FBDDA02EA}"/>
                  </a:ext>
                </a:extLst>
              </p:cNvPr>
              <p:cNvSpPr/>
              <p:nvPr/>
            </p:nvSpPr>
            <p:spPr>
              <a:xfrm>
                <a:off x="1619672" y="3573016"/>
                <a:ext cx="144016" cy="144016"/>
              </a:xfrm>
              <a:prstGeom prst="rt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Right Triangle 28">
                <a:extLst>
                  <a:ext uri="{FF2B5EF4-FFF2-40B4-BE49-F238E27FC236}">
                    <a16:creationId xmlns:a16="http://schemas.microsoft.com/office/drawing/2014/main" id="{EA18BE43-19F0-6547-82CC-E86885CA69E2}"/>
                  </a:ext>
                </a:extLst>
              </p:cNvPr>
              <p:cNvSpPr/>
              <p:nvPr/>
            </p:nvSpPr>
            <p:spPr>
              <a:xfrm flipH="1">
                <a:off x="1770584" y="3573016"/>
                <a:ext cx="144016" cy="144016"/>
              </a:xfrm>
              <a:prstGeom prst="rt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DFD8451C-5F5B-A447-BD43-8367A0D74DC1}"/>
                </a:ext>
              </a:extLst>
            </p:cNvPr>
            <p:cNvGrpSpPr/>
            <p:nvPr/>
          </p:nvGrpSpPr>
          <p:grpSpPr>
            <a:xfrm>
              <a:off x="2620888" y="3573016"/>
              <a:ext cx="294928" cy="144016"/>
              <a:chOff x="1619672" y="3573016"/>
              <a:chExt cx="294928" cy="144016"/>
            </a:xfrm>
          </p:grpSpPr>
          <p:sp>
            <p:nvSpPr>
              <p:cNvPr id="26" name="Right Triangle 25">
                <a:extLst>
                  <a:ext uri="{FF2B5EF4-FFF2-40B4-BE49-F238E27FC236}">
                    <a16:creationId xmlns:a16="http://schemas.microsoft.com/office/drawing/2014/main" id="{AAC7D2EB-CCE3-7B46-85CA-25C9074B9EB1}"/>
                  </a:ext>
                </a:extLst>
              </p:cNvPr>
              <p:cNvSpPr/>
              <p:nvPr/>
            </p:nvSpPr>
            <p:spPr>
              <a:xfrm>
                <a:off x="1619672" y="3573016"/>
                <a:ext cx="144016" cy="144016"/>
              </a:xfrm>
              <a:prstGeom prst="rt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Right Triangle 26">
                <a:extLst>
                  <a:ext uri="{FF2B5EF4-FFF2-40B4-BE49-F238E27FC236}">
                    <a16:creationId xmlns:a16="http://schemas.microsoft.com/office/drawing/2014/main" id="{5B6B8970-3145-3940-9920-210B37C92B74}"/>
                  </a:ext>
                </a:extLst>
              </p:cNvPr>
              <p:cNvSpPr/>
              <p:nvPr/>
            </p:nvSpPr>
            <p:spPr>
              <a:xfrm flipH="1">
                <a:off x="1770584" y="3573016"/>
                <a:ext cx="144016" cy="144016"/>
              </a:xfrm>
              <a:prstGeom prst="rt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C3A520B1-F6C2-D842-A08C-F4F24AD17358}"/>
              </a:ext>
            </a:extLst>
          </p:cNvPr>
          <p:cNvGrpSpPr/>
          <p:nvPr/>
        </p:nvGrpSpPr>
        <p:grpSpPr>
          <a:xfrm>
            <a:off x="8021584" y="4071576"/>
            <a:ext cx="1296144" cy="398177"/>
            <a:chOff x="1619672" y="3573016"/>
            <a:chExt cx="1296144" cy="398177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609AABB6-CA4B-1343-A73A-331CE34C8118}"/>
                </a:ext>
              </a:extLst>
            </p:cNvPr>
            <p:cNvSpPr/>
            <p:nvPr/>
          </p:nvSpPr>
          <p:spPr>
            <a:xfrm>
              <a:off x="1619672" y="3717032"/>
              <a:ext cx="1296144" cy="25416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93FE8741-BB0D-4948-81BB-63441B310280}"/>
                </a:ext>
              </a:extLst>
            </p:cNvPr>
            <p:cNvGrpSpPr/>
            <p:nvPr/>
          </p:nvGrpSpPr>
          <p:grpSpPr>
            <a:xfrm>
              <a:off x="1619672" y="3573016"/>
              <a:ext cx="294928" cy="144016"/>
              <a:chOff x="1619672" y="3573016"/>
              <a:chExt cx="294928" cy="144016"/>
            </a:xfrm>
          </p:grpSpPr>
          <p:sp>
            <p:nvSpPr>
              <p:cNvPr id="41" name="Right Triangle 40">
                <a:extLst>
                  <a:ext uri="{FF2B5EF4-FFF2-40B4-BE49-F238E27FC236}">
                    <a16:creationId xmlns:a16="http://schemas.microsoft.com/office/drawing/2014/main" id="{89E8DB7D-ED7B-C244-993E-405E2D2CDFCB}"/>
                  </a:ext>
                </a:extLst>
              </p:cNvPr>
              <p:cNvSpPr/>
              <p:nvPr/>
            </p:nvSpPr>
            <p:spPr>
              <a:xfrm>
                <a:off x="1619672" y="3573016"/>
                <a:ext cx="144016" cy="144016"/>
              </a:xfrm>
              <a:prstGeom prst="rt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Right Triangle 41">
                <a:extLst>
                  <a:ext uri="{FF2B5EF4-FFF2-40B4-BE49-F238E27FC236}">
                    <a16:creationId xmlns:a16="http://schemas.microsoft.com/office/drawing/2014/main" id="{E8BB2279-1B7C-4048-A241-6951F7348C52}"/>
                  </a:ext>
                </a:extLst>
              </p:cNvPr>
              <p:cNvSpPr/>
              <p:nvPr/>
            </p:nvSpPr>
            <p:spPr>
              <a:xfrm flipH="1">
                <a:off x="1770584" y="3573016"/>
                <a:ext cx="144016" cy="144016"/>
              </a:xfrm>
              <a:prstGeom prst="rt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A6CF4029-5797-9048-A3EB-B1D6681E33DD}"/>
                </a:ext>
              </a:extLst>
            </p:cNvPr>
            <p:cNvGrpSpPr/>
            <p:nvPr/>
          </p:nvGrpSpPr>
          <p:grpSpPr>
            <a:xfrm>
              <a:off x="2123728" y="3573016"/>
              <a:ext cx="294928" cy="144016"/>
              <a:chOff x="1619672" y="3573016"/>
              <a:chExt cx="294928" cy="144016"/>
            </a:xfrm>
          </p:grpSpPr>
          <p:sp>
            <p:nvSpPr>
              <p:cNvPr id="39" name="Right Triangle 38">
                <a:extLst>
                  <a:ext uri="{FF2B5EF4-FFF2-40B4-BE49-F238E27FC236}">
                    <a16:creationId xmlns:a16="http://schemas.microsoft.com/office/drawing/2014/main" id="{5719DAC2-0F99-4C4C-AF6B-3FE12E654305}"/>
                  </a:ext>
                </a:extLst>
              </p:cNvPr>
              <p:cNvSpPr/>
              <p:nvPr/>
            </p:nvSpPr>
            <p:spPr>
              <a:xfrm>
                <a:off x="1619672" y="3573016"/>
                <a:ext cx="144016" cy="144016"/>
              </a:xfrm>
              <a:prstGeom prst="rt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Right Triangle 39">
                <a:extLst>
                  <a:ext uri="{FF2B5EF4-FFF2-40B4-BE49-F238E27FC236}">
                    <a16:creationId xmlns:a16="http://schemas.microsoft.com/office/drawing/2014/main" id="{439566AA-8C99-874B-9F6B-93881B82AE67}"/>
                  </a:ext>
                </a:extLst>
              </p:cNvPr>
              <p:cNvSpPr/>
              <p:nvPr/>
            </p:nvSpPr>
            <p:spPr>
              <a:xfrm flipH="1">
                <a:off x="1770584" y="3573016"/>
                <a:ext cx="144016" cy="144016"/>
              </a:xfrm>
              <a:prstGeom prst="rt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A59A85B3-2046-9F42-AD9B-3F3133C1A5BA}"/>
                </a:ext>
              </a:extLst>
            </p:cNvPr>
            <p:cNvGrpSpPr/>
            <p:nvPr/>
          </p:nvGrpSpPr>
          <p:grpSpPr>
            <a:xfrm>
              <a:off x="2620888" y="3573016"/>
              <a:ext cx="294928" cy="144016"/>
              <a:chOff x="1619672" y="3573016"/>
              <a:chExt cx="294928" cy="144016"/>
            </a:xfrm>
          </p:grpSpPr>
          <p:sp>
            <p:nvSpPr>
              <p:cNvPr id="37" name="Right Triangle 36">
                <a:extLst>
                  <a:ext uri="{FF2B5EF4-FFF2-40B4-BE49-F238E27FC236}">
                    <a16:creationId xmlns:a16="http://schemas.microsoft.com/office/drawing/2014/main" id="{DC926D67-9F0E-3E44-B278-582802BEF409}"/>
                  </a:ext>
                </a:extLst>
              </p:cNvPr>
              <p:cNvSpPr/>
              <p:nvPr/>
            </p:nvSpPr>
            <p:spPr>
              <a:xfrm>
                <a:off x="1619672" y="3573016"/>
                <a:ext cx="144016" cy="144016"/>
              </a:xfrm>
              <a:prstGeom prst="rt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Right Triangle 37">
                <a:extLst>
                  <a:ext uri="{FF2B5EF4-FFF2-40B4-BE49-F238E27FC236}">
                    <a16:creationId xmlns:a16="http://schemas.microsoft.com/office/drawing/2014/main" id="{DF841F17-941B-D944-B25D-2AA64BBE6B5E}"/>
                  </a:ext>
                </a:extLst>
              </p:cNvPr>
              <p:cNvSpPr/>
              <p:nvPr/>
            </p:nvSpPr>
            <p:spPr>
              <a:xfrm flipH="1">
                <a:off x="1770584" y="3573016"/>
                <a:ext cx="144016" cy="144016"/>
              </a:xfrm>
              <a:prstGeom prst="rt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1DD9AE30-3EB9-004C-A197-3357869C027B}"/>
              </a:ext>
            </a:extLst>
          </p:cNvPr>
          <p:cNvSpPr txBox="1"/>
          <p:nvPr/>
        </p:nvSpPr>
        <p:spPr>
          <a:xfrm>
            <a:off x="4503978" y="4386857"/>
            <a:ext cx="7559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Inst. 1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22CBC66B-88DA-9F47-BF7A-AD0F1D229FEC}"/>
              </a:ext>
            </a:extLst>
          </p:cNvPr>
          <p:cNvSpPr txBox="1"/>
          <p:nvPr/>
        </p:nvSpPr>
        <p:spPr>
          <a:xfrm>
            <a:off x="6353285" y="4405891"/>
            <a:ext cx="7559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Inst. 2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B6CF5CB1-53DF-7C4D-83F0-509411F8960B}"/>
              </a:ext>
            </a:extLst>
          </p:cNvPr>
          <p:cNvSpPr txBox="1"/>
          <p:nvPr/>
        </p:nvSpPr>
        <p:spPr>
          <a:xfrm>
            <a:off x="8230069" y="4421864"/>
            <a:ext cx="953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Inst. “n”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B7A4F147-9304-A748-89ED-E3EB4E7729AA}"/>
              </a:ext>
            </a:extLst>
          </p:cNvPr>
          <p:cNvSpPr txBox="1"/>
          <p:nvPr/>
        </p:nvSpPr>
        <p:spPr>
          <a:xfrm>
            <a:off x="1559497" y="1893621"/>
            <a:ext cx="255339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arenR"/>
            </a:pPr>
            <a:r>
              <a:rPr lang="en-US" dirty="0"/>
              <a:t>Install standard</a:t>
            </a:r>
          </a:p>
          <a:p>
            <a:pPr marL="342900" indent="-342900">
              <a:buAutoNum type="arabicParenR"/>
            </a:pPr>
            <a:r>
              <a:rPr lang="en-US" dirty="0"/>
              <a:t>Adjust mount to align</a:t>
            </a:r>
          </a:p>
          <a:p>
            <a:pPr marL="342900" indent="-342900">
              <a:buAutoNum type="arabicParenR"/>
            </a:pPr>
            <a:r>
              <a:rPr lang="en-US" dirty="0"/>
              <a:t>Repeat on Inst 2</a:t>
            </a:r>
          </a:p>
          <a:p>
            <a:pPr marL="342900" indent="-342900">
              <a:buAutoNum type="arabicParenR"/>
            </a:pPr>
            <a:r>
              <a:rPr lang="en-US" dirty="0" err="1"/>
              <a:t>Etc</a:t>
            </a:r>
            <a:r>
              <a:rPr lang="en-US" dirty="0"/>
              <a:t>…</a:t>
            </a:r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A0925627-3728-C94A-BF57-AB5BB25C4CF0}"/>
              </a:ext>
            </a:extLst>
          </p:cNvPr>
          <p:cNvCxnSpPr>
            <a:cxnSpLocks/>
          </p:cNvCxnSpPr>
          <p:nvPr/>
        </p:nvCxnSpPr>
        <p:spPr>
          <a:xfrm>
            <a:off x="3732723" y="3065596"/>
            <a:ext cx="612066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CEEF949B-D39F-3845-A89D-4A4EAFC7024B}"/>
              </a:ext>
            </a:extLst>
          </p:cNvPr>
          <p:cNvSpPr txBox="1"/>
          <p:nvPr/>
        </p:nvSpPr>
        <p:spPr>
          <a:xfrm>
            <a:off x="9183216" y="2998234"/>
            <a:ext cx="720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Beam</a:t>
            </a: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E2CF8AC6-5589-ED4F-815A-145944A7E755}"/>
              </a:ext>
            </a:extLst>
          </p:cNvPr>
          <p:cNvGrpSpPr/>
          <p:nvPr/>
        </p:nvGrpSpPr>
        <p:grpSpPr>
          <a:xfrm>
            <a:off x="4881966" y="3003015"/>
            <a:ext cx="134724" cy="134724"/>
            <a:chOff x="3640542" y="2214156"/>
            <a:chExt cx="134724" cy="134724"/>
          </a:xfrm>
        </p:grpSpPr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1396E1E7-B458-5B4E-B4DA-E7E08F907C8E}"/>
                </a:ext>
              </a:extLst>
            </p:cNvPr>
            <p:cNvCxnSpPr/>
            <p:nvPr/>
          </p:nvCxnSpPr>
          <p:spPr>
            <a:xfrm>
              <a:off x="3707904" y="2214156"/>
              <a:ext cx="0" cy="13472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D7377E95-89F4-A049-B34A-B40BA377FD04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3707904" y="2211533"/>
              <a:ext cx="0" cy="13472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57558243-5F27-3E47-A0D2-3C6CF8C621DF}"/>
              </a:ext>
            </a:extLst>
          </p:cNvPr>
          <p:cNvGrpSpPr/>
          <p:nvPr/>
        </p:nvGrpSpPr>
        <p:grpSpPr>
          <a:xfrm>
            <a:off x="6667799" y="2998234"/>
            <a:ext cx="134724" cy="134724"/>
            <a:chOff x="3640542" y="2214156"/>
            <a:chExt cx="134724" cy="134724"/>
          </a:xfrm>
        </p:grpSpPr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CF82355E-C836-9349-9A94-A5025606A146}"/>
                </a:ext>
              </a:extLst>
            </p:cNvPr>
            <p:cNvCxnSpPr/>
            <p:nvPr/>
          </p:nvCxnSpPr>
          <p:spPr>
            <a:xfrm>
              <a:off x="3707904" y="2214156"/>
              <a:ext cx="0" cy="13472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31190DF5-4204-5B47-ADAE-A5ECCAD074DC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3707904" y="2211533"/>
              <a:ext cx="0" cy="13472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5360D10A-DEBF-DF46-B8DF-C1D0B698E9FA}"/>
              </a:ext>
            </a:extLst>
          </p:cNvPr>
          <p:cNvGrpSpPr/>
          <p:nvPr/>
        </p:nvGrpSpPr>
        <p:grpSpPr>
          <a:xfrm>
            <a:off x="8609511" y="2998234"/>
            <a:ext cx="134724" cy="134724"/>
            <a:chOff x="3640542" y="2214156"/>
            <a:chExt cx="134724" cy="134724"/>
          </a:xfrm>
        </p:grpSpPr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332A5E66-DFFA-6E41-AB18-9DDF81C18559}"/>
                </a:ext>
              </a:extLst>
            </p:cNvPr>
            <p:cNvCxnSpPr/>
            <p:nvPr/>
          </p:nvCxnSpPr>
          <p:spPr>
            <a:xfrm>
              <a:off x="3707904" y="2214156"/>
              <a:ext cx="0" cy="13472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FC153456-55BC-E246-931C-13E91A2AB4F4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3707904" y="2211533"/>
              <a:ext cx="0" cy="13472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D07DFE0F-60E0-AA42-948E-0016F763C3B8}"/>
              </a:ext>
            </a:extLst>
          </p:cNvPr>
          <p:cNvGrpSpPr/>
          <p:nvPr/>
        </p:nvGrpSpPr>
        <p:grpSpPr>
          <a:xfrm>
            <a:off x="8021584" y="2998235"/>
            <a:ext cx="1296144" cy="1181353"/>
            <a:chOff x="180968" y="4623911"/>
            <a:chExt cx="1296144" cy="1181353"/>
          </a:xfrm>
        </p:grpSpPr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CE78ED2A-F771-7247-B3FD-52B3B67F5EF3}"/>
                </a:ext>
              </a:extLst>
            </p:cNvPr>
            <p:cNvGrpSpPr/>
            <p:nvPr/>
          </p:nvGrpSpPr>
          <p:grpSpPr>
            <a:xfrm>
              <a:off x="180968" y="4623911"/>
              <a:ext cx="1296144" cy="1181353"/>
              <a:chOff x="180968" y="4623911"/>
              <a:chExt cx="1296144" cy="1181353"/>
            </a:xfrm>
          </p:grpSpPr>
          <p:grpSp>
            <p:nvGrpSpPr>
              <p:cNvPr id="76" name="Group 75">
                <a:extLst>
                  <a:ext uri="{FF2B5EF4-FFF2-40B4-BE49-F238E27FC236}">
                    <a16:creationId xmlns:a16="http://schemas.microsoft.com/office/drawing/2014/main" id="{3118178A-A3C0-AB48-9E3B-B959BFE5D893}"/>
                  </a:ext>
                </a:extLst>
              </p:cNvPr>
              <p:cNvGrpSpPr/>
              <p:nvPr/>
            </p:nvGrpSpPr>
            <p:grpSpPr>
              <a:xfrm>
                <a:off x="180968" y="5445224"/>
                <a:ext cx="1296144" cy="360040"/>
                <a:chOff x="1619672" y="3318855"/>
                <a:chExt cx="1296144" cy="360040"/>
              </a:xfrm>
            </p:grpSpPr>
            <p:sp>
              <p:nvSpPr>
                <p:cNvPr id="82" name="Rectangle 81">
                  <a:extLst>
                    <a:ext uri="{FF2B5EF4-FFF2-40B4-BE49-F238E27FC236}">
                      <a16:creationId xmlns:a16="http://schemas.microsoft.com/office/drawing/2014/main" id="{1668F4D2-9D20-604B-B19C-C8D793866C18}"/>
                    </a:ext>
                  </a:extLst>
                </p:cNvPr>
                <p:cNvSpPr/>
                <p:nvPr/>
              </p:nvSpPr>
              <p:spPr>
                <a:xfrm>
                  <a:off x="1619672" y="3318855"/>
                  <a:ext cx="1296144" cy="254161"/>
                </a:xfrm>
                <a:prstGeom prst="rect">
                  <a:avLst/>
                </a:prstGeom>
                <a:solidFill>
                  <a:srgbClr val="5182B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Oval 82">
                  <a:extLst>
                    <a:ext uri="{FF2B5EF4-FFF2-40B4-BE49-F238E27FC236}">
                      <a16:creationId xmlns:a16="http://schemas.microsoft.com/office/drawing/2014/main" id="{17D4B2CC-C052-364F-9DAC-7983EBABDB2F}"/>
                    </a:ext>
                  </a:extLst>
                </p:cNvPr>
                <p:cNvSpPr/>
                <p:nvPr/>
              </p:nvSpPr>
              <p:spPr>
                <a:xfrm>
                  <a:off x="1659124" y="3462871"/>
                  <a:ext cx="222920" cy="216024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4" name="Oval 83">
                  <a:extLst>
                    <a:ext uri="{FF2B5EF4-FFF2-40B4-BE49-F238E27FC236}">
                      <a16:creationId xmlns:a16="http://schemas.microsoft.com/office/drawing/2014/main" id="{1FEA9BBA-D3B5-8B40-82BA-F8E79360816C}"/>
                    </a:ext>
                  </a:extLst>
                </p:cNvPr>
                <p:cNvSpPr/>
                <p:nvPr/>
              </p:nvSpPr>
              <p:spPr>
                <a:xfrm>
                  <a:off x="2157643" y="3462871"/>
                  <a:ext cx="222920" cy="216024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Oval 84">
                  <a:extLst>
                    <a:ext uri="{FF2B5EF4-FFF2-40B4-BE49-F238E27FC236}">
                      <a16:creationId xmlns:a16="http://schemas.microsoft.com/office/drawing/2014/main" id="{1C4BFBE7-D5F4-3248-A082-073E0E63C836}"/>
                    </a:ext>
                  </a:extLst>
                </p:cNvPr>
                <p:cNvSpPr/>
                <p:nvPr/>
              </p:nvSpPr>
              <p:spPr>
                <a:xfrm>
                  <a:off x="2655940" y="3462871"/>
                  <a:ext cx="222920" cy="216024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6C44B2EC-467F-E24C-8B69-75B83644D9AD}"/>
                  </a:ext>
                </a:extLst>
              </p:cNvPr>
              <p:cNvSpPr/>
              <p:nvPr/>
            </p:nvSpPr>
            <p:spPr>
              <a:xfrm>
                <a:off x="793764" y="4797152"/>
                <a:ext cx="70552" cy="72008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78" name="Group 77">
                <a:extLst>
                  <a:ext uri="{FF2B5EF4-FFF2-40B4-BE49-F238E27FC236}">
                    <a16:creationId xmlns:a16="http://schemas.microsoft.com/office/drawing/2014/main" id="{C2478DE2-FE78-124B-B770-1A5A1642FAE8}"/>
                  </a:ext>
                </a:extLst>
              </p:cNvPr>
              <p:cNvGrpSpPr/>
              <p:nvPr/>
            </p:nvGrpSpPr>
            <p:grpSpPr>
              <a:xfrm>
                <a:off x="760472" y="4623911"/>
                <a:ext cx="134724" cy="134724"/>
                <a:chOff x="3640542" y="2214156"/>
                <a:chExt cx="134724" cy="134724"/>
              </a:xfrm>
            </p:grpSpPr>
            <p:cxnSp>
              <p:nvCxnSpPr>
                <p:cNvPr id="80" name="Straight Connector 79">
                  <a:extLst>
                    <a:ext uri="{FF2B5EF4-FFF2-40B4-BE49-F238E27FC236}">
                      <a16:creationId xmlns:a16="http://schemas.microsoft.com/office/drawing/2014/main" id="{C4A10AAF-FC53-B04F-AB1B-0609183F8E32}"/>
                    </a:ext>
                  </a:extLst>
                </p:cNvPr>
                <p:cNvCxnSpPr/>
                <p:nvPr/>
              </p:nvCxnSpPr>
              <p:spPr>
                <a:xfrm>
                  <a:off x="3707904" y="2214156"/>
                  <a:ext cx="0" cy="134724"/>
                </a:xfrm>
                <a:prstGeom prst="line">
                  <a:avLst/>
                </a:pr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80">
                  <a:extLst>
                    <a:ext uri="{FF2B5EF4-FFF2-40B4-BE49-F238E27FC236}">
                      <a16:creationId xmlns:a16="http://schemas.microsoft.com/office/drawing/2014/main" id="{616691DF-C92B-8348-A799-C270F466513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3707904" y="2211533"/>
                  <a:ext cx="0" cy="134724"/>
                </a:xfrm>
                <a:prstGeom prst="line">
                  <a:avLst/>
                </a:pr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79" name="Triangle 78">
                <a:extLst>
                  <a:ext uri="{FF2B5EF4-FFF2-40B4-BE49-F238E27FC236}">
                    <a16:creationId xmlns:a16="http://schemas.microsoft.com/office/drawing/2014/main" id="{F2E02E95-322E-DE40-A4C0-62C22400584B}"/>
                  </a:ext>
                </a:extLst>
              </p:cNvPr>
              <p:cNvSpPr/>
              <p:nvPr/>
            </p:nvSpPr>
            <p:spPr>
              <a:xfrm>
                <a:off x="796954" y="4721054"/>
                <a:ext cx="67362" cy="79210"/>
              </a:xfrm>
              <a:prstGeom prst="triangl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DCC6F9CC-9436-1340-9CAE-7DB447F7254A}"/>
                </a:ext>
              </a:extLst>
            </p:cNvPr>
            <p:cNvSpPr txBox="1"/>
            <p:nvPr/>
          </p:nvSpPr>
          <p:spPr>
            <a:xfrm>
              <a:off x="220420" y="5418415"/>
              <a:ext cx="125669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err="1"/>
                <a:t>Calib’Standard</a:t>
              </a:r>
              <a:endParaRPr lang="en-US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38316041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Alignment protocol*</a:t>
            </a:r>
            <a:br>
              <a:rPr lang="en-GB" dirty="0"/>
            </a:br>
            <a:r>
              <a:rPr lang="en-GB" sz="2000" dirty="0"/>
              <a:t>(*assumes known sample position!)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12</a:t>
            </a:fld>
            <a:endParaRPr lang="en-GB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A632806-4670-4049-BE63-5E1B7150A59A}"/>
              </a:ext>
            </a:extLst>
          </p:cNvPr>
          <p:cNvGrpSpPr/>
          <p:nvPr/>
        </p:nvGrpSpPr>
        <p:grpSpPr>
          <a:xfrm>
            <a:off x="4294771" y="4056846"/>
            <a:ext cx="1296144" cy="398177"/>
            <a:chOff x="1619672" y="3573016"/>
            <a:chExt cx="1296144" cy="398177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1975B37-CDB7-E448-9F95-0AC7A27AF583}"/>
                </a:ext>
              </a:extLst>
            </p:cNvPr>
            <p:cNvSpPr/>
            <p:nvPr/>
          </p:nvSpPr>
          <p:spPr>
            <a:xfrm>
              <a:off x="1619672" y="3717032"/>
              <a:ext cx="1296144" cy="25416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8558099-1B86-CA48-967C-152F12EF9DF4}"/>
                </a:ext>
              </a:extLst>
            </p:cNvPr>
            <p:cNvGrpSpPr/>
            <p:nvPr/>
          </p:nvGrpSpPr>
          <p:grpSpPr>
            <a:xfrm>
              <a:off x="1619672" y="3573016"/>
              <a:ext cx="294928" cy="144016"/>
              <a:chOff x="1619672" y="3573016"/>
              <a:chExt cx="294928" cy="144016"/>
            </a:xfrm>
          </p:grpSpPr>
          <p:sp>
            <p:nvSpPr>
              <p:cNvPr id="6" name="Right Triangle 5">
                <a:extLst>
                  <a:ext uri="{FF2B5EF4-FFF2-40B4-BE49-F238E27FC236}">
                    <a16:creationId xmlns:a16="http://schemas.microsoft.com/office/drawing/2014/main" id="{949EA35D-ABB3-F941-BECB-F08EE92E6074}"/>
                  </a:ext>
                </a:extLst>
              </p:cNvPr>
              <p:cNvSpPr/>
              <p:nvPr/>
            </p:nvSpPr>
            <p:spPr>
              <a:xfrm>
                <a:off x="1619672" y="3573016"/>
                <a:ext cx="144016" cy="144016"/>
              </a:xfrm>
              <a:prstGeom prst="rt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Right Triangle 6">
                <a:extLst>
                  <a:ext uri="{FF2B5EF4-FFF2-40B4-BE49-F238E27FC236}">
                    <a16:creationId xmlns:a16="http://schemas.microsoft.com/office/drawing/2014/main" id="{3F41B154-0C09-CB4A-97DE-B7224F5BFCBD}"/>
                  </a:ext>
                </a:extLst>
              </p:cNvPr>
              <p:cNvSpPr/>
              <p:nvPr/>
            </p:nvSpPr>
            <p:spPr>
              <a:xfrm flipH="1">
                <a:off x="1770584" y="3573016"/>
                <a:ext cx="144016" cy="144016"/>
              </a:xfrm>
              <a:prstGeom prst="rt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602770A5-4033-FF44-9C16-34394B5B4E49}"/>
                </a:ext>
              </a:extLst>
            </p:cNvPr>
            <p:cNvGrpSpPr/>
            <p:nvPr/>
          </p:nvGrpSpPr>
          <p:grpSpPr>
            <a:xfrm>
              <a:off x="2123728" y="3573016"/>
              <a:ext cx="294928" cy="144016"/>
              <a:chOff x="1619672" y="3573016"/>
              <a:chExt cx="294928" cy="144016"/>
            </a:xfrm>
          </p:grpSpPr>
          <p:sp>
            <p:nvSpPr>
              <p:cNvPr id="10" name="Right Triangle 9">
                <a:extLst>
                  <a:ext uri="{FF2B5EF4-FFF2-40B4-BE49-F238E27FC236}">
                    <a16:creationId xmlns:a16="http://schemas.microsoft.com/office/drawing/2014/main" id="{39CA643C-EF95-F547-8B33-E99E22A19502}"/>
                  </a:ext>
                </a:extLst>
              </p:cNvPr>
              <p:cNvSpPr/>
              <p:nvPr/>
            </p:nvSpPr>
            <p:spPr>
              <a:xfrm>
                <a:off x="1619672" y="3573016"/>
                <a:ext cx="144016" cy="144016"/>
              </a:xfrm>
              <a:prstGeom prst="rt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Right Triangle 10">
                <a:extLst>
                  <a:ext uri="{FF2B5EF4-FFF2-40B4-BE49-F238E27FC236}">
                    <a16:creationId xmlns:a16="http://schemas.microsoft.com/office/drawing/2014/main" id="{6A051431-5F65-2F42-8662-70F1CFDEE0B9}"/>
                  </a:ext>
                </a:extLst>
              </p:cNvPr>
              <p:cNvSpPr/>
              <p:nvPr/>
            </p:nvSpPr>
            <p:spPr>
              <a:xfrm flipH="1">
                <a:off x="1770584" y="3573016"/>
                <a:ext cx="144016" cy="144016"/>
              </a:xfrm>
              <a:prstGeom prst="rt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92373A8F-156F-6241-B8C8-7B893400C882}"/>
                </a:ext>
              </a:extLst>
            </p:cNvPr>
            <p:cNvGrpSpPr/>
            <p:nvPr/>
          </p:nvGrpSpPr>
          <p:grpSpPr>
            <a:xfrm>
              <a:off x="2620888" y="3573016"/>
              <a:ext cx="294928" cy="144016"/>
              <a:chOff x="1619672" y="3573016"/>
              <a:chExt cx="294928" cy="144016"/>
            </a:xfrm>
          </p:grpSpPr>
          <p:sp>
            <p:nvSpPr>
              <p:cNvPr id="13" name="Right Triangle 12">
                <a:extLst>
                  <a:ext uri="{FF2B5EF4-FFF2-40B4-BE49-F238E27FC236}">
                    <a16:creationId xmlns:a16="http://schemas.microsoft.com/office/drawing/2014/main" id="{83C33BEB-7E35-8F42-97F0-D24108C1EAFF}"/>
                  </a:ext>
                </a:extLst>
              </p:cNvPr>
              <p:cNvSpPr/>
              <p:nvPr/>
            </p:nvSpPr>
            <p:spPr>
              <a:xfrm>
                <a:off x="1619672" y="3573016"/>
                <a:ext cx="144016" cy="144016"/>
              </a:xfrm>
              <a:prstGeom prst="rt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Right Triangle 13">
                <a:extLst>
                  <a:ext uri="{FF2B5EF4-FFF2-40B4-BE49-F238E27FC236}">
                    <a16:creationId xmlns:a16="http://schemas.microsoft.com/office/drawing/2014/main" id="{210C9415-72DE-C949-9EEB-DD0B309F6EE0}"/>
                  </a:ext>
                </a:extLst>
              </p:cNvPr>
              <p:cNvSpPr/>
              <p:nvPr/>
            </p:nvSpPr>
            <p:spPr>
              <a:xfrm flipH="1">
                <a:off x="1770584" y="3573016"/>
                <a:ext cx="144016" cy="144016"/>
              </a:xfrm>
              <a:prstGeom prst="rt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280207E-8440-F642-840C-8DEF01007111}"/>
              </a:ext>
            </a:extLst>
          </p:cNvPr>
          <p:cNvGrpSpPr/>
          <p:nvPr/>
        </p:nvGrpSpPr>
        <p:grpSpPr>
          <a:xfrm>
            <a:off x="6075547" y="4058662"/>
            <a:ext cx="1296144" cy="398177"/>
            <a:chOff x="1619672" y="3573016"/>
            <a:chExt cx="1296144" cy="398177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E0FF7F67-576B-AD43-A8C3-DC130066F04A}"/>
                </a:ext>
              </a:extLst>
            </p:cNvPr>
            <p:cNvSpPr/>
            <p:nvPr/>
          </p:nvSpPr>
          <p:spPr>
            <a:xfrm>
              <a:off x="1619672" y="3717032"/>
              <a:ext cx="1296144" cy="25416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7E5ED377-B365-7349-A1AE-D4F79DBAF48B}"/>
                </a:ext>
              </a:extLst>
            </p:cNvPr>
            <p:cNvGrpSpPr/>
            <p:nvPr/>
          </p:nvGrpSpPr>
          <p:grpSpPr>
            <a:xfrm>
              <a:off x="1619672" y="3573016"/>
              <a:ext cx="294928" cy="144016"/>
              <a:chOff x="1619672" y="3573016"/>
              <a:chExt cx="294928" cy="144016"/>
            </a:xfrm>
          </p:grpSpPr>
          <p:sp>
            <p:nvSpPr>
              <p:cNvPr id="30" name="Right Triangle 29">
                <a:extLst>
                  <a:ext uri="{FF2B5EF4-FFF2-40B4-BE49-F238E27FC236}">
                    <a16:creationId xmlns:a16="http://schemas.microsoft.com/office/drawing/2014/main" id="{5D50B8A4-8582-0D4E-B826-ECC2753B6BC7}"/>
                  </a:ext>
                </a:extLst>
              </p:cNvPr>
              <p:cNvSpPr/>
              <p:nvPr/>
            </p:nvSpPr>
            <p:spPr>
              <a:xfrm>
                <a:off x="1619672" y="3573016"/>
                <a:ext cx="144016" cy="144016"/>
              </a:xfrm>
              <a:prstGeom prst="rt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Right Triangle 30">
                <a:extLst>
                  <a:ext uri="{FF2B5EF4-FFF2-40B4-BE49-F238E27FC236}">
                    <a16:creationId xmlns:a16="http://schemas.microsoft.com/office/drawing/2014/main" id="{07690F34-5FF2-E84C-A5A7-AC785494413E}"/>
                  </a:ext>
                </a:extLst>
              </p:cNvPr>
              <p:cNvSpPr/>
              <p:nvPr/>
            </p:nvSpPr>
            <p:spPr>
              <a:xfrm flipH="1">
                <a:off x="1770584" y="3573016"/>
                <a:ext cx="144016" cy="144016"/>
              </a:xfrm>
              <a:prstGeom prst="rt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B6E6AE9-B111-DF47-B48D-B7237BA0AF1E}"/>
                </a:ext>
              </a:extLst>
            </p:cNvPr>
            <p:cNvGrpSpPr/>
            <p:nvPr/>
          </p:nvGrpSpPr>
          <p:grpSpPr>
            <a:xfrm>
              <a:off x="2123728" y="3573016"/>
              <a:ext cx="294928" cy="144016"/>
              <a:chOff x="1619672" y="3573016"/>
              <a:chExt cx="294928" cy="144016"/>
            </a:xfrm>
          </p:grpSpPr>
          <p:sp>
            <p:nvSpPr>
              <p:cNvPr id="28" name="Right Triangle 27">
                <a:extLst>
                  <a:ext uri="{FF2B5EF4-FFF2-40B4-BE49-F238E27FC236}">
                    <a16:creationId xmlns:a16="http://schemas.microsoft.com/office/drawing/2014/main" id="{C7A7F57A-6517-EA40-A922-2B8FBDDA02EA}"/>
                  </a:ext>
                </a:extLst>
              </p:cNvPr>
              <p:cNvSpPr/>
              <p:nvPr/>
            </p:nvSpPr>
            <p:spPr>
              <a:xfrm>
                <a:off x="1619672" y="3573016"/>
                <a:ext cx="144016" cy="144016"/>
              </a:xfrm>
              <a:prstGeom prst="rt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Right Triangle 28">
                <a:extLst>
                  <a:ext uri="{FF2B5EF4-FFF2-40B4-BE49-F238E27FC236}">
                    <a16:creationId xmlns:a16="http://schemas.microsoft.com/office/drawing/2014/main" id="{EA18BE43-19F0-6547-82CC-E86885CA69E2}"/>
                  </a:ext>
                </a:extLst>
              </p:cNvPr>
              <p:cNvSpPr/>
              <p:nvPr/>
            </p:nvSpPr>
            <p:spPr>
              <a:xfrm flipH="1">
                <a:off x="1770584" y="3573016"/>
                <a:ext cx="144016" cy="144016"/>
              </a:xfrm>
              <a:prstGeom prst="rt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DFD8451C-5F5B-A447-BD43-8367A0D74DC1}"/>
                </a:ext>
              </a:extLst>
            </p:cNvPr>
            <p:cNvGrpSpPr/>
            <p:nvPr/>
          </p:nvGrpSpPr>
          <p:grpSpPr>
            <a:xfrm>
              <a:off x="2620888" y="3573016"/>
              <a:ext cx="294928" cy="144016"/>
              <a:chOff x="1619672" y="3573016"/>
              <a:chExt cx="294928" cy="144016"/>
            </a:xfrm>
          </p:grpSpPr>
          <p:sp>
            <p:nvSpPr>
              <p:cNvPr id="26" name="Right Triangle 25">
                <a:extLst>
                  <a:ext uri="{FF2B5EF4-FFF2-40B4-BE49-F238E27FC236}">
                    <a16:creationId xmlns:a16="http://schemas.microsoft.com/office/drawing/2014/main" id="{AAC7D2EB-CCE3-7B46-85CA-25C9074B9EB1}"/>
                  </a:ext>
                </a:extLst>
              </p:cNvPr>
              <p:cNvSpPr/>
              <p:nvPr/>
            </p:nvSpPr>
            <p:spPr>
              <a:xfrm>
                <a:off x="1619672" y="3573016"/>
                <a:ext cx="144016" cy="144016"/>
              </a:xfrm>
              <a:prstGeom prst="rt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Right Triangle 26">
                <a:extLst>
                  <a:ext uri="{FF2B5EF4-FFF2-40B4-BE49-F238E27FC236}">
                    <a16:creationId xmlns:a16="http://schemas.microsoft.com/office/drawing/2014/main" id="{5B6B8970-3145-3940-9920-210B37C92B74}"/>
                  </a:ext>
                </a:extLst>
              </p:cNvPr>
              <p:cNvSpPr/>
              <p:nvPr/>
            </p:nvSpPr>
            <p:spPr>
              <a:xfrm flipH="1">
                <a:off x="1770584" y="3573016"/>
                <a:ext cx="144016" cy="144016"/>
              </a:xfrm>
              <a:prstGeom prst="rt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C3A520B1-F6C2-D842-A08C-F4F24AD17358}"/>
              </a:ext>
            </a:extLst>
          </p:cNvPr>
          <p:cNvGrpSpPr/>
          <p:nvPr/>
        </p:nvGrpSpPr>
        <p:grpSpPr>
          <a:xfrm>
            <a:off x="8021584" y="4071576"/>
            <a:ext cx="1296144" cy="398177"/>
            <a:chOff x="1619672" y="3573016"/>
            <a:chExt cx="1296144" cy="398177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609AABB6-CA4B-1343-A73A-331CE34C8118}"/>
                </a:ext>
              </a:extLst>
            </p:cNvPr>
            <p:cNvSpPr/>
            <p:nvPr/>
          </p:nvSpPr>
          <p:spPr>
            <a:xfrm>
              <a:off x="1619672" y="3717032"/>
              <a:ext cx="1296144" cy="25416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93FE8741-BB0D-4948-81BB-63441B310280}"/>
                </a:ext>
              </a:extLst>
            </p:cNvPr>
            <p:cNvGrpSpPr/>
            <p:nvPr/>
          </p:nvGrpSpPr>
          <p:grpSpPr>
            <a:xfrm>
              <a:off x="1619672" y="3573016"/>
              <a:ext cx="294928" cy="144016"/>
              <a:chOff x="1619672" y="3573016"/>
              <a:chExt cx="294928" cy="144016"/>
            </a:xfrm>
          </p:grpSpPr>
          <p:sp>
            <p:nvSpPr>
              <p:cNvPr id="41" name="Right Triangle 40">
                <a:extLst>
                  <a:ext uri="{FF2B5EF4-FFF2-40B4-BE49-F238E27FC236}">
                    <a16:creationId xmlns:a16="http://schemas.microsoft.com/office/drawing/2014/main" id="{89E8DB7D-ED7B-C244-993E-405E2D2CDFCB}"/>
                  </a:ext>
                </a:extLst>
              </p:cNvPr>
              <p:cNvSpPr/>
              <p:nvPr/>
            </p:nvSpPr>
            <p:spPr>
              <a:xfrm>
                <a:off x="1619672" y="3573016"/>
                <a:ext cx="144016" cy="144016"/>
              </a:xfrm>
              <a:prstGeom prst="rt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Right Triangle 41">
                <a:extLst>
                  <a:ext uri="{FF2B5EF4-FFF2-40B4-BE49-F238E27FC236}">
                    <a16:creationId xmlns:a16="http://schemas.microsoft.com/office/drawing/2014/main" id="{E8BB2279-1B7C-4048-A241-6951F7348C52}"/>
                  </a:ext>
                </a:extLst>
              </p:cNvPr>
              <p:cNvSpPr/>
              <p:nvPr/>
            </p:nvSpPr>
            <p:spPr>
              <a:xfrm flipH="1">
                <a:off x="1770584" y="3573016"/>
                <a:ext cx="144016" cy="144016"/>
              </a:xfrm>
              <a:prstGeom prst="rt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A6CF4029-5797-9048-A3EB-B1D6681E33DD}"/>
                </a:ext>
              </a:extLst>
            </p:cNvPr>
            <p:cNvGrpSpPr/>
            <p:nvPr/>
          </p:nvGrpSpPr>
          <p:grpSpPr>
            <a:xfrm>
              <a:off x="2123728" y="3573016"/>
              <a:ext cx="294928" cy="144016"/>
              <a:chOff x="1619672" y="3573016"/>
              <a:chExt cx="294928" cy="144016"/>
            </a:xfrm>
          </p:grpSpPr>
          <p:sp>
            <p:nvSpPr>
              <p:cNvPr id="39" name="Right Triangle 38">
                <a:extLst>
                  <a:ext uri="{FF2B5EF4-FFF2-40B4-BE49-F238E27FC236}">
                    <a16:creationId xmlns:a16="http://schemas.microsoft.com/office/drawing/2014/main" id="{5719DAC2-0F99-4C4C-AF6B-3FE12E654305}"/>
                  </a:ext>
                </a:extLst>
              </p:cNvPr>
              <p:cNvSpPr/>
              <p:nvPr/>
            </p:nvSpPr>
            <p:spPr>
              <a:xfrm>
                <a:off x="1619672" y="3573016"/>
                <a:ext cx="144016" cy="144016"/>
              </a:xfrm>
              <a:prstGeom prst="rt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Right Triangle 39">
                <a:extLst>
                  <a:ext uri="{FF2B5EF4-FFF2-40B4-BE49-F238E27FC236}">
                    <a16:creationId xmlns:a16="http://schemas.microsoft.com/office/drawing/2014/main" id="{439566AA-8C99-874B-9F6B-93881B82AE67}"/>
                  </a:ext>
                </a:extLst>
              </p:cNvPr>
              <p:cNvSpPr/>
              <p:nvPr/>
            </p:nvSpPr>
            <p:spPr>
              <a:xfrm flipH="1">
                <a:off x="1770584" y="3573016"/>
                <a:ext cx="144016" cy="144016"/>
              </a:xfrm>
              <a:prstGeom prst="rt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A59A85B3-2046-9F42-AD9B-3F3133C1A5BA}"/>
                </a:ext>
              </a:extLst>
            </p:cNvPr>
            <p:cNvGrpSpPr/>
            <p:nvPr/>
          </p:nvGrpSpPr>
          <p:grpSpPr>
            <a:xfrm>
              <a:off x="2620888" y="3573016"/>
              <a:ext cx="294928" cy="144016"/>
              <a:chOff x="1619672" y="3573016"/>
              <a:chExt cx="294928" cy="144016"/>
            </a:xfrm>
          </p:grpSpPr>
          <p:sp>
            <p:nvSpPr>
              <p:cNvPr id="37" name="Right Triangle 36">
                <a:extLst>
                  <a:ext uri="{FF2B5EF4-FFF2-40B4-BE49-F238E27FC236}">
                    <a16:creationId xmlns:a16="http://schemas.microsoft.com/office/drawing/2014/main" id="{DC926D67-9F0E-3E44-B278-582802BEF409}"/>
                  </a:ext>
                </a:extLst>
              </p:cNvPr>
              <p:cNvSpPr/>
              <p:nvPr/>
            </p:nvSpPr>
            <p:spPr>
              <a:xfrm>
                <a:off x="1619672" y="3573016"/>
                <a:ext cx="144016" cy="144016"/>
              </a:xfrm>
              <a:prstGeom prst="rt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Right Triangle 37">
                <a:extLst>
                  <a:ext uri="{FF2B5EF4-FFF2-40B4-BE49-F238E27FC236}">
                    <a16:creationId xmlns:a16="http://schemas.microsoft.com/office/drawing/2014/main" id="{DF841F17-941B-D944-B25D-2AA64BBE6B5E}"/>
                  </a:ext>
                </a:extLst>
              </p:cNvPr>
              <p:cNvSpPr/>
              <p:nvPr/>
            </p:nvSpPr>
            <p:spPr>
              <a:xfrm flipH="1">
                <a:off x="1770584" y="3573016"/>
                <a:ext cx="144016" cy="144016"/>
              </a:xfrm>
              <a:prstGeom prst="rt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1DD9AE30-3EB9-004C-A197-3357869C027B}"/>
              </a:ext>
            </a:extLst>
          </p:cNvPr>
          <p:cNvSpPr txBox="1"/>
          <p:nvPr/>
        </p:nvSpPr>
        <p:spPr>
          <a:xfrm>
            <a:off x="4503978" y="4386857"/>
            <a:ext cx="7559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Inst. 1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22CBC66B-88DA-9F47-BF7A-AD0F1D229FEC}"/>
              </a:ext>
            </a:extLst>
          </p:cNvPr>
          <p:cNvSpPr txBox="1"/>
          <p:nvPr/>
        </p:nvSpPr>
        <p:spPr>
          <a:xfrm>
            <a:off x="6353285" y="4405891"/>
            <a:ext cx="7559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Inst. 2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B6CF5CB1-53DF-7C4D-83F0-509411F8960B}"/>
              </a:ext>
            </a:extLst>
          </p:cNvPr>
          <p:cNvSpPr txBox="1"/>
          <p:nvPr/>
        </p:nvSpPr>
        <p:spPr>
          <a:xfrm>
            <a:off x="8230069" y="4421864"/>
            <a:ext cx="953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Inst. “n”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B7A4F147-9304-A748-89ED-E3EB4E7729AA}"/>
              </a:ext>
            </a:extLst>
          </p:cNvPr>
          <p:cNvSpPr txBox="1"/>
          <p:nvPr/>
        </p:nvSpPr>
        <p:spPr>
          <a:xfrm>
            <a:off x="1559497" y="1893621"/>
            <a:ext cx="255339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arenR"/>
            </a:pPr>
            <a:r>
              <a:rPr lang="en-US" dirty="0"/>
              <a:t>Install standard</a:t>
            </a:r>
          </a:p>
          <a:p>
            <a:pPr marL="342900" indent="-342900">
              <a:buAutoNum type="arabicParenR"/>
            </a:pPr>
            <a:r>
              <a:rPr lang="en-US" dirty="0"/>
              <a:t>Adjust mount to align</a:t>
            </a:r>
          </a:p>
          <a:p>
            <a:pPr marL="342900" indent="-342900">
              <a:buAutoNum type="arabicParenR"/>
            </a:pPr>
            <a:r>
              <a:rPr lang="en-US" dirty="0"/>
              <a:t>Repeat on Inst 2</a:t>
            </a:r>
          </a:p>
          <a:p>
            <a:pPr marL="342900" indent="-342900">
              <a:buAutoNum type="arabicParenR"/>
            </a:pPr>
            <a:r>
              <a:rPr lang="en-US" dirty="0" err="1"/>
              <a:t>Etc</a:t>
            </a:r>
            <a:r>
              <a:rPr lang="en-US" dirty="0"/>
              <a:t>…</a:t>
            </a:r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A0925627-3728-C94A-BF57-AB5BB25C4CF0}"/>
              </a:ext>
            </a:extLst>
          </p:cNvPr>
          <p:cNvCxnSpPr>
            <a:cxnSpLocks/>
          </p:cNvCxnSpPr>
          <p:nvPr/>
        </p:nvCxnSpPr>
        <p:spPr>
          <a:xfrm>
            <a:off x="3732723" y="3065596"/>
            <a:ext cx="612066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CEEF949B-D39F-3845-A89D-4A4EAFC7024B}"/>
              </a:ext>
            </a:extLst>
          </p:cNvPr>
          <p:cNvSpPr txBox="1"/>
          <p:nvPr/>
        </p:nvSpPr>
        <p:spPr>
          <a:xfrm>
            <a:off x="9183216" y="2998234"/>
            <a:ext cx="720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Beam</a:t>
            </a: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E2CF8AC6-5589-ED4F-815A-145944A7E755}"/>
              </a:ext>
            </a:extLst>
          </p:cNvPr>
          <p:cNvGrpSpPr/>
          <p:nvPr/>
        </p:nvGrpSpPr>
        <p:grpSpPr>
          <a:xfrm>
            <a:off x="4881966" y="3003015"/>
            <a:ext cx="134724" cy="134724"/>
            <a:chOff x="3640542" y="2214156"/>
            <a:chExt cx="134724" cy="134724"/>
          </a:xfrm>
        </p:grpSpPr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1396E1E7-B458-5B4E-B4DA-E7E08F907C8E}"/>
                </a:ext>
              </a:extLst>
            </p:cNvPr>
            <p:cNvCxnSpPr/>
            <p:nvPr/>
          </p:nvCxnSpPr>
          <p:spPr>
            <a:xfrm>
              <a:off x="3707904" y="2214156"/>
              <a:ext cx="0" cy="13472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D7377E95-89F4-A049-B34A-B40BA377FD04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3707904" y="2211533"/>
              <a:ext cx="0" cy="13472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57558243-5F27-3E47-A0D2-3C6CF8C621DF}"/>
              </a:ext>
            </a:extLst>
          </p:cNvPr>
          <p:cNvGrpSpPr/>
          <p:nvPr/>
        </p:nvGrpSpPr>
        <p:grpSpPr>
          <a:xfrm>
            <a:off x="6667799" y="2998234"/>
            <a:ext cx="134724" cy="134724"/>
            <a:chOff x="3640542" y="2214156"/>
            <a:chExt cx="134724" cy="134724"/>
          </a:xfrm>
        </p:grpSpPr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CF82355E-C836-9349-9A94-A5025606A146}"/>
                </a:ext>
              </a:extLst>
            </p:cNvPr>
            <p:cNvCxnSpPr/>
            <p:nvPr/>
          </p:nvCxnSpPr>
          <p:spPr>
            <a:xfrm>
              <a:off x="3707904" y="2214156"/>
              <a:ext cx="0" cy="13472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31190DF5-4204-5B47-ADAE-A5ECCAD074DC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3707904" y="2211533"/>
              <a:ext cx="0" cy="13472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5360D10A-DEBF-DF46-B8DF-C1D0B698E9FA}"/>
              </a:ext>
            </a:extLst>
          </p:cNvPr>
          <p:cNvGrpSpPr/>
          <p:nvPr/>
        </p:nvGrpSpPr>
        <p:grpSpPr>
          <a:xfrm>
            <a:off x="8609511" y="2998234"/>
            <a:ext cx="134724" cy="134724"/>
            <a:chOff x="3640542" y="2214156"/>
            <a:chExt cx="134724" cy="134724"/>
          </a:xfrm>
        </p:grpSpPr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332A5E66-DFFA-6E41-AB18-9DDF81C18559}"/>
                </a:ext>
              </a:extLst>
            </p:cNvPr>
            <p:cNvCxnSpPr/>
            <p:nvPr/>
          </p:nvCxnSpPr>
          <p:spPr>
            <a:xfrm>
              <a:off x="3707904" y="2214156"/>
              <a:ext cx="0" cy="13472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FC153456-55BC-E246-931C-13E91A2AB4F4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3707904" y="2211533"/>
              <a:ext cx="0" cy="13472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D07DFE0F-60E0-AA42-948E-0016F763C3B8}"/>
              </a:ext>
            </a:extLst>
          </p:cNvPr>
          <p:cNvGrpSpPr/>
          <p:nvPr/>
        </p:nvGrpSpPr>
        <p:grpSpPr>
          <a:xfrm>
            <a:off x="8021584" y="2998235"/>
            <a:ext cx="1296144" cy="1181353"/>
            <a:chOff x="180968" y="4623911"/>
            <a:chExt cx="1296144" cy="1181353"/>
          </a:xfrm>
        </p:grpSpPr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CE78ED2A-F771-7247-B3FD-52B3B67F5EF3}"/>
                </a:ext>
              </a:extLst>
            </p:cNvPr>
            <p:cNvGrpSpPr/>
            <p:nvPr/>
          </p:nvGrpSpPr>
          <p:grpSpPr>
            <a:xfrm>
              <a:off x="180968" y="4623911"/>
              <a:ext cx="1296144" cy="1181353"/>
              <a:chOff x="180968" y="4623911"/>
              <a:chExt cx="1296144" cy="1181353"/>
            </a:xfrm>
          </p:grpSpPr>
          <p:grpSp>
            <p:nvGrpSpPr>
              <p:cNvPr id="76" name="Group 75">
                <a:extLst>
                  <a:ext uri="{FF2B5EF4-FFF2-40B4-BE49-F238E27FC236}">
                    <a16:creationId xmlns:a16="http://schemas.microsoft.com/office/drawing/2014/main" id="{3118178A-A3C0-AB48-9E3B-B959BFE5D893}"/>
                  </a:ext>
                </a:extLst>
              </p:cNvPr>
              <p:cNvGrpSpPr/>
              <p:nvPr/>
            </p:nvGrpSpPr>
            <p:grpSpPr>
              <a:xfrm>
                <a:off x="180968" y="5445224"/>
                <a:ext cx="1296144" cy="360040"/>
                <a:chOff x="1619672" y="3318855"/>
                <a:chExt cx="1296144" cy="360040"/>
              </a:xfrm>
            </p:grpSpPr>
            <p:sp>
              <p:nvSpPr>
                <p:cNvPr id="82" name="Rectangle 81">
                  <a:extLst>
                    <a:ext uri="{FF2B5EF4-FFF2-40B4-BE49-F238E27FC236}">
                      <a16:creationId xmlns:a16="http://schemas.microsoft.com/office/drawing/2014/main" id="{1668F4D2-9D20-604B-B19C-C8D793866C18}"/>
                    </a:ext>
                  </a:extLst>
                </p:cNvPr>
                <p:cNvSpPr/>
                <p:nvPr/>
              </p:nvSpPr>
              <p:spPr>
                <a:xfrm>
                  <a:off x="1619672" y="3318855"/>
                  <a:ext cx="1296144" cy="254161"/>
                </a:xfrm>
                <a:prstGeom prst="rect">
                  <a:avLst/>
                </a:prstGeom>
                <a:solidFill>
                  <a:srgbClr val="5182B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Oval 82">
                  <a:extLst>
                    <a:ext uri="{FF2B5EF4-FFF2-40B4-BE49-F238E27FC236}">
                      <a16:creationId xmlns:a16="http://schemas.microsoft.com/office/drawing/2014/main" id="{17D4B2CC-C052-364F-9DAC-7983EBABDB2F}"/>
                    </a:ext>
                  </a:extLst>
                </p:cNvPr>
                <p:cNvSpPr/>
                <p:nvPr/>
              </p:nvSpPr>
              <p:spPr>
                <a:xfrm>
                  <a:off x="1659124" y="3462871"/>
                  <a:ext cx="222920" cy="216024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4" name="Oval 83">
                  <a:extLst>
                    <a:ext uri="{FF2B5EF4-FFF2-40B4-BE49-F238E27FC236}">
                      <a16:creationId xmlns:a16="http://schemas.microsoft.com/office/drawing/2014/main" id="{1FEA9BBA-D3B5-8B40-82BA-F8E79360816C}"/>
                    </a:ext>
                  </a:extLst>
                </p:cNvPr>
                <p:cNvSpPr/>
                <p:nvPr/>
              </p:nvSpPr>
              <p:spPr>
                <a:xfrm>
                  <a:off x="2157643" y="3462871"/>
                  <a:ext cx="222920" cy="216024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Oval 84">
                  <a:extLst>
                    <a:ext uri="{FF2B5EF4-FFF2-40B4-BE49-F238E27FC236}">
                      <a16:creationId xmlns:a16="http://schemas.microsoft.com/office/drawing/2014/main" id="{1C4BFBE7-D5F4-3248-A082-073E0E63C836}"/>
                    </a:ext>
                  </a:extLst>
                </p:cNvPr>
                <p:cNvSpPr/>
                <p:nvPr/>
              </p:nvSpPr>
              <p:spPr>
                <a:xfrm>
                  <a:off x="2655940" y="3462871"/>
                  <a:ext cx="222920" cy="216024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6C44B2EC-467F-E24C-8B69-75B83644D9AD}"/>
                  </a:ext>
                </a:extLst>
              </p:cNvPr>
              <p:cNvSpPr/>
              <p:nvPr/>
            </p:nvSpPr>
            <p:spPr>
              <a:xfrm>
                <a:off x="793764" y="4797152"/>
                <a:ext cx="70552" cy="72008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78" name="Group 77">
                <a:extLst>
                  <a:ext uri="{FF2B5EF4-FFF2-40B4-BE49-F238E27FC236}">
                    <a16:creationId xmlns:a16="http://schemas.microsoft.com/office/drawing/2014/main" id="{C2478DE2-FE78-124B-B770-1A5A1642FAE8}"/>
                  </a:ext>
                </a:extLst>
              </p:cNvPr>
              <p:cNvGrpSpPr/>
              <p:nvPr/>
            </p:nvGrpSpPr>
            <p:grpSpPr>
              <a:xfrm>
                <a:off x="760472" y="4623911"/>
                <a:ext cx="134724" cy="134724"/>
                <a:chOff x="3640542" y="2214156"/>
                <a:chExt cx="134724" cy="134724"/>
              </a:xfrm>
            </p:grpSpPr>
            <p:cxnSp>
              <p:nvCxnSpPr>
                <p:cNvPr id="80" name="Straight Connector 79">
                  <a:extLst>
                    <a:ext uri="{FF2B5EF4-FFF2-40B4-BE49-F238E27FC236}">
                      <a16:creationId xmlns:a16="http://schemas.microsoft.com/office/drawing/2014/main" id="{C4A10AAF-FC53-B04F-AB1B-0609183F8E32}"/>
                    </a:ext>
                  </a:extLst>
                </p:cNvPr>
                <p:cNvCxnSpPr/>
                <p:nvPr/>
              </p:nvCxnSpPr>
              <p:spPr>
                <a:xfrm>
                  <a:off x="3707904" y="2214156"/>
                  <a:ext cx="0" cy="134724"/>
                </a:xfrm>
                <a:prstGeom prst="line">
                  <a:avLst/>
                </a:pr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80">
                  <a:extLst>
                    <a:ext uri="{FF2B5EF4-FFF2-40B4-BE49-F238E27FC236}">
                      <a16:creationId xmlns:a16="http://schemas.microsoft.com/office/drawing/2014/main" id="{616691DF-C92B-8348-A799-C270F466513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3707904" y="2211533"/>
                  <a:ext cx="0" cy="134724"/>
                </a:xfrm>
                <a:prstGeom prst="line">
                  <a:avLst/>
                </a:pr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79" name="Triangle 78">
                <a:extLst>
                  <a:ext uri="{FF2B5EF4-FFF2-40B4-BE49-F238E27FC236}">
                    <a16:creationId xmlns:a16="http://schemas.microsoft.com/office/drawing/2014/main" id="{F2E02E95-322E-DE40-A4C0-62C22400584B}"/>
                  </a:ext>
                </a:extLst>
              </p:cNvPr>
              <p:cNvSpPr/>
              <p:nvPr/>
            </p:nvSpPr>
            <p:spPr>
              <a:xfrm>
                <a:off x="796954" y="4721054"/>
                <a:ext cx="67362" cy="79210"/>
              </a:xfrm>
              <a:prstGeom prst="triangl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DCC6F9CC-9436-1340-9CAE-7DB447F7254A}"/>
                </a:ext>
              </a:extLst>
            </p:cNvPr>
            <p:cNvSpPr txBox="1"/>
            <p:nvPr/>
          </p:nvSpPr>
          <p:spPr>
            <a:xfrm>
              <a:off x="220420" y="5418415"/>
              <a:ext cx="125669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err="1"/>
                <a:t>Calib’Standard</a:t>
              </a:r>
              <a:endParaRPr lang="en-US" sz="1400" dirty="0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22624153-EB72-0345-BBD5-6531343836A5}"/>
              </a:ext>
            </a:extLst>
          </p:cNvPr>
          <p:cNvSpPr txBox="1"/>
          <p:nvPr/>
        </p:nvSpPr>
        <p:spPr>
          <a:xfrm>
            <a:off x="1732152" y="5079318"/>
            <a:ext cx="83242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Expect periodic recalibration (beam drift, concrete subsidence etc.)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Note: Samples must be calibrated relative to “equipment” mount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This can be done offline by calibrating an “alignment station” in exactly the same way as the instruments</a:t>
            </a:r>
          </a:p>
        </p:txBody>
      </p:sp>
    </p:spTree>
    <p:extLst>
      <p:ext uri="{BB962C8B-B14F-4D97-AF65-F5344CB8AC3E}">
        <p14:creationId xmlns:p14="http://schemas.microsoft.com/office/powerpoint/2010/main" val="29950777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2184E8-E55F-B14F-AD0F-47D37A96C8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Universal Coordinate System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130E33-CE09-0941-8FC2-E6F133AC42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13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9F757E-8B38-C447-9422-4FF211E3027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DCAD598-BE6E-4849-A958-AB80A00322DB}"/>
              </a:ext>
            </a:extLst>
          </p:cNvPr>
          <p:cNvSpPr txBox="1"/>
          <p:nvPr/>
        </p:nvSpPr>
        <p:spPr>
          <a:xfrm>
            <a:off x="2351584" y="5229200"/>
            <a:ext cx="8064896" cy="1512168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/>
              <a:t>Allows rapid exchange of different equipment on one beamline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/>
              <a:t>Allows rapid exchange of same equipment on many beamlines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/>
              <a:t>Allows offline definition of ROI’s that can be transferred to beamline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576CF71-244E-2A42-AA11-62E9163CF6CC}"/>
              </a:ext>
            </a:extLst>
          </p:cNvPr>
          <p:cNvGrpSpPr/>
          <p:nvPr/>
        </p:nvGrpSpPr>
        <p:grpSpPr>
          <a:xfrm>
            <a:off x="4294771" y="4056846"/>
            <a:ext cx="1296144" cy="398177"/>
            <a:chOff x="1619672" y="3573016"/>
            <a:chExt cx="1296144" cy="398177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C8496F6-BDD9-1441-AF3D-B9136B276458}"/>
                </a:ext>
              </a:extLst>
            </p:cNvPr>
            <p:cNvSpPr/>
            <p:nvPr/>
          </p:nvSpPr>
          <p:spPr>
            <a:xfrm>
              <a:off x="1619672" y="3717032"/>
              <a:ext cx="1296144" cy="25416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7A47384F-7E80-4942-AD5E-40A957A89DAC}"/>
                </a:ext>
              </a:extLst>
            </p:cNvPr>
            <p:cNvGrpSpPr/>
            <p:nvPr/>
          </p:nvGrpSpPr>
          <p:grpSpPr>
            <a:xfrm>
              <a:off x="1619672" y="3573016"/>
              <a:ext cx="294928" cy="144016"/>
              <a:chOff x="1619672" y="3573016"/>
              <a:chExt cx="294928" cy="144016"/>
            </a:xfrm>
          </p:grpSpPr>
          <p:sp>
            <p:nvSpPr>
              <p:cNvPr id="16" name="Right Triangle 15">
                <a:extLst>
                  <a:ext uri="{FF2B5EF4-FFF2-40B4-BE49-F238E27FC236}">
                    <a16:creationId xmlns:a16="http://schemas.microsoft.com/office/drawing/2014/main" id="{B7A536C7-349A-F948-B09C-5EE7F3D71DCC}"/>
                  </a:ext>
                </a:extLst>
              </p:cNvPr>
              <p:cNvSpPr/>
              <p:nvPr/>
            </p:nvSpPr>
            <p:spPr>
              <a:xfrm>
                <a:off x="1619672" y="3573016"/>
                <a:ext cx="144016" cy="144016"/>
              </a:xfrm>
              <a:prstGeom prst="rt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ight Triangle 16">
                <a:extLst>
                  <a:ext uri="{FF2B5EF4-FFF2-40B4-BE49-F238E27FC236}">
                    <a16:creationId xmlns:a16="http://schemas.microsoft.com/office/drawing/2014/main" id="{52CF4AD0-0EEA-914A-B51D-9340E21CB7AC}"/>
                  </a:ext>
                </a:extLst>
              </p:cNvPr>
              <p:cNvSpPr/>
              <p:nvPr/>
            </p:nvSpPr>
            <p:spPr>
              <a:xfrm flipH="1">
                <a:off x="1770584" y="3573016"/>
                <a:ext cx="144016" cy="144016"/>
              </a:xfrm>
              <a:prstGeom prst="rt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768C0B37-7D60-A34E-B0E8-FA7E83331740}"/>
                </a:ext>
              </a:extLst>
            </p:cNvPr>
            <p:cNvGrpSpPr/>
            <p:nvPr/>
          </p:nvGrpSpPr>
          <p:grpSpPr>
            <a:xfrm>
              <a:off x="2123728" y="3573016"/>
              <a:ext cx="294928" cy="144016"/>
              <a:chOff x="1619672" y="3573016"/>
              <a:chExt cx="294928" cy="144016"/>
            </a:xfrm>
          </p:grpSpPr>
          <p:sp>
            <p:nvSpPr>
              <p:cNvPr id="14" name="Right Triangle 13">
                <a:extLst>
                  <a:ext uri="{FF2B5EF4-FFF2-40B4-BE49-F238E27FC236}">
                    <a16:creationId xmlns:a16="http://schemas.microsoft.com/office/drawing/2014/main" id="{A07ABF16-CAB8-AC43-9078-5A65CB35C35C}"/>
                  </a:ext>
                </a:extLst>
              </p:cNvPr>
              <p:cNvSpPr/>
              <p:nvPr/>
            </p:nvSpPr>
            <p:spPr>
              <a:xfrm>
                <a:off x="1619672" y="3573016"/>
                <a:ext cx="144016" cy="144016"/>
              </a:xfrm>
              <a:prstGeom prst="rt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ight Triangle 14">
                <a:extLst>
                  <a:ext uri="{FF2B5EF4-FFF2-40B4-BE49-F238E27FC236}">
                    <a16:creationId xmlns:a16="http://schemas.microsoft.com/office/drawing/2014/main" id="{A72A45FF-E5A3-6745-B91A-D5325EB15F42}"/>
                  </a:ext>
                </a:extLst>
              </p:cNvPr>
              <p:cNvSpPr/>
              <p:nvPr/>
            </p:nvSpPr>
            <p:spPr>
              <a:xfrm flipH="1">
                <a:off x="1770584" y="3573016"/>
                <a:ext cx="144016" cy="144016"/>
              </a:xfrm>
              <a:prstGeom prst="rt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10A42282-126E-424A-9DF8-7B5876913AFD}"/>
                </a:ext>
              </a:extLst>
            </p:cNvPr>
            <p:cNvGrpSpPr/>
            <p:nvPr/>
          </p:nvGrpSpPr>
          <p:grpSpPr>
            <a:xfrm>
              <a:off x="2620888" y="3573016"/>
              <a:ext cx="294928" cy="144016"/>
              <a:chOff x="1619672" y="3573016"/>
              <a:chExt cx="294928" cy="144016"/>
            </a:xfrm>
          </p:grpSpPr>
          <p:sp>
            <p:nvSpPr>
              <p:cNvPr id="12" name="Right Triangle 11">
                <a:extLst>
                  <a:ext uri="{FF2B5EF4-FFF2-40B4-BE49-F238E27FC236}">
                    <a16:creationId xmlns:a16="http://schemas.microsoft.com/office/drawing/2014/main" id="{62E09166-D3D0-504E-BEFE-FA660A1C8F79}"/>
                  </a:ext>
                </a:extLst>
              </p:cNvPr>
              <p:cNvSpPr/>
              <p:nvPr/>
            </p:nvSpPr>
            <p:spPr>
              <a:xfrm>
                <a:off x="1619672" y="3573016"/>
                <a:ext cx="144016" cy="144016"/>
              </a:xfrm>
              <a:prstGeom prst="rt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ight Triangle 12">
                <a:extLst>
                  <a:ext uri="{FF2B5EF4-FFF2-40B4-BE49-F238E27FC236}">
                    <a16:creationId xmlns:a16="http://schemas.microsoft.com/office/drawing/2014/main" id="{76763ADB-35FA-D340-9828-9DAEC9C19707}"/>
                  </a:ext>
                </a:extLst>
              </p:cNvPr>
              <p:cNvSpPr/>
              <p:nvPr/>
            </p:nvSpPr>
            <p:spPr>
              <a:xfrm flipH="1">
                <a:off x="1770584" y="3573016"/>
                <a:ext cx="144016" cy="144016"/>
              </a:xfrm>
              <a:prstGeom prst="rt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6CA1E08-2B8A-7545-B139-5D0149C9996A}"/>
              </a:ext>
            </a:extLst>
          </p:cNvPr>
          <p:cNvGrpSpPr/>
          <p:nvPr/>
        </p:nvGrpSpPr>
        <p:grpSpPr>
          <a:xfrm>
            <a:off x="6075547" y="4058662"/>
            <a:ext cx="1296144" cy="398177"/>
            <a:chOff x="1619672" y="3573016"/>
            <a:chExt cx="1296144" cy="398177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27E92D49-958A-5146-A981-FEB769494446}"/>
                </a:ext>
              </a:extLst>
            </p:cNvPr>
            <p:cNvSpPr/>
            <p:nvPr/>
          </p:nvSpPr>
          <p:spPr>
            <a:xfrm>
              <a:off x="1619672" y="3717032"/>
              <a:ext cx="1296144" cy="25416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955ADDE1-9EF7-0B48-91B1-8E7057B81D0A}"/>
                </a:ext>
              </a:extLst>
            </p:cNvPr>
            <p:cNvGrpSpPr/>
            <p:nvPr/>
          </p:nvGrpSpPr>
          <p:grpSpPr>
            <a:xfrm>
              <a:off x="1619672" y="3573016"/>
              <a:ext cx="294928" cy="144016"/>
              <a:chOff x="1619672" y="3573016"/>
              <a:chExt cx="294928" cy="144016"/>
            </a:xfrm>
          </p:grpSpPr>
          <p:sp>
            <p:nvSpPr>
              <p:cNvPr id="27" name="Right Triangle 26">
                <a:extLst>
                  <a:ext uri="{FF2B5EF4-FFF2-40B4-BE49-F238E27FC236}">
                    <a16:creationId xmlns:a16="http://schemas.microsoft.com/office/drawing/2014/main" id="{B6D6E2BF-8987-3443-AB31-407362184DDF}"/>
                  </a:ext>
                </a:extLst>
              </p:cNvPr>
              <p:cNvSpPr/>
              <p:nvPr/>
            </p:nvSpPr>
            <p:spPr>
              <a:xfrm>
                <a:off x="1619672" y="3573016"/>
                <a:ext cx="144016" cy="144016"/>
              </a:xfrm>
              <a:prstGeom prst="rt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Right Triangle 27">
                <a:extLst>
                  <a:ext uri="{FF2B5EF4-FFF2-40B4-BE49-F238E27FC236}">
                    <a16:creationId xmlns:a16="http://schemas.microsoft.com/office/drawing/2014/main" id="{92F64C49-E9EA-7247-BD7F-63E008ED799C}"/>
                  </a:ext>
                </a:extLst>
              </p:cNvPr>
              <p:cNvSpPr/>
              <p:nvPr/>
            </p:nvSpPr>
            <p:spPr>
              <a:xfrm flipH="1">
                <a:off x="1770584" y="3573016"/>
                <a:ext cx="144016" cy="144016"/>
              </a:xfrm>
              <a:prstGeom prst="rt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F4198E3E-1DD1-A84F-8916-963A035CB6A2}"/>
                </a:ext>
              </a:extLst>
            </p:cNvPr>
            <p:cNvGrpSpPr/>
            <p:nvPr/>
          </p:nvGrpSpPr>
          <p:grpSpPr>
            <a:xfrm>
              <a:off x="2123728" y="3573016"/>
              <a:ext cx="294928" cy="144016"/>
              <a:chOff x="1619672" y="3573016"/>
              <a:chExt cx="294928" cy="144016"/>
            </a:xfrm>
          </p:grpSpPr>
          <p:sp>
            <p:nvSpPr>
              <p:cNvPr id="25" name="Right Triangle 24">
                <a:extLst>
                  <a:ext uri="{FF2B5EF4-FFF2-40B4-BE49-F238E27FC236}">
                    <a16:creationId xmlns:a16="http://schemas.microsoft.com/office/drawing/2014/main" id="{49B76365-0A69-D14F-BFAA-D75071461C33}"/>
                  </a:ext>
                </a:extLst>
              </p:cNvPr>
              <p:cNvSpPr/>
              <p:nvPr/>
            </p:nvSpPr>
            <p:spPr>
              <a:xfrm>
                <a:off x="1619672" y="3573016"/>
                <a:ext cx="144016" cy="144016"/>
              </a:xfrm>
              <a:prstGeom prst="rt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Right Triangle 25">
                <a:extLst>
                  <a:ext uri="{FF2B5EF4-FFF2-40B4-BE49-F238E27FC236}">
                    <a16:creationId xmlns:a16="http://schemas.microsoft.com/office/drawing/2014/main" id="{5E54A47A-E8E0-644F-8152-A45C3F61C35E}"/>
                  </a:ext>
                </a:extLst>
              </p:cNvPr>
              <p:cNvSpPr/>
              <p:nvPr/>
            </p:nvSpPr>
            <p:spPr>
              <a:xfrm flipH="1">
                <a:off x="1770584" y="3573016"/>
                <a:ext cx="144016" cy="144016"/>
              </a:xfrm>
              <a:prstGeom prst="rt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CE563410-63D0-4A42-A1B1-E274284CA94E}"/>
                </a:ext>
              </a:extLst>
            </p:cNvPr>
            <p:cNvGrpSpPr/>
            <p:nvPr/>
          </p:nvGrpSpPr>
          <p:grpSpPr>
            <a:xfrm>
              <a:off x="2620888" y="3573016"/>
              <a:ext cx="294928" cy="144016"/>
              <a:chOff x="1619672" y="3573016"/>
              <a:chExt cx="294928" cy="144016"/>
            </a:xfrm>
          </p:grpSpPr>
          <p:sp>
            <p:nvSpPr>
              <p:cNvPr id="23" name="Right Triangle 22">
                <a:extLst>
                  <a:ext uri="{FF2B5EF4-FFF2-40B4-BE49-F238E27FC236}">
                    <a16:creationId xmlns:a16="http://schemas.microsoft.com/office/drawing/2014/main" id="{7C94175F-39C1-9B4C-9FB0-7964E92325B0}"/>
                  </a:ext>
                </a:extLst>
              </p:cNvPr>
              <p:cNvSpPr/>
              <p:nvPr/>
            </p:nvSpPr>
            <p:spPr>
              <a:xfrm>
                <a:off x="1619672" y="3573016"/>
                <a:ext cx="144016" cy="144016"/>
              </a:xfrm>
              <a:prstGeom prst="rt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ight Triangle 23">
                <a:extLst>
                  <a:ext uri="{FF2B5EF4-FFF2-40B4-BE49-F238E27FC236}">
                    <a16:creationId xmlns:a16="http://schemas.microsoft.com/office/drawing/2014/main" id="{8B77953B-20FE-8C4A-800A-4E07783F4A33}"/>
                  </a:ext>
                </a:extLst>
              </p:cNvPr>
              <p:cNvSpPr/>
              <p:nvPr/>
            </p:nvSpPr>
            <p:spPr>
              <a:xfrm flipH="1">
                <a:off x="1770584" y="3573016"/>
                <a:ext cx="144016" cy="144016"/>
              </a:xfrm>
              <a:prstGeom prst="rt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6CDFDB9B-B103-5043-A3D1-357D01F76E12}"/>
              </a:ext>
            </a:extLst>
          </p:cNvPr>
          <p:cNvGrpSpPr/>
          <p:nvPr/>
        </p:nvGrpSpPr>
        <p:grpSpPr>
          <a:xfrm>
            <a:off x="8021584" y="4071576"/>
            <a:ext cx="1296144" cy="398177"/>
            <a:chOff x="1619672" y="3573016"/>
            <a:chExt cx="1296144" cy="398177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0D2C7D8D-8DB2-0E4D-8126-EC048BF24D37}"/>
                </a:ext>
              </a:extLst>
            </p:cNvPr>
            <p:cNvSpPr/>
            <p:nvPr/>
          </p:nvSpPr>
          <p:spPr>
            <a:xfrm>
              <a:off x="1619672" y="3717032"/>
              <a:ext cx="1296144" cy="25416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B45CCD7C-E489-FB4C-A3F5-352AA5D6FDB0}"/>
                </a:ext>
              </a:extLst>
            </p:cNvPr>
            <p:cNvGrpSpPr/>
            <p:nvPr/>
          </p:nvGrpSpPr>
          <p:grpSpPr>
            <a:xfrm>
              <a:off x="1619672" y="3573016"/>
              <a:ext cx="294928" cy="144016"/>
              <a:chOff x="1619672" y="3573016"/>
              <a:chExt cx="294928" cy="144016"/>
            </a:xfrm>
          </p:grpSpPr>
          <p:sp>
            <p:nvSpPr>
              <p:cNvPr id="38" name="Right Triangle 37">
                <a:extLst>
                  <a:ext uri="{FF2B5EF4-FFF2-40B4-BE49-F238E27FC236}">
                    <a16:creationId xmlns:a16="http://schemas.microsoft.com/office/drawing/2014/main" id="{AC6C8014-D9C5-574F-8F62-470ABF071F1E}"/>
                  </a:ext>
                </a:extLst>
              </p:cNvPr>
              <p:cNvSpPr/>
              <p:nvPr/>
            </p:nvSpPr>
            <p:spPr>
              <a:xfrm>
                <a:off x="1619672" y="3573016"/>
                <a:ext cx="144016" cy="144016"/>
              </a:xfrm>
              <a:prstGeom prst="rt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Right Triangle 38">
                <a:extLst>
                  <a:ext uri="{FF2B5EF4-FFF2-40B4-BE49-F238E27FC236}">
                    <a16:creationId xmlns:a16="http://schemas.microsoft.com/office/drawing/2014/main" id="{6BDEFFB1-639A-6E4E-870D-12CC74A3DE4F}"/>
                  </a:ext>
                </a:extLst>
              </p:cNvPr>
              <p:cNvSpPr/>
              <p:nvPr/>
            </p:nvSpPr>
            <p:spPr>
              <a:xfrm flipH="1">
                <a:off x="1770584" y="3573016"/>
                <a:ext cx="144016" cy="144016"/>
              </a:xfrm>
              <a:prstGeom prst="rt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5041BEF7-BC3D-DE42-B532-060F0B8D307B}"/>
                </a:ext>
              </a:extLst>
            </p:cNvPr>
            <p:cNvGrpSpPr/>
            <p:nvPr/>
          </p:nvGrpSpPr>
          <p:grpSpPr>
            <a:xfrm>
              <a:off x="2123728" y="3573016"/>
              <a:ext cx="294928" cy="144016"/>
              <a:chOff x="1619672" y="3573016"/>
              <a:chExt cx="294928" cy="144016"/>
            </a:xfrm>
          </p:grpSpPr>
          <p:sp>
            <p:nvSpPr>
              <p:cNvPr id="36" name="Right Triangle 35">
                <a:extLst>
                  <a:ext uri="{FF2B5EF4-FFF2-40B4-BE49-F238E27FC236}">
                    <a16:creationId xmlns:a16="http://schemas.microsoft.com/office/drawing/2014/main" id="{0B99E207-62E0-7942-A15A-6E7046302A82}"/>
                  </a:ext>
                </a:extLst>
              </p:cNvPr>
              <p:cNvSpPr/>
              <p:nvPr/>
            </p:nvSpPr>
            <p:spPr>
              <a:xfrm>
                <a:off x="1619672" y="3573016"/>
                <a:ext cx="144016" cy="144016"/>
              </a:xfrm>
              <a:prstGeom prst="rt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Right Triangle 36">
                <a:extLst>
                  <a:ext uri="{FF2B5EF4-FFF2-40B4-BE49-F238E27FC236}">
                    <a16:creationId xmlns:a16="http://schemas.microsoft.com/office/drawing/2014/main" id="{B72467EA-F195-5F43-BE09-76CB2729C849}"/>
                  </a:ext>
                </a:extLst>
              </p:cNvPr>
              <p:cNvSpPr/>
              <p:nvPr/>
            </p:nvSpPr>
            <p:spPr>
              <a:xfrm flipH="1">
                <a:off x="1770584" y="3573016"/>
                <a:ext cx="144016" cy="144016"/>
              </a:xfrm>
              <a:prstGeom prst="rt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BB2F48FF-6E2A-F84C-8AFE-23EACCF8AC06}"/>
                </a:ext>
              </a:extLst>
            </p:cNvPr>
            <p:cNvGrpSpPr/>
            <p:nvPr/>
          </p:nvGrpSpPr>
          <p:grpSpPr>
            <a:xfrm>
              <a:off x="2620888" y="3573016"/>
              <a:ext cx="294928" cy="144016"/>
              <a:chOff x="1619672" y="3573016"/>
              <a:chExt cx="294928" cy="144016"/>
            </a:xfrm>
          </p:grpSpPr>
          <p:sp>
            <p:nvSpPr>
              <p:cNvPr id="34" name="Right Triangle 33">
                <a:extLst>
                  <a:ext uri="{FF2B5EF4-FFF2-40B4-BE49-F238E27FC236}">
                    <a16:creationId xmlns:a16="http://schemas.microsoft.com/office/drawing/2014/main" id="{4615D195-4FCD-594D-AE9C-65BAD4A2CEF4}"/>
                  </a:ext>
                </a:extLst>
              </p:cNvPr>
              <p:cNvSpPr/>
              <p:nvPr/>
            </p:nvSpPr>
            <p:spPr>
              <a:xfrm>
                <a:off x="1619672" y="3573016"/>
                <a:ext cx="144016" cy="144016"/>
              </a:xfrm>
              <a:prstGeom prst="rt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Right Triangle 34">
                <a:extLst>
                  <a:ext uri="{FF2B5EF4-FFF2-40B4-BE49-F238E27FC236}">
                    <a16:creationId xmlns:a16="http://schemas.microsoft.com/office/drawing/2014/main" id="{0CAA2848-5D3D-4B4F-8438-B78716BD23D1}"/>
                  </a:ext>
                </a:extLst>
              </p:cNvPr>
              <p:cNvSpPr/>
              <p:nvPr/>
            </p:nvSpPr>
            <p:spPr>
              <a:xfrm flipH="1">
                <a:off x="1770584" y="3573016"/>
                <a:ext cx="144016" cy="144016"/>
              </a:xfrm>
              <a:prstGeom prst="rt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252EC576-2F7F-9246-8D44-64991A5E7668}"/>
              </a:ext>
            </a:extLst>
          </p:cNvPr>
          <p:cNvSpPr txBox="1"/>
          <p:nvPr/>
        </p:nvSpPr>
        <p:spPr>
          <a:xfrm>
            <a:off x="4503978" y="4386857"/>
            <a:ext cx="7559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Inst. 1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4AAC66E-F6ED-F141-9B41-205AD2D7B550}"/>
              </a:ext>
            </a:extLst>
          </p:cNvPr>
          <p:cNvSpPr txBox="1"/>
          <p:nvPr/>
        </p:nvSpPr>
        <p:spPr>
          <a:xfrm>
            <a:off x="6353285" y="4405891"/>
            <a:ext cx="7559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Inst. 2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27FA7D5-CD6A-5F4C-B1E2-576DCC72CE08}"/>
              </a:ext>
            </a:extLst>
          </p:cNvPr>
          <p:cNvSpPr txBox="1"/>
          <p:nvPr/>
        </p:nvSpPr>
        <p:spPr>
          <a:xfrm>
            <a:off x="8230069" y="4421864"/>
            <a:ext cx="953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Inst. “n”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69460737-F9C0-1449-9738-8F6788529354}"/>
              </a:ext>
            </a:extLst>
          </p:cNvPr>
          <p:cNvCxnSpPr>
            <a:cxnSpLocks/>
          </p:cNvCxnSpPr>
          <p:nvPr/>
        </p:nvCxnSpPr>
        <p:spPr>
          <a:xfrm>
            <a:off x="3732723" y="3065596"/>
            <a:ext cx="612066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8CFF148A-F17A-8D49-9157-EAF7F7553CE2}"/>
              </a:ext>
            </a:extLst>
          </p:cNvPr>
          <p:cNvSpPr txBox="1"/>
          <p:nvPr/>
        </p:nvSpPr>
        <p:spPr>
          <a:xfrm>
            <a:off x="9183216" y="2998234"/>
            <a:ext cx="720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Beam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0631BE1E-295E-AA4B-9A38-1CC1625032AB}"/>
              </a:ext>
            </a:extLst>
          </p:cNvPr>
          <p:cNvGrpSpPr/>
          <p:nvPr/>
        </p:nvGrpSpPr>
        <p:grpSpPr>
          <a:xfrm>
            <a:off x="4881966" y="3003015"/>
            <a:ext cx="134724" cy="134724"/>
            <a:chOff x="3640542" y="2214156"/>
            <a:chExt cx="134724" cy="134724"/>
          </a:xfrm>
        </p:grpSpPr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9A72420D-AEAC-4644-849A-CB1888146F01}"/>
                </a:ext>
              </a:extLst>
            </p:cNvPr>
            <p:cNvCxnSpPr/>
            <p:nvPr/>
          </p:nvCxnSpPr>
          <p:spPr>
            <a:xfrm>
              <a:off x="3707904" y="2214156"/>
              <a:ext cx="0" cy="13472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BD6EFE38-44AB-064D-B944-C90FF61C56EB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3707904" y="2211533"/>
              <a:ext cx="0" cy="13472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DDAD99CB-39B5-4D4A-AECE-8133D5145C4C}"/>
              </a:ext>
            </a:extLst>
          </p:cNvPr>
          <p:cNvGrpSpPr/>
          <p:nvPr/>
        </p:nvGrpSpPr>
        <p:grpSpPr>
          <a:xfrm>
            <a:off x="6667799" y="2998234"/>
            <a:ext cx="134724" cy="134724"/>
            <a:chOff x="3640542" y="2214156"/>
            <a:chExt cx="134724" cy="134724"/>
          </a:xfrm>
        </p:grpSpPr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8EEB0D01-9B54-7E44-AFBD-A3100F059758}"/>
                </a:ext>
              </a:extLst>
            </p:cNvPr>
            <p:cNvCxnSpPr/>
            <p:nvPr/>
          </p:nvCxnSpPr>
          <p:spPr>
            <a:xfrm>
              <a:off x="3707904" y="2214156"/>
              <a:ext cx="0" cy="13472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65376811-B800-6440-9468-101304B16982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3707904" y="2211533"/>
              <a:ext cx="0" cy="13472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5A85DDCD-E676-DB46-91BB-0245B1CB6AA5}"/>
              </a:ext>
            </a:extLst>
          </p:cNvPr>
          <p:cNvGrpSpPr/>
          <p:nvPr/>
        </p:nvGrpSpPr>
        <p:grpSpPr>
          <a:xfrm>
            <a:off x="8609511" y="2998234"/>
            <a:ext cx="134724" cy="134724"/>
            <a:chOff x="3640542" y="2214156"/>
            <a:chExt cx="134724" cy="134724"/>
          </a:xfrm>
        </p:grpSpPr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65E89D04-31AF-2E40-9B81-1744799AB5E1}"/>
                </a:ext>
              </a:extLst>
            </p:cNvPr>
            <p:cNvCxnSpPr/>
            <p:nvPr/>
          </p:nvCxnSpPr>
          <p:spPr>
            <a:xfrm>
              <a:off x="3707904" y="2214156"/>
              <a:ext cx="0" cy="13472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95A6C092-AB57-414F-ADA6-91C1E758B514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3707904" y="2211533"/>
              <a:ext cx="0" cy="13472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37051A0E-685E-0449-B1FE-0AEE44A75A15}"/>
              </a:ext>
            </a:extLst>
          </p:cNvPr>
          <p:cNvGrpSpPr/>
          <p:nvPr/>
        </p:nvGrpSpPr>
        <p:grpSpPr>
          <a:xfrm>
            <a:off x="8021584" y="2998235"/>
            <a:ext cx="1296144" cy="1181353"/>
            <a:chOff x="180968" y="4623911"/>
            <a:chExt cx="1296144" cy="1181353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B4C11AB4-FA0D-2446-A6EC-410BE54650B2}"/>
                </a:ext>
              </a:extLst>
            </p:cNvPr>
            <p:cNvGrpSpPr/>
            <p:nvPr/>
          </p:nvGrpSpPr>
          <p:grpSpPr>
            <a:xfrm>
              <a:off x="180968" y="4623911"/>
              <a:ext cx="1296144" cy="1181353"/>
              <a:chOff x="180968" y="4623911"/>
              <a:chExt cx="1296144" cy="1181353"/>
            </a:xfrm>
          </p:grpSpPr>
          <p:grpSp>
            <p:nvGrpSpPr>
              <p:cNvPr id="57" name="Group 56">
                <a:extLst>
                  <a:ext uri="{FF2B5EF4-FFF2-40B4-BE49-F238E27FC236}">
                    <a16:creationId xmlns:a16="http://schemas.microsoft.com/office/drawing/2014/main" id="{489D710C-FF46-9041-8E38-86893469384A}"/>
                  </a:ext>
                </a:extLst>
              </p:cNvPr>
              <p:cNvGrpSpPr/>
              <p:nvPr/>
            </p:nvGrpSpPr>
            <p:grpSpPr>
              <a:xfrm>
                <a:off x="180968" y="5445224"/>
                <a:ext cx="1296144" cy="360040"/>
                <a:chOff x="1619672" y="3318855"/>
                <a:chExt cx="1296144" cy="360040"/>
              </a:xfrm>
            </p:grpSpPr>
            <p:sp>
              <p:nvSpPr>
                <p:cNvPr id="63" name="Rectangle 62">
                  <a:extLst>
                    <a:ext uri="{FF2B5EF4-FFF2-40B4-BE49-F238E27FC236}">
                      <a16:creationId xmlns:a16="http://schemas.microsoft.com/office/drawing/2014/main" id="{E8C1F476-E1EF-8C45-AA9B-74181FA62421}"/>
                    </a:ext>
                  </a:extLst>
                </p:cNvPr>
                <p:cNvSpPr/>
                <p:nvPr/>
              </p:nvSpPr>
              <p:spPr>
                <a:xfrm>
                  <a:off x="1619672" y="3318855"/>
                  <a:ext cx="1296144" cy="254161"/>
                </a:xfrm>
                <a:prstGeom prst="rect">
                  <a:avLst/>
                </a:prstGeom>
                <a:solidFill>
                  <a:srgbClr val="5182B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4" name="Oval 63">
                  <a:extLst>
                    <a:ext uri="{FF2B5EF4-FFF2-40B4-BE49-F238E27FC236}">
                      <a16:creationId xmlns:a16="http://schemas.microsoft.com/office/drawing/2014/main" id="{BDF22023-23D0-AD42-BA42-790B0B2E2843}"/>
                    </a:ext>
                  </a:extLst>
                </p:cNvPr>
                <p:cNvSpPr/>
                <p:nvPr/>
              </p:nvSpPr>
              <p:spPr>
                <a:xfrm>
                  <a:off x="1659124" y="3462871"/>
                  <a:ext cx="222920" cy="216024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5" name="Oval 64">
                  <a:extLst>
                    <a:ext uri="{FF2B5EF4-FFF2-40B4-BE49-F238E27FC236}">
                      <a16:creationId xmlns:a16="http://schemas.microsoft.com/office/drawing/2014/main" id="{BB22157E-42B2-B541-B70D-4D9F0D9F134D}"/>
                    </a:ext>
                  </a:extLst>
                </p:cNvPr>
                <p:cNvSpPr/>
                <p:nvPr/>
              </p:nvSpPr>
              <p:spPr>
                <a:xfrm>
                  <a:off x="2157643" y="3462871"/>
                  <a:ext cx="222920" cy="216024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6" name="Oval 65">
                  <a:extLst>
                    <a:ext uri="{FF2B5EF4-FFF2-40B4-BE49-F238E27FC236}">
                      <a16:creationId xmlns:a16="http://schemas.microsoft.com/office/drawing/2014/main" id="{B5F91AAF-D544-A94F-85A6-99482A699827}"/>
                    </a:ext>
                  </a:extLst>
                </p:cNvPr>
                <p:cNvSpPr/>
                <p:nvPr/>
              </p:nvSpPr>
              <p:spPr>
                <a:xfrm>
                  <a:off x="2655940" y="3462871"/>
                  <a:ext cx="222920" cy="216024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1F5357FC-0653-3046-BB98-008348A74F36}"/>
                  </a:ext>
                </a:extLst>
              </p:cNvPr>
              <p:cNvSpPr/>
              <p:nvPr/>
            </p:nvSpPr>
            <p:spPr>
              <a:xfrm>
                <a:off x="793764" y="4797152"/>
                <a:ext cx="70552" cy="72008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59" name="Group 58">
                <a:extLst>
                  <a:ext uri="{FF2B5EF4-FFF2-40B4-BE49-F238E27FC236}">
                    <a16:creationId xmlns:a16="http://schemas.microsoft.com/office/drawing/2014/main" id="{CBB6088F-78D4-9944-83CC-B5CBD6514919}"/>
                  </a:ext>
                </a:extLst>
              </p:cNvPr>
              <p:cNvGrpSpPr/>
              <p:nvPr/>
            </p:nvGrpSpPr>
            <p:grpSpPr>
              <a:xfrm>
                <a:off x="760472" y="4623911"/>
                <a:ext cx="134724" cy="134724"/>
                <a:chOff x="3640542" y="2214156"/>
                <a:chExt cx="134724" cy="134724"/>
              </a:xfrm>
            </p:grpSpPr>
            <p:cxnSp>
              <p:nvCxnSpPr>
                <p:cNvPr id="61" name="Straight Connector 60">
                  <a:extLst>
                    <a:ext uri="{FF2B5EF4-FFF2-40B4-BE49-F238E27FC236}">
                      <a16:creationId xmlns:a16="http://schemas.microsoft.com/office/drawing/2014/main" id="{17842AD4-2B12-1244-958E-3A7C60307C99}"/>
                    </a:ext>
                  </a:extLst>
                </p:cNvPr>
                <p:cNvCxnSpPr/>
                <p:nvPr/>
              </p:nvCxnSpPr>
              <p:spPr>
                <a:xfrm>
                  <a:off x="3707904" y="2214156"/>
                  <a:ext cx="0" cy="134724"/>
                </a:xfrm>
                <a:prstGeom prst="line">
                  <a:avLst/>
                </a:pr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1">
                  <a:extLst>
                    <a:ext uri="{FF2B5EF4-FFF2-40B4-BE49-F238E27FC236}">
                      <a16:creationId xmlns:a16="http://schemas.microsoft.com/office/drawing/2014/main" id="{3DC1D2B8-94E6-8246-93E7-087AF50C791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3707904" y="2211533"/>
                  <a:ext cx="0" cy="134724"/>
                </a:xfrm>
                <a:prstGeom prst="line">
                  <a:avLst/>
                </a:pr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60" name="Triangle 59">
                <a:extLst>
                  <a:ext uri="{FF2B5EF4-FFF2-40B4-BE49-F238E27FC236}">
                    <a16:creationId xmlns:a16="http://schemas.microsoft.com/office/drawing/2014/main" id="{00F59217-6A8F-6043-BE10-8FD55DCBAFE0}"/>
                  </a:ext>
                </a:extLst>
              </p:cNvPr>
              <p:cNvSpPr/>
              <p:nvPr/>
            </p:nvSpPr>
            <p:spPr>
              <a:xfrm>
                <a:off x="796954" y="4721054"/>
                <a:ext cx="67362" cy="79210"/>
              </a:xfrm>
              <a:prstGeom prst="triangl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2D87A21C-DBF6-6644-A018-4D020843D006}"/>
                </a:ext>
              </a:extLst>
            </p:cNvPr>
            <p:cNvSpPr txBox="1"/>
            <p:nvPr/>
          </p:nvSpPr>
          <p:spPr>
            <a:xfrm>
              <a:off x="220420" y="5418415"/>
              <a:ext cx="125669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err="1"/>
                <a:t>Calib’Standard</a:t>
              </a:r>
              <a:endParaRPr lang="en-US" sz="1400" dirty="0"/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576037CD-4F9F-B44C-AD6B-35D6797FF790}"/>
              </a:ext>
            </a:extLst>
          </p:cNvPr>
          <p:cNvGrpSpPr/>
          <p:nvPr/>
        </p:nvGrpSpPr>
        <p:grpSpPr>
          <a:xfrm>
            <a:off x="6096000" y="2996952"/>
            <a:ext cx="1296144" cy="1181353"/>
            <a:chOff x="180968" y="4623911"/>
            <a:chExt cx="1296144" cy="1181353"/>
          </a:xfrm>
        </p:grpSpPr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A9663153-D5EB-4042-9FDB-F3E01B91B40E}"/>
                </a:ext>
              </a:extLst>
            </p:cNvPr>
            <p:cNvGrpSpPr/>
            <p:nvPr/>
          </p:nvGrpSpPr>
          <p:grpSpPr>
            <a:xfrm>
              <a:off x="180968" y="4623911"/>
              <a:ext cx="1296144" cy="1181353"/>
              <a:chOff x="180968" y="4623911"/>
              <a:chExt cx="1296144" cy="1181353"/>
            </a:xfrm>
          </p:grpSpPr>
          <p:grpSp>
            <p:nvGrpSpPr>
              <p:cNvPr id="70" name="Group 69">
                <a:extLst>
                  <a:ext uri="{FF2B5EF4-FFF2-40B4-BE49-F238E27FC236}">
                    <a16:creationId xmlns:a16="http://schemas.microsoft.com/office/drawing/2014/main" id="{C701EDDB-333C-A649-9ECA-7C80DC152495}"/>
                  </a:ext>
                </a:extLst>
              </p:cNvPr>
              <p:cNvGrpSpPr/>
              <p:nvPr/>
            </p:nvGrpSpPr>
            <p:grpSpPr>
              <a:xfrm>
                <a:off x="180968" y="5445224"/>
                <a:ext cx="1296144" cy="360040"/>
                <a:chOff x="1619672" y="3318855"/>
                <a:chExt cx="1296144" cy="360040"/>
              </a:xfrm>
            </p:grpSpPr>
            <p:sp>
              <p:nvSpPr>
                <p:cNvPr id="76" name="Rectangle 75">
                  <a:extLst>
                    <a:ext uri="{FF2B5EF4-FFF2-40B4-BE49-F238E27FC236}">
                      <a16:creationId xmlns:a16="http://schemas.microsoft.com/office/drawing/2014/main" id="{DA3CB400-A86C-1642-95C8-5937F95EE01B}"/>
                    </a:ext>
                  </a:extLst>
                </p:cNvPr>
                <p:cNvSpPr/>
                <p:nvPr/>
              </p:nvSpPr>
              <p:spPr>
                <a:xfrm>
                  <a:off x="1619672" y="3318855"/>
                  <a:ext cx="1296144" cy="254161"/>
                </a:xfrm>
                <a:prstGeom prst="rect">
                  <a:avLst/>
                </a:prstGeom>
                <a:solidFill>
                  <a:srgbClr val="5182B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7" name="Oval 76">
                  <a:extLst>
                    <a:ext uri="{FF2B5EF4-FFF2-40B4-BE49-F238E27FC236}">
                      <a16:creationId xmlns:a16="http://schemas.microsoft.com/office/drawing/2014/main" id="{F9B7FE9C-A54B-8841-9D16-60513508F11D}"/>
                    </a:ext>
                  </a:extLst>
                </p:cNvPr>
                <p:cNvSpPr/>
                <p:nvPr/>
              </p:nvSpPr>
              <p:spPr>
                <a:xfrm>
                  <a:off x="1659124" y="3462871"/>
                  <a:ext cx="222920" cy="216024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8" name="Oval 77">
                  <a:extLst>
                    <a:ext uri="{FF2B5EF4-FFF2-40B4-BE49-F238E27FC236}">
                      <a16:creationId xmlns:a16="http://schemas.microsoft.com/office/drawing/2014/main" id="{5583EB43-6AA4-FC4C-9B1B-2C60506761B9}"/>
                    </a:ext>
                  </a:extLst>
                </p:cNvPr>
                <p:cNvSpPr/>
                <p:nvPr/>
              </p:nvSpPr>
              <p:spPr>
                <a:xfrm>
                  <a:off x="2157643" y="3462871"/>
                  <a:ext cx="222920" cy="216024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Oval 78">
                  <a:extLst>
                    <a:ext uri="{FF2B5EF4-FFF2-40B4-BE49-F238E27FC236}">
                      <a16:creationId xmlns:a16="http://schemas.microsoft.com/office/drawing/2014/main" id="{90387AEB-C51E-324C-9AB2-534A668949E1}"/>
                    </a:ext>
                  </a:extLst>
                </p:cNvPr>
                <p:cNvSpPr/>
                <p:nvPr/>
              </p:nvSpPr>
              <p:spPr>
                <a:xfrm>
                  <a:off x="2655940" y="3462871"/>
                  <a:ext cx="222920" cy="216024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9EC9D551-DF72-EB4C-9296-F39E761C42C5}"/>
                  </a:ext>
                </a:extLst>
              </p:cNvPr>
              <p:cNvSpPr/>
              <p:nvPr/>
            </p:nvSpPr>
            <p:spPr>
              <a:xfrm>
                <a:off x="793764" y="4797152"/>
                <a:ext cx="70552" cy="72008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72" name="Group 71">
                <a:extLst>
                  <a:ext uri="{FF2B5EF4-FFF2-40B4-BE49-F238E27FC236}">
                    <a16:creationId xmlns:a16="http://schemas.microsoft.com/office/drawing/2014/main" id="{75A25548-196B-F14A-92EF-B8133D6A93D2}"/>
                  </a:ext>
                </a:extLst>
              </p:cNvPr>
              <p:cNvGrpSpPr/>
              <p:nvPr/>
            </p:nvGrpSpPr>
            <p:grpSpPr>
              <a:xfrm>
                <a:off x="760472" y="4623911"/>
                <a:ext cx="134724" cy="134724"/>
                <a:chOff x="3640542" y="2214156"/>
                <a:chExt cx="134724" cy="134724"/>
              </a:xfrm>
            </p:grpSpPr>
            <p:cxnSp>
              <p:nvCxnSpPr>
                <p:cNvPr id="74" name="Straight Connector 73">
                  <a:extLst>
                    <a:ext uri="{FF2B5EF4-FFF2-40B4-BE49-F238E27FC236}">
                      <a16:creationId xmlns:a16="http://schemas.microsoft.com/office/drawing/2014/main" id="{4AC035B1-FA19-B549-A40D-C35D4EAAF1C5}"/>
                    </a:ext>
                  </a:extLst>
                </p:cNvPr>
                <p:cNvCxnSpPr/>
                <p:nvPr/>
              </p:nvCxnSpPr>
              <p:spPr>
                <a:xfrm>
                  <a:off x="3707904" y="2214156"/>
                  <a:ext cx="0" cy="134724"/>
                </a:xfrm>
                <a:prstGeom prst="line">
                  <a:avLst/>
                </a:pr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74">
                  <a:extLst>
                    <a:ext uri="{FF2B5EF4-FFF2-40B4-BE49-F238E27FC236}">
                      <a16:creationId xmlns:a16="http://schemas.microsoft.com/office/drawing/2014/main" id="{E8F88C7E-2FD9-B84B-B54D-1A79E598108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3707904" y="2211533"/>
                  <a:ext cx="0" cy="134724"/>
                </a:xfrm>
                <a:prstGeom prst="line">
                  <a:avLst/>
                </a:pr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73" name="Triangle 72">
                <a:extLst>
                  <a:ext uri="{FF2B5EF4-FFF2-40B4-BE49-F238E27FC236}">
                    <a16:creationId xmlns:a16="http://schemas.microsoft.com/office/drawing/2014/main" id="{698F77C8-5C87-654D-8370-8C745C9D867E}"/>
                  </a:ext>
                </a:extLst>
              </p:cNvPr>
              <p:cNvSpPr/>
              <p:nvPr/>
            </p:nvSpPr>
            <p:spPr>
              <a:xfrm>
                <a:off x="796954" y="4721054"/>
                <a:ext cx="67362" cy="79210"/>
              </a:xfrm>
              <a:prstGeom prst="triangl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78EE2632-81F8-6445-9067-E6A577C1D7FB}"/>
                </a:ext>
              </a:extLst>
            </p:cNvPr>
            <p:cNvSpPr txBox="1"/>
            <p:nvPr/>
          </p:nvSpPr>
          <p:spPr>
            <a:xfrm>
              <a:off x="220420" y="5418415"/>
              <a:ext cx="125669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err="1"/>
                <a:t>Calib’Standard</a:t>
              </a:r>
              <a:endParaRPr lang="en-US" sz="1400" dirty="0"/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EF628A05-D27D-AF4C-B37C-D80EEE274E55}"/>
              </a:ext>
            </a:extLst>
          </p:cNvPr>
          <p:cNvGrpSpPr/>
          <p:nvPr/>
        </p:nvGrpSpPr>
        <p:grpSpPr>
          <a:xfrm>
            <a:off x="4295800" y="2996952"/>
            <a:ext cx="1296144" cy="1181353"/>
            <a:chOff x="180968" y="4623911"/>
            <a:chExt cx="1296144" cy="1181353"/>
          </a:xfrm>
        </p:grpSpPr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D6DAE780-284E-F845-91C6-E3FA4309BE95}"/>
                </a:ext>
              </a:extLst>
            </p:cNvPr>
            <p:cNvGrpSpPr/>
            <p:nvPr/>
          </p:nvGrpSpPr>
          <p:grpSpPr>
            <a:xfrm>
              <a:off x="180968" y="4623911"/>
              <a:ext cx="1296144" cy="1181353"/>
              <a:chOff x="180968" y="4623911"/>
              <a:chExt cx="1296144" cy="1181353"/>
            </a:xfrm>
          </p:grpSpPr>
          <p:grpSp>
            <p:nvGrpSpPr>
              <p:cNvPr id="83" name="Group 82">
                <a:extLst>
                  <a:ext uri="{FF2B5EF4-FFF2-40B4-BE49-F238E27FC236}">
                    <a16:creationId xmlns:a16="http://schemas.microsoft.com/office/drawing/2014/main" id="{85E46B95-3ED1-0649-9107-8210254B3B75}"/>
                  </a:ext>
                </a:extLst>
              </p:cNvPr>
              <p:cNvGrpSpPr/>
              <p:nvPr/>
            </p:nvGrpSpPr>
            <p:grpSpPr>
              <a:xfrm>
                <a:off x="180968" y="5445224"/>
                <a:ext cx="1296144" cy="360040"/>
                <a:chOff x="1619672" y="3318855"/>
                <a:chExt cx="1296144" cy="360040"/>
              </a:xfrm>
            </p:grpSpPr>
            <p:sp>
              <p:nvSpPr>
                <p:cNvPr id="89" name="Rectangle 88">
                  <a:extLst>
                    <a:ext uri="{FF2B5EF4-FFF2-40B4-BE49-F238E27FC236}">
                      <a16:creationId xmlns:a16="http://schemas.microsoft.com/office/drawing/2014/main" id="{BB0279A9-64FA-C341-A337-8505F9A5547A}"/>
                    </a:ext>
                  </a:extLst>
                </p:cNvPr>
                <p:cNvSpPr/>
                <p:nvPr/>
              </p:nvSpPr>
              <p:spPr>
                <a:xfrm>
                  <a:off x="1619672" y="3318855"/>
                  <a:ext cx="1296144" cy="254161"/>
                </a:xfrm>
                <a:prstGeom prst="rect">
                  <a:avLst/>
                </a:prstGeom>
                <a:solidFill>
                  <a:srgbClr val="5182B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0" name="Oval 89">
                  <a:extLst>
                    <a:ext uri="{FF2B5EF4-FFF2-40B4-BE49-F238E27FC236}">
                      <a16:creationId xmlns:a16="http://schemas.microsoft.com/office/drawing/2014/main" id="{9A2D6012-D93F-1C48-B92A-F3238CE3F50E}"/>
                    </a:ext>
                  </a:extLst>
                </p:cNvPr>
                <p:cNvSpPr/>
                <p:nvPr/>
              </p:nvSpPr>
              <p:spPr>
                <a:xfrm>
                  <a:off x="1659124" y="3462871"/>
                  <a:ext cx="222920" cy="216024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1" name="Oval 90">
                  <a:extLst>
                    <a:ext uri="{FF2B5EF4-FFF2-40B4-BE49-F238E27FC236}">
                      <a16:creationId xmlns:a16="http://schemas.microsoft.com/office/drawing/2014/main" id="{D3DA5EA4-95D8-AF49-8078-889FE74422C7}"/>
                    </a:ext>
                  </a:extLst>
                </p:cNvPr>
                <p:cNvSpPr/>
                <p:nvPr/>
              </p:nvSpPr>
              <p:spPr>
                <a:xfrm>
                  <a:off x="2157643" y="3462871"/>
                  <a:ext cx="222920" cy="216024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2" name="Oval 91">
                  <a:extLst>
                    <a:ext uri="{FF2B5EF4-FFF2-40B4-BE49-F238E27FC236}">
                      <a16:creationId xmlns:a16="http://schemas.microsoft.com/office/drawing/2014/main" id="{AF668DE4-FEDF-4441-BF9E-2F554715447B}"/>
                    </a:ext>
                  </a:extLst>
                </p:cNvPr>
                <p:cNvSpPr/>
                <p:nvPr/>
              </p:nvSpPr>
              <p:spPr>
                <a:xfrm>
                  <a:off x="2655940" y="3462871"/>
                  <a:ext cx="222920" cy="216024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9D42ECBE-6129-8648-B98F-E5F7E781CC04}"/>
                  </a:ext>
                </a:extLst>
              </p:cNvPr>
              <p:cNvSpPr/>
              <p:nvPr/>
            </p:nvSpPr>
            <p:spPr>
              <a:xfrm>
                <a:off x="793764" y="4797152"/>
                <a:ext cx="70552" cy="72008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85" name="Group 84">
                <a:extLst>
                  <a:ext uri="{FF2B5EF4-FFF2-40B4-BE49-F238E27FC236}">
                    <a16:creationId xmlns:a16="http://schemas.microsoft.com/office/drawing/2014/main" id="{69EDDF5B-4FD4-B847-B0B4-9E34C3D76386}"/>
                  </a:ext>
                </a:extLst>
              </p:cNvPr>
              <p:cNvGrpSpPr/>
              <p:nvPr/>
            </p:nvGrpSpPr>
            <p:grpSpPr>
              <a:xfrm>
                <a:off x="760472" y="4623911"/>
                <a:ext cx="134724" cy="134724"/>
                <a:chOff x="3640542" y="2214156"/>
                <a:chExt cx="134724" cy="134724"/>
              </a:xfrm>
            </p:grpSpPr>
            <p:cxnSp>
              <p:nvCxnSpPr>
                <p:cNvPr id="87" name="Straight Connector 86">
                  <a:extLst>
                    <a:ext uri="{FF2B5EF4-FFF2-40B4-BE49-F238E27FC236}">
                      <a16:creationId xmlns:a16="http://schemas.microsoft.com/office/drawing/2014/main" id="{6CEAD770-4DB2-0C45-9168-C2DFEB76A89B}"/>
                    </a:ext>
                  </a:extLst>
                </p:cNvPr>
                <p:cNvCxnSpPr/>
                <p:nvPr/>
              </p:nvCxnSpPr>
              <p:spPr>
                <a:xfrm>
                  <a:off x="3707904" y="2214156"/>
                  <a:ext cx="0" cy="134724"/>
                </a:xfrm>
                <a:prstGeom prst="line">
                  <a:avLst/>
                </a:pr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8" name="Straight Connector 87">
                  <a:extLst>
                    <a:ext uri="{FF2B5EF4-FFF2-40B4-BE49-F238E27FC236}">
                      <a16:creationId xmlns:a16="http://schemas.microsoft.com/office/drawing/2014/main" id="{E390075F-E1EB-DF43-A6D3-90240D7937A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3707904" y="2211533"/>
                  <a:ext cx="0" cy="134724"/>
                </a:xfrm>
                <a:prstGeom prst="line">
                  <a:avLst/>
                </a:pr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86" name="Triangle 85">
                <a:extLst>
                  <a:ext uri="{FF2B5EF4-FFF2-40B4-BE49-F238E27FC236}">
                    <a16:creationId xmlns:a16="http://schemas.microsoft.com/office/drawing/2014/main" id="{AE833D1E-6D74-384D-8181-F508E84B5282}"/>
                  </a:ext>
                </a:extLst>
              </p:cNvPr>
              <p:cNvSpPr/>
              <p:nvPr/>
            </p:nvSpPr>
            <p:spPr>
              <a:xfrm>
                <a:off x="796954" y="4721054"/>
                <a:ext cx="67362" cy="79210"/>
              </a:xfrm>
              <a:prstGeom prst="triangl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0F02B718-DE53-EF48-9424-AC5FDDB3117F}"/>
                </a:ext>
              </a:extLst>
            </p:cNvPr>
            <p:cNvSpPr txBox="1"/>
            <p:nvPr/>
          </p:nvSpPr>
          <p:spPr>
            <a:xfrm>
              <a:off x="220420" y="5418415"/>
              <a:ext cx="125669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err="1"/>
                <a:t>Calib’Standard</a:t>
              </a:r>
              <a:endParaRPr lang="en-US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3903420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2184E8-E55F-B14F-AD0F-47D37A96C8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Kinematic component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130E33-CE09-0941-8FC2-E6F133AC42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14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9F757E-8B38-C447-9422-4FF211E3027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DCAD598-BE6E-4849-A958-AB80A00322DB}"/>
              </a:ext>
            </a:extLst>
          </p:cNvPr>
          <p:cNvSpPr txBox="1"/>
          <p:nvPr/>
        </p:nvSpPr>
        <p:spPr>
          <a:xfrm>
            <a:off x="263352" y="1700808"/>
            <a:ext cx="8064896" cy="1512168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/>
              <a:t>Tested  two alternative kinematic components: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33CE96A-2856-C043-A76C-677B523E28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416" y="2564904"/>
            <a:ext cx="3989710" cy="291219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A7D6F6A-CBAA-354D-8183-4D3A975933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4112" y="2204864"/>
            <a:ext cx="3164387" cy="340196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ACEA161-1681-5849-9512-8161E66EEBB0}"/>
              </a:ext>
            </a:extLst>
          </p:cNvPr>
          <p:cNvSpPr txBox="1"/>
          <p:nvPr/>
        </p:nvSpPr>
        <p:spPr>
          <a:xfrm>
            <a:off x="983432" y="5877272"/>
            <a:ext cx="3600400" cy="91440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algn="l"/>
            <a:r>
              <a:rPr lang="en-US" sz="2000" dirty="0" err="1"/>
              <a:t>Kipp</a:t>
            </a:r>
            <a:r>
              <a:rPr lang="en-US" sz="2000" dirty="0"/>
              <a:t> “Zero point” system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E981E40-9CCC-B246-BA75-706A23700E47}"/>
              </a:ext>
            </a:extLst>
          </p:cNvPr>
          <p:cNvSpPr txBox="1"/>
          <p:nvPr/>
        </p:nvSpPr>
        <p:spPr>
          <a:xfrm>
            <a:off x="7320136" y="5805264"/>
            <a:ext cx="3600400" cy="91440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algn="l"/>
            <a:r>
              <a:rPr lang="en-US" sz="2000" dirty="0" err="1"/>
              <a:t>Baltec</a:t>
            </a:r>
            <a:r>
              <a:rPr lang="en-US" sz="2000" dirty="0"/>
              <a:t> Canoe Spheres/</a:t>
            </a:r>
            <a:r>
              <a:rPr lang="en-US" sz="2000" dirty="0" err="1"/>
              <a:t>Vee</a:t>
            </a:r>
            <a:r>
              <a:rPr lang="en-US" sz="2000" dirty="0"/>
              <a:t> blocks</a:t>
            </a:r>
          </a:p>
        </p:txBody>
      </p:sp>
    </p:spTree>
    <p:extLst>
      <p:ext uri="{BB962C8B-B14F-4D97-AF65-F5344CB8AC3E}">
        <p14:creationId xmlns:p14="http://schemas.microsoft.com/office/powerpoint/2010/main" val="10400663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2184E8-E55F-B14F-AD0F-47D37A96C8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Kinematic component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130E33-CE09-0941-8FC2-E6F133AC42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15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9F757E-8B38-C447-9422-4FF211E3027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DCAD598-BE6E-4849-A958-AB80A00322DB}"/>
              </a:ext>
            </a:extLst>
          </p:cNvPr>
          <p:cNvSpPr txBox="1"/>
          <p:nvPr/>
        </p:nvSpPr>
        <p:spPr>
          <a:xfrm>
            <a:off x="263352" y="1700808"/>
            <a:ext cx="8064896" cy="1512168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/>
              <a:t>Tested  two alternative kinematic components: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/>
              <a:t>Comparison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0A5FAEF7-B1F1-2D47-A30C-1F10BDDE51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9972638"/>
              </p:ext>
            </p:extLst>
          </p:nvPr>
        </p:nvGraphicFramePr>
        <p:xfrm>
          <a:off x="335360" y="2492896"/>
          <a:ext cx="11161239" cy="38874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84176">
                  <a:extLst>
                    <a:ext uri="{9D8B030D-6E8A-4147-A177-3AD203B41FA5}">
                      <a16:colId xmlns:a16="http://schemas.microsoft.com/office/drawing/2014/main" val="606964667"/>
                    </a:ext>
                  </a:extLst>
                </a:gridCol>
                <a:gridCol w="5856650">
                  <a:extLst>
                    <a:ext uri="{9D8B030D-6E8A-4147-A177-3AD203B41FA5}">
                      <a16:colId xmlns:a16="http://schemas.microsoft.com/office/drawing/2014/main" val="3881320087"/>
                    </a:ext>
                  </a:extLst>
                </a:gridCol>
                <a:gridCol w="3720413">
                  <a:extLst>
                    <a:ext uri="{9D8B030D-6E8A-4147-A177-3AD203B41FA5}">
                      <a16:colId xmlns:a16="http://schemas.microsoft.com/office/drawing/2014/main" val="201831183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Mechanism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Pros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41779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Baltec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35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Available with multiple material choices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35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all interface components are identical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35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relatively low cost for one-off instrument part of interface (€450) 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35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Relatively high ongoing cost (will cost €450 for each item of SEE)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35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Small scale "family business" manufacturer based in CA, USA, medium risk to long term supply of standard.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35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Only provides alignment, requires separate clamping mechanism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35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standard material is magnetic, non-magnetic is available but at additional cost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22303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Kipp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>
                        <a:buFont typeface="Arial" panose="020B0604020202020204" pitchFamily="34" charset="0"/>
                        <a:buChar char="•"/>
                      </a:pPr>
                      <a:r>
                        <a:rPr lang="en-GB" dirty="0">
                          <a:effectLst/>
                        </a:rPr>
                        <a:t>Well-established supplier, low risk of long-term supply of standard.</a:t>
                      </a:r>
                    </a:p>
                    <a:p>
                      <a:pPr algn="l" fontAlgn="t">
                        <a:buFont typeface="Arial" panose="020B0604020202020204" pitchFamily="34" charset="0"/>
                        <a:buChar char="•"/>
                      </a:pPr>
                      <a:r>
                        <a:rPr lang="en-GB" dirty="0">
                          <a:effectLst/>
                        </a:rPr>
                        <a:t>built-in clamping mechanism</a:t>
                      </a:r>
                    </a:p>
                    <a:p>
                      <a:pPr algn="l" fontAlgn="t">
                        <a:buFont typeface="Arial" panose="020B0604020202020204" pitchFamily="34" charset="0"/>
                        <a:buChar char="•"/>
                      </a:pPr>
                      <a:r>
                        <a:rPr lang="en-GB" dirty="0">
                          <a:effectLst/>
                        </a:rPr>
                        <a:t>Relatively low ongoing cost (will cost €90 for each item of SEE)</a:t>
                      </a:r>
                    </a:p>
                  </a:txBody>
                  <a:tcPr marL="95250" marR="95250" marT="66675" marB="66675"/>
                </a:tc>
                <a:tc>
                  <a:txBody>
                    <a:bodyPr/>
                    <a:lstStyle/>
                    <a:p>
                      <a:pPr algn="l" fontAlgn="t">
                        <a:buFont typeface="Arial" panose="020B0604020202020204" pitchFamily="34" charset="0"/>
                        <a:buChar char="•"/>
                      </a:pPr>
                      <a:endParaRPr lang="en-GB" dirty="0">
                        <a:effectLst/>
                      </a:endParaRPr>
                    </a:p>
                    <a:p>
                      <a:pPr algn="l" fontAlgn="t">
                        <a:buFont typeface="Arial" panose="020B0604020202020204" pitchFamily="34" charset="0"/>
                        <a:buChar char="•"/>
                      </a:pPr>
                      <a:r>
                        <a:rPr lang="en-GB" dirty="0">
                          <a:effectLst/>
                        </a:rPr>
                        <a:t>magnetic component and </a:t>
                      </a:r>
                      <a:r>
                        <a:rPr lang="en-GB" dirty="0" err="1">
                          <a:effectLst/>
                        </a:rPr>
                        <a:t>mfg</a:t>
                      </a:r>
                      <a:r>
                        <a:rPr lang="en-GB" dirty="0">
                          <a:effectLst/>
                        </a:rPr>
                        <a:t> hasn't yet confirmed if non-magnetic version is possible (although we're in discussion)</a:t>
                      </a:r>
                    </a:p>
                    <a:p>
                      <a:pPr algn="l" fontAlgn="t">
                        <a:buFont typeface="Arial" panose="020B0604020202020204" pitchFamily="34" charset="0"/>
                        <a:buChar char="•"/>
                      </a:pPr>
                      <a:r>
                        <a:rPr lang="en-GB" dirty="0">
                          <a:effectLst/>
                        </a:rPr>
                        <a:t>Relatively high cost for one-off instrument part of interface (€1200).</a:t>
                      </a:r>
                    </a:p>
                  </a:txBody>
                  <a:tcPr marL="95250" marR="95250" marT="66675" marB="66675"/>
                </a:tc>
                <a:extLst>
                  <a:ext uri="{0D108BD9-81ED-4DB2-BD59-A6C34878D82A}">
                    <a16:rowId xmlns:a16="http://schemas.microsoft.com/office/drawing/2014/main" val="173369158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527725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2184E8-E55F-B14F-AD0F-47D37A96C8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Test setup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130E33-CE09-0941-8FC2-E6F133AC42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16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9F757E-8B38-C447-9422-4FF211E3027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DCAD598-BE6E-4849-A958-AB80A00322DB}"/>
              </a:ext>
            </a:extLst>
          </p:cNvPr>
          <p:cNvSpPr txBox="1"/>
          <p:nvPr/>
        </p:nvSpPr>
        <p:spPr>
          <a:xfrm>
            <a:off x="407368" y="1772816"/>
            <a:ext cx="8064896" cy="1512168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algn="l"/>
            <a:r>
              <a:rPr lang="en-US" sz="2000" dirty="0"/>
              <a:t>Mounted both “instrument” interfaces, rotated by 30°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A88554A-3CB0-E749-98B1-66E5E90D65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376" y="2276872"/>
            <a:ext cx="4111472" cy="368731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6236A49-E606-0945-AAC5-A8E4B09F5D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7888" y="2708920"/>
            <a:ext cx="4018967" cy="228396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BD8504D-6970-EE4A-B906-3EFD270B023E}"/>
              </a:ext>
            </a:extLst>
          </p:cNvPr>
          <p:cNvSpPr txBox="1"/>
          <p:nvPr/>
        </p:nvSpPr>
        <p:spPr>
          <a:xfrm>
            <a:off x="5231904" y="5085184"/>
            <a:ext cx="8064896" cy="1512168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r>
              <a:rPr lang="en-US" sz="2000" dirty="0"/>
              <a:t>Mounted matching “equipment” interfaces onto flange</a:t>
            </a:r>
          </a:p>
        </p:txBody>
      </p:sp>
    </p:spTree>
    <p:extLst>
      <p:ext uri="{BB962C8B-B14F-4D97-AF65-F5344CB8AC3E}">
        <p14:creationId xmlns:p14="http://schemas.microsoft.com/office/powerpoint/2010/main" val="8443164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2184E8-E55F-B14F-AD0F-47D37A96C8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Test setup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130E33-CE09-0941-8FC2-E6F133AC42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17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9F757E-8B38-C447-9422-4FF211E3027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DCAD598-BE6E-4849-A958-AB80A00322DB}"/>
              </a:ext>
            </a:extLst>
          </p:cNvPr>
          <p:cNvSpPr txBox="1"/>
          <p:nvPr/>
        </p:nvSpPr>
        <p:spPr>
          <a:xfrm>
            <a:off x="407368" y="1772816"/>
            <a:ext cx="8064896" cy="1512168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algn="l"/>
            <a:r>
              <a:rPr lang="en-US" sz="2000" dirty="0"/>
              <a:t>Installed 3 laser fiducials on top of flange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AF0054C-1C2A-CD41-AACE-A59DA838D1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368" y="2276872"/>
            <a:ext cx="6062148" cy="364502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364DB9C-5167-5642-8DAA-EDDEC6FBBC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4112" y="1916832"/>
            <a:ext cx="3158730" cy="2543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8014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2184E8-E55F-B14F-AD0F-47D37A96C8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Test setup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130E33-CE09-0941-8FC2-E6F133AC42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18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9F757E-8B38-C447-9422-4FF211E3027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DCAD598-BE6E-4849-A958-AB80A00322DB}"/>
              </a:ext>
            </a:extLst>
          </p:cNvPr>
          <p:cNvSpPr txBox="1"/>
          <p:nvPr/>
        </p:nvSpPr>
        <p:spPr>
          <a:xfrm>
            <a:off x="407368" y="1772816"/>
            <a:ext cx="8064896" cy="1512168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algn="l"/>
            <a:r>
              <a:rPr lang="en-US" sz="2000" dirty="0"/>
              <a:t>Both systems showed repeatability within tolerance of measurement</a:t>
            </a:r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04D5229C-D9FA-F643-89EC-691963FA114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70964177"/>
              </p:ext>
            </p:extLst>
          </p:nvPr>
        </p:nvGraphicFramePr>
        <p:xfrm>
          <a:off x="407368" y="2780928"/>
          <a:ext cx="6848053" cy="37154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529216C6-8D63-9845-B34F-34EF1B4767FD}"/>
              </a:ext>
            </a:extLst>
          </p:cNvPr>
          <p:cNvSpPr txBox="1"/>
          <p:nvPr/>
        </p:nvSpPr>
        <p:spPr>
          <a:xfrm>
            <a:off x="7680176" y="2924944"/>
            <a:ext cx="3096344" cy="280831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/>
              <a:t>Will test effect of loading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axial and offset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Effect of locking mechanism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Long term repeatability/wear</a:t>
            </a:r>
          </a:p>
        </p:txBody>
      </p:sp>
    </p:spTree>
    <p:extLst>
      <p:ext uri="{BB962C8B-B14F-4D97-AF65-F5344CB8AC3E}">
        <p14:creationId xmlns:p14="http://schemas.microsoft.com/office/powerpoint/2010/main" val="4103035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2184E8-E55F-B14F-AD0F-47D37A96C8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Mapping the UCS onto sample position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130E33-CE09-0941-8FC2-E6F133AC42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19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9F757E-8B38-C447-9422-4FF211E3027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DCAD598-BE6E-4849-A958-AB80A00322DB}"/>
              </a:ext>
            </a:extLst>
          </p:cNvPr>
          <p:cNvSpPr txBox="1"/>
          <p:nvPr/>
        </p:nvSpPr>
        <p:spPr>
          <a:xfrm>
            <a:off x="407368" y="1772816"/>
            <a:ext cx="8064896" cy="1512168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/>
              <a:t>Need to rapidly identify beam </a:t>
            </a:r>
            <a:r>
              <a:rPr lang="en-US" sz="2000" dirty="0" err="1"/>
              <a:t>centre</a:t>
            </a:r>
            <a:r>
              <a:rPr lang="en-US" sz="2000" dirty="0"/>
              <a:t>...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/>
              <a:t>Use beam scanning methodology</a:t>
            </a:r>
          </a:p>
          <a:p>
            <a:pPr algn="l"/>
            <a:endParaRPr lang="en-US" sz="2000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9C6BE89-F8FB-B542-9618-7B69E1FC5BEC}"/>
              </a:ext>
            </a:extLst>
          </p:cNvPr>
          <p:cNvGrpSpPr/>
          <p:nvPr/>
        </p:nvGrpSpPr>
        <p:grpSpPr>
          <a:xfrm>
            <a:off x="2783632" y="3212976"/>
            <a:ext cx="4702260" cy="2613382"/>
            <a:chOff x="180724" y="4045289"/>
            <a:chExt cx="4702260" cy="2613382"/>
          </a:xfrm>
        </p:grpSpPr>
        <p:sp>
          <p:nvSpPr>
            <p:cNvPr id="10" name="Cube 9">
              <a:extLst>
                <a:ext uri="{FF2B5EF4-FFF2-40B4-BE49-F238E27FC236}">
                  <a16:creationId xmlns:a16="http://schemas.microsoft.com/office/drawing/2014/main" id="{192AEE1C-88EC-EF45-81B1-92B70B2CD837}"/>
                </a:ext>
              </a:extLst>
            </p:cNvPr>
            <p:cNvSpPr/>
            <p:nvPr/>
          </p:nvSpPr>
          <p:spPr>
            <a:xfrm>
              <a:off x="3966211" y="4352291"/>
              <a:ext cx="467696" cy="665266"/>
            </a:xfrm>
            <a:prstGeom prst="cube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7079519B-AFC7-494D-A842-0DAA46356BD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55453" y="4737228"/>
              <a:ext cx="2281351" cy="1153944"/>
            </a:xfrm>
            <a:prstGeom prst="straightConnector1">
              <a:avLst/>
            </a:prstGeom>
            <a:ln w="25400">
              <a:solidFill>
                <a:srgbClr val="FEA8AD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D333535B-A664-B547-A830-8555246FACF1}"/>
                </a:ext>
              </a:extLst>
            </p:cNvPr>
            <p:cNvCxnSpPr>
              <a:cxnSpLocks/>
            </p:cNvCxnSpPr>
            <p:nvPr/>
          </p:nvCxnSpPr>
          <p:spPr>
            <a:xfrm>
              <a:off x="611560" y="6286213"/>
              <a:ext cx="2599333" cy="0"/>
            </a:xfrm>
            <a:prstGeom prst="straightConnector1">
              <a:avLst/>
            </a:prstGeom>
            <a:ln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6BB6864-C392-3F45-9DA4-E729ABE557EC}"/>
                </a:ext>
              </a:extLst>
            </p:cNvPr>
            <p:cNvSpPr txBox="1"/>
            <p:nvPr/>
          </p:nvSpPr>
          <p:spPr>
            <a:xfrm>
              <a:off x="2513437" y="6289339"/>
              <a:ext cx="7048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y-axis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CF4C90A-482C-6044-A0A3-93C2561F4675}"/>
                </a:ext>
              </a:extLst>
            </p:cNvPr>
            <p:cNvSpPr txBox="1"/>
            <p:nvPr/>
          </p:nvSpPr>
          <p:spPr>
            <a:xfrm rot="19911710">
              <a:off x="3245689" y="4627916"/>
              <a:ext cx="7200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Beam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039F8E5-A7C9-9B4C-B79D-AA1E915D8DB1}"/>
                </a:ext>
              </a:extLst>
            </p:cNvPr>
            <p:cNvSpPr/>
            <p:nvPr/>
          </p:nvSpPr>
          <p:spPr>
            <a:xfrm>
              <a:off x="1691680" y="5301200"/>
              <a:ext cx="360040" cy="98501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675821F3-4A3F-5843-B374-58DE5760C5D7}"/>
                </a:ext>
              </a:extLst>
            </p:cNvPr>
            <p:cNvSpPr/>
            <p:nvPr/>
          </p:nvSpPr>
          <p:spPr>
            <a:xfrm>
              <a:off x="1855453" y="5855172"/>
              <a:ext cx="36000" cy="36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ound Same Side Corner Rectangle 16">
              <a:extLst>
                <a:ext uri="{FF2B5EF4-FFF2-40B4-BE49-F238E27FC236}">
                  <a16:creationId xmlns:a16="http://schemas.microsoft.com/office/drawing/2014/main" id="{148B58E6-6A2E-D14C-89C0-674667842B93}"/>
                </a:ext>
              </a:extLst>
            </p:cNvPr>
            <p:cNvSpPr/>
            <p:nvPr/>
          </p:nvSpPr>
          <p:spPr>
            <a:xfrm rot="3770105">
              <a:off x="1394144" y="5570313"/>
              <a:ext cx="102848" cy="104596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FF0000">
                <a:alpha val="3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943B1B8-8F4A-FA49-89A6-FCDED592CA2B}"/>
                </a:ext>
              </a:extLst>
            </p:cNvPr>
            <p:cNvSpPr txBox="1"/>
            <p:nvPr/>
          </p:nvSpPr>
          <p:spPr>
            <a:xfrm>
              <a:off x="3877131" y="5044534"/>
              <a:ext cx="10058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Detector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DADF1D7-7D66-0943-B3C8-54CC6923CF47}"/>
                </a:ext>
              </a:extLst>
            </p:cNvPr>
            <p:cNvSpPr txBox="1"/>
            <p:nvPr/>
          </p:nvSpPr>
          <p:spPr>
            <a:xfrm>
              <a:off x="628941" y="4632025"/>
              <a:ext cx="7080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z-axis</a:t>
              </a:r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EB3733A5-EA59-1E4B-A71C-B415983418A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443811" y="4889944"/>
              <a:ext cx="0" cy="156338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3C019FE3-2663-D140-AEEC-7DABB95E8151}"/>
                </a:ext>
              </a:extLst>
            </p:cNvPr>
            <p:cNvSpPr txBox="1"/>
            <p:nvPr/>
          </p:nvSpPr>
          <p:spPr>
            <a:xfrm>
              <a:off x="180724" y="4045289"/>
              <a:ext cx="11790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Setup: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9F0743B-CB98-5940-9E6E-8583799A19D9}"/>
              </a:ext>
            </a:extLst>
          </p:cNvPr>
          <p:cNvGrpSpPr/>
          <p:nvPr/>
        </p:nvGrpSpPr>
        <p:grpSpPr>
          <a:xfrm>
            <a:off x="8400256" y="3212976"/>
            <a:ext cx="3233374" cy="3240585"/>
            <a:chOff x="8232575" y="3617415"/>
            <a:chExt cx="3233374" cy="3240585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9FCA3196-0E4D-8C48-A745-96224C37E7B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232575" y="3732170"/>
              <a:ext cx="3233374" cy="2230717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10E6F854-CB77-5B41-AB6C-D436A27FC89B}"/>
                </a:ext>
              </a:extLst>
            </p:cNvPr>
            <p:cNvSpPr txBox="1"/>
            <p:nvPr/>
          </p:nvSpPr>
          <p:spPr>
            <a:xfrm>
              <a:off x="9848976" y="5943600"/>
              <a:ext cx="914400" cy="914400"/>
            </a:xfrm>
            <a:prstGeom prst="rect">
              <a:avLst/>
            </a:prstGeom>
          </p:spPr>
          <p:txBody>
            <a:bodyPr vert="horz" wrap="none" lIns="91440" tIns="45720" rIns="91440" bIns="45720" rtlCol="0" anchor="t">
              <a:normAutofit/>
            </a:bodyPr>
            <a:lstStyle/>
            <a:p>
              <a:pPr algn="l"/>
              <a:r>
                <a:rPr lang="en-US" sz="2000" dirty="0"/>
                <a:t>Position (mm)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4FD90D0E-5749-E644-99D6-021D0604718B}"/>
                </a:ext>
              </a:extLst>
            </p:cNvPr>
            <p:cNvSpPr txBox="1"/>
            <p:nvPr/>
          </p:nvSpPr>
          <p:spPr>
            <a:xfrm>
              <a:off x="8609691" y="3617415"/>
              <a:ext cx="914400" cy="914400"/>
            </a:xfrm>
            <a:prstGeom prst="rect">
              <a:avLst/>
            </a:prstGeom>
          </p:spPr>
          <p:txBody>
            <a:bodyPr vert="horz" wrap="none" lIns="91440" tIns="45720" rIns="91440" bIns="45720" rtlCol="0" anchor="t">
              <a:normAutofit/>
            </a:bodyPr>
            <a:lstStyle/>
            <a:p>
              <a:pPr algn="l"/>
              <a:r>
                <a:rPr lang="en-US" sz="2000" dirty="0"/>
                <a:t>counts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78476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EEB5C7-599C-1B46-B63E-974118B0D5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Challenge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6AA8DE-5F9C-774D-A251-7A091E2C21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781000"/>
            <a:ext cx="10972800" cy="1359968"/>
          </a:xfrm>
        </p:spPr>
        <p:txBody>
          <a:bodyPr/>
          <a:lstStyle/>
          <a:p>
            <a:r>
              <a:rPr lang="en-GB" dirty="0"/>
              <a:t>Key design feature of recent neutron sources is beam brightness</a:t>
            </a:r>
          </a:p>
          <a:p>
            <a:r>
              <a:rPr lang="en-GB" dirty="0"/>
              <a:t>Allows significant reduction in sample sizes.</a:t>
            </a:r>
          </a:p>
          <a:p>
            <a:r>
              <a:rPr lang="en-GB" dirty="0"/>
              <a:t>Requires step change in precision and repeatability of sample positioning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729294-037D-554D-92C3-515551AEB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2</a:t>
            </a:fld>
            <a:endParaRPr lang="en-GB" noProof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B9121C-D607-7542-93FF-48514E77284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F46826BD-5E85-A34A-8BBC-D3FB6195CEB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21917435"/>
              </p:ext>
            </p:extLst>
          </p:nvPr>
        </p:nvGraphicFramePr>
        <p:xfrm>
          <a:off x="623392" y="3284984"/>
          <a:ext cx="4176464" cy="33269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9" name="Group 8">
            <a:extLst>
              <a:ext uri="{FF2B5EF4-FFF2-40B4-BE49-F238E27FC236}">
                <a16:creationId xmlns:a16="http://schemas.microsoft.com/office/drawing/2014/main" id="{A7F54CC1-BC33-7340-9B49-0352016A9768}"/>
              </a:ext>
            </a:extLst>
          </p:cNvPr>
          <p:cNvGrpSpPr/>
          <p:nvPr/>
        </p:nvGrpSpPr>
        <p:grpSpPr>
          <a:xfrm>
            <a:off x="7176122" y="3501008"/>
            <a:ext cx="4752526" cy="2995031"/>
            <a:chOff x="7176122" y="3501008"/>
            <a:chExt cx="4752526" cy="299503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97F4D5F-6C14-5745-A13E-AD0829961D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5400000">
              <a:off x="8330380" y="4434980"/>
              <a:ext cx="2995031" cy="1127087"/>
            </a:xfrm>
            <a:prstGeom prst="rect">
              <a:avLst/>
            </a:prstGeom>
          </p:spPr>
        </p:pic>
        <p:sp>
          <p:nvSpPr>
            <p:cNvPr id="8" name="Trapezoid 7">
              <a:extLst>
                <a:ext uri="{FF2B5EF4-FFF2-40B4-BE49-F238E27FC236}">
                  <a16:creationId xmlns:a16="http://schemas.microsoft.com/office/drawing/2014/main" id="{269A97AB-5B6A-2E40-920B-87B120FC9444}"/>
                </a:ext>
              </a:extLst>
            </p:cNvPr>
            <p:cNvSpPr/>
            <p:nvPr/>
          </p:nvSpPr>
          <p:spPr>
            <a:xfrm rot="16200000">
              <a:off x="9431600" y="2541673"/>
              <a:ext cx="241569" cy="4752526"/>
            </a:xfrm>
            <a:prstGeom prst="trapezoid">
              <a:avLst/>
            </a:prstGeom>
            <a:solidFill>
              <a:schemeClr val="accent6">
                <a:alpha val="1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55FEE765-77DD-EE4E-B835-2985C820D82A}"/>
              </a:ext>
            </a:extLst>
          </p:cNvPr>
          <p:cNvSpPr txBox="1"/>
          <p:nvPr/>
        </p:nvSpPr>
        <p:spPr>
          <a:xfrm>
            <a:off x="5879976" y="5157192"/>
            <a:ext cx="3168352" cy="432048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/>
          <a:p>
            <a:pPr algn="l"/>
            <a:r>
              <a:rPr lang="en-US" sz="2000" dirty="0"/>
              <a:t>Sample diameter ~ 500</a:t>
            </a:r>
            <a:r>
              <a:rPr lang="el-GR" sz="2000" dirty="0"/>
              <a:t>μ</a:t>
            </a:r>
            <a:r>
              <a:rPr lang="en-US" sz="2000" dirty="0"/>
              <a:t>m </a:t>
            </a:r>
          </a:p>
        </p:txBody>
      </p:sp>
    </p:spTree>
    <p:extLst>
      <p:ext uri="{BB962C8B-B14F-4D97-AF65-F5344CB8AC3E}">
        <p14:creationId xmlns:p14="http://schemas.microsoft.com/office/powerpoint/2010/main" val="527374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EEB5C7-599C-1B46-B63E-974118B0D5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HZB alignment, scanning tests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729294-037D-554D-92C3-515551AEB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20</a:t>
            </a:fld>
            <a:endParaRPr lang="en-GB" noProof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B9121C-D607-7542-93FF-48514E77284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Set up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188CD7-DBE2-214E-82B4-926DF487A2D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29378" y="2243532"/>
            <a:ext cx="6464993" cy="384709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F8760EB-3CC8-CF40-90DF-13433A33993B}"/>
              </a:ext>
            </a:extLst>
          </p:cNvPr>
          <p:cNvSpPr txBox="1"/>
          <p:nvPr/>
        </p:nvSpPr>
        <p:spPr>
          <a:xfrm>
            <a:off x="543413" y="4382313"/>
            <a:ext cx="2376264" cy="64807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/>
          <a:p>
            <a:pPr algn="l"/>
            <a:r>
              <a:rPr lang="en-US" sz="2000" dirty="0"/>
              <a:t>HZB beam monitor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2EE2FDE-B4AA-2B45-B532-581F743DF33F}"/>
              </a:ext>
            </a:extLst>
          </p:cNvPr>
          <p:cNvSpPr txBox="1"/>
          <p:nvPr/>
        </p:nvSpPr>
        <p:spPr>
          <a:xfrm>
            <a:off x="4193421" y="6145534"/>
            <a:ext cx="3096344" cy="980728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/>
          <a:p>
            <a:pPr algn="l"/>
            <a:r>
              <a:rPr lang="en-US" sz="2000" dirty="0"/>
              <a:t>X-Y-Z stage on SAD standard kinematic mount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667E163-C3A9-EB41-ADEB-645CF7DC2FAE}"/>
              </a:ext>
            </a:extLst>
          </p:cNvPr>
          <p:cNvSpPr txBox="1"/>
          <p:nvPr/>
        </p:nvSpPr>
        <p:spPr>
          <a:xfrm>
            <a:off x="9984432" y="1517673"/>
            <a:ext cx="1368152" cy="687191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/>
          <a:p>
            <a:pPr algn="l"/>
            <a:endParaRPr lang="en-US" sz="2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F994FBC-F3AF-9A41-B37D-9B48720C29BD}"/>
              </a:ext>
            </a:extLst>
          </p:cNvPr>
          <p:cNvSpPr txBox="1"/>
          <p:nvPr/>
        </p:nvSpPr>
        <p:spPr>
          <a:xfrm>
            <a:off x="9515028" y="2484872"/>
            <a:ext cx="1728192" cy="100811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/>
          <a:p>
            <a:pPr algn="l"/>
            <a:r>
              <a:rPr lang="en-US" sz="2000" dirty="0"/>
              <a:t>Upstream slits (10x10mm)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F714B40-2206-9A4B-BB46-A48685BB49C4}"/>
              </a:ext>
            </a:extLst>
          </p:cNvPr>
          <p:cNvSpPr txBox="1"/>
          <p:nvPr/>
        </p:nvSpPr>
        <p:spPr>
          <a:xfrm>
            <a:off x="9604072" y="3374201"/>
            <a:ext cx="1728192" cy="100811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/>
          <a:p>
            <a:pPr algn="l"/>
            <a:r>
              <a:rPr lang="en-US" sz="2000" dirty="0"/>
              <a:t>Downstream slits (6x6mm)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112C1FB-36E2-A440-AD93-4BA491A9BBBF}"/>
              </a:ext>
            </a:extLst>
          </p:cNvPr>
          <p:cNvSpPr txBox="1"/>
          <p:nvPr/>
        </p:nvSpPr>
        <p:spPr>
          <a:xfrm>
            <a:off x="4209646" y="1698265"/>
            <a:ext cx="5192336" cy="980728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/>
          <a:p>
            <a:pPr algn="l"/>
            <a:r>
              <a:rPr lang="en-US" sz="2000" dirty="0"/>
              <a:t>ø25mm </a:t>
            </a:r>
            <a:r>
              <a:rPr lang="en-US" sz="2000" dirty="0" err="1"/>
              <a:t>hBN</a:t>
            </a:r>
            <a:r>
              <a:rPr lang="en-US" sz="2000" dirty="0"/>
              <a:t> disc (several pinhole sizes)</a:t>
            </a:r>
          </a:p>
        </p:txBody>
      </p:sp>
      <p:sp>
        <p:nvSpPr>
          <p:cNvPr id="13" name="Right Arrow 12">
            <a:extLst>
              <a:ext uri="{FF2B5EF4-FFF2-40B4-BE49-F238E27FC236}">
                <a16:creationId xmlns:a16="http://schemas.microsoft.com/office/drawing/2014/main" id="{AE69A172-3B5C-774E-BBFF-A7847BCE68C3}"/>
              </a:ext>
            </a:extLst>
          </p:cNvPr>
          <p:cNvSpPr/>
          <p:nvPr/>
        </p:nvSpPr>
        <p:spPr>
          <a:xfrm>
            <a:off x="3215680" y="4389913"/>
            <a:ext cx="1296144" cy="486847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79DA0A8C-5231-424E-99CC-B00C1329FBA5}"/>
              </a:ext>
            </a:extLst>
          </p:cNvPr>
          <p:cNvSpPr/>
          <p:nvPr/>
        </p:nvSpPr>
        <p:spPr>
          <a:xfrm rot="20088501">
            <a:off x="4403475" y="5405988"/>
            <a:ext cx="1296144" cy="486847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ight Arrow 14">
            <a:extLst>
              <a:ext uri="{FF2B5EF4-FFF2-40B4-BE49-F238E27FC236}">
                <a16:creationId xmlns:a16="http://schemas.microsoft.com/office/drawing/2014/main" id="{7DD78BAE-F3CE-9841-B9E9-C5C5D7970453}"/>
              </a:ext>
            </a:extLst>
          </p:cNvPr>
          <p:cNvSpPr/>
          <p:nvPr/>
        </p:nvSpPr>
        <p:spPr>
          <a:xfrm rot="10800000">
            <a:off x="7752184" y="3459352"/>
            <a:ext cx="1512168" cy="486847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ight Arrow 15">
            <a:extLst>
              <a:ext uri="{FF2B5EF4-FFF2-40B4-BE49-F238E27FC236}">
                <a16:creationId xmlns:a16="http://schemas.microsoft.com/office/drawing/2014/main" id="{7C895674-77C3-844D-A007-B8313836B8C3}"/>
              </a:ext>
            </a:extLst>
          </p:cNvPr>
          <p:cNvSpPr/>
          <p:nvPr/>
        </p:nvSpPr>
        <p:spPr>
          <a:xfrm rot="5400000">
            <a:off x="5707315" y="2745505"/>
            <a:ext cx="1296144" cy="486847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ight Arrow 16">
            <a:extLst>
              <a:ext uri="{FF2B5EF4-FFF2-40B4-BE49-F238E27FC236}">
                <a16:creationId xmlns:a16="http://schemas.microsoft.com/office/drawing/2014/main" id="{6F865DD3-AC0F-9840-B63D-F8F91F165095}"/>
              </a:ext>
            </a:extLst>
          </p:cNvPr>
          <p:cNvSpPr/>
          <p:nvPr/>
        </p:nvSpPr>
        <p:spPr>
          <a:xfrm rot="10800000">
            <a:off x="8893390" y="2671149"/>
            <a:ext cx="552521" cy="486847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09205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74FC7DE3-CE01-4C4B-B1FD-CDD20C7DE41A}"/>
              </a:ext>
            </a:extLst>
          </p:cNvPr>
          <p:cNvGrpSpPr/>
          <p:nvPr/>
        </p:nvGrpSpPr>
        <p:grpSpPr>
          <a:xfrm>
            <a:off x="8737600" y="3627895"/>
            <a:ext cx="3233374" cy="3240585"/>
            <a:chOff x="8232575" y="3617415"/>
            <a:chExt cx="3233374" cy="3240585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CDFBF338-57C3-1C4C-AED2-FFAFFD292A6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232575" y="3732170"/>
              <a:ext cx="3233374" cy="2230717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A7B42D35-0449-B34D-ACC6-7A55E54B4D7D}"/>
                </a:ext>
              </a:extLst>
            </p:cNvPr>
            <p:cNvSpPr txBox="1"/>
            <p:nvPr/>
          </p:nvSpPr>
          <p:spPr>
            <a:xfrm>
              <a:off x="9848976" y="5943600"/>
              <a:ext cx="914400" cy="914400"/>
            </a:xfrm>
            <a:prstGeom prst="rect">
              <a:avLst/>
            </a:prstGeom>
          </p:spPr>
          <p:txBody>
            <a:bodyPr vert="horz" wrap="none" lIns="91440" tIns="45720" rIns="91440" bIns="45720" rtlCol="0" anchor="t">
              <a:normAutofit/>
            </a:bodyPr>
            <a:lstStyle/>
            <a:p>
              <a:pPr algn="l"/>
              <a:r>
                <a:rPr lang="en-US" sz="2000" dirty="0"/>
                <a:t>Position (mm)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DE8D7A88-68EB-AC46-83A2-BBAA8AAC6FD1}"/>
                </a:ext>
              </a:extLst>
            </p:cNvPr>
            <p:cNvSpPr txBox="1"/>
            <p:nvPr/>
          </p:nvSpPr>
          <p:spPr>
            <a:xfrm>
              <a:off x="8609691" y="3617415"/>
              <a:ext cx="914400" cy="914400"/>
            </a:xfrm>
            <a:prstGeom prst="rect">
              <a:avLst/>
            </a:prstGeom>
          </p:spPr>
          <p:txBody>
            <a:bodyPr vert="horz" wrap="none" lIns="91440" tIns="45720" rIns="91440" bIns="45720" rtlCol="0" anchor="t">
              <a:normAutofit/>
            </a:bodyPr>
            <a:lstStyle/>
            <a:p>
              <a:pPr algn="l"/>
              <a:r>
                <a:rPr lang="en-US" sz="2000" dirty="0"/>
                <a:t>counts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6396A7EC-9CA7-054D-BDD5-C04D17D63A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HZB alignment, scanning tests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12276A-BB53-EB46-A037-8BC129F2E4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21</a:t>
            </a:fld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2E85A4-2DB4-9042-91D1-AB893CE5CF6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Interfaces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6D40F45-A444-0649-8049-749CA6E6A05F}"/>
              </a:ext>
            </a:extLst>
          </p:cNvPr>
          <p:cNvSpPr/>
          <p:nvPr/>
        </p:nvSpPr>
        <p:spPr>
          <a:xfrm>
            <a:off x="2635195" y="1523180"/>
            <a:ext cx="936104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stages+</a:t>
            </a:r>
          </a:p>
          <a:p>
            <a:pPr algn="ctr"/>
            <a:r>
              <a:rPr lang="en-US" sz="1400" dirty="0"/>
              <a:t>pinhole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D044A90-4951-B541-874C-A6909DBC3FA2}"/>
              </a:ext>
            </a:extLst>
          </p:cNvPr>
          <p:cNvSpPr/>
          <p:nvPr/>
        </p:nvSpPr>
        <p:spPr>
          <a:xfrm>
            <a:off x="2635195" y="2746983"/>
            <a:ext cx="936104" cy="64807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Beckhoff driver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D1F4D93-7843-3E42-A567-E601579A4476}"/>
              </a:ext>
            </a:extLst>
          </p:cNvPr>
          <p:cNvSpPr/>
          <p:nvPr/>
        </p:nvSpPr>
        <p:spPr>
          <a:xfrm>
            <a:off x="2635195" y="3574410"/>
            <a:ext cx="936104" cy="64807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EPICS control layer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2868A9F-10CE-6E4F-8210-E01CD8511802}"/>
              </a:ext>
            </a:extLst>
          </p:cNvPr>
          <p:cNvSpPr/>
          <p:nvPr/>
        </p:nvSpPr>
        <p:spPr>
          <a:xfrm>
            <a:off x="5950367" y="1508415"/>
            <a:ext cx="936104" cy="64807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HZB monitor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8DA0943-E39D-2A43-9B78-B3928F74639E}"/>
              </a:ext>
            </a:extLst>
          </p:cNvPr>
          <p:cNvSpPr/>
          <p:nvPr/>
        </p:nvSpPr>
        <p:spPr>
          <a:xfrm>
            <a:off x="5950367" y="2749030"/>
            <a:ext cx="936104" cy="64807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Monitor readout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F957C72-2DB7-5846-B905-36ECDA5489A7}"/>
              </a:ext>
            </a:extLst>
          </p:cNvPr>
          <p:cNvSpPr/>
          <p:nvPr/>
        </p:nvSpPr>
        <p:spPr>
          <a:xfrm>
            <a:off x="3978710" y="4644055"/>
            <a:ext cx="1800200" cy="64807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NICOS control layer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E5F68AC-AD78-2D40-8369-F4D6B50BA9CC}"/>
              </a:ext>
            </a:extLst>
          </p:cNvPr>
          <p:cNvSpPr txBox="1"/>
          <p:nvPr/>
        </p:nvSpPr>
        <p:spPr>
          <a:xfrm>
            <a:off x="1360837" y="1778489"/>
            <a:ext cx="914400" cy="402255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algn="l"/>
            <a:r>
              <a:rPr lang="en-US" sz="2000" dirty="0"/>
              <a:t>SAD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FCA2447-0647-5E4C-AFAA-898F530381E7}"/>
              </a:ext>
            </a:extLst>
          </p:cNvPr>
          <p:cNvSpPr txBox="1"/>
          <p:nvPr/>
        </p:nvSpPr>
        <p:spPr>
          <a:xfrm>
            <a:off x="977395" y="3484732"/>
            <a:ext cx="914400" cy="1028555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algn="l"/>
            <a:r>
              <a:rPr lang="en-US" sz="2000" dirty="0"/>
              <a:t>Motion </a:t>
            </a:r>
          </a:p>
          <a:p>
            <a:pPr algn="l"/>
            <a:r>
              <a:rPr lang="en-US" sz="2000" dirty="0"/>
              <a:t>Control +ICS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6A1D542-B823-4743-866D-80E8F0896A2B}"/>
              </a:ext>
            </a:extLst>
          </p:cNvPr>
          <p:cNvSpPr txBox="1"/>
          <p:nvPr/>
        </p:nvSpPr>
        <p:spPr>
          <a:xfrm>
            <a:off x="6922982" y="1616675"/>
            <a:ext cx="914400" cy="1028555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algn="l"/>
            <a:r>
              <a:rPr lang="en-US" sz="2000" dirty="0"/>
              <a:t>V20 team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6A91F91-31E1-EB4A-BE73-772CDB575A84}"/>
              </a:ext>
            </a:extLst>
          </p:cNvPr>
          <p:cNvSpPr txBox="1"/>
          <p:nvPr/>
        </p:nvSpPr>
        <p:spPr>
          <a:xfrm>
            <a:off x="6922982" y="2785188"/>
            <a:ext cx="914400" cy="1028555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algn="l"/>
            <a:r>
              <a:rPr lang="en-US" sz="2000" dirty="0"/>
              <a:t>DMSC /</a:t>
            </a:r>
          </a:p>
          <a:p>
            <a:pPr algn="l"/>
            <a:r>
              <a:rPr lang="en-US" sz="2000" dirty="0"/>
              <a:t>Det. Group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B1D9E89-62F7-9847-AD01-346839AD32A5}"/>
              </a:ext>
            </a:extLst>
          </p:cNvPr>
          <p:cNvSpPr txBox="1"/>
          <p:nvPr/>
        </p:nvSpPr>
        <p:spPr>
          <a:xfrm>
            <a:off x="5219756" y="5249181"/>
            <a:ext cx="914400" cy="1028555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algn="l"/>
            <a:r>
              <a:rPr lang="en-US" sz="2000" dirty="0"/>
              <a:t>DMSC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3AE6926B-B0CA-CD46-8876-D161C0587E03}"/>
              </a:ext>
            </a:extLst>
          </p:cNvPr>
          <p:cNvCxnSpPr>
            <a:cxnSpLocks/>
            <a:stCxn id="6" idx="2"/>
            <a:endCxn id="7" idx="0"/>
          </p:cNvCxnSpPr>
          <p:nvPr/>
        </p:nvCxnSpPr>
        <p:spPr>
          <a:xfrm>
            <a:off x="3103247" y="2171252"/>
            <a:ext cx="0" cy="57573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CA5AE399-7923-2346-A5C9-F0F63A96C91C}"/>
              </a:ext>
            </a:extLst>
          </p:cNvPr>
          <p:cNvCxnSpPr>
            <a:stCxn id="7" idx="2"/>
            <a:endCxn id="8" idx="0"/>
          </p:cNvCxnSpPr>
          <p:nvPr/>
        </p:nvCxnSpPr>
        <p:spPr>
          <a:xfrm>
            <a:off x="3103247" y="3395055"/>
            <a:ext cx="0" cy="17935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3DF18204-5D9A-1743-8B89-C06212F108ED}"/>
              </a:ext>
            </a:extLst>
          </p:cNvPr>
          <p:cNvCxnSpPr>
            <a:stCxn id="9" idx="2"/>
            <a:endCxn id="10" idx="0"/>
          </p:cNvCxnSpPr>
          <p:nvPr/>
        </p:nvCxnSpPr>
        <p:spPr>
          <a:xfrm>
            <a:off x="6418419" y="2156487"/>
            <a:ext cx="0" cy="5925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Elbow Connector 27">
            <a:extLst>
              <a:ext uri="{FF2B5EF4-FFF2-40B4-BE49-F238E27FC236}">
                <a16:creationId xmlns:a16="http://schemas.microsoft.com/office/drawing/2014/main" id="{CD1760CF-574C-2540-9B2E-F4200580422A}"/>
              </a:ext>
            </a:extLst>
          </p:cNvPr>
          <p:cNvCxnSpPr>
            <a:stCxn id="8" idx="3"/>
          </p:cNvCxnSpPr>
          <p:nvPr/>
        </p:nvCxnSpPr>
        <p:spPr>
          <a:xfrm>
            <a:off x="3571299" y="3898446"/>
            <a:ext cx="658924" cy="732303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Left Brace 28">
            <a:extLst>
              <a:ext uri="{FF2B5EF4-FFF2-40B4-BE49-F238E27FC236}">
                <a16:creationId xmlns:a16="http://schemas.microsoft.com/office/drawing/2014/main" id="{0BFC96C3-26EC-A34C-A543-D35057FBED9E}"/>
              </a:ext>
            </a:extLst>
          </p:cNvPr>
          <p:cNvSpPr/>
          <p:nvPr/>
        </p:nvSpPr>
        <p:spPr>
          <a:xfrm>
            <a:off x="2188846" y="2746984"/>
            <a:ext cx="446349" cy="1370550"/>
          </a:xfrm>
          <a:prstGeom prst="leftBrace">
            <a:avLst>
              <a:gd name="adj1" fmla="val 8333"/>
              <a:gd name="adj2" fmla="val 7514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90BCDDF9-4154-1542-940F-2838BD1A0003}"/>
              </a:ext>
            </a:extLst>
          </p:cNvPr>
          <p:cNvCxnSpPr>
            <a:cxnSpLocks/>
            <a:stCxn id="11" idx="3"/>
          </p:cNvCxnSpPr>
          <p:nvPr/>
        </p:nvCxnSpPr>
        <p:spPr>
          <a:xfrm flipV="1">
            <a:off x="5778910" y="4956943"/>
            <a:ext cx="3085930" cy="111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Left Brace 37">
            <a:extLst>
              <a:ext uri="{FF2B5EF4-FFF2-40B4-BE49-F238E27FC236}">
                <a16:creationId xmlns:a16="http://schemas.microsoft.com/office/drawing/2014/main" id="{ED9EDA3E-BDB0-814D-A6FF-E20B8B66279E}"/>
              </a:ext>
            </a:extLst>
          </p:cNvPr>
          <p:cNvSpPr/>
          <p:nvPr/>
        </p:nvSpPr>
        <p:spPr>
          <a:xfrm>
            <a:off x="2124083" y="1683115"/>
            <a:ext cx="259247" cy="1573267"/>
          </a:xfrm>
          <a:prstGeom prst="leftBrace">
            <a:avLst>
              <a:gd name="adj1" fmla="val 8333"/>
              <a:gd name="adj2" fmla="val 18372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Elbow Connector 21">
            <a:extLst>
              <a:ext uri="{FF2B5EF4-FFF2-40B4-BE49-F238E27FC236}">
                <a16:creationId xmlns:a16="http://schemas.microsoft.com/office/drawing/2014/main" id="{E8803357-6B8F-CC43-9E48-FC9AA9B2481A}"/>
              </a:ext>
            </a:extLst>
          </p:cNvPr>
          <p:cNvCxnSpPr>
            <a:cxnSpLocks/>
            <a:stCxn id="10" idx="2"/>
          </p:cNvCxnSpPr>
          <p:nvPr/>
        </p:nvCxnSpPr>
        <p:spPr>
          <a:xfrm rot="5400000">
            <a:off x="5415211" y="3627540"/>
            <a:ext cx="1233647" cy="772771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6DB03748-E903-DB47-81E7-01E3CE91CD9B}"/>
              </a:ext>
            </a:extLst>
          </p:cNvPr>
          <p:cNvSpPr/>
          <p:nvPr/>
        </p:nvSpPr>
        <p:spPr>
          <a:xfrm>
            <a:off x="4124194" y="2929427"/>
            <a:ext cx="1241046" cy="28318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Timing system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5DF3A0B5-2C8A-1048-B6FF-DE7D14E048D1}"/>
              </a:ext>
            </a:extLst>
          </p:cNvPr>
          <p:cNvCxnSpPr>
            <a:stCxn id="24" idx="1"/>
            <a:endCxn id="7" idx="3"/>
          </p:cNvCxnSpPr>
          <p:nvPr/>
        </p:nvCxnSpPr>
        <p:spPr>
          <a:xfrm flipH="1">
            <a:off x="3571299" y="3071019"/>
            <a:ext cx="55289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6738736E-9F7F-7C41-8CFA-957D4B2DBD84}"/>
              </a:ext>
            </a:extLst>
          </p:cNvPr>
          <p:cNvCxnSpPr>
            <a:stCxn id="10" idx="1"/>
            <a:endCxn id="24" idx="3"/>
          </p:cNvCxnSpPr>
          <p:nvPr/>
        </p:nvCxnSpPr>
        <p:spPr>
          <a:xfrm flipH="1" flipV="1">
            <a:off x="5365240" y="3071019"/>
            <a:ext cx="585127" cy="204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Rounded Rectangle 47">
            <a:extLst>
              <a:ext uri="{FF2B5EF4-FFF2-40B4-BE49-F238E27FC236}">
                <a16:creationId xmlns:a16="http://schemas.microsoft.com/office/drawing/2014/main" id="{14CCB3A0-9E98-5140-8FCD-2B1B8847F4C6}"/>
              </a:ext>
            </a:extLst>
          </p:cNvPr>
          <p:cNvSpPr/>
          <p:nvPr/>
        </p:nvSpPr>
        <p:spPr>
          <a:xfrm>
            <a:off x="263352" y="2384832"/>
            <a:ext cx="8280920" cy="3378626"/>
          </a:xfrm>
          <a:prstGeom prst="roundRect">
            <a:avLst>
              <a:gd name="adj" fmla="val 9686"/>
            </a:avLst>
          </a:prstGeom>
          <a:noFill/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3000" b="1" dirty="0">
                <a:solidFill>
                  <a:schemeClr val="tx1"/>
                </a:solidFill>
              </a:rPr>
              <a:t>ECDC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5FF79888-191F-F042-A9B1-6E808E14F52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41000" contrast="-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854" y="5050003"/>
            <a:ext cx="3291850" cy="1645925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2B1F33B8-749B-4842-A131-7E70455DD0C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4949"/>
          <a:stretch/>
        </p:blipFill>
        <p:spPr>
          <a:xfrm>
            <a:off x="8832304" y="2564904"/>
            <a:ext cx="3168352" cy="3760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537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b="1" dirty="0"/>
              <a:t>Multiple installation levels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22</a:t>
            </a:fld>
            <a:endParaRPr lang="en-GB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7244369-8248-864E-B833-9FD711EA6E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9696" y="1696354"/>
            <a:ext cx="6275040" cy="2111792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A444B4B1-0F48-B948-BF35-6478889C6F67}"/>
              </a:ext>
            </a:extLst>
          </p:cNvPr>
          <p:cNvPicPr/>
          <p:nvPr/>
        </p:nvPicPr>
        <p:blipFill rotWithShape="1">
          <a:blip r:embed="rId4"/>
          <a:srcRect l="16157" r="36773"/>
          <a:stretch/>
        </p:blipFill>
        <p:spPr bwMode="auto">
          <a:xfrm>
            <a:off x="1847528" y="3951754"/>
            <a:ext cx="2448272" cy="297669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wpc="http://schemas.microsoft.com/office/word/2010/wordprocessingCanvas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mc="http://schemas.openxmlformats.org/markup-compatibility/2006" xmlns:aink="http://schemas.microsoft.com/office/drawing/2016/ink" xmlns:am3d="http://schemas.microsoft.com/office/drawing/2017/model3d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15="http://schemas.microsoft.com/office/word/2012/wordml" xmlns:w16cid="http://schemas.microsoft.com/office/word/2016/wordml/cid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pic="http://schemas.openxmlformats.org/drawingml/2006/picture" xmlns:a14="http://schemas.microsoft.com/office/drawing/2010/main" xmlns:w="http://schemas.openxmlformats.org/wordprocessingml/2006/main" xmlns:w10="urn:schemas-microsoft-com:office:word" xmlns:v="urn:schemas-microsoft-com:vml" xmlns:o="urn:schemas-microsoft-com:office:office" xmlns:mv="urn:schemas-microsoft-com:mac:vml" xmlns:mo="http://schemas.microsoft.com/office/mac/office/2008/main" xmlns="" xmlns:lc="http://schemas.openxmlformats.org/drawingml/2006/lockedCanvas"/>
            </a:ext>
          </a:extLst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E52D149C-87EE-6C42-821F-A02F84C90078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 bwMode="auto">
          <a:xfrm>
            <a:off x="5578834" y="3951754"/>
            <a:ext cx="3757527" cy="243293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wpc="http://schemas.microsoft.com/office/word/2010/wordprocessingCanvas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mc="http://schemas.openxmlformats.org/markup-compatibility/2006" xmlns:aink="http://schemas.microsoft.com/office/drawing/2016/ink" xmlns:am3d="http://schemas.microsoft.com/office/drawing/2017/model3d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15="http://schemas.microsoft.com/office/word/2012/wordml" xmlns:w16cid="http://schemas.microsoft.com/office/word/2016/wordml/cid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pic="http://schemas.openxmlformats.org/drawingml/2006/picture" xmlns:a14="http://schemas.microsoft.com/office/drawing/2010/main" xmlns:w="http://schemas.openxmlformats.org/wordprocessingml/2006/main" xmlns:w10="urn:schemas-microsoft-com:office:word" xmlns:v="urn:schemas-microsoft-com:vml" xmlns:o="urn:schemas-microsoft-com:office:office" xmlns:mv="urn:schemas-microsoft-com:mac:vml" xmlns:mo="http://schemas.microsoft.com/office/mac/office/2008/main" xmlns="" xmlns:lc="http://schemas.openxmlformats.org/drawingml/2006/lockedCanvas"/>
            </a:ext>
          </a:extLst>
        </p:spPr>
      </p:pic>
    </p:spTree>
    <p:extLst>
      <p:ext uri="{BB962C8B-B14F-4D97-AF65-F5344CB8AC3E}">
        <p14:creationId xmlns:p14="http://schemas.microsoft.com/office/powerpoint/2010/main" val="15829920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A1FB72-416A-7A48-BA7E-790513D192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Sister system: “Flange mount”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FA4297-26D2-6142-A9F0-F5BC95ABD9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23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2AF4E08-3E77-5146-8673-7E7742FC117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52B8BB4-371E-8041-A5CA-4D4BA87204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4192" y="2564904"/>
            <a:ext cx="2896699" cy="407707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B9BF538-2BAB-2F41-9002-C24AF5C3C042}"/>
              </a:ext>
            </a:extLst>
          </p:cNvPr>
          <p:cNvSpPr txBox="1"/>
          <p:nvPr/>
        </p:nvSpPr>
        <p:spPr>
          <a:xfrm>
            <a:off x="623392" y="2060848"/>
            <a:ext cx="6912768" cy="4464496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/>
              <a:t>Design for Level 1 interface finished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/>
              <a:t>Prototype support frame ready for procurement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/>
              <a:t>Detailed design for Levels 2-3 ongoing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3" name="Table 2">
                <a:extLst>
                  <a:ext uri="{FF2B5EF4-FFF2-40B4-BE49-F238E27FC236}">
                    <a16:creationId xmlns:a16="http://schemas.microsoft.com/office/drawing/2014/main" id="{F938E98A-7055-704B-9464-1615294B2F8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153940685"/>
                  </p:ext>
                </p:extLst>
              </p:nvPr>
            </p:nvGraphicFramePr>
            <p:xfrm>
              <a:off x="767408" y="3645024"/>
              <a:ext cx="6912767" cy="2470429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1071819">
                      <a:extLst>
                        <a:ext uri="{9D8B030D-6E8A-4147-A177-3AD203B41FA5}">
                          <a16:colId xmlns:a16="http://schemas.microsoft.com/office/drawing/2014/main" val="3551354196"/>
                        </a:ext>
                      </a:extLst>
                    </a:gridCol>
                    <a:gridCol w="1210815">
                      <a:extLst>
                        <a:ext uri="{9D8B030D-6E8A-4147-A177-3AD203B41FA5}">
                          <a16:colId xmlns:a16="http://schemas.microsoft.com/office/drawing/2014/main" val="1246731109"/>
                        </a:ext>
                      </a:extLst>
                    </a:gridCol>
                    <a:gridCol w="1201549">
                      <a:extLst>
                        <a:ext uri="{9D8B030D-6E8A-4147-A177-3AD203B41FA5}">
                          <a16:colId xmlns:a16="http://schemas.microsoft.com/office/drawing/2014/main" val="3669841461"/>
                        </a:ext>
                      </a:extLst>
                    </a:gridCol>
                    <a:gridCol w="1171433">
                      <a:extLst>
                        <a:ext uri="{9D8B030D-6E8A-4147-A177-3AD203B41FA5}">
                          <a16:colId xmlns:a16="http://schemas.microsoft.com/office/drawing/2014/main" val="176747318"/>
                        </a:ext>
                      </a:extLst>
                    </a:gridCol>
                    <a:gridCol w="1217765">
                      <a:extLst>
                        <a:ext uri="{9D8B030D-6E8A-4147-A177-3AD203B41FA5}">
                          <a16:colId xmlns:a16="http://schemas.microsoft.com/office/drawing/2014/main" val="127363046"/>
                        </a:ext>
                      </a:extLst>
                    </a:gridCol>
                    <a:gridCol w="1039386">
                      <a:extLst>
                        <a:ext uri="{9D8B030D-6E8A-4147-A177-3AD203B41FA5}">
                          <a16:colId xmlns:a16="http://schemas.microsoft.com/office/drawing/2014/main" val="4270774403"/>
                        </a:ext>
                      </a:extLst>
                    </a:gridCol>
                  </a:tblGrid>
                  <a:tr h="1080120">
                    <a:tc>
                      <a:txBody>
                        <a:bodyPr/>
                        <a:lstStyle/>
                        <a:p>
                          <a:pPr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GB" sz="1300">
                              <a:effectLst/>
                            </a:rPr>
                            <a:t>Level</a:t>
                          </a:r>
                          <a:endParaRPr lang="en-GB" sz="1300">
                            <a:effectLst/>
                            <a:latin typeface="Tahoma" panose="020B0604030504040204" pitchFamily="34" charset="0"/>
                            <a:ea typeface="Times New Roman" pitchFamily="2" charset="0"/>
                            <a:cs typeface="Times New Roman" pitchFamily="2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GB" sz="1300" dirty="0">
                              <a:effectLst/>
                            </a:rPr>
                            <a:t>Distance to beam</a:t>
                          </a:r>
                        </a:p>
                        <a:p>
                          <a:pPr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GB" sz="1300" dirty="0">
                              <a:effectLst/>
                            </a:rPr>
                            <a:t>(mm),</a:t>
                          </a:r>
                          <a:r>
                            <a:rPr lang="en-GB" sz="1300" dirty="0" err="1">
                              <a:effectLst/>
                            </a:rPr>
                            <a:t>H</a:t>
                          </a:r>
                          <a:r>
                            <a:rPr lang="en-GB" sz="1300" baseline="-25000" dirty="0" err="1">
                              <a:effectLst/>
                            </a:rPr>
                            <a:t>n</a:t>
                          </a:r>
                          <a:endParaRPr lang="en-GB" sz="1300" dirty="0">
                            <a:effectLst/>
                            <a:latin typeface="Tahoma" panose="020B0604030504040204" pitchFamily="34" charset="0"/>
                            <a:ea typeface="Times New Roman" pitchFamily="2" charset="0"/>
                            <a:cs typeface="Times New Roman" pitchFamily="2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GB" sz="1300">
                              <a:effectLst/>
                            </a:rPr>
                            <a:t>Flange-to-beam (“bucket” design)</a:t>
                          </a:r>
                        </a:p>
                        <a:p>
                          <a:pPr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GB" sz="1300">
                              <a:effectLst/>
                            </a:rPr>
                            <a:t>(mm), H</a:t>
                          </a:r>
                          <a:r>
                            <a:rPr lang="en-GB" sz="1300" baseline="-25000">
                              <a:effectLst/>
                            </a:rPr>
                            <a:t>n</a:t>
                          </a:r>
                          <a:endParaRPr lang="en-GB" sz="1300">
                            <a:effectLst/>
                            <a:latin typeface="Tahoma" panose="020B0604030504040204" pitchFamily="34" charset="0"/>
                            <a:ea typeface="Times New Roman" pitchFamily="2" charset="0"/>
                            <a:cs typeface="Times New Roman" pitchFamily="2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GB" sz="1300">
                              <a:effectLst/>
                            </a:rPr>
                            <a:t>Weight max. (kg)</a:t>
                          </a:r>
                          <a:endParaRPr lang="en-GB" sz="1300">
                            <a:effectLst/>
                            <a:latin typeface="Tahoma" panose="020B0604030504040204" pitchFamily="34" charset="0"/>
                            <a:ea typeface="Times New Roman" pitchFamily="2" charset="0"/>
                            <a:cs typeface="Times New Roman" pitchFamily="2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GB" sz="1300">
                              <a:effectLst/>
                            </a:rPr>
                            <a:t>Opening diameter (mm) </a:t>
                          </a:r>
                          <a:endParaRPr lang="en-GB" sz="1300">
                            <a:effectLst/>
                            <a:latin typeface="Tahoma" panose="020B0604030504040204" pitchFamily="34" charset="0"/>
                            <a:ea typeface="Times New Roman" pitchFamily="2" charset="0"/>
                            <a:cs typeface="Times New Roman" pitchFamily="2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GB" sz="1300">
                              <a:effectLst/>
                            </a:rPr>
                            <a:t>Proposed absolute ± positioning tolerance at sample position (mm)</a:t>
                          </a:r>
                          <a:endParaRPr lang="en-GB" sz="1300">
                            <a:effectLst/>
                            <a:latin typeface="Tahoma" panose="020B0604030504040204" pitchFamily="34" charset="0"/>
                            <a:ea typeface="Times New Roman" pitchFamily="2" charset="0"/>
                            <a:cs typeface="Times New Roman" pitchFamily="2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2766768632"/>
                      </a:ext>
                    </a:extLst>
                  </a:tr>
                  <a:tr h="229116">
                    <a:tc>
                      <a:txBody>
                        <a:bodyPr/>
                        <a:lstStyle/>
                        <a:p>
                          <a:pPr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GB" sz="1300">
                              <a:effectLst/>
                            </a:rPr>
                            <a:t>1 (</a:t>
                          </a:r>
                          <a:r>
                            <a:rPr lang="en-US" sz="1300">
                              <a:effectLst/>
                            </a:rPr>
                            <a:t>XL)</a:t>
                          </a:r>
                          <a:endParaRPr lang="en-GB" sz="1300">
                            <a:effectLst/>
                            <a:latin typeface="Tahoma" panose="020B0604030504040204" pitchFamily="34" charset="0"/>
                            <a:ea typeface="Times New Roman" pitchFamily="2" charset="0"/>
                            <a:cs typeface="Times New Roman" pitchFamily="2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GB" sz="1300">
                              <a:effectLst/>
                            </a:rPr>
                            <a:t>600</a:t>
                          </a:r>
                          <a:endParaRPr lang="en-GB" sz="1300">
                            <a:effectLst/>
                            <a:latin typeface="Tahoma" panose="020B0604030504040204" pitchFamily="34" charset="0"/>
                            <a:ea typeface="Times New Roman" pitchFamily="2" charset="0"/>
                            <a:cs typeface="Times New Roman" pitchFamily="2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GB" sz="1300">
                              <a:effectLst/>
                            </a:rPr>
                            <a:t>600</a:t>
                          </a:r>
                          <a:endParaRPr lang="en-GB" sz="1300">
                            <a:effectLst/>
                            <a:latin typeface="Tahoma" panose="020B0604030504040204" pitchFamily="34" charset="0"/>
                            <a:ea typeface="Times New Roman" pitchFamily="2" charset="0"/>
                            <a:cs typeface="Times New Roman" pitchFamily="2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GB" sz="1300">
                              <a:effectLst/>
                            </a:rPr>
                            <a:t>1000*</a:t>
                          </a:r>
                          <a:endParaRPr lang="en-GB" sz="1300">
                            <a:effectLst/>
                            <a:latin typeface="Tahoma" panose="020B0604030504040204" pitchFamily="34" charset="0"/>
                            <a:ea typeface="Times New Roman" pitchFamily="2" charset="0"/>
                            <a:cs typeface="Times New Roman" pitchFamily="2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14:m>
                            <m:oMath xmlns:m="http://schemas.openxmlformats.org/officeDocument/2006/math">
                              <m:r>
                                <a:rPr lang="en-GB" sz="1300">
                                  <a:effectLst/>
                                </a:rPr>
                                <m:t>∅805</m:t>
                              </m:r>
                            </m:oMath>
                          </a14:m>
                          <a:r>
                            <a:rPr lang="en-GB" sz="1300">
                              <a:effectLst/>
                            </a:rPr>
                            <a:t>,</a:t>
                          </a:r>
                          <a14:m>
                            <m:oMath xmlns:m="http://schemas.openxmlformats.org/officeDocument/2006/math">
                              <m:r>
                                <a:rPr lang="en-GB" sz="1300">
                                  <a:effectLst/>
                                </a:rPr>
                                <m:t> </m:t>
                              </m:r>
                            </m:oMath>
                          </a14:m>
                          <a:endParaRPr lang="en-GB" sz="1300">
                            <a:effectLst/>
                            <a:latin typeface="Tahoma" panose="020B0604030504040204" pitchFamily="34" charset="0"/>
                            <a:ea typeface="Times New Roman" pitchFamily="2" charset="0"/>
                            <a:cs typeface="Times New Roman" pitchFamily="2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GB" sz="1300">
                              <a:effectLst/>
                            </a:rPr>
                            <a:t>1-2 TBC</a:t>
                          </a:r>
                          <a:endParaRPr lang="en-GB" sz="1300">
                            <a:effectLst/>
                            <a:latin typeface="Tahoma" panose="020B0604030504040204" pitchFamily="34" charset="0"/>
                            <a:ea typeface="Times New Roman" pitchFamily="2" charset="0"/>
                            <a:cs typeface="Times New Roman" pitchFamily="2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2447858140"/>
                      </a:ext>
                    </a:extLst>
                  </a:tr>
                  <a:tr h="229116">
                    <a:tc>
                      <a:txBody>
                        <a:bodyPr/>
                        <a:lstStyle/>
                        <a:p>
                          <a:pPr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GB" sz="1300">
                              <a:effectLst/>
                            </a:rPr>
                            <a:t>2 standard (L) </a:t>
                          </a:r>
                          <a:endParaRPr lang="en-GB" sz="1300">
                            <a:effectLst/>
                            <a:latin typeface="Tahoma" panose="020B0604030504040204" pitchFamily="34" charset="0"/>
                            <a:ea typeface="Times New Roman" pitchFamily="2" charset="0"/>
                            <a:cs typeface="Times New Roman" pitchFamily="2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GB" sz="1300">
                              <a:effectLst/>
                            </a:rPr>
                            <a:t>600</a:t>
                          </a:r>
                          <a:endParaRPr lang="en-GB" sz="1300">
                            <a:effectLst/>
                            <a:latin typeface="Tahoma" panose="020B0604030504040204" pitchFamily="34" charset="0"/>
                            <a:ea typeface="Times New Roman" pitchFamily="2" charset="0"/>
                            <a:cs typeface="Times New Roman" pitchFamily="2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GB" sz="1300">
                              <a:effectLst/>
                            </a:rPr>
                            <a:t>350 (TBC)</a:t>
                          </a:r>
                          <a:endParaRPr lang="en-GB" sz="1300">
                            <a:effectLst/>
                            <a:latin typeface="Tahoma" panose="020B0604030504040204" pitchFamily="34" charset="0"/>
                            <a:ea typeface="Times New Roman" pitchFamily="2" charset="0"/>
                            <a:cs typeface="Times New Roman" pitchFamily="2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GB" sz="1300">
                              <a:effectLst/>
                            </a:rPr>
                            <a:t>300</a:t>
                          </a:r>
                          <a:endParaRPr lang="en-GB" sz="1300">
                            <a:effectLst/>
                            <a:latin typeface="Tahoma" panose="020B0604030504040204" pitchFamily="34" charset="0"/>
                            <a:ea typeface="Times New Roman" pitchFamily="2" charset="0"/>
                            <a:cs typeface="Times New Roman" pitchFamily="2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GB" sz="1300">
                              <a:effectLst/>
                            </a:rPr>
                            <a:t>Φ</a:t>
                          </a:r>
                          <a:r>
                            <a:rPr lang="en-US" sz="1300">
                              <a:effectLst/>
                            </a:rPr>
                            <a:t>505</a:t>
                          </a:r>
                          <a:endParaRPr lang="en-GB" sz="1300">
                            <a:effectLst/>
                            <a:latin typeface="Tahoma" panose="020B0604030504040204" pitchFamily="34" charset="0"/>
                            <a:ea typeface="Times New Roman" pitchFamily="2" charset="0"/>
                            <a:cs typeface="Times New Roman" pitchFamily="2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GB" sz="1300">
                              <a:effectLst/>
                            </a:rPr>
                            <a:t>0.25 TBC</a:t>
                          </a:r>
                          <a:endParaRPr lang="en-GB" sz="1300">
                            <a:effectLst/>
                            <a:latin typeface="Tahoma" panose="020B0604030504040204" pitchFamily="34" charset="0"/>
                            <a:ea typeface="Times New Roman" pitchFamily="2" charset="0"/>
                            <a:cs typeface="Times New Roman" pitchFamily="2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3055781645"/>
                      </a:ext>
                    </a:extLst>
                  </a:tr>
                  <a:tr h="458233">
                    <a:tc>
                      <a:txBody>
                        <a:bodyPr/>
                        <a:lstStyle/>
                        <a:p>
                          <a:pPr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GB" sz="1300">
                              <a:effectLst/>
                            </a:rPr>
                            <a:t>3 high-precision</a:t>
                          </a:r>
                          <a:endParaRPr lang="en-GB" sz="1300">
                            <a:effectLst/>
                            <a:latin typeface="Tahoma" panose="020B0604030504040204" pitchFamily="34" charset="0"/>
                            <a:ea typeface="Times New Roman" pitchFamily="2" charset="0"/>
                            <a:cs typeface="Times New Roman" pitchFamily="2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GB" sz="1300">
                              <a:effectLst/>
                            </a:rPr>
                            <a:t>600</a:t>
                          </a:r>
                          <a:endParaRPr lang="en-GB" sz="1300">
                            <a:effectLst/>
                            <a:latin typeface="Tahoma" panose="020B0604030504040204" pitchFamily="34" charset="0"/>
                            <a:ea typeface="Times New Roman" pitchFamily="2" charset="0"/>
                            <a:cs typeface="Times New Roman" pitchFamily="2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GB" sz="1300">
                              <a:effectLst/>
                            </a:rPr>
                            <a:t>200 (TBC)</a:t>
                          </a:r>
                          <a:endParaRPr lang="en-GB" sz="1300">
                            <a:effectLst/>
                            <a:latin typeface="Tahoma" panose="020B0604030504040204" pitchFamily="34" charset="0"/>
                            <a:ea typeface="Times New Roman" pitchFamily="2" charset="0"/>
                            <a:cs typeface="Times New Roman" pitchFamily="2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GB" sz="1300">
                              <a:effectLst/>
                            </a:rPr>
                            <a:t>5</a:t>
                          </a:r>
                          <a:endParaRPr lang="en-GB" sz="1300">
                            <a:effectLst/>
                            <a:latin typeface="Tahoma" panose="020B0604030504040204" pitchFamily="34" charset="0"/>
                            <a:ea typeface="Times New Roman" pitchFamily="2" charset="0"/>
                            <a:cs typeface="Times New Roman" pitchFamily="2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l-GR" sz="1300">
                              <a:effectLst/>
                            </a:rPr>
                            <a:t>Φ</a:t>
                          </a:r>
                          <a:r>
                            <a:rPr lang="en-US" sz="1300">
                              <a:effectLst/>
                            </a:rPr>
                            <a:t>255</a:t>
                          </a:r>
                          <a:endParaRPr lang="en-GB" sz="1300">
                            <a:effectLst/>
                            <a:latin typeface="Tahoma" panose="020B0604030504040204" pitchFamily="34" charset="0"/>
                            <a:ea typeface="Times New Roman" pitchFamily="2" charset="0"/>
                            <a:cs typeface="Times New Roman" pitchFamily="2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US" sz="1300" dirty="0">
                              <a:effectLst/>
                            </a:rPr>
                            <a:t>0.01 TBC</a:t>
                          </a:r>
                          <a:endParaRPr lang="en-GB" sz="1300" dirty="0">
                            <a:effectLst/>
                            <a:latin typeface="Tahoma" panose="020B0604030504040204" pitchFamily="34" charset="0"/>
                            <a:ea typeface="Times New Roman" pitchFamily="2" charset="0"/>
                            <a:cs typeface="Times New Roman" pitchFamily="2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507267597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3" name="Table 2">
                <a:extLst>
                  <a:ext uri="{FF2B5EF4-FFF2-40B4-BE49-F238E27FC236}">
                    <a16:creationId xmlns:a16="http://schemas.microsoft.com/office/drawing/2014/main" id="{F938E98A-7055-704B-9464-1615294B2F8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153940685"/>
                  </p:ext>
                </p:extLst>
              </p:nvPr>
            </p:nvGraphicFramePr>
            <p:xfrm>
              <a:off x="767408" y="3645024"/>
              <a:ext cx="6912767" cy="2470429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1071819">
                      <a:extLst>
                        <a:ext uri="{9D8B030D-6E8A-4147-A177-3AD203B41FA5}">
                          <a16:colId xmlns:a16="http://schemas.microsoft.com/office/drawing/2014/main" val="3551354196"/>
                        </a:ext>
                      </a:extLst>
                    </a:gridCol>
                    <a:gridCol w="1210815">
                      <a:extLst>
                        <a:ext uri="{9D8B030D-6E8A-4147-A177-3AD203B41FA5}">
                          <a16:colId xmlns:a16="http://schemas.microsoft.com/office/drawing/2014/main" val="1246731109"/>
                        </a:ext>
                      </a:extLst>
                    </a:gridCol>
                    <a:gridCol w="1201549">
                      <a:extLst>
                        <a:ext uri="{9D8B030D-6E8A-4147-A177-3AD203B41FA5}">
                          <a16:colId xmlns:a16="http://schemas.microsoft.com/office/drawing/2014/main" val="3669841461"/>
                        </a:ext>
                      </a:extLst>
                    </a:gridCol>
                    <a:gridCol w="1171433">
                      <a:extLst>
                        <a:ext uri="{9D8B030D-6E8A-4147-A177-3AD203B41FA5}">
                          <a16:colId xmlns:a16="http://schemas.microsoft.com/office/drawing/2014/main" val="176747318"/>
                        </a:ext>
                      </a:extLst>
                    </a:gridCol>
                    <a:gridCol w="1217765">
                      <a:extLst>
                        <a:ext uri="{9D8B030D-6E8A-4147-A177-3AD203B41FA5}">
                          <a16:colId xmlns:a16="http://schemas.microsoft.com/office/drawing/2014/main" val="127363046"/>
                        </a:ext>
                      </a:extLst>
                    </a:gridCol>
                    <a:gridCol w="1039386">
                      <a:extLst>
                        <a:ext uri="{9D8B030D-6E8A-4147-A177-3AD203B41FA5}">
                          <a16:colId xmlns:a16="http://schemas.microsoft.com/office/drawing/2014/main" val="4270774403"/>
                        </a:ext>
                      </a:extLst>
                    </a:gridCol>
                  </a:tblGrid>
                  <a:tr h="1386840">
                    <a:tc>
                      <a:txBody>
                        <a:bodyPr/>
                        <a:lstStyle/>
                        <a:p>
                          <a:pPr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GB" sz="1300">
                              <a:effectLst/>
                            </a:rPr>
                            <a:t>Level</a:t>
                          </a:r>
                          <a:endParaRPr lang="en-GB" sz="1300">
                            <a:effectLst/>
                            <a:latin typeface="Tahoma" panose="020B0604030504040204" pitchFamily="34" charset="0"/>
                            <a:ea typeface="Times New Roman" pitchFamily="2" charset="0"/>
                            <a:cs typeface="Times New Roman" pitchFamily="2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GB" sz="1300" dirty="0">
                              <a:effectLst/>
                            </a:rPr>
                            <a:t>Distance to beam</a:t>
                          </a:r>
                        </a:p>
                        <a:p>
                          <a:pPr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GB" sz="1300" dirty="0">
                              <a:effectLst/>
                            </a:rPr>
                            <a:t>(mm),</a:t>
                          </a:r>
                          <a:r>
                            <a:rPr lang="en-GB" sz="1300" dirty="0" err="1">
                              <a:effectLst/>
                            </a:rPr>
                            <a:t>H</a:t>
                          </a:r>
                          <a:r>
                            <a:rPr lang="en-GB" sz="1300" baseline="-25000" dirty="0" err="1">
                              <a:effectLst/>
                            </a:rPr>
                            <a:t>n</a:t>
                          </a:r>
                          <a:endParaRPr lang="en-GB" sz="1300" dirty="0">
                            <a:effectLst/>
                            <a:latin typeface="Tahoma" panose="020B0604030504040204" pitchFamily="34" charset="0"/>
                            <a:ea typeface="Times New Roman" pitchFamily="2" charset="0"/>
                            <a:cs typeface="Times New Roman" pitchFamily="2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GB" sz="1300">
                              <a:effectLst/>
                            </a:rPr>
                            <a:t>Flange-to-beam (“bucket” design)</a:t>
                          </a:r>
                        </a:p>
                        <a:p>
                          <a:pPr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GB" sz="1300">
                              <a:effectLst/>
                            </a:rPr>
                            <a:t>(mm), H</a:t>
                          </a:r>
                          <a:r>
                            <a:rPr lang="en-GB" sz="1300" baseline="-25000">
                              <a:effectLst/>
                            </a:rPr>
                            <a:t>n</a:t>
                          </a:r>
                          <a:endParaRPr lang="en-GB" sz="1300">
                            <a:effectLst/>
                            <a:latin typeface="Tahoma" panose="020B0604030504040204" pitchFamily="34" charset="0"/>
                            <a:ea typeface="Times New Roman" pitchFamily="2" charset="0"/>
                            <a:cs typeface="Times New Roman" pitchFamily="2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GB" sz="1300">
                              <a:effectLst/>
                            </a:rPr>
                            <a:t>Weight max. (kg)</a:t>
                          </a:r>
                          <a:endParaRPr lang="en-GB" sz="1300">
                            <a:effectLst/>
                            <a:latin typeface="Tahoma" panose="020B0604030504040204" pitchFamily="34" charset="0"/>
                            <a:ea typeface="Times New Roman" pitchFamily="2" charset="0"/>
                            <a:cs typeface="Times New Roman" pitchFamily="2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GB" sz="1300">
                              <a:effectLst/>
                            </a:rPr>
                            <a:t>Opening diameter (mm) </a:t>
                          </a:r>
                          <a:endParaRPr lang="en-GB" sz="1300">
                            <a:effectLst/>
                            <a:latin typeface="Tahoma" panose="020B0604030504040204" pitchFamily="34" charset="0"/>
                            <a:ea typeface="Times New Roman" pitchFamily="2" charset="0"/>
                            <a:cs typeface="Times New Roman" pitchFamily="2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GB" sz="1300">
                              <a:effectLst/>
                            </a:rPr>
                            <a:t>Proposed absolute ± positioning tolerance at sample position (mm)</a:t>
                          </a:r>
                          <a:endParaRPr lang="en-GB" sz="1300">
                            <a:effectLst/>
                            <a:latin typeface="Tahoma" panose="020B0604030504040204" pitchFamily="34" charset="0"/>
                            <a:ea typeface="Times New Roman" pitchFamily="2" charset="0"/>
                            <a:cs typeface="Times New Roman" pitchFamily="2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2766768632"/>
                      </a:ext>
                    </a:extLst>
                  </a:tr>
                  <a:tr h="229116">
                    <a:tc>
                      <a:txBody>
                        <a:bodyPr/>
                        <a:lstStyle/>
                        <a:p>
                          <a:pPr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GB" sz="1300">
                              <a:effectLst/>
                            </a:rPr>
                            <a:t>1 (</a:t>
                          </a:r>
                          <a:r>
                            <a:rPr lang="en-US" sz="1300">
                              <a:effectLst/>
                            </a:rPr>
                            <a:t>XL)</a:t>
                          </a:r>
                          <a:endParaRPr lang="en-GB" sz="1300">
                            <a:effectLst/>
                            <a:latin typeface="Tahoma" panose="020B0604030504040204" pitchFamily="34" charset="0"/>
                            <a:ea typeface="Times New Roman" pitchFamily="2" charset="0"/>
                            <a:cs typeface="Times New Roman" pitchFamily="2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GB" sz="1300">
                              <a:effectLst/>
                            </a:rPr>
                            <a:t>600</a:t>
                          </a:r>
                          <a:endParaRPr lang="en-GB" sz="1300">
                            <a:effectLst/>
                            <a:latin typeface="Tahoma" panose="020B0604030504040204" pitchFamily="34" charset="0"/>
                            <a:ea typeface="Times New Roman" pitchFamily="2" charset="0"/>
                            <a:cs typeface="Times New Roman" pitchFamily="2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GB" sz="1300">
                              <a:effectLst/>
                            </a:rPr>
                            <a:t>600</a:t>
                          </a:r>
                          <a:endParaRPr lang="en-GB" sz="1300">
                            <a:effectLst/>
                            <a:latin typeface="Tahoma" panose="020B0604030504040204" pitchFamily="34" charset="0"/>
                            <a:ea typeface="Times New Roman" pitchFamily="2" charset="0"/>
                            <a:cs typeface="Times New Roman" pitchFamily="2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GB" sz="1300">
                              <a:effectLst/>
                            </a:rPr>
                            <a:t>1000*</a:t>
                          </a:r>
                          <a:endParaRPr lang="en-GB" sz="1300">
                            <a:effectLst/>
                            <a:latin typeface="Tahoma" panose="020B0604030504040204" pitchFamily="34" charset="0"/>
                            <a:ea typeface="Times New Roman" pitchFamily="2" charset="0"/>
                            <a:cs typeface="Times New Roman" pitchFamily="2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blipFill>
                          <a:blip r:embed="rId3"/>
                          <a:stretch>
                            <a:fillRect l="-383333" t="-600000" r="-87500" b="-36315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GB" sz="1300">
                              <a:effectLst/>
                            </a:rPr>
                            <a:t>1-2 TBC</a:t>
                          </a:r>
                          <a:endParaRPr lang="en-GB" sz="1300">
                            <a:effectLst/>
                            <a:latin typeface="Tahoma" panose="020B0604030504040204" pitchFamily="34" charset="0"/>
                            <a:ea typeface="Times New Roman" pitchFamily="2" charset="0"/>
                            <a:cs typeface="Times New Roman" pitchFamily="2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2447858140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pPr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GB" sz="1300">
                              <a:effectLst/>
                            </a:rPr>
                            <a:t>2 standard (L) </a:t>
                          </a:r>
                          <a:endParaRPr lang="en-GB" sz="1300">
                            <a:effectLst/>
                            <a:latin typeface="Tahoma" panose="020B0604030504040204" pitchFamily="34" charset="0"/>
                            <a:ea typeface="Times New Roman" pitchFamily="2" charset="0"/>
                            <a:cs typeface="Times New Roman" pitchFamily="2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GB" sz="1300">
                              <a:effectLst/>
                            </a:rPr>
                            <a:t>600</a:t>
                          </a:r>
                          <a:endParaRPr lang="en-GB" sz="1300">
                            <a:effectLst/>
                            <a:latin typeface="Tahoma" panose="020B0604030504040204" pitchFamily="34" charset="0"/>
                            <a:ea typeface="Times New Roman" pitchFamily="2" charset="0"/>
                            <a:cs typeface="Times New Roman" pitchFamily="2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GB" sz="1300">
                              <a:effectLst/>
                            </a:rPr>
                            <a:t>350 (TBC)</a:t>
                          </a:r>
                          <a:endParaRPr lang="en-GB" sz="1300">
                            <a:effectLst/>
                            <a:latin typeface="Tahoma" panose="020B0604030504040204" pitchFamily="34" charset="0"/>
                            <a:ea typeface="Times New Roman" pitchFamily="2" charset="0"/>
                            <a:cs typeface="Times New Roman" pitchFamily="2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GB" sz="1300">
                              <a:effectLst/>
                            </a:rPr>
                            <a:t>300</a:t>
                          </a:r>
                          <a:endParaRPr lang="en-GB" sz="1300">
                            <a:effectLst/>
                            <a:latin typeface="Tahoma" panose="020B0604030504040204" pitchFamily="34" charset="0"/>
                            <a:ea typeface="Times New Roman" pitchFamily="2" charset="0"/>
                            <a:cs typeface="Times New Roman" pitchFamily="2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GB" sz="1300">
                              <a:effectLst/>
                            </a:rPr>
                            <a:t>Φ</a:t>
                          </a:r>
                          <a:r>
                            <a:rPr lang="en-US" sz="1300">
                              <a:effectLst/>
                            </a:rPr>
                            <a:t>505</a:t>
                          </a:r>
                          <a:endParaRPr lang="en-GB" sz="1300">
                            <a:effectLst/>
                            <a:latin typeface="Tahoma" panose="020B0604030504040204" pitchFamily="34" charset="0"/>
                            <a:ea typeface="Times New Roman" pitchFamily="2" charset="0"/>
                            <a:cs typeface="Times New Roman" pitchFamily="2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GB" sz="1300">
                              <a:effectLst/>
                            </a:rPr>
                            <a:t>0.25 TBC</a:t>
                          </a:r>
                          <a:endParaRPr lang="en-GB" sz="1300">
                            <a:effectLst/>
                            <a:latin typeface="Tahoma" panose="020B0604030504040204" pitchFamily="34" charset="0"/>
                            <a:ea typeface="Times New Roman" pitchFamily="2" charset="0"/>
                            <a:cs typeface="Times New Roman" pitchFamily="2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3055781645"/>
                      </a:ext>
                    </a:extLst>
                  </a:tr>
                  <a:tr h="458233">
                    <a:tc>
                      <a:txBody>
                        <a:bodyPr/>
                        <a:lstStyle/>
                        <a:p>
                          <a:pPr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GB" sz="1300">
                              <a:effectLst/>
                            </a:rPr>
                            <a:t>3 high-precision</a:t>
                          </a:r>
                          <a:endParaRPr lang="en-GB" sz="1300">
                            <a:effectLst/>
                            <a:latin typeface="Tahoma" panose="020B0604030504040204" pitchFamily="34" charset="0"/>
                            <a:ea typeface="Times New Roman" pitchFamily="2" charset="0"/>
                            <a:cs typeface="Times New Roman" pitchFamily="2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GB" sz="1300">
                              <a:effectLst/>
                            </a:rPr>
                            <a:t>600</a:t>
                          </a:r>
                          <a:endParaRPr lang="en-GB" sz="1300">
                            <a:effectLst/>
                            <a:latin typeface="Tahoma" panose="020B0604030504040204" pitchFamily="34" charset="0"/>
                            <a:ea typeface="Times New Roman" pitchFamily="2" charset="0"/>
                            <a:cs typeface="Times New Roman" pitchFamily="2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GB" sz="1300">
                              <a:effectLst/>
                            </a:rPr>
                            <a:t>200 (TBC)</a:t>
                          </a:r>
                          <a:endParaRPr lang="en-GB" sz="1300">
                            <a:effectLst/>
                            <a:latin typeface="Tahoma" panose="020B0604030504040204" pitchFamily="34" charset="0"/>
                            <a:ea typeface="Times New Roman" pitchFamily="2" charset="0"/>
                            <a:cs typeface="Times New Roman" pitchFamily="2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GB" sz="1300">
                              <a:effectLst/>
                            </a:rPr>
                            <a:t>5</a:t>
                          </a:r>
                          <a:endParaRPr lang="en-GB" sz="1300">
                            <a:effectLst/>
                            <a:latin typeface="Tahoma" panose="020B0604030504040204" pitchFamily="34" charset="0"/>
                            <a:ea typeface="Times New Roman" pitchFamily="2" charset="0"/>
                            <a:cs typeface="Times New Roman" pitchFamily="2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l-GR" sz="1300">
                              <a:effectLst/>
                            </a:rPr>
                            <a:t>Φ</a:t>
                          </a:r>
                          <a:r>
                            <a:rPr lang="en-US" sz="1300">
                              <a:effectLst/>
                            </a:rPr>
                            <a:t>255</a:t>
                          </a:r>
                          <a:endParaRPr lang="en-GB" sz="1300">
                            <a:effectLst/>
                            <a:latin typeface="Tahoma" panose="020B0604030504040204" pitchFamily="34" charset="0"/>
                            <a:ea typeface="Times New Roman" pitchFamily="2" charset="0"/>
                            <a:cs typeface="Times New Roman" pitchFamily="2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US" sz="1300" dirty="0">
                              <a:effectLst/>
                            </a:rPr>
                            <a:t>0.01 TBC</a:t>
                          </a:r>
                          <a:endParaRPr lang="en-GB" sz="1300" dirty="0">
                            <a:effectLst/>
                            <a:latin typeface="Tahoma" panose="020B0604030504040204" pitchFamily="34" charset="0"/>
                            <a:ea typeface="Times New Roman" pitchFamily="2" charset="0"/>
                            <a:cs typeface="Times New Roman" pitchFamily="2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507267597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13292578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856234-4949-294D-87E8-5967252814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Acknowledgements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C045AF-ACA9-694E-A129-0A58B62AB0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24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940C50-7412-1F49-A2FD-3810C5C08D8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EFD2309-8AD5-6341-99CE-E850A638A8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837" t="43333" r="14074"/>
          <a:stretch/>
        </p:blipFill>
        <p:spPr>
          <a:xfrm>
            <a:off x="6672064" y="2276871"/>
            <a:ext cx="3888432" cy="366110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70B52D4-DBB2-924B-8D3C-BAB2D33329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376" y="1772816"/>
            <a:ext cx="1612414" cy="244591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3D6D977-2D0F-7E4A-821B-FCE27B4226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1624" y="1844824"/>
            <a:ext cx="2235200" cy="23495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0FD20FE-F0EC-A94A-AB10-526BA325FEA0}"/>
              </a:ext>
            </a:extLst>
          </p:cNvPr>
          <p:cNvSpPr txBox="1"/>
          <p:nvPr/>
        </p:nvSpPr>
        <p:spPr>
          <a:xfrm>
            <a:off x="407368" y="4365104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algn="l"/>
            <a:r>
              <a:rPr lang="en-US" sz="2000" dirty="0"/>
              <a:t>Lauritz </a:t>
            </a:r>
            <a:r>
              <a:rPr lang="en-US" sz="2000" dirty="0" err="1"/>
              <a:t>Saxtrup</a:t>
            </a:r>
            <a:endParaRPr lang="en-US" sz="20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CFB331A-D63E-9B45-80DB-D2EC6F18291A}"/>
              </a:ext>
            </a:extLst>
          </p:cNvPr>
          <p:cNvSpPr txBox="1"/>
          <p:nvPr/>
        </p:nvSpPr>
        <p:spPr>
          <a:xfrm>
            <a:off x="2639616" y="4365104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algn="l"/>
            <a:r>
              <a:rPr lang="en-US" sz="2000" dirty="0"/>
              <a:t>Anders </a:t>
            </a:r>
            <a:r>
              <a:rPr lang="en-US" sz="2000" dirty="0" err="1"/>
              <a:t>Pettersson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503011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C3D1C3-C6EC-CF4C-ABAA-ED9644452B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Kinematic mounting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BC33AF-2FDF-1942-B72B-EE2EA56F44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ESS has defined a standard mounting system based on kinematic positioning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EFC5CE-A8DB-C840-A0A4-53AF8D5E47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3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B3D9167-6793-3E40-8833-4CE62A32AF7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B6B42F5-1316-FE48-8E88-94CD7A6739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5480" y="2564904"/>
            <a:ext cx="3509873" cy="390765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F98629F-3218-684E-8057-C16688F9F983}"/>
              </a:ext>
            </a:extLst>
          </p:cNvPr>
          <p:cNvSpPr txBox="1"/>
          <p:nvPr/>
        </p:nvSpPr>
        <p:spPr>
          <a:xfrm>
            <a:off x="6096000" y="3284984"/>
            <a:ext cx="5184576" cy="136815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/>
              <a:t>Geometric constraints systematically constrain 6 degrees of freedom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/>
              <a:t>Reproducibility &lt; 1 </a:t>
            </a:r>
            <a:r>
              <a:rPr lang="el-GR" sz="2000" dirty="0"/>
              <a:t>μ</a:t>
            </a:r>
            <a:r>
              <a:rPr lang="en-US" sz="2000" dirty="0"/>
              <a:t>m (theoretical)</a:t>
            </a:r>
          </a:p>
        </p:txBody>
      </p:sp>
    </p:spTree>
    <p:extLst>
      <p:ext uri="{BB962C8B-B14F-4D97-AF65-F5344CB8AC3E}">
        <p14:creationId xmlns:p14="http://schemas.microsoft.com/office/powerpoint/2010/main" val="12396017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392" y="766"/>
            <a:ext cx="9518848" cy="1143000"/>
          </a:xfrm>
        </p:spPr>
        <p:txBody>
          <a:bodyPr>
            <a:normAutofit/>
          </a:bodyPr>
          <a:lstStyle/>
          <a:p>
            <a:r>
              <a:rPr lang="en-GB" sz="3200" b="1" dirty="0"/>
              <a:t>Universal Coordinate System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4</a:t>
            </a:fld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4721603-49A9-7547-B004-4BEC983EF0EC}"/>
              </a:ext>
            </a:extLst>
          </p:cNvPr>
          <p:cNvSpPr txBox="1"/>
          <p:nvPr/>
        </p:nvSpPr>
        <p:spPr>
          <a:xfrm>
            <a:off x="1775520" y="2852936"/>
            <a:ext cx="8208912" cy="1872208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/>
              <a:t>Absolute repeatability enables concept of “universal coordinate system”: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define origin as sample position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define cartesian axes with standard convention, aligned to beam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map this system onto all beamlines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Can also map onto offline stations (alignment, Raman...)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9662226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Alignment protocol*</a:t>
            </a:r>
            <a:br>
              <a:rPr lang="en-GB" dirty="0"/>
            </a:br>
            <a:r>
              <a:rPr lang="en-GB" sz="2000" dirty="0"/>
              <a:t>(*assumes known sample position “+”)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5</a:t>
            </a:fld>
            <a:endParaRPr lang="en-GB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A632806-4670-4049-BE63-5E1B7150A59A}"/>
              </a:ext>
            </a:extLst>
          </p:cNvPr>
          <p:cNvGrpSpPr/>
          <p:nvPr/>
        </p:nvGrpSpPr>
        <p:grpSpPr>
          <a:xfrm>
            <a:off x="4133625" y="3886204"/>
            <a:ext cx="1296144" cy="398177"/>
            <a:chOff x="1619672" y="3573016"/>
            <a:chExt cx="1296144" cy="398177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1975B37-CDB7-E448-9F95-0AC7A27AF583}"/>
                </a:ext>
              </a:extLst>
            </p:cNvPr>
            <p:cNvSpPr/>
            <p:nvPr/>
          </p:nvSpPr>
          <p:spPr>
            <a:xfrm>
              <a:off x="1619672" y="3717032"/>
              <a:ext cx="1296144" cy="25416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8558099-1B86-CA48-967C-152F12EF9DF4}"/>
                </a:ext>
              </a:extLst>
            </p:cNvPr>
            <p:cNvGrpSpPr/>
            <p:nvPr/>
          </p:nvGrpSpPr>
          <p:grpSpPr>
            <a:xfrm>
              <a:off x="1619672" y="3573016"/>
              <a:ext cx="294928" cy="144016"/>
              <a:chOff x="1619672" y="3573016"/>
              <a:chExt cx="294928" cy="144016"/>
            </a:xfrm>
          </p:grpSpPr>
          <p:sp>
            <p:nvSpPr>
              <p:cNvPr id="6" name="Right Triangle 5">
                <a:extLst>
                  <a:ext uri="{FF2B5EF4-FFF2-40B4-BE49-F238E27FC236}">
                    <a16:creationId xmlns:a16="http://schemas.microsoft.com/office/drawing/2014/main" id="{949EA35D-ABB3-F941-BECB-F08EE92E6074}"/>
                  </a:ext>
                </a:extLst>
              </p:cNvPr>
              <p:cNvSpPr/>
              <p:nvPr/>
            </p:nvSpPr>
            <p:spPr>
              <a:xfrm>
                <a:off x="1619672" y="3573016"/>
                <a:ext cx="144016" cy="144016"/>
              </a:xfrm>
              <a:prstGeom prst="rt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Right Triangle 6">
                <a:extLst>
                  <a:ext uri="{FF2B5EF4-FFF2-40B4-BE49-F238E27FC236}">
                    <a16:creationId xmlns:a16="http://schemas.microsoft.com/office/drawing/2014/main" id="{3F41B154-0C09-CB4A-97DE-B7224F5BFCBD}"/>
                  </a:ext>
                </a:extLst>
              </p:cNvPr>
              <p:cNvSpPr/>
              <p:nvPr/>
            </p:nvSpPr>
            <p:spPr>
              <a:xfrm flipH="1">
                <a:off x="1770584" y="3573016"/>
                <a:ext cx="144016" cy="144016"/>
              </a:xfrm>
              <a:prstGeom prst="rt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602770A5-4033-FF44-9C16-34394B5B4E49}"/>
                </a:ext>
              </a:extLst>
            </p:cNvPr>
            <p:cNvGrpSpPr/>
            <p:nvPr/>
          </p:nvGrpSpPr>
          <p:grpSpPr>
            <a:xfrm>
              <a:off x="2123728" y="3573016"/>
              <a:ext cx="294928" cy="144016"/>
              <a:chOff x="1619672" y="3573016"/>
              <a:chExt cx="294928" cy="144016"/>
            </a:xfrm>
          </p:grpSpPr>
          <p:sp>
            <p:nvSpPr>
              <p:cNvPr id="10" name="Right Triangle 9">
                <a:extLst>
                  <a:ext uri="{FF2B5EF4-FFF2-40B4-BE49-F238E27FC236}">
                    <a16:creationId xmlns:a16="http://schemas.microsoft.com/office/drawing/2014/main" id="{39CA643C-EF95-F547-8B33-E99E22A19502}"/>
                  </a:ext>
                </a:extLst>
              </p:cNvPr>
              <p:cNvSpPr/>
              <p:nvPr/>
            </p:nvSpPr>
            <p:spPr>
              <a:xfrm>
                <a:off x="1619672" y="3573016"/>
                <a:ext cx="144016" cy="144016"/>
              </a:xfrm>
              <a:prstGeom prst="rt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Right Triangle 10">
                <a:extLst>
                  <a:ext uri="{FF2B5EF4-FFF2-40B4-BE49-F238E27FC236}">
                    <a16:creationId xmlns:a16="http://schemas.microsoft.com/office/drawing/2014/main" id="{6A051431-5F65-2F42-8662-70F1CFDEE0B9}"/>
                  </a:ext>
                </a:extLst>
              </p:cNvPr>
              <p:cNvSpPr/>
              <p:nvPr/>
            </p:nvSpPr>
            <p:spPr>
              <a:xfrm flipH="1">
                <a:off x="1770584" y="3573016"/>
                <a:ext cx="144016" cy="144016"/>
              </a:xfrm>
              <a:prstGeom prst="rt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92373A8F-156F-6241-B8C8-7B893400C882}"/>
                </a:ext>
              </a:extLst>
            </p:cNvPr>
            <p:cNvGrpSpPr/>
            <p:nvPr/>
          </p:nvGrpSpPr>
          <p:grpSpPr>
            <a:xfrm>
              <a:off x="2620888" y="3573016"/>
              <a:ext cx="294928" cy="144016"/>
              <a:chOff x="1619672" y="3573016"/>
              <a:chExt cx="294928" cy="144016"/>
            </a:xfrm>
          </p:grpSpPr>
          <p:sp>
            <p:nvSpPr>
              <p:cNvPr id="13" name="Right Triangle 12">
                <a:extLst>
                  <a:ext uri="{FF2B5EF4-FFF2-40B4-BE49-F238E27FC236}">
                    <a16:creationId xmlns:a16="http://schemas.microsoft.com/office/drawing/2014/main" id="{83C33BEB-7E35-8F42-97F0-D24108C1EAFF}"/>
                  </a:ext>
                </a:extLst>
              </p:cNvPr>
              <p:cNvSpPr/>
              <p:nvPr/>
            </p:nvSpPr>
            <p:spPr>
              <a:xfrm>
                <a:off x="1619672" y="3573016"/>
                <a:ext cx="144016" cy="144016"/>
              </a:xfrm>
              <a:prstGeom prst="rt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Right Triangle 13">
                <a:extLst>
                  <a:ext uri="{FF2B5EF4-FFF2-40B4-BE49-F238E27FC236}">
                    <a16:creationId xmlns:a16="http://schemas.microsoft.com/office/drawing/2014/main" id="{210C9415-72DE-C949-9EEB-DD0B309F6EE0}"/>
                  </a:ext>
                </a:extLst>
              </p:cNvPr>
              <p:cNvSpPr/>
              <p:nvPr/>
            </p:nvSpPr>
            <p:spPr>
              <a:xfrm flipH="1">
                <a:off x="1770584" y="3573016"/>
                <a:ext cx="144016" cy="144016"/>
              </a:xfrm>
              <a:prstGeom prst="rt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280207E-8440-F642-840C-8DEF01007111}"/>
              </a:ext>
            </a:extLst>
          </p:cNvPr>
          <p:cNvGrpSpPr/>
          <p:nvPr/>
        </p:nvGrpSpPr>
        <p:grpSpPr>
          <a:xfrm>
            <a:off x="6075547" y="4007664"/>
            <a:ext cx="1296144" cy="398177"/>
            <a:chOff x="1619672" y="3573016"/>
            <a:chExt cx="1296144" cy="398177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E0FF7F67-576B-AD43-A8C3-DC130066F04A}"/>
                </a:ext>
              </a:extLst>
            </p:cNvPr>
            <p:cNvSpPr/>
            <p:nvPr/>
          </p:nvSpPr>
          <p:spPr>
            <a:xfrm>
              <a:off x="1619672" y="3717032"/>
              <a:ext cx="1296144" cy="25416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7E5ED377-B365-7349-A1AE-D4F79DBAF48B}"/>
                </a:ext>
              </a:extLst>
            </p:cNvPr>
            <p:cNvGrpSpPr/>
            <p:nvPr/>
          </p:nvGrpSpPr>
          <p:grpSpPr>
            <a:xfrm>
              <a:off x="1619672" y="3573016"/>
              <a:ext cx="294928" cy="144016"/>
              <a:chOff x="1619672" y="3573016"/>
              <a:chExt cx="294928" cy="144016"/>
            </a:xfrm>
          </p:grpSpPr>
          <p:sp>
            <p:nvSpPr>
              <p:cNvPr id="30" name="Right Triangle 29">
                <a:extLst>
                  <a:ext uri="{FF2B5EF4-FFF2-40B4-BE49-F238E27FC236}">
                    <a16:creationId xmlns:a16="http://schemas.microsoft.com/office/drawing/2014/main" id="{5D50B8A4-8582-0D4E-B826-ECC2753B6BC7}"/>
                  </a:ext>
                </a:extLst>
              </p:cNvPr>
              <p:cNvSpPr/>
              <p:nvPr/>
            </p:nvSpPr>
            <p:spPr>
              <a:xfrm>
                <a:off x="1619672" y="3573016"/>
                <a:ext cx="144016" cy="144016"/>
              </a:xfrm>
              <a:prstGeom prst="rt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Right Triangle 30">
                <a:extLst>
                  <a:ext uri="{FF2B5EF4-FFF2-40B4-BE49-F238E27FC236}">
                    <a16:creationId xmlns:a16="http://schemas.microsoft.com/office/drawing/2014/main" id="{07690F34-5FF2-E84C-A5A7-AC785494413E}"/>
                  </a:ext>
                </a:extLst>
              </p:cNvPr>
              <p:cNvSpPr/>
              <p:nvPr/>
            </p:nvSpPr>
            <p:spPr>
              <a:xfrm flipH="1">
                <a:off x="1770584" y="3573016"/>
                <a:ext cx="144016" cy="144016"/>
              </a:xfrm>
              <a:prstGeom prst="rt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B6E6AE9-B111-DF47-B48D-B7237BA0AF1E}"/>
                </a:ext>
              </a:extLst>
            </p:cNvPr>
            <p:cNvGrpSpPr/>
            <p:nvPr/>
          </p:nvGrpSpPr>
          <p:grpSpPr>
            <a:xfrm>
              <a:off x="2123728" y="3573016"/>
              <a:ext cx="294928" cy="144016"/>
              <a:chOff x="1619672" y="3573016"/>
              <a:chExt cx="294928" cy="144016"/>
            </a:xfrm>
          </p:grpSpPr>
          <p:sp>
            <p:nvSpPr>
              <p:cNvPr id="28" name="Right Triangle 27">
                <a:extLst>
                  <a:ext uri="{FF2B5EF4-FFF2-40B4-BE49-F238E27FC236}">
                    <a16:creationId xmlns:a16="http://schemas.microsoft.com/office/drawing/2014/main" id="{C7A7F57A-6517-EA40-A922-2B8FBDDA02EA}"/>
                  </a:ext>
                </a:extLst>
              </p:cNvPr>
              <p:cNvSpPr/>
              <p:nvPr/>
            </p:nvSpPr>
            <p:spPr>
              <a:xfrm>
                <a:off x="1619672" y="3573016"/>
                <a:ext cx="144016" cy="144016"/>
              </a:xfrm>
              <a:prstGeom prst="rt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Right Triangle 28">
                <a:extLst>
                  <a:ext uri="{FF2B5EF4-FFF2-40B4-BE49-F238E27FC236}">
                    <a16:creationId xmlns:a16="http://schemas.microsoft.com/office/drawing/2014/main" id="{EA18BE43-19F0-6547-82CC-E86885CA69E2}"/>
                  </a:ext>
                </a:extLst>
              </p:cNvPr>
              <p:cNvSpPr/>
              <p:nvPr/>
            </p:nvSpPr>
            <p:spPr>
              <a:xfrm flipH="1">
                <a:off x="1770584" y="3573016"/>
                <a:ext cx="144016" cy="144016"/>
              </a:xfrm>
              <a:prstGeom prst="rt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DFD8451C-5F5B-A447-BD43-8367A0D74DC1}"/>
                </a:ext>
              </a:extLst>
            </p:cNvPr>
            <p:cNvGrpSpPr/>
            <p:nvPr/>
          </p:nvGrpSpPr>
          <p:grpSpPr>
            <a:xfrm>
              <a:off x="2620888" y="3573016"/>
              <a:ext cx="294928" cy="144016"/>
              <a:chOff x="1619672" y="3573016"/>
              <a:chExt cx="294928" cy="144016"/>
            </a:xfrm>
          </p:grpSpPr>
          <p:sp>
            <p:nvSpPr>
              <p:cNvPr id="26" name="Right Triangle 25">
                <a:extLst>
                  <a:ext uri="{FF2B5EF4-FFF2-40B4-BE49-F238E27FC236}">
                    <a16:creationId xmlns:a16="http://schemas.microsoft.com/office/drawing/2014/main" id="{AAC7D2EB-CCE3-7B46-85CA-25C9074B9EB1}"/>
                  </a:ext>
                </a:extLst>
              </p:cNvPr>
              <p:cNvSpPr/>
              <p:nvPr/>
            </p:nvSpPr>
            <p:spPr>
              <a:xfrm>
                <a:off x="1619672" y="3573016"/>
                <a:ext cx="144016" cy="144016"/>
              </a:xfrm>
              <a:prstGeom prst="rt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Right Triangle 26">
                <a:extLst>
                  <a:ext uri="{FF2B5EF4-FFF2-40B4-BE49-F238E27FC236}">
                    <a16:creationId xmlns:a16="http://schemas.microsoft.com/office/drawing/2014/main" id="{5B6B8970-3145-3940-9920-210B37C92B74}"/>
                  </a:ext>
                </a:extLst>
              </p:cNvPr>
              <p:cNvSpPr/>
              <p:nvPr/>
            </p:nvSpPr>
            <p:spPr>
              <a:xfrm flipH="1">
                <a:off x="1770584" y="3573016"/>
                <a:ext cx="144016" cy="144016"/>
              </a:xfrm>
              <a:prstGeom prst="rt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C3A520B1-F6C2-D842-A08C-F4F24AD17358}"/>
              </a:ext>
            </a:extLst>
          </p:cNvPr>
          <p:cNvGrpSpPr/>
          <p:nvPr/>
        </p:nvGrpSpPr>
        <p:grpSpPr>
          <a:xfrm rot="21159393">
            <a:off x="8049099" y="3799651"/>
            <a:ext cx="1296144" cy="398177"/>
            <a:chOff x="1619672" y="3573016"/>
            <a:chExt cx="1296144" cy="398177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609AABB6-CA4B-1343-A73A-331CE34C8118}"/>
                </a:ext>
              </a:extLst>
            </p:cNvPr>
            <p:cNvSpPr/>
            <p:nvPr/>
          </p:nvSpPr>
          <p:spPr>
            <a:xfrm>
              <a:off x="1619672" y="3717032"/>
              <a:ext cx="1296144" cy="25416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93FE8741-BB0D-4948-81BB-63441B310280}"/>
                </a:ext>
              </a:extLst>
            </p:cNvPr>
            <p:cNvGrpSpPr/>
            <p:nvPr/>
          </p:nvGrpSpPr>
          <p:grpSpPr>
            <a:xfrm>
              <a:off x="1619672" y="3573016"/>
              <a:ext cx="294928" cy="144016"/>
              <a:chOff x="1619672" y="3573016"/>
              <a:chExt cx="294928" cy="144016"/>
            </a:xfrm>
          </p:grpSpPr>
          <p:sp>
            <p:nvSpPr>
              <p:cNvPr id="41" name="Right Triangle 40">
                <a:extLst>
                  <a:ext uri="{FF2B5EF4-FFF2-40B4-BE49-F238E27FC236}">
                    <a16:creationId xmlns:a16="http://schemas.microsoft.com/office/drawing/2014/main" id="{89E8DB7D-ED7B-C244-993E-405E2D2CDFCB}"/>
                  </a:ext>
                </a:extLst>
              </p:cNvPr>
              <p:cNvSpPr/>
              <p:nvPr/>
            </p:nvSpPr>
            <p:spPr>
              <a:xfrm>
                <a:off x="1619672" y="3573016"/>
                <a:ext cx="144016" cy="144016"/>
              </a:xfrm>
              <a:prstGeom prst="rt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Right Triangle 41">
                <a:extLst>
                  <a:ext uri="{FF2B5EF4-FFF2-40B4-BE49-F238E27FC236}">
                    <a16:creationId xmlns:a16="http://schemas.microsoft.com/office/drawing/2014/main" id="{E8BB2279-1B7C-4048-A241-6951F7348C52}"/>
                  </a:ext>
                </a:extLst>
              </p:cNvPr>
              <p:cNvSpPr/>
              <p:nvPr/>
            </p:nvSpPr>
            <p:spPr>
              <a:xfrm flipH="1">
                <a:off x="1770584" y="3573016"/>
                <a:ext cx="144016" cy="144016"/>
              </a:xfrm>
              <a:prstGeom prst="rt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A6CF4029-5797-9048-A3EB-B1D6681E33DD}"/>
                </a:ext>
              </a:extLst>
            </p:cNvPr>
            <p:cNvGrpSpPr/>
            <p:nvPr/>
          </p:nvGrpSpPr>
          <p:grpSpPr>
            <a:xfrm>
              <a:off x="2123728" y="3573016"/>
              <a:ext cx="294928" cy="144016"/>
              <a:chOff x="1619672" y="3573016"/>
              <a:chExt cx="294928" cy="144016"/>
            </a:xfrm>
          </p:grpSpPr>
          <p:sp>
            <p:nvSpPr>
              <p:cNvPr id="39" name="Right Triangle 38">
                <a:extLst>
                  <a:ext uri="{FF2B5EF4-FFF2-40B4-BE49-F238E27FC236}">
                    <a16:creationId xmlns:a16="http://schemas.microsoft.com/office/drawing/2014/main" id="{5719DAC2-0F99-4C4C-AF6B-3FE12E654305}"/>
                  </a:ext>
                </a:extLst>
              </p:cNvPr>
              <p:cNvSpPr/>
              <p:nvPr/>
            </p:nvSpPr>
            <p:spPr>
              <a:xfrm>
                <a:off x="1619672" y="3573016"/>
                <a:ext cx="144016" cy="144016"/>
              </a:xfrm>
              <a:prstGeom prst="rt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Right Triangle 39">
                <a:extLst>
                  <a:ext uri="{FF2B5EF4-FFF2-40B4-BE49-F238E27FC236}">
                    <a16:creationId xmlns:a16="http://schemas.microsoft.com/office/drawing/2014/main" id="{439566AA-8C99-874B-9F6B-93881B82AE67}"/>
                  </a:ext>
                </a:extLst>
              </p:cNvPr>
              <p:cNvSpPr/>
              <p:nvPr/>
            </p:nvSpPr>
            <p:spPr>
              <a:xfrm flipH="1">
                <a:off x="1770584" y="3573016"/>
                <a:ext cx="144016" cy="144016"/>
              </a:xfrm>
              <a:prstGeom prst="rt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A59A85B3-2046-9F42-AD9B-3F3133C1A5BA}"/>
                </a:ext>
              </a:extLst>
            </p:cNvPr>
            <p:cNvGrpSpPr/>
            <p:nvPr/>
          </p:nvGrpSpPr>
          <p:grpSpPr>
            <a:xfrm>
              <a:off x="2620888" y="3573016"/>
              <a:ext cx="294928" cy="144016"/>
              <a:chOff x="1619672" y="3573016"/>
              <a:chExt cx="294928" cy="144016"/>
            </a:xfrm>
          </p:grpSpPr>
          <p:sp>
            <p:nvSpPr>
              <p:cNvPr id="37" name="Right Triangle 36">
                <a:extLst>
                  <a:ext uri="{FF2B5EF4-FFF2-40B4-BE49-F238E27FC236}">
                    <a16:creationId xmlns:a16="http://schemas.microsoft.com/office/drawing/2014/main" id="{DC926D67-9F0E-3E44-B278-582802BEF409}"/>
                  </a:ext>
                </a:extLst>
              </p:cNvPr>
              <p:cNvSpPr/>
              <p:nvPr/>
            </p:nvSpPr>
            <p:spPr>
              <a:xfrm>
                <a:off x="1619672" y="3573016"/>
                <a:ext cx="144016" cy="144016"/>
              </a:xfrm>
              <a:prstGeom prst="rt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Right Triangle 37">
                <a:extLst>
                  <a:ext uri="{FF2B5EF4-FFF2-40B4-BE49-F238E27FC236}">
                    <a16:creationId xmlns:a16="http://schemas.microsoft.com/office/drawing/2014/main" id="{DF841F17-941B-D944-B25D-2AA64BBE6B5E}"/>
                  </a:ext>
                </a:extLst>
              </p:cNvPr>
              <p:cNvSpPr/>
              <p:nvPr/>
            </p:nvSpPr>
            <p:spPr>
              <a:xfrm flipH="1">
                <a:off x="1770584" y="3573016"/>
                <a:ext cx="144016" cy="144016"/>
              </a:xfrm>
              <a:prstGeom prst="rt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1DD9AE30-3EB9-004C-A197-3357869C027B}"/>
              </a:ext>
            </a:extLst>
          </p:cNvPr>
          <p:cNvSpPr txBox="1"/>
          <p:nvPr/>
        </p:nvSpPr>
        <p:spPr>
          <a:xfrm>
            <a:off x="4503978" y="4386857"/>
            <a:ext cx="7559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Inst. 1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22CBC66B-88DA-9F47-BF7A-AD0F1D229FEC}"/>
              </a:ext>
            </a:extLst>
          </p:cNvPr>
          <p:cNvSpPr txBox="1"/>
          <p:nvPr/>
        </p:nvSpPr>
        <p:spPr>
          <a:xfrm>
            <a:off x="6353285" y="4405891"/>
            <a:ext cx="7559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Inst. 2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B6CF5CB1-53DF-7C4D-83F0-509411F8960B}"/>
              </a:ext>
            </a:extLst>
          </p:cNvPr>
          <p:cNvSpPr txBox="1"/>
          <p:nvPr/>
        </p:nvSpPr>
        <p:spPr>
          <a:xfrm>
            <a:off x="8230069" y="4421864"/>
            <a:ext cx="953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Inst. “n”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B7A4F147-9304-A748-89ED-E3EB4E7729AA}"/>
              </a:ext>
            </a:extLst>
          </p:cNvPr>
          <p:cNvSpPr txBox="1"/>
          <p:nvPr/>
        </p:nvSpPr>
        <p:spPr>
          <a:xfrm>
            <a:off x="1559496" y="1893620"/>
            <a:ext cx="1862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Before alignment:</a:t>
            </a:r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A0925627-3728-C94A-BF57-AB5BB25C4CF0}"/>
              </a:ext>
            </a:extLst>
          </p:cNvPr>
          <p:cNvCxnSpPr>
            <a:cxnSpLocks/>
          </p:cNvCxnSpPr>
          <p:nvPr/>
        </p:nvCxnSpPr>
        <p:spPr>
          <a:xfrm>
            <a:off x="3732723" y="3065596"/>
            <a:ext cx="612066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CEEF949B-D39F-3845-A89D-4A4EAFC7024B}"/>
              </a:ext>
            </a:extLst>
          </p:cNvPr>
          <p:cNvSpPr txBox="1"/>
          <p:nvPr/>
        </p:nvSpPr>
        <p:spPr>
          <a:xfrm>
            <a:off x="9183216" y="2998234"/>
            <a:ext cx="720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Beam</a:t>
            </a: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E2CF8AC6-5589-ED4F-815A-145944A7E755}"/>
              </a:ext>
            </a:extLst>
          </p:cNvPr>
          <p:cNvGrpSpPr/>
          <p:nvPr/>
        </p:nvGrpSpPr>
        <p:grpSpPr>
          <a:xfrm>
            <a:off x="4881966" y="3003015"/>
            <a:ext cx="134724" cy="134724"/>
            <a:chOff x="3640542" y="2214156"/>
            <a:chExt cx="134724" cy="134724"/>
          </a:xfrm>
        </p:grpSpPr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1396E1E7-B458-5B4E-B4DA-E7E08F907C8E}"/>
                </a:ext>
              </a:extLst>
            </p:cNvPr>
            <p:cNvCxnSpPr/>
            <p:nvPr/>
          </p:nvCxnSpPr>
          <p:spPr>
            <a:xfrm>
              <a:off x="3707904" y="2214156"/>
              <a:ext cx="0" cy="13472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D7377E95-89F4-A049-B34A-B40BA377FD04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3707904" y="2211533"/>
              <a:ext cx="0" cy="13472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57558243-5F27-3E47-A0D2-3C6CF8C621DF}"/>
              </a:ext>
            </a:extLst>
          </p:cNvPr>
          <p:cNvGrpSpPr/>
          <p:nvPr/>
        </p:nvGrpSpPr>
        <p:grpSpPr>
          <a:xfrm>
            <a:off x="6667799" y="2998234"/>
            <a:ext cx="134724" cy="134724"/>
            <a:chOff x="3640542" y="2214156"/>
            <a:chExt cx="134724" cy="134724"/>
          </a:xfrm>
        </p:grpSpPr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CF82355E-C836-9349-9A94-A5025606A146}"/>
                </a:ext>
              </a:extLst>
            </p:cNvPr>
            <p:cNvCxnSpPr/>
            <p:nvPr/>
          </p:nvCxnSpPr>
          <p:spPr>
            <a:xfrm>
              <a:off x="3707904" y="2214156"/>
              <a:ext cx="0" cy="13472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31190DF5-4204-5B47-ADAE-A5ECCAD074DC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3707904" y="2211533"/>
              <a:ext cx="0" cy="13472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5360D10A-DEBF-DF46-B8DF-C1D0B698E9FA}"/>
              </a:ext>
            </a:extLst>
          </p:cNvPr>
          <p:cNvGrpSpPr/>
          <p:nvPr/>
        </p:nvGrpSpPr>
        <p:grpSpPr>
          <a:xfrm>
            <a:off x="8609511" y="2998234"/>
            <a:ext cx="134724" cy="134724"/>
            <a:chOff x="3640542" y="2214156"/>
            <a:chExt cx="134724" cy="134724"/>
          </a:xfrm>
        </p:grpSpPr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332A5E66-DFFA-6E41-AB18-9DDF81C18559}"/>
                </a:ext>
              </a:extLst>
            </p:cNvPr>
            <p:cNvCxnSpPr/>
            <p:nvPr/>
          </p:nvCxnSpPr>
          <p:spPr>
            <a:xfrm>
              <a:off x="3707904" y="2214156"/>
              <a:ext cx="0" cy="13472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FC153456-55BC-E246-931C-13E91A2AB4F4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3707904" y="2211533"/>
              <a:ext cx="0" cy="13472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E815F4FC-8131-ED41-963B-C8D8BF1A171A}"/>
              </a:ext>
            </a:extLst>
          </p:cNvPr>
          <p:cNvGrpSpPr/>
          <p:nvPr/>
        </p:nvGrpSpPr>
        <p:grpSpPr>
          <a:xfrm>
            <a:off x="1911010" y="2653249"/>
            <a:ext cx="1296144" cy="1181353"/>
            <a:chOff x="180968" y="4623911"/>
            <a:chExt cx="1296144" cy="1181353"/>
          </a:xfrm>
        </p:grpSpPr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2B9409C6-B289-7843-AD74-D238610B901B}"/>
                </a:ext>
              </a:extLst>
            </p:cNvPr>
            <p:cNvGrpSpPr/>
            <p:nvPr/>
          </p:nvGrpSpPr>
          <p:grpSpPr>
            <a:xfrm>
              <a:off x="180968" y="4623911"/>
              <a:ext cx="1296144" cy="1181353"/>
              <a:chOff x="180968" y="4623911"/>
              <a:chExt cx="1296144" cy="1181353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64079545-D20A-D442-95BD-DCB95379F211}"/>
                  </a:ext>
                </a:extLst>
              </p:cNvPr>
              <p:cNvGrpSpPr/>
              <p:nvPr/>
            </p:nvGrpSpPr>
            <p:grpSpPr>
              <a:xfrm>
                <a:off x="180968" y="5445224"/>
                <a:ext cx="1296144" cy="360040"/>
                <a:chOff x="1619672" y="3318855"/>
                <a:chExt cx="1296144" cy="360040"/>
              </a:xfrm>
            </p:grpSpPr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7DFC0134-730B-C443-8E2D-A7F668A7EDF1}"/>
                    </a:ext>
                  </a:extLst>
                </p:cNvPr>
                <p:cNvSpPr/>
                <p:nvPr/>
              </p:nvSpPr>
              <p:spPr>
                <a:xfrm>
                  <a:off x="1619672" y="3318855"/>
                  <a:ext cx="1296144" cy="254161"/>
                </a:xfrm>
                <a:prstGeom prst="rect">
                  <a:avLst/>
                </a:prstGeom>
                <a:solidFill>
                  <a:srgbClr val="5182B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" name="Oval 15">
                  <a:extLst>
                    <a:ext uri="{FF2B5EF4-FFF2-40B4-BE49-F238E27FC236}">
                      <a16:creationId xmlns:a16="http://schemas.microsoft.com/office/drawing/2014/main" id="{4DE17047-593B-9849-B740-BAC3F52A9C7A}"/>
                    </a:ext>
                  </a:extLst>
                </p:cNvPr>
                <p:cNvSpPr/>
                <p:nvPr/>
              </p:nvSpPr>
              <p:spPr>
                <a:xfrm>
                  <a:off x="1659124" y="3462871"/>
                  <a:ext cx="222920" cy="216024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" name="Oval 16">
                  <a:extLst>
                    <a:ext uri="{FF2B5EF4-FFF2-40B4-BE49-F238E27FC236}">
                      <a16:creationId xmlns:a16="http://schemas.microsoft.com/office/drawing/2014/main" id="{60244D7C-00FD-1C47-BFF3-B15F5467917D}"/>
                    </a:ext>
                  </a:extLst>
                </p:cNvPr>
                <p:cNvSpPr/>
                <p:nvPr/>
              </p:nvSpPr>
              <p:spPr>
                <a:xfrm>
                  <a:off x="2157643" y="3462871"/>
                  <a:ext cx="222920" cy="216024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" name="Oval 17">
                  <a:extLst>
                    <a:ext uri="{FF2B5EF4-FFF2-40B4-BE49-F238E27FC236}">
                      <a16:creationId xmlns:a16="http://schemas.microsoft.com/office/drawing/2014/main" id="{4DC59C94-C69B-D443-8A04-2DE8A8AA8DE3}"/>
                    </a:ext>
                  </a:extLst>
                </p:cNvPr>
                <p:cNvSpPr/>
                <p:nvPr/>
              </p:nvSpPr>
              <p:spPr>
                <a:xfrm>
                  <a:off x="2655940" y="3462871"/>
                  <a:ext cx="222920" cy="216024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468A656E-E7EC-E34B-93E6-A18DEBED23EB}"/>
                  </a:ext>
                </a:extLst>
              </p:cNvPr>
              <p:cNvSpPr/>
              <p:nvPr/>
            </p:nvSpPr>
            <p:spPr>
              <a:xfrm>
                <a:off x="793764" y="4797152"/>
                <a:ext cx="70552" cy="72008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66" name="Group 65">
                <a:extLst>
                  <a:ext uri="{FF2B5EF4-FFF2-40B4-BE49-F238E27FC236}">
                    <a16:creationId xmlns:a16="http://schemas.microsoft.com/office/drawing/2014/main" id="{CB343BF5-3066-D043-8E5B-75FD3D051B1A}"/>
                  </a:ext>
                </a:extLst>
              </p:cNvPr>
              <p:cNvGrpSpPr/>
              <p:nvPr/>
            </p:nvGrpSpPr>
            <p:grpSpPr>
              <a:xfrm>
                <a:off x="760472" y="4623911"/>
                <a:ext cx="134724" cy="134724"/>
                <a:chOff x="3640542" y="2214156"/>
                <a:chExt cx="134724" cy="134724"/>
              </a:xfrm>
            </p:grpSpPr>
            <p:cxnSp>
              <p:nvCxnSpPr>
                <p:cNvPr id="67" name="Straight Connector 66">
                  <a:extLst>
                    <a:ext uri="{FF2B5EF4-FFF2-40B4-BE49-F238E27FC236}">
                      <a16:creationId xmlns:a16="http://schemas.microsoft.com/office/drawing/2014/main" id="{ADE2648F-14C0-474C-912E-9AB723130EFE}"/>
                    </a:ext>
                  </a:extLst>
                </p:cNvPr>
                <p:cNvCxnSpPr/>
                <p:nvPr/>
              </p:nvCxnSpPr>
              <p:spPr>
                <a:xfrm>
                  <a:off x="3707904" y="2214156"/>
                  <a:ext cx="0" cy="134724"/>
                </a:xfrm>
                <a:prstGeom prst="line">
                  <a:avLst/>
                </a:pr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67">
                  <a:extLst>
                    <a:ext uri="{FF2B5EF4-FFF2-40B4-BE49-F238E27FC236}">
                      <a16:creationId xmlns:a16="http://schemas.microsoft.com/office/drawing/2014/main" id="{B8E92E1E-E19C-8B48-ACE7-692CF8B4520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3707904" y="2211533"/>
                  <a:ext cx="0" cy="134724"/>
                </a:xfrm>
                <a:prstGeom prst="line">
                  <a:avLst/>
                </a:pr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69" name="Triangle 68">
                <a:extLst>
                  <a:ext uri="{FF2B5EF4-FFF2-40B4-BE49-F238E27FC236}">
                    <a16:creationId xmlns:a16="http://schemas.microsoft.com/office/drawing/2014/main" id="{6C5DD3E3-78A0-F54D-8083-5A8C0A371909}"/>
                  </a:ext>
                </a:extLst>
              </p:cNvPr>
              <p:cNvSpPr/>
              <p:nvPr/>
            </p:nvSpPr>
            <p:spPr>
              <a:xfrm>
                <a:off x="796954" y="4721054"/>
                <a:ext cx="67362" cy="79210"/>
              </a:xfrm>
              <a:prstGeom prst="triangl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4CD99177-87F9-794A-BEDE-DB17E19211A6}"/>
                </a:ext>
              </a:extLst>
            </p:cNvPr>
            <p:cNvSpPr txBox="1"/>
            <p:nvPr/>
          </p:nvSpPr>
          <p:spPr>
            <a:xfrm>
              <a:off x="220420" y="5418415"/>
              <a:ext cx="125669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err="1"/>
                <a:t>Calib’Standard</a:t>
              </a:r>
              <a:endParaRPr lang="en-US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4056516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Alignment protocol*</a:t>
            </a:r>
            <a:br>
              <a:rPr lang="en-GB" dirty="0"/>
            </a:br>
            <a:r>
              <a:rPr lang="en-GB" sz="2000" dirty="0"/>
              <a:t>(*assumes known sample position!)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6</a:t>
            </a:fld>
            <a:endParaRPr lang="en-GB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A632806-4670-4049-BE63-5E1B7150A59A}"/>
              </a:ext>
            </a:extLst>
          </p:cNvPr>
          <p:cNvGrpSpPr/>
          <p:nvPr/>
        </p:nvGrpSpPr>
        <p:grpSpPr>
          <a:xfrm>
            <a:off x="4133625" y="3886204"/>
            <a:ext cx="1296144" cy="398177"/>
            <a:chOff x="1619672" y="3573016"/>
            <a:chExt cx="1296144" cy="398177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1975B37-CDB7-E448-9F95-0AC7A27AF583}"/>
                </a:ext>
              </a:extLst>
            </p:cNvPr>
            <p:cNvSpPr/>
            <p:nvPr/>
          </p:nvSpPr>
          <p:spPr>
            <a:xfrm>
              <a:off x="1619672" y="3717032"/>
              <a:ext cx="1296144" cy="25416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8558099-1B86-CA48-967C-152F12EF9DF4}"/>
                </a:ext>
              </a:extLst>
            </p:cNvPr>
            <p:cNvGrpSpPr/>
            <p:nvPr/>
          </p:nvGrpSpPr>
          <p:grpSpPr>
            <a:xfrm>
              <a:off x="1619672" y="3573016"/>
              <a:ext cx="294928" cy="144016"/>
              <a:chOff x="1619672" y="3573016"/>
              <a:chExt cx="294928" cy="144016"/>
            </a:xfrm>
          </p:grpSpPr>
          <p:sp>
            <p:nvSpPr>
              <p:cNvPr id="6" name="Right Triangle 5">
                <a:extLst>
                  <a:ext uri="{FF2B5EF4-FFF2-40B4-BE49-F238E27FC236}">
                    <a16:creationId xmlns:a16="http://schemas.microsoft.com/office/drawing/2014/main" id="{949EA35D-ABB3-F941-BECB-F08EE92E6074}"/>
                  </a:ext>
                </a:extLst>
              </p:cNvPr>
              <p:cNvSpPr/>
              <p:nvPr/>
            </p:nvSpPr>
            <p:spPr>
              <a:xfrm>
                <a:off x="1619672" y="3573016"/>
                <a:ext cx="144016" cy="144016"/>
              </a:xfrm>
              <a:prstGeom prst="rt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Right Triangle 6">
                <a:extLst>
                  <a:ext uri="{FF2B5EF4-FFF2-40B4-BE49-F238E27FC236}">
                    <a16:creationId xmlns:a16="http://schemas.microsoft.com/office/drawing/2014/main" id="{3F41B154-0C09-CB4A-97DE-B7224F5BFCBD}"/>
                  </a:ext>
                </a:extLst>
              </p:cNvPr>
              <p:cNvSpPr/>
              <p:nvPr/>
            </p:nvSpPr>
            <p:spPr>
              <a:xfrm flipH="1">
                <a:off x="1770584" y="3573016"/>
                <a:ext cx="144016" cy="144016"/>
              </a:xfrm>
              <a:prstGeom prst="rt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602770A5-4033-FF44-9C16-34394B5B4E49}"/>
                </a:ext>
              </a:extLst>
            </p:cNvPr>
            <p:cNvGrpSpPr/>
            <p:nvPr/>
          </p:nvGrpSpPr>
          <p:grpSpPr>
            <a:xfrm>
              <a:off x="2123728" y="3573016"/>
              <a:ext cx="294928" cy="144016"/>
              <a:chOff x="1619672" y="3573016"/>
              <a:chExt cx="294928" cy="144016"/>
            </a:xfrm>
          </p:grpSpPr>
          <p:sp>
            <p:nvSpPr>
              <p:cNvPr id="10" name="Right Triangle 9">
                <a:extLst>
                  <a:ext uri="{FF2B5EF4-FFF2-40B4-BE49-F238E27FC236}">
                    <a16:creationId xmlns:a16="http://schemas.microsoft.com/office/drawing/2014/main" id="{39CA643C-EF95-F547-8B33-E99E22A19502}"/>
                  </a:ext>
                </a:extLst>
              </p:cNvPr>
              <p:cNvSpPr/>
              <p:nvPr/>
            </p:nvSpPr>
            <p:spPr>
              <a:xfrm>
                <a:off x="1619672" y="3573016"/>
                <a:ext cx="144016" cy="144016"/>
              </a:xfrm>
              <a:prstGeom prst="rt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Right Triangle 10">
                <a:extLst>
                  <a:ext uri="{FF2B5EF4-FFF2-40B4-BE49-F238E27FC236}">
                    <a16:creationId xmlns:a16="http://schemas.microsoft.com/office/drawing/2014/main" id="{6A051431-5F65-2F42-8662-70F1CFDEE0B9}"/>
                  </a:ext>
                </a:extLst>
              </p:cNvPr>
              <p:cNvSpPr/>
              <p:nvPr/>
            </p:nvSpPr>
            <p:spPr>
              <a:xfrm flipH="1">
                <a:off x="1770584" y="3573016"/>
                <a:ext cx="144016" cy="144016"/>
              </a:xfrm>
              <a:prstGeom prst="rt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92373A8F-156F-6241-B8C8-7B893400C882}"/>
                </a:ext>
              </a:extLst>
            </p:cNvPr>
            <p:cNvGrpSpPr/>
            <p:nvPr/>
          </p:nvGrpSpPr>
          <p:grpSpPr>
            <a:xfrm>
              <a:off x="2620888" y="3573016"/>
              <a:ext cx="294928" cy="144016"/>
              <a:chOff x="1619672" y="3573016"/>
              <a:chExt cx="294928" cy="144016"/>
            </a:xfrm>
          </p:grpSpPr>
          <p:sp>
            <p:nvSpPr>
              <p:cNvPr id="13" name="Right Triangle 12">
                <a:extLst>
                  <a:ext uri="{FF2B5EF4-FFF2-40B4-BE49-F238E27FC236}">
                    <a16:creationId xmlns:a16="http://schemas.microsoft.com/office/drawing/2014/main" id="{83C33BEB-7E35-8F42-97F0-D24108C1EAFF}"/>
                  </a:ext>
                </a:extLst>
              </p:cNvPr>
              <p:cNvSpPr/>
              <p:nvPr/>
            </p:nvSpPr>
            <p:spPr>
              <a:xfrm>
                <a:off x="1619672" y="3573016"/>
                <a:ext cx="144016" cy="144016"/>
              </a:xfrm>
              <a:prstGeom prst="rt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Right Triangle 13">
                <a:extLst>
                  <a:ext uri="{FF2B5EF4-FFF2-40B4-BE49-F238E27FC236}">
                    <a16:creationId xmlns:a16="http://schemas.microsoft.com/office/drawing/2014/main" id="{210C9415-72DE-C949-9EEB-DD0B309F6EE0}"/>
                  </a:ext>
                </a:extLst>
              </p:cNvPr>
              <p:cNvSpPr/>
              <p:nvPr/>
            </p:nvSpPr>
            <p:spPr>
              <a:xfrm flipH="1">
                <a:off x="1770584" y="3573016"/>
                <a:ext cx="144016" cy="144016"/>
              </a:xfrm>
              <a:prstGeom prst="rt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280207E-8440-F642-840C-8DEF01007111}"/>
              </a:ext>
            </a:extLst>
          </p:cNvPr>
          <p:cNvGrpSpPr/>
          <p:nvPr/>
        </p:nvGrpSpPr>
        <p:grpSpPr>
          <a:xfrm>
            <a:off x="6075547" y="4007664"/>
            <a:ext cx="1296144" cy="398177"/>
            <a:chOff x="1619672" y="3573016"/>
            <a:chExt cx="1296144" cy="398177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E0FF7F67-576B-AD43-A8C3-DC130066F04A}"/>
                </a:ext>
              </a:extLst>
            </p:cNvPr>
            <p:cNvSpPr/>
            <p:nvPr/>
          </p:nvSpPr>
          <p:spPr>
            <a:xfrm>
              <a:off x="1619672" y="3717032"/>
              <a:ext cx="1296144" cy="25416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7E5ED377-B365-7349-A1AE-D4F79DBAF48B}"/>
                </a:ext>
              </a:extLst>
            </p:cNvPr>
            <p:cNvGrpSpPr/>
            <p:nvPr/>
          </p:nvGrpSpPr>
          <p:grpSpPr>
            <a:xfrm>
              <a:off x="1619672" y="3573016"/>
              <a:ext cx="294928" cy="144016"/>
              <a:chOff x="1619672" y="3573016"/>
              <a:chExt cx="294928" cy="144016"/>
            </a:xfrm>
          </p:grpSpPr>
          <p:sp>
            <p:nvSpPr>
              <p:cNvPr id="30" name="Right Triangle 29">
                <a:extLst>
                  <a:ext uri="{FF2B5EF4-FFF2-40B4-BE49-F238E27FC236}">
                    <a16:creationId xmlns:a16="http://schemas.microsoft.com/office/drawing/2014/main" id="{5D50B8A4-8582-0D4E-B826-ECC2753B6BC7}"/>
                  </a:ext>
                </a:extLst>
              </p:cNvPr>
              <p:cNvSpPr/>
              <p:nvPr/>
            </p:nvSpPr>
            <p:spPr>
              <a:xfrm>
                <a:off x="1619672" y="3573016"/>
                <a:ext cx="144016" cy="144016"/>
              </a:xfrm>
              <a:prstGeom prst="rt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Right Triangle 30">
                <a:extLst>
                  <a:ext uri="{FF2B5EF4-FFF2-40B4-BE49-F238E27FC236}">
                    <a16:creationId xmlns:a16="http://schemas.microsoft.com/office/drawing/2014/main" id="{07690F34-5FF2-E84C-A5A7-AC785494413E}"/>
                  </a:ext>
                </a:extLst>
              </p:cNvPr>
              <p:cNvSpPr/>
              <p:nvPr/>
            </p:nvSpPr>
            <p:spPr>
              <a:xfrm flipH="1">
                <a:off x="1770584" y="3573016"/>
                <a:ext cx="144016" cy="144016"/>
              </a:xfrm>
              <a:prstGeom prst="rt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B6E6AE9-B111-DF47-B48D-B7237BA0AF1E}"/>
                </a:ext>
              </a:extLst>
            </p:cNvPr>
            <p:cNvGrpSpPr/>
            <p:nvPr/>
          </p:nvGrpSpPr>
          <p:grpSpPr>
            <a:xfrm>
              <a:off x="2123728" y="3573016"/>
              <a:ext cx="294928" cy="144016"/>
              <a:chOff x="1619672" y="3573016"/>
              <a:chExt cx="294928" cy="144016"/>
            </a:xfrm>
          </p:grpSpPr>
          <p:sp>
            <p:nvSpPr>
              <p:cNvPr id="28" name="Right Triangle 27">
                <a:extLst>
                  <a:ext uri="{FF2B5EF4-FFF2-40B4-BE49-F238E27FC236}">
                    <a16:creationId xmlns:a16="http://schemas.microsoft.com/office/drawing/2014/main" id="{C7A7F57A-6517-EA40-A922-2B8FBDDA02EA}"/>
                  </a:ext>
                </a:extLst>
              </p:cNvPr>
              <p:cNvSpPr/>
              <p:nvPr/>
            </p:nvSpPr>
            <p:spPr>
              <a:xfrm>
                <a:off x="1619672" y="3573016"/>
                <a:ext cx="144016" cy="144016"/>
              </a:xfrm>
              <a:prstGeom prst="rt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Right Triangle 28">
                <a:extLst>
                  <a:ext uri="{FF2B5EF4-FFF2-40B4-BE49-F238E27FC236}">
                    <a16:creationId xmlns:a16="http://schemas.microsoft.com/office/drawing/2014/main" id="{EA18BE43-19F0-6547-82CC-E86885CA69E2}"/>
                  </a:ext>
                </a:extLst>
              </p:cNvPr>
              <p:cNvSpPr/>
              <p:nvPr/>
            </p:nvSpPr>
            <p:spPr>
              <a:xfrm flipH="1">
                <a:off x="1770584" y="3573016"/>
                <a:ext cx="144016" cy="144016"/>
              </a:xfrm>
              <a:prstGeom prst="rt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DFD8451C-5F5B-A447-BD43-8367A0D74DC1}"/>
                </a:ext>
              </a:extLst>
            </p:cNvPr>
            <p:cNvGrpSpPr/>
            <p:nvPr/>
          </p:nvGrpSpPr>
          <p:grpSpPr>
            <a:xfrm>
              <a:off x="2620888" y="3573016"/>
              <a:ext cx="294928" cy="144016"/>
              <a:chOff x="1619672" y="3573016"/>
              <a:chExt cx="294928" cy="144016"/>
            </a:xfrm>
          </p:grpSpPr>
          <p:sp>
            <p:nvSpPr>
              <p:cNvPr id="26" name="Right Triangle 25">
                <a:extLst>
                  <a:ext uri="{FF2B5EF4-FFF2-40B4-BE49-F238E27FC236}">
                    <a16:creationId xmlns:a16="http://schemas.microsoft.com/office/drawing/2014/main" id="{AAC7D2EB-CCE3-7B46-85CA-25C9074B9EB1}"/>
                  </a:ext>
                </a:extLst>
              </p:cNvPr>
              <p:cNvSpPr/>
              <p:nvPr/>
            </p:nvSpPr>
            <p:spPr>
              <a:xfrm>
                <a:off x="1619672" y="3573016"/>
                <a:ext cx="144016" cy="144016"/>
              </a:xfrm>
              <a:prstGeom prst="rt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Right Triangle 26">
                <a:extLst>
                  <a:ext uri="{FF2B5EF4-FFF2-40B4-BE49-F238E27FC236}">
                    <a16:creationId xmlns:a16="http://schemas.microsoft.com/office/drawing/2014/main" id="{5B6B8970-3145-3940-9920-210B37C92B74}"/>
                  </a:ext>
                </a:extLst>
              </p:cNvPr>
              <p:cNvSpPr/>
              <p:nvPr/>
            </p:nvSpPr>
            <p:spPr>
              <a:xfrm flipH="1">
                <a:off x="1770584" y="3573016"/>
                <a:ext cx="144016" cy="144016"/>
              </a:xfrm>
              <a:prstGeom prst="rt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C3A520B1-F6C2-D842-A08C-F4F24AD17358}"/>
              </a:ext>
            </a:extLst>
          </p:cNvPr>
          <p:cNvGrpSpPr/>
          <p:nvPr/>
        </p:nvGrpSpPr>
        <p:grpSpPr>
          <a:xfrm rot="21159393">
            <a:off x="8049099" y="3799651"/>
            <a:ext cx="1296144" cy="398177"/>
            <a:chOff x="1619672" y="3573016"/>
            <a:chExt cx="1296144" cy="398177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609AABB6-CA4B-1343-A73A-331CE34C8118}"/>
                </a:ext>
              </a:extLst>
            </p:cNvPr>
            <p:cNvSpPr/>
            <p:nvPr/>
          </p:nvSpPr>
          <p:spPr>
            <a:xfrm>
              <a:off x="1619672" y="3717032"/>
              <a:ext cx="1296144" cy="25416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93FE8741-BB0D-4948-81BB-63441B310280}"/>
                </a:ext>
              </a:extLst>
            </p:cNvPr>
            <p:cNvGrpSpPr/>
            <p:nvPr/>
          </p:nvGrpSpPr>
          <p:grpSpPr>
            <a:xfrm>
              <a:off x="1619672" y="3573016"/>
              <a:ext cx="294928" cy="144016"/>
              <a:chOff x="1619672" y="3573016"/>
              <a:chExt cx="294928" cy="144016"/>
            </a:xfrm>
          </p:grpSpPr>
          <p:sp>
            <p:nvSpPr>
              <p:cNvPr id="41" name="Right Triangle 40">
                <a:extLst>
                  <a:ext uri="{FF2B5EF4-FFF2-40B4-BE49-F238E27FC236}">
                    <a16:creationId xmlns:a16="http://schemas.microsoft.com/office/drawing/2014/main" id="{89E8DB7D-ED7B-C244-993E-405E2D2CDFCB}"/>
                  </a:ext>
                </a:extLst>
              </p:cNvPr>
              <p:cNvSpPr/>
              <p:nvPr/>
            </p:nvSpPr>
            <p:spPr>
              <a:xfrm>
                <a:off x="1619672" y="3573016"/>
                <a:ext cx="144016" cy="144016"/>
              </a:xfrm>
              <a:prstGeom prst="rt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Right Triangle 41">
                <a:extLst>
                  <a:ext uri="{FF2B5EF4-FFF2-40B4-BE49-F238E27FC236}">
                    <a16:creationId xmlns:a16="http://schemas.microsoft.com/office/drawing/2014/main" id="{E8BB2279-1B7C-4048-A241-6951F7348C52}"/>
                  </a:ext>
                </a:extLst>
              </p:cNvPr>
              <p:cNvSpPr/>
              <p:nvPr/>
            </p:nvSpPr>
            <p:spPr>
              <a:xfrm flipH="1">
                <a:off x="1770584" y="3573016"/>
                <a:ext cx="144016" cy="144016"/>
              </a:xfrm>
              <a:prstGeom prst="rt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A6CF4029-5797-9048-A3EB-B1D6681E33DD}"/>
                </a:ext>
              </a:extLst>
            </p:cNvPr>
            <p:cNvGrpSpPr/>
            <p:nvPr/>
          </p:nvGrpSpPr>
          <p:grpSpPr>
            <a:xfrm>
              <a:off x="2123728" y="3573016"/>
              <a:ext cx="294928" cy="144016"/>
              <a:chOff x="1619672" y="3573016"/>
              <a:chExt cx="294928" cy="144016"/>
            </a:xfrm>
          </p:grpSpPr>
          <p:sp>
            <p:nvSpPr>
              <p:cNvPr id="39" name="Right Triangle 38">
                <a:extLst>
                  <a:ext uri="{FF2B5EF4-FFF2-40B4-BE49-F238E27FC236}">
                    <a16:creationId xmlns:a16="http://schemas.microsoft.com/office/drawing/2014/main" id="{5719DAC2-0F99-4C4C-AF6B-3FE12E654305}"/>
                  </a:ext>
                </a:extLst>
              </p:cNvPr>
              <p:cNvSpPr/>
              <p:nvPr/>
            </p:nvSpPr>
            <p:spPr>
              <a:xfrm>
                <a:off x="1619672" y="3573016"/>
                <a:ext cx="144016" cy="144016"/>
              </a:xfrm>
              <a:prstGeom prst="rt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Right Triangle 39">
                <a:extLst>
                  <a:ext uri="{FF2B5EF4-FFF2-40B4-BE49-F238E27FC236}">
                    <a16:creationId xmlns:a16="http://schemas.microsoft.com/office/drawing/2014/main" id="{439566AA-8C99-874B-9F6B-93881B82AE67}"/>
                  </a:ext>
                </a:extLst>
              </p:cNvPr>
              <p:cNvSpPr/>
              <p:nvPr/>
            </p:nvSpPr>
            <p:spPr>
              <a:xfrm flipH="1">
                <a:off x="1770584" y="3573016"/>
                <a:ext cx="144016" cy="144016"/>
              </a:xfrm>
              <a:prstGeom prst="rt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A59A85B3-2046-9F42-AD9B-3F3133C1A5BA}"/>
                </a:ext>
              </a:extLst>
            </p:cNvPr>
            <p:cNvGrpSpPr/>
            <p:nvPr/>
          </p:nvGrpSpPr>
          <p:grpSpPr>
            <a:xfrm>
              <a:off x="2620888" y="3573016"/>
              <a:ext cx="294928" cy="144016"/>
              <a:chOff x="1619672" y="3573016"/>
              <a:chExt cx="294928" cy="144016"/>
            </a:xfrm>
          </p:grpSpPr>
          <p:sp>
            <p:nvSpPr>
              <p:cNvPr id="37" name="Right Triangle 36">
                <a:extLst>
                  <a:ext uri="{FF2B5EF4-FFF2-40B4-BE49-F238E27FC236}">
                    <a16:creationId xmlns:a16="http://schemas.microsoft.com/office/drawing/2014/main" id="{DC926D67-9F0E-3E44-B278-582802BEF409}"/>
                  </a:ext>
                </a:extLst>
              </p:cNvPr>
              <p:cNvSpPr/>
              <p:nvPr/>
            </p:nvSpPr>
            <p:spPr>
              <a:xfrm>
                <a:off x="1619672" y="3573016"/>
                <a:ext cx="144016" cy="144016"/>
              </a:xfrm>
              <a:prstGeom prst="rt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Right Triangle 37">
                <a:extLst>
                  <a:ext uri="{FF2B5EF4-FFF2-40B4-BE49-F238E27FC236}">
                    <a16:creationId xmlns:a16="http://schemas.microsoft.com/office/drawing/2014/main" id="{DF841F17-941B-D944-B25D-2AA64BBE6B5E}"/>
                  </a:ext>
                </a:extLst>
              </p:cNvPr>
              <p:cNvSpPr/>
              <p:nvPr/>
            </p:nvSpPr>
            <p:spPr>
              <a:xfrm flipH="1">
                <a:off x="1770584" y="3573016"/>
                <a:ext cx="144016" cy="144016"/>
              </a:xfrm>
              <a:prstGeom prst="rt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1DD9AE30-3EB9-004C-A197-3357869C027B}"/>
              </a:ext>
            </a:extLst>
          </p:cNvPr>
          <p:cNvSpPr txBox="1"/>
          <p:nvPr/>
        </p:nvSpPr>
        <p:spPr>
          <a:xfrm>
            <a:off x="4503978" y="4386857"/>
            <a:ext cx="7559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Inst. 1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22CBC66B-88DA-9F47-BF7A-AD0F1D229FEC}"/>
              </a:ext>
            </a:extLst>
          </p:cNvPr>
          <p:cNvSpPr txBox="1"/>
          <p:nvPr/>
        </p:nvSpPr>
        <p:spPr>
          <a:xfrm>
            <a:off x="6353285" y="4405891"/>
            <a:ext cx="7559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Inst. 2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B6CF5CB1-53DF-7C4D-83F0-509411F8960B}"/>
              </a:ext>
            </a:extLst>
          </p:cNvPr>
          <p:cNvSpPr txBox="1"/>
          <p:nvPr/>
        </p:nvSpPr>
        <p:spPr>
          <a:xfrm>
            <a:off x="8230069" y="4421864"/>
            <a:ext cx="953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Inst. “n”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B7A4F147-9304-A748-89ED-E3EB4E7729AA}"/>
              </a:ext>
            </a:extLst>
          </p:cNvPr>
          <p:cNvSpPr txBox="1"/>
          <p:nvPr/>
        </p:nvSpPr>
        <p:spPr>
          <a:xfrm>
            <a:off x="1559496" y="1893620"/>
            <a:ext cx="1966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arenR"/>
            </a:pPr>
            <a:r>
              <a:rPr lang="en-US" dirty="0"/>
              <a:t>Install standard</a:t>
            </a:r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A0925627-3728-C94A-BF57-AB5BB25C4CF0}"/>
              </a:ext>
            </a:extLst>
          </p:cNvPr>
          <p:cNvCxnSpPr>
            <a:cxnSpLocks/>
          </p:cNvCxnSpPr>
          <p:nvPr/>
        </p:nvCxnSpPr>
        <p:spPr>
          <a:xfrm>
            <a:off x="3732723" y="3065596"/>
            <a:ext cx="612066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CEEF949B-D39F-3845-A89D-4A4EAFC7024B}"/>
              </a:ext>
            </a:extLst>
          </p:cNvPr>
          <p:cNvSpPr txBox="1"/>
          <p:nvPr/>
        </p:nvSpPr>
        <p:spPr>
          <a:xfrm>
            <a:off x="9183216" y="2998234"/>
            <a:ext cx="720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Beam</a:t>
            </a: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E2CF8AC6-5589-ED4F-815A-145944A7E755}"/>
              </a:ext>
            </a:extLst>
          </p:cNvPr>
          <p:cNvGrpSpPr/>
          <p:nvPr/>
        </p:nvGrpSpPr>
        <p:grpSpPr>
          <a:xfrm>
            <a:off x="4881966" y="3003015"/>
            <a:ext cx="134724" cy="134724"/>
            <a:chOff x="3640542" y="2214156"/>
            <a:chExt cx="134724" cy="134724"/>
          </a:xfrm>
        </p:grpSpPr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1396E1E7-B458-5B4E-B4DA-E7E08F907C8E}"/>
                </a:ext>
              </a:extLst>
            </p:cNvPr>
            <p:cNvCxnSpPr/>
            <p:nvPr/>
          </p:nvCxnSpPr>
          <p:spPr>
            <a:xfrm>
              <a:off x="3707904" y="2214156"/>
              <a:ext cx="0" cy="13472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D7377E95-89F4-A049-B34A-B40BA377FD04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3707904" y="2211533"/>
              <a:ext cx="0" cy="13472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57558243-5F27-3E47-A0D2-3C6CF8C621DF}"/>
              </a:ext>
            </a:extLst>
          </p:cNvPr>
          <p:cNvGrpSpPr/>
          <p:nvPr/>
        </p:nvGrpSpPr>
        <p:grpSpPr>
          <a:xfrm>
            <a:off x="6667799" y="2998234"/>
            <a:ext cx="134724" cy="134724"/>
            <a:chOff x="3640542" y="2214156"/>
            <a:chExt cx="134724" cy="134724"/>
          </a:xfrm>
        </p:grpSpPr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CF82355E-C836-9349-9A94-A5025606A146}"/>
                </a:ext>
              </a:extLst>
            </p:cNvPr>
            <p:cNvCxnSpPr/>
            <p:nvPr/>
          </p:nvCxnSpPr>
          <p:spPr>
            <a:xfrm>
              <a:off x="3707904" y="2214156"/>
              <a:ext cx="0" cy="13472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31190DF5-4204-5B47-ADAE-A5ECCAD074DC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3707904" y="2211533"/>
              <a:ext cx="0" cy="13472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5360D10A-DEBF-DF46-B8DF-C1D0B698E9FA}"/>
              </a:ext>
            </a:extLst>
          </p:cNvPr>
          <p:cNvGrpSpPr/>
          <p:nvPr/>
        </p:nvGrpSpPr>
        <p:grpSpPr>
          <a:xfrm>
            <a:off x="8609511" y="2998234"/>
            <a:ext cx="134724" cy="134724"/>
            <a:chOff x="3640542" y="2214156"/>
            <a:chExt cx="134724" cy="134724"/>
          </a:xfrm>
        </p:grpSpPr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332A5E66-DFFA-6E41-AB18-9DDF81C18559}"/>
                </a:ext>
              </a:extLst>
            </p:cNvPr>
            <p:cNvCxnSpPr/>
            <p:nvPr/>
          </p:nvCxnSpPr>
          <p:spPr>
            <a:xfrm>
              <a:off x="3707904" y="2214156"/>
              <a:ext cx="0" cy="13472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FC153456-55BC-E246-931C-13E91A2AB4F4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3707904" y="2211533"/>
              <a:ext cx="0" cy="13472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E815F4FC-8131-ED41-963B-C8D8BF1A171A}"/>
              </a:ext>
            </a:extLst>
          </p:cNvPr>
          <p:cNvGrpSpPr/>
          <p:nvPr/>
        </p:nvGrpSpPr>
        <p:grpSpPr>
          <a:xfrm>
            <a:off x="4133625" y="2826311"/>
            <a:ext cx="1296144" cy="1181353"/>
            <a:chOff x="180968" y="4623911"/>
            <a:chExt cx="1296144" cy="1181353"/>
          </a:xfrm>
        </p:grpSpPr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2B9409C6-B289-7843-AD74-D238610B901B}"/>
                </a:ext>
              </a:extLst>
            </p:cNvPr>
            <p:cNvGrpSpPr/>
            <p:nvPr/>
          </p:nvGrpSpPr>
          <p:grpSpPr>
            <a:xfrm>
              <a:off x="180968" y="4623911"/>
              <a:ext cx="1296144" cy="1181353"/>
              <a:chOff x="180968" y="4623911"/>
              <a:chExt cx="1296144" cy="1181353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64079545-D20A-D442-95BD-DCB95379F211}"/>
                  </a:ext>
                </a:extLst>
              </p:cNvPr>
              <p:cNvGrpSpPr/>
              <p:nvPr/>
            </p:nvGrpSpPr>
            <p:grpSpPr>
              <a:xfrm>
                <a:off x="180968" y="5445224"/>
                <a:ext cx="1296144" cy="360040"/>
                <a:chOff x="1619672" y="3318855"/>
                <a:chExt cx="1296144" cy="360040"/>
              </a:xfrm>
            </p:grpSpPr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7DFC0134-730B-C443-8E2D-A7F668A7EDF1}"/>
                    </a:ext>
                  </a:extLst>
                </p:cNvPr>
                <p:cNvSpPr/>
                <p:nvPr/>
              </p:nvSpPr>
              <p:spPr>
                <a:xfrm>
                  <a:off x="1619672" y="3318855"/>
                  <a:ext cx="1296144" cy="254161"/>
                </a:xfrm>
                <a:prstGeom prst="rect">
                  <a:avLst/>
                </a:prstGeom>
                <a:solidFill>
                  <a:srgbClr val="5182B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" name="Oval 15">
                  <a:extLst>
                    <a:ext uri="{FF2B5EF4-FFF2-40B4-BE49-F238E27FC236}">
                      <a16:creationId xmlns:a16="http://schemas.microsoft.com/office/drawing/2014/main" id="{4DE17047-593B-9849-B740-BAC3F52A9C7A}"/>
                    </a:ext>
                  </a:extLst>
                </p:cNvPr>
                <p:cNvSpPr/>
                <p:nvPr/>
              </p:nvSpPr>
              <p:spPr>
                <a:xfrm>
                  <a:off x="1659124" y="3462871"/>
                  <a:ext cx="222920" cy="216024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" name="Oval 16">
                  <a:extLst>
                    <a:ext uri="{FF2B5EF4-FFF2-40B4-BE49-F238E27FC236}">
                      <a16:creationId xmlns:a16="http://schemas.microsoft.com/office/drawing/2014/main" id="{60244D7C-00FD-1C47-BFF3-B15F5467917D}"/>
                    </a:ext>
                  </a:extLst>
                </p:cNvPr>
                <p:cNvSpPr/>
                <p:nvPr/>
              </p:nvSpPr>
              <p:spPr>
                <a:xfrm>
                  <a:off x="2157643" y="3462871"/>
                  <a:ext cx="222920" cy="216024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" name="Oval 17">
                  <a:extLst>
                    <a:ext uri="{FF2B5EF4-FFF2-40B4-BE49-F238E27FC236}">
                      <a16:creationId xmlns:a16="http://schemas.microsoft.com/office/drawing/2014/main" id="{4DC59C94-C69B-D443-8A04-2DE8A8AA8DE3}"/>
                    </a:ext>
                  </a:extLst>
                </p:cNvPr>
                <p:cNvSpPr/>
                <p:nvPr/>
              </p:nvSpPr>
              <p:spPr>
                <a:xfrm>
                  <a:off x="2655940" y="3462871"/>
                  <a:ext cx="222920" cy="216024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468A656E-E7EC-E34B-93E6-A18DEBED23EB}"/>
                  </a:ext>
                </a:extLst>
              </p:cNvPr>
              <p:cNvSpPr/>
              <p:nvPr/>
            </p:nvSpPr>
            <p:spPr>
              <a:xfrm>
                <a:off x="793764" y="4797152"/>
                <a:ext cx="70552" cy="72008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66" name="Group 65">
                <a:extLst>
                  <a:ext uri="{FF2B5EF4-FFF2-40B4-BE49-F238E27FC236}">
                    <a16:creationId xmlns:a16="http://schemas.microsoft.com/office/drawing/2014/main" id="{CB343BF5-3066-D043-8E5B-75FD3D051B1A}"/>
                  </a:ext>
                </a:extLst>
              </p:cNvPr>
              <p:cNvGrpSpPr/>
              <p:nvPr/>
            </p:nvGrpSpPr>
            <p:grpSpPr>
              <a:xfrm>
                <a:off x="760472" y="4623911"/>
                <a:ext cx="134724" cy="134724"/>
                <a:chOff x="3640542" y="2214156"/>
                <a:chExt cx="134724" cy="134724"/>
              </a:xfrm>
            </p:grpSpPr>
            <p:cxnSp>
              <p:nvCxnSpPr>
                <p:cNvPr id="67" name="Straight Connector 66">
                  <a:extLst>
                    <a:ext uri="{FF2B5EF4-FFF2-40B4-BE49-F238E27FC236}">
                      <a16:creationId xmlns:a16="http://schemas.microsoft.com/office/drawing/2014/main" id="{ADE2648F-14C0-474C-912E-9AB723130EFE}"/>
                    </a:ext>
                  </a:extLst>
                </p:cNvPr>
                <p:cNvCxnSpPr/>
                <p:nvPr/>
              </p:nvCxnSpPr>
              <p:spPr>
                <a:xfrm>
                  <a:off x="3707904" y="2214156"/>
                  <a:ext cx="0" cy="134724"/>
                </a:xfrm>
                <a:prstGeom prst="line">
                  <a:avLst/>
                </a:pr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67">
                  <a:extLst>
                    <a:ext uri="{FF2B5EF4-FFF2-40B4-BE49-F238E27FC236}">
                      <a16:creationId xmlns:a16="http://schemas.microsoft.com/office/drawing/2014/main" id="{B8E92E1E-E19C-8B48-ACE7-692CF8B4520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3707904" y="2211533"/>
                  <a:ext cx="0" cy="134724"/>
                </a:xfrm>
                <a:prstGeom prst="line">
                  <a:avLst/>
                </a:pr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69" name="Triangle 68">
                <a:extLst>
                  <a:ext uri="{FF2B5EF4-FFF2-40B4-BE49-F238E27FC236}">
                    <a16:creationId xmlns:a16="http://schemas.microsoft.com/office/drawing/2014/main" id="{6C5DD3E3-78A0-F54D-8083-5A8C0A371909}"/>
                  </a:ext>
                </a:extLst>
              </p:cNvPr>
              <p:cNvSpPr/>
              <p:nvPr/>
            </p:nvSpPr>
            <p:spPr>
              <a:xfrm>
                <a:off x="796954" y="4721054"/>
                <a:ext cx="67362" cy="79210"/>
              </a:xfrm>
              <a:prstGeom prst="triangl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4CD99177-87F9-794A-BEDE-DB17E19211A6}"/>
                </a:ext>
              </a:extLst>
            </p:cNvPr>
            <p:cNvSpPr txBox="1"/>
            <p:nvPr/>
          </p:nvSpPr>
          <p:spPr>
            <a:xfrm>
              <a:off x="220420" y="5418415"/>
              <a:ext cx="125669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err="1"/>
                <a:t>Calib’Standard</a:t>
              </a:r>
              <a:endParaRPr lang="en-US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23409212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Alignment protocol*</a:t>
            </a:r>
            <a:br>
              <a:rPr lang="en-GB" dirty="0"/>
            </a:br>
            <a:r>
              <a:rPr lang="en-GB" sz="2000" dirty="0"/>
              <a:t>(*assumes known sample position!)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7</a:t>
            </a:fld>
            <a:endParaRPr lang="en-GB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A632806-4670-4049-BE63-5E1B7150A59A}"/>
              </a:ext>
            </a:extLst>
          </p:cNvPr>
          <p:cNvGrpSpPr/>
          <p:nvPr/>
        </p:nvGrpSpPr>
        <p:grpSpPr>
          <a:xfrm>
            <a:off x="4294771" y="4056846"/>
            <a:ext cx="1296144" cy="398177"/>
            <a:chOff x="1619672" y="3573016"/>
            <a:chExt cx="1296144" cy="398177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1975B37-CDB7-E448-9F95-0AC7A27AF583}"/>
                </a:ext>
              </a:extLst>
            </p:cNvPr>
            <p:cNvSpPr/>
            <p:nvPr/>
          </p:nvSpPr>
          <p:spPr>
            <a:xfrm>
              <a:off x="1619672" y="3717032"/>
              <a:ext cx="1296144" cy="25416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8558099-1B86-CA48-967C-152F12EF9DF4}"/>
                </a:ext>
              </a:extLst>
            </p:cNvPr>
            <p:cNvGrpSpPr/>
            <p:nvPr/>
          </p:nvGrpSpPr>
          <p:grpSpPr>
            <a:xfrm>
              <a:off x="1619672" y="3573016"/>
              <a:ext cx="294928" cy="144016"/>
              <a:chOff x="1619672" y="3573016"/>
              <a:chExt cx="294928" cy="144016"/>
            </a:xfrm>
          </p:grpSpPr>
          <p:sp>
            <p:nvSpPr>
              <p:cNvPr id="6" name="Right Triangle 5">
                <a:extLst>
                  <a:ext uri="{FF2B5EF4-FFF2-40B4-BE49-F238E27FC236}">
                    <a16:creationId xmlns:a16="http://schemas.microsoft.com/office/drawing/2014/main" id="{949EA35D-ABB3-F941-BECB-F08EE92E6074}"/>
                  </a:ext>
                </a:extLst>
              </p:cNvPr>
              <p:cNvSpPr/>
              <p:nvPr/>
            </p:nvSpPr>
            <p:spPr>
              <a:xfrm>
                <a:off x="1619672" y="3573016"/>
                <a:ext cx="144016" cy="144016"/>
              </a:xfrm>
              <a:prstGeom prst="rt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Right Triangle 6">
                <a:extLst>
                  <a:ext uri="{FF2B5EF4-FFF2-40B4-BE49-F238E27FC236}">
                    <a16:creationId xmlns:a16="http://schemas.microsoft.com/office/drawing/2014/main" id="{3F41B154-0C09-CB4A-97DE-B7224F5BFCBD}"/>
                  </a:ext>
                </a:extLst>
              </p:cNvPr>
              <p:cNvSpPr/>
              <p:nvPr/>
            </p:nvSpPr>
            <p:spPr>
              <a:xfrm flipH="1">
                <a:off x="1770584" y="3573016"/>
                <a:ext cx="144016" cy="144016"/>
              </a:xfrm>
              <a:prstGeom prst="rt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602770A5-4033-FF44-9C16-34394B5B4E49}"/>
                </a:ext>
              </a:extLst>
            </p:cNvPr>
            <p:cNvGrpSpPr/>
            <p:nvPr/>
          </p:nvGrpSpPr>
          <p:grpSpPr>
            <a:xfrm>
              <a:off x="2123728" y="3573016"/>
              <a:ext cx="294928" cy="144016"/>
              <a:chOff x="1619672" y="3573016"/>
              <a:chExt cx="294928" cy="144016"/>
            </a:xfrm>
          </p:grpSpPr>
          <p:sp>
            <p:nvSpPr>
              <p:cNvPr id="10" name="Right Triangle 9">
                <a:extLst>
                  <a:ext uri="{FF2B5EF4-FFF2-40B4-BE49-F238E27FC236}">
                    <a16:creationId xmlns:a16="http://schemas.microsoft.com/office/drawing/2014/main" id="{39CA643C-EF95-F547-8B33-E99E22A19502}"/>
                  </a:ext>
                </a:extLst>
              </p:cNvPr>
              <p:cNvSpPr/>
              <p:nvPr/>
            </p:nvSpPr>
            <p:spPr>
              <a:xfrm>
                <a:off x="1619672" y="3573016"/>
                <a:ext cx="144016" cy="144016"/>
              </a:xfrm>
              <a:prstGeom prst="rt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Right Triangle 10">
                <a:extLst>
                  <a:ext uri="{FF2B5EF4-FFF2-40B4-BE49-F238E27FC236}">
                    <a16:creationId xmlns:a16="http://schemas.microsoft.com/office/drawing/2014/main" id="{6A051431-5F65-2F42-8662-70F1CFDEE0B9}"/>
                  </a:ext>
                </a:extLst>
              </p:cNvPr>
              <p:cNvSpPr/>
              <p:nvPr/>
            </p:nvSpPr>
            <p:spPr>
              <a:xfrm flipH="1">
                <a:off x="1770584" y="3573016"/>
                <a:ext cx="144016" cy="144016"/>
              </a:xfrm>
              <a:prstGeom prst="rt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92373A8F-156F-6241-B8C8-7B893400C882}"/>
                </a:ext>
              </a:extLst>
            </p:cNvPr>
            <p:cNvGrpSpPr/>
            <p:nvPr/>
          </p:nvGrpSpPr>
          <p:grpSpPr>
            <a:xfrm>
              <a:off x="2620888" y="3573016"/>
              <a:ext cx="294928" cy="144016"/>
              <a:chOff x="1619672" y="3573016"/>
              <a:chExt cx="294928" cy="144016"/>
            </a:xfrm>
          </p:grpSpPr>
          <p:sp>
            <p:nvSpPr>
              <p:cNvPr id="13" name="Right Triangle 12">
                <a:extLst>
                  <a:ext uri="{FF2B5EF4-FFF2-40B4-BE49-F238E27FC236}">
                    <a16:creationId xmlns:a16="http://schemas.microsoft.com/office/drawing/2014/main" id="{83C33BEB-7E35-8F42-97F0-D24108C1EAFF}"/>
                  </a:ext>
                </a:extLst>
              </p:cNvPr>
              <p:cNvSpPr/>
              <p:nvPr/>
            </p:nvSpPr>
            <p:spPr>
              <a:xfrm>
                <a:off x="1619672" y="3573016"/>
                <a:ext cx="144016" cy="144016"/>
              </a:xfrm>
              <a:prstGeom prst="rt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Right Triangle 13">
                <a:extLst>
                  <a:ext uri="{FF2B5EF4-FFF2-40B4-BE49-F238E27FC236}">
                    <a16:creationId xmlns:a16="http://schemas.microsoft.com/office/drawing/2014/main" id="{210C9415-72DE-C949-9EEB-DD0B309F6EE0}"/>
                  </a:ext>
                </a:extLst>
              </p:cNvPr>
              <p:cNvSpPr/>
              <p:nvPr/>
            </p:nvSpPr>
            <p:spPr>
              <a:xfrm flipH="1">
                <a:off x="1770584" y="3573016"/>
                <a:ext cx="144016" cy="144016"/>
              </a:xfrm>
              <a:prstGeom prst="rt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280207E-8440-F642-840C-8DEF01007111}"/>
              </a:ext>
            </a:extLst>
          </p:cNvPr>
          <p:cNvGrpSpPr/>
          <p:nvPr/>
        </p:nvGrpSpPr>
        <p:grpSpPr>
          <a:xfrm>
            <a:off x="6075547" y="4007664"/>
            <a:ext cx="1296144" cy="398177"/>
            <a:chOff x="1619672" y="3573016"/>
            <a:chExt cx="1296144" cy="398177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E0FF7F67-576B-AD43-A8C3-DC130066F04A}"/>
                </a:ext>
              </a:extLst>
            </p:cNvPr>
            <p:cNvSpPr/>
            <p:nvPr/>
          </p:nvSpPr>
          <p:spPr>
            <a:xfrm>
              <a:off x="1619672" y="3717032"/>
              <a:ext cx="1296144" cy="25416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7E5ED377-B365-7349-A1AE-D4F79DBAF48B}"/>
                </a:ext>
              </a:extLst>
            </p:cNvPr>
            <p:cNvGrpSpPr/>
            <p:nvPr/>
          </p:nvGrpSpPr>
          <p:grpSpPr>
            <a:xfrm>
              <a:off x="1619672" y="3573016"/>
              <a:ext cx="294928" cy="144016"/>
              <a:chOff x="1619672" y="3573016"/>
              <a:chExt cx="294928" cy="144016"/>
            </a:xfrm>
          </p:grpSpPr>
          <p:sp>
            <p:nvSpPr>
              <p:cNvPr id="30" name="Right Triangle 29">
                <a:extLst>
                  <a:ext uri="{FF2B5EF4-FFF2-40B4-BE49-F238E27FC236}">
                    <a16:creationId xmlns:a16="http://schemas.microsoft.com/office/drawing/2014/main" id="{5D50B8A4-8582-0D4E-B826-ECC2753B6BC7}"/>
                  </a:ext>
                </a:extLst>
              </p:cNvPr>
              <p:cNvSpPr/>
              <p:nvPr/>
            </p:nvSpPr>
            <p:spPr>
              <a:xfrm>
                <a:off x="1619672" y="3573016"/>
                <a:ext cx="144016" cy="144016"/>
              </a:xfrm>
              <a:prstGeom prst="rt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Right Triangle 30">
                <a:extLst>
                  <a:ext uri="{FF2B5EF4-FFF2-40B4-BE49-F238E27FC236}">
                    <a16:creationId xmlns:a16="http://schemas.microsoft.com/office/drawing/2014/main" id="{07690F34-5FF2-E84C-A5A7-AC785494413E}"/>
                  </a:ext>
                </a:extLst>
              </p:cNvPr>
              <p:cNvSpPr/>
              <p:nvPr/>
            </p:nvSpPr>
            <p:spPr>
              <a:xfrm flipH="1">
                <a:off x="1770584" y="3573016"/>
                <a:ext cx="144016" cy="144016"/>
              </a:xfrm>
              <a:prstGeom prst="rt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B6E6AE9-B111-DF47-B48D-B7237BA0AF1E}"/>
                </a:ext>
              </a:extLst>
            </p:cNvPr>
            <p:cNvGrpSpPr/>
            <p:nvPr/>
          </p:nvGrpSpPr>
          <p:grpSpPr>
            <a:xfrm>
              <a:off x="2123728" y="3573016"/>
              <a:ext cx="294928" cy="144016"/>
              <a:chOff x="1619672" y="3573016"/>
              <a:chExt cx="294928" cy="144016"/>
            </a:xfrm>
          </p:grpSpPr>
          <p:sp>
            <p:nvSpPr>
              <p:cNvPr id="28" name="Right Triangle 27">
                <a:extLst>
                  <a:ext uri="{FF2B5EF4-FFF2-40B4-BE49-F238E27FC236}">
                    <a16:creationId xmlns:a16="http://schemas.microsoft.com/office/drawing/2014/main" id="{C7A7F57A-6517-EA40-A922-2B8FBDDA02EA}"/>
                  </a:ext>
                </a:extLst>
              </p:cNvPr>
              <p:cNvSpPr/>
              <p:nvPr/>
            </p:nvSpPr>
            <p:spPr>
              <a:xfrm>
                <a:off x="1619672" y="3573016"/>
                <a:ext cx="144016" cy="144016"/>
              </a:xfrm>
              <a:prstGeom prst="rt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Right Triangle 28">
                <a:extLst>
                  <a:ext uri="{FF2B5EF4-FFF2-40B4-BE49-F238E27FC236}">
                    <a16:creationId xmlns:a16="http://schemas.microsoft.com/office/drawing/2014/main" id="{EA18BE43-19F0-6547-82CC-E86885CA69E2}"/>
                  </a:ext>
                </a:extLst>
              </p:cNvPr>
              <p:cNvSpPr/>
              <p:nvPr/>
            </p:nvSpPr>
            <p:spPr>
              <a:xfrm flipH="1">
                <a:off x="1770584" y="3573016"/>
                <a:ext cx="144016" cy="144016"/>
              </a:xfrm>
              <a:prstGeom prst="rt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DFD8451C-5F5B-A447-BD43-8367A0D74DC1}"/>
                </a:ext>
              </a:extLst>
            </p:cNvPr>
            <p:cNvGrpSpPr/>
            <p:nvPr/>
          </p:nvGrpSpPr>
          <p:grpSpPr>
            <a:xfrm>
              <a:off x="2620888" y="3573016"/>
              <a:ext cx="294928" cy="144016"/>
              <a:chOff x="1619672" y="3573016"/>
              <a:chExt cx="294928" cy="144016"/>
            </a:xfrm>
          </p:grpSpPr>
          <p:sp>
            <p:nvSpPr>
              <p:cNvPr id="26" name="Right Triangle 25">
                <a:extLst>
                  <a:ext uri="{FF2B5EF4-FFF2-40B4-BE49-F238E27FC236}">
                    <a16:creationId xmlns:a16="http://schemas.microsoft.com/office/drawing/2014/main" id="{AAC7D2EB-CCE3-7B46-85CA-25C9074B9EB1}"/>
                  </a:ext>
                </a:extLst>
              </p:cNvPr>
              <p:cNvSpPr/>
              <p:nvPr/>
            </p:nvSpPr>
            <p:spPr>
              <a:xfrm>
                <a:off x="1619672" y="3573016"/>
                <a:ext cx="144016" cy="144016"/>
              </a:xfrm>
              <a:prstGeom prst="rt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Right Triangle 26">
                <a:extLst>
                  <a:ext uri="{FF2B5EF4-FFF2-40B4-BE49-F238E27FC236}">
                    <a16:creationId xmlns:a16="http://schemas.microsoft.com/office/drawing/2014/main" id="{5B6B8970-3145-3940-9920-210B37C92B74}"/>
                  </a:ext>
                </a:extLst>
              </p:cNvPr>
              <p:cNvSpPr/>
              <p:nvPr/>
            </p:nvSpPr>
            <p:spPr>
              <a:xfrm flipH="1">
                <a:off x="1770584" y="3573016"/>
                <a:ext cx="144016" cy="144016"/>
              </a:xfrm>
              <a:prstGeom prst="rt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C3A520B1-F6C2-D842-A08C-F4F24AD17358}"/>
              </a:ext>
            </a:extLst>
          </p:cNvPr>
          <p:cNvGrpSpPr/>
          <p:nvPr/>
        </p:nvGrpSpPr>
        <p:grpSpPr>
          <a:xfrm rot="21159393">
            <a:off x="8049099" y="3799651"/>
            <a:ext cx="1296144" cy="398177"/>
            <a:chOff x="1619672" y="3573016"/>
            <a:chExt cx="1296144" cy="398177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609AABB6-CA4B-1343-A73A-331CE34C8118}"/>
                </a:ext>
              </a:extLst>
            </p:cNvPr>
            <p:cNvSpPr/>
            <p:nvPr/>
          </p:nvSpPr>
          <p:spPr>
            <a:xfrm>
              <a:off x="1619672" y="3717032"/>
              <a:ext cx="1296144" cy="25416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93FE8741-BB0D-4948-81BB-63441B310280}"/>
                </a:ext>
              </a:extLst>
            </p:cNvPr>
            <p:cNvGrpSpPr/>
            <p:nvPr/>
          </p:nvGrpSpPr>
          <p:grpSpPr>
            <a:xfrm>
              <a:off x="1619672" y="3573016"/>
              <a:ext cx="294928" cy="144016"/>
              <a:chOff x="1619672" y="3573016"/>
              <a:chExt cx="294928" cy="144016"/>
            </a:xfrm>
          </p:grpSpPr>
          <p:sp>
            <p:nvSpPr>
              <p:cNvPr id="41" name="Right Triangle 40">
                <a:extLst>
                  <a:ext uri="{FF2B5EF4-FFF2-40B4-BE49-F238E27FC236}">
                    <a16:creationId xmlns:a16="http://schemas.microsoft.com/office/drawing/2014/main" id="{89E8DB7D-ED7B-C244-993E-405E2D2CDFCB}"/>
                  </a:ext>
                </a:extLst>
              </p:cNvPr>
              <p:cNvSpPr/>
              <p:nvPr/>
            </p:nvSpPr>
            <p:spPr>
              <a:xfrm>
                <a:off x="1619672" y="3573016"/>
                <a:ext cx="144016" cy="144016"/>
              </a:xfrm>
              <a:prstGeom prst="rt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Right Triangle 41">
                <a:extLst>
                  <a:ext uri="{FF2B5EF4-FFF2-40B4-BE49-F238E27FC236}">
                    <a16:creationId xmlns:a16="http://schemas.microsoft.com/office/drawing/2014/main" id="{E8BB2279-1B7C-4048-A241-6951F7348C52}"/>
                  </a:ext>
                </a:extLst>
              </p:cNvPr>
              <p:cNvSpPr/>
              <p:nvPr/>
            </p:nvSpPr>
            <p:spPr>
              <a:xfrm flipH="1">
                <a:off x="1770584" y="3573016"/>
                <a:ext cx="144016" cy="144016"/>
              </a:xfrm>
              <a:prstGeom prst="rt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A6CF4029-5797-9048-A3EB-B1D6681E33DD}"/>
                </a:ext>
              </a:extLst>
            </p:cNvPr>
            <p:cNvGrpSpPr/>
            <p:nvPr/>
          </p:nvGrpSpPr>
          <p:grpSpPr>
            <a:xfrm>
              <a:off x="2123728" y="3573016"/>
              <a:ext cx="294928" cy="144016"/>
              <a:chOff x="1619672" y="3573016"/>
              <a:chExt cx="294928" cy="144016"/>
            </a:xfrm>
          </p:grpSpPr>
          <p:sp>
            <p:nvSpPr>
              <p:cNvPr id="39" name="Right Triangle 38">
                <a:extLst>
                  <a:ext uri="{FF2B5EF4-FFF2-40B4-BE49-F238E27FC236}">
                    <a16:creationId xmlns:a16="http://schemas.microsoft.com/office/drawing/2014/main" id="{5719DAC2-0F99-4C4C-AF6B-3FE12E654305}"/>
                  </a:ext>
                </a:extLst>
              </p:cNvPr>
              <p:cNvSpPr/>
              <p:nvPr/>
            </p:nvSpPr>
            <p:spPr>
              <a:xfrm>
                <a:off x="1619672" y="3573016"/>
                <a:ext cx="144016" cy="144016"/>
              </a:xfrm>
              <a:prstGeom prst="rt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Right Triangle 39">
                <a:extLst>
                  <a:ext uri="{FF2B5EF4-FFF2-40B4-BE49-F238E27FC236}">
                    <a16:creationId xmlns:a16="http://schemas.microsoft.com/office/drawing/2014/main" id="{439566AA-8C99-874B-9F6B-93881B82AE67}"/>
                  </a:ext>
                </a:extLst>
              </p:cNvPr>
              <p:cNvSpPr/>
              <p:nvPr/>
            </p:nvSpPr>
            <p:spPr>
              <a:xfrm flipH="1">
                <a:off x="1770584" y="3573016"/>
                <a:ext cx="144016" cy="144016"/>
              </a:xfrm>
              <a:prstGeom prst="rt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A59A85B3-2046-9F42-AD9B-3F3133C1A5BA}"/>
                </a:ext>
              </a:extLst>
            </p:cNvPr>
            <p:cNvGrpSpPr/>
            <p:nvPr/>
          </p:nvGrpSpPr>
          <p:grpSpPr>
            <a:xfrm>
              <a:off x="2620888" y="3573016"/>
              <a:ext cx="294928" cy="144016"/>
              <a:chOff x="1619672" y="3573016"/>
              <a:chExt cx="294928" cy="144016"/>
            </a:xfrm>
          </p:grpSpPr>
          <p:sp>
            <p:nvSpPr>
              <p:cNvPr id="37" name="Right Triangle 36">
                <a:extLst>
                  <a:ext uri="{FF2B5EF4-FFF2-40B4-BE49-F238E27FC236}">
                    <a16:creationId xmlns:a16="http://schemas.microsoft.com/office/drawing/2014/main" id="{DC926D67-9F0E-3E44-B278-582802BEF409}"/>
                  </a:ext>
                </a:extLst>
              </p:cNvPr>
              <p:cNvSpPr/>
              <p:nvPr/>
            </p:nvSpPr>
            <p:spPr>
              <a:xfrm>
                <a:off x="1619672" y="3573016"/>
                <a:ext cx="144016" cy="144016"/>
              </a:xfrm>
              <a:prstGeom prst="rt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Right Triangle 37">
                <a:extLst>
                  <a:ext uri="{FF2B5EF4-FFF2-40B4-BE49-F238E27FC236}">
                    <a16:creationId xmlns:a16="http://schemas.microsoft.com/office/drawing/2014/main" id="{DF841F17-941B-D944-B25D-2AA64BBE6B5E}"/>
                  </a:ext>
                </a:extLst>
              </p:cNvPr>
              <p:cNvSpPr/>
              <p:nvPr/>
            </p:nvSpPr>
            <p:spPr>
              <a:xfrm flipH="1">
                <a:off x="1770584" y="3573016"/>
                <a:ext cx="144016" cy="144016"/>
              </a:xfrm>
              <a:prstGeom prst="rt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1DD9AE30-3EB9-004C-A197-3357869C027B}"/>
              </a:ext>
            </a:extLst>
          </p:cNvPr>
          <p:cNvSpPr txBox="1"/>
          <p:nvPr/>
        </p:nvSpPr>
        <p:spPr>
          <a:xfrm>
            <a:off x="4503978" y="4386857"/>
            <a:ext cx="7559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Inst. 1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22CBC66B-88DA-9F47-BF7A-AD0F1D229FEC}"/>
              </a:ext>
            </a:extLst>
          </p:cNvPr>
          <p:cNvSpPr txBox="1"/>
          <p:nvPr/>
        </p:nvSpPr>
        <p:spPr>
          <a:xfrm>
            <a:off x="6353285" y="4405891"/>
            <a:ext cx="7559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Inst. 2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B6CF5CB1-53DF-7C4D-83F0-509411F8960B}"/>
              </a:ext>
            </a:extLst>
          </p:cNvPr>
          <p:cNvSpPr txBox="1"/>
          <p:nvPr/>
        </p:nvSpPr>
        <p:spPr>
          <a:xfrm>
            <a:off x="8230069" y="4421864"/>
            <a:ext cx="953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Inst. “n”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B7A4F147-9304-A748-89ED-E3EB4E7729AA}"/>
              </a:ext>
            </a:extLst>
          </p:cNvPr>
          <p:cNvSpPr txBox="1"/>
          <p:nvPr/>
        </p:nvSpPr>
        <p:spPr>
          <a:xfrm>
            <a:off x="1559497" y="1893620"/>
            <a:ext cx="255339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arenR"/>
            </a:pPr>
            <a:r>
              <a:rPr lang="en-US" dirty="0"/>
              <a:t>Install standard</a:t>
            </a:r>
          </a:p>
          <a:p>
            <a:pPr marL="342900" indent="-342900">
              <a:buAutoNum type="arabicParenR"/>
            </a:pPr>
            <a:r>
              <a:rPr lang="en-US" dirty="0"/>
              <a:t>Adjust mount to align</a:t>
            </a:r>
          </a:p>
          <a:p>
            <a:pPr marL="342900" indent="-342900">
              <a:buAutoNum type="arabicParenR"/>
            </a:pPr>
            <a:endParaRPr lang="en-US" dirty="0"/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A0925627-3728-C94A-BF57-AB5BB25C4CF0}"/>
              </a:ext>
            </a:extLst>
          </p:cNvPr>
          <p:cNvCxnSpPr>
            <a:cxnSpLocks/>
          </p:cNvCxnSpPr>
          <p:nvPr/>
        </p:nvCxnSpPr>
        <p:spPr>
          <a:xfrm>
            <a:off x="3732723" y="3065596"/>
            <a:ext cx="612066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CEEF949B-D39F-3845-A89D-4A4EAFC7024B}"/>
              </a:ext>
            </a:extLst>
          </p:cNvPr>
          <p:cNvSpPr txBox="1"/>
          <p:nvPr/>
        </p:nvSpPr>
        <p:spPr>
          <a:xfrm>
            <a:off x="9183216" y="2998234"/>
            <a:ext cx="720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Beam</a:t>
            </a: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E2CF8AC6-5589-ED4F-815A-145944A7E755}"/>
              </a:ext>
            </a:extLst>
          </p:cNvPr>
          <p:cNvGrpSpPr/>
          <p:nvPr/>
        </p:nvGrpSpPr>
        <p:grpSpPr>
          <a:xfrm>
            <a:off x="4881966" y="3003015"/>
            <a:ext cx="134724" cy="134724"/>
            <a:chOff x="3640542" y="2214156"/>
            <a:chExt cx="134724" cy="134724"/>
          </a:xfrm>
        </p:grpSpPr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1396E1E7-B458-5B4E-B4DA-E7E08F907C8E}"/>
                </a:ext>
              </a:extLst>
            </p:cNvPr>
            <p:cNvCxnSpPr/>
            <p:nvPr/>
          </p:nvCxnSpPr>
          <p:spPr>
            <a:xfrm>
              <a:off x="3707904" y="2214156"/>
              <a:ext cx="0" cy="13472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D7377E95-89F4-A049-B34A-B40BA377FD04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3707904" y="2211533"/>
              <a:ext cx="0" cy="13472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57558243-5F27-3E47-A0D2-3C6CF8C621DF}"/>
              </a:ext>
            </a:extLst>
          </p:cNvPr>
          <p:cNvGrpSpPr/>
          <p:nvPr/>
        </p:nvGrpSpPr>
        <p:grpSpPr>
          <a:xfrm>
            <a:off x="6667799" y="2998234"/>
            <a:ext cx="134724" cy="134724"/>
            <a:chOff x="3640542" y="2214156"/>
            <a:chExt cx="134724" cy="134724"/>
          </a:xfrm>
        </p:grpSpPr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CF82355E-C836-9349-9A94-A5025606A146}"/>
                </a:ext>
              </a:extLst>
            </p:cNvPr>
            <p:cNvCxnSpPr/>
            <p:nvPr/>
          </p:nvCxnSpPr>
          <p:spPr>
            <a:xfrm>
              <a:off x="3707904" y="2214156"/>
              <a:ext cx="0" cy="13472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31190DF5-4204-5B47-ADAE-A5ECCAD074DC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3707904" y="2211533"/>
              <a:ext cx="0" cy="13472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5360D10A-DEBF-DF46-B8DF-C1D0B698E9FA}"/>
              </a:ext>
            </a:extLst>
          </p:cNvPr>
          <p:cNvGrpSpPr/>
          <p:nvPr/>
        </p:nvGrpSpPr>
        <p:grpSpPr>
          <a:xfrm>
            <a:off x="8609511" y="2998234"/>
            <a:ext cx="134724" cy="134724"/>
            <a:chOff x="3640542" y="2214156"/>
            <a:chExt cx="134724" cy="134724"/>
          </a:xfrm>
        </p:grpSpPr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332A5E66-DFFA-6E41-AB18-9DDF81C18559}"/>
                </a:ext>
              </a:extLst>
            </p:cNvPr>
            <p:cNvCxnSpPr/>
            <p:nvPr/>
          </p:nvCxnSpPr>
          <p:spPr>
            <a:xfrm>
              <a:off x="3707904" y="2214156"/>
              <a:ext cx="0" cy="13472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FC153456-55BC-E246-931C-13E91A2AB4F4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3707904" y="2211533"/>
              <a:ext cx="0" cy="13472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E815F4FC-8131-ED41-963B-C8D8BF1A171A}"/>
              </a:ext>
            </a:extLst>
          </p:cNvPr>
          <p:cNvGrpSpPr/>
          <p:nvPr/>
        </p:nvGrpSpPr>
        <p:grpSpPr>
          <a:xfrm>
            <a:off x="4294771" y="2996953"/>
            <a:ext cx="1296144" cy="1181353"/>
            <a:chOff x="180968" y="4623911"/>
            <a:chExt cx="1296144" cy="1181353"/>
          </a:xfrm>
        </p:grpSpPr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2B9409C6-B289-7843-AD74-D238610B901B}"/>
                </a:ext>
              </a:extLst>
            </p:cNvPr>
            <p:cNvGrpSpPr/>
            <p:nvPr/>
          </p:nvGrpSpPr>
          <p:grpSpPr>
            <a:xfrm>
              <a:off x="180968" y="4623911"/>
              <a:ext cx="1296144" cy="1181353"/>
              <a:chOff x="180968" y="4623911"/>
              <a:chExt cx="1296144" cy="1181353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64079545-D20A-D442-95BD-DCB95379F211}"/>
                  </a:ext>
                </a:extLst>
              </p:cNvPr>
              <p:cNvGrpSpPr/>
              <p:nvPr/>
            </p:nvGrpSpPr>
            <p:grpSpPr>
              <a:xfrm>
                <a:off x="180968" y="5445224"/>
                <a:ext cx="1296144" cy="360040"/>
                <a:chOff x="1619672" y="3318855"/>
                <a:chExt cx="1296144" cy="360040"/>
              </a:xfrm>
            </p:grpSpPr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7DFC0134-730B-C443-8E2D-A7F668A7EDF1}"/>
                    </a:ext>
                  </a:extLst>
                </p:cNvPr>
                <p:cNvSpPr/>
                <p:nvPr/>
              </p:nvSpPr>
              <p:spPr>
                <a:xfrm>
                  <a:off x="1619672" y="3318855"/>
                  <a:ext cx="1296144" cy="254161"/>
                </a:xfrm>
                <a:prstGeom prst="rect">
                  <a:avLst/>
                </a:prstGeom>
                <a:solidFill>
                  <a:srgbClr val="5182B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" name="Oval 15">
                  <a:extLst>
                    <a:ext uri="{FF2B5EF4-FFF2-40B4-BE49-F238E27FC236}">
                      <a16:creationId xmlns:a16="http://schemas.microsoft.com/office/drawing/2014/main" id="{4DE17047-593B-9849-B740-BAC3F52A9C7A}"/>
                    </a:ext>
                  </a:extLst>
                </p:cNvPr>
                <p:cNvSpPr/>
                <p:nvPr/>
              </p:nvSpPr>
              <p:spPr>
                <a:xfrm>
                  <a:off x="1659124" y="3462871"/>
                  <a:ext cx="222920" cy="216024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" name="Oval 16">
                  <a:extLst>
                    <a:ext uri="{FF2B5EF4-FFF2-40B4-BE49-F238E27FC236}">
                      <a16:creationId xmlns:a16="http://schemas.microsoft.com/office/drawing/2014/main" id="{60244D7C-00FD-1C47-BFF3-B15F5467917D}"/>
                    </a:ext>
                  </a:extLst>
                </p:cNvPr>
                <p:cNvSpPr/>
                <p:nvPr/>
              </p:nvSpPr>
              <p:spPr>
                <a:xfrm>
                  <a:off x="2157643" y="3462871"/>
                  <a:ext cx="222920" cy="216024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" name="Oval 17">
                  <a:extLst>
                    <a:ext uri="{FF2B5EF4-FFF2-40B4-BE49-F238E27FC236}">
                      <a16:creationId xmlns:a16="http://schemas.microsoft.com/office/drawing/2014/main" id="{4DC59C94-C69B-D443-8A04-2DE8A8AA8DE3}"/>
                    </a:ext>
                  </a:extLst>
                </p:cNvPr>
                <p:cNvSpPr/>
                <p:nvPr/>
              </p:nvSpPr>
              <p:spPr>
                <a:xfrm>
                  <a:off x="2655940" y="3462871"/>
                  <a:ext cx="222920" cy="216024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468A656E-E7EC-E34B-93E6-A18DEBED23EB}"/>
                  </a:ext>
                </a:extLst>
              </p:cNvPr>
              <p:cNvSpPr/>
              <p:nvPr/>
            </p:nvSpPr>
            <p:spPr>
              <a:xfrm>
                <a:off x="793764" y="4797152"/>
                <a:ext cx="70552" cy="72008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66" name="Group 65">
                <a:extLst>
                  <a:ext uri="{FF2B5EF4-FFF2-40B4-BE49-F238E27FC236}">
                    <a16:creationId xmlns:a16="http://schemas.microsoft.com/office/drawing/2014/main" id="{CB343BF5-3066-D043-8E5B-75FD3D051B1A}"/>
                  </a:ext>
                </a:extLst>
              </p:cNvPr>
              <p:cNvGrpSpPr/>
              <p:nvPr/>
            </p:nvGrpSpPr>
            <p:grpSpPr>
              <a:xfrm>
                <a:off x="760472" y="4623911"/>
                <a:ext cx="134724" cy="134724"/>
                <a:chOff x="3640542" y="2214156"/>
                <a:chExt cx="134724" cy="134724"/>
              </a:xfrm>
            </p:grpSpPr>
            <p:cxnSp>
              <p:nvCxnSpPr>
                <p:cNvPr id="67" name="Straight Connector 66">
                  <a:extLst>
                    <a:ext uri="{FF2B5EF4-FFF2-40B4-BE49-F238E27FC236}">
                      <a16:creationId xmlns:a16="http://schemas.microsoft.com/office/drawing/2014/main" id="{ADE2648F-14C0-474C-912E-9AB723130EFE}"/>
                    </a:ext>
                  </a:extLst>
                </p:cNvPr>
                <p:cNvCxnSpPr/>
                <p:nvPr/>
              </p:nvCxnSpPr>
              <p:spPr>
                <a:xfrm>
                  <a:off x="3707904" y="2214156"/>
                  <a:ext cx="0" cy="134724"/>
                </a:xfrm>
                <a:prstGeom prst="line">
                  <a:avLst/>
                </a:pr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67">
                  <a:extLst>
                    <a:ext uri="{FF2B5EF4-FFF2-40B4-BE49-F238E27FC236}">
                      <a16:creationId xmlns:a16="http://schemas.microsoft.com/office/drawing/2014/main" id="{B8E92E1E-E19C-8B48-ACE7-692CF8B4520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3707904" y="2211533"/>
                  <a:ext cx="0" cy="134724"/>
                </a:xfrm>
                <a:prstGeom prst="line">
                  <a:avLst/>
                </a:pr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69" name="Triangle 68">
                <a:extLst>
                  <a:ext uri="{FF2B5EF4-FFF2-40B4-BE49-F238E27FC236}">
                    <a16:creationId xmlns:a16="http://schemas.microsoft.com/office/drawing/2014/main" id="{6C5DD3E3-78A0-F54D-8083-5A8C0A371909}"/>
                  </a:ext>
                </a:extLst>
              </p:cNvPr>
              <p:cNvSpPr/>
              <p:nvPr/>
            </p:nvSpPr>
            <p:spPr>
              <a:xfrm>
                <a:off x="796954" y="4721054"/>
                <a:ext cx="67362" cy="79210"/>
              </a:xfrm>
              <a:prstGeom prst="triangl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4CD99177-87F9-794A-BEDE-DB17E19211A6}"/>
                </a:ext>
              </a:extLst>
            </p:cNvPr>
            <p:cNvSpPr txBox="1"/>
            <p:nvPr/>
          </p:nvSpPr>
          <p:spPr>
            <a:xfrm>
              <a:off x="220420" y="5418415"/>
              <a:ext cx="125669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err="1"/>
                <a:t>Calib’Standard</a:t>
              </a:r>
              <a:endParaRPr lang="en-US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2207898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Alignment protocol*</a:t>
            </a:r>
            <a:br>
              <a:rPr lang="en-GB" dirty="0"/>
            </a:br>
            <a:r>
              <a:rPr lang="en-GB" sz="2000" dirty="0"/>
              <a:t>(*assumes known sample position!)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8</a:t>
            </a:fld>
            <a:endParaRPr lang="en-GB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A632806-4670-4049-BE63-5E1B7150A59A}"/>
              </a:ext>
            </a:extLst>
          </p:cNvPr>
          <p:cNvGrpSpPr/>
          <p:nvPr/>
        </p:nvGrpSpPr>
        <p:grpSpPr>
          <a:xfrm>
            <a:off x="4294771" y="4056846"/>
            <a:ext cx="1296144" cy="398177"/>
            <a:chOff x="1619672" y="3573016"/>
            <a:chExt cx="1296144" cy="398177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1975B37-CDB7-E448-9F95-0AC7A27AF583}"/>
                </a:ext>
              </a:extLst>
            </p:cNvPr>
            <p:cNvSpPr/>
            <p:nvPr/>
          </p:nvSpPr>
          <p:spPr>
            <a:xfrm>
              <a:off x="1619672" y="3717032"/>
              <a:ext cx="1296144" cy="25416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8558099-1B86-CA48-967C-152F12EF9DF4}"/>
                </a:ext>
              </a:extLst>
            </p:cNvPr>
            <p:cNvGrpSpPr/>
            <p:nvPr/>
          </p:nvGrpSpPr>
          <p:grpSpPr>
            <a:xfrm>
              <a:off x="1619672" y="3573016"/>
              <a:ext cx="294928" cy="144016"/>
              <a:chOff x="1619672" y="3573016"/>
              <a:chExt cx="294928" cy="144016"/>
            </a:xfrm>
          </p:grpSpPr>
          <p:sp>
            <p:nvSpPr>
              <p:cNvPr id="6" name="Right Triangle 5">
                <a:extLst>
                  <a:ext uri="{FF2B5EF4-FFF2-40B4-BE49-F238E27FC236}">
                    <a16:creationId xmlns:a16="http://schemas.microsoft.com/office/drawing/2014/main" id="{949EA35D-ABB3-F941-BECB-F08EE92E6074}"/>
                  </a:ext>
                </a:extLst>
              </p:cNvPr>
              <p:cNvSpPr/>
              <p:nvPr/>
            </p:nvSpPr>
            <p:spPr>
              <a:xfrm>
                <a:off x="1619672" y="3573016"/>
                <a:ext cx="144016" cy="144016"/>
              </a:xfrm>
              <a:prstGeom prst="rt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Right Triangle 6">
                <a:extLst>
                  <a:ext uri="{FF2B5EF4-FFF2-40B4-BE49-F238E27FC236}">
                    <a16:creationId xmlns:a16="http://schemas.microsoft.com/office/drawing/2014/main" id="{3F41B154-0C09-CB4A-97DE-B7224F5BFCBD}"/>
                  </a:ext>
                </a:extLst>
              </p:cNvPr>
              <p:cNvSpPr/>
              <p:nvPr/>
            </p:nvSpPr>
            <p:spPr>
              <a:xfrm flipH="1">
                <a:off x="1770584" y="3573016"/>
                <a:ext cx="144016" cy="144016"/>
              </a:xfrm>
              <a:prstGeom prst="rt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602770A5-4033-FF44-9C16-34394B5B4E49}"/>
                </a:ext>
              </a:extLst>
            </p:cNvPr>
            <p:cNvGrpSpPr/>
            <p:nvPr/>
          </p:nvGrpSpPr>
          <p:grpSpPr>
            <a:xfrm>
              <a:off x="2123728" y="3573016"/>
              <a:ext cx="294928" cy="144016"/>
              <a:chOff x="1619672" y="3573016"/>
              <a:chExt cx="294928" cy="144016"/>
            </a:xfrm>
          </p:grpSpPr>
          <p:sp>
            <p:nvSpPr>
              <p:cNvPr id="10" name="Right Triangle 9">
                <a:extLst>
                  <a:ext uri="{FF2B5EF4-FFF2-40B4-BE49-F238E27FC236}">
                    <a16:creationId xmlns:a16="http://schemas.microsoft.com/office/drawing/2014/main" id="{39CA643C-EF95-F547-8B33-E99E22A19502}"/>
                  </a:ext>
                </a:extLst>
              </p:cNvPr>
              <p:cNvSpPr/>
              <p:nvPr/>
            </p:nvSpPr>
            <p:spPr>
              <a:xfrm>
                <a:off x="1619672" y="3573016"/>
                <a:ext cx="144016" cy="144016"/>
              </a:xfrm>
              <a:prstGeom prst="rt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Right Triangle 10">
                <a:extLst>
                  <a:ext uri="{FF2B5EF4-FFF2-40B4-BE49-F238E27FC236}">
                    <a16:creationId xmlns:a16="http://schemas.microsoft.com/office/drawing/2014/main" id="{6A051431-5F65-2F42-8662-70F1CFDEE0B9}"/>
                  </a:ext>
                </a:extLst>
              </p:cNvPr>
              <p:cNvSpPr/>
              <p:nvPr/>
            </p:nvSpPr>
            <p:spPr>
              <a:xfrm flipH="1">
                <a:off x="1770584" y="3573016"/>
                <a:ext cx="144016" cy="144016"/>
              </a:xfrm>
              <a:prstGeom prst="rt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92373A8F-156F-6241-B8C8-7B893400C882}"/>
                </a:ext>
              </a:extLst>
            </p:cNvPr>
            <p:cNvGrpSpPr/>
            <p:nvPr/>
          </p:nvGrpSpPr>
          <p:grpSpPr>
            <a:xfrm>
              <a:off x="2620888" y="3573016"/>
              <a:ext cx="294928" cy="144016"/>
              <a:chOff x="1619672" y="3573016"/>
              <a:chExt cx="294928" cy="144016"/>
            </a:xfrm>
          </p:grpSpPr>
          <p:sp>
            <p:nvSpPr>
              <p:cNvPr id="13" name="Right Triangle 12">
                <a:extLst>
                  <a:ext uri="{FF2B5EF4-FFF2-40B4-BE49-F238E27FC236}">
                    <a16:creationId xmlns:a16="http://schemas.microsoft.com/office/drawing/2014/main" id="{83C33BEB-7E35-8F42-97F0-D24108C1EAFF}"/>
                  </a:ext>
                </a:extLst>
              </p:cNvPr>
              <p:cNvSpPr/>
              <p:nvPr/>
            </p:nvSpPr>
            <p:spPr>
              <a:xfrm>
                <a:off x="1619672" y="3573016"/>
                <a:ext cx="144016" cy="144016"/>
              </a:xfrm>
              <a:prstGeom prst="rt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Right Triangle 13">
                <a:extLst>
                  <a:ext uri="{FF2B5EF4-FFF2-40B4-BE49-F238E27FC236}">
                    <a16:creationId xmlns:a16="http://schemas.microsoft.com/office/drawing/2014/main" id="{210C9415-72DE-C949-9EEB-DD0B309F6EE0}"/>
                  </a:ext>
                </a:extLst>
              </p:cNvPr>
              <p:cNvSpPr/>
              <p:nvPr/>
            </p:nvSpPr>
            <p:spPr>
              <a:xfrm flipH="1">
                <a:off x="1770584" y="3573016"/>
                <a:ext cx="144016" cy="144016"/>
              </a:xfrm>
              <a:prstGeom prst="rt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280207E-8440-F642-840C-8DEF01007111}"/>
              </a:ext>
            </a:extLst>
          </p:cNvPr>
          <p:cNvGrpSpPr/>
          <p:nvPr/>
        </p:nvGrpSpPr>
        <p:grpSpPr>
          <a:xfrm>
            <a:off x="6075547" y="4007664"/>
            <a:ext cx="1296144" cy="398177"/>
            <a:chOff x="1619672" y="3573016"/>
            <a:chExt cx="1296144" cy="398177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E0FF7F67-576B-AD43-A8C3-DC130066F04A}"/>
                </a:ext>
              </a:extLst>
            </p:cNvPr>
            <p:cNvSpPr/>
            <p:nvPr/>
          </p:nvSpPr>
          <p:spPr>
            <a:xfrm>
              <a:off x="1619672" y="3717032"/>
              <a:ext cx="1296144" cy="25416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7E5ED377-B365-7349-A1AE-D4F79DBAF48B}"/>
                </a:ext>
              </a:extLst>
            </p:cNvPr>
            <p:cNvGrpSpPr/>
            <p:nvPr/>
          </p:nvGrpSpPr>
          <p:grpSpPr>
            <a:xfrm>
              <a:off x="1619672" y="3573016"/>
              <a:ext cx="294928" cy="144016"/>
              <a:chOff x="1619672" y="3573016"/>
              <a:chExt cx="294928" cy="144016"/>
            </a:xfrm>
          </p:grpSpPr>
          <p:sp>
            <p:nvSpPr>
              <p:cNvPr id="30" name="Right Triangle 29">
                <a:extLst>
                  <a:ext uri="{FF2B5EF4-FFF2-40B4-BE49-F238E27FC236}">
                    <a16:creationId xmlns:a16="http://schemas.microsoft.com/office/drawing/2014/main" id="{5D50B8A4-8582-0D4E-B826-ECC2753B6BC7}"/>
                  </a:ext>
                </a:extLst>
              </p:cNvPr>
              <p:cNvSpPr/>
              <p:nvPr/>
            </p:nvSpPr>
            <p:spPr>
              <a:xfrm>
                <a:off x="1619672" y="3573016"/>
                <a:ext cx="144016" cy="144016"/>
              </a:xfrm>
              <a:prstGeom prst="rt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Right Triangle 30">
                <a:extLst>
                  <a:ext uri="{FF2B5EF4-FFF2-40B4-BE49-F238E27FC236}">
                    <a16:creationId xmlns:a16="http://schemas.microsoft.com/office/drawing/2014/main" id="{07690F34-5FF2-E84C-A5A7-AC785494413E}"/>
                  </a:ext>
                </a:extLst>
              </p:cNvPr>
              <p:cNvSpPr/>
              <p:nvPr/>
            </p:nvSpPr>
            <p:spPr>
              <a:xfrm flipH="1">
                <a:off x="1770584" y="3573016"/>
                <a:ext cx="144016" cy="144016"/>
              </a:xfrm>
              <a:prstGeom prst="rt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B6E6AE9-B111-DF47-B48D-B7237BA0AF1E}"/>
                </a:ext>
              </a:extLst>
            </p:cNvPr>
            <p:cNvGrpSpPr/>
            <p:nvPr/>
          </p:nvGrpSpPr>
          <p:grpSpPr>
            <a:xfrm>
              <a:off x="2123728" y="3573016"/>
              <a:ext cx="294928" cy="144016"/>
              <a:chOff x="1619672" y="3573016"/>
              <a:chExt cx="294928" cy="144016"/>
            </a:xfrm>
          </p:grpSpPr>
          <p:sp>
            <p:nvSpPr>
              <p:cNvPr id="28" name="Right Triangle 27">
                <a:extLst>
                  <a:ext uri="{FF2B5EF4-FFF2-40B4-BE49-F238E27FC236}">
                    <a16:creationId xmlns:a16="http://schemas.microsoft.com/office/drawing/2014/main" id="{C7A7F57A-6517-EA40-A922-2B8FBDDA02EA}"/>
                  </a:ext>
                </a:extLst>
              </p:cNvPr>
              <p:cNvSpPr/>
              <p:nvPr/>
            </p:nvSpPr>
            <p:spPr>
              <a:xfrm>
                <a:off x="1619672" y="3573016"/>
                <a:ext cx="144016" cy="144016"/>
              </a:xfrm>
              <a:prstGeom prst="rt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Right Triangle 28">
                <a:extLst>
                  <a:ext uri="{FF2B5EF4-FFF2-40B4-BE49-F238E27FC236}">
                    <a16:creationId xmlns:a16="http://schemas.microsoft.com/office/drawing/2014/main" id="{EA18BE43-19F0-6547-82CC-E86885CA69E2}"/>
                  </a:ext>
                </a:extLst>
              </p:cNvPr>
              <p:cNvSpPr/>
              <p:nvPr/>
            </p:nvSpPr>
            <p:spPr>
              <a:xfrm flipH="1">
                <a:off x="1770584" y="3573016"/>
                <a:ext cx="144016" cy="144016"/>
              </a:xfrm>
              <a:prstGeom prst="rt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DFD8451C-5F5B-A447-BD43-8367A0D74DC1}"/>
                </a:ext>
              </a:extLst>
            </p:cNvPr>
            <p:cNvGrpSpPr/>
            <p:nvPr/>
          </p:nvGrpSpPr>
          <p:grpSpPr>
            <a:xfrm>
              <a:off x="2620888" y="3573016"/>
              <a:ext cx="294928" cy="144016"/>
              <a:chOff x="1619672" y="3573016"/>
              <a:chExt cx="294928" cy="144016"/>
            </a:xfrm>
          </p:grpSpPr>
          <p:sp>
            <p:nvSpPr>
              <p:cNvPr id="26" name="Right Triangle 25">
                <a:extLst>
                  <a:ext uri="{FF2B5EF4-FFF2-40B4-BE49-F238E27FC236}">
                    <a16:creationId xmlns:a16="http://schemas.microsoft.com/office/drawing/2014/main" id="{AAC7D2EB-CCE3-7B46-85CA-25C9074B9EB1}"/>
                  </a:ext>
                </a:extLst>
              </p:cNvPr>
              <p:cNvSpPr/>
              <p:nvPr/>
            </p:nvSpPr>
            <p:spPr>
              <a:xfrm>
                <a:off x="1619672" y="3573016"/>
                <a:ext cx="144016" cy="144016"/>
              </a:xfrm>
              <a:prstGeom prst="rt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Right Triangle 26">
                <a:extLst>
                  <a:ext uri="{FF2B5EF4-FFF2-40B4-BE49-F238E27FC236}">
                    <a16:creationId xmlns:a16="http://schemas.microsoft.com/office/drawing/2014/main" id="{5B6B8970-3145-3940-9920-210B37C92B74}"/>
                  </a:ext>
                </a:extLst>
              </p:cNvPr>
              <p:cNvSpPr/>
              <p:nvPr/>
            </p:nvSpPr>
            <p:spPr>
              <a:xfrm flipH="1">
                <a:off x="1770584" y="3573016"/>
                <a:ext cx="144016" cy="144016"/>
              </a:xfrm>
              <a:prstGeom prst="rt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C3A520B1-F6C2-D842-A08C-F4F24AD17358}"/>
              </a:ext>
            </a:extLst>
          </p:cNvPr>
          <p:cNvGrpSpPr/>
          <p:nvPr/>
        </p:nvGrpSpPr>
        <p:grpSpPr>
          <a:xfrm rot="21159393">
            <a:off x="8049099" y="3799651"/>
            <a:ext cx="1296144" cy="398177"/>
            <a:chOff x="1619672" y="3573016"/>
            <a:chExt cx="1296144" cy="398177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609AABB6-CA4B-1343-A73A-331CE34C8118}"/>
                </a:ext>
              </a:extLst>
            </p:cNvPr>
            <p:cNvSpPr/>
            <p:nvPr/>
          </p:nvSpPr>
          <p:spPr>
            <a:xfrm>
              <a:off x="1619672" y="3717032"/>
              <a:ext cx="1296144" cy="25416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93FE8741-BB0D-4948-81BB-63441B310280}"/>
                </a:ext>
              </a:extLst>
            </p:cNvPr>
            <p:cNvGrpSpPr/>
            <p:nvPr/>
          </p:nvGrpSpPr>
          <p:grpSpPr>
            <a:xfrm>
              <a:off x="1619672" y="3573016"/>
              <a:ext cx="294928" cy="144016"/>
              <a:chOff x="1619672" y="3573016"/>
              <a:chExt cx="294928" cy="144016"/>
            </a:xfrm>
          </p:grpSpPr>
          <p:sp>
            <p:nvSpPr>
              <p:cNvPr id="41" name="Right Triangle 40">
                <a:extLst>
                  <a:ext uri="{FF2B5EF4-FFF2-40B4-BE49-F238E27FC236}">
                    <a16:creationId xmlns:a16="http://schemas.microsoft.com/office/drawing/2014/main" id="{89E8DB7D-ED7B-C244-993E-405E2D2CDFCB}"/>
                  </a:ext>
                </a:extLst>
              </p:cNvPr>
              <p:cNvSpPr/>
              <p:nvPr/>
            </p:nvSpPr>
            <p:spPr>
              <a:xfrm>
                <a:off x="1619672" y="3573016"/>
                <a:ext cx="144016" cy="144016"/>
              </a:xfrm>
              <a:prstGeom prst="rt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Right Triangle 41">
                <a:extLst>
                  <a:ext uri="{FF2B5EF4-FFF2-40B4-BE49-F238E27FC236}">
                    <a16:creationId xmlns:a16="http://schemas.microsoft.com/office/drawing/2014/main" id="{E8BB2279-1B7C-4048-A241-6951F7348C52}"/>
                  </a:ext>
                </a:extLst>
              </p:cNvPr>
              <p:cNvSpPr/>
              <p:nvPr/>
            </p:nvSpPr>
            <p:spPr>
              <a:xfrm flipH="1">
                <a:off x="1770584" y="3573016"/>
                <a:ext cx="144016" cy="144016"/>
              </a:xfrm>
              <a:prstGeom prst="rt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A6CF4029-5797-9048-A3EB-B1D6681E33DD}"/>
                </a:ext>
              </a:extLst>
            </p:cNvPr>
            <p:cNvGrpSpPr/>
            <p:nvPr/>
          </p:nvGrpSpPr>
          <p:grpSpPr>
            <a:xfrm>
              <a:off x="2123728" y="3573016"/>
              <a:ext cx="294928" cy="144016"/>
              <a:chOff x="1619672" y="3573016"/>
              <a:chExt cx="294928" cy="144016"/>
            </a:xfrm>
          </p:grpSpPr>
          <p:sp>
            <p:nvSpPr>
              <p:cNvPr id="39" name="Right Triangle 38">
                <a:extLst>
                  <a:ext uri="{FF2B5EF4-FFF2-40B4-BE49-F238E27FC236}">
                    <a16:creationId xmlns:a16="http://schemas.microsoft.com/office/drawing/2014/main" id="{5719DAC2-0F99-4C4C-AF6B-3FE12E654305}"/>
                  </a:ext>
                </a:extLst>
              </p:cNvPr>
              <p:cNvSpPr/>
              <p:nvPr/>
            </p:nvSpPr>
            <p:spPr>
              <a:xfrm>
                <a:off x="1619672" y="3573016"/>
                <a:ext cx="144016" cy="144016"/>
              </a:xfrm>
              <a:prstGeom prst="rt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Right Triangle 39">
                <a:extLst>
                  <a:ext uri="{FF2B5EF4-FFF2-40B4-BE49-F238E27FC236}">
                    <a16:creationId xmlns:a16="http://schemas.microsoft.com/office/drawing/2014/main" id="{439566AA-8C99-874B-9F6B-93881B82AE67}"/>
                  </a:ext>
                </a:extLst>
              </p:cNvPr>
              <p:cNvSpPr/>
              <p:nvPr/>
            </p:nvSpPr>
            <p:spPr>
              <a:xfrm flipH="1">
                <a:off x="1770584" y="3573016"/>
                <a:ext cx="144016" cy="144016"/>
              </a:xfrm>
              <a:prstGeom prst="rt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A59A85B3-2046-9F42-AD9B-3F3133C1A5BA}"/>
                </a:ext>
              </a:extLst>
            </p:cNvPr>
            <p:cNvGrpSpPr/>
            <p:nvPr/>
          </p:nvGrpSpPr>
          <p:grpSpPr>
            <a:xfrm>
              <a:off x="2620888" y="3573016"/>
              <a:ext cx="294928" cy="144016"/>
              <a:chOff x="1619672" y="3573016"/>
              <a:chExt cx="294928" cy="144016"/>
            </a:xfrm>
          </p:grpSpPr>
          <p:sp>
            <p:nvSpPr>
              <p:cNvPr id="37" name="Right Triangle 36">
                <a:extLst>
                  <a:ext uri="{FF2B5EF4-FFF2-40B4-BE49-F238E27FC236}">
                    <a16:creationId xmlns:a16="http://schemas.microsoft.com/office/drawing/2014/main" id="{DC926D67-9F0E-3E44-B278-582802BEF409}"/>
                  </a:ext>
                </a:extLst>
              </p:cNvPr>
              <p:cNvSpPr/>
              <p:nvPr/>
            </p:nvSpPr>
            <p:spPr>
              <a:xfrm>
                <a:off x="1619672" y="3573016"/>
                <a:ext cx="144016" cy="144016"/>
              </a:xfrm>
              <a:prstGeom prst="rt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Right Triangle 37">
                <a:extLst>
                  <a:ext uri="{FF2B5EF4-FFF2-40B4-BE49-F238E27FC236}">
                    <a16:creationId xmlns:a16="http://schemas.microsoft.com/office/drawing/2014/main" id="{DF841F17-941B-D944-B25D-2AA64BBE6B5E}"/>
                  </a:ext>
                </a:extLst>
              </p:cNvPr>
              <p:cNvSpPr/>
              <p:nvPr/>
            </p:nvSpPr>
            <p:spPr>
              <a:xfrm flipH="1">
                <a:off x="1770584" y="3573016"/>
                <a:ext cx="144016" cy="144016"/>
              </a:xfrm>
              <a:prstGeom prst="rt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1DD9AE30-3EB9-004C-A197-3357869C027B}"/>
              </a:ext>
            </a:extLst>
          </p:cNvPr>
          <p:cNvSpPr txBox="1"/>
          <p:nvPr/>
        </p:nvSpPr>
        <p:spPr>
          <a:xfrm>
            <a:off x="4503978" y="4386857"/>
            <a:ext cx="7559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Inst. 1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22CBC66B-88DA-9F47-BF7A-AD0F1D229FEC}"/>
              </a:ext>
            </a:extLst>
          </p:cNvPr>
          <p:cNvSpPr txBox="1"/>
          <p:nvPr/>
        </p:nvSpPr>
        <p:spPr>
          <a:xfrm>
            <a:off x="6353285" y="4405891"/>
            <a:ext cx="7559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Inst. 2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B6CF5CB1-53DF-7C4D-83F0-509411F8960B}"/>
              </a:ext>
            </a:extLst>
          </p:cNvPr>
          <p:cNvSpPr txBox="1"/>
          <p:nvPr/>
        </p:nvSpPr>
        <p:spPr>
          <a:xfrm>
            <a:off x="8230069" y="4421864"/>
            <a:ext cx="953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Inst. “n”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B7A4F147-9304-A748-89ED-E3EB4E7729AA}"/>
              </a:ext>
            </a:extLst>
          </p:cNvPr>
          <p:cNvSpPr txBox="1"/>
          <p:nvPr/>
        </p:nvSpPr>
        <p:spPr>
          <a:xfrm>
            <a:off x="1559497" y="1893621"/>
            <a:ext cx="255339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arenR"/>
            </a:pPr>
            <a:r>
              <a:rPr lang="en-US" dirty="0"/>
              <a:t>Install standard</a:t>
            </a:r>
          </a:p>
          <a:p>
            <a:pPr marL="342900" indent="-342900">
              <a:buAutoNum type="arabicParenR"/>
            </a:pPr>
            <a:r>
              <a:rPr lang="en-US" dirty="0"/>
              <a:t>Adjust mount to align</a:t>
            </a:r>
          </a:p>
          <a:p>
            <a:pPr marL="342900" indent="-342900">
              <a:buAutoNum type="arabicParenR"/>
            </a:pPr>
            <a:r>
              <a:rPr lang="en-US" dirty="0"/>
              <a:t>Repeat on Inst 2</a:t>
            </a:r>
          </a:p>
          <a:p>
            <a:pPr marL="342900" indent="-342900">
              <a:buAutoNum type="arabicParenR"/>
            </a:pPr>
            <a:endParaRPr lang="en-US" dirty="0"/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A0925627-3728-C94A-BF57-AB5BB25C4CF0}"/>
              </a:ext>
            </a:extLst>
          </p:cNvPr>
          <p:cNvCxnSpPr>
            <a:cxnSpLocks/>
          </p:cNvCxnSpPr>
          <p:nvPr/>
        </p:nvCxnSpPr>
        <p:spPr>
          <a:xfrm>
            <a:off x="3732723" y="3065596"/>
            <a:ext cx="612066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CEEF949B-D39F-3845-A89D-4A4EAFC7024B}"/>
              </a:ext>
            </a:extLst>
          </p:cNvPr>
          <p:cNvSpPr txBox="1"/>
          <p:nvPr/>
        </p:nvSpPr>
        <p:spPr>
          <a:xfrm>
            <a:off x="9183216" y="2998234"/>
            <a:ext cx="720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Beam</a:t>
            </a: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E2CF8AC6-5589-ED4F-815A-145944A7E755}"/>
              </a:ext>
            </a:extLst>
          </p:cNvPr>
          <p:cNvGrpSpPr/>
          <p:nvPr/>
        </p:nvGrpSpPr>
        <p:grpSpPr>
          <a:xfrm>
            <a:off x="4881966" y="3003015"/>
            <a:ext cx="134724" cy="134724"/>
            <a:chOff x="3640542" y="2214156"/>
            <a:chExt cx="134724" cy="134724"/>
          </a:xfrm>
        </p:grpSpPr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1396E1E7-B458-5B4E-B4DA-E7E08F907C8E}"/>
                </a:ext>
              </a:extLst>
            </p:cNvPr>
            <p:cNvCxnSpPr/>
            <p:nvPr/>
          </p:nvCxnSpPr>
          <p:spPr>
            <a:xfrm>
              <a:off x="3707904" y="2214156"/>
              <a:ext cx="0" cy="13472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D7377E95-89F4-A049-B34A-B40BA377FD04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3707904" y="2211533"/>
              <a:ext cx="0" cy="13472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57558243-5F27-3E47-A0D2-3C6CF8C621DF}"/>
              </a:ext>
            </a:extLst>
          </p:cNvPr>
          <p:cNvGrpSpPr/>
          <p:nvPr/>
        </p:nvGrpSpPr>
        <p:grpSpPr>
          <a:xfrm>
            <a:off x="6667799" y="2998234"/>
            <a:ext cx="134724" cy="134724"/>
            <a:chOff x="3640542" y="2214156"/>
            <a:chExt cx="134724" cy="134724"/>
          </a:xfrm>
        </p:grpSpPr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CF82355E-C836-9349-9A94-A5025606A146}"/>
                </a:ext>
              </a:extLst>
            </p:cNvPr>
            <p:cNvCxnSpPr/>
            <p:nvPr/>
          </p:nvCxnSpPr>
          <p:spPr>
            <a:xfrm>
              <a:off x="3707904" y="2214156"/>
              <a:ext cx="0" cy="13472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31190DF5-4204-5B47-ADAE-A5ECCAD074DC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3707904" y="2211533"/>
              <a:ext cx="0" cy="13472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5360D10A-DEBF-DF46-B8DF-C1D0B698E9FA}"/>
              </a:ext>
            </a:extLst>
          </p:cNvPr>
          <p:cNvGrpSpPr/>
          <p:nvPr/>
        </p:nvGrpSpPr>
        <p:grpSpPr>
          <a:xfrm>
            <a:off x="8609511" y="2998234"/>
            <a:ext cx="134724" cy="134724"/>
            <a:chOff x="3640542" y="2214156"/>
            <a:chExt cx="134724" cy="134724"/>
          </a:xfrm>
        </p:grpSpPr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332A5E66-DFFA-6E41-AB18-9DDF81C18559}"/>
                </a:ext>
              </a:extLst>
            </p:cNvPr>
            <p:cNvCxnSpPr/>
            <p:nvPr/>
          </p:nvCxnSpPr>
          <p:spPr>
            <a:xfrm>
              <a:off x="3707904" y="2214156"/>
              <a:ext cx="0" cy="13472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FC153456-55BC-E246-931C-13E91A2AB4F4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3707904" y="2211533"/>
              <a:ext cx="0" cy="13472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E815F4FC-8131-ED41-963B-C8D8BF1A171A}"/>
              </a:ext>
            </a:extLst>
          </p:cNvPr>
          <p:cNvGrpSpPr/>
          <p:nvPr/>
        </p:nvGrpSpPr>
        <p:grpSpPr>
          <a:xfrm>
            <a:off x="6071693" y="2937764"/>
            <a:ext cx="1296144" cy="1181353"/>
            <a:chOff x="180968" y="4623911"/>
            <a:chExt cx="1296144" cy="1181353"/>
          </a:xfrm>
        </p:grpSpPr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2B9409C6-B289-7843-AD74-D238610B901B}"/>
                </a:ext>
              </a:extLst>
            </p:cNvPr>
            <p:cNvGrpSpPr/>
            <p:nvPr/>
          </p:nvGrpSpPr>
          <p:grpSpPr>
            <a:xfrm>
              <a:off x="180968" y="4623911"/>
              <a:ext cx="1296144" cy="1181353"/>
              <a:chOff x="180968" y="4623911"/>
              <a:chExt cx="1296144" cy="1181353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64079545-D20A-D442-95BD-DCB95379F211}"/>
                  </a:ext>
                </a:extLst>
              </p:cNvPr>
              <p:cNvGrpSpPr/>
              <p:nvPr/>
            </p:nvGrpSpPr>
            <p:grpSpPr>
              <a:xfrm>
                <a:off x="180968" y="5445224"/>
                <a:ext cx="1296144" cy="360040"/>
                <a:chOff x="1619672" y="3318855"/>
                <a:chExt cx="1296144" cy="360040"/>
              </a:xfrm>
            </p:grpSpPr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7DFC0134-730B-C443-8E2D-A7F668A7EDF1}"/>
                    </a:ext>
                  </a:extLst>
                </p:cNvPr>
                <p:cNvSpPr/>
                <p:nvPr/>
              </p:nvSpPr>
              <p:spPr>
                <a:xfrm>
                  <a:off x="1619672" y="3318855"/>
                  <a:ext cx="1296144" cy="254161"/>
                </a:xfrm>
                <a:prstGeom prst="rect">
                  <a:avLst/>
                </a:prstGeom>
                <a:solidFill>
                  <a:srgbClr val="5182B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" name="Oval 15">
                  <a:extLst>
                    <a:ext uri="{FF2B5EF4-FFF2-40B4-BE49-F238E27FC236}">
                      <a16:creationId xmlns:a16="http://schemas.microsoft.com/office/drawing/2014/main" id="{4DE17047-593B-9849-B740-BAC3F52A9C7A}"/>
                    </a:ext>
                  </a:extLst>
                </p:cNvPr>
                <p:cNvSpPr/>
                <p:nvPr/>
              </p:nvSpPr>
              <p:spPr>
                <a:xfrm>
                  <a:off x="1659124" y="3462871"/>
                  <a:ext cx="222920" cy="216024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" name="Oval 16">
                  <a:extLst>
                    <a:ext uri="{FF2B5EF4-FFF2-40B4-BE49-F238E27FC236}">
                      <a16:creationId xmlns:a16="http://schemas.microsoft.com/office/drawing/2014/main" id="{60244D7C-00FD-1C47-BFF3-B15F5467917D}"/>
                    </a:ext>
                  </a:extLst>
                </p:cNvPr>
                <p:cNvSpPr/>
                <p:nvPr/>
              </p:nvSpPr>
              <p:spPr>
                <a:xfrm>
                  <a:off x="2157643" y="3462871"/>
                  <a:ext cx="222920" cy="216024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" name="Oval 17">
                  <a:extLst>
                    <a:ext uri="{FF2B5EF4-FFF2-40B4-BE49-F238E27FC236}">
                      <a16:creationId xmlns:a16="http://schemas.microsoft.com/office/drawing/2014/main" id="{4DC59C94-C69B-D443-8A04-2DE8A8AA8DE3}"/>
                    </a:ext>
                  </a:extLst>
                </p:cNvPr>
                <p:cNvSpPr/>
                <p:nvPr/>
              </p:nvSpPr>
              <p:spPr>
                <a:xfrm>
                  <a:off x="2655940" y="3462871"/>
                  <a:ext cx="222920" cy="216024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468A656E-E7EC-E34B-93E6-A18DEBED23EB}"/>
                  </a:ext>
                </a:extLst>
              </p:cNvPr>
              <p:cNvSpPr/>
              <p:nvPr/>
            </p:nvSpPr>
            <p:spPr>
              <a:xfrm>
                <a:off x="793764" y="4797152"/>
                <a:ext cx="70552" cy="72008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66" name="Group 65">
                <a:extLst>
                  <a:ext uri="{FF2B5EF4-FFF2-40B4-BE49-F238E27FC236}">
                    <a16:creationId xmlns:a16="http://schemas.microsoft.com/office/drawing/2014/main" id="{CB343BF5-3066-D043-8E5B-75FD3D051B1A}"/>
                  </a:ext>
                </a:extLst>
              </p:cNvPr>
              <p:cNvGrpSpPr/>
              <p:nvPr/>
            </p:nvGrpSpPr>
            <p:grpSpPr>
              <a:xfrm>
                <a:off x="760472" y="4623911"/>
                <a:ext cx="134724" cy="134724"/>
                <a:chOff x="3640542" y="2214156"/>
                <a:chExt cx="134724" cy="134724"/>
              </a:xfrm>
            </p:grpSpPr>
            <p:cxnSp>
              <p:nvCxnSpPr>
                <p:cNvPr id="67" name="Straight Connector 66">
                  <a:extLst>
                    <a:ext uri="{FF2B5EF4-FFF2-40B4-BE49-F238E27FC236}">
                      <a16:creationId xmlns:a16="http://schemas.microsoft.com/office/drawing/2014/main" id="{ADE2648F-14C0-474C-912E-9AB723130EFE}"/>
                    </a:ext>
                  </a:extLst>
                </p:cNvPr>
                <p:cNvCxnSpPr/>
                <p:nvPr/>
              </p:nvCxnSpPr>
              <p:spPr>
                <a:xfrm>
                  <a:off x="3707904" y="2214156"/>
                  <a:ext cx="0" cy="134724"/>
                </a:xfrm>
                <a:prstGeom prst="line">
                  <a:avLst/>
                </a:pr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67">
                  <a:extLst>
                    <a:ext uri="{FF2B5EF4-FFF2-40B4-BE49-F238E27FC236}">
                      <a16:creationId xmlns:a16="http://schemas.microsoft.com/office/drawing/2014/main" id="{B8E92E1E-E19C-8B48-ACE7-692CF8B4520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3707904" y="2211533"/>
                  <a:ext cx="0" cy="134724"/>
                </a:xfrm>
                <a:prstGeom prst="line">
                  <a:avLst/>
                </a:pr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69" name="Triangle 68">
                <a:extLst>
                  <a:ext uri="{FF2B5EF4-FFF2-40B4-BE49-F238E27FC236}">
                    <a16:creationId xmlns:a16="http://schemas.microsoft.com/office/drawing/2014/main" id="{6C5DD3E3-78A0-F54D-8083-5A8C0A371909}"/>
                  </a:ext>
                </a:extLst>
              </p:cNvPr>
              <p:cNvSpPr/>
              <p:nvPr/>
            </p:nvSpPr>
            <p:spPr>
              <a:xfrm>
                <a:off x="796954" y="4721054"/>
                <a:ext cx="67362" cy="79210"/>
              </a:xfrm>
              <a:prstGeom prst="triangl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4CD99177-87F9-794A-BEDE-DB17E19211A6}"/>
                </a:ext>
              </a:extLst>
            </p:cNvPr>
            <p:cNvSpPr txBox="1"/>
            <p:nvPr/>
          </p:nvSpPr>
          <p:spPr>
            <a:xfrm>
              <a:off x="220420" y="5418415"/>
              <a:ext cx="125669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err="1"/>
                <a:t>Calib’Standard</a:t>
              </a:r>
              <a:endParaRPr lang="en-US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6524025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Alignment protocol*</a:t>
            </a:r>
            <a:br>
              <a:rPr lang="en-GB" dirty="0"/>
            </a:br>
            <a:r>
              <a:rPr lang="en-GB" sz="2000" dirty="0"/>
              <a:t>(*assumes known sample position!)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9</a:t>
            </a:fld>
            <a:endParaRPr lang="en-GB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A632806-4670-4049-BE63-5E1B7150A59A}"/>
              </a:ext>
            </a:extLst>
          </p:cNvPr>
          <p:cNvGrpSpPr/>
          <p:nvPr/>
        </p:nvGrpSpPr>
        <p:grpSpPr>
          <a:xfrm>
            <a:off x="4294771" y="4056846"/>
            <a:ext cx="1296144" cy="398177"/>
            <a:chOff x="1619672" y="3573016"/>
            <a:chExt cx="1296144" cy="398177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1975B37-CDB7-E448-9F95-0AC7A27AF583}"/>
                </a:ext>
              </a:extLst>
            </p:cNvPr>
            <p:cNvSpPr/>
            <p:nvPr/>
          </p:nvSpPr>
          <p:spPr>
            <a:xfrm>
              <a:off x="1619672" y="3717032"/>
              <a:ext cx="1296144" cy="25416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8558099-1B86-CA48-967C-152F12EF9DF4}"/>
                </a:ext>
              </a:extLst>
            </p:cNvPr>
            <p:cNvGrpSpPr/>
            <p:nvPr/>
          </p:nvGrpSpPr>
          <p:grpSpPr>
            <a:xfrm>
              <a:off x="1619672" y="3573016"/>
              <a:ext cx="294928" cy="144016"/>
              <a:chOff x="1619672" y="3573016"/>
              <a:chExt cx="294928" cy="144016"/>
            </a:xfrm>
          </p:grpSpPr>
          <p:sp>
            <p:nvSpPr>
              <p:cNvPr id="6" name="Right Triangle 5">
                <a:extLst>
                  <a:ext uri="{FF2B5EF4-FFF2-40B4-BE49-F238E27FC236}">
                    <a16:creationId xmlns:a16="http://schemas.microsoft.com/office/drawing/2014/main" id="{949EA35D-ABB3-F941-BECB-F08EE92E6074}"/>
                  </a:ext>
                </a:extLst>
              </p:cNvPr>
              <p:cNvSpPr/>
              <p:nvPr/>
            </p:nvSpPr>
            <p:spPr>
              <a:xfrm>
                <a:off x="1619672" y="3573016"/>
                <a:ext cx="144016" cy="144016"/>
              </a:xfrm>
              <a:prstGeom prst="rt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Right Triangle 6">
                <a:extLst>
                  <a:ext uri="{FF2B5EF4-FFF2-40B4-BE49-F238E27FC236}">
                    <a16:creationId xmlns:a16="http://schemas.microsoft.com/office/drawing/2014/main" id="{3F41B154-0C09-CB4A-97DE-B7224F5BFCBD}"/>
                  </a:ext>
                </a:extLst>
              </p:cNvPr>
              <p:cNvSpPr/>
              <p:nvPr/>
            </p:nvSpPr>
            <p:spPr>
              <a:xfrm flipH="1">
                <a:off x="1770584" y="3573016"/>
                <a:ext cx="144016" cy="144016"/>
              </a:xfrm>
              <a:prstGeom prst="rt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602770A5-4033-FF44-9C16-34394B5B4E49}"/>
                </a:ext>
              </a:extLst>
            </p:cNvPr>
            <p:cNvGrpSpPr/>
            <p:nvPr/>
          </p:nvGrpSpPr>
          <p:grpSpPr>
            <a:xfrm>
              <a:off x="2123728" y="3573016"/>
              <a:ext cx="294928" cy="144016"/>
              <a:chOff x="1619672" y="3573016"/>
              <a:chExt cx="294928" cy="144016"/>
            </a:xfrm>
          </p:grpSpPr>
          <p:sp>
            <p:nvSpPr>
              <p:cNvPr id="10" name="Right Triangle 9">
                <a:extLst>
                  <a:ext uri="{FF2B5EF4-FFF2-40B4-BE49-F238E27FC236}">
                    <a16:creationId xmlns:a16="http://schemas.microsoft.com/office/drawing/2014/main" id="{39CA643C-EF95-F547-8B33-E99E22A19502}"/>
                  </a:ext>
                </a:extLst>
              </p:cNvPr>
              <p:cNvSpPr/>
              <p:nvPr/>
            </p:nvSpPr>
            <p:spPr>
              <a:xfrm>
                <a:off x="1619672" y="3573016"/>
                <a:ext cx="144016" cy="144016"/>
              </a:xfrm>
              <a:prstGeom prst="rt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Right Triangle 10">
                <a:extLst>
                  <a:ext uri="{FF2B5EF4-FFF2-40B4-BE49-F238E27FC236}">
                    <a16:creationId xmlns:a16="http://schemas.microsoft.com/office/drawing/2014/main" id="{6A051431-5F65-2F42-8662-70F1CFDEE0B9}"/>
                  </a:ext>
                </a:extLst>
              </p:cNvPr>
              <p:cNvSpPr/>
              <p:nvPr/>
            </p:nvSpPr>
            <p:spPr>
              <a:xfrm flipH="1">
                <a:off x="1770584" y="3573016"/>
                <a:ext cx="144016" cy="144016"/>
              </a:xfrm>
              <a:prstGeom prst="rt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92373A8F-156F-6241-B8C8-7B893400C882}"/>
                </a:ext>
              </a:extLst>
            </p:cNvPr>
            <p:cNvGrpSpPr/>
            <p:nvPr/>
          </p:nvGrpSpPr>
          <p:grpSpPr>
            <a:xfrm>
              <a:off x="2620888" y="3573016"/>
              <a:ext cx="294928" cy="144016"/>
              <a:chOff x="1619672" y="3573016"/>
              <a:chExt cx="294928" cy="144016"/>
            </a:xfrm>
          </p:grpSpPr>
          <p:sp>
            <p:nvSpPr>
              <p:cNvPr id="13" name="Right Triangle 12">
                <a:extLst>
                  <a:ext uri="{FF2B5EF4-FFF2-40B4-BE49-F238E27FC236}">
                    <a16:creationId xmlns:a16="http://schemas.microsoft.com/office/drawing/2014/main" id="{83C33BEB-7E35-8F42-97F0-D24108C1EAFF}"/>
                  </a:ext>
                </a:extLst>
              </p:cNvPr>
              <p:cNvSpPr/>
              <p:nvPr/>
            </p:nvSpPr>
            <p:spPr>
              <a:xfrm>
                <a:off x="1619672" y="3573016"/>
                <a:ext cx="144016" cy="144016"/>
              </a:xfrm>
              <a:prstGeom prst="rt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Right Triangle 13">
                <a:extLst>
                  <a:ext uri="{FF2B5EF4-FFF2-40B4-BE49-F238E27FC236}">
                    <a16:creationId xmlns:a16="http://schemas.microsoft.com/office/drawing/2014/main" id="{210C9415-72DE-C949-9EEB-DD0B309F6EE0}"/>
                  </a:ext>
                </a:extLst>
              </p:cNvPr>
              <p:cNvSpPr/>
              <p:nvPr/>
            </p:nvSpPr>
            <p:spPr>
              <a:xfrm flipH="1">
                <a:off x="1770584" y="3573016"/>
                <a:ext cx="144016" cy="144016"/>
              </a:xfrm>
              <a:prstGeom prst="rt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280207E-8440-F642-840C-8DEF01007111}"/>
              </a:ext>
            </a:extLst>
          </p:cNvPr>
          <p:cNvGrpSpPr/>
          <p:nvPr/>
        </p:nvGrpSpPr>
        <p:grpSpPr>
          <a:xfrm>
            <a:off x="6075547" y="4058662"/>
            <a:ext cx="1296144" cy="398177"/>
            <a:chOff x="1619672" y="3573016"/>
            <a:chExt cx="1296144" cy="398177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E0FF7F67-576B-AD43-A8C3-DC130066F04A}"/>
                </a:ext>
              </a:extLst>
            </p:cNvPr>
            <p:cNvSpPr/>
            <p:nvPr/>
          </p:nvSpPr>
          <p:spPr>
            <a:xfrm>
              <a:off x="1619672" y="3717032"/>
              <a:ext cx="1296144" cy="25416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7E5ED377-B365-7349-A1AE-D4F79DBAF48B}"/>
                </a:ext>
              </a:extLst>
            </p:cNvPr>
            <p:cNvGrpSpPr/>
            <p:nvPr/>
          </p:nvGrpSpPr>
          <p:grpSpPr>
            <a:xfrm>
              <a:off x="1619672" y="3573016"/>
              <a:ext cx="294928" cy="144016"/>
              <a:chOff x="1619672" y="3573016"/>
              <a:chExt cx="294928" cy="144016"/>
            </a:xfrm>
          </p:grpSpPr>
          <p:sp>
            <p:nvSpPr>
              <p:cNvPr id="30" name="Right Triangle 29">
                <a:extLst>
                  <a:ext uri="{FF2B5EF4-FFF2-40B4-BE49-F238E27FC236}">
                    <a16:creationId xmlns:a16="http://schemas.microsoft.com/office/drawing/2014/main" id="{5D50B8A4-8582-0D4E-B826-ECC2753B6BC7}"/>
                  </a:ext>
                </a:extLst>
              </p:cNvPr>
              <p:cNvSpPr/>
              <p:nvPr/>
            </p:nvSpPr>
            <p:spPr>
              <a:xfrm>
                <a:off x="1619672" y="3573016"/>
                <a:ext cx="144016" cy="144016"/>
              </a:xfrm>
              <a:prstGeom prst="rt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Right Triangle 30">
                <a:extLst>
                  <a:ext uri="{FF2B5EF4-FFF2-40B4-BE49-F238E27FC236}">
                    <a16:creationId xmlns:a16="http://schemas.microsoft.com/office/drawing/2014/main" id="{07690F34-5FF2-E84C-A5A7-AC785494413E}"/>
                  </a:ext>
                </a:extLst>
              </p:cNvPr>
              <p:cNvSpPr/>
              <p:nvPr/>
            </p:nvSpPr>
            <p:spPr>
              <a:xfrm flipH="1">
                <a:off x="1770584" y="3573016"/>
                <a:ext cx="144016" cy="144016"/>
              </a:xfrm>
              <a:prstGeom prst="rt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B6E6AE9-B111-DF47-B48D-B7237BA0AF1E}"/>
                </a:ext>
              </a:extLst>
            </p:cNvPr>
            <p:cNvGrpSpPr/>
            <p:nvPr/>
          </p:nvGrpSpPr>
          <p:grpSpPr>
            <a:xfrm>
              <a:off x="2123728" y="3573016"/>
              <a:ext cx="294928" cy="144016"/>
              <a:chOff x="1619672" y="3573016"/>
              <a:chExt cx="294928" cy="144016"/>
            </a:xfrm>
          </p:grpSpPr>
          <p:sp>
            <p:nvSpPr>
              <p:cNvPr id="28" name="Right Triangle 27">
                <a:extLst>
                  <a:ext uri="{FF2B5EF4-FFF2-40B4-BE49-F238E27FC236}">
                    <a16:creationId xmlns:a16="http://schemas.microsoft.com/office/drawing/2014/main" id="{C7A7F57A-6517-EA40-A922-2B8FBDDA02EA}"/>
                  </a:ext>
                </a:extLst>
              </p:cNvPr>
              <p:cNvSpPr/>
              <p:nvPr/>
            </p:nvSpPr>
            <p:spPr>
              <a:xfrm>
                <a:off x="1619672" y="3573016"/>
                <a:ext cx="144016" cy="144016"/>
              </a:xfrm>
              <a:prstGeom prst="rt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Right Triangle 28">
                <a:extLst>
                  <a:ext uri="{FF2B5EF4-FFF2-40B4-BE49-F238E27FC236}">
                    <a16:creationId xmlns:a16="http://schemas.microsoft.com/office/drawing/2014/main" id="{EA18BE43-19F0-6547-82CC-E86885CA69E2}"/>
                  </a:ext>
                </a:extLst>
              </p:cNvPr>
              <p:cNvSpPr/>
              <p:nvPr/>
            </p:nvSpPr>
            <p:spPr>
              <a:xfrm flipH="1">
                <a:off x="1770584" y="3573016"/>
                <a:ext cx="144016" cy="144016"/>
              </a:xfrm>
              <a:prstGeom prst="rt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DFD8451C-5F5B-A447-BD43-8367A0D74DC1}"/>
                </a:ext>
              </a:extLst>
            </p:cNvPr>
            <p:cNvGrpSpPr/>
            <p:nvPr/>
          </p:nvGrpSpPr>
          <p:grpSpPr>
            <a:xfrm>
              <a:off x="2620888" y="3573016"/>
              <a:ext cx="294928" cy="144016"/>
              <a:chOff x="1619672" y="3573016"/>
              <a:chExt cx="294928" cy="144016"/>
            </a:xfrm>
          </p:grpSpPr>
          <p:sp>
            <p:nvSpPr>
              <p:cNvPr id="26" name="Right Triangle 25">
                <a:extLst>
                  <a:ext uri="{FF2B5EF4-FFF2-40B4-BE49-F238E27FC236}">
                    <a16:creationId xmlns:a16="http://schemas.microsoft.com/office/drawing/2014/main" id="{AAC7D2EB-CCE3-7B46-85CA-25C9074B9EB1}"/>
                  </a:ext>
                </a:extLst>
              </p:cNvPr>
              <p:cNvSpPr/>
              <p:nvPr/>
            </p:nvSpPr>
            <p:spPr>
              <a:xfrm>
                <a:off x="1619672" y="3573016"/>
                <a:ext cx="144016" cy="144016"/>
              </a:xfrm>
              <a:prstGeom prst="rt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Right Triangle 26">
                <a:extLst>
                  <a:ext uri="{FF2B5EF4-FFF2-40B4-BE49-F238E27FC236}">
                    <a16:creationId xmlns:a16="http://schemas.microsoft.com/office/drawing/2014/main" id="{5B6B8970-3145-3940-9920-210B37C92B74}"/>
                  </a:ext>
                </a:extLst>
              </p:cNvPr>
              <p:cNvSpPr/>
              <p:nvPr/>
            </p:nvSpPr>
            <p:spPr>
              <a:xfrm flipH="1">
                <a:off x="1770584" y="3573016"/>
                <a:ext cx="144016" cy="144016"/>
              </a:xfrm>
              <a:prstGeom prst="rt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C3A520B1-F6C2-D842-A08C-F4F24AD17358}"/>
              </a:ext>
            </a:extLst>
          </p:cNvPr>
          <p:cNvGrpSpPr/>
          <p:nvPr/>
        </p:nvGrpSpPr>
        <p:grpSpPr>
          <a:xfrm rot="21159393">
            <a:off x="8049099" y="3799651"/>
            <a:ext cx="1296144" cy="398177"/>
            <a:chOff x="1619672" y="3573016"/>
            <a:chExt cx="1296144" cy="398177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609AABB6-CA4B-1343-A73A-331CE34C8118}"/>
                </a:ext>
              </a:extLst>
            </p:cNvPr>
            <p:cNvSpPr/>
            <p:nvPr/>
          </p:nvSpPr>
          <p:spPr>
            <a:xfrm>
              <a:off x="1619672" y="3717032"/>
              <a:ext cx="1296144" cy="25416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93FE8741-BB0D-4948-81BB-63441B310280}"/>
                </a:ext>
              </a:extLst>
            </p:cNvPr>
            <p:cNvGrpSpPr/>
            <p:nvPr/>
          </p:nvGrpSpPr>
          <p:grpSpPr>
            <a:xfrm>
              <a:off x="1619672" y="3573016"/>
              <a:ext cx="294928" cy="144016"/>
              <a:chOff x="1619672" y="3573016"/>
              <a:chExt cx="294928" cy="144016"/>
            </a:xfrm>
          </p:grpSpPr>
          <p:sp>
            <p:nvSpPr>
              <p:cNvPr id="41" name="Right Triangle 40">
                <a:extLst>
                  <a:ext uri="{FF2B5EF4-FFF2-40B4-BE49-F238E27FC236}">
                    <a16:creationId xmlns:a16="http://schemas.microsoft.com/office/drawing/2014/main" id="{89E8DB7D-ED7B-C244-993E-405E2D2CDFCB}"/>
                  </a:ext>
                </a:extLst>
              </p:cNvPr>
              <p:cNvSpPr/>
              <p:nvPr/>
            </p:nvSpPr>
            <p:spPr>
              <a:xfrm>
                <a:off x="1619672" y="3573016"/>
                <a:ext cx="144016" cy="144016"/>
              </a:xfrm>
              <a:prstGeom prst="rt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Right Triangle 41">
                <a:extLst>
                  <a:ext uri="{FF2B5EF4-FFF2-40B4-BE49-F238E27FC236}">
                    <a16:creationId xmlns:a16="http://schemas.microsoft.com/office/drawing/2014/main" id="{E8BB2279-1B7C-4048-A241-6951F7348C52}"/>
                  </a:ext>
                </a:extLst>
              </p:cNvPr>
              <p:cNvSpPr/>
              <p:nvPr/>
            </p:nvSpPr>
            <p:spPr>
              <a:xfrm flipH="1">
                <a:off x="1770584" y="3573016"/>
                <a:ext cx="144016" cy="144016"/>
              </a:xfrm>
              <a:prstGeom prst="rt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A6CF4029-5797-9048-A3EB-B1D6681E33DD}"/>
                </a:ext>
              </a:extLst>
            </p:cNvPr>
            <p:cNvGrpSpPr/>
            <p:nvPr/>
          </p:nvGrpSpPr>
          <p:grpSpPr>
            <a:xfrm>
              <a:off x="2123728" y="3573016"/>
              <a:ext cx="294928" cy="144016"/>
              <a:chOff x="1619672" y="3573016"/>
              <a:chExt cx="294928" cy="144016"/>
            </a:xfrm>
          </p:grpSpPr>
          <p:sp>
            <p:nvSpPr>
              <p:cNvPr id="39" name="Right Triangle 38">
                <a:extLst>
                  <a:ext uri="{FF2B5EF4-FFF2-40B4-BE49-F238E27FC236}">
                    <a16:creationId xmlns:a16="http://schemas.microsoft.com/office/drawing/2014/main" id="{5719DAC2-0F99-4C4C-AF6B-3FE12E654305}"/>
                  </a:ext>
                </a:extLst>
              </p:cNvPr>
              <p:cNvSpPr/>
              <p:nvPr/>
            </p:nvSpPr>
            <p:spPr>
              <a:xfrm>
                <a:off x="1619672" y="3573016"/>
                <a:ext cx="144016" cy="144016"/>
              </a:xfrm>
              <a:prstGeom prst="rt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Right Triangle 39">
                <a:extLst>
                  <a:ext uri="{FF2B5EF4-FFF2-40B4-BE49-F238E27FC236}">
                    <a16:creationId xmlns:a16="http://schemas.microsoft.com/office/drawing/2014/main" id="{439566AA-8C99-874B-9F6B-93881B82AE67}"/>
                  </a:ext>
                </a:extLst>
              </p:cNvPr>
              <p:cNvSpPr/>
              <p:nvPr/>
            </p:nvSpPr>
            <p:spPr>
              <a:xfrm flipH="1">
                <a:off x="1770584" y="3573016"/>
                <a:ext cx="144016" cy="144016"/>
              </a:xfrm>
              <a:prstGeom prst="rt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A59A85B3-2046-9F42-AD9B-3F3133C1A5BA}"/>
                </a:ext>
              </a:extLst>
            </p:cNvPr>
            <p:cNvGrpSpPr/>
            <p:nvPr/>
          </p:nvGrpSpPr>
          <p:grpSpPr>
            <a:xfrm>
              <a:off x="2620888" y="3573016"/>
              <a:ext cx="294928" cy="144016"/>
              <a:chOff x="1619672" y="3573016"/>
              <a:chExt cx="294928" cy="144016"/>
            </a:xfrm>
          </p:grpSpPr>
          <p:sp>
            <p:nvSpPr>
              <p:cNvPr id="37" name="Right Triangle 36">
                <a:extLst>
                  <a:ext uri="{FF2B5EF4-FFF2-40B4-BE49-F238E27FC236}">
                    <a16:creationId xmlns:a16="http://schemas.microsoft.com/office/drawing/2014/main" id="{DC926D67-9F0E-3E44-B278-582802BEF409}"/>
                  </a:ext>
                </a:extLst>
              </p:cNvPr>
              <p:cNvSpPr/>
              <p:nvPr/>
            </p:nvSpPr>
            <p:spPr>
              <a:xfrm>
                <a:off x="1619672" y="3573016"/>
                <a:ext cx="144016" cy="144016"/>
              </a:xfrm>
              <a:prstGeom prst="rt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Right Triangle 37">
                <a:extLst>
                  <a:ext uri="{FF2B5EF4-FFF2-40B4-BE49-F238E27FC236}">
                    <a16:creationId xmlns:a16="http://schemas.microsoft.com/office/drawing/2014/main" id="{DF841F17-941B-D944-B25D-2AA64BBE6B5E}"/>
                  </a:ext>
                </a:extLst>
              </p:cNvPr>
              <p:cNvSpPr/>
              <p:nvPr/>
            </p:nvSpPr>
            <p:spPr>
              <a:xfrm flipH="1">
                <a:off x="1770584" y="3573016"/>
                <a:ext cx="144016" cy="144016"/>
              </a:xfrm>
              <a:prstGeom prst="rt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1DD9AE30-3EB9-004C-A197-3357869C027B}"/>
              </a:ext>
            </a:extLst>
          </p:cNvPr>
          <p:cNvSpPr txBox="1"/>
          <p:nvPr/>
        </p:nvSpPr>
        <p:spPr>
          <a:xfrm>
            <a:off x="4503978" y="4386857"/>
            <a:ext cx="7559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Inst. 1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22CBC66B-88DA-9F47-BF7A-AD0F1D229FEC}"/>
              </a:ext>
            </a:extLst>
          </p:cNvPr>
          <p:cNvSpPr txBox="1"/>
          <p:nvPr/>
        </p:nvSpPr>
        <p:spPr>
          <a:xfrm>
            <a:off x="6353285" y="4405891"/>
            <a:ext cx="7559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Inst. 2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B6CF5CB1-53DF-7C4D-83F0-509411F8960B}"/>
              </a:ext>
            </a:extLst>
          </p:cNvPr>
          <p:cNvSpPr txBox="1"/>
          <p:nvPr/>
        </p:nvSpPr>
        <p:spPr>
          <a:xfrm>
            <a:off x="8230069" y="4421864"/>
            <a:ext cx="953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Inst. “n”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B7A4F147-9304-A748-89ED-E3EB4E7729AA}"/>
              </a:ext>
            </a:extLst>
          </p:cNvPr>
          <p:cNvSpPr txBox="1"/>
          <p:nvPr/>
        </p:nvSpPr>
        <p:spPr>
          <a:xfrm>
            <a:off x="1559497" y="1893620"/>
            <a:ext cx="255339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arenR"/>
            </a:pPr>
            <a:r>
              <a:rPr lang="en-US" dirty="0"/>
              <a:t>Install standard</a:t>
            </a:r>
          </a:p>
          <a:p>
            <a:pPr marL="342900" indent="-342900">
              <a:buAutoNum type="arabicParenR"/>
            </a:pPr>
            <a:r>
              <a:rPr lang="en-US" dirty="0"/>
              <a:t>Adjust mount to align</a:t>
            </a:r>
          </a:p>
          <a:p>
            <a:pPr marL="342900" indent="-342900">
              <a:buAutoNum type="arabicParenR"/>
            </a:pPr>
            <a:r>
              <a:rPr lang="en-US" dirty="0"/>
              <a:t>Repeat on Inst 2</a:t>
            </a:r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A0925627-3728-C94A-BF57-AB5BB25C4CF0}"/>
              </a:ext>
            </a:extLst>
          </p:cNvPr>
          <p:cNvCxnSpPr>
            <a:cxnSpLocks/>
          </p:cNvCxnSpPr>
          <p:nvPr/>
        </p:nvCxnSpPr>
        <p:spPr>
          <a:xfrm>
            <a:off x="3732723" y="3065596"/>
            <a:ext cx="612066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CEEF949B-D39F-3845-A89D-4A4EAFC7024B}"/>
              </a:ext>
            </a:extLst>
          </p:cNvPr>
          <p:cNvSpPr txBox="1"/>
          <p:nvPr/>
        </p:nvSpPr>
        <p:spPr>
          <a:xfrm>
            <a:off x="9183216" y="2998234"/>
            <a:ext cx="720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Beam</a:t>
            </a: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E2CF8AC6-5589-ED4F-815A-145944A7E755}"/>
              </a:ext>
            </a:extLst>
          </p:cNvPr>
          <p:cNvGrpSpPr/>
          <p:nvPr/>
        </p:nvGrpSpPr>
        <p:grpSpPr>
          <a:xfrm>
            <a:off x="4881966" y="3003015"/>
            <a:ext cx="134724" cy="134724"/>
            <a:chOff x="3640542" y="2214156"/>
            <a:chExt cx="134724" cy="134724"/>
          </a:xfrm>
        </p:grpSpPr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1396E1E7-B458-5B4E-B4DA-E7E08F907C8E}"/>
                </a:ext>
              </a:extLst>
            </p:cNvPr>
            <p:cNvCxnSpPr/>
            <p:nvPr/>
          </p:nvCxnSpPr>
          <p:spPr>
            <a:xfrm>
              <a:off x="3707904" y="2214156"/>
              <a:ext cx="0" cy="13472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D7377E95-89F4-A049-B34A-B40BA377FD04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3707904" y="2211533"/>
              <a:ext cx="0" cy="13472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57558243-5F27-3E47-A0D2-3C6CF8C621DF}"/>
              </a:ext>
            </a:extLst>
          </p:cNvPr>
          <p:cNvGrpSpPr/>
          <p:nvPr/>
        </p:nvGrpSpPr>
        <p:grpSpPr>
          <a:xfrm>
            <a:off x="6667799" y="2998234"/>
            <a:ext cx="134724" cy="134724"/>
            <a:chOff x="3640542" y="2214156"/>
            <a:chExt cx="134724" cy="134724"/>
          </a:xfrm>
        </p:grpSpPr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CF82355E-C836-9349-9A94-A5025606A146}"/>
                </a:ext>
              </a:extLst>
            </p:cNvPr>
            <p:cNvCxnSpPr/>
            <p:nvPr/>
          </p:nvCxnSpPr>
          <p:spPr>
            <a:xfrm>
              <a:off x="3707904" y="2214156"/>
              <a:ext cx="0" cy="13472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31190DF5-4204-5B47-ADAE-A5ECCAD074DC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3707904" y="2211533"/>
              <a:ext cx="0" cy="13472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5360D10A-DEBF-DF46-B8DF-C1D0B698E9FA}"/>
              </a:ext>
            </a:extLst>
          </p:cNvPr>
          <p:cNvGrpSpPr/>
          <p:nvPr/>
        </p:nvGrpSpPr>
        <p:grpSpPr>
          <a:xfrm>
            <a:off x="8609511" y="2998234"/>
            <a:ext cx="134724" cy="134724"/>
            <a:chOff x="3640542" y="2214156"/>
            <a:chExt cx="134724" cy="134724"/>
          </a:xfrm>
        </p:grpSpPr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332A5E66-DFFA-6E41-AB18-9DDF81C18559}"/>
                </a:ext>
              </a:extLst>
            </p:cNvPr>
            <p:cNvCxnSpPr/>
            <p:nvPr/>
          </p:nvCxnSpPr>
          <p:spPr>
            <a:xfrm>
              <a:off x="3707904" y="2214156"/>
              <a:ext cx="0" cy="13472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FC153456-55BC-E246-931C-13E91A2AB4F4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3707904" y="2211533"/>
              <a:ext cx="0" cy="13472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D07DFE0F-60E0-AA42-948E-0016F763C3B8}"/>
              </a:ext>
            </a:extLst>
          </p:cNvPr>
          <p:cNvGrpSpPr/>
          <p:nvPr/>
        </p:nvGrpSpPr>
        <p:grpSpPr>
          <a:xfrm>
            <a:off x="6081443" y="2996953"/>
            <a:ext cx="1296144" cy="1181353"/>
            <a:chOff x="180968" y="4623911"/>
            <a:chExt cx="1296144" cy="1181353"/>
          </a:xfrm>
        </p:grpSpPr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CE78ED2A-F771-7247-B3FD-52B3B67F5EF3}"/>
                </a:ext>
              </a:extLst>
            </p:cNvPr>
            <p:cNvGrpSpPr/>
            <p:nvPr/>
          </p:nvGrpSpPr>
          <p:grpSpPr>
            <a:xfrm>
              <a:off x="180968" y="4623911"/>
              <a:ext cx="1296144" cy="1181353"/>
              <a:chOff x="180968" y="4623911"/>
              <a:chExt cx="1296144" cy="1181353"/>
            </a:xfrm>
          </p:grpSpPr>
          <p:grpSp>
            <p:nvGrpSpPr>
              <p:cNvPr id="76" name="Group 75">
                <a:extLst>
                  <a:ext uri="{FF2B5EF4-FFF2-40B4-BE49-F238E27FC236}">
                    <a16:creationId xmlns:a16="http://schemas.microsoft.com/office/drawing/2014/main" id="{3118178A-A3C0-AB48-9E3B-B959BFE5D893}"/>
                  </a:ext>
                </a:extLst>
              </p:cNvPr>
              <p:cNvGrpSpPr/>
              <p:nvPr/>
            </p:nvGrpSpPr>
            <p:grpSpPr>
              <a:xfrm>
                <a:off x="180968" y="5445224"/>
                <a:ext cx="1296144" cy="360040"/>
                <a:chOff x="1619672" y="3318855"/>
                <a:chExt cx="1296144" cy="360040"/>
              </a:xfrm>
            </p:grpSpPr>
            <p:sp>
              <p:nvSpPr>
                <p:cNvPr id="82" name="Rectangle 81">
                  <a:extLst>
                    <a:ext uri="{FF2B5EF4-FFF2-40B4-BE49-F238E27FC236}">
                      <a16:creationId xmlns:a16="http://schemas.microsoft.com/office/drawing/2014/main" id="{1668F4D2-9D20-604B-B19C-C8D793866C18}"/>
                    </a:ext>
                  </a:extLst>
                </p:cNvPr>
                <p:cNvSpPr/>
                <p:nvPr/>
              </p:nvSpPr>
              <p:spPr>
                <a:xfrm>
                  <a:off x="1619672" y="3318855"/>
                  <a:ext cx="1296144" cy="254161"/>
                </a:xfrm>
                <a:prstGeom prst="rect">
                  <a:avLst/>
                </a:prstGeom>
                <a:solidFill>
                  <a:srgbClr val="5182B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Oval 82">
                  <a:extLst>
                    <a:ext uri="{FF2B5EF4-FFF2-40B4-BE49-F238E27FC236}">
                      <a16:creationId xmlns:a16="http://schemas.microsoft.com/office/drawing/2014/main" id="{17D4B2CC-C052-364F-9DAC-7983EBABDB2F}"/>
                    </a:ext>
                  </a:extLst>
                </p:cNvPr>
                <p:cNvSpPr/>
                <p:nvPr/>
              </p:nvSpPr>
              <p:spPr>
                <a:xfrm>
                  <a:off x="1659124" y="3462871"/>
                  <a:ext cx="222920" cy="216024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4" name="Oval 83">
                  <a:extLst>
                    <a:ext uri="{FF2B5EF4-FFF2-40B4-BE49-F238E27FC236}">
                      <a16:creationId xmlns:a16="http://schemas.microsoft.com/office/drawing/2014/main" id="{1FEA9BBA-D3B5-8B40-82BA-F8E79360816C}"/>
                    </a:ext>
                  </a:extLst>
                </p:cNvPr>
                <p:cNvSpPr/>
                <p:nvPr/>
              </p:nvSpPr>
              <p:spPr>
                <a:xfrm>
                  <a:off x="2157643" y="3462871"/>
                  <a:ext cx="222920" cy="216024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Oval 84">
                  <a:extLst>
                    <a:ext uri="{FF2B5EF4-FFF2-40B4-BE49-F238E27FC236}">
                      <a16:creationId xmlns:a16="http://schemas.microsoft.com/office/drawing/2014/main" id="{1C4BFBE7-D5F4-3248-A082-073E0E63C836}"/>
                    </a:ext>
                  </a:extLst>
                </p:cNvPr>
                <p:cNvSpPr/>
                <p:nvPr/>
              </p:nvSpPr>
              <p:spPr>
                <a:xfrm>
                  <a:off x="2655940" y="3462871"/>
                  <a:ext cx="222920" cy="216024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6C44B2EC-467F-E24C-8B69-75B83644D9AD}"/>
                  </a:ext>
                </a:extLst>
              </p:cNvPr>
              <p:cNvSpPr/>
              <p:nvPr/>
            </p:nvSpPr>
            <p:spPr>
              <a:xfrm>
                <a:off x="793764" y="4797152"/>
                <a:ext cx="70552" cy="72008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78" name="Group 77">
                <a:extLst>
                  <a:ext uri="{FF2B5EF4-FFF2-40B4-BE49-F238E27FC236}">
                    <a16:creationId xmlns:a16="http://schemas.microsoft.com/office/drawing/2014/main" id="{C2478DE2-FE78-124B-B770-1A5A1642FAE8}"/>
                  </a:ext>
                </a:extLst>
              </p:cNvPr>
              <p:cNvGrpSpPr/>
              <p:nvPr/>
            </p:nvGrpSpPr>
            <p:grpSpPr>
              <a:xfrm>
                <a:off x="760472" y="4623911"/>
                <a:ext cx="134724" cy="134724"/>
                <a:chOff x="3640542" y="2214156"/>
                <a:chExt cx="134724" cy="134724"/>
              </a:xfrm>
            </p:grpSpPr>
            <p:cxnSp>
              <p:nvCxnSpPr>
                <p:cNvPr id="80" name="Straight Connector 79">
                  <a:extLst>
                    <a:ext uri="{FF2B5EF4-FFF2-40B4-BE49-F238E27FC236}">
                      <a16:creationId xmlns:a16="http://schemas.microsoft.com/office/drawing/2014/main" id="{C4A10AAF-FC53-B04F-AB1B-0609183F8E32}"/>
                    </a:ext>
                  </a:extLst>
                </p:cNvPr>
                <p:cNvCxnSpPr/>
                <p:nvPr/>
              </p:nvCxnSpPr>
              <p:spPr>
                <a:xfrm>
                  <a:off x="3707904" y="2214156"/>
                  <a:ext cx="0" cy="134724"/>
                </a:xfrm>
                <a:prstGeom prst="line">
                  <a:avLst/>
                </a:pr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80">
                  <a:extLst>
                    <a:ext uri="{FF2B5EF4-FFF2-40B4-BE49-F238E27FC236}">
                      <a16:creationId xmlns:a16="http://schemas.microsoft.com/office/drawing/2014/main" id="{616691DF-C92B-8348-A799-C270F466513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3707904" y="2211533"/>
                  <a:ext cx="0" cy="134724"/>
                </a:xfrm>
                <a:prstGeom prst="line">
                  <a:avLst/>
                </a:pr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79" name="Triangle 78">
                <a:extLst>
                  <a:ext uri="{FF2B5EF4-FFF2-40B4-BE49-F238E27FC236}">
                    <a16:creationId xmlns:a16="http://schemas.microsoft.com/office/drawing/2014/main" id="{F2E02E95-322E-DE40-A4C0-62C22400584B}"/>
                  </a:ext>
                </a:extLst>
              </p:cNvPr>
              <p:cNvSpPr/>
              <p:nvPr/>
            </p:nvSpPr>
            <p:spPr>
              <a:xfrm>
                <a:off x="796954" y="4721054"/>
                <a:ext cx="67362" cy="79210"/>
              </a:xfrm>
              <a:prstGeom prst="triangl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DCC6F9CC-9436-1340-9CAE-7DB447F7254A}"/>
                </a:ext>
              </a:extLst>
            </p:cNvPr>
            <p:cNvSpPr txBox="1"/>
            <p:nvPr/>
          </p:nvSpPr>
          <p:spPr>
            <a:xfrm>
              <a:off x="220420" y="5418415"/>
              <a:ext cx="125669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err="1"/>
                <a:t>Calib’Standard</a:t>
              </a:r>
              <a:endParaRPr lang="en-US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41449316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vert="horz" lIns="91440" tIns="45720" rIns="91440" bIns="45720" rtlCol="0" anchor="t">
        <a:normAutofit/>
      </a:bodyPr>
      <a:lstStyle>
        <a:defPPr algn="l">
          <a:defRPr sz="20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5" id="{837FB91F-CDC5-4BC6-A162-22F8370E1EC4}" vid="{C4EAEFBE-156F-4FEE-9F2B-BE5A854A00D8}"/>
    </a:ext>
  </a:extLst>
</a:theme>
</file>

<file path=ppt/theme/theme2.xml><?xml version="1.0" encoding="utf-8"?>
<a:theme xmlns:a="http://schemas.openxmlformats.org/drawingml/2006/main" name="2_Anpassad formgivning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5" id="{837FB91F-CDC5-4BC6-A162-22F8370E1EC4}" vid="{76958EC4-F568-4D68-98B3-6BA4183AD248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Office-tema</Template>
  <TotalTime>1758</TotalTime>
  <Words>873</Words>
  <Application>Microsoft Macintosh PowerPoint</Application>
  <PresentationFormat>Widescreen</PresentationFormat>
  <Paragraphs>249</Paragraphs>
  <Slides>24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Arial</vt:lpstr>
      <vt:lpstr>Calibri</vt:lpstr>
      <vt:lpstr>Tahoma</vt:lpstr>
      <vt:lpstr>Times New Roman</vt:lpstr>
      <vt:lpstr>Office-tema</vt:lpstr>
      <vt:lpstr>2_Anpassad formgivning</vt:lpstr>
      <vt:lpstr>Microscopic samples and high precisions: challenges and solutions at the ESS</vt:lpstr>
      <vt:lpstr>The Challenge</vt:lpstr>
      <vt:lpstr>Kinematic mounting</vt:lpstr>
      <vt:lpstr>Universal Coordinate System</vt:lpstr>
      <vt:lpstr>Alignment protocol* (*assumes known sample position “+”)</vt:lpstr>
      <vt:lpstr>Alignment protocol* (*assumes known sample position!)</vt:lpstr>
      <vt:lpstr>Alignment protocol* (*assumes known sample position!)</vt:lpstr>
      <vt:lpstr>Alignment protocol* (*assumes known sample position!)</vt:lpstr>
      <vt:lpstr>Alignment protocol* (*assumes known sample position!)</vt:lpstr>
      <vt:lpstr>Alignment protocol* (*assumes known sample position!)</vt:lpstr>
      <vt:lpstr>Alignment protocol* (*assumes known sample position!)</vt:lpstr>
      <vt:lpstr>Alignment protocol* (*assumes known sample position!)</vt:lpstr>
      <vt:lpstr>Universal Coordinate System</vt:lpstr>
      <vt:lpstr>Kinematic component</vt:lpstr>
      <vt:lpstr>Kinematic component</vt:lpstr>
      <vt:lpstr>Test setup</vt:lpstr>
      <vt:lpstr>Test setup</vt:lpstr>
      <vt:lpstr>Test setup</vt:lpstr>
      <vt:lpstr>Mapping the UCS onto sample position</vt:lpstr>
      <vt:lpstr>HZB alignment, scanning tests</vt:lpstr>
      <vt:lpstr>HZB alignment, scanning tests</vt:lpstr>
      <vt:lpstr>Multiple installation levels</vt:lpstr>
      <vt:lpstr>Sister system: “Flange mount”</vt:lpstr>
      <vt:lpstr>Acknowledgements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Microscopic samples and high precisions: challenges and solutions at the ESS</dc:title>
  <dc:creator>Malcolm</dc:creator>
  <cp:lastModifiedBy>Malcolm</cp:lastModifiedBy>
  <cp:revision>29</cp:revision>
  <dcterms:created xsi:type="dcterms:W3CDTF">2019-10-16T01:00:23Z</dcterms:created>
  <dcterms:modified xsi:type="dcterms:W3CDTF">2019-10-17T14:14:17Z</dcterms:modified>
</cp:coreProperties>
</file>