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442" r:id="rId2"/>
    <p:sldId id="481" r:id="rId3"/>
    <p:sldId id="415" r:id="rId4"/>
    <p:sldId id="444" r:id="rId5"/>
    <p:sldId id="427" r:id="rId6"/>
    <p:sldId id="525" r:id="rId7"/>
    <p:sldId id="526" r:id="rId8"/>
    <p:sldId id="482" r:id="rId9"/>
    <p:sldId id="494" r:id="rId10"/>
    <p:sldId id="498" r:id="rId11"/>
    <p:sldId id="426" r:id="rId12"/>
    <p:sldId id="497" r:id="rId13"/>
    <p:sldId id="423" r:id="rId14"/>
    <p:sldId id="499" r:id="rId15"/>
    <p:sldId id="501" r:id="rId16"/>
    <p:sldId id="502" r:id="rId17"/>
    <p:sldId id="425" r:id="rId18"/>
    <p:sldId id="503" r:id="rId19"/>
    <p:sldId id="504" r:id="rId20"/>
    <p:sldId id="486" r:id="rId21"/>
    <p:sldId id="488" r:id="rId22"/>
    <p:sldId id="524" r:id="rId23"/>
    <p:sldId id="551" r:id="rId24"/>
    <p:sldId id="550" r:id="rId25"/>
    <p:sldId id="549" r:id="rId26"/>
    <p:sldId id="483" r:id="rId27"/>
    <p:sldId id="542" r:id="rId28"/>
    <p:sldId id="452" r:id="rId29"/>
    <p:sldId id="545" r:id="rId30"/>
    <p:sldId id="548" r:id="rId31"/>
    <p:sldId id="484" r:id="rId32"/>
    <p:sldId id="493" r:id="rId33"/>
    <p:sldId id="516" r:id="rId34"/>
    <p:sldId id="544" r:id="rId35"/>
    <p:sldId id="543" r:id="rId36"/>
    <p:sldId id="485" r:id="rId37"/>
    <p:sldId id="539" r:id="rId38"/>
    <p:sldId id="540" r:id="rId39"/>
    <p:sldId id="492" r:id="rId40"/>
    <p:sldId id="535" r:id="rId41"/>
    <p:sldId id="541" r:id="rId42"/>
    <p:sldId id="508" r:id="rId4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 autoAdjust="0"/>
    <p:restoredTop sz="64363" autoAdjust="0"/>
  </p:normalViewPr>
  <p:slideViewPr>
    <p:cSldViewPr>
      <p:cViewPr varScale="1">
        <p:scale>
          <a:sx n="76" d="100"/>
          <a:sy n="76" d="100"/>
        </p:scale>
        <p:origin x="17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813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3049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90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8249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3073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959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720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8724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578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214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353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8257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6554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751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8602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463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7982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298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2768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3153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8347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931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7423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7879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8651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4519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4243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410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2843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0615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0192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5324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537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0183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7833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5427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454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228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939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048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07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26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17/10/2019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17/10/2019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17/10/2019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17/10/2019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17/10/2019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52928" cy="147002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Detector rate estimate for the BIFROST instrument at 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44857"/>
            <a:ext cx="7776864" cy="2808312"/>
          </a:xfrm>
        </p:spPr>
        <p:txBody>
          <a:bodyPr>
            <a:noAutofit/>
          </a:bodyPr>
          <a:lstStyle/>
          <a:p>
            <a:r>
              <a:rPr lang="en-GB" sz="20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Milán</a:t>
            </a:r>
            <a:r>
              <a:rPr lang="en-GB" sz="20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Klausz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1,2,3</a:t>
            </a:r>
            <a:br>
              <a:rPr lang="en-GB" sz="20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20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Kalliopi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 Kanaki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Thomas Kittelmann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Rasmus Toft-Petersen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2,4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b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20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Péter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Zagyvai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1,3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Jonas </a:t>
            </a:r>
            <a:r>
              <a:rPr lang="en-GB" sz="20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Okkels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Birk, Martin Olsen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Richard Hall-Wilton</a:t>
            </a:r>
            <a:r>
              <a:rPr lang="en-GB" sz="20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2,5</a:t>
            </a:r>
            <a:b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GB"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14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Milan.Klausz@esss.se</a:t>
            </a:r>
            <a:endParaRPr lang="en-GB" sz="1400" u="sng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HAS Centre for Energy Research</a:t>
            </a:r>
          </a:p>
          <a:p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European Spallation Source ESS ERIC</a:t>
            </a:r>
          </a:p>
          <a:p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BUTE</a:t>
            </a:r>
            <a:r>
              <a:rPr lang="en-GB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Institute of Nuclear Techniques </a:t>
            </a:r>
          </a:p>
          <a:p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Technical University of Denmark</a:t>
            </a:r>
          </a:p>
          <a:p>
            <a:r>
              <a:rPr lang="en-GB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Università</a:t>
            </a:r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degli</a:t>
            </a:r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Studi</a:t>
            </a:r>
            <a:r>
              <a:rPr lang="en-GB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di Milano-Bicocca</a:t>
            </a:r>
          </a:p>
          <a:p>
            <a:endParaRPr lang="en-GB"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61467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ICANS XXIII</a:t>
            </a:r>
            <a:br>
              <a:rPr lang="en-GB" sz="14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14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Chattanooga, 17 October 2019</a:t>
            </a:r>
          </a:p>
          <a:p>
            <a:pPr algn="ctr"/>
            <a:endParaRPr lang="en-GB" sz="14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5" y="116631"/>
            <a:ext cx="1945263" cy="10879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0" y="170448"/>
            <a:ext cx="3496220" cy="9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8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754897-E014-4B4E-86C5-566355BF918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39467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34" y="1484784"/>
            <a:ext cx="4998566" cy="2399432"/>
          </a:xfrm>
        </p:spPr>
        <p:txBody>
          <a:bodyPr>
            <a:noAutofit/>
          </a:bodyPr>
          <a:lstStyle/>
          <a:p>
            <a:pPr lvl="1"/>
            <a:r>
              <a:rPr lang="en-GB" dirty="0"/>
              <a:t>Simulation of neutron scattering instruments and experiments</a:t>
            </a:r>
          </a:p>
          <a:p>
            <a:pPr lvl="1"/>
            <a:r>
              <a:rPr lang="en-GB" dirty="0"/>
              <a:t>Monte Carlo ray-trace algorithm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Cross-platform, open source</a:t>
            </a:r>
          </a:p>
          <a:p>
            <a:pPr lvl="1"/>
            <a:r>
              <a:rPr lang="en-GB" dirty="0"/>
              <a:t>Version 2.5 (December, 2018)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9" y="4077072"/>
            <a:ext cx="8757197" cy="206403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44008" y="1484784"/>
            <a:ext cx="4578498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/>
              <a:t>Collaboration:</a:t>
            </a:r>
          </a:p>
          <a:p>
            <a:pPr lvl="2"/>
            <a:r>
              <a:rPr lang="en-GB"/>
              <a:t>DTU Physics</a:t>
            </a:r>
          </a:p>
          <a:p>
            <a:pPr lvl="2"/>
            <a:r>
              <a:rPr lang="en-GB"/>
              <a:t>University of Copenhagen</a:t>
            </a:r>
            <a:endParaRPr lang="en-GB" sz="1800">
              <a:solidFill>
                <a:srgbClr val="FF0000"/>
              </a:solidFill>
            </a:endParaRPr>
          </a:p>
          <a:p>
            <a:pPr lvl="2"/>
            <a:r>
              <a:rPr lang="en-GB"/>
              <a:t>Paul Scherrer Institute</a:t>
            </a:r>
          </a:p>
          <a:p>
            <a:pPr lvl="2"/>
            <a:r>
              <a:rPr lang="en-GB"/>
              <a:t>Institut Laue-Langevin</a:t>
            </a:r>
          </a:p>
          <a:p>
            <a:pPr lvl="1"/>
            <a:endParaRPr lang="en-GB" sz="2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6135107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Source: http://mcstas.org/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1A7858-2743-BF48-BBCB-F220A8A60C4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</a:t>
            </a:r>
            <a:r>
              <a:rPr lang="en-US" dirty="0" err="1"/>
              <a:t>McStas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3A4C5E1F-68B6-6F4D-B9DB-BFA54476D5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4ED1069-BA8D-CF4A-AB3A-AF484FF123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96482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12776"/>
            <a:ext cx="4608512" cy="1734472"/>
          </a:xfrm>
        </p:spPr>
        <p:txBody>
          <a:bodyPr>
            <a:normAutofit/>
          </a:bodyPr>
          <a:lstStyle/>
          <a:p>
            <a:pPr lvl="1"/>
            <a:r>
              <a:rPr lang="en-GB" sz="2600"/>
              <a:t>General purpose</a:t>
            </a:r>
          </a:p>
          <a:p>
            <a:pPr lvl="1"/>
            <a:r>
              <a:rPr lang="en-GB" sz="2600"/>
              <a:t>Developed in CERN</a:t>
            </a:r>
          </a:p>
          <a:p>
            <a:pPr lvl="1"/>
            <a:r>
              <a:rPr lang="en-GB" sz="2600"/>
              <a:t>Application in various fields</a:t>
            </a:r>
          </a:p>
          <a:p>
            <a:pPr marL="914400" lvl="2" indent="0"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12"/>
          <a:stretch/>
        </p:blipFill>
        <p:spPr>
          <a:xfrm>
            <a:off x="611560" y="3364798"/>
            <a:ext cx="7866288" cy="299626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39952" y="1421576"/>
            <a:ext cx="5328592" cy="2941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600"/>
              <a:t>Detector Group Framework</a:t>
            </a:r>
          </a:p>
          <a:p>
            <a:pPr lvl="2"/>
            <a:r>
              <a:rPr lang="en-GB" sz="2200"/>
              <a:t>Code repository + build system</a:t>
            </a:r>
          </a:p>
          <a:p>
            <a:pPr lvl="2"/>
            <a:r>
              <a:rPr lang="en-GB" sz="2200"/>
              <a:t>Tools, issue tracker, wiki</a:t>
            </a:r>
          </a:p>
          <a:p>
            <a:pPr lvl="2"/>
            <a:r>
              <a:rPr lang="en-GB" sz="2200"/>
              <a:t>Geant4, C++, Python</a:t>
            </a:r>
          </a:p>
          <a:p>
            <a:pPr lvl="2"/>
            <a:endParaRPr lang="en-GB"/>
          </a:p>
          <a:p>
            <a:pPr lvl="2"/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8073" y="6306111"/>
            <a:ext cx="1787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Source: http://geant4.cern.ch/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A3CBB-692B-224D-B02F-5AFB399535FB}"/>
              </a:ext>
            </a:extLst>
          </p:cNvPr>
          <p:cNvSpPr/>
          <p:nvPr/>
        </p:nvSpPr>
        <p:spPr>
          <a:xfrm>
            <a:off x="611560" y="6306111"/>
            <a:ext cx="5151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Kittelmann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et al., Geant4 based simulations for novel neutron detector development, </a:t>
            </a:r>
            <a:b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J. Phys. Conf. Ser. 513 (2014) 022017</a:t>
            </a:r>
            <a:endParaRPr lang="en-GB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DF3C8-199A-0448-A77C-B0DF70243B4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Simulation Tools: Geant4 + DG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8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061AD7-976D-CC48-9CB0-DCCFAECA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D0A7881A-FF4E-704C-BED6-35FF7453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01D9CC81-9A49-644C-B98B-7FC52F8F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BF28D3D-BBD4-8B43-A2B3-FED78BA54D5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267586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173B84F-2D8B-474C-AC61-E6AF6ED07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078040-91EA-BD40-8017-8A1D2B8C6190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FF18FF-322C-BD4F-AF69-D1747689532C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79B34EA4-D746-FA48-984C-8C69D73A6E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4B08FA05-5314-B148-9DD9-8F07D757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40E952A-842E-B344-9499-B7AC05125D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337143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F21EE59F-A2A2-E64B-BFFE-4B6B7200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9E838C25-6F5F-AA4D-BDD8-E61E315E7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D05257D-B415-5B4B-BEDA-AE2AFAC488E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383613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5208"/>
            <a:ext cx="4248472" cy="1734472"/>
          </a:xfrm>
        </p:spPr>
        <p:txBody>
          <a:bodyPr>
            <a:normAutofit fontScale="92500"/>
          </a:bodyPr>
          <a:lstStyle/>
          <a:p>
            <a:pPr lvl="1"/>
            <a:r>
              <a:rPr lang="en-GB" sz="2800" b="1"/>
              <a:t>M</a:t>
            </a:r>
            <a:r>
              <a:rPr lang="en-GB" sz="2800"/>
              <a:t>onte </a:t>
            </a:r>
            <a:r>
              <a:rPr lang="en-GB" sz="2800" b="1"/>
              <a:t>C</a:t>
            </a:r>
            <a:r>
              <a:rPr lang="en-GB" sz="2800"/>
              <a:t>arlo </a:t>
            </a:r>
            <a:r>
              <a:rPr lang="en-GB" sz="2800" b="1"/>
              <a:t>P</a:t>
            </a:r>
            <a:r>
              <a:rPr lang="en-GB" sz="2800"/>
              <a:t>article </a:t>
            </a:r>
            <a:r>
              <a:rPr lang="en-GB" sz="2800" b="1"/>
              <a:t>L</a:t>
            </a:r>
            <a:r>
              <a:rPr lang="en-GB" sz="2800"/>
              <a:t>ist</a:t>
            </a:r>
          </a:p>
          <a:p>
            <a:pPr lvl="1"/>
            <a:r>
              <a:rPr lang="en-GB" sz="2800"/>
              <a:t>Binary format</a:t>
            </a:r>
          </a:p>
          <a:p>
            <a:pPr lvl="1"/>
            <a:r>
              <a:rPr lang="en-GB" sz="2800"/>
              <a:t>Open source</a:t>
            </a:r>
          </a:p>
          <a:p>
            <a:pPr lvl="2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4" y="3550511"/>
            <a:ext cx="7866288" cy="266023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28964" y="1630325"/>
            <a:ext cx="4391508" cy="1920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3000"/>
              <a:t>Compatible MC tools</a:t>
            </a:r>
          </a:p>
          <a:p>
            <a:pPr lvl="2"/>
            <a:r>
              <a:rPr lang="en-GB" sz="2600"/>
              <a:t>McStas</a:t>
            </a:r>
          </a:p>
          <a:p>
            <a:pPr lvl="2"/>
            <a:r>
              <a:rPr lang="en-GB" sz="2600"/>
              <a:t>McXtrace</a:t>
            </a:r>
          </a:p>
          <a:p>
            <a:pPr lvl="2"/>
            <a:r>
              <a:rPr lang="en-GB" sz="2600"/>
              <a:t>Geant4</a:t>
            </a:r>
          </a:p>
          <a:p>
            <a:pPr lvl="2"/>
            <a:r>
              <a:rPr lang="en-GB" sz="2600"/>
              <a:t>MCNP6, MCNPX</a:t>
            </a:r>
          </a:p>
          <a:p>
            <a:pPr lvl="2"/>
            <a:endParaRPr lang="en-GB" sz="2600"/>
          </a:p>
          <a:p>
            <a:pPr lvl="2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084168" y="6292691"/>
            <a:ext cx="22701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Source: https://</a:t>
            </a:r>
            <a:r>
              <a:rPr lang="en-GB" sz="1000" dirty="0" err="1"/>
              <a:t>mctools.github.io</a:t>
            </a:r>
            <a:r>
              <a:rPr lang="en-GB" sz="1000" dirty="0"/>
              <a:t>/</a:t>
            </a:r>
            <a:r>
              <a:rPr lang="en-GB" sz="1000" dirty="0" err="1"/>
              <a:t>mcpl</a:t>
            </a:r>
            <a:r>
              <a:rPr lang="en-GB" sz="1000" dirty="0"/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891BC-2627-144F-B41F-48847D589F15}"/>
              </a:ext>
            </a:extLst>
          </p:cNvPr>
          <p:cNvSpPr/>
          <p:nvPr/>
        </p:nvSpPr>
        <p:spPr>
          <a:xfrm>
            <a:off x="710865" y="6356350"/>
            <a:ext cx="5373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dirty="0">
                <a:cs typeface="Calibri" panose="020F0502020204030204" pitchFamily="34" charset="0"/>
              </a:rPr>
              <a:t> T. </a:t>
            </a:r>
            <a:r>
              <a:rPr lang="sv-SE" sz="1000" dirty="0" err="1">
                <a:cs typeface="Calibri" panose="020F0502020204030204" pitchFamily="34" charset="0"/>
              </a:rPr>
              <a:t>Kittelmann</a:t>
            </a:r>
            <a:r>
              <a:rPr lang="sv-SE" sz="1000" dirty="0">
                <a:cs typeface="Calibri" panose="020F0502020204030204" pitchFamily="34" charset="0"/>
              </a:rPr>
              <a:t> et al., Monte Carlo </a:t>
            </a:r>
            <a:r>
              <a:rPr lang="sv-SE" sz="1000" dirty="0" err="1">
                <a:cs typeface="Calibri" panose="020F0502020204030204" pitchFamily="34" charset="0"/>
              </a:rPr>
              <a:t>Particle</a:t>
            </a:r>
            <a:r>
              <a:rPr lang="sv-SE" sz="1000" dirty="0">
                <a:cs typeface="Calibri" panose="020F0502020204030204" pitchFamily="34" charset="0"/>
              </a:rPr>
              <a:t> Lists: MCPL, </a:t>
            </a:r>
            <a:br>
              <a:rPr lang="sv-SE" sz="1000" dirty="0">
                <a:cs typeface="Calibri" panose="020F0502020204030204" pitchFamily="34" charset="0"/>
              </a:rPr>
            </a:br>
            <a:r>
              <a:rPr lang="sv-SE" sz="1000" dirty="0">
                <a:cs typeface="Calibri" panose="020F0502020204030204" pitchFamily="34" charset="0"/>
              </a:rPr>
              <a:t>Computer </a:t>
            </a:r>
            <a:r>
              <a:rPr lang="sv-SE" sz="1000" dirty="0" err="1">
                <a:cs typeface="Calibri" panose="020F0502020204030204" pitchFamily="34" charset="0"/>
              </a:rPr>
              <a:t>Physics</a:t>
            </a:r>
            <a:r>
              <a:rPr lang="sv-SE" sz="1000" dirty="0">
                <a:cs typeface="Calibri" panose="020F0502020204030204" pitchFamily="34" charset="0"/>
              </a:rPr>
              <a:t> Communications 218 (2017) 17-42.</a:t>
            </a:r>
            <a:endParaRPr lang="sv-SE" sz="1000" dirty="0">
              <a:effectLst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A29B6A-6BA5-7844-B60B-3CD710D6666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Monte Carlo Simulation: MCPL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2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2" name="Content Placeholder 10">
            <a:extLst>
              <a:ext uri="{FF2B5EF4-FFF2-40B4-BE49-F238E27FC236}">
                <a16:creationId xmlns:a16="http://schemas.microsoft.com/office/drawing/2014/main" id="{ABB137EE-90AD-9B47-A01F-EF697D6F50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B08AF930-99E6-6C47-98A9-B33BFB733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2C94D39-CE25-2E45-9BA6-3D59B1E3F8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70941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04919-94A8-9747-B03B-9E0BAE227CD8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F58A0548-0E8A-1A45-898B-853CC697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31" name="Content Placeholder 10">
            <a:extLst>
              <a:ext uri="{FF2B5EF4-FFF2-40B4-BE49-F238E27FC236}">
                <a16:creationId xmlns:a16="http://schemas.microsoft.com/office/drawing/2014/main" id="{F6B576C4-08FD-8649-8F95-44CC25AAA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7D3DB458-3C80-544B-87E9-0225D974633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260132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31838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12160" y="6441500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AB239-38C7-9F40-9E0C-823C3DBCC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-1319" r="7440" b="1319"/>
          <a:stretch/>
        </p:blipFill>
        <p:spPr>
          <a:xfrm>
            <a:off x="710864" y="3645024"/>
            <a:ext cx="7866288" cy="266272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C10187-8150-A744-858B-C56F906E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484784"/>
            <a:ext cx="5400600" cy="230425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Library </a:t>
            </a:r>
            <a:r>
              <a:rPr lang="sv-SE" dirty="0"/>
              <a:t>+ </a:t>
            </a:r>
            <a:r>
              <a:rPr lang="sv-SE" dirty="0" err="1"/>
              <a:t>tools</a:t>
            </a:r>
            <a:r>
              <a:rPr lang="en-US" dirty="0"/>
              <a:t> for thermal neutron transport in crystals</a:t>
            </a:r>
          </a:p>
          <a:p>
            <a:pPr lvl="1"/>
            <a:r>
              <a:rPr lang="en-US" dirty="0"/>
              <a:t>Cross-platform, open source, v1.0.0</a:t>
            </a:r>
          </a:p>
          <a:p>
            <a:pPr lvl="1"/>
            <a:r>
              <a:rPr lang="en-US" dirty="0"/>
              <a:t>Multiple interfaces (Geant4, </a:t>
            </a:r>
            <a:r>
              <a:rPr lang="en-US" dirty="0" err="1"/>
              <a:t>McStas</a:t>
            </a:r>
            <a:r>
              <a:rPr lang="en-US" dirty="0"/>
              <a:t>, …), validated results</a:t>
            </a:r>
            <a:endParaRPr lang="hu-H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4746030" y="1484784"/>
            <a:ext cx="4248472" cy="246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Collaboration</a:t>
            </a:r>
            <a:r>
              <a:rPr lang="hu-HU" sz="2200" dirty="0"/>
              <a:t>:</a:t>
            </a:r>
          </a:p>
          <a:p>
            <a:pPr lvl="2"/>
            <a:r>
              <a:rPr lang="hu-HU" sz="2200" dirty="0" err="1"/>
              <a:t>Xiao</a:t>
            </a:r>
            <a:r>
              <a:rPr lang="hu-HU" sz="2200" dirty="0"/>
              <a:t> </a:t>
            </a:r>
            <a:r>
              <a:rPr lang="hu-HU" sz="2200" dirty="0" err="1"/>
              <a:t>Xiao</a:t>
            </a:r>
            <a:r>
              <a:rPr lang="hu-HU" sz="2200" dirty="0"/>
              <a:t> </a:t>
            </a:r>
            <a:r>
              <a:rPr lang="hu-HU" sz="2200" dirty="0" err="1"/>
              <a:t>Cai</a:t>
            </a:r>
            <a:r>
              <a:rPr lang="hu-HU" sz="2200" dirty="0"/>
              <a:t> (CNCS)</a:t>
            </a:r>
            <a:endParaRPr lang="en-US" sz="2200" dirty="0"/>
          </a:p>
          <a:p>
            <a:pPr lvl="2"/>
            <a:r>
              <a:rPr lang="sv-SE" sz="2200" dirty="0"/>
              <a:t>Thomas </a:t>
            </a:r>
            <a:r>
              <a:rPr lang="sv-SE" sz="2200" dirty="0" err="1"/>
              <a:t>Kittelmann</a:t>
            </a:r>
            <a:r>
              <a:rPr lang="sv-SE" sz="2200" dirty="0"/>
              <a:t> (ESS)</a:t>
            </a:r>
          </a:p>
          <a:p>
            <a:pPr lvl="1"/>
            <a:r>
              <a:rPr lang="en-US" dirty="0"/>
              <a:t>Supported by:</a:t>
            </a:r>
          </a:p>
          <a:p>
            <a:pPr lvl="2"/>
            <a:r>
              <a:rPr lang="sv-SE" sz="2200" dirty="0" err="1"/>
              <a:t>BrightnESS</a:t>
            </a:r>
            <a:r>
              <a:rPr lang="sv-SE" sz="2200" dirty="0"/>
              <a:t> (No 676548)</a:t>
            </a:r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95A42-B103-8A45-8D2B-07109AEF8FF0}"/>
              </a:ext>
            </a:extLst>
          </p:cNvPr>
          <p:cNvSpPr/>
          <p:nvPr/>
        </p:nvSpPr>
        <p:spPr>
          <a:xfrm>
            <a:off x="766574" y="6441500"/>
            <a:ext cx="4995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dirty="0"/>
              <a:t>X. X. Cai, T. </a:t>
            </a:r>
            <a:r>
              <a:rPr lang="sv-SE" sz="1000" dirty="0" err="1"/>
              <a:t>Kittelmann</a:t>
            </a:r>
            <a:r>
              <a:rPr lang="sv-SE" sz="1000" dirty="0"/>
              <a:t>, </a:t>
            </a:r>
            <a:r>
              <a:rPr lang="sv-SE" sz="1000" dirty="0" err="1"/>
              <a:t>NCrystal</a:t>
            </a:r>
            <a:r>
              <a:rPr lang="sv-SE" sz="1000" dirty="0"/>
              <a:t>: a </a:t>
            </a:r>
            <a:r>
              <a:rPr lang="sv-SE" sz="1000" dirty="0" err="1"/>
              <a:t>library</a:t>
            </a:r>
            <a:r>
              <a:rPr lang="sv-SE" sz="1000" dirty="0"/>
              <a:t> for </a:t>
            </a:r>
            <a:r>
              <a:rPr lang="sv-SE" sz="1000" dirty="0" err="1"/>
              <a:t>thermal</a:t>
            </a:r>
            <a:r>
              <a:rPr lang="sv-SE" sz="1000" dirty="0"/>
              <a:t> neutron transport, </a:t>
            </a:r>
            <a:br>
              <a:rPr lang="sv-SE" sz="1000" dirty="0"/>
            </a:br>
            <a:r>
              <a:rPr lang="sv-SE" sz="1000" dirty="0"/>
              <a:t>Computer </a:t>
            </a:r>
            <a:r>
              <a:rPr lang="sv-SE" sz="1000" dirty="0" err="1"/>
              <a:t>Physics</a:t>
            </a:r>
            <a:r>
              <a:rPr lang="sv-SE" sz="1000" dirty="0"/>
              <a:t> Communications (2019)</a:t>
            </a:r>
            <a:endParaRPr lang="sv-SE" sz="1000" dirty="0">
              <a:effectLst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5A3E88-2D00-F942-8D5F-0C34996630C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Tools: </a:t>
            </a:r>
            <a:r>
              <a:rPr lang="en-US" dirty="0" err="1"/>
              <a:t>NCrystal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37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6381328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16AB55-5B0D-F847-B83E-F6681B9A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8" y="1700808"/>
            <a:ext cx="9073008" cy="5157192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Enables Monte Carlo simulation of neutrons in crystals</a:t>
            </a:r>
          </a:p>
          <a:p>
            <a:pPr lvl="1"/>
            <a:r>
              <a:rPr lang="en-US" sz="2800" dirty="0"/>
              <a:t>S</a:t>
            </a:r>
            <a:r>
              <a:rPr lang="sv-SE" sz="2800" dirty="0" err="1"/>
              <a:t>ingle-crystals</a:t>
            </a:r>
            <a:endParaRPr lang="sv-SE" sz="2800" dirty="0"/>
          </a:p>
          <a:p>
            <a:pPr lvl="1"/>
            <a:r>
              <a:rPr lang="sv-SE" sz="2800" dirty="0" err="1"/>
              <a:t>Polycrystalline</a:t>
            </a:r>
            <a:r>
              <a:rPr lang="sv-SE" sz="2800" dirty="0"/>
              <a:t>/</a:t>
            </a:r>
            <a:r>
              <a:rPr lang="sv-SE" sz="2800" dirty="0" err="1"/>
              <a:t>powder</a:t>
            </a:r>
            <a:r>
              <a:rPr lang="sv-SE" sz="2800" dirty="0"/>
              <a:t> materials</a:t>
            </a:r>
          </a:p>
          <a:p>
            <a:pPr lvl="1"/>
            <a:r>
              <a:rPr lang="sv-SE" sz="2800" b="1" dirty="0" err="1"/>
              <a:t>Anisotropic</a:t>
            </a:r>
            <a:r>
              <a:rPr lang="sv-SE" sz="2800" b="1" dirty="0"/>
              <a:t> </a:t>
            </a:r>
            <a:r>
              <a:rPr lang="sv-SE" sz="2800" b="1" dirty="0" err="1"/>
              <a:t>layered</a:t>
            </a:r>
            <a:r>
              <a:rPr lang="sv-SE" sz="2800" b="1" dirty="0"/>
              <a:t> </a:t>
            </a:r>
            <a:r>
              <a:rPr lang="sv-SE" sz="2800" b="1" dirty="0" err="1"/>
              <a:t>crystals</a:t>
            </a:r>
            <a:r>
              <a:rPr lang="sv-SE" sz="2800" b="1" dirty="0"/>
              <a:t>:  </a:t>
            </a:r>
            <a:r>
              <a:rPr lang="sv-SE" sz="2800" b="1" dirty="0" err="1"/>
              <a:t>pyrolytic</a:t>
            </a:r>
            <a:r>
              <a:rPr lang="sv-SE" sz="2800" b="1" dirty="0"/>
              <a:t> </a:t>
            </a:r>
            <a:r>
              <a:rPr lang="sv-SE" sz="2800" b="1" dirty="0" err="1"/>
              <a:t>graphite</a:t>
            </a:r>
            <a:endParaRPr lang="sv-SE" sz="2800" b="1" dirty="0"/>
          </a:p>
          <a:p>
            <a:pPr lvl="1"/>
            <a:r>
              <a:rPr lang="sv-SE" sz="2800" dirty="0" err="1"/>
              <a:t>Coherent</a:t>
            </a:r>
            <a:r>
              <a:rPr lang="sv-SE" sz="2800" dirty="0"/>
              <a:t> </a:t>
            </a:r>
            <a:r>
              <a:rPr lang="sv-SE" sz="2800" dirty="0" err="1"/>
              <a:t>elastic</a:t>
            </a:r>
            <a:r>
              <a:rPr lang="sv-SE" sz="2800" dirty="0"/>
              <a:t> (</a:t>
            </a:r>
            <a:r>
              <a:rPr lang="sv-SE" sz="2800" dirty="0" err="1"/>
              <a:t>Bragg</a:t>
            </a:r>
            <a:r>
              <a:rPr lang="sv-SE" sz="2800" dirty="0"/>
              <a:t>) </a:t>
            </a:r>
            <a:r>
              <a:rPr lang="sv-SE" sz="2800" dirty="0" err="1"/>
              <a:t>diffraction</a:t>
            </a:r>
            <a:endParaRPr lang="sv-SE" sz="2800" dirty="0"/>
          </a:p>
          <a:p>
            <a:pPr lvl="1"/>
            <a:r>
              <a:rPr lang="sv-SE" sz="2800" dirty="0" err="1"/>
              <a:t>Includes</a:t>
            </a:r>
            <a:r>
              <a:rPr lang="sv-SE" sz="2800" dirty="0"/>
              <a:t> ”</a:t>
            </a:r>
            <a:r>
              <a:rPr lang="sv-SE" sz="2800" dirty="0" err="1"/>
              <a:t>background</a:t>
            </a:r>
            <a:r>
              <a:rPr lang="sv-SE" sz="2800" dirty="0"/>
              <a:t>” (</a:t>
            </a:r>
            <a:r>
              <a:rPr lang="sv-SE" sz="2800" dirty="0" err="1"/>
              <a:t>inelastic</a:t>
            </a:r>
            <a:r>
              <a:rPr lang="sv-SE" sz="2800" dirty="0"/>
              <a:t>/</a:t>
            </a:r>
            <a:r>
              <a:rPr lang="sv-SE" sz="2800" dirty="0" err="1"/>
              <a:t>incoherent</a:t>
            </a:r>
            <a:r>
              <a:rPr lang="sv-SE" sz="2800" dirty="0"/>
              <a:t>)</a:t>
            </a:r>
          </a:p>
          <a:p>
            <a:pPr lvl="2"/>
            <a:r>
              <a:rPr lang="sv-SE" sz="2400" dirty="0" err="1"/>
              <a:t>Harmonic</a:t>
            </a:r>
            <a:r>
              <a:rPr lang="sv-SE" sz="2400" dirty="0"/>
              <a:t> approximation</a:t>
            </a:r>
          </a:p>
          <a:p>
            <a:pPr lvl="2"/>
            <a:r>
              <a:rPr lang="sv-SE" sz="2400" dirty="0" err="1"/>
              <a:t>Incoherent</a:t>
            </a:r>
            <a:r>
              <a:rPr lang="sv-SE" sz="2400" dirty="0"/>
              <a:t> approximation</a:t>
            </a:r>
          </a:p>
          <a:p>
            <a:pPr lvl="2"/>
            <a:r>
              <a:rPr lang="sv-SE" sz="2400" dirty="0" err="1"/>
              <a:t>Debye</a:t>
            </a:r>
            <a:r>
              <a:rPr lang="sv-SE" sz="2400" dirty="0"/>
              <a:t> approximation</a:t>
            </a:r>
            <a:endParaRPr lang="sv-SE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77EABD-5EE1-3D4B-B135-DF796A36AAF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Tools: </a:t>
            </a:r>
            <a:r>
              <a:rPr lang="en-US" dirty="0" err="1"/>
              <a:t>NCrystal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30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chemeClr val="tx1">
                    <a:alpha val="20000"/>
                  </a:schemeClr>
                </a:solidFill>
              </a:rPr>
              <a:t>NCrystal</a:t>
            </a:r>
            <a:endParaRPr lang="sv-SE" sz="5000" b="1" dirty="0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D667043F-E63F-F047-93B5-97F0728F87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4FF488-3079-AC43-AAC5-A65E9208A98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41070A1-0831-EA44-A068-2C52FE3CBCED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EEC4DC5-9801-C14D-90F0-FDBCD6A6B7E5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37" name="Content Placeholder 10">
            <a:extLst>
              <a:ext uri="{FF2B5EF4-FFF2-40B4-BE49-F238E27FC236}">
                <a16:creationId xmlns:a16="http://schemas.microsoft.com/office/drawing/2014/main" id="{70672DB8-1D93-9243-8258-B37733D5C1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BC4E140B-283A-F44C-8CD2-CBEACE5B185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1162182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chemeClr val="tx1">
                    <a:alpha val="20000"/>
                  </a:schemeClr>
                </a:solidFill>
              </a:rPr>
              <a:t>NCrystal</a:t>
            </a:r>
            <a:endParaRPr lang="sv-SE" sz="5000" b="1" dirty="0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D667043F-E63F-F047-93B5-97F0728F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4FF488-3079-AC43-AAC5-A65E9208A98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41070A1-0831-EA44-A068-2C52FE3CBCED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EEC4DC5-9801-C14D-90F0-FDBCD6A6B7E5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37" name="Content Placeholder 10">
            <a:extLst>
              <a:ext uri="{FF2B5EF4-FFF2-40B4-BE49-F238E27FC236}">
                <a16:creationId xmlns:a16="http://schemas.microsoft.com/office/drawing/2014/main" id="{70672DB8-1D93-9243-8258-B37733D5C1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3E9CE9-11A0-9C4A-ADA9-782E3FF8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41" y="3205511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E08A2F4-D8DF-FB40-8344-ADEEF6EA4D1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351540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4891226"/>
            <a:ext cx="90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D667043F-E63F-F047-93B5-97F0728F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31" name="Content Placeholder 10">
            <a:extLst>
              <a:ext uri="{FF2B5EF4-FFF2-40B4-BE49-F238E27FC236}">
                <a16:creationId xmlns:a16="http://schemas.microsoft.com/office/drawing/2014/main" id="{BEF3B07F-9C7A-AE47-A20C-CCFAAFDCE3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4FF488-3079-AC43-AAC5-A65E9208A98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8D105EC-0BAE-D84D-8D1A-C16D7B9DCF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41" y="3205511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9A236B2A-6440-FB41-B719-1B639FD5E91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386349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DA150A3-1076-EE46-8178-D20B40BF1A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41" y="3205511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A1D6ED-C8C4-CD45-8845-CAD5764D1AF4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D667043F-E63F-F047-93B5-97F0728F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72" y="3977543"/>
            <a:ext cx="2752056" cy="913683"/>
          </a:xfrm>
          <a:prstGeom prst="rect">
            <a:avLst/>
          </a:prstGeom>
        </p:spPr>
      </p:pic>
      <p:pic>
        <p:nvPicPr>
          <p:cNvPr id="31" name="Content Placeholder 10">
            <a:extLst>
              <a:ext uri="{FF2B5EF4-FFF2-40B4-BE49-F238E27FC236}">
                <a16:creationId xmlns:a16="http://schemas.microsoft.com/office/drawing/2014/main" id="{BEF3B07F-9C7A-AE47-A20C-CCFAAFDCE3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4" y="5196755"/>
            <a:ext cx="2752056" cy="91368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504880A3-3AF2-E646-A55C-CFDB340D4EF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4085783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b="1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85092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99D3F-F275-DE43-A229-67FDCB2B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" y="1835143"/>
            <a:ext cx="4159474" cy="3736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36906-F0F7-DC4D-A701-25090B176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7" y="5648343"/>
            <a:ext cx="8368066" cy="64655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9DB213-389E-F44F-8F52-B4027078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793032"/>
            <a:ext cx="4536504" cy="3652192"/>
          </a:xfrm>
        </p:spPr>
        <p:txBody>
          <a:bodyPr>
            <a:normAutofit/>
          </a:bodyPr>
          <a:lstStyle/>
          <a:p>
            <a:r>
              <a:rPr lang="en-GB" sz="2600" dirty="0"/>
              <a:t>ESS Butterfly source </a:t>
            </a:r>
          </a:p>
          <a:p>
            <a:r>
              <a:rPr lang="en-GB" sz="2600" dirty="0"/>
              <a:t>4 choppers, all guide sections</a:t>
            </a:r>
          </a:p>
          <a:p>
            <a:r>
              <a:rPr lang="en-GB" sz="2600" dirty="0"/>
              <a:t>Authors: </a:t>
            </a:r>
            <a:br>
              <a:rPr lang="en-GB" sz="2600" dirty="0"/>
            </a:br>
            <a:r>
              <a:rPr lang="en-GB" sz="2600" dirty="0"/>
              <a:t>Rasmus Toft-Petersen</a:t>
            </a:r>
            <a:br>
              <a:rPr lang="en-GB" sz="2600" dirty="0"/>
            </a:br>
            <a:r>
              <a:rPr lang="en-GB" sz="2600" dirty="0"/>
              <a:t>Jonas </a:t>
            </a:r>
            <a:r>
              <a:rPr lang="en-GB" sz="2600" dirty="0" err="1"/>
              <a:t>Okkels</a:t>
            </a:r>
            <a:r>
              <a:rPr lang="en-GB" sz="2600" dirty="0"/>
              <a:t> Birk</a:t>
            </a:r>
            <a:br>
              <a:rPr lang="en-GB" sz="2600" dirty="0"/>
            </a:br>
            <a:r>
              <a:rPr lang="en-GB" sz="2600" dirty="0"/>
              <a:t>Martin Olsen</a:t>
            </a:r>
          </a:p>
          <a:p>
            <a:pPr>
              <a:lnSpc>
                <a:spcPct val="150000"/>
              </a:lnSpc>
            </a:pPr>
            <a:endParaRPr lang="en-GB" sz="2600" dirty="0"/>
          </a:p>
          <a:p>
            <a:pPr>
              <a:lnSpc>
                <a:spcPct val="150000"/>
              </a:lnSpc>
            </a:pPr>
            <a:endParaRPr lang="en-GB" sz="2600" dirty="0"/>
          </a:p>
          <a:p>
            <a:endParaRPr lang="en-GB" sz="2600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F676924-896B-414E-963E-92B46047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58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FACEC6-99F5-1F4D-9C18-5BCCEDF3635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McStas</a:t>
            </a:r>
            <a:r>
              <a:rPr lang="en-US" dirty="0"/>
              <a:t> Model – Full Instrument</a:t>
            </a:r>
          </a:p>
        </p:txBody>
      </p:sp>
    </p:spTree>
    <p:extLst>
      <p:ext uri="{BB962C8B-B14F-4D97-AF65-F5344CB8AC3E}">
        <p14:creationId xmlns:p14="http://schemas.microsoft.com/office/powerpoint/2010/main" val="31584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zgif.com-gif-maker.mov">
            <a:hlinkClick r:id="" action="ppaction://media"/>
            <a:extLst>
              <a:ext uri="{FF2B5EF4-FFF2-40B4-BE49-F238E27FC236}">
                <a16:creationId xmlns:a16="http://schemas.microsoft.com/office/drawing/2014/main" id="{0DA62DCD-97AE-E846-B226-0B8A10ACF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63084"/>
            <a:ext cx="8780370" cy="51782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C408B-B97D-0E44-B75A-E6FFAAC7FCD0}"/>
              </a:ext>
            </a:extLst>
          </p:cNvPr>
          <p:cNvSpPr txBox="1"/>
          <p:nvPr/>
        </p:nvSpPr>
        <p:spPr>
          <a:xfrm>
            <a:off x="5549377" y="4005064"/>
            <a:ext cx="28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MCPL Source (end of guide)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B512F-46C4-3246-859D-0EBD665D919B}"/>
              </a:ext>
            </a:extLst>
          </p:cNvPr>
          <p:cNvSpPr txBox="1"/>
          <p:nvPr/>
        </p:nvSpPr>
        <p:spPr>
          <a:xfrm>
            <a:off x="6124074" y="264337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EB595-9DD7-5B4A-83A1-FCD0334F0DC5}"/>
              </a:ext>
            </a:extLst>
          </p:cNvPr>
          <p:cNvSpPr txBox="1"/>
          <p:nvPr/>
        </p:nvSpPr>
        <p:spPr>
          <a:xfrm>
            <a:off x="4716016" y="2199726"/>
            <a:ext cx="220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Transmission monitor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03F1C-9F80-1A4C-8EEA-B8BC4F6DF748}"/>
              </a:ext>
            </a:extLst>
          </p:cNvPr>
          <p:cNvSpPr txBox="1"/>
          <p:nvPr/>
        </p:nvSpPr>
        <p:spPr>
          <a:xfrm>
            <a:off x="2190007" y="2412413"/>
            <a:ext cx="237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Analysers and monitors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207FE-5868-7743-B7E8-D28E164B6F2C}"/>
              </a:ext>
            </a:extLst>
          </p:cNvPr>
          <p:cNvSpPr txBox="1"/>
          <p:nvPr/>
        </p:nvSpPr>
        <p:spPr>
          <a:xfrm>
            <a:off x="237991" y="2526573"/>
            <a:ext cx="15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Transmission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89CBE-A860-664C-80CF-E2C3E5A1E7F9}"/>
              </a:ext>
            </a:extLst>
          </p:cNvPr>
          <p:cNvSpPr txBox="1"/>
          <p:nvPr/>
        </p:nvSpPr>
        <p:spPr>
          <a:xfrm>
            <a:off x="3021709" y="5582655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Detectors (monitors)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72FA5-339A-7F4B-AF43-9B54E320AFAB}"/>
              </a:ext>
            </a:extLst>
          </p:cNvPr>
          <p:cNvSpPr txBox="1"/>
          <p:nvPr/>
        </p:nvSpPr>
        <p:spPr>
          <a:xfrm>
            <a:off x="1331640" y="5259490"/>
            <a:ext cx="109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5.0 </a:t>
            </a:r>
            <a:r>
              <a:rPr lang="en-GB" dirty="0" err="1">
                <a:solidFill>
                  <a:schemeClr val="bg1"/>
                </a:solidFill>
              </a:rPr>
              <a:t>meV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Detectors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0BDE539-F841-A64C-BD0D-4BA92841D6C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McStas</a:t>
            </a:r>
            <a:r>
              <a:rPr lang="en-US" dirty="0"/>
              <a:t> Model – Analyzer-Detector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38129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DBDD0-4919-F642-B27C-4780AB7C6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542836"/>
            <a:ext cx="8784976" cy="51985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49ACC8-D678-1641-B27E-E0182066356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McStas</a:t>
            </a:r>
            <a:r>
              <a:rPr lang="en-US" dirty="0"/>
              <a:t> Model – Analyzer-Detector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2457563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0" y="1340768"/>
            <a:ext cx="9144000" cy="5580184"/>
          </a:xfrm>
          <a:prstGeom prst="rect">
            <a:avLst/>
          </a:prstGeom>
        </p:spPr>
      </p:pic>
      <p:pic>
        <p:nvPicPr>
          <p:cNvPr id="90" name="Picture 89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129" y="4410127"/>
            <a:ext cx="1328400" cy="324000"/>
          </a:xfrm>
          <a:prstGeom prst="rect">
            <a:avLst/>
          </a:prstGeom>
        </p:spPr>
      </p:pic>
      <p:pic>
        <p:nvPicPr>
          <p:cNvPr id="92" name="Picture 91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1253567" y="2872318"/>
            <a:ext cx="880691" cy="324000"/>
          </a:xfrm>
          <a:prstGeom prst="rect">
            <a:avLst/>
          </a:prstGeom>
        </p:spPr>
      </p:pic>
      <p:pic>
        <p:nvPicPr>
          <p:cNvPr id="95" name="Picture 94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216350" y="2987644"/>
            <a:ext cx="880691" cy="324000"/>
          </a:xfrm>
          <a:prstGeom prst="rect">
            <a:avLst/>
          </a:prstGeom>
        </p:spPr>
      </p:pic>
      <p:pic>
        <p:nvPicPr>
          <p:cNvPr id="96" name="Picture 95" descr="LogoLL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450" y="2616338"/>
            <a:ext cx="457200" cy="457200"/>
          </a:xfrm>
          <a:prstGeom prst="rect">
            <a:avLst/>
          </a:prstGeom>
        </p:spPr>
      </p:pic>
      <p:pic>
        <p:nvPicPr>
          <p:cNvPr id="97" name="Picture 96" descr="ess-superconductore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13" y="2308178"/>
            <a:ext cx="756000" cy="324000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0" name="Picture 99" descr="tum_logo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630" y="2821085"/>
            <a:ext cx="953486" cy="32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" name="Picture 101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7800" y="5152704"/>
            <a:ext cx="1328400" cy="324000"/>
          </a:xfrm>
          <a:prstGeom prst="rect">
            <a:avLst/>
          </a:prstGeom>
        </p:spPr>
      </p:pic>
      <p:pic>
        <p:nvPicPr>
          <p:cNvPr id="104" name="Picture 103" descr="logo-cnr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55" y="4702174"/>
            <a:ext cx="929740" cy="324000"/>
          </a:xfrm>
          <a:prstGeom prst="rect">
            <a:avLst/>
          </a:prstGeom>
        </p:spPr>
      </p:pic>
      <p:pic>
        <p:nvPicPr>
          <p:cNvPr id="105" name="Picture 104" descr="PSI-Logo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86" y="5733837"/>
            <a:ext cx="907200" cy="324000"/>
          </a:xfrm>
          <a:prstGeom prst="rect">
            <a:avLst/>
          </a:prstGeom>
        </p:spPr>
      </p:pic>
      <p:pic>
        <p:nvPicPr>
          <p:cNvPr id="106" name="Picture 105" descr="aulogo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97" y="3394881"/>
            <a:ext cx="816693" cy="324000"/>
          </a:xfrm>
          <a:prstGeom prst="rect">
            <a:avLst/>
          </a:prstGeom>
        </p:spPr>
      </p:pic>
      <p:pic>
        <p:nvPicPr>
          <p:cNvPr id="108" name="Picture 107" descr="Macintosh HD:Users:helenebjorkman:Desktop:ESS_Logo_Frugal_Blue_RGB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669" y="1402825"/>
            <a:ext cx="644499" cy="34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037159" y="1275125"/>
            <a:ext cx="2108561" cy="480287"/>
            <a:chOff x="6037159" y="1275125"/>
            <a:chExt cx="2108561" cy="480287"/>
          </a:xfrm>
        </p:grpSpPr>
        <p:pic>
          <p:nvPicPr>
            <p:cNvPr id="59" name="Picture 58" descr="logoujf.gif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037159" y="1275125"/>
              <a:ext cx="2108561" cy="423602"/>
              <a:chOff x="6486159" y="1474628"/>
              <a:chExt cx="2108561" cy="423602"/>
            </a:xfrm>
          </p:grpSpPr>
          <p:pic>
            <p:nvPicPr>
              <p:cNvPr id="103" name="Picture 102" descr="logo_hzg_cms10.gif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r"/>
                <a:r>
                  <a:rPr lang="en-US" sz="2000" dirty="0"/>
                  <a:t>+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56417" y="1474628"/>
                <a:ext cx="838303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/>
                <a:r>
                  <a:rPr lang="en-US" sz="800" i="1" dirty="0"/>
                  <a:t>Nuclear Physics Institute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487452" y="1629792"/>
            <a:ext cx="1311129" cy="434211"/>
            <a:chOff x="6960986" y="1901896"/>
            <a:chExt cx="1311129" cy="434211"/>
          </a:xfrm>
        </p:grpSpPr>
        <p:pic>
          <p:nvPicPr>
            <p:cNvPr id="101" name="Picture 100" descr="tum_logo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1" name="Picture 80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215" y="1993207"/>
              <a:ext cx="342900" cy="3429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572501" y="1901896"/>
              <a:ext cx="35070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n-US" sz="2000" dirty="0"/>
                <a:t>+  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28711" y="6392383"/>
            <a:ext cx="170857" cy="276977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3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805074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76128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48925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21868" y="2599102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65198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42311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507536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05038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267706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367006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449705" y="4418944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679188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744795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988551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3247" y="5695808"/>
            <a:ext cx="1454165" cy="353852"/>
            <a:chOff x="1253649" y="5594737"/>
            <a:chExt cx="1454165" cy="353852"/>
          </a:xfrm>
        </p:grpSpPr>
        <p:sp>
          <p:nvSpPr>
            <p:cNvPr id="135" name="TextBox 134"/>
            <p:cNvSpPr txBox="1"/>
            <p:nvPr/>
          </p:nvSpPr>
          <p:spPr>
            <a:xfrm>
              <a:off x="2018360" y="5598887"/>
              <a:ext cx="354270" cy="349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algn="r"/>
              <a:r>
                <a:rPr lang="en-US" dirty="0"/>
                <a:t>+  </a:t>
              </a:r>
            </a:p>
          </p:txBody>
        </p:sp>
        <p:pic>
          <p:nvPicPr>
            <p:cNvPr id="93" name="Picture 92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134" name="Picture 133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7ED08E-1C0D-DC4D-8018-2107184F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- Instruments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923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085F44-FE1A-024E-B4ED-1B8EA2EEB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6920"/>
          <a:stretch/>
        </p:blipFill>
        <p:spPr>
          <a:xfrm>
            <a:off x="107504" y="1556792"/>
            <a:ext cx="8950565" cy="51485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C408B-B97D-0E44-B75A-E6FFAAC7FCD0}"/>
              </a:ext>
            </a:extLst>
          </p:cNvPr>
          <p:cNvSpPr txBox="1"/>
          <p:nvPr/>
        </p:nvSpPr>
        <p:spPr>
          <a:xfrm>
            <a:off x="5857265" y="4169552"/>
            <a:ext cx="28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MCPL Source (end of guide)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B512F-46C4-3246-859D-0EBD665D919B}"/>
              </a:ext>
            </a:extLst>
          </p:cNvPr>
          <p:cNvSpPr txBox="1"/>
          <p:nvPr/>
        </p:nvSpPr>
        <p:spPr>
          <a:xfrm>
            <a:off x="6792783" y="315391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EB595-9DD7-5B4A-83A1-FCD0334F0DC5}"/>
              </a:ext>
            </a:extLst>
          </p:cNvPr>
          <p:cNvSpPr txBox="1"/>
          <p:nvPr/>
        </p:nvSpPr>
        <p:spPr>
          <a:xfrm>
            <a:off x="5026562" y="2402326"/>
            <a:ext cx="220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Transmission monitor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03F1C-9F80-1A4C-8EEA-B8BC4F6DF748}"/>
              </a:ext>
            </a:extLst>
          </p:cNvPr>
          <p:cNvSpPr txBox="1"/>
          <p:nvPr/>
        </p:nvSpPr>
        <p:spPr>
          <a:xfrm>
            <a:off x="2213933" y="2636912"/>
            <a:ext cx="237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Analysers and monitors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207FE-5868-7743-B7E8-D28E164B6F2C}"/>
              </a:ext>
            </a:extLst>
          </p:cNvPr>
          <p:cNvSpPr txBox="1"/>
          <p:nvPr/>
        </p:nvSpPr>
        <p:spPr>
          <a:xfrm>
            <a:off x="76052" y="2462018"/>
            <a:ext cx="15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Transmission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89CBE-A860-664C-80CF-E2C3E5A1E7F9}"/>
              </a:ext>
            </a:extLst>
          </p:cNvPr>
          <p:cNvSpPr txBox="1"/>
          <p:nvPr/>
        </p:nvSpPr>
        <p:spPr>
          <a:xfrm>
            <a:off x="2845244" y="6400400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Detectors (monitors)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72FA5-339A-7F4B-AF43-9B54E320AFAB}"/>
              </a:ext>
            </a:extLst>
          </p:cNvPr>
          <p:cNvSpPr txBox="1"/>
          <p:nvPr/>
        </p:nvSpPr>
        <p:spPr>
          <a:xfrm>
            <a:off x="527410" y="5882484"/>
            <a:ext cx="109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5.0 </a:t>
            </a:r>
            <a:r>
              <a:rPr lang="en-GB" dirty="0" err="1">
                <a:solidFill>
                  <a:schemeClr val="bg1"/>
                </a:solidFill>
              </a:rPr>
              <a:t>meV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Detectors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C1BC31-8F0B-7B4F-9EAA-6D9CF711EF0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427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Geant4 Model – Analyzer-Detector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1015497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b="1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658664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1EF8546-4351-1940-BE3F-285457B72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4110" r="1332" b="4840"/>
          <a:stretch/>
        </p:blipFill>
        <p:spPr>
          <a:xfrm>
            <a:off x="1304730" y="4073701"/>
            <a:ext cx="7731766" cy="25956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490436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04B483-AAFC-2143-B4F4-734249DA6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4658" r="1853" b="5740"/>
          <a:stretch/>
        </p:blipFill>
        <p:spPr>
          <a:xfrm>
            <a:off x="1354189" y="1477357"/>
            <a:ext cx="7632848" cy="2540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F481A-E8F9-AB4E-AB38-AF8311406125}"/>
              </a:ext>
            </a:extLst>
          </p:cNvPr>
          <p:cNvSpPr txBox="1"/>
          <p:nvPr/>
        </p:nvSpPr>
        <p:spPr>
          <a:xfrm>
            <a:off x="179512" y="2630993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132BD-80B7-1A44-A91C-81B4235D798D}"/>
              </a:ext>
            </a:extLst>
          </p:cNvPr>
          <p:cNvSpPr txBox="1"/>
          <p:nvPr/>
        </p:nvSpPr>
        <p:spPr>
          <a:xfrm>
            <a:off x="179512" y="5193698"/>
            <a:ext cx="87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Geant4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013A07-879A-694F-8263-6A7F88C6E92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Change of energy spectrum after sample</a:t>
            </a:r>
          </a:p>
        </p:txBody>
      </p:sp>
    </p:spTree>
    <p:extLst>
      <p:ext uri="{BB962C8B-B14F-4D97-AF65-F5344CB8AC3E}">
        <p14:creationId xmlns:p14="http://schemas.microsoft.com/office/powerpoint/2010/main" val="160123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77F03BC-AB4F-BD4C-809B-E97CADC6C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1547664" y="4149080"/>
            <a:ext cx="7129580" cy="2404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2E818-785B-114C-A532-A25D4556ED83}"/>
              </a:ext>
            </a:extLst>
          </p:cNvPr>
          <p:cNvSpPr txBox="1"/>
          <p:nvPr/>
        </p:nvSpPr>
        <p:spPr>
          <a:xfrm>
            <a:off x="179512" y="2630993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6CB4B-10B4-A74D-B714-8B2B7A08F72E}"/>
              </a:ext>
            </a:extLst>
          </p:cNvPr>
          <p:cNvSpPr txBox="1"/>
          <p:nvPr/>
        </p:nvSpPr>
        <p:spPr>
          <a:xfrm>
            <a:off x="179512" y="5193698"/>
            <a:ext cx="87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Geant4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3DAB95-7B41-DE42-B5F3-9745CD2DA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 b="1363"/>
          <a:stretch/>
        </p:blipFill>
        <p:spPr>
          <a:xfrm>
            <a:off x="1547665" y="1628799"/>
            <a:ext cx="7128000" cy="23976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C8A577-652E-E040-98CB-2BA24D855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" b="614"/>
          <a:stretch/>
        </p:blipFill>
        <p:spPr>
          <a:xfrm>
            <a:off x="1547664" y="1628799"/>
            <a:ext cx="7128001" cy="24010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C0F5E9-ED0A-634F-A5C2-A5B465A2A98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Intensity on detector</a:t>
            </a:r>
          </a:p>
        </p:txBody>
      </p:sp>
    </p:spTree>
    <p:extLst>
      <p:ext uri="{BB962C8B-B14F-4D97-AF65-F5344CB8AC3E}">
        <p14:creationId xmlns:p14="http://schemas.microsoft.com/office/powerpoint/2010/main" val="39101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3180121-86D9-DD46-B010-C41D2528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" b="1654"/>
          <a:stretch/>
        </p:blipFill>
        <p:spPr>
          <a:xfrm>
            <a:off x="1547664" y="4159376"/>
            <a:ext cx="7129772" cy="23976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2E818-785B-114C-A532-A25D4556ED83}"/>
              </a:ext>
            </a:extLst>
          </p:cNvPr>
          <p:cNvSpPr txBox="1"/>
          <p:nvPr/>
        </p:nvSpPr>
        <p:spPr>
          <a:xfrm>
            <a:off x="179512" y="2630993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6CB4B-10B4-A74D-B714-8B2B7A08F72E}"/>
              </a:ext>
            </a:extLst>
          </p:cNvPr>
          <p:cNvSpPr txBox="1"/>
          <p:nvPr/>
        </p:nvSpPr>
        <p:spPr>
          <a:xfrm>
            <a:off x="179512" y="5193698"/>
            <a:ext cx="87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Geant4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3DAB95-7B41-DE42-B5F3-9745CD2DA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 b="1363"/>
          <a:stretch/>
        </p:blipFill>
        <p:spPr>
          <a:xfrm>
            <a:off x="1547665" y="1628799"/>
            <a:ext cx="7128000" cy="23976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412D86-69F3-B742-B608-868E71763B8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Time average</a:t>
            </a:r>
            <a:r>
              <a:rPr lang="hu-HU" dirty="0"/>
              <a:t>d</a:t>
            </a:r>
            <a:r>
              <a:rPr lang="en-US" dirty="0"/>
              <a:t> incident rate</a:t>
            </a:r>
          </a:p>
        </p:txBody>
      </p:sp>
    </p:spTree>
    <p:extLst>
      <p:ext uri="{BB962C8B-B14F-4D97-AF65-F5344CB8AC3E}">
        <p14:creationId xmlns:p14="http://schemas.microsoft.com/office/powerpoint/2010/main" val="3573679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C9DFA8-7B7A-894B-9E48-BEFBC7899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" b="887"/>
          <a:stretch/>
        </p:blipFill>
        <p:spPr>
          <a:xfrm>
            <a:off x="1547664" y="4149080"/>
            <a:ext cx="7192800" cy="24259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2E818-785B-114C-A532-A25D4556ED83}"/>
              </a:ext>
            </a:extLst>
          </p:cNvPr>
          <p:cNvSpPr txBox="1"/>
          <p:nvPr/>
        </p:nvSpPr>
        <p:spPr>
          <a:xfrm>
            <a:off x="179512" y="2630993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6CB4B-10B4-A74D-B714-8B2B7A08F72E}"/>
              </a:ext>
            </a:extLst>
          </p:cNvPr>
          <p:cNvSpPr txBox="1"/>
          <p:nvPr/>
        </p:nvSpPr>
        <p:spPr>
          <a:xfrm>
            <a:off x="179512" y="5193698"/>
            <a:ext cx="87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Geant4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1F0207-5BEF-2C46-858C-B6408950F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6" y="1630848"/>
            <a:ext cx="7182875" cy="2412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4B1ECB-BFE1-7640-A350-5B76C4705F7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Peak instantaneous incident rate</a:t>
            </a:r>
          </a:p>
        </p:txBody>
      </p:sp>
    </p:spTree>
    <p:extLst>
      <p:ext uri="{BB962C8B-B14F-4D97-AF65-F5344CB8AC3E}">
        <p14:creationId xmlns:p14="http://schemas.microsoft.com/office/powerpoint/2010/main" val="637412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6CA5D10-A050-9F4B-8EFB-936C2C8828E4}"/>
              </a:ext>
            </a:extLst>
          </p:cNvPr>
          <p:cNvSpPr txBox="1">
            <a:spLocks/>
          </p:cNvSpPr>
          <p:nvPr/>
        </p:nvSpPr>
        <p:spPr>
          <a:xfrm>
            <a:off x="251520" y="1484784"/>
            <a:ext cx="8640960" cy="4871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Parameters:</a:t>
            </a:r>
          </a:p>
          <a:p>
            <a:pPr lvl="1"/>
            <a:r>
              <a:rPr lang="en-GB" dirty="0"/>
              <a:t>Sample: 	Y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 single-crystal, </a:t>
            </a:r>
            <a:r>
              <a:rPr lang="en-GB" dirty="0" err="1"/>
              <a:t>hkl</a:t>
            </a:r>
            <a:r>
              <a:rPr lang="en-GB" dirty="0"/>
              <a:t>=2,-2,-2 (</a:t>
            </a:r>
            <a:r>
              <a:rPr lang="en-GB" dirty="0" err="1"/>
              <a:t>d</a:t>
            </a:r>
            <a:r>
              <a:rPr lang="en-GB" baseline="-25000" dirty="0" err="1"/>
              <a:t>hkl</a:t>
            </a:r>
            <a:r>
              <a:rPr lang="en-GB" baseline="-25000" dirty="0"/>
              <a:t> </a:t>
            </a:r>
            <a:r>
              <a:rPr lang="en-GB" dirty="0"/>
              <a:t>= 3.0724 </a:t>
            </a:r>
            <a:r>
              <a:rPr lang="en-GB" dirty="0" err="1"/>
              <a:t>Å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		cylindrical h=d=15 mm, </a:t>
            </a:r>
            <a:r>
              <a:rPr lang="en-GB" dirty="0" err="1"/>
              <a:t>mosaicity</a:t>
            </a:r>
            <a:r>
              <a:rPr lang="en-GB" dirty="0"/>
              <a:t> = 60 arcmin</a:t>
            </a:r>
          </a:p>
          <a:p>
            <a:pPr lvl="1"/>
            <a:r>
              <a:rPr lang="en-GB" dirty="0"/>
              <a:t>Analyzer: thickness = 1 mm, </a:t>
            </a:r>
            <a:r>
              <a:rPr lang="en-GB" dirty="0" err="1"/>
              <a:t>mosaicity</a:t>
            </a:r>
            <a:r>
              <a:rPr lang="en-GB" dirty="0"/>
              <a:t> = 60 arcmin</a:t>
            </a:r>
          </a:p>
          <a:p>
            <a:pPr lvl="1"/>
            <a:r>
              <a:rPr lang="en-GB" dirty="0"/>
              <a:t>Source power = 5 MW</a:t>
            </a:r>
          </a:p>
          <a:p>
            <a:pPr lvl="1"/>
            <a:r>
              <a:rPr lang="en-GB" dirty="0"/>
              <a:t>PSC opening time = 5 </a:t>
            </a:r>
            <a:r>
              <a:rPr lang="en-GB" dirty="0" err="1"/>
              <a:t>ms</a:t>
            </a:r>
            <a:r>
              <a:rPr lang="en-GB" dirty="0"/>
              <a:t> (full ESS pulse)</a:t>
            </a:r>
          </a:p>
          <a:p>
            <a:pPr lvl="1"/>
            <a:endParaRPr lang="en-GB" dirty="0"/>
          </a:p>
          <a:p>
            <a:r>
              <a:rPr lang="en-GB" dirty="0"/>
              <a:t>Time averaged incident rate on one He-3 tube: 4e7 Hz</a:t>
            </a:r>
          </a:p>
          <a:p>
            <a:r>
              <a:rPr lang="en-GB" b="1" dirty="0"/>
              <a:t>Peak instantaneous incident rate on one tube: 1e9 Hz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40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FA42A9-918F-7B43-8100-54CF621C6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2595718"/>
            <a:ext cx="8136904" cy="40684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28CBAF-C49E-204D-85F5-2DED1B44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56" y="1502694"/>
            <a:ext cx="8344280" cy="990202"/>
          </a:xfrm>
        </p:spPr>
        <p:txBody>
          <a:bodyPr>
            <a:normAutofit/>
          </a:bodyPr>
          <a:lstStyle/>
          <a:p>
            <a:r>
              <a:rPr lang="en-GB" sz="2600" dirty="0"/>
              <a:t>Sample </a:t>
            </a:r>
            <a:r>
              <a:rPr lang="en-GB" sz="2600" dirty="0" err="1"/>
              <a:t>mosaicity</a:t>
            </a:r>
            <a:r>
              <a:rPr lang="en-GB" sz="2600" dirty="0"/>
              <a:t> matching the analyser </a:t>
            </a:r>
            <a:r>
              <a:rPr lang="en-GB" sz="2600" dirty="0" err="1"/>
              <a:t>mosaicity</a:t>
            </a:r>
            <a:r>
              <a:rPr lang="en-GB" sz="2600" dirty="0"/>
              <a:t> (60 arcmin) gives the highest incident rates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CA2E04-C586-3F44-9901-D3A4A1D9C1D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Effect of sample </a:t>
            </a:r>
            <a:r>
              <a:rPr lang="en-GB" dirty="0" err="1"/>
              <a:t>mosaicity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973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63D9D-53C9-3F4A-A3AC-67EA8B3B0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00400"/>
            <a:ext cx="7848872" cy="39244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7EA4B0-4457-FD41-AA07-76A2560CD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56" y="1502694"/>
            <a:ext cx="8639944" cy="1782290"/>
          </a:xfrm>
        </p:spPr>
        <p:txBody>
          <a:bodyPr>
            <a:normAutofit/>
          </a:bodyPr>
          <a:lstStyle/>
          <a:p>
            <a:r>
              <a:rPr lang="en-GB" sz="2600" dirty="0"/>
              <a:t>Detector rates drop significantly with smaller sample size:</a:t>
            </a:r>
          </a:p>
          <a:p>
            <a:r>
              <a:rPr lang="en-GB" sz="2600" dirty="0"/>
              <a:t>15 mm -&gt; 12 mm (h=d) a factor of 1.4 rate drop</a:t>
            </a:r>
          </a:p>
          <a:p>
            <a:r>
              <a:rPr lang="en-GB" sz="2600" dirty="0"/>
              <a:t>15 mm -&gt; 3 mm (h=d) a factor of 40 rate drop</a:t>
            </a:r>
          </a:p>
          <a:p>
            <a:endParaRPr lang="en-GB" sz="2600" dirty="0"/>
          </a:p>
          <a:p>
            <a:endParaRPr lang="en-GB" sz="26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2A7AF5-2160-234A-9E5F-620866DE158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Effect of sample size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660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b="1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7085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0" y="1340768"/>
            <a:ext cx="9144000" cy="5580184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28711" y="6392383"/>
            <a:ext cx="170857" cy="276977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4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D8A69FB-BA48-824E-9734-A21AD48D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Location</a:t>
            </a:r>
            <a:r>
              <a:rPr lang="hu-HU" dirty="0"/>
              <a:t> of </a:t>
            </a:r>
            <a:r>
              <a:rPr lang="en-US" dirty="0"/>
              <a:t>BIFROST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870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CE5F9-55E3-3148-B46B-C3AD138E1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r="9170"/>
          <a:stretch/>
        </p:blipFill>
        <p:spPr>
          <a:xfrm>
            <a:off x="4355975" y="1700807"/>
            <a:ext cx="4464497" cy="46962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hu-HU" smtClean="0"/>
              <a:t>40</a:t>
            </a:fld>
            <a:endParaRPr lang="hu-HU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5702710" y="816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3E6F3-8384-4043-9861-35B955869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40" t="26888" r="41261" b="-3806"/>
          <a:stretch/>
        </p:blipFill>
        <p:spPr>
          <a:xfrm>
            <a:off x="251520" y="1700808"/>
            <a:ext cx="3768328" cy="49599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8B2A00-9292-5E4F-98BA-460E27A9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Geant4 model with all Q channels</a:t>
            </a:r>
          </a:p>
        </p:txBody>
      </p:sp>
    </p:spTree>
    <p:extLst>
      <p:ext uri="{BB962C8B-B14F-4D97-AF65-F5344CB8AC3E}">
        <p14:creationId xmlns:p14="http://schemas.microsoft.com/office/powerpoint/2010/main" val="2491410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41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8B2A00-9292-5E4F-98BA-460E27A9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Ongoing and possible studies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1E7266-348F-F045-A9D2-6388ACFCC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892480" cy="47275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Simulation of calibration sample (vanadium) with full model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Study the effect of PSC opening time on energy resolution and rates</a:t>
            </a:r>
          </a:p>
          <a:p>
            <a:pPr>
              <a:lnSpc>
                <a:spcPct val="150000"/>
              </a:lnSpc>
            </a:pPr>
            <a:endParaRPr lang="en-GB" sz="2600" dirty="0"/>
          </a:p>
          <a:p>
            <a:pPr>
              <a:lnSpc>
                <a:spcPct val="150000"/>
              </a:lnSpc>
            </a:pPr>
            <a:r>
              <a:rPr lang="en-GB" sz="2600" dirty="0"/>
              <a:t>Beryllium filter + radial collimator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Detectors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Cross-talk shielding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Backscattering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Connect to Mantid</a:t>
            </a:r>
          </a:p>
          <a:p>
            <a:pPr>
              <a:lnSpc>
                <a:spcPct val="150000"/>
              </a:lnSpc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09146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Acknowledgments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42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435280" cy="4464496"/>
          </a:xfrm>
        </p:spPr>
        <p:txBody>
          <a:bodyPr>
            <a:normAutofit/>
          </a:bodyPr>
          <a:lstStyle/>
          <a:p>
            <a:r>
              <a:rPr lang="en-GB" dirty="0"/>
              <a:t>Xiao Xiao Cai, Peter </a:t>
            </a:r>
            <a:r>
              <a:rPr lang="en-GB" dirty="0" err="1"/>
              <a:t>Willendrup</a:t>
            </a:r>
            <a:endParaRPr lang="en-GB" dirty="0"/>
          </a:p>
          <a:p>
            <a:r>
              <a:rPr lang="en-GB" dirty="0"/>
              <a:t>Data </a:t>
            </a:r>
            <a:r>
              <a:rPr lang="en-GB" dirty="0" err="1"/>
              <a:t>Management&amp;Software</a:t>
            </a:r>
            <a:r>
              <a:rPr lang="en-GB" dirty="0"/>
              <a:t> Centre (DMSC)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26C6ECE-8368-8B47-896C-C381419BBAB4}"/>
              </a:ext>
            </a:extLst>
          </p:cNvPr>
          <p:cNvSpPr txBox="1">
            <a:spLocks/>
          </p:cNvSpPr>
          <p:nvPr/>
        </p:nvSpPr>
        <p:spPr>
          <a:xfrm>
            <a:off x="832371" y="4077072"/>
            <a:ext cx="7684938" cy="1787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000" dirty="0">
                <a:latin typeface="Times New Roman" charset="0"/>
                <a:ea typeface="Times New Roman" charset="0"/>
                <a:cs typeface="Times New Roman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7909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Bifrost instrument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310210"/>
            <a:ext cx="9073008" cy="2262982"/>
          </a:xfrm>
        </p:spPr>
        <p:txBody>
          <a:bodyPr>
            <a:normAutofit/>
          </a:bodyPr>
          <a:lstStyle/>
          <a:p>
            <a:r>
              <a:rPr lang="en-GB" sz="2600" dirty="0"/>
              <a:t>High flux indirect geometry cold spectrometer</a:t>
            </a:r>
          </a:p>
          <a:p>
            <a:r>
              <a:rPr lang="en-GB" sz="2600" dirty="0"/>
              <a:t>Small sample (1 mm</a:t>
            </a:r>
            <a:r>
              <a:rPr lang="en-GB" sz="2600" baseline="30000" dirty="0"/>
              <a:t>3</a:t>
            </a:r>
            <a:r>
              <a:rPr lang="en-GB" sz="2600" dirty="0"/>
              <a:t>) in extreme environment</a:t>
            </a:r>
          </a:p>
          <a:p>
            <a:r>
              <a:rPr lang="en-GB" sz="2600" dirty="0"/>
              <a:t>Relatively simple beam transport and conditioning system</a:t>
            </a:r>
          </a:p>
          <a:p>
            <a:r>
              <a:rPr lang="en-GB" sz="2600" dirty="0"/>
              <a:t>Option to use full ESS pulse in low resolution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26E9B-8F56-064D-9D01-D3B2D9B69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470"/>
            <a:ext cx="9144000" cy="23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Characterization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050B4-C853-064F-BAAC-89E281956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0" t="26888" r="41261" b="-3806"/>
          <a:stretch/>
        </p:blipFill>
        <p:spPr>
          <a:xfrm>
            <a:off x="251520" y="1700808"/>
            <a:ext cx="3768328" cy="4959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A5260-FDFB-DD47-AEB7-F325CAE355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976" y="2204864"/>
            <a:ext cx="4499992" cy="36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Scattering Characterization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73E19-F8A9-2C40-ACD3-607FCD3E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16832"/>
            <a:ext cx="4437287" cy="423640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BE97C3-4472-7549-B5DD-0D1398A9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793032"/>
            <a:ext cx="4248472" cy="43804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 b="1" dirty="0"/>
              <a:t>10</a:t>
            </a:r>
            <a:r>
              <a:rPr lang="en-GB" sz="2600" b="1" baseline="30000" dirty="0"/>
              <a:t>10 </a:t>
            </a:r>
            <a:r>
              <a:rPr lang="en-GB" sz="2600" b="1" dirty="0"/>
              <a:t>n/s/cm</a:t>
            </a:r>
            <a:r>
              <a:rPr lang="en-GB" sz="2600" b="1" baseline="30000" dirty="0"/>
              <a:t>2 </a:t>
            </a:r>
            <a:r>
              <a:rPr lang="en-GB" sz="2600" dirty="0"/>
              <a:t>flux on sample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Detect weak inelastic signal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Survive intense Bragg peak</a:t>
            </a:r>
          </a:p>
          <a:p>
            <a:pPr>
              <a:lnSpc>
                <a:spcPct val="150000"/>
              </a:lnSpc>
            </a:pPr>
            <a:r>
              <a:rPr lang="en-GB" sz="2600" dirty="0"/>
              <a:t>Important to define the incident detector rate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27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1851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3F5965-31AA-DE49-AD5E-51FBE0726B2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Tools - Options</a:t>
            </a:r>
          </a:p>
        </p:txBody>
      </p:sp>
    </p:spTree>
    <p:extLst>
      <p:ext uri="{BB962C8B-B14F-4D97-AF65-F5344CB8AC3E}">
        <p14:creationId xmlns:p14="http://schemas.microsoft.com/office/powerpoint/2010/main" val="780504659"/>
      </p:ext>
    </p:extLst>
  </p:cSld>
  <p:clrMapOvr>
    <a:masterClrMapping/>
  </p:clrMapOvr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50014</TotalTime>
  <Words>817</Words>
  <Application>Microsoft Macintosh PowerPoint</Application>
  <PresentationFormat>On-screen Show (4:3)</PresentationFormat>
  <Paragraphs>364</Paragraphs>
  <Slides>42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Chess Core Powerpoint</vt:lpstr>
      <vt:lpstr>Detector rate estimate for the BIFROST instrument at ESS</vt:lpstr>
      <vt:lpstr>Outline</vt:lpstr>
      <vt:lpstr>ESS - Instruments</vt:lpstr>
      <vt:lpstr>Location of BIFROST</vt:lpstr>
      <vt:lpstr>Bifrost instrument</vt:lpstr>
      <vt:lpstr>Scattering Characterization System </vt:lpstr>
      <vt:lpstr>Scattering Characterization System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Outline</vt:lpstr>
      <vt:lpstr>Geant4 model with all Q channels</vt:lpstr>
      <vt:lpstr>Ongoing and possible studies</vt:lpstr>
      <vt:lpstr>Acknowledgments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1793</cp:revision>
  <cp:lastPrinted>2019-10-15T21:04:31Z</cp:lastPrinted>
  <dcterms:created xsi:type="dcterms:W3CDTF">2013-10-29T16:05:10Z</dcterms:created>
  <dcterms:modified xsi:type="dcterms:W3CDTF">2019-10-17T13:03:56Z</dcterms:modified>
</cp:coreProperties>
</file>