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7" r:id="rId2"/>
    <p:sldMasterId id="2147483725" r:id="rId3"/>
    <p:sldMasterId id="2147483765" r:id="rId4"/>
    <p:sldMasterId id="2147483831" r:id="rId5"/>
    <p:sldMasterId id="2147483858" r:id="rId6"/>
  </p:sldMasterIdLst>
  <p:notesMasterIdLst>
    <p:notesMasterId r:id="rId40"/>
  </p:notesMasterIdLst>
  <p:sldIdLst>
    <p:sldId id="397" r:id="rId7"/>
    <p:sldId id="476" r:id="rId8"/>
    <p:sldId id="264" r:id="rId9"/>
    <p:sldId id="487" r:id="rId10"/>
    <p:sldId id="321" r:id="rId11"/>
    <p:sldId id="269" r:id="rId12"/>
    <p:sldId id="270" r:id="rId13"/>
    <p:sldId id="271" r:id="rId14"/>
    <p:sldId id="411" r:id="rId15"/>
    <p:sldId id="526" r:id="rId16"/>
    <p:sldId id="587" r:id="rId17"/>
    <p:sldId id="337" r:id="rId18"/>
    <p:sldId id="588" r:id="rId19"/>
    <p:sldId id="339" r:id="rId20"/>
    <p:sldId id="589" r:id="rId21"/>
    <p:sldId id="590" r:id="rId22"/>
    <p:sldId id="314" r:id="rId23"/>
    <p:sldId id="591" r:id="rId24"/>
    <p:sldId id="592" r:id="rId25"/>
    <p:sldId id="315" r:id="rId26"/>
    <p:sldId id="593" r:id="rId27"/>
    <p:sldId id="389" r:id="rId28"/>
    <p:sldId id="342" r:id="rId29"/>
    <p:sldId id="420" r:id="rId30"/>
    <p:sldId id="594" r:id="rId31"/>
    <p:sldId id="532" r:id="rId32"/>
    <p:sldId id="407" r:id="rId33"/>
    <p:sldId id="409" r:id="rId34"/>
    <p:sldId id="408" r:id="rId35"/>
    <p:sldId id="564" r:id="rId36"/>
    <p:sldId id="273" r:id="rId37"/>
    <p:sldId id="410" r:id="rId38"/>
    <p:sldId id="293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Times" panose="02020603050405020304" pitchFamily="18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03F7"/>
    <a:srgbClr val="000000"/>
    <a:srgbClr val="2153D1"/>
    <a:srgbClr val="006600"/>
    <a:srgbClr val="0091FE"/>
    <a:srgbClr val="B48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98" autoAdjust="0"/>
    <p:restoredTop sz="59955" autoAdjust="0"/>
  </p:normalViewPr>
  <p:slideViewPr>
    <p:cSldViewPr snapToGrid="0">
      <p:cViewPr varScale="1">
        <p:scale>
          <a:sx n="54" d="100"/>
          <a:sy n="54" d="100"/>
        </p:scale>
        <p:origin x="2382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6.fntdata"/><Relationship Id="rId20" Type="http://schemas.openxmlformats.org/officeDocument/2006/relationships/slide" Target="slides/slide14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310D63-94BB-4D89-96A5-786B02FC1A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am going to present another tabletop experiment (another IU experiment…) designed to be sensitive to sub-mm range 5</a:t>
            </a:r>
            <a:r>
              <a:rPr lang="en-US" baseline="30000" dirty="0"/>
              <a:t>th</a:t>
            </a:r>
            <a:r>
              <a:rPr lang="en-US" dirty="0"/>
              <a:t> forces. </a:t>
            </a:r>
          </a:p>
          <a:p>
            <a:endParaRPr lang="en-US" dirty="0"/>
          </a:p>
          <a:p>
            <a:r>
              <a:rPr lang="en-US" dirty="0"/>
              <a:t>Does not have the sensitivity of ARIADNE but has greater versatility: sensitive to broader range of interactions</a:t>
            </a:r>
          </a:p>
          <a:p>
            <a:endParaRPr lang="en-US" dirty="0"/>
          </a:p>
          <a:p>
            <a:r>
              <a:rPr lang="en-US" dirty="0"/>
              <a:t>Overview, talk about polarized test masses, and discuss 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0118-3D9D-4661-911C-5D1E07419CF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173659-BEE6-4F7F-8162-9712B65BE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ADED3-8C64-4E68-84A6-29FB4631F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79450"/>
            <a:ext cx="4537075" cy="3402013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ADED3-8C64-4E68-84A6-29FB4631F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79450"/>
            <a:ext cx="4537075" cy="3402013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To search for spin-dependent 5</a:t>
            </a:r>
            <a:r>
              <a:rPr lang="en-US" baseline="30000" dirty="0"/>
              <a:t>th</a:t>
            </a:r>
            <a:r>
              <a:rPr lang="en-US" dirty="0"/>
              <a:t> forces, need spin-polarized test masses. Polarized sources are magnetic; how control backgrounds?</a:t>
            </a:r>
          </a:p>
          <a:p>
            <a:endParaRPr lang="en-US" dirty="0"/>
          </a:p>
          <a:p>
            <a:r>
              <a:rPr lang="en-US" dirty="0"/>
              <a:t>Trick from Wei-</a:t>
            </a:r>
            <a:r>
              <a:rPr lang="en-US" dirty="0" err="1"/>
              <a:t>Tou</a:t>
            </a:r>
            <a:r>
              <a:rPr lang="en-US" dirty="0"/>
              <a:t> Ni: compensated ferrimagnets</a:t>
            </a:r>
          </a:p>
          <a:p>
            <a:r>
              <a:rPr lang="en-US" dirty="0"/>
              <a:t>Ferrimagnet has at least 2 magnetic sublattices, anti-aligned, labeled mu1 and mu2 here</a:t>
            </a:r>
          </a:p>
          <a:p>
            <a:endParaRPr lang="en-US" dirty="0"/>
          </a:p>
          <a:p>
            <a:r>
              <a:rPr lang="en-US" dirty="0"/>
              <a:t>Total magnetic moment is upward</a:t>
            </a:r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ADED3-8C64-4E68-84A6-29FB4631F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79450"/>
            <a:ext cx="4537075" cy="3402013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The temperature dependence of the magnetization of each sublattice is different</a:t>
            </a:r>
          </a:p>
          <a:p>
            <a:endParaRPr lang="en-US" dirty="0"/>
          </a:p>
          <a:p>
            <a:r>
              <a:rPr lang="en-US" dirty="0"/>
              <a:t>So that as I cool the sample, the magnetism of mu2 grows faster</a:t>
            </a:r>
          </a:p>
          <a:p>
            <a:endParaRPr lang="en-US" dirty="0"/>
          </a:p>
          <a:p>
            <a:r>
              <a:rPr lang="en-US" dirty="0"/>
              <a:t>At some magic temperature or compensation temperature the magnetizations are equal and opposite so the total moment vanishes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ADED3-8C64-4E68-84A6-29FB4631F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79450"/>
            <a:ext cx="4537075" cy="3402013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Now I take advantage of the fact that in some materials, part of the magnetization is due to orbital motion rather than spin</a:t>
            </a:r>
          </a:p>
          <a:p>
            <a:endParaRPr lang="en-US" dirty="0"/>
          </a:p>
          <a:p>
            <a:r>
              <a:rPr lang="en-US" dirty="0"/>
              <a:t>For example if mu 2 is a rare earth</a:t>
            </a:r>
          </a:p>
          <a:p>
            <a:endParaRPr lang="en-US" dirty="0"/>
          </a:p>
          <a:p>
            <a:r>
              <a:rPr lang="en-US" dirty="0"/>
              <a:t>Which I have illustrated schematically by the black arrows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ADED3-8C64-4E68-84A6-29FB4631F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79450"/>
            <a:ext cx="4537075" cy="3402013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You can see what happens to the total spin when I reach the compensation temperature.  I have a material with spin but no magnetism.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C2FC-7925-43AF-9D98-64665F2735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2013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The plot shows the remnant magnetization as a function of temperature. </a:t>
            </a:r>
          </a:p>
          <a:p>
            <a:endParaRPr lang="en-US" dirty="0"/>
          </a:p>
          <a:p>
            <a:r>
              <a:rPr lang="en-US" dirty="0"/>
              <a:t>We magnetize the sample to saturation and turn off the field.</a:t>
            </a:r>
          </a:p>
          <a:p>
            <a:endParaRPr lang="en-US" dirty="0"/>
          </a:p>
          <a:p>
            <a:r>
              <a:rPr lang="en-US" dirty="0"/>
              <a:t>As we lower the T, the magnetization drops to zero, reverses, then recovers to its initial value on warming</a:t>
            </a:r>
          </a:p>
          <a:p>
            <a:endParaRPr lang="en-US" dirty="0"/>
          </a:p>
          <a:p>
            <a:r>
              <a:rPr lang="en-US" dirty="0"/>
              <a:t>This process is repeatable and does not appear to degrade at least for several weeks.</a:t>
            </a:r>
          </a:p>
          <a:p>
            <a:endParaRPr lang="en-US" dirty="0"/>
          </a:p>
          <a:p>
            <a:r>
              <a:rPr lang="en-US" dirty="0"/>
              <a:t>Based on a molecular field calculation we estimate a spin density of about 1E20 per cc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ADED3-8C64-4E68-84A6-29FB4631F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79450"/>
            <a:ext cx="4537075" cy="3402013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To take full advantage of the low magnetization we need to operate at the compensation T</a:t>
            </a:r>
          </a:p>
          <a:p>
            <a:endParaRPr lang="en-US" dirty="0"/>
          </a:p>
          <a:p>
            <a:r>
              <a:rPr lang="en-US" dirty="0"/>
              <a:t>Plan to cool the experiment radiatively, by surrounding the central apparatus with a conducting shield cooled by liquid nitrogen</a:t>
            </a:r>
          </a:p>
          <a:p>
            <a:endParaRPr lang="en-US" dirty="0"/>
          </a:p>
          <a:p>
            <a:r>
              <a:rPr lang="en-US" dirty="0"/>
              <a:t>An existing PID temperature sensor and heater should be able to keep the mass to within 0.1 K of the compensation temperature.</a:t>
            </a:r>
          </a:p>
          <a:p>
            <a:endParaRPr lang="en-US" dirty="0"/>
          </a:p>
          <a:p>
            <a:r>
              <a:rPr lang="en-US" dirty="0"/>
              <a:t>Shield still in the shop; Plot of T (K) vs time (s) from a detailed finite element model.  With a 77K shield the system should reach Tc in about 2 ½ hours.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4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ADED3-8C64-4E68-84A6-29FB4631F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79450"/>
            <a:ext cx="4537075" cy="3402013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Keeping the shield at 77K should not be a problem:  The shield consists of a new outer vacuum volume, surrounds a liquid nitrogen </a:t>
            </a:r>
            <a:r>
              <a:rPr lang="en-US" dirty="0" err="1"/>
              <a:t>dewar</a:t>
            </a:r>
            <a:r>
              <a:rPr lang="en-US" dirty="0"/>
              <a:t> in which the liquid volume extends all the way down in this narrow space to the vacuum baseplate.</a:t>
            </a:r>
          </a:p>
          <a:p>
            <a:endParaRPr lang="en-US" dirty="0"/>
          </a:p>
          <a:p>
            <a:r>
              <a:rPr lang="en-US" dirty="0"/>
              <a:t>Hoping to show results from the cooldown, but capital purchase rules being what they are…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74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E55E-FF69-4FFE-A84C-F330030400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201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06888"/>
            <a:ext cx="5048250" cy="4157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For axion sensitivity, ARIADNE is one approach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Our group has experience with tungsten machining and has prototyped the source mass: we have fabricated a prototype from tungsten via wire EDM and showed it to have magnetic impurities of less than a ppm.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Currently working on a reflective pattern for the top, so a laser can probe the velocity.</a:t>
            </a:r>
          </a:p>
        </p:txBody>
      </p:sp>
    </p:spTree>
    <p:extLst>
      <p:ext uri="{BB962C8B-B14F-4D97-AF65-F5344CB8AC3E}">
        <p14:creationId xmlns:p14="http://schemas.microsoft.com/office/powerpoint/2010/main" val="238390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fact it was originally optimized for mass-coupled Yukawa-type interaction</a:t>
            </a:r>
          </a:p>
          <a:p>
            <a:endParaRPr lang="en-US" dirty="0"/>
          </a:p>
          <a:p>
            <a:r>
              <a:rPr lang="en-US" dirty="0"/>
              <a:t>2 test masses A and B</a:t>
            </a:r>
          </a:p>
          <a:p>
            <a:endParaRPr lang="en-US" dirty="0"/>
          </a:p>
          <a:p>
            <a:r>
              <a:rPr lang="en-US" dirty="0"/>
              <a:t>Alpha is strength relative to gravity and lambda is the range</a:t>
            </a:r>
          </a:p>
          <a:p>
            <a:r>
              <a:rPr lang="en-US" dirty="0"/>
              <a:t>Lambda also the Compton wavelength of the force mediator of mass m_(little a)</a:t>
            </a:r>
          </a:p>
          <a:p>
            <a:endParaRPr lang="en-US" dirty="0"/>
          </a:p>
          <a:p>
            <a:r>
              <a:rPr lang="en-US" dirty="0"/>
              <a:t>Nice generalization of 1/r potentials for the case of massive mediator</a:t>
            </a:r>
          </a:p>
          <a:p>
            <a:endParaRPr lang="en-US" dirty="0"/>
          </a:p>
          <a:p>
            <a:r>
              <a:rPr lang="en-US" dirty="0"/>
              <a:t>Here it is again in terms of this scalar coupling constant which measures the strength relative to the strong interaction. </a:t>
            </a:r>
          </a:p>
          <a:p>
            <a:endParaRPr lang="en-US" dirty="0"/>
          </a:p>
          <a:p>
            <a:r>
              <a:rPr lang="en-US" dirty="0"/>
              <a:t>This is the notation commonly used for spin-dependent interactions. You can have a massive spin-spin interaction or massive spin-mass interaction.  The latter of which would violate both parity and time reversal symmetries.</a:t>
            </a:r>
          </a:p>
          <a:p>
            <a:endParaRPr lang="en-US" dirty="0"/>
          </a:p>
          <a:p>
            <a:r>
              <a:rPr lang="en-US" dirty="0"/>
              <a:t>These potentials are of special interest since they could be mediated by the axion, a promising light dark matter candidate.</a:t>
            </a:r>
          </a:p>
          <a:p>
            <a:endParaRPr lang="en-US" dirty="0"/>
          </a:p>
          <a:p>
            <a:r>
              <a:rPr lang="en-US" dirty="0"/>
              <a:t>In the absence of a signal most experiments report their results in terms of limits on the couplings as  function of the range.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10D63-94BB-4D89-96A5-786B02FC1AC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75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the spin-dependent potentials described by Moody and </a:t>
            </a:r>
            <a:r>
              <a:rPr lang="en-US" dirty="0" err="1"/>
              <a:t>Wilczek</a:t>
            </a:r>
            <a:r>
              <a:rPr lang="en-US" dirty="0"/>
              <a:t>, there are at 13 additional potentials consistent with rotational invariance and single boson exchange. </a:t>
            </a:r>
          </a:p>
          <a:p>
            <a:endParaRPr lang="en-US" dirty="0"/>
          </a:p>
          <a:p>
            <a:r>
              <a:rPr lang="en-US" dirty="0"/>
              <a:t>This is just to show that with suitable arrangement of the spin-polarized samples on our test masses, we have access to all 15 potentials.</a:t>
            </a:r>
          </a:p>
          <a:p>
            <a:endParaRPr lang="en-US" dirty="0"/>
          </a:p>
          <a:p>
            <a:r>
              <a:rPr lang="en-US" dirty="0"/>
              <a:t>These potentials have been updated and we are re-evaluating them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10D63-94BB-4D89-96A5-786B02FC1AC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89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C2FC-7925-43AF-9D98-64665F2735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79450"/>
            <a:ext cx="4537075" cy="3402013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advantage of our approach: versatility</a:t>
            </a:r>
          </a:p>
          <a:p>
            <a:endParaRPr lang="en-US" dirty="0"/>
          </a:p>
          <a:p>
            <a:r>
              <a:rPr lang="en-US" dirty="0"/>
              <a:t>And sensitivity at short range</a:t>
            </a:r>
          </a:p>
          <a:p>
            <a:endParaRPr lang="en-US" dirty="0"/>
          </a:p>
          <a:p>
            <a:r>
              <a:rPr lang="en-US" dirty="0"/>
              <a:t>Here are projected limits on 3 of the spin-spin interactions: essentially unconstrained below a few mm</a:t>
            </a:r>
          </a:p>
          <a:p>
            <a:endParaRPr lang="en-US" dirty="0"/>
          </a:p>
          <a:p>
            <a:r>
              <a:rPr lang="en-US" dirty="0"/>
              <a:t>Projected limits on spin-mass interactions: there are some new limits, but for nucleon couplings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E55E-FF69-4FFE-A84C-F330030400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201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06888"/>
            <a:ext cx="5048250" cy="4157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E55E-FF69-4FFE-A84C-F330030400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201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06888"/>
            <a:ext cx="5048250" cy="4157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749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9ADED3-8C64-4E68-84A6-29FB4631F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2013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01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73659-BEE6-4F7F-8162-9712B65BE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406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Experimentalist needs to scale all dimensions of experiment to the range desired, otherwise swamped out by large Newtonian force at larger distances.</a:t>
            </a:r>
          </a:p>
          <a:p>
            <a:endParaRPr lang="en-US" dirty="0"/>
          </a:p>
          <a:p>
            <a:r>
              <a:rPr lang="en-US" dirty="0"/>
              <a:t>What happen?  (Illustrate schematically)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10D63-94BB-4D89-96A5-786B02FC1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278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word about the readout.</a:t>
            </a:r>
          </a:p>
          <a:p>
            <a:endParaRPr lang="en-US" dirty="0"/>
          </a:p>
          <a:p>
            <a:r>
              <a:rPr lang="en-US" dirty="0"/>
              <a:t>We use a capacitive transducer coupled to a differential amplifier. </a:t>
            </a:r>
          </a:p>
          <a:p>
            <a:endParaRPr lang="en-US" dirty="0"/>
          </a:p>
          <a:p>
            <a:r>
              <a:rPr lang="en-US" dirty="0"/>
              <a:t>Described in this reference by Haiyang Yan, our postdoc who is now at the Academy of Engineering Physics, </a:t>
            </a:r>
            <a:r>
              <a:rPr lang="en-US" dirty="0" err="1"/>
              <a:t>Mianyang</a:t>
            </a:r>
            <a:endParaRPr lang="en-US" dirty="0"/>
          </a:p>
          <a:p>
            <a:endParaRPr lang="en-US" dirty="0"/>
          </a:p>
          <a:p>
            <a:r>
              <a:rPr lang="en-US" dirty="0"/>
              <a:t>Based on this low-noise op-amp.  The noise is 100 </a:t>
            </a:r>
            <a:r>
              <a:rPr lang="en-US" dirty="0" err="1"/>
              <a:t>nV</a:t>
            </a:r>
            <a:r>
              <a:rPr lang="en-US" dirty="0"/>
              <a:t> per root Hz.  Not just the op-amp but the entire readout.</a:t>
            </a:r>
          </a:p>
          <a:p>
            <a:endParaRPr lang="en-US" dirty="0"/>
          </a:p>
          <a:p>
            <a:r>
              <a:rPr lang="en-US" dirty="0"/>
              <a:t>Not state-of-the-art but sufficient to resolve the thermal oscillations, which are about 100 femtometers. </a:t>
            </a:r>
          </a:p>
          <a:p>
            <a:endParaRPr lang="en-US" dirty="0"/>
          </a:p>
          <a:p>
            <a:r>
              <a:rPr lang="en-US" dirty="0"/>
              <a:t>Pretty sensitive physics with few $100 equipment (+ few months of postdoc time…)</a:t>
            </a:r>
          </a:p>
          <a:p>
            <a:endParaRPr lang="en-US" dirty="0"/>
          </a:p>
          <a:p>
            <a:r>
              <a:rPr lang="en-US" dirty="0"/>
              <a:t>There are offsets in the electronics but we resolve them by tuning slightly off resonance, so the duty cycle is about 50%.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173659-BEE6-4F7F-8162-9712B65BE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66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73659-BEE6-4F7F-8162-9712B65BE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25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173659-BEE6-4F7F-8162-9712B65BE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5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C2FC-7925-43AF-9D98-64665F2735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2013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Here are the experimental limits on spin-independent forces in the sub-mm range.</a:t>
            </a:r>
          </a:p>
          <a:p>
            <a:endParaRPr lang="en-US" dirty="0"/>
          </a:p>
          <a:p>
            <a:r>
              <a:rPr lang="en-US" dirty="0"/>
              <a:t>Lambda ranges from 1cm down to below 1um. Alpha runs from 1E-7 times gravity to 1E10</a:t>
            </a:r>
          </a:p>
          <a:p>
            <a:r>
              <a:rPr lang="en-US" dirty="0"/>
              <a:t>Experimentally exclude region is above and to the right of the blue curve.</a:t>
            </a:r>
          </a:p>
          <a:p>
            <a:endParaRPr lang="en-US" dirty="0"/>
          </a:p>
          <a:p>
            <a:r>
              <a:rPr lang="en-US" dirty="0"/>
              <a:t>Above 10um the best limits come from torsion pendulum experiments, Below they are set by AFM type experiments. The IU experiment is a hybrid.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C2FC-7925-43AF-9D98-64665F2735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2013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31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C2FC-7925-43AF-9D98-64665F2735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2013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6888"/>
            <a:ext cx="5048250" cy="4157662"/>
          </a:xfrm>
        </p:spPr>
        <p:txBody>
          <a:bodyPr/>
          <a:lstStyle/>
          <a:p>
            <a:r>
              <a:rPr lang="en-US" dirty="0"/>
              <a:t>The fine and dashed lines are theoretical predictions.  I will not discuss them except to point out that there is a prediction for the axion for unpolarized test masses, indirect limit from constraints on theta QCD from neutron EDM experiments. 1E4 below current direct limits.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When we started the Indiana short-range experiment we did not think torsion balance would be the instrument of choice: seismic and room vibrations, mechanical drifts that we though would be exacerbated at short-range.</a:t>
            </a:r>
          </a:p>
          <a:p>
            <a:endParaRPr lang="en-US" dirty="0"/>
          </a:p>
          <a:p>
            <a:r>
              <a:rPr lang="en-US" dirty="0"/>
              <a:t>This is a cartoon</a:t>
            </a:r>
          </a:p>
          <a:p>
            <a:endParaRPr lang="en-US" dirty="0"/>
          </a:p>
          <a:p>
            <a:r>
              <a:rPr lang="en-US" dirty="0"/>
              <a:t>It uses planar geometry to concentrate as much mass as possible at the range of interest</a:t>
            </a:r>
          </a:p>
          <a:p>
            <a:endParaRPr lang="en-US" dirty="0"/>
          </a:p>
          <a:p>
            <a:r>
              <a:rPr lang="en-US" dirty="0"/>
              <a:t>We have a resonant detector with a source mass driven on resonance to maximize the signal</a:t>
            </a:r>
          </a:p>
          <a:p>
            <a:endParaRPr lang="en-US" dirty="0"/>
          </a:p>
          <a:p>
            <a:r>
              <a:rPr lang="en-US" dirty="0"/>
              <a:t>Resonant operation puts heavy burden on vibration isolation</a:t>
            </a:r>
          </a:p>
          <a:p>
            <a:endParaRPr lang="en-US" dirty="0"/>
          </a:p>
          <a:p>
            <a:r>
              <a:rPr lang="en-US" dirty="0"/>
              <a:t>Why we choose a 1 kHz operational frequency since at 1 kHz it is possible to use a stiff, passive vibration isolation system</a:t>
            </a:r>
          </a:p>
          <a:p>
            <a:endParaRPr lang="en-US" dirty="0"/>
          </a:p>
          <a:p>
            <a:r>
              <a:rPr lang="en-US" dirty="0"/>
              <a:t>In the absence of resonant backgrounds the limiting background is thermal noise, which is why the detector has this double rectangle shape since it has a high Q</a:t>
            </a:r>
          </a:p>
          <a:p>
            <a:endParaRPr lang="en-US" dirty="0"/>
          </a:p>
          <a:p>
            <a:r>
              <a:rPr lang="en-US" dirty="0"/>
              <a:t>There is also a stiff conducting shield between the test masses which limited the gap to 80 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3659-BEE6-4F7F-8162-9712B65BE81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Cartoon of whole central apparatus, with test masses in same orientation and color scheme</a:t>
            </a:r>
          </a:p>
          <a:p>
            <a:endParaRPr lang="en-US" dirty="0"/>
          </a:p>
          <a:p>
            <a:r>
              <a:rPr lang="en-US" dirty="0"/>
              <a:t>Each element suspended from one of our vibration isolation stacks, which acts as a series of soft springs relative to the 1 kHz operation frequency: kHz vibrations of the source are attenuated by 1E10.</a:t>
            </a:r>
          </a:p>
          <a:p>
            <a:endParaRPr lang="en-US" dirty="0"/>
          </a:p>
          <a:p>
            <a:r>
              <a:rPr lang="en-US" dirty="0"/>
              <a:t>Readout not shown: capacitive probe just above the detector, and a front-end JFET amplifier which </a:t>
            </a:r>
            <a:r>
              <a:rPr lang="en-US" dirty="0" err="1"/>
              <a:t>ouputs</a:t>
            </a:r>
            <a:r>
              <a:rPr lang="en-US" dirty="0"/>
              <a:t> the signal to a lock-in.</a:t>
            </a:r>
          </a:p>
          <a:p>
            <a:endParaRPr lang="en-US" dirty="0"/>
          </a:p>
          <a:p>
            <a:r>
              <a:rPr lang="en-US" dirty="0"/>
              <a:t>Further reduce acoustic background, placed in 75L bell jar and pumped to 1E-7 torr.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73659-BEE6-4F7F-8162-9712B65BE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73659-BEE6-4F7F-8162-9712B65BE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73659-BEE6-4F7F-8162-9712B65BE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our sensitivity to </a:t>
            </a:r>
            <a:r>
              <a:rPr lang="en-US" dirty="0" err="1"/>
              <a:t>yukawa</a:t>
            </a:r>
            <a:r>
              <a:rPr lang="en-US" dirty="0"/>
              <a:t> forces</a:t>
            </a:r>
          </a:p>
          <a:p>
            <a:endParaRPr lang="en-US" dirty="0"/>
          </a:p>
          <a:p>
            <a:r>
              <a:rPr lang="en-US" dirty="0"/>
              <a:t>Model the signal as the </a:t>
            </a:r>
            <a:r>
              <a:rPr lang="en-US" dirty="0" err="1"/>
              <a:t>yukawa</a:t>
            </a:r>
            <a:r>
              <a:rPr lang="en-US" dirty="0"/>
              <a:t> force between flat plates: for our geometry this works out to a few </a:t>
            </a:r>
            <a:r>
              <a:rPr lang="en-US" dirty="0" err="1"/>
              <a:t>fN</a:t>
            </a:r>
            <a:r>
              <a:rPr lang="en-US" dirty="0"/>
              <a:t> for a gravitational-strength Yukawa interaction at 50 um.</a:t>
            </a:r>
          </a:p>
          <a:p>
            <a:endParaRPr lang="en-US" dirty="0"/>
          </a:p>
          <a:p>
            <a:r>
              <a:rPr lang="en-US" dirty="0"/>
              <a:t>Estimate the thermal noise from the mechanical Nyquist formula.  This is the mechanical analog of Johnson noise in a resistor where the resistance is replaced by the mechanical damping factor, inversely proportional to the quality factor.</a:t>
            </a:r>
          </a:p>
          <a:p>
            <a:endParaRPr lang="en-US" dirty="0"/>
          </a:p>
          <a:p>
            <a:r>
              <a:rPr lang="en-US" dirty="0"/>
              <a:t>For our test masses this works out to a few </a:t>
            </a:r>
            <a:r>
              <a:rPr lang="en-US" dirty="0" err="1"/>
              <a:t>fN</a:t>
            </a:r>
            <a:r>
              <a:rPr lang="en-US" dirty="0"/>
              <a:t> at room T assuming Qs of about 50k, and 1 day integration time.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cryo</a:t>
            </a:r>
            <a:r>
              <a:rPr lang="en-US" dirty="0"/>
              <a:t> experiment might do better by 2 OOM, not just from the T but the expected improvement in Q.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3659-BEE6-4F7F-8162-9712B65BE81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6A528-EBFD-46FA-88C5-96D90560AC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BDD9D-691F-4230-889E-8D0522338B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1FB23-ADD9-4510-8FC9-2114C958ED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6A528-EBFD-46FA-88C5-96D90560AC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9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039B4-71EC-431E-B34B-E865D51F98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63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A7C5C-A737-42E8-9B4C-294FCE2846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4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185CC-7F8A-43E1-B081-15CA94790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67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B492B-C740-44B0-A557-C49BFF3368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19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C537D-9CEC-4DD9-9498-8C63E08F29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ED469-A829-4CA2-ADC4-954DCA14CD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45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CCF23-4357-4F8F-BC60-4C93ADF19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45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039B4-71EC-431E-B34B-E865D51F98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47169-DAD9-4191-9C31-587B0D2DB6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35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BDD9D-691F-4230-889E-8D0522338B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34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1FB23-ADD9-4510-8FC9-2114C958ED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30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11DDB1-B836-43BC-9277-292F42BB12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94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685800"/>
            <a:ext cx="8229600" cy="27432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rgbClr val="3333B2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563" y="6488113"/>
            <a:ext cx="3500437" cy="369887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1200" dirty="0" err="1">
                <a:solidFill>
                  <a:prstClr val="white"/>
                </a:solidFill>
                <a:cs typeface="Arial" charset="0"/>
              </a:rPr>
              <a:t>Ke</a:t>
            </a:r>
            <a:r>
              <a:rPr lang="en-US" sz="1200" dirty="0">
                <a:solidFill>
                  <a:prstClr val="white"/>
                </a:solidFill>
                <a:cs typeface="Arial" charset="0"/>
              </a:rPr>
              <a:t> Li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838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667000"/>
            <a:ext cx="6400800" cy="5334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71563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4290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92875"/>
            <a:ext cx="11430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6CB4F1-E69D-4458-B775-B121381A0F5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44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63" y="6488113"/>
            <a:ext cx="3500437" cy="369887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1200" dirty="0" err="1">
                <a:solidFill>
                  <a:prstClr val="white"/>
                </a:solidFill>
                <a:cs typeface="Arial" charset="0"/>
              </a:rPr>
              <a:t>Ke</a:t>
            </a:r>
            <a:r>
              <a:rPr lang="en-US" sz="1200" dirty="0">
                <a:solidFill>
                  <a:prstClr val="white"/>
                </a:solidFill>
                <a:cs typeface="Arial" charset="0"/>
              </a:rPr>
              <a:t> 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71563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C7FEBF-A170-470C-A369-F0D066FB58E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69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2F621-4695-46C1-8607-7F4A48817B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46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63" y="6488113"/>
            <a:ext cx="3500437" cy="369887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1200">
                <a:solidFill>
                  <a:prstClr val="white"/>
                </a:solidFill>
                <a:cs typeface="Arial" charset="0"/>
              </a:rPr>
              <a:t>Vu Pham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672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672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8546F-1E4E-426D-9940-5EB4B4A7467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99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1563" y="6488113"/>
            <a:ext cx="3500437" cy="369887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1200">
                <a:solidFill>
                  <a:prstClr val="white"/>
                </a:solidFill>
                <a:cs typeface="Arial" charset="0"/>
              </a:rPr>
              <a:t>Vu Pham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25B14B-C98E-4C14-96E7-18DD3A29C17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79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6477000"/>
            <a:ext cx="35052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8ABFDA-DAF0-4496-8136-3108F5781C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3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A7C5C-A737-42E8-9B4C-294FCE2846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6477000"/>
            <a:ext cx="35052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C05FB1-C35B-4870-BC50-C1BF2D042AF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53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A947-F0B9-4AC8-B617-2CA04D3999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58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05516-340B-459A-81CA-6701DA508F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83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EA575-3527-424C-A005-428A5216F8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39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9EB02-20BD-4C4F-B59A-1CA3F89D91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94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ED469-A829-4CA2-ADC4-954DCA14CD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92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6A528-EBFD-46FA-88C5-96D90560AC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77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039B4-71EC-431E-B34B-E865D51F98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77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A7C5C-A737-42E8-9B4C-294FCE2846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78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185CC-7F8A-43E1-B081-15CA94790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4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185CC-7F8A-43E1-B081-15CA94790A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B492B-C740-44B0-A557-C49BFF3368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04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C537D-9CEC-4DD9-9498-8C63E08F29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77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ED469-A829-4CA2-ADC4-954DCA14CD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95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CCF23-4357-4F8F-BC60-4C93ADF19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35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47169-DAD9-4191-9C31-587B0D2DB6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79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BDD9D-691F-4230-889E-8D0522338B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07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1FB23-ADD9-4510-8FC9-2114C958ED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59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11DDB1-B836-43BC-9277-292F42BB12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558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A3EE3-8DB6-413D-A0B5-5D8CE2CFF0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08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32496-975F-4636-8E92-B625B9CC8E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5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B492B-C740-44B0-A557-C49BFF3368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532F-093B-4123-A049-56B2778DC2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551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93BCC-488B-466A-ACDF-25D57BBDC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067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36A35-F4EE-4C90-A7F5-42155B27C8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1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36604-BB22-42C4-B577-6376BE0F9A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29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0381C-C070-49EC-B477-B3175987A7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96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9BA4A-C1E2-4962-B1C4-3CC6D972B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91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5386A-AC83-41A1-A29D-6FBAE0E62B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48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85F37-194C-409D-8285-5837A24263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45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61765-59F5-4C1A-9459-ED076A3471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006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11DDB1-B836-43BC-9277-292F42BB12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4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C537D-9CEC-4DD9-9498-8C63E08F29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D1005C9-2C3C-433C-9022-8BCEEFCD98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80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6A528-EBFD-46FA-88C5-96D90560AC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65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039B4-71EC-431E-B34B-E865D51F98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02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A7C5C-A737-42E8-9B4C-294FCE2846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06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185CC-7F8A-43E1-B081-15CA94790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237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B492B-C740-44B0-A557-C49BFF3368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37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C537D-9CEC-4DD9-9498-8C63E08F29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283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ED469-A829-4CA2-ADC4-954DCA14CD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686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CCF23-4357-4F8F-BC60-4C93ADF19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183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47169-DAD9-4191-9C31-587B0D2DB6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7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ED469-A829-4CA2-ADC4-954DCA14CD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BDD9D-691F-4230-889E-8D0522338B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837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1FB23-ADD9-4510-8FC9-2114C958ED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244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11DDB1-B836-43BC-9277-292F42BB12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4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CCF23-4357-4F8F-BC60-4C93ADF19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47169-DAD9-4191-9C31-587B0D2DB6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F331A0-92C5-4BF7-B535-9147B9A0607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F331A0-92C5-4BF7-B535-9147B9A0607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F331A0-92C5-4BF7-B535-9147B9A0607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0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8C7931-C9D4-4986-9994-2A7C56F0F0C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1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F331A0-92C5-4BF7-B535-9147B9A0607A}" type="slidenum">
              <a:rPr lang="en-US" b="0">
                <a:solidFill>
                  <a:srgbClr val="000000"/>
                </a:solidFill>
              </a:rPr>
              <a:pPr/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2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jpeg"/><Relationship Id="rId5" Type="http://schemas.openxmlformats.org/officeDocument/2006/relationships/image" Target="../media/image27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7.wmf"/><Relationship Id="rId26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oleObject" Target="../embeddings/oleObject2.bin"/><Relationship Id="rId25" Type="http://schemas.openxmlformats.org/officeDocument/2006/relationships/image" Target="../media/image2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20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0.png"/><Relationship Id="rId11" Type="http://schemas.openxmlformats.org/officeDocument/2006/relationships/image" Target="../media/image6.wmf"/><Relationship Id="rId24" Type="http://schemas.openxmlformats.org/officeDocument/2006/relationships/image" Target="../media/image22.png"/><Relationship Id="rId5" Type="http://schemas.openxmlformats.org/officeDocument/2006/relationships/image" Target="../media/image90.png"/><Relationship Id="rId15" Type="http://schemas.openxmlformats.org/officeDocument/2006/relationships/image" Target="../media/image170.png"/><Relationship Id="rId23" Type="http://schemas.openxmlformats.org/officeDocument/2006/relationships/image" Target="../media/image21.png"/><Relationship Id="rId10" Type="http://schemas.openxmlformats.org/officeDocument/2006/relationships/oleObject" Target="../embeddings/oleObject1.bin"/><Relationship Id="rId19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0.png"/><Relationship Id="rId22" Type="http://schemas.openxmlformats.org/officeDocument/2006/relationships/image" Target="../media/image20.png"/><Relationship Id="rId27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4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3.wmf"/><Relationship Id="rId10" Type="http://schemas.openxmlformats.org/officeDocument/2006/relationships/image" Target="../media/image55.wmf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326160" y="39089"/>
            <a:ext cx="86023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Spin-Dependent Sub-Millimeter Fifth Force Search Using Ferrimagnetic Test Masses</a:t>
            </a:r>
          </a:p>
        </p:txBody>
      </p:sp>
      <p:pic>
        <p:nvPicPr>
          <p:cNvPr id="122897" name="Picture 17" descr="IU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29" y="5479312"/>
            <a:ext cx="1409700" cy="13716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20196" y="852381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Josh Long</a:t>
            </a:r>
          </a:p>
        </p:txBody>
      </p:sp>
      <p:pic>
        <p:nvPicPr>
          <p:cNvPr id="11" name="Picture 1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400"/>
            <a:ext cx="13716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311" y="5486400"/>
            <a:ext cx="3293771" cy="1371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EE8069-460A-4C4D-8A25-5D36B80AFA6A}"/>
              </a:ext>
            </a:extLst>
          </p:cNvPr>
          <p:cNvSpPr/>
          <p:nvPr/>
        </p:nvSpPr>
        <p:spPr>
          <a:xfrm>
            <a:off x="1720196" y="1152487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Indiana University, Bloomington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32C4786-833D-473C-9747-6A1BA4A7A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66" y="1742246"/>
            <a:ext cx="636347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Classification, parameterization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63149AF9-ED9A-4A67-85B3-84F8E7756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66" y="3859802"/>
            <a:ext cx="52708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Cooling system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2694ACAA-1704-4BED-9469-2484D3D8E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66" y="2271635"/>
            <a:ext cx="485177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Motivation and existing limits (mass-coupled) 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E5E1A1AE-056C-4273-A867-6636A0E52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66" y="2801024"/>
            <a:ext cx="623907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Experiment overview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5D3F6CFC-66E4-4BF4-843D-AB36ADEA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66" y="4389191"/>
            <a:ext cx="311641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Projected sensitivity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A653CC55-71CB-4400-A86D-653C3A987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66" y="3330413"/>
            <a:ext cx="435002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Polarized test masses; spin density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457200" y="5345668"/>
            <a:ext cx="586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Calibri" pitchFamily="34" charset="0"/>
              </a:rPr>
              <a:t>Upper: 1 day integration time, 50 micron gap, 300 K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57200" y="5846928"/>
            <a:ext cx="845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Calibri" pitchFamily="34" charset="0"/>
              </a:rPr>
              <a:t>Lower: 1 day integration time, 50 micron gap, 4.2 K, factor 50 Q improvement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71600" y="0"/>
            <a:ext cx="640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Current Limits (2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and Projected Sensitivity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57200" y="632460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Calibri" pitchFamily="34" charset="0"/>
              </a:rPr>
              <a:t>Present gap ~ 80 microns; need flatter, more level elements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599"/>
            <a:ext cx="6019800" cy="47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0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 cstate="print"/>
          <a:srcRect l="50638" r="-4809"/>
          <a:stretch>
            <a:fillRect/>
          </a:stretch>
        </p:blipFill>
        <p:spPr bwMode="auto">
          <a:xfrm>
            <a:off x="5257800" y="914400"/>
            <a:ext cx="3505200" cy="3810000"/>
          </a:xfrm>
          <a:prstGeom prst="rect">
            <a:avLst/>
          </a:prstGeom>
          <a:noFill/>
        </p:spPr>
      </p:pic>
      <p:sp>
        <p:nvSpPr>
          <p:cNvPr id="50" name="Diamond 49"/>
          <p:cNvSpPr/>
          <p:nvPr/>
        </p:nvSpPr>
        <p:spPr>
          <a:xfrm>
            <a:off x="6858000" y="2743200"/>
            <a:ext cx="533400" cy="304800"/>
          </a:xfrm>
          <a:prstGeom prst="diamon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5181599" y="4016543"/>
            <a:ext cx="3246783" cy="8309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“Compensated” test mass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e.g., Dy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(W.-T. Ni, C. Speake, R. Ritter) 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rot="5400000" flipH="1" flipV="1">
            <a:off x="6019800" y="3124200"/>
            <a:ext cx="1295400" cy="8382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228600" y="5710564"/>
            <a:ext cx="4288972" cy="338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Hoedl et al., PRL 106 (2011) 041801</a:t>
            </a:r>
            <a:endParaRPr kumimoji="0" lang="en-US" sz="1600" b="0" i="1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473528" y="1676400"/>
            <a:ext cx="3429000" cy="338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-Wash ALP torsion pendulum</a:t>
            </a:r>
          </a:p>
        </p:txBody>
      </p:sp>
      <p:pic>
        <p:nvPicPr>
          <p:cNvPr id="12" name="Picture 11" descr="eot-wash_AL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2162890"/>
            <a:ext cx="3935634" cy="33528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00038" y="690562"/>
          <a:ext cx="3890962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554" name="Equation" r:id="rId6" imgW="2120760" imgH="406080" progId="Equation.DSMT4">
                  <p:embed/>
                </p:oleObj>
              </mc:Choice>
              <mc:Fallback>
                <p:oleObj name="Equation" r:id="rId6" imgW="2120760" imgH="4060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690562"/>
                        <a:ext cx="3890962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1"/>
          <p:cNvSpPr>
            <a:spLocks noChangeArrowheads="1"/>
          </p:cNvSpPr>
          <p:nvPr/>
        </p:nvSpPr>
        <p:spPr bwMode="auto">
          <a:xfrm>
            <a:off x="1327918" y="0"/>
            <a:ext cx="598728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 – Dependent experiments (electron)</a:t>
            </a:r>
          </a:p>
        </p:txBody>
      </p:sp>
    </p:spTree>
    <p:extLst>
      <p:ext uri="{BB962C8B-B14F-4D97-AF65-F5344CB8AC3E}">
        <p14:creationId xmlns:p14="http://schemas.microsoft.com/office/powerpoint/2010/main" val="400237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1828799" y="0"/>
            <a:ext cx="54863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Spin-Polarized Test Mass: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Ferrimagnet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1619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Down Arrow 42"/>
          <p:cNvSpPr/>
          <p:nvPr/>
        </p:nvSpPr>
        <p:spPr>
          <a:xfrm rot="10800000">
            <a:off x="19333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36"/>
          <p:cNvSpPr>
            <a:spLocks noChangeArrowheads="1"/>
          </p:cNvSpPr>
          <p:nvPr/>
        </p:nvSpPr>
        <p:spPr bwMode="auto">
          <a:xfrm>
            <a:off x="1828801" y="3810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5" name="Rectangle 36"/>
          <p:cNvSpPr>
            <a:spLocks noChangeArrowheads="1"/>
          </p:cNvSpPr>
          <p:nvPr/>
        </p:nvSpPr>
        <p:spPr bwMode="auto">
          <a:xfrm>
            <a:off x="2057401" y="16764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26191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Down Arrow 46"/>
          <p:cNvSpPr/>
          <p:nvPr/>
        </p:nvSpPr>
        <p:spPr>
          <a:xfrm rot="10800000">
            <a:off x="23905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Down Arrow 50"/>
          <p:cNvSpPr/>
          <p:nvPr/>
        </p:nvSpPr>
        <p:spPr>
          <a:xfrm rot="10800000">
            <a:off x="28477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35335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 rot="10800000">
            <a:off x="33049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Down Arrow 79"/>
          <p:cNvSpPr/>
          <p:nvPr/>
        </p:nvSpPr>
        <p:spPr>
          <a:xfrm rot="10800000">
            <a:off x="5209922" y="1015650"/>
            <a:ext cx="242316" cy="75608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4947160" y="552519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3070479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FAEF34-B0DF-4EA4-9B0E-391085911AB1}"/>
              </a:ext>
            </a:extLst>
          </p:cNvPr>
          <p:cNvSpPr/>
          <p:nvPr/>
        </p:nvSpPr>
        <p:spPr>
          <a:xfrm>
            <a:off x="2852973" y="6525293"/>
            <a:ext cx="6303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R.C. Ritter, C.E. Goldblum, W.-T. Ni, G.T. Gillies, C.C. Speake, PRD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977 (1990)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52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2209800" y="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Compensated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Ferrimagnet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1619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Down Arrow 42"/>
          <p:cNvSpPr/>
          <p:nvPr/>
        </p:nvSpPr>
        <p:spPr>
          <a:xfrm rot="10800000">
            <a:off x="19333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36"/>
          <p:cNvSpPr>
            <a:spLocks noChangeArrowheads="1"/>
          </p:cNvSpPr>
          <p:nvPr/>
        </p:nvSpPr>
        <p:spPr bwMode="auto">
          <a:xfrm>
            <a:off x="1828801" y="3810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5" name="Rectangle 36"/>
          <p:cNvSpPr>
            <a:spLocks noChangeArrowheads="1"/>
          </p:cNvSpPr>
          <p:nvPr/>
        </p:nvSpPr>
        <p:spPr bwMode="auto">
          <a:xfrm>
            <a:off x="2057401" y="16764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26191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Down Arrow 46"/>
          <p:cNvSpPr/>
          <p:nvPr/>
        </p:nvSpPr>
        <p:spPr>
          <a:xfrm rot="10800000">
            <a:off x="23905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Down Arrow 50"/>
          <p:cNvSpPr/>
          <p:nvPr/>
        </p:nvSpPr>
        <p:spPr>
          <a:xfrm rot="10800000">
            <a:off x="28477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35335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 rot="10800000">
            <a:off x="33049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92411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050" y="1057306"/>
            <a:ext cx="190500" cy="88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228600" y="1924119"/>
            <a:ext cx="533400" cy="533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00050" y="1209694"/>
            <a:ext cx="190500" cy="7315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 36"/>
          <p:cNvSpPr>
            <a:spLocks noChangeArrowheads="1"/>
          </p:cNvSpPr>
          <p:nvPr/>
        </p:nvSpPr>
        <p:spPr bwMode="auto">
          <a:xfrm>
            <a:off x="228600" y="609609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</a:p>
        </p:txBody>
      </p:sp>
      <p:sp>
        <p:nvSpPr>
          <p:cNvPr id="80" name="Down Arrow 79"/>
          <p:cNvSpPr/>
          <p:nvPr/>
        </p:nvSpPr>
        <p:spPr>
          <a:xfrm rot="10800000">
            <a:off x="5209922" y="1015650"/>
            <a:ext cx="242316" cy="75608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4947160" y="552519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3070479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Down Arrow 88"/>
          <p:cNvSpPr/>
          <p:nvPr/>
        </p:nvSpPr>
        <p:spPr>
          <a:xfrm>
            <a:off x="2161921" y="3562273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Down Arrow 89"/>
          <p:cNvSpPr/>
          <p:nvPr/>
        </p:nvSpPr>
        <p:spPr>
          <a:xfrm rot="10800000">
            <a:off x="19333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 36"/>
          <p:cNvSpPr>
            <a:spLocks noChangeArrowheads="1"/>
          </p:cNvSpPr>
          <p:nvPr/>
        </p:nvSpPr>
        <p:spPr bwMode="auto">
          <a:xfrm>
            <a:off x="1828801" y="25146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2" name="Rectangle 36"/>
          <p:cNvSpPr>
            <a:spLocks noChangeArrowheads="1"/>
          </p:cNvSpPr>
          <p:nvPr/>
        </p:nvSpPr>
        <p:spPr bwMode="auto">
          <a:xfrm>
            <a:off x="2057401" y="3943281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93" name="Down Arrow 92"/>
          <p:cNvSpPr/>
          <p:nvPr/>
        </p:nvSpPr>
        <p:spPr>
          <a:xfrm>
            <a:off x="2619121" y="3562273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Down Arrow 93"/>
          <p:cNvSpPr/>
          <p:nvPr/>
        </p:nvSpPr>
        <p:spPr>
          <a:xfrm rot="10800000">
            <a:off x="23905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Down Arrow 96"/>
          <p:cNvSpPr/>
          <p:nvPr/>
        </p:nvSpPr>
        <p:spPr>
          <a:xfrm rot="10800000">
            <a:off x="28477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Down Arrow 98"/>
          <p:cNvSpPr/>
          <p:nvPr/>
        </p:nvSpPr>
        <p:spPr>
          <a:xfrm>
            <a:off x="3533521" y="3562273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Down Arrow 99"/>
          <p:cNvSpPr/>
          <p:nvPr/>
        </p:nvSpPr>
        <p:spPr>
          <a:xfrm rot="10800000">
            <a:off x="33049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28600" y="405771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0050" y="3190894"/>
            <a:ext cx="190500" cy="88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28600" y="4057719"/>
            <a:ext cx="533400" cy="533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00050" y="3733800"/>
            <a:ext cx="1905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 36"/>
          <p:cNvSpPr>
            <a:spLocks noChangeArrowheads="1"/>
          </p:cNvSpPr>
          <p:nvPr/>
        </p:nvSpPr>
        <p:spPr bwMode="auto">
          <a:xfrm>
            <a:off x="0" y="27432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&lt; 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</a:p>
        </p:txBody>
      </p:sp>
      <p:sp>
        <p:nvSpPr>
          <p:cNvPr id="108" name="Down Arrow 107"/>
          <p:cNvSpPr/>
          <p:nvPr/>
        </p:nvSpPr>
        <p:spPr>
          <a:xfrm rot="10800000">
            <a:off x="5209922" y="3527274"/>
            <a:ext cx="242316" cy="37804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Rectangle 36"/>
          <p:cNvSpPr>
            <a:spLocks noChangeArrowheads="1"/>
          </p:cNvSpPr>
          <p:nvPr/>
        </p:nvSpPr>
        <p:spPr bwMode="auto">
          <a:xfrm>
            <a:off x="4947160" y="3105090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3070479" y="3562274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Down Arrow 117"/>
          <p:cNvSpPr/>
          <p:nvPr/>
        </p:nvSpPr>
        <p:spPr>
          <a:xfrm>
            <a:off x="2119884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Down Arrow 118"/>
          <p:cNvSpPr/>
          <p:nvPr/>
        </p:nvSpPr>
        <p:spPr>
          <a:xfrm rot="10800000">
            <a:off x="19333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Rectangle 36"/>
          <p:cNvSpPr>
            <a:spLocks noChangeArrowheads="1"/>
          </p:cNvSpPr>
          <p:nvPr/>
        </p:nvSpPr>
        <p:spPr bwMode="auto">
          <a:xfrm>
            <a:off x="1828801" y="46482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1" name="Rectangle 36"/>
          <p:cNvSpPr>
            <a:spLocks noChangeArrowheads="1"/>
          </p:cNvSpPr>
          <p:nvPr/>
        </p:nvSpPr>
        <p:spPr bwMode="auto">
          <a:xfrm>
            <a:off x="2057401" y="638169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22" name="Down Arrow 121"/>
          <p:cNvSpPr/>
          <p:nvPr/>
        </p:nvSpPr>
        <p:spPr>
          <a:xfrm>
            <a:off x="2577084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Down Arrow 122"/>
          <p:cNvSpPr/>
          <p:nvPr/>
        </p:nvSpPr>
        <p:spPr>
          <a:xfrm rot="10800000">
            <a:off x="23905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Down Arrow 125"/>
          <p:cNvSpPr/>
          <p:nvPr/>
        </p:nvSpPr>
        <p:spPr>
          <a:xfrm rot="10800000">
            <a:off x="28477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Down Arrow 127"/>
          <p:cNvSpPr/>
          <p:nvPr/>
        </p:nvSpPr>
        <p:spPr>
          <a:xfrm>
            <a:off x="3491484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Down Arrow 128"/>
          <p:cNvSpPr/>
          <p:nvPr/>
        </p:nvSpPr>
        <p:spPr>
          <a:xfrm rot="10800000">
            <a:off x="33049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28600" y="619131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00050" y="5324506"/>
            <a:ext cx="190500" cy="88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28600" y="6191319"/>
            <a:ext cx="533400" cy="533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00050" y="6096000"/>
            <a:ext cx="190500" cy="109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ectangle 36"/>
          <p:cNvSpPr>
            <a:spLocks noChangeArrowheads="1"/>
          </p:cNvSpPr>
          <p:nvPr/>
        </p:nvSpPr>
        <p:spPr bwMode="auto">
          <a:xfrm>
            <a:off x="4724400" y="546729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</a:t>
            </a:r>
          </a:p>
        </p:txBody>
      </p:sp>
      <p:sp>
        <p:nvSpPr>
          <p:cNvPr id="143" name="Down Arrow 142"/>
          <p:cNvSpPr/>
          <p:nvPr/>
        </p:nvSpPr>
        <p:spPr>
          <a:xfrm>
            <a:off x="3028442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Rectangle 36"/>
          <p:cNvSpPr>
            <a:spLocks noChangeArrowheads="1"/>
          </p:cNvSpPr>
          <p:nvPr/>
        </p:nvSpPr>
        <p:spPr bwMode="auto">
          <a:xfrm>
            <a:off x="0" y="48768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&lt; 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C3DC318-B55D-46B2-B825-A9FA9E24331D}"/>
              </a:ext>
            </a:extLst>
          </p:cNvPr>
          <p:cNvSpPr/>
          <p:nvPr/>
        </p:nvSpPr>
        <p:spPr>
          <a:xfrm>
            <a:off x="2852973" y="6525293"/>
            <a:ext cx="6303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R.C. Ritter, C.E. Goldblum, W.-T. Ni, G.T. Gillies, C.C. Speake, PRD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977 (1990)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9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>
            <a:off x="21619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Down Arrow 42"/>
          <p:cNvSpPr/>
          <p:nvPr/>
        </p:nvSpPr>
        <p:spPr>
          <a:xfrm rot="10800000">
            <a:off x="19333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36"/>
          <p:cNvSpPr>
            <a:spLocks noChangeArrowheads="1"/>
          </p:cNvSpPr>
          <p:nvPr/>
        </p:nvSpPr>
        <p:spPr bwMode="auto">
          <a:xfrm>
            <a:off x="1828801" y="3810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5" name="Rectangle 36"/>
          <p:cNvSpPr>
            <a:spLocks noChangeArrowheads="1"/>
          </p:cNvSpPr>
          <p:nvPr/>
        </p:nvSpPr>
        <p:spPr bwMode="auto">
          <a:xfrm>
            <a:off x="2057401" y="16764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26191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Down Arrow 46"/>
          <p:cNvSpPr/>
          <p:nvPr/>
        </p:nvSpPr>
        <p:spPr>
          <a:xfrm rot="10800000">
            <a:off x="23905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Down Arrow 50"/>
          <p:cNvSpPr/>
          <p:nvPr/>
        </p:nvSpPr>
        <p:spPr>
          <a:xfrm rot="10800000">
            <a:off x="28477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35335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 rot="10800000">
            <a:off x="33049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92411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050" y="1057306"/>
            <a:ext cx="190500" cy="88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228600" y="1924119"/>
            <a:ext cx="533400" cy="533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00050" y="1209694"/>
            <a:ext cx="190500" cy="7315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 36"/>
          <p:cNvSpPr>
            <a:spLocks noChangeArrowheads="1"/>
          </p:cNvSpPr>
          <p:nvPr/>
        </p:nvSpPr>
        <p:spPr bwMode="auto">
          <a:xfrm>
            <a:off x="228600" y="609609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</a:p>
        </p:txBody>
      </p:sp>
      <p:sp>
        <p:nvSpPr>
          <p:cNvPr id="80" name="Down Arrow 79"/>
          <p:cNvSpPr/>
          <p:nvPr/>
        </p:nvSpPr>
        <p:spPr>
          <a:xfrm rot="10800000">
            <a:off x="5209922" y="1015650"/>
            <a:ext cx="242316" cy="75608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4947160" y="552519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Down Arrow 81"/>
          <p:cNvSpPr/>
          <p:nvPr/>
        </p:nvSpPr>
        <p:spPr>
          <a:xfrm rot="10800000">
            <a:off x="7191122" y="826630"/>
            <a:ext cx="242316" cy="94510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ctangle 36"/>
          <p:cNvSpPr>
            <a:spLocks noChangeArrowheads="1"/>
          </p:cNvSpPr>
          <p:nvPr/>
        </p:nvSpPr>
        <p:spPr bwMode="auto">
          <a:xfrm>
            <a:off x="6934201" y="438090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>
            <a:off x="3451163" y="1466931"/>
            <a:ext cx="407045" cy="152391"/>
          </a:xfrm>
          <a:prstGeom prst="arc">
            <a:avLst>
              <a:gd name="adj1" fmla="val 18196712"/>
              <a:gd name="adj2" fmla="val 1409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-5400000">
            <a:off x="3567182" y="1568155"/>
            <a:ext cx="121464" cy="104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3070479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Arc 86"/>
          <p:cNvSpPr>
            <a:spLocks noChangeAspect="1"/>
          </p:cNvSpPr>
          <p:nvPr/>
        </p:nvSpPr>
        <p:spPr>
          <a:xfrm>
            <a:off x="2988121" y="1466931"/>
            <a:ext cx="407045" cy="152391"/>
          </a:xfrm>
          <a:prstGeom prst="arc">
            <a:avLst>
              <a:gd name="adj1" fmla="val 18196712"/>
              <a:gd name="adj2" fmla="val 1409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Isosceles Triangle 87"/>
          <p:cNvSpPr>
            <a:spLocks noChangeAspect="1"/>
          </p:cNvSpPr>
          <p:nvPr/>
        </p:nvSpPr>
        <p:spPr>
          <a:xfrm rot="-5400000">
            <a:off x="3104140" y="1568155"/>
            <a:ext cx="121464" cy="104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Down Arrow 88"/>
          <p:cNvSpPr/>
          <p:nvPr/>
        </p:nvSpPr>
        <p:spPr>
          <a:xfrm>
            <a:off x="2161921" y="3562273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Down Arrow 89"/>
          <p:cNvSpPr/>
          <p:nvPr/>
        </p:nvSpPr>
        <p:spPr>
          <a:xfrm rot="10800000">
            <a:off x="19333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 36"/>
          <p:cNvSpPr>
            <a:spLocks noChangeArrowheads="1"/>
          </p:cNvSpPr>
          <p:nvPr/>
        </p:nvSpPr>
        <p:spPr bwMode="auto">
          <a:xfrm>
            <a:off x="1828801" y="25146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2" name="Rectangle 36"/>
          <p:cNvSpPr>
            <a:spLocks noChangeArrowheads="1"/>
          </p:cNvSpPr>
          <p:nvPr/>
        </p:nvSpPr>
        <p:spPr bwMode="auto">
          <a:xfrm>
            <a:off x="2057401" y="3943281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93" name="Down Arrow 92"/>
          <p:cNvSpPr/>
          <p:nvPr/>
        </p:nvSpPr>
        <p:spPr>
          <a:xfrm>
            <a:off x="2619121" y="3562273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Down Arrow 93"/>
          <p:cNvSpPr/>
          <p:nvPr/>
        </p:nvSpPr>
        <p:spPr>
          <a:xfrm rot="10800000">
            <a:off x="23905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Down Arrow 96"/>
          <p:cNvSpPr/>
          <p:nvPr/>
        </p:nvSpPr>
        <p:spPr>
          <a:xfrm rot="10800000">
            <a:off x="28477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Down Arrow 98"/>
          <p:cNvSpPr/>
          <p:nvPr/>
        </p:nvSpPr>
        <p:spPr>
          <a:xfrm>
            <a:off x="3533521" y="3562273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Down Arrow 99"/>
          <p:cNvSpPr/>
          <p:nvPr/>
        </p:nvSpPr>
        <p:spPr>
          <a:xfrm rot="10800000">
            <a:off x="33049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28600" y="405771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0050" y="3190894"/>
            <a:ext cx="190500" cy="88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28600" y="4057719"/>
            <a:ext cx="533400" cy="533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00050" y="3733800"/>
            <a:ext cx="1905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 36"/>
          <p:cNvSpPr>
            <a:spLocks noChangeArrowheads="1"/>
          </p:cNvSpPr>
          <p:nvPr/>
        </p:nvSpPr>
        <p:spPr bwMode="auto">
          <a:xfrm>
            <a:off x="0" y="27432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&lt; 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</a:p>
        </p:txBody>
      </p:sp>
      <p:sp>
        <p:nvSpPr>
          <p:cNvPr id="108" name="Down Arrow 107"/>
          <p:cNvSpPr/>
          <p:nvPr/>
        </p:nvSpPr>
        <p:spPr>
          <a:xfrm rot="10800000">
            <a:off x="5209922" y="3527274"/>
            <a:ext cx="242316" cy="37804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Rectangle 36"/>
          <p:cNvSpPr>
            <a:spLocks noChangeArrowheads="1"/>
          </p:cNvSpPr>
          <p:nvPr/>
        </p:nvSpPr>
        <p:spPr bwMode="auto">
          <a:xfrm>
            <a:off x="4947160" y="3105090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3070479" y="3562274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Down Arrow 117"/>
          <p:cNvSpPr/>
          <p:nvPr/>
        </p:nvSpPr>
        <p:spPr>
          <a:xfrm>
            <a:off x="2119884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Down Arrow 118"/>
          <p:cNvSpPr/>
          <p:nvPr/>
        </p:nvSpPr>
        <p:spPr>
          <a:xfrm rot="10800000">
            <a:off x="19333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Rectangle 36"/>
          <p:cNvSpPr>
            <a:spLocks noChangeArrowheads="1"/>
          </p:cNvSpPr>
          <p:nvPr/>
        </p:nvSpPr>
        <p:spPr bwMode="auto">
          <a:xfrm>
            <a:off x="1828801" y="46482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1" name="Rectangle 36"/>
          <p:cNvSpPr>
            <a:spLocks noChangeArrowheads="1"/>
          </p:cNvSpPr>
          <p:nvPr/>
        </p:nvSpPr>
        <p:spPr bwMode="auto">
          <a:xfrm>
            <a:off x="2057401" y="638169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22" name="Down Arrow 121"/>
          <p:cNvSpPr/>
          <p:nvPr/>
        </p:nvSpPr>
        <p:spPr>
          <a:xfrm>
            <a:off x="2577084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Down Arrow 122"/>
          <p:cNvSpPr/>
          <p:nvPr/>
        </p:nvSpPr>
        <p:spPr>
          <a:xfrm rot="10800000">
            <a:off x="23905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Down Arrow 125"/>
          <p:cNvSpPr/>
          <p:nvPr/>
        </p:nvSpPr>
        <p:spPr>
          <a:xfrm rot="10800000">
            <a:off x="28477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Down Arrow 127"/>
          <p:cNvSpPr/>
          <p:nvPr/>
        </p:nvSpPr>
        <p:spPr>
          <a:xfrm>
            <a:off x="3491484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Down Arrow 128"/>
          <p:cNvSpPr/>
          <p:nvPr/>
        </p:nvSpPr>
        <p:spPr>
          <a:xfrm rot="10800000">
            <a:off x="33049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28600" y="619131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00050" y="5324506"/>
            <a:ext cx="190500" cy="88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28600" y="6191319"/>
            <a:ext cx="533400" cy="533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00050" y="6096000"/>
            <a:ext cx="190500" cy="109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ectangle 36"/>
          <p:cNvSpPr>
            <a:spLocks noChangeArrowheads="1"/>
          </p:cNvSpPr>
          <p:nvPr/>
        </p:nvSpPr>
        <p:spPr bwMode="auto">
          <a:xfrm>
            <a:off x="4724400" y="546729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</a:t>
            </a:r>
          </a:p>
        </p:txBody>
      </p:sp>
      <p:sp>
        <p:nvSpPr>
          <p:cNvPr id="143" name="Down Arrow 142"/>
          <p:cNvSpPr/>
          <p:nvPr/>
        </p:nvSpPr>
        <p:spPr>
          <a:xfrm>
            <a:off x="3028442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Rectangle 36"/>
          <p:cNvSpPr>
            <a:spLocks noChangeArrowheads="1"/>
          </p:cNvSpPr>
          <p:nvPr/>
        </p:nvSpPr>
        <p:spPr bwMode="auto">
          <a:xfrm>
            <a:off x="0" y="48768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&lt; 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</a:t>
            </a:r>
          </a:p>
        </p:txBody>
      </p:sp>
      <p:sp>
        <p:nvSpPr>
          <p:cNvPr id="59" name="Rectangle 51">
            <a:extLst>
              <a:ext uri="{FF2B5EF4-FFF2-40B4-BE49-F238E27FC236}">
                <a16:creationId xmlns:a16="http://schemas.microsoft.com/office/drawing/2014/main" id="{2221E6AE-62BC-42FC-BFD6-FB28FD179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Compensated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Ferrimagnet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347F0B6-FF63-4CA8-A56F-B15D7F94C932}"/>
              </a:ext>
            </a:extLst>
          </p:cNvPr>
          <p:cNvSpPr/>
          <p:nvPr/>
        </p:nvSpPr>
        <p:spPr>
          <a:xfrm>
            <a:off x="2852973" y="6525293"/>
            <a:ext cx="6303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R.C. Ritter, C.E. Goldblum, W.-T. Ni, G.T. Gillies, C.C. Speake, PRD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977 (1990)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88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>
            <a:off x="21619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Down Arrow 42"/>
          <p:cNvSpPr/>
          <p:nvPr/>
        </p:nvSpPr>
        <p:spPr>
          <a:xfrm rot="10800000">
            <a:off x="19333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36"/>
          <p:cNvSpPr>
            <a:spLocks noChangeArrowheads="1"/>
          </p:cNvSpPr>
          <p:nvPr/>
        </p:nvSpPr>
        <p:spPr bwMode="auto">
          <a:xfrm>
            <a:off x="1828801" y="3810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5" name="Rectangle 36"/>
          <p:cNvSpPr>
            <a:spLocks noChangeArrowheads="1"/>
          </p:cNvSpPr>
          <p:nvPr/>
        </p:nvSpPr>
        <p:spPr bwMode="auto">
          <a:xfrm>
            <a:off x="2057401" y="16764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26191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Down Arrow 46"/>
          <p:cNvSpPr/>
          <p:nvPr/>
        </p:nvSpPr>
        <p:spPr>
          <a:xfrm rot="10800000">
            <a:off x="23905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Down Arrow 50"/>
          <p:cNvSpPr/>
          <p:nvPr/>
        </p:nvSpPr>
        <p:spPr>
          <a:xfrm rot="10800000">
            <a:off x="28477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3533521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 rot="10800000">
            <a:off x="3304922" y="724036"/>
            <a:ext cx="242316" cy="66668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92411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050" y="1057306"/>
            <a:ext cx="190500" cy="88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228600" y="1924119"/>
            <a:ext cx="533400" cy="533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00050" y="1209694"/>
            <a:ext cx="190500" cy="7315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 36"/>
          <p:cNvSpPr>
            <a:spLocks noChangeArrowheads="1"/>
          </p:cNvSpPr>
          <p:nvPr/>
        </p:nvSpPr>
        <p:spPr bwMode="auto">
          <a:xfrm>
            <a:off x="228600" y="609609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</a:p>
        </p:txBody>
      </p:sp>
      <p:sp>
        <p:nvSpPr>
          <p:cNvPr id="80" name="Down Arrow 79"/>
          <p:cNvSpPr/>
          <p:nvPr/>
        </p:nvSpPr>
        <p:spPr>
          <a:xfrm rot="10800000">
            <a:off x="5209922" y="1015650"/>
            <a:ext cx="242316" cy="75608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4947160" y="552519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Down Arrow 81"/>
          <p:cNvSpPr/>
          <p:nvPr/>
        </p:nvSpPr>
        <p:spPr>
          <a:xfrm rot="10800000">
            <a:off x="7191122" y="826630"/>
            <a:ext cx="242316" cy="94510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ctangle 36"/>
          <p:cNvSpPr>
            <a:spLocks noChangeArrowheads="1"/>
          </p:cNvSpPr>
          <p:nvPr/>
        </p:nvSpPr>
        <p:spPr bwMode="auto">
          <a:xfrm>
            <a:off x="6934201" y="438090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>
            <a:off x="3451163" y="1466931"/>
            <a:ext cx="407045" cy="152391"/>
          </a:xfrm>
          <a:prstGeom prst="arc">
            <a:avLst>
              <a:gd name="adj1" fmla="val 18196712"/>
              <a:gd name="adj2" fmla="val 1409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-5400000">
            <a:off x="3567182" y="1568155"/>
            <a:ext cx="121464" cy="104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3070479" y="1390722"/>
            <a:ext cx="242316" cy="405601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Arc 86"/>
          <p:cNvSpPr>
            <a:spLocks noChangeAspect="1"/>
          </p:cNvSpPr>
          <p:nvPr/>
        </p:nvSpPr>
        <p:spPr>
          <a:xfrm>
            <a:off x="2988121" y="1466931"/>
            <a:ext cx="407045" cy="152391"/>
          </a:xfrm>
          <a:prstGeom prst="arc">
            <a:avLst>
              <a:gd name="adj1" fmla="val 18196712"/>
              <a:gd name="adj2" fmla="val 1409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Isosceles Triangle 87"/>
          <p:cNvSpPr>
            <a:spLocks noChangeAspect="1"/>
          </p:cNvSpPr>
          <p:nvPr/>
        </p:nvSpPr>
        <p:spPr>
          <a:xfrm rot="-5400000">
            <a:off x="3104140" y="1568155"/>
            <a:ext cx="121464" cy="104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Down Arrow 88"/>
          <p:cNvSpPr/>
          <p:nvPr/>
        </p:nvSpPr>
        <p:spPr>
          <a:xfrm>
            <a:off x="2161921" y="3562273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Down Arrow 89"/>
          <p:cNvSpPr/>
          <p:nvPr/>
        </p:nvSpPr>
        <p:spPr>
          <a:xfrm rot="10800000">
            <a:off x="19333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 36"/>
          <p:cNvSpPr>
            <a:spLocks noChangeArrowheads="1"/>
          </p:cNvSpPr>
          <p:nvPr/>
        </p:nvSpPr>
        <p:spPr bwMode="auto">
          <a:xfrm>
            <a:off x="1828801" y="25146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2" name="Rectangle 36"/>
          <p:cNvSpPr>
            <a:spLocks noChangeArrowheads="1"/>
          </p:cNvSpPr>
          <p:nvPr/>
        </p:nvSpPr>
        <p:spPr bwMode="auto">
          <a:xfrm>
            <a:off x="2057401" y="3943281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93" name="Down Arrow 92"/>
          <p:cNvSpPr/>
          <p:nvPr/>
        </p:nvSpPr>
        <p:spPr>
          <a:xfrm>
            <a:off x="2619121" y="3562273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Down Arrow 93"/>
          <p:cNvSpPr/>
          <p:nvPr/>
        </p:nvSpPr>
        <p:spPr>
          <a:xfrm rot="10800000">
            <a:off x="23905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Down Arrow 96"/>
          <p:cNvSpPr/>
          <p:nvPr/>
        </p:nvSpPr>
        <p:spPr>
          <a:xfrm rot="10800000">
            <a:off x="28477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Down Arrow 98"/>
          <p:cNvSpPr/>
          <p:nvPr/>
        </p:nvSpPr>
        <p:spPr>
          <a:xfrm>
            <a:off x="3533521" y="3562273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Down Arrow 99"/>
          <p:cNvSpPr/>
          <p:nvPr/>
        </p:nvSpPr>
        <p:spPr>
          <a:xfrm rot="10800000">
            <a:off x="3304922" y="2857635"/>
            <a:ext cx="242316" cy="742895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28600" y="405771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0050" y="3190894"/>
            <a:ext cx="190500" cy="88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28600" y="4057719"/>
            <a:ext cx="533400" cy="533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00050" y="3733800"/>
            <a:ext cx="1905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 36"/>
          <p:cNvSpPr>
            <a:spLocks noChangeArrowheads="1"/>
          </p:cNvSpPr>
          <p:nvPr/>
        </p:nvSpPr>
        <p:spPr bwMode="auto">
          <a:xfrm>
            <a:off x="0" y="27432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&lt; 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</a:p>
        </p:txBody>
      </p:sp>
      <p:sp>
        <p:nvSpPr>
          <p:cNvPr id="108" name="Down Arrow 107"/>
          <p:cNvSpPr/>
          <p:nvPr/>
        </p:nvSpPr>
        <p:spPr>
          <a:xfrm rot="10800000">
            <a:off x="5209922" y="3527274"/>
            <a:ext cx="242316" cy="37804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Rectangle 36"/>
          <p:cNvSpPr>
            <a:spLocks noChangeArrowheads="1"/>
          </p:cNvSpPr>
          <p:nvPr/>
        </p:nvSpPr>
        <p:spPr bwMode="auto">
          <a:xfrm>
            <a:off x="4947160" y="3105090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Down Arrow 109"/>
          <p:cNvSpPr/>
          <p:nvPr/>
        </p:nvSpPr>
        <p:spPr>
          <a:xfrm rot="10800000">
            <a:off x="7191122" y="3205939"/>
            <a:ext cx="242316" cy="69937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Rectangle 36"/>
          <p:cNvSpPr>
            <a:spLocks noChangeArrowheads="1"/>
          </p:cNvSpPr>
          <p:nvPr/>
        </p:nvSpPr>
        <p:spPr bwMode="auto">
          <a:xfrm>
            <a:off x="6934201" y="2800290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Arc 111"/>
          <p:cNvSpPr>
            <a:spLocks noChangeAspect="1"/>
          </p:cNvSpPr>
          <p:nvPr/>
        </p:nvSpPr>
        <p:spPr>
          <a:xfrm>
            <a:off x="3451163" y="3733800"/>
            <a:ext cx="407045" cy="152391"/>
          </a:xfrm>
          <a:prstGeom prst="arc">
            <a:avLst>
              <a:gd name="adj1" fmla="val 18196712"/>
              <a:gd name="adj2" fmla="val 1409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Isosceles Triangle 112"/>
          <p:cNvSpPr>
            <a:spLocks noChangeAspect="1"/>
          </p:cNvSpPr>
          <p:nvPr/>
        </p:nvSpPr>
        <p:spPr>
          <a:xfrm rot="-5400000">
            <a:off x="3567182" y="3849303"/>
            <a:ext cx="121464" cy="104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3070479" y="3562274"/>
            <a:ext cx="242316" cy="500920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Arc 115"/>
          <p:cNvSpPr>
            <a:spLocks noChangeAspect="1"/>
          </p:cNvSpPr>
          <p:nvPr/>
        </p:nvSpPr>
        <p:spPr>
          <a:xfrm>
            <a:off x="2988121" y="3733800"/>
            <a:ext cx="407045" cy="152391"/>
          </a:xfrm>
          <a:prstGeom prst="arc">
            <a:avLst>
              <a:gd name="adj1" fmla="val 18196712"/>
              <a:gd name="adj2" fmla="val 1409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Isosceles Triangle 116"/>
          <p:cNvSpPr>
            <a:spLocks noChangeAspect="1"/>
          </p:cNvSpPr>
          <p:nvPr/>
        </p:nvSpPr>
        <p:spPr>
          <a:xfrm rot="-5400000">
            <a:off x="3104140" y="3849303"/>
            <a:ext cx="121464" cy="104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Down Arrow 117"/>
          <p:cNvSpPr/>
          <p:nvPr/>
        </p:nvSpPr>
        <p:spPr>
          <a:xfrm>
            <a:off x="2119884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Down Arrow 118"/>
          <p:cNvSpPr/>
          <p:nvPr/>
        </p:nvSpPr>
        <p:spPr>
          <a:xfrm rot="10800000">
            <a:off x="19333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Rectangle 36"/>
          <p:cNvSpPr>
            <a:spLocks noChangeArrowheads="1"/>
          </p:cNvSpPr>
          <p:nvPr/>
        </p:nvSpPr>
        <p:spPr bwMode="auto">
          <a:xfrm>
            <a:off x="1828801" y="464820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1" name="Rectangle 36"/>
          <p:cNvSpPr>
            <a:spLocks noChangeArrowheads="1"/>
          </p:cNvSpPr>
          <p:nvPr/>
        </p:nvSpPr>
        <p:spPr bwMode="auto">
          <a:xfrm>
            <a:off x="2057401" y="6381690"/>
            <a:ext cx="451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980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22" name="Down Arrow 121"/>
          <p:cNvSpPr/>
          <p:nvPr/>
        </p:nvSpPr>
        <p:spPr>
          <a:xfrm>
            <a:off x="2577084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Down Arrow 122"/>
          <p:cNvSpPr/>
          <p:nvPr/>
        </p:nvSpPr>
        <p:spPr>
          <a:xfrm rot="10800000">
            <a:off x="23905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Down Arrow 125"/>
          <p:cNvSpPr/>
          <p:nvPr/>
        </p:nvSpPr>
        <p:spPr>
          <a:xfrm rot="10800000">
            <a:off x="28477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Down Arrow 127"/>
          <p:cNvSpPr/>
          <p:nvPr/>
        </p:nvSpPr>
        <p:spPr>
          <a:xfrm>
            <a:off x="3491484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Down Arrow 128"/>
          <p:cNvSpPr/>
          <p:nvPr/>
        </p:nvSpPr>
        <p:spPr>
          <a:xfrm rot="10800000">
            <a:off x="3304922" y="4991234"/>
            <a:ext cx="242316" cy="819087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28600" y="619131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00050" y="5324506"/>
            <a:ext cx="190500" cy="88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28600" y="6191319"/>
            <a:ext cx="533400" cy="533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00050" y="6096000"/>
            <a:ext cx="190500" cy="109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ectangle 36"/>
          <p:cNvSpPr>
            <a:spLocks noChangeArrowheads="1"/>
          </p:cNvSpPr>
          <p:nvPr/>
        </p:nvSpPr>
        <p:spPr bwMode="auto">
          <a:xfrm>
            <a:off x="4724400" y="546729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</a:t>
            </a:r>
          </a:p>
        </p:txBody>
      </p:sp>
      <p:sp>
        <p:nvSpPr>
          <p:cNvPr id="139" name="Down Arrow 138"/>
          <p:cNvSpPr/>
          <p:nvPr/>
        </p:nvSpPr>
        <p:spPr>
          <a:xfrm rot="10800000">
            <a:off x="7191122" y="5566361"/>
            <a:ext cx="242316" cy="47255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Rectangle 36"/>
          <p:cNvSpPr>
            <a:spLocks noChangeArrowheads="1"/>
          </p:cNvSpPr>
          <p:nvPr/>
        </p:nvSpPr>
        <p:spPr bwMode="auto">
          <a:xfrm>
            <a:off x="6934201" y="5181600"/>
            <a:ext cx="75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Arc 140"/>
          <p:cNvSpPr>
            <a:spLocks noChangeAspect="1"/>
          </p:cNvSpPr>
          <p:nvPr/>
        </p:nvSpPr>
        <p:spPr>
          <a:xfrm>
            <a:off x="3402961" y="6019812"/>
            <a:ext cx="407045" cy="152391"/>
          </a:xfrm>
          <a:prstGeom prst="arc">
            <a:avLst>
              <a:gd name="adj1" fmla="val 18196712"/>
              <a:gd name="adj2" fmla="val 1409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Isosceles Triangle 141"/>
          <p:cNvSpPr>
            <a:spLocks noChangeAspect="1"/>
          </p:cNvSpPr>
          <p:nvPr/>
        </p:nvSpPr>
        <p:spPr>
          <a:xfrm rot="-5400000">
            <a:off x="3518980" y="6121036"/>
            <a:ext cx="121464" cy="104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Down Arrow 142"/>
          <p:cNvSpPr/>
          <p:nvPr/>
        </p:nvSpPr>
        <p:spPr>
          <a:xfrm>
            <a:off x="3028442" y="5776028"/>
            <a:ext cx="242316" cy="777175"/>
          </a:xfrm>
          <a:prstGeom prst="downArrow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Arc 144"/>
          <p:cNvSpPr>
            <a:spLocks noChangeAspect="1"/>
          </p:cNvSpPr>
          <p:nvPr/>
        </p:nvSpPr>
        <p:spPr>
          <a:xfrm>
            <a:off x="2939919" y="6019812"/>
            <a:ext cx="407045" cy="152391"/>
          </a:xfrm>
          <a:prstGeom prst="arc">
            <a:avLst>
              <a:gd name="adj1" fmla="val 18196712"/>
              <a:gd name="adj2" fmla="val 140926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Isosceles Triangle 145"/>
          <p:cNvSpPr>
            <a:spLocks noChangeAspect="1"/>
          </p:cNvSpPr>
          <p:nvPr/>
        </p:nvSpPr>
        <p:spPr>
          <a:xfrm rot="-5400000">
            <a:off x="3055938" y="6121036"/>
            <a:ext cx="121464" cy="104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Rectangle 36"/>
          <p:cNvSpPr>
            <a:spLocks noChangeArrowheads="1"/>
          </p:cNvSpPr>
          <p:nvPr/>
        </p:nvSpPr>
        <p:spPr bwMode="auto">
          <a:xfrm>
            <a:off x="0" y="48768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&lt; T</a:t>
            </a:r>
            <a:r>
              <a:rPr kumimoji="0" lang="en-US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</a:t>
            </a:r>
          </a:p>
        </p:txBody>
      </p:sp>
      <p:sp>
        <p:nvSpPr>
          <p:cNvPr id="136" name="Rectangle 19"/>
          <p:cNvSpPr>
            <a:spLocks noChangeArrowheads="1"/>
          </p:cNvSpPr>
          <p:nvPr/>
        </p:nvSpPr>
        <p:spPr bwMode="auto">
          <a:xfrm>
            <a:off x="4572000" y="5856215"/>
            <a:ext cx="3657600" cy="338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ErFe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HoFe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…</a:t>
            </a:r>
          </a:p>
        </p:txBody>
      </p:sp>
      <p:sp>
        <p:nvSpPr>
          <p:cNvPr id="137" name="Rectangle 19"/>
          <p:cNvSpPr>
            <a:spLocks noChangeArrowheads="1"/>
          </p:cNvSpPr>
          <p:nvPr/>
        </p:nvSpPr>
        <p:spPr bwMode="auto">
          <a:xfrm>
            <a:off x="4572000" y="6161015"/>
            <a:ext cx="3657600" cy="338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Rare Earth Iron Garnets</a:t>
            </a:r>
          </a:p>
        </p:txBody>
      </p:sp>
      <p:sp>
        <p:nvSpPr>
          <p:cNvPr id="75" name="Rectangle 51">
            <a:extLst>
              <a:ext uri="{FF2B5EF4-FFF2-40B4-BE49-F238E27FC236}">
                <a16:creationId xmlns:a16="http://schemas.microsoft.com/office/drawing/2014/main" id="{DA520699-5026-4E7A-99D8-50F4B2F0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Compensated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Ferrimagnet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034090-6EC0-4F74-9C00-7115389BC0BB}"/>
              </a:ext>
            </a:extLst>
          </p:cNvPr>
          <p:cNvSpPr/>
          <p:nvPr/>
        </p:nvSpPr>
        <p:spPr>
          <a:xfrm>
            <a:off x="2852973" y="6525293"/>
            <a:ext cx="6303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R.C. Ritter, C.E. Goldblum, W.-T. Ni, G.T. Gillies, C.C. Speake, PRD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977 (1990)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843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42" y="3193472"/>
            <a:ext cx="1645778" cy="123433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4000890"/>
            <a:ext cx="4337646" cy="2780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Dy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recipe [1]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Add H</a:t>
            </a:r>
            <a:r>
              <a:rPr kumimoji="0" lang="en-US" sz="12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to 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Dy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(NO</a:t>
            </a:r>
            <a:r>
              <a:rPr kumimoji="0" lang="en-US" sz="12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en-US" sz="12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·H</a:t>
            </a:r>
            <a:r>
              <a:rPr kumimoji="0" lang="en-US" sz="12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powder for a 1M solution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Combine with 1M H</a:t>
            </a:r>
            <a:r>
              <a:rPr kumimoji="0" lang="en-US" sz="12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and FeCl</a:t>
            </a:r>
            <a:r>
              <a:rPr kumimoji="0" lang="en-US" sz="12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·6H</a:t>
            </a:r>
            <a:r>
              <a:rPr kumimoji="0" lang="en-US" sz="12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solution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Add drops of base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NaOH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precipitate rust colored solid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Dry and press into pellet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Fire at 900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 - color changes to olive green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6. Grind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fire again to increase purity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" y="688063"/>
            <a:ext cx="2671406" cy="2580456"/>
          </a:xfrm>
          <a:prstGeom prst="rect">
            <a:avLst/>
          </a:prstGeom>
        </p:spPr>
      </p:pic>
      <p:sp>
        <p:nvSpPr>
          <p:cNvPr id="7" name="Rectangle 51"/>
          <p:cNvSpPr>
            <a:spLocks noChangeArrowheads="1"/>
          </p:cNvSpPr>
          <p:nvPr/>
        </p:nvSpPr>
        <p:spPr bwMode="auto">
          <a:xfrm>
            <a:off x="2389724" y="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Dysprosium Iron Garnet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36" y="3388795"/>
            <a:ext cx="31550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G. Dionne,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Magnetic Oxides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(N.Y., Springer, 2009)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05702" y="2870052"/>
            <a:ext cx="13869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DyIG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powder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8758" y="6520190"/>
            <a:ext cx="33746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[1] M.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Gesselbracht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et al., J. Chem.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Educ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71 (1994) 696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46497" y="380510"/>
            <a:ext cx="1308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Dy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F8694F-3B67-4F5E-80C4-9A0353AA53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62" y="2829720"/>
            <a:ext cx="2846581" cy="21349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D44349-B767-49DE-87FB-EFA00D0A1AF5}"/>
              </a:ext>
            </a:extLst>
          </p:cNvPr>
          <p:cNvSpPr txBox="1"/>
          <p:nvPr/>
        </p:nvSpPr>
        <p:spPr>
          <a:xfrm>
            <a:off x="6365137" y="4512685"/>
            <a:ext cx="15824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mm x 1 mm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0159DF-A81C-4D43-95F4-ED21D884D49C}"/>
              </a:ext>
            </a:extLst>
          </p:cNvPr>
          <p:cNvCxnSpPr/>
          <p:nvPr/>
        </p:nvCxnSpPr>
        <p:spPr>
          <a:xfrm flipV="1">
            <a:off x="6974737" y="4043817"/>
            <a:ext cx="3810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C2EFC5A-5DE2-4C70-B67C-F52D781ED7EC}"/>
              </a:ext>
            </a:extLst>
          </p:cNvPr>
          <p:cNvSpPr/>
          <p:nvPr/>
        </p:nvSpPr>
        <p:spPr>
          <a:xfrm>
            <a:off x="6573095" y="2521723"/>
            <a:ext cx="17732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DyIG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pressed pellets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C325D-FBC4-4031-9158-21F641222F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r="14562"/>
          <a:stretch/>
        </p:blipFill>
        <p:spPr>
          <a:xfrm rot="5400000">
            <a:off x="7112862" y="4829775"/>
            <a:ext cx="1796402" cy="219456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FD7E11-5878-4300-BB9C-573FEE4898D8}"/>
              </a:ext>
            </a:extLst>
          </p:cNvPr>
          <p:cNvCxnSpPr>
            <a:cxnSpLocks/>
          </p:cNvCxnSpPr>
          <p:nvPr/>
        </p:nvCxnSpPr>
        <p:spPr>
          <a:xfrm>
            <a:off x="7607193" y="4879361"/>
            <a:ext cx="152822" cy="3718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8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057400" y="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Spin density of existing samples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6200" y="4448175"/>
          <a:ext cx="217963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645" name="Equation" r:id="rId4" imgW="1218960" imgH="495000" progId="Equation.DSMT4">
                  <p:embed/>
                </p:oleObj>
              </mc:Choice>
              <mc:Fallback>
                <p:oleObj name="Equation" r:id="rId4" imgW="1218960" imgH="4950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" y="4448175"/>
                        <a:ext cx="2179638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0" y="5334000"/>
            <a:ext cx="385240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Correction for incomplete magnetization [1]:</a:t>
            </a:r>
            <a:endParaRPr kumimoji="0" lang="en-US" sz="1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880606" y="57150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_Measured slope_</a:t>
            </a:r>
            <a:endParaRPr kumimoji="0" lang="en-US" sz="1600" b="0" i="1" u="sng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956806" y="5943600"/>
            <a:ext cx="180759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Calculated slope</a:t>
            </a:r>
            <a:endParaRPr kumimoji="0" lang="en-US" sz="16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2633206" y="5791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= 0.36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5943599" y="4876800"/>
            <a:ext cx="2667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= 4.0 ×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20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/cc  (normal)</a:t>
            </a:r>
            <a:endParaRPr kumimoji="0" lang="en-US" sz="1600" b="0" i="1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5943599" y="5334000"/>
            <a:ext cx="2667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= 4.1 ×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20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/cc  (in-plane)</a:t>
            </a:r>
            <a:endParaRPr kumimoji="0" lang="en-US" sz="1600" b="0" i="1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45" name="Rectangle 17"/>
          <p:cNvSpPr>
            <a:spLocks noChangeArrowheads="1"/>
          </p:cNvSpPr>
          <p:nvPr/>
        </p:nvSpPr>
        <p:spPr bwMode="auto">
          <a:xfrm>
            <a:off x="0" y="6553200"/>
            <a:ext cx="30476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[1] R. Ritter et al., PRD 42 (1990) 977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2404606" y="6019800"/>
            <a:ext cx="38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</a:t>
            </a:r>
            <a:r>
              <a:rPr kumimoji="0" lang="en-US" sz="1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</a:t>
            </a:r>
            <a:endParaRPr kumimoji="0" lang="en-US" sz="16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480806" y="5943600"/>
            <a:ext cx="0" cy="533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336800" y="4548187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(units of ħ/cc)</a:t>
            </a:r>
            <a:endParaRPr kumimoji="0" lang="en-US" sz="1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602009" y="990600"/>
            <a:ext cx="4541991" cy="3598580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04800" y="1140023"/>
            <a:ext cx="32766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Magnetize to saturation (~ 0.5T)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04800" y="2359223"/>
            <a:ext cx="32766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Ramp field to zero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97603" y="1943100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owchart: Magnetic Disk 2"/>
          <p:cNvSpPr/>
          <p:nvPr/>
        </p:nvSpPr>
        <p:spPr>
          <a:xfrm>
            <a:off x="1414006" y="1828800"/>
            <a:ext cx="567194" cy="304800"/>
          </a:xfrm>
          <a:prstGeom prst="flowChartMagneticDisk">
            <a:avLst/>
          </a:prstGeom>
          <a:solidFill>
            <a:srgbClr val="7030A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697603" y="1562100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09600" y="1828800"/>
            <a:ext cx="9144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Sample 1: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V="1">
            <a:off x="3067050" y="1809750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Magnetic Disk 27"/>
          <p:cNvSpPr/>
          <p:nvPr/>
        </p:nvSpPr>
        <p:spPr>
          <a:xfrm>
            <a:off x="3090406" y="1828800"/>
            <a:ext cx="567194" cy="304800"/>
          </a:xfrm>
          <a:prstGeom prst="flowChartMagneticDisk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38100"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V="1">
            <a:off x="3790950" y="1809750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2057400" y="1828800"/>
            <a:ext cx="9144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Sample 2: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323850" y="2824490"/>
            <a:ext cx="31813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Measure remnant magnetization vs. T (300 K→200 K→300 K)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304800" y="3505200"/>
            <a:ext cx="40386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multiple passes, ~12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dwell at Tc: unchanged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0" y="838200"/>
            <a:ext cx="47244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Magnetic behavior (Quantum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MPMS magnetometer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0" y="4033421"/>
            <a:ext cx="47244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Spin density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5029200" y="4495800"/>
            <a:ext cx="16002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Result [2]</a:t>
            </a:r>
          </a:p>
        </p:txBody>
      </p:sp>
      <p:sp>
        <p:nvSpPr>
          <p:cNvPr id="43" name="Rectangle 17"/>
          <p:cNvSpPr>
            <a:spLocks noChangeArrowheads="1"/>
          </p:cNvSpPr>
          <p:nvPr/>
        </p:nvSpPr>
        <p:spPr bwMode="auto">
          <a:xfrm>
            <a:off x="5375730" y="6334780"/>
            <a:ext cx="37682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[2] T. M. Leslie, E. Weisman, R. Khatiwada, JCL, PRD 89 (2014) 114022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9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30" grpId="0"/>
      <p:bldP spid="33" grpId="0"/>
      <p:bldP spid="35" grpId="0"/>
      <p:bldP spid="36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1828799" y="0"/>
            <a:ext cx="54863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Radiative Cooling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8A983-8BE1-413D-A3C2-3C62B6F9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9" y="2937920"/>
            <a:ext cx="4088833" cy="2808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6FEBF5-723F-4473-8359-FE95979F7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122" y="2996998"/>
            <a:ext cx="4153034" cy="280881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59E20C-BE0C-43C4-8ECA-E73E15C035B2}"/>
              </a:ext>
            </a:extLst>
          </p:cNvPr>
          <p:cNvCxnSpPr>
            <a:cxnSpLocks/>
          </p:cNvCxnSpPr>
          <p:nvPr/>
        </p:nvCxnSpPr>
        <p:spPr>
          <a:xfrm>
            <a:off x="5198301" y="4822518"/>
            <a:ext cx="964504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10E128-A118-4E76-97AE-1FE5580D03F6}"/>
              </a:ext>
            </a:extLst>
          </p:cNvPr>
          <p:cNvCxnSpPr>
            <a:cxnSpLocks/>
          </p:cNvCxnSpPr>
          <p:nvPr/>
        </p:nvCxnSpPr>
        <p:spPr>
          <a:xfrm flipV="1">
            <a:off x="5839217" y="4624191"/>
            <a:ext cx="0" cy="1122546"/>
          </a:xfrm>
          <a:prstGeom prst="line">
            <a:avLst/>
          </a:prstGeom>
          <a:ln w="19050">
            <a:solidFill>
              <a:srgbClr val="3703F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46C334-E898-420D-A742-D6D854AFC289}"/>
              </a:ext>
            </a:extLst>
          </p:cNvPr>
          <p:cNvSpPr txBox="1"/>
          <p:nvPr/>
        </p:nvSpPr>
        <p:spPr>
          <a:xfrm>
            <a:off x="150119" y="1215025"/>
            <a:ext cx="3557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nitrogen-cooled shield inside vacuum bell jar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2AACA5-745A-4EA8-AE7B-C533E882160F}"/>
              </a:ext>
            </a:extLst>
          </p:cNvPr>
          <p:cNvSpPr txBox="1"/>
          <p:nvPr/>
        </p:nvSpPr>
        <p:spPr>
          <a:xfrm>
            <a:off x="5256532" y="2281823"/>
            <a:ext cx="358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Finite element model: 223 K reached in ~ 2.5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shield at 77 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1CF6CC-C310-463B-ACDF-95ECA6C82A57}"/>
              </a:ext>
            </a:extLst>
          </p:cNvPr>
          <p:cNvSpPr txBox="1"/>
          <p:nvPr/>
        </p:nvSpPr>
        <p:spPr>
          <a:xfrm>
            <a:off x="150119" y="1956147"/>
            <a:ext cx="4419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at 223 K compensation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existing PID controller (± 0.1 K)</a:t>
            </a:r>
          </a:p>
        </p:txBody>
      </p:sp>
    </p:spTree>
    <p:extLst>
      <p:ext uri="{BB962C8B-B14F-4D97-AF65-F5344CB8AC3E}">
        <p14:creationId xmlns:p14="http://schemas.microsoft.com/office/powerpoint/2010/main" val="328391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1828799" y="0"/>
            <a:ext cx="54863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Radiative Cooling System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A7AE2A07-0FC0-47CB-B45D-8FD5BE4DE1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/>
          <a:stretch/>
        </p:blipFill>
        <p:spPr>
          <a:xfrm>
            <a:off x="1248032" y="569503"/>
            <a:ext cx="682093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70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3" y="3657526"/>
            <a:ext cx="795017" cy="3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>
            <a:cxnSpLocks noChangeAspect="1"/>
          </p:cNvCxnSpPr>
          <p:nvPr/>
        </p:nvCxnSpPr>
        <p:spPr>
          <a:xfrm flipV="1">
            <a:off x="1473517" y="2956482"/>
            <a:ext cx="0" cy="11582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 noChangeAspect="1"/>
          </p:cNvCxnSpPr>
          <p:nvPr/>
        </p:nvCxnSpPr>
        <p:spPr>
          <a:xfrm flipV="1">
            <a:off x="683407" y="2956482"/>
            <a:ext cx="0" cy="11582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spect="1"/>
          </p:cNvSpPr>
          <p:nvPr/>
        </p:nvSpPr>
        <p:spPr>
          <a:xfrm>
            <a:off x="2203737" y="3157591"/>
            <a:ext cx="320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Spin-spin (“dipole-dipole”)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>
                <a:spLocks noChangeAspect="1"/>
              </p:cNvSpPr>
              <p:nvPr/>
            </p:nvSpPr>
            <p:spPr>
              <a:xfrm>
                <a:off x="815266" y="3283430"/>
                <a:ext cx="5500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66" y="3283430"/>
                <a:ext cx="55008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>
                <a:spLocks noChangeAspect="1"/>
              </p:cNvSpPr>
              <p:nvPr/>
            </p:nvSpPr>
            <p:spPr>
              <a:xfrm>
                <a:off x="1454941" y="3435964"/>
                <a:ext cx="632529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3333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333399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333399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941" y="3435964"/>
                <a:ext cx="632529" cy="312598"/>
              </a:xfrm>
              <a:prstGeom prst="rect">
                <a:avLst/>
              </a:prstGeom>
              <a:blipFill>
                <a:blip r:embed="rId6"/>
                <a:stretch>
                  <a:fillRect r="-10680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>
                <a:spLocks noChangeAspect="1"/>
              </p:cNvSpPr>
              <p:nvPr/>
            </p:nvSpPr>
            <p:spPr>
              <a:xfrm>
                <a:off x="34045" y="3466330"/>
                <a:ext cx="632529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3333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333399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333399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5" y="3466330"/>
                <a:ext cx="632529" cy="312598"/>
              </a:xfrm>
              <a:prstGeom prst="rect">
                <a:avLst/>
              </a:prstGeom>
              <a:blipFill>
                <a:blip r:embed="rId7"/>
                <a:stretch>
                  <a:fillRect r="-10680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>
                <a:spLocks noChangeAspect="1"/>
              </p:cNvSpPr>
              <p:nvPr/>
            </p:nvSpPr>
            <p:spPr>
              <a:xfrm>
                <a:off x="463826" y="3974047"/>
                <a:ext cx="558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" y="3974047"/>
                <a:ext cx="558102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>
                <a:spLocks noChangeAspect="1"/>
              </p:cNvSpPr>
              <p:nvPr/>
            </p:nvSpPr>
            <p:spPr>
              <a:xfrm>
                <a:off x="1282455" y="3974047"/>
                <a:ext cx="567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55" y="3974047"/>
                <a:ext cx="567720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2075336" y="5296574"/>
          <a:ext cx="42783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790" name="Equation" r:id="rId10" imgW="2209680" imgH="406080" progId="Equation.DSMT4">
                  <p:embed/>
                </p:oleObj>
              </mc:Choice>
              <mc:Fallback>
                <p:oleObj name="Equation" r:id="rId10" imgW="2209680" imgH="40608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336" y="5296574"/>
                        <a:ext cx="4278313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>
            <a:cxnSpLocks noChangeAspect="1"/>
          </p:cNvCxnSpPr>
          <p:nvPr/>
        </p:nvCxnSpPr>
        <p:spPr>
          <a:xfrm flipV="1">
            <a:off x="1457408" y="4987532"/>
            <a:ext cx="0" cy="11582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 noChangeAspect="1"/>
          </p:cNvCxnSpPr>
          <p:nvPr/>
        </p:nvCxnSpPr>
        <p:spPr>
          <a:xfrm flipV="1">
            <a:off x="667298" y="4987532"/>
            <a:ext cx="0" cy="11582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spect="1"/>
          </p:cNvSpPr>
          <p:nvPr/>
        </p:nvSpPr>
        <p:spPr>
          <a:xfrm>
            <a:off x="2235302" y="4924149"/>
            <a:ext cx="385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Spin-mass (“Monopole-dipole”)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>
                <a:spLocks noChangeAspect="1"/>
              </p:cNvSpPr>
              <p:nvPr/>
            </p:nvSpPr>
            <p:spPr>
              <a:xfrm>
                <a:off x="799158" y="5305910"/>
                <a:ext cx="5500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158" y="5305910"/>
                <a:ext cx="55008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>
                <a:spLocks noChangeAspect="1"/>
              </p:cNvSpPr>
              <p:nvPr/>
            </p:nvSpPr>
            <p:spPr>
              <a:xfrm>
                <a:off x="1438832" y="5509413"/>
                <a:ext cx="632535" cy="312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3333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333399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333399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832" y="5509413"/>
                <a:ext cx="632535" cy="312600"/>
              </a:xfrm>
              <a:prstGeom prst="rect">
                <a:avLst/>
              </a:prstGeom>
              <a:blipFill>
                <a:blip r:embed="rId13"/>
                <a:stretch>
                  <a:fillRect r="-9615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>
                <a:spLocks noChangeAspect="1"/>
              </p:cNvSpPr>
              <p:nvPr/>
            </p:nvSpPr>
            <p:spPr>
              <a:xfrm>
                <a:off x="266029" y="5444152"/>
                <a:ext cx="372415" cy="295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29" y="5444152"/>
                <a:ext cx="372415" cy="295469"/>
              </a:xfrm>
              <a:prstGeom prst="rect">
                <a:avLst/>
              </a:prstGeom>
              <a:blipFill>
                <a:blip r:embed="rId14"/>
                <a:stretch>
                  <a:fillRect b="-34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>
                <a:spLocks noChangeAspect="1"/>
              </p:cNvSpPr>
              <p:nvPr/>
            </p:nvSpPr>
            <p:spPr>
              <a:xfrm>
                <a:off x="486392" y="6026056"/>
                <a:ext cx="558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92" y="6026056"/>
                <a:ext cx="558102" cy="369332"/>
              </a:xfrm>
              <a:prstGeom prst="rect">
                <a:avLst/>
              </a:prstGeom>
              <a:blipFill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>
                <a:spLocks noChangeAspect="1"/>
              </p:cNvSpPr>
              <p:nvPr/>
            </p:nvSpPr>
            <p:spPr>
              <a:xfrm>
                <a:off x="1285814" y="6031468"/>
                <a:ext cx="567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14" y="6031468"/>
                <a:ext cx="567720" cy="369332"/>
              </a:xfrm>
              <a:prstGeom prst="rect">
                <a:avLst/>
              </a:prstGeom>
              <a:blipFill>
                <a:blip r:embed="rId1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2143120" y="454676"/>
            <a:ext cx="498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J. E. Moody and F.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Wilczek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Phys. Rev. D 30, 130 (1984)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66295" y="0"/>
            <a:ext cx="3986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-mediated interactions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2175349" y="3682086"/>
          <a:ext cx="695166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791" name="Equation" r:id="rId17" imgW="4520880" imgH="419040" progId="Equation.DSMT4">
                  <p:embed/>
                </p:oleObj>
              </mc:Choice>
              <mc:Fallback>
                <p:oleObj name="Equation" r:id="rId17" imgW="4520880" imgH="419040" progId="Equation.DSMT4">
                  <p:embed/>
                  <p:pic>
                    <p:nvPicPr>
                      <p:cNvPr id="42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5349" y="3682086"/>
                        <a:ext cx="6951662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5679241"/>
            <a:ext cx="795017" cy="3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654504" y="2630629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lg" len="med"/>
            <a:tailEnd type="arrow" w="lg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921200" y="252585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04536" y="5595661"/>
            <a:ext cx="144303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Violates P,T </a:t>
            </a: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5685229" y="1631037"/>
          <a:ext cx="27559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792" name="Equation" r:id="rId19" imgW="1422360" imgH="393480" progId="Equation.DSMT4">
                  <p:embed/>
                </p:oleObj>
              </mc:Choice>
              <mc:Fallback>
                <p:oleObj name="Equation" r:id="rId19" imgW="1422360" imgH="393480" progId="Equation.DSMT4">
                  <p:embed/>
                  <p:pic>
                    <p:nvPicPr>
                      <p:cNvPr id="54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5229" y="1631037"/>
                        <a:ext cx="27559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5" name="Straight Arrow Connector 54"/>
          <p:cNvCxnSpPr>
            <a:cxnSpLocks noChangeAspect="1"/>
          </p:cNvCxnSpPr>
          <p:nvPr/>
        </p:nvCxnSpPr>
        <p:spPr>
          <a:xfrm flipV="1">
            <a:off x="1472478" y="1204579"/>
            <a:ext cx="0" cy="11582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 noChangeAspect="1"/>
          </p:cNvCxnSpPr>
          <p:nvPr/>
        </p:nvCxnSpPr>
        <p:spPr>
          <a:xfrm flipV="1">
            <a:off x="682368" y="1204579"/>
            <a:ext cx="0" cy="11582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>
            <a:spLocks noChangeAspect="1"/>
          </p:cNvSpPr>
          <p:nvPr/>
        </p:nvSpPr>
        <p:spPr>
          <a:xfrm>
            <a:off x="2250372" y="1141196"/>
            <a:ext cx="385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Yukawa (“Monopole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>
                <a:spLocks noChangeAspect="1"/>
              </p:cNvSpPr>
              <p:nvPr/>
            </p:nvSpPr>
            <p:spPr>
              <a:xfrm>
                <a:off x="814228" y="1522957"/>
                <a:ext cx="5500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28" y="1522957"/>
                <a:ext cx="550087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>
                <a:spLocks noChangeAspect="1"/>
              </p:cNvSpPr>
              <p:nvPr/>
            </p:nvSpPr>
            <p:spPr>
              <a:xfrm>
                <a:off x="1453902" y="1726460"/>
                <a:ext cx="4700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902" y="1726460"/>
                <a:ext cx="470065" cy="369332"/>
              </a:xfrm>
              <a:prstGeom prst="rect">
                <a:avLst/>
              </a:prstGeom>
              <a:blipFill>
                <a:blip r:embed="rId2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>
                <a:spLocks noChangeAspect="1"/>
              </p:cNvSpPr>
              <p:nvPr/>
            </p:nvSpPr>
            <p:spPr>
              <a:xfrm>
                <a:off x="281099" y="1661199"/>
                <a:ext cx="372415" cy="295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99" y="1661199"/>
                <a:ext cx="372415" cy="295469"/>
              </a:xfrm>
              <a:prstGeom prst="rect">
                <a:avLst/>
              </a:prstGeom>
              <a:blipFill>
                <a:blip r:embed="rId23"/>
                <a:stretch>
                  <a:fillRect b="-35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>
                <a:spLocks noChangeAspect="1"/>
              </p:cNvSpPr>
              <p:nvPr/>
            </p:nvSpPr>
            <p:spPr>
              <a:xfrm>
                <a:off x="501462" y="2243103"/>
                <a:ext cx="558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62" y="2243103"/>
                <a:ext cx="558102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>
                <a:spLocks noChangeAspect="1"/>
              </p:cNvSpPr>
              <p:nvPr/>
            </p:nvSpPr>
            <p:spPr>
              <a:xfrm>
                <a:off x="1300884" y="2248515"/>
                <a:ext cx="567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9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884" y="2248515"/>
                <a:ext cx="567720" cy="369332"/>
              </a:xfrm>
              <a:prstGeom prst="rect">
                <a:avLst/>
              </a:prstGeom>
              <a:blipFill>
                <a:blip r:embed="rId2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9" y="1896288"/>
            <a:ext cx="795017" cy="3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82870" y="1646911"/>
          <a:ext cx="2779712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793" name="Equation" r:id="rId26" imgW="1434960" imgH="393480" progId="Equation.DSMT4">
                  <p:embed/>
                </p:oleObj>
              </mc:Choice>
              <mc:Fallback>
                <p:oleObj name="Equation" r:id="rId26" imgW="1434960" imgH="393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70" y="1646911"/>
                        <a:ext cx="2779712" cy="85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66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3331934" y="0"/>
            <a:ext cx="2906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Projected sensitivity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58" y="1669233"/>
            <a:ext cx="4070414" cy="3364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" y="1761047"/>
            <a:ext cx="4200525" cy="3291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4366" y="470448"/>
            <a:ext cx="4721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Measured garnet spin density = 4×10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/cc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1E0EC555-A42A-4A3F-ACF7-6B9C82F8D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730" y="6334780"/>
            <a:ext cx="37682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M. Leslie, E. Weisman, R. Khatiwada, JCL, Phys. Rev. D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114022 (2014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125">
            <a:extLst>
              <a:ext uri="{FF2B5EF4-FFF2-40B4-BE49-F238E27FC236}">
                <a16:creationId xmlns:a16="http://schemas.microsoft.com/office/drawing/2014/main" id="{AC5BCDCA-5E89-446C-AB2F-CD746A8157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150" y="1907683"/>
            <a:ext cx="3283154" cy="337037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51">
            <a:extLst>
              <a:ext uri="{FF2B5EF4-FFF2-40B4-BE49-F238E27FC236}">
                <a16:creationId xmlns:a16="http://schemas.microsoft.com/office/drawing/2014/main" id="{488935F1-4DEB-4F18-BF0F-39008DAA7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14288"/>
            <a:ext cx="75152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ARIADNE source mass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2BD4829-8FA1-4904-9F0A-D8B36C78FB8E}"/>
              </a:ext>
            </a:extLst>
          </p:cNvPr>
          <p:cNvSpPr/>
          <p:nvPr/>
        </p:nvSpPr>
        <p:spPr>
          <a:xfrm>
            <a:off x="1204690" y="1524019"/>
            <a:ext cx="2179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Tungsten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prototype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FCE291-BA1A-42BA-B610-5412150CD355}"/>
              </a:ext>
            </a:extLst>
          </p:cNvPr>
          <p:cNvSpPr/>
          <p:nvPr/>
        </p:nvSpPr>
        <p:spPr>
          <a:xfrm>
            <a:off x="560279" y="5322437"/>
            <a:ext cx="3283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teeth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(200 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protrusions)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BBDDAE-D79F-42BE-8F4D-BC37EE02C8D9}"/>
              </a:ext>
            </a:extLst>
          </p:cNvPr>
          <p:cNvSpPr/>
          <p:nvPr/>
        </p:nvSpPr>
        <p:spPr>
          <a:xfrm>
            <a:off x="560279" y="5672732"/>
            <a:ext cx="3283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ire EDM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E95882-A842-49C7-BB93-58438BBCC542}"/>
              </a:ext>
            </a:extLst>
          </p:cNvPr>
          <p:cNvSpPr/>
          <p:nvPr/>
        </p:nvSpPr>
        <p:spPr>
          <a:xfrm>
            <a:off x="560279" y="6023027"/>
            <a:ext cx="342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magnetic field &lt; 30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(PTB lab, Berlin)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6A29CA8A-9474-47BD-BE23-DD96FF2C82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3" r="17412" b="43516"/>
          <a:stretch/>
        </p:blipFill>
        <p:spPr>
          <a:xfrm rot="5400000">
            <a:off x="5328596" y="2133724"/>
            <a:ext cx="3357349" cy="29052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646A4F8-88FD-43E3-934C-42A1B032614F}"/>
              </a:ext>
            </a:extLst>
          </p:cNvPr>
          <p:cNvSpPr/>
          <p:nvPr/>
        </p:nvSpPr>
        <p:spPr>
          <a:xfrm>
            <a:off x="5069286" y="1524019"/>
            <a:ext cx="4059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plate with reflective velocity pattern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DBDA10-1BAC-4406-9C1E-C33A65795D2E}"/>
              </a:ext>
            </a:extLst>
          </p:cNvPr>
          <p:cNvSpPr/>
          <p:nvPr/>
        </p:nvSpPr>
        <p:spPr>
          <a:xfrm>
            <a:off x="5463481" y="5445434"/>
            <a:ext cx="2708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der development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3" y="843982"/>
            <a:ext cx="5125082" cy="1463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" y="2445397"/>
            <a:ext cx="5276058" cy="211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37621"/>
            <a:ext cx="4804427" cy="1347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23" y="1023133"/>
            <a:ext cx="3429000" cy="4464844"/>
          </a:xfrm>
          <a:prstGeom prst="rect">
            <a:avLst/>
          </a:prstGeom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5375730" y="6334780"/>
            <a:ext cx="37682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M. Leslie, E. Weisman, R. Khatiwada, JCL, Phys. Rev. D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114022 (2014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E285D-4D3E-4754-9BA2-020F4C6C7B5B}"/>
              </a:ext>
            </a:extLst>
          </p:cNvPr>
          <p:cNvSpPr txBox="1"/>
          <p:nvPr/>
        </p:nvSpPr>
        <p:spPr>
          <a:xfrm>
            <a:off x="35178" y="0"/>
            <a:ext cx="906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Rotationally invariant, non-relativistic, single exchange (s=0,1) [1]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7140D-610E-4F71-A17F-3E4DC5FE6C98}"/>
              </a:ext>
            </a:extLst>
          </p:cNvPr>
          <p:cNvSpPr txBox="1"/>
          <p:nvPr/>
        </p:nvSpPr>
        <p:spPr>
          <a:xfrm>
            <a:off x="13441" y="6255850"/>
            <a:ext cx="5376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 B.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Dobrescu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I.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Mocioiu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High Energy Phys. 0611, 005 (2006)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B24347-1986-4986-967B-2EDFB793345C}"/>
              </a:ext>
            </a:extLst>
          </p:cNvPr>
          <p:cNvSpPr txBox="1"/>
          <p:nvPr/>
        </p:nvSpPr>
        <p:spPr>
          <a:xfrm rot="19575041">
            <a:off x="-184912" y="3172914"/>
            <a:ext cx="4958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C00000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updated…[2]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E0FB3E-9D62-443C-B7B1-13E4B5CE6BD4}"/>
              </a:ext>
            </a:extLst>
          </p:cNvPr>
          <p:cNvSpPr/>
          <p:nvPr/>
        </p:nvSpPr>
        <p:spPr>
          <a:xfrm>
            <a:off x="186070" y="1343251"/>
            <a:ext cx="5189660" cy="4800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8AB3ED-A3B2-40D7-8509-875499951264}"/>
              </a:ext>
            </a:extLst>
          </p:cNvPr>
          <p:cNvSpPr/>
          <p:nvPr/>
        </p:nvSpPr>
        <p:spPr>
          <a:xfrm>
            <a:off x="61155" y="5198226"/>
            <a:ext cx="4308770" cy="4800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CDDBA3-763E-4D22-AA77-ABCF7F53722C}"/>
              </a:ext>
            </a:extLst>
          </p:cNvPr>
          <p:cNvSpPr txBox="1"/>
          <p:nvPr/>
        </p:nvSpPr>
        <p:spPr>
          <a:xfrm>
            <a:off x="8446" y="6520675"/>
            <a:ext cx="3930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 P.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Fadeev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al., Phys. Rev. A 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022113 (2019)</a:t>
            </a:r>
          </a:p>
        </p:txBody>
      </p:sp>
    </p:spTree>
    <p:extLst>
      <p:ext uri="{BB962C8B-B14F-4D97-AF65-F5344CB8AC3E}">
        <p14:creationId xmlns:p14="http://schemas.microsoft.com/office/powerpoint/2010/main" val="368149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057400" y="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Projected sensitivity (10</a:t>
            </a:r>
            <a:r>
              <a:rPr kumimoji="0" lang="en-US" sz="24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ħ/cc)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6" y="381000"/>
            <a:ext cx="4191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Static spin-spin interactions (V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1021634"/>
            <a:ext cx="2621419" cy="5836366"/>
          </a:xfrm>
          <a:prstGeom prst="rect">
            <a:avLst/>
          </a:prstGeom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400806" y="381000"/>
            <a:ext cx="24383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Spin-mass interactions (V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4+5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9+10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12+13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035766"/>
            <a:ext cx="2632017" cy="58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95400" y="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86243"/>
            <a:ext cx="4800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Dark matter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Dark energy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Unification models with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extra dimensions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extended symmetries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Local Lorentz Violation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91000" y="1600200"/>
            <a:ext cx="762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10200" y="1017704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Great interest in macroscopic forces with weak couplings to matter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07714" y="3624190"/>
            <a:ext cx="8229600" cy="54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IU High-frequency experiment currently excludes spin-independent forces &gt;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times gravitational strength above 10 microns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07714" y="4231212"/>
            <a:ext cx="85401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Cryogenic experiment: gravitational sensitivity at 20 microns possible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2813328"/>
            <a:ext cx="8738062" cy="54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Macroscopic mass experiments: ~ 10 square decades of parameter space below 1 cm in past 10 years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4805127"/>
            <a:ext cx="8738062" cy="54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Spin-dependent experiments: greater exclusion of parameter space below 1 cm in past 5 years, many new channels identified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E6D4BF7-DFD8-4DF9-9E38-EE7253D56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714" y="5255861"/>
            <a:ext cx="854015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Ferrimagnetic test masses operating at compensation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T: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20303978-50D3-4CFE-8C7F-C73EE0876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20" y="5635404"/>
            <a:ext cx="854015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very low magnetic backgrounds and sub-mm test mass separations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4E0A13A5-BA52-477F-878F-2B0C27F25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20" y="6014946"/>
            <a:ext cx="854015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sensitivity to 15 interactions with polarized electrons (new limits ~ 1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yr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1" grpId="0"/>
      <p:bldP spid="13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19200" y="29718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(supplemental slides)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02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1193800" y="4140200"/>
            <a:ext cx="1066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lg" len="med"/>
            <a:tailEnd type="arrow" w="lg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574800" y="4064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221" name="Group 5"/>
          <p:cNvGrpSpPr>
            <a:grpSpLocks/>
          </p:cNvGrpSpPr>
          <p:nvPr/>
        </p:nvGrpSpPr>
        <p:grpSpPr bwMode="auto">
          <a:xfrm>
            <a:off x="1200150" y="1625600"/>
            <a:ext cx="0" cy="1879600"/>
            <a:chOff x="3728" y="1184"/>
            <a:chExt cx="0" cy="1184"/>
          </a:xfrm>
        </p:grpSpPr>
        <p:sp>
          <p:nvSpPr>
            <p:cNvPr id="9222" name="Line 6"/>
            <p:cNvSpPr>
              <a:spLocks noChangeShapeType="1"/>
            </p:cNvSpPr>
            <p:nvPr/>
          </p:nvSpPr>
          <p:spPr bwMode="auto">
            <a:xfrm>
              <a:off x="3728" y="1184"/>
              <a:ext cx="0" cy="118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23" name="Line 7"/>
            <p:cNvSpPr>
              <a:spLocks noChangeShapeType="1"/>
            </p:cNvSpPr>
            <p:nvPr/>
          </p:nvSpPr>
          <p:spPr bwMode="auto">
            <a:xfrm>
              <a:off x="3728" y="2072"/>
              <a:ext cx="0" cy="29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24" name="Line 8"/>
            <p:cNvSpPr>
              <a:spLocks noChangeShapeType="1"/>
            </p:cNvSpPr>
            <p:nvPr/>
          </p:nvSpPr>
          <p:spPr bwMode="auto">
            <a:xfrm>
              <a:off x="3728" y="1432"/>
              <a:ext cx="0" cy="29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225" name="Oval 9"/>
          <p:cNvSpPr>
            <a:spLocks noChangeAspect="1" noChangeArrowheads="1"/>
          </p:cNvSpPr>
          <p:nvPr/>
        </p:nvSpPr>
        <p:spPr bwMode="auto">
          <a:xfrm>
            <a:off x="1131888" y="2497138"/>
            <a:ext cx="136525" cy="1365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1231900" y="2565400"/>
            <a:ext cx="9969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2266950" y="1625600"/>
            <a:ext cx="0" cy="1879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2266950" y="3035300"/>
            <a:ext cx="0" cy="46672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2266950" y="2019300"/>
            <a:ext cx="0" cy="46672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0" name="Oval 14"/>
          <p:cNvSpPr>
            <a:spLocks noChangeAspect="1" noChangeArrowheads="1"/>
          </p:cNvSpPr>
          <p:nvPr/>
        </p:nvSpPr>
        <p:spPr bwMode="auto">
          <a:xfrm>
            <a:off x="2198688" y="2497138"/>
            <a:ext cx="136525" cy="1365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6635750" y="3873500"/>
            <a:ext cx="0" cy="1879600"/>
            <a:chOff x="3728" y="1184"/>
            <a:chExt cx="0" cy="1184"/>
          </a:xfrm>
        </p:grpSpPr>
        <p:sp>
          <p:nvSpPr>
            <p:cNvPr id="9232" name="Line 16"/>
            <p:cNvSpPr>
              <a:spLocks noChangeShapeType="1"/>
            </p:cNvSpPr>
            <p:nvPr/>
          </p:nvSpPr>
          <p:spPr bwMode="auto">
            <a:xfrm>
              <a:off x="3728" y="1184"/>
              <a:ext cx="0" cy="118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33" name="Line 17"/>
            <p:cNvSpPr>
              <a:spLocks noChangeShapeType="1"/>
            </p:cNvSpPr>
            <p:nvPr/>
          </p:nvSpPr>
          <p:spPr bwMode="auto">
            <a:xfrm>
              <a:off x="3728" y="2072"/>
              <a:ext cx="0" cy="29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34" name="Line 18"/>
            <p:cNvSpPr>
              <a:spLocks noChangeShapeType="1"/>
            </p:cNvSpPr>
            <p:nvPr/>
          </p:nvSpPr>
          <p:spPr bwMode="auto">
            <a:xfrm>
              <a:off x="3728" y="1432"/>
              <a:ext cx="0" cy="29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235" name="Oval 19"/>
          <p:cNvSpPr>
            <a:spLocks noChangeAspect="1" noChangeArrowheads="1"/>
          </p:cNvSpPr>
          <p:nvPr/>
        </p:nvSpPr>
        <p:spPr bwMode="auto">
          <a:xfrm>
            <a:off x="6567488" y="4745038"/>
            <a:ext cx="136525" cy="1365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6667500" y="4813300"/>
            <a:ext cx="9969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237" name="Group 21"/>
          <p:cNvGrpSpPr>
            <a:grpSpLocks/>
          </p:cNvGrpSpPr>
          <p:nvPr/>
        </p:nvGrpSpPr>
        <p:grpSpPr bwMode="auto">
          <a:xfrm>
            <a:off x="7702550" y="3873500"/>
            <a:ext cx="0" cy="1879600"/>
            <a:chOff x="3728" y="1184"/>
            <a:chExt cx="0" cy="1184"/>
          </a:xfrm>
        </p:grpSpPr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>
              <a:off x="3728" y="1184"/>
              <a:ext cx="0" cy="118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>
              <a:off x="3728" y="2072"/>
              <a:ext cx="0" cy="29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>
              <a:off x="3728" y="1432"/>
              <a:ext cx="0" cy="29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241" name="Oval 25"/>
          <p:cNvSpPr>
            <a:spLocks noChangeAspect="1" noChangeArrowheads="1"/>
          </p:cNvSpPr>
          <p:nvPr/>
        </p:nvSpPr>
        <p:spPr bwMode="auto">
          <a:xfrm>
            <a:off x="7634288" y="4745038"/>
            <a:ext cx="136525" cy="1365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242" name="Group 26"/>
          <p:cNvGrpSpPr>
            <a:grpSpLocks/>
          </p:cNvGrpSpPr>
          <p:nvPr/>
        </p:nvGrpSpPr>
        <p:grpSpPr bwMode="auto">
          <a:xfrm>
            <a:off x="6635750" y="2844800"/>
            <a:ext cx="0" cy="1879600"/>
            <a:chOff x="3728" y="1184"/>
            <a:chExt cx="0" cy="1184"/>
          </a:xfrm>
        </p:grpSpPr>
        <p:sp>
          <p:nvSpPr>
            <p:cNvPr id="9243" name="Line 27"/>
            <p:cNvSpPr>
              <a:spLocks noChangeShapeType="1"/>
            </p:cNvSpPr>
            <p:nvPr/>
          </p:nvSpPr>
          <p:spPr bwMode="auto">
            <a:xfrm>
              <a:off x="3728" y="1184"/>
              <a:ext cx="0" cy="118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44" name="Line 28"/>
            <p:cNvSpPr>
              <a:spLocks noChangeShapeType="1"/>
            </p:cNvSpPr>
            <p:nvPr/>
          </p:nvSpPr>
          <p:spPr bwMode="auto">
            <a:xfrm>
              <a:off x="3728" y="2072"/>
              <a:ext cx="0" cy="29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45" name="Line 29"/>
            <p:cNvSpPr>
              <a:spLocks noChangeShapeType="1"/>
            </p:cNvSpPr>
            <p:nvPr/>
          </p:nvSpPr>
          <p:spPr bwMode="auto">
            <a:xfrm>
              <a:off x="3728" y="1432"/>
              <a:ext cx="0" cy="29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246" name="Oval 30"/>
          <p:cNvSpPr>
            <a:spLocks noChangeAspect="1" noChangeArrowheads="1"/>
          </p:cNvSpPr>
          <p:nvPr/>
        </p:nvSpPr>
        <p:spPr bwMode="auto">
          <a:xfrm>
            <a:off x="6567488" y="3716338"/>
            <a:ext cx="136525" cy="1365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7702550" y="2857500"/>
            <a:ext cx="0" cy="1879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7702550" y="4267200"/>
            <a:ext cx="0" cy="46672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7702550" y="3251200"/>
            <a:ext cx="0" cy="46672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50" name="Oval 34"/>
          <p:cNvSpPr>
            <a:spLocks noChangeAspect="1" noChangeArrowheads="1"/>
          </p:cNvSpPr>
          <p:nvPr/>
        </p:nvSpPr>
        <p:spPr bwMode="auto">
          <a:xfrm>
            <a:off x="7634288" y="3729038"/>
            <a:ext cx="136525" cy="1365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>
            <a:off x="6680200" y="3784600"/>
            <a:ext cx="9969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52" name="Rectangle 36"/>
          <p:cNvSpPr>
            <a:spLocks noChangeArrowheads="1"/>
          </p:cNvSpPr>
          <p:nvPr/>
        </p:nvSpPr>
        <p:spPr bwMode="auto">
          <a:xfrm>
            <a:off x="927100" y="342265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9253" name="Rectangle 37"/>
          <p:cNvSpPr>
            <a:spLocks noChangeArrowheads="1"/>
          </p:cNvSpPr>
          <p:nvPr/>
        </p:nvSpPr>
        <p:spPr bwMode="auto">
          <a:xfrm>
            <a:off x="1993900" y="342265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9254" name="Rectangle 38"/>
          <p:cNvSpPr>
            <a:spLocks noChangeArrowheads="1"/>
          </p:cNvSpPr>
          <p:nvPr/>
        </p:nvSpPr>
        <p:spPr bwMode="auto">
          <a:xfrm>
            <a:off x="1422400" y="21336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55" name="Rectangle 39"/>
          <p:cNvSpPr>
            <a:spLocks noChangeArrowheads="1"/>
          </p:cNvSpPr>
          <p:nvPr/>
        </p:nvSpPr>
        <p:spPr bwMode="auto">
          <a:xfrm>
            <a:off x="749300" y="690563"/>
            <a:ext cx="2552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Yukawa Interaction</a:t>
            </a:r>
          </a:p>
        </p:txBody>
      </p:sp>
      <p:sp>
        <p:nvSpPr>
          <p:cNvPr id="9256" name="Rectangle 40"/>
          <p:cNvSpPr>
            <a:spLocks noChangeArrowheads="1"/>
          </p:cNvSpPr>
          <p:nvPr/>
        </p:nvSpPr>
        <p:spPr bwMode="auto">
          <a:xfrm>
            <a:off x="547695" y="6324608"/>
            <a:ext cx="4292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Calibri" pitchFamily="34" charset="0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strength relative to gravity</a:t>
            </a:r>
          </a:p>
        </p:txBody>
      </p:sp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6096000" y="690563"/>
            <a:ext cx="157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Power Law</a:t>
            </a: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6362700" y="564515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7429500" y="564515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781800" y="4467195"/>
            <a:ext cx="787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m=0</a:t>
            </a:r>
            <a:endParaRPr kumimoji="0" lang="en-US" sz="2000" b="0" i="1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794500" y="3438495"/>
            <a:ext cx="787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m=0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4979984" y="2255196"/>
            <a:ext cx="3162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experimental scale</a:t>
            </a: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5280032" y="6343012"/>
            <a:ext cx="3721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set limits on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Calibri" pitchFamily="34" charset="0"/>
              </a:rPr>
              <a:t>b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for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2 - 5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685800" y="0"/>
            <a:ext cx="782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Parameterization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1283" y="4667251"/>
          <a:ext cx="3995002" cy="874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769" name="Equation" r:id="rId4" imgW="1676160" imgH="368280" progId="Equation.DSMT4">
                  <p:embed/>
                </p:oleObj>
              </mc:Choice>
              <mc:Fallback>
                <p:oleObj name="Equation" r:id="rId4" imgW="1676160" imgH="3682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3" y="4667251"/>
                        <a:ext cx="3995002" cy="8747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38668" y="1054046"/>
          <a:ext cx="45085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770" name="Equation" r:id="rId6" imgW="1892160" imgH="507960" progId="Equation.DSMT4">
                  <p:embed/>
                </p:oleObj>
              </mc:Choice>
              <mc:Fallback>
                <p:oleObj name="Equation" r:id="rId6" imgW="1892160" imgH="50796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668" y="1054046"/>
                        <a:ext cx="4508500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7667" y="5488035"/>
          <a:ext cx="232886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771" name="Equation" r:id="rId8" imgW="977760" imgH="406080" progId="Equation.DSMT4">
                  <p:embed/>
                </p:oleObj>
              </mc:Choice>
              <mc:Fallback>
                <p:oleObj name="Equation" r:id="rId8" imgW="977760" imgH="4060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67" y="5488035"/>
                        <a:ext cx="2328863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0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5" grpId="0" animBg="1"/>
      <p:bldP spid="9236" grpId="0" animBg="1"/>
      <p:bldP spid="9241" grpId="0" animBg="1"/>
      <p:bldP spid="9246" grpId="0" animBg="1"/>
      <p:bldP spid="9247" grpId="0" animBg="1"/>
      <p:bldP spid="9248" grpId="0" animBg="1"/>
      <p:bldP spid="9249" grpId="0" animBg="1"/>
      <p:bldP spid="9250" grpId="0" animBg="1"/>
      <p:bldP spid="9251" grpId="0" animBg="1"/>
      <p:bldP spid="9259" grpId="0"/>
      <p:bldP spid="9260" grpId="0"/>
      <p:bldP spid="9261" grpId="0"/>
      <p:bldP spid="9262" grpId="0"/>
      <p:bldP spid="9263" grpId="0"/>
      <p:bldP spid="9265" grpId="0"/>
      <p:bldP spid="92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400800" cy="609600"/>
          </a:xfrm>
          <a:noFill/>
        </p:spPr>
        <p:txBody>
          <a:bodyPr wrap="none"/>
          <a:lstStyle/>
          <a:p>
            <a:r>
              <a:rPr lang="en-US" altLang="en-US" sz="2400" dirty="0">
                <a:latin typeface="+mn-lt"/>
              </a:rPr>
              <a:t>(old) Limits from 1 mm to 1 light year [1,2]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1600200" y="6352401"/>
            <a:ext cx="63119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[1] E.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Fischbach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C.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Talmadge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Search for Non-Newtonian Gravity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(Springer-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Verlag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1999)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27796"/>
            <a:ext cx="8267700" cy="4758604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00200" y="6581001"/>
            <a:ext cx="63119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[2] S. Reynaud and M.-T.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Jaekel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Int. J. Mod. Phys. A 20 2294 (2005)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1583" y="2054423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Laboratory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8736" y="1760014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Lake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11283" y="2130623"/>
            <a:ext cx="698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Tower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1023" y="2514600"/>
            <a:ext cx="129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Earth-LAGEOS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30759" y="3058180"/>
            <a:ext cx="125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LAGEOS-Lunar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7600" y="3276600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Planetary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031191" y="1828800"/>
            <a:ext cx="88554" cy="301336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670464" y="1492828"/>
            <a:ext cx="90054" cy="346363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111283" y="1524000"/>
            <a:ext cx="317717" cy="6858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429000" y="1866900"/>
            <a:ext cx="139105" cy="3429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252220" y="2438400"/>
            <a:ext cx="472180" cy="24765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581639" y="2971800"/>
            <a:ext cx="599961" cy="12382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7657912" y="2895600"/>
            <a:ext cx="343088" cy="47819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5410200" y="4876800"/>
            <a:ext cx="116031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(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l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in m)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039B4-71EC-431E-B34B-E865D51F98A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0720" y="4048780"/>
            <a:ext cx="65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LLR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994280" y="3962400"/>
            <a:ext cx="599961" cy="12382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168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“Large” Extra Dimensions 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76200" y="27178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Strong, Weak, EM force confined to 3 dimensions 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228600" y="31750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Gravity spreads out into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extra dimensions of size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appears diluted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228600" y="558946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Gravity unifies with EW force (M* ~ 1 TeV) if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2,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~ 1 mm</a:t>
            </a:r>
          </a:p>
        </p:txBody>
      </p:sp>
      <p:grpSp>
        <p:nvGrpSpPr>
          <p:cNvPr id="55302" name="Group 6"/>
          <p:cNvGrpSpPr>
            <a:grpSpLocks/>
          </p:cNvGrpSpPr>
          <p:nvPr/>
        </p:nvGrpSpPr>
        <p:grpSpPr bwMode="auto">
          <a:xfrm>
            <a:off x="493713" y="508000"/>
            <a:ext cx="8193087" cy="2343150"/>
            <a:chOff x="311" y="672"/>
            <a:chExt cx="5161" cy="1476"/>
          </a:xfrm>
        </p:grpSpPr>
        <p:grpSp>
          <p:nvGrpSpPr>
            <p:cNvPr id="55303" name="Group 7"/>
            <p:cNvGrpSpPr>
              <a:grpSpLocks/>
            </p:cNvGrpSpPr>
            <p:nvPr/>
          </p:nvGrpSpPr>
          <p:grpSpPr bwMode="auto">
            <a:xfrm>
              <a:off x="311" y="672"/>
              <a:ext cx="5161" cy="1476"/>
              <a:chOff x="599" y="2117"/>
              <a:chExt cx="5161" cy="1476"/>
            </a:xfrm>
          </p:grpSpPr>
          <p:grpSp>
            <p:nvGrpSpPr>
              <p:cNvPr id="55304" name="Group 8"/>
              <p:cNvGrpSpPr>
                <a:grpSpLocks/>
              </p:cNvGrpSpPr>
              <p:nvPr/>
            </p:nvGrpSpPr>
            <p:grpSpPr bwMode="auto">
              <a:xfrm>
                <a:off x="1038" y="2117"/>
                <a:ext cx="4722" cy="1476"/>
                <a:chOff x="427" y="1985"/>
                <a:chExt cx="4722" cy="1476"/>
              </a:xfrm>
            </p:grpSpPr>
            <p:pic>
              <p:nvPicPr>
                <p:cNvPr id="55305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27" y="1985"/>
                  <a:ext cx="4722" cy="1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306" name="Text Box 10"/>
                <p:cNvSpPr txBox="1">
                  <a:spLocks noChangeArrowheads="1"/>
                </p:cNvSpPr>
                <p:nvPr/>
              </p:nvSpPr>
              <p:spPr bwMode="auto">
                <a:xfrm rot="21180000">
                  <a:off x="2606" y="3034"/>
                  <a:ext cx="129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 pitchFamily="18" charset="0"/>
                      <a:ea typeface="+mn-ea"/>
                      <a:cs typeface="+mn-cs"/>
                    </a:rPr>
                    <a:t>Infinite dimension</a:t>
                  </a:r>
                </a:p>
              </p:txBody>
            </p:sp>
            <p:sp>
              <p:nvSpPr>
                <p:cNvPr id="5530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868" y="2905"/>
                  <a:ext cx="1103" cy="17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308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137" y="3234"/>
                  <a:ext cx="1475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309" name="Text Box 13"/>
              <p:cNvSpPr txBox="1">
                <a:spLocks noChangeArrowheads="1"/>
              </p:cNvSpPr>
              <p:nvPr/>
            </p:nvSpPr>
            <p:spPr bwMode="auto">
              <a:xfrm>
                <a:off x="599" y="2749"/>
                <a:ext cx="71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rPr>
                  <a:t>compact</a:t>
                </a:r>
              </a:p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rPr>
                  <a:t>dimension</a:t>
                </a:r>
              </a:p>
            </p:txBody>
          </p:sp>
          <p:sp>
            <p:nvSpPr>
              <p:cNvPr id="55310" name="Freeform 14"/>
              <p:cNvSpPr>
                <a:spLocks/>
              </p:cNvSpPr>
              <p:nvPr/>
            </p:nvSpPr>
            <p:spPr bwMode="auto">
              <a:xfrm>
                <a:off x="1153" y="2252"/>
                <a:ext cx="218" cy="520"/>
              </a:xfrm>
              <a:custGeom>
                <a:avLst/>
                <a:gdLst/>
                <a:ahLst/>
                <a:cxnLst>
                  <a:cxn ang="0">
                    <a:pos x="0" y="520"/>
                  </a:cxn>
                  <a:cxn ang="0">
                    <a:pos x="24" y="303"/>
                  </a:cxn>
                  <a:cxn ang="0">
                    <a:pos x="101" y="116"/>
                  </a:cxn>
                  <a:cxn ang="0">
                    <a:pos x="218" y="0"/>
                  </a:cxn>
                </a:cxnLst>
                <a:rect l="0" t="0" r="r" b="b"/>
                <a:pathLst>
                  <a:path w="218" h="520">
                    <a:moveTo>
                      <a:pt x="0" y="520"/>
                    </a:moveTo>
                    <a:cubicBezTo>
                      <a:pt x="3" y="445"/>
                      <a:pt x="7" y="370"/>
                      <a:pt x="24" y="303"/>
                    </a:cubicBezTo>
                    <a:cubicBezTo>
                      <a:pt x="40" y="235"/>
                      <a:pt x="68" y="166"/>
                      <a:pt x="101" y="116"/>
                    </a:cubicBezTo>
                    <a:cubicBezTo>
                      <a:pt x="133" y="65"/>
                      <a:pt x="175" y="32"/>
                      <a:pt x="21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5311" name="Freeform 15"/>
              <p:cNvSpPr>
                <a:spLocks/>
              </p:cNvSpPr>
              <p:nvPr/>
            </p:nvSpPr>
            <p:spPr bwMode="auto">
              <a:xfrm>
                <a:off x="1208" y="3123"/>
                <a:ext cx="163" cy="2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" y="139"/>
                  </a:cxn>
                  <a:cxn ang="0">
                    <a:pos x="163" y="240"/>
                  </a:cxn>
                </a:cxnLst>
                <a:rect l="0" t="0" r="r" b="b"/>
                <a:pathLst>
                  <a:path w="163" h="240">
                    <a:moveTo>
                      <a:pt x="0" y="0"/>
                    </a:moveTo>
                    <a:cubicBezTo>
                      <a:pt x="21" y="49"/>
                      <a:pt x="42" y="99"/>
                      <a:pt x="70" y="139"/>
                    </a:cubicBezTo>
                    <a:cubicBezTo>
                      <a:pt x="97" y="178"/>
                      <a:pt x="130" y="209"/>
                      <a:pt x="163" y="24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5312" name="Line 16"/>
            <p:cNvSpPr>
              <a:spLocks noChangeShapeType="1"/>
            </p:cNvSpPr>
            <p:nvPr/>
          </p:nvSpPr>
          <p:spPr bwMode="auto">
            <a:xfrm>
              <a:off x="1344" y="1344"/>
              <a:ext cx="288" cy="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1440" y="1296"/>
              <a:ext cx="19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</a:t>
              </a:r>
            </a:p>
          </p:txBody>
        </p:sp>
      </p:grpSp>
      <p:graphicFrame>
        <p:nvGraphicFramePr>
          <p:cNvPr id="55314" name="Object 18"/>
          <p:cNvGraphicFramePr>
            <a:graphicFrameLocks noChangeAspect="1"/>
          </p:cNvGraphicFramePr>
          <p:nvPr/>
        </p:nvGraphicFramePr>
        <p:xfrm>
          <a:off x="2868613" y="4071810"/>
          <a:ext cx="3295650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577" name="Equation" r:id="rId5" imgW="1460160" imgH="495000" progId="Equation.3">
                  <p:embed/>
                </p:oleObj>
              </mc:Choice>
              <mc:Fallback>
                <p:oleObj name="Equation" r:id="rId5" imgW="1460160" imgH="495000" progId="Equation.3">
                  <p:embed/>
                  <p:pic>
                    <p:nvPicPr>
                      <p:cNvPr id="5531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4071810"/>
                        <a:ext cx="3295650" cy="1116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5181600" y="610381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3,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~ 1 nm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897437" y="6566011"/>
            <a:ext cx="5246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Arkani-Hamed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Dimopoulos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G.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Dvali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Phys. Lett. B 429 263 (1998)</a:t>
            </a:r>
          </a:p>
        </p:txBody>
      </p:sp>
    </p:spTree>
    <p:extLst>
      <p:ext uri="{BB962C8B-B14F-4D97-AF65-F5344CB8AC3E}">
        <p14:creationId xmlns:p14="http://schemas.microsoft.com/office/powerpoint/2010/main" val="1453534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7"/>
          <p:cNvSpPr>
            <a:spLocks noChangeAspect="1" noChangeArrowheads="1"/>
          </p:cNvSpPr>
          <p:nvPr/>
        </p:nvSpPr>
        <p:spPr bwMode="auto">
          <a:xfrm>
            <a:off x="4984826" y="533400"/>
            <a:ext cx="1415974" cy="1426464"/>
          </a:xfrm>
          <a:prstGeom prst="ellipse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noFill/>
            <a:round/>
            <a:headEnd/>
            <a:tailEnd/>
          </a:ln>
          <a:effectLst/>
        </p:spPr>
        <p:txBody>
          <a:bodyPr wrap="none" lIns="97203" tIns="48602" rIns="97203" bIns="4860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"/>
          <p:cNvSpPr>
            <a:spLocks noChangeAspect="1" noChangeArrowheads="1"/>
          </p:cNvSpPr>
          <p:nvPr/>
        </p:nvSpPr>
        <p:spPr bwMode="auto">
          <a:xfrm>
            <a:off x="2590800" y="533400"/>
            <a:ext cx="1415974" cy="1426464"/>
          </a:xfrm>
          <a:prstGeom prst="ellipse">
            <a:avLst/>
          </a:prstGeom>
          <a:gradFill flip="none" rotWithShape="1">
            <a:gsLst>
              <a:gs pos="0">
                <a:srgbClr val="A50021">
                  <a:tint val="66000"/>
                  <a:satMod val="160000"/>
                </a:srgbClr>
              </a:gs>
              <a:gs pos="50000">
                <a:srgbClr val="A50021">
                  <a:tint val="44500"/>
                  <a:satMod val="160000"/>
                </a:srgbClr>
              </a:gs>
              <a:gs pos="100000">
                <a:srgbClr val="A50021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noFill/>
            <a:round/>
            <a:headEnd/>
            <a:tailEnd/>
          </a:ln>
          <a:effectLst/>
        </p:spPr>
        <p:txBody>
          <a:bodyPr wrap="none" lIns="97203" tIns="48602" rIns="97203" bIns="4860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95400" y="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Challenge: scaling and backgrounds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Line 4"/>
          <p:cNvSpPr>
            <a:spLocks noChangeAspect="1" noChangeShapeType="1"/>
          </p:cNvSpPr>
          <p:nvPr/>
        </p:nvSpPr>
        <p:spPr bwMode="auto">
          <a:xfrm>
            <a:off x="3265171" y="1258826"/>
            <a:ext cx="544829" cy="396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spect="1" noChangeArrowheads="1"/>
          </p:cNvSpPr>
          <p:nvPr/>
        </p:nvSpPr>
        <p:spPr bwMode="auto">
          <a:xfrm>
            <a:off x="2819402" y="664464"/>
            <a:ext cx="612930" cy="29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m</a:t>
            </a:r>
            <a:r>
              <a:rPr kumimoji="0" lang="en-US" sz="24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1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r</a:t>
            </a:r>
            <a:r>
              <a:rPr kumimoji="0" lang="en-US" sz="24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1245807">
            <a:off x="3423995" y="1082765"/>
            <a:ext cx="30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" name="Line 8"/>
          <p:cNvSpPr>
            <a:spLocks noChangeAspect="1" noChangeShapeType="1"/>
          </p:cNvSpPr>
          <p:nvPr/>
        </p:nvSpPr>
        <p:spPr bwMode="auto">
          <a:xfrm>
            <a:off x="5715000" y="1258826"/>
            <a:ext cx="544829" cy="396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9"/>
          <p:cNvSpPr txBox="1">
            <a:spLocks noChangeAspect="1" noChangeArrowheads="1"/>
          </p:cNvSpPr>
          <p:nvPr/>
        </p:nvSpPr>
        <p:spPr bwMode="auto">
          <a:xfrm>
            <a:off x="5254470" y="672084"/>
            <a:ext cx="612930" cy="29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m</a:t>
            </a:r>
            <a:r>
              <a:rPr kumimoji="0" lang="en-US" sz="24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2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r</a:t>
            </a:r>
            <a:r>
              <a:rPr kumimoji="0" lang="en-US" sz="24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spect="1" noChangeArrowheads="1"/>
          </p:cNvSpPr>
          <p:nvPr/>
        </p:nvSpPr>
        <p:spPr bwMode="auto">
          <a:xfrm rot="1245807">
            <a:off x="5913677" y="1070749"/>
            <a:ext cx="197088" cy="29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3" name="Line 11"/>
          <p:cNvSpPr>
            <a:spLocks noChangeAspect="1" noChangeShapeType="1"/>
          </p:cNvSpPr>
          <p:nvPr/>
        </p:nvSpPr>
        <p:spPr bwMode="auto">
          <a:xfrm>
            <a:off x="3276600" y="1266444"/>
            <a:ext cx="0" cy="69342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Line 12"/>
          <p:cNvSpPr>
            <a:spLocks noChangeAspect="1" noChangeShapeType="1"/>
          </p:cNvSpPr>
          <p:nvPr/>
        </p:nvSpPr>
        <p:spPr bwMode="auto">
          <a:xfrm>
            <a:off x="5715000" y="1266444"/>
            <a:ext cx="0" cy="69342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Line 13"/>
          <p:cNvSpPr>
            <a:spLocks noChangeAspect="1" noChangeShapeType="1"/>
          </p:cNvSpPr>
          <p:nvPr/>
        </p:nvSpPr>
        <p:spPr bwMode="auto">
          <a:xfrm>
            <a:off x="3276600" y="1970981"/>
            <a:ext cx="0" cy="6401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Line 14"/>
          <p:cNvSpPr>
            <a:spLocks noChangeAspect="1" noChangeShapeType="1"/>
          </p:cNvSpPr>
          <p:nvPr/>
        </p:nvSpPr>
        <p:spPr bwMode="auto">
          <a:xfrm>
            <a:off x="5715000" y="1970981"/>
            <a:ext cx="0" cy="6401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Line 15"/>
          <p:cNvSpPr>
            <a:spLocks noChangeAspect="1" noChangeShapeType="1"/>
          </p:cNvSpPr>
          <p:nvPr/>
        </p:nvSpPr>
        <p:spPr bwMode="auto">
          <a:xfrm flipH="1">
            <a:off x="3276603" y="2611115"/>
            <a:ext cx="83724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4113847" y="2369820"/>
            <a:ext cx="458153" cy="29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~ 2r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9" name="Line 17"/>
          <p:cNvSpPr>
            <a:spLocks noChangeAspect="1" noChangeShapeType="1"/>
          </p:cNvSpPr>
          <p:nvPr/>
        </p:nvSpPr>
        <p:spPr bwMode="auto">
          <a:xfrm>
            <a:off x="4800601" y="2611115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0" name="Object 18"/>
          <p:cNvGraphicFramePr>
            <a:graphicFrameLocks noChangeAspect="1"/>
          </p:cNvGraphicFramePr>
          <p:nvPr/>
        </p:nvGraphicFramePr>
        <p:xfrm>
          <a:off x="2926089" y="2743200"/>
          <a:ext cx="3169911" cy="641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664" name="Equation" r:id="rId4" imgW="2070000" imgH="419040" progId="Equation.DSMT4">
                  <p:embed/>
                </p:oleObj>
              </mc:Choice>
              <mc:Fallback>
                <p:oleObj name="Equation" r:id="rId4" imgW="2070000" imgH="419040" progId="Equation.DSMT4">
                  <p:embed/>
                  <p:pic>
                    <p:nvPicPr>
                      <p:cNvPr id="20" name="Object 18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6089" y="2743200"/>
                        <a:ext cx="3169911" cy="6418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878137" y="3656072"/>
            <a:ext cx="43608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= 100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Symbol" pitchFamily="18" charset="2"/>
              </a:rPr>
              <a:t>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 ≈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-17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 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22" name="Text Box 21"/>
          <p:cNvSpPr txBox="1">
            <a:spLocks noChangeAspect="1" noChangeArrowheads="1"/>
          </p:cNvSpPr>
          <p:nvPr/>
        </p:nvSpPr>
        <p:spPr bwMode="auto">
          <a:xfrm>
            <a:off x="1371600" y="3319046"/>
            <a:ext cx="6183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r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=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r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= 20 g/cm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= 10 cm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Symbol" pitchFamily="18" charset="2"/>
              </a:rPr>
              <a:t>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 ≈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-5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sym typeface="Monotype Sorts" pitchFamily="2" charset="2"/>
              </a:rPr>
              <a:t> 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459533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Electrostatic: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5389602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Magnetic (contaminant):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47800" y="61838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Casimir:</a:t>
            </a:r>
          </a:p>
        </p:txBody>
      </p:sp>
      <p:grpSp>
        <p:nvGrpSpPr>
          <p:cNvPr id="4103" name="Group 4102"/>
          <p:cNvGrpSpPr/>
          <p:nvPr/>
        </p:nvGrpSpPr>
        <p:grpSpPr>
          <a:xfrm>
            <a:off x="2566252" y="4431268"/>
            <a:ext cx="1167548" cy="762000"/>
            <a:chOff x="4038600" y="762000"/>
            <a:chExt cx="1167548" cy="762000"/>
          </a:xfrm>
        </p:grpSpPr>
        <p:grpSp>
          <p:nvGrpSpPr>
            <p:cNvPr id="4100" name="Group 4099"/>
            <p:cNvGrpSpPr/>
            <p:nvPr/>
          </p:nvGrpSpPr>
          <p:grpSpPr>
            <a:xfrm>
              <a:off x="4572000" y="762000"/>
              <a:ext cx="634148" cy="762000"/>
              <a:chOff x="5867400" y="1295400"/>
              <a:chExt cx="634148" cy="762000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5867400" y="1295400"/>
                <a:ext cx="6341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Times New Roman" panose="02020603050405020304" pitchFamily="18" charset="0"/>
                  </a:rPr>
                  <a:t>e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 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4096" name="Straight Connector 4095"/>
              <p:cNvCxnSpPr/>
              <p:nvPr/>
            </p:nvCxnSpPr>
            <p:spPr>
              <a:xfrm>
                <a:off x="5930061" y="1676400"/>
                <a:ext cx="50882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6008785" y="1688068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</a:t>
                </a:r>
                <a:r>
                  <a:rPr kumimoji="0" lang="en-US" sz="1800" b="1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4038600" y="926068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  <a:r>
                <a:rPr kumimoji="0" lang="en-US" sz="1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 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~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05" name="Group 4104"/>
          <p:cNvGrpSpPr/>
          <p:nvPr/>
        </p:nvGrpSpPr>
        <p:grpSpPr>
          <a:xfrm>
            <a:off x="2514600" y="6031468"/>
            <a:ext cx="942486" cy="750332"/>
            <a:chOff x="4495800" y="2450068"/>
            <a:chExt cx="942486" cy="750332"/>
          </a:xfrm>
        </p:grpSpPr>
        <p:grpSp>
          <p:nvGrpSpPr>
            <p:cNvPr id="4101" name="Group 4100"/>
            <p:cNvGrpSpPr/>
            <p:nvPr/>
          </p:nvGrpSpPr>
          <p:grpSpPr>
            <a:xfrm>
              <a:off x="5029200" y="2450068"/>
              <a:ext cx="409086" cy="750332"/>
              <a:chOff x="6019800" y="2145268"/>
              <a:chExt cx="409086" cy="750332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6023006" y="2145268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ħc</a:t>
                </a:r>
                <a:endParaRPr kumimoji="0" lang="en-US" sz="1800" b="0" i="1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6110043" y="2514600"/>
                <a:ext cx="228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6019800" y="2526268"/>
                <a:ext cx="409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 </a:t>
                </a:r>
                <a:r>
                  <a:rPr kumimoji="0" lang="en-US" sz="1800" b="1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endPara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4495800" y="2602468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  <a:r>
                <a:rPr kumimoji="0" lang="en-US" sz="1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 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~</a:t>
              </a:r>
              <a:endPara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07" name="Group 4106"/>
          <p:cNvGrpSpPr/>
          <p:nvPr/>
        </p:nvGrpSpPr>
        <p:grpSpPr>
          <a:xfrm>
            <a:off x="2514600" y="5282168"/>
            <a:ext cx="2743200" cy="711200"/>
            <a:chOff x="4648200" y="1612900"/>
            <a:chExt cx="2743200" cy="711200"/>
          </a:xfrm>
        </p:grpSpPr>
        <p:sp>
          <p:nvSpPr>
            <p:cNvPr id="75" name="TextBox 74"/>
            <p:cNvSpPr txBox="1"/>
            <p:nvPr/>
          </p:nvSpPr>
          <p:spPr>
            <a:xfrm>
              <a:off x="4648200" y="1714500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  <a:r>
                <a:rPr kumimoji="0" lang="en-US" sz="1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 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~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4106" name="Group 4105"/>
            <p:cNvGrpSpPr/>
            <p:nvPr/>
          </p:nvGrpSpPr>
          <p:grpSpPr>
            <a:xfrm>
              <a:off x="5195887" y="1612900"/>
              <a:ext cx="2195513" cy="711200"/>
              <a:chOff x="5195887" y="1612900"/>
              <a:chExt cx="2195513" cy="71120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5305082" y="1943100"/>
                <a:ext cx="203282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6116952" y="1954768"/>
                <a:ext cx="409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 </a:t>
                </a:r>
                <a:r>
                  <a:rPr kumimoji="0" lang="en-US" sz="1800" b="1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endPara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82" name="Object 18"/>
              <p:cNvGraphicFramePr>
                <a:graphicFrameLocks noChangeAspect="1"/>
              </p:cNvGraphicFramePr>
              <p:nvPr/>
            </p:nvGraphicFramePr>
            <p:xfrm>
              <a:off x="5195887" y="1612900"/>
              <a:ext cx="2195513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05665" name="Equation" r:id="rId6" imgW="1434960" imgH="190440" progId="Equation.DSMT4">
                      <p:embed/>
                    </p:oleObj>
                  </mc:Choice>
                  <mc:Fallback>
                    <p:oleObj name="Equation" r:id="rId6" imgW="1434960" imgH="190440" progId="Equation.DSMT4">
                      <p:embed/>
                      <p:pic>
                        <p:nvPicPr>
                          <p:cNvPr id="82" name="Object 18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95887" y="1612900"/>
                            <a:ext cx="2195513" cy="2921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6A528-EBFD-46FA-88C5-96D90560ACE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3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9" grpId="0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057400" y="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Short Range limits – mass coupled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638800" y="1143000"/>
            <a:ext cx="3505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Experimental limits: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5791200" y="1600200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Irvine, HUST,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Eot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-Wash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torsion pendulum experiments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791200" y="2286000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Stanford, IUPUI = MEMS/AFM-type experiments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211104" y="6207444"/>
            <a:ext cx="3866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Stanford: A. Geraci et al., PRD 78 022002 (2008)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211104" y="6482954"/>
            <a:ext cx="3902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Casimir: Y.-J. Chen et al., PRL 116 221102 (2016)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211104" y="5931933"/>
            <a:ext cx="4005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Eot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-Wash: D.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Kapner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 et al., PRL 98 021101 (2007)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211104" y="5656422"/>
            <a:ext cx="3767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HUST: W.-H. Tan et al., PRL 116 131101 (2016)</a:t>
            </a: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211104" y="5380911"/>
            <a:ext cx="36263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Irvine: J. Hoskins et al., PRD  32 3084 (1985)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211104" y="5105400"/>
            <a:ext cx="37373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Torsion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Osc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: JCL et al.,  Nature 421 922 (2003)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" y="664741"/>
            <a:ext cx="5293239" cy="421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31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228600" y="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Readout: capacitive transducer, differential amplifier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6843967" y="1620255"/>
            <a:ext cx="214517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~ 100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/√ Hz (includes preamp, lock-in)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Sensitive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to 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100 fm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thermal oscillations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Interleave on resonance, off resonance runs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Typical session: 8hrs with 50% duty cycle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58C07-25D1-481C-909E-2FA0276F1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2" y="1196757"/>
            <a:ext cx="5754967" cy="4149532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A3D0A8EA-5AB1-4B57-B2FB-FFFD3E5A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319" y="556440"/>
            <a:ext cx="52189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aiyang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Yan, et al., Class. Quantum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205007 (2014) </a:t>
            </a:r>
          </a:p>
        </p:txBody>
      </p:sp>
    </p:spTree>
    <p:extLst>
      <p:ext uri="{BB962C8B-B14F-4D97-AF65-F5344CB8AC3E}">
        <p14:creationId xmlns:p14="http://schemas.microsoft.com/office/powerpoint/2010/main" val="3160726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68450" y="0"/>
            <a:ext cx="617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Force Measurement Data – March 2012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3352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19 hours on-resonance data collected over 3 days with interleaved diagnostic data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On-resonance: Detector thermal motion and amplifier noise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Off-resonance:  amplifier noise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43" y="1066800"/>
            <a:ext cx="5741857" cy="5005387"/>
          </a:xfrm>
          <a:prstGeom prst="rect">
            <a:avLst/>
          </a:prstGeom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910871" y="914400"/>
            <a:ext cx="236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On Resonance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705600" y="914400"/>
            <a:ext cx="236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Off Resonance</a:t>
            </a:r>
          </a:p>
        </p:txBody>
      </p:sp>
    </p:spTree>
    <p:extLst>
      <p:ext uri="{BB962C8B-B14F-4D97-AF65-F5344CB8AC3E}">
        <p14:creationId xmlns:p14="http://schemas.microsoft.com/office/powerpoint/2010/main" val="3334402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5334000" cy="5120640"/>
          </a:xfrm>
          <a:prstGeom prst="rect">
            <a:avLst/>
          </a:prstGeom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854200" y="0"/>
            <a:ext cx="5559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Force Measurement Data - Detail</a:t>
            </a: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3886200" y="3932583"/>
            <a:ext cx="385693" cy="354495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3657600" y="2598182"/>
            <a:ext cx="412750" cy="28575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3581400" y="2286000"/>
            <a:ext cx="1532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off-resonance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971800" y="4202668"/>
            <a:ext cx="1581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on-resonance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486397" y="1307068"/>
            <a:ext cx="3581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off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= 0.93 ± 0.74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V (1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486398" y="914400"/>
            <a:ext cx="35814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Net Signal: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486398" y="2145268"/>
            <a:ext cx="3581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F = 4.0 ± 3.2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fN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486399" y="1752600"/>
            <a:ext cx="35814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Force:</a:t>
            </a:r>
          </a:p>
        </p:txBody>
      </p:sp>
    </p:spTree>
    <p:extLst>
      <p:ext uri="{BB962C8B-B14F-4D97-AF65-F5344CB8AC3E}">
        <p14:creationId xmlns:p14="http://schemas.microsoft.com/office/powerpoint/2010/main" val="121652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057400" y="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DyIG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spin excess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5659392" y="6550223"/>
            <a:ext cx="34846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[1] G. Dionne, J. Appl. Phys. 47 (1976) 4220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0" y="3429000"/>
            <a:ext cx="4191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3-sublattice molecular field model [1]: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8750" y="4617244"/>
          <a:ext cx="28892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763" name="Equation" r:id="rId4" imgW="2590560" imgH="419040" progId="Equation.DSMT4">
                  <p:embed/>
                </p:oleObj>
              </mc:Choice>
              <mc:Fallback>
                <p:oleObj name="Equation" r:id="rId4" imgW="2590560" imgH="4190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617244"/>
                        <a:ext cx="288925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95250" y="5053013"/>
          <a:ext cx="24193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764" name="Equation" r:id="rId6" imgW="2044440" imgH="419040" progId="Equation.DSMT4">
                  <p:embed/>
                </p:oleObj>
              </mc:Choice>
              <mc:Fallback>
                <p:oleObj name="Equation" r:id="rId6" imgW="2044440" imgH="41904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053013"/>
                        <a:ext cx="241935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0" y="6172200"/>
            <a:ext cx="26669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⇒ 73%  (3.1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) due to spin, 27% due to orbital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0" y="3962400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3Dy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= 4.2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/molecule at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4952998" y="3962400"/>
            <a:ext cx="4191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2Fe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= 9.6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,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3Fe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= -13.8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,  all spin</a:t>
            </a:r>
            <a:endParaRPr kumimoji="0" lang="en-US" sz="1600" b="0" i="1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533399" y="5517357"/>
            <a:ext cx="19812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(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</a:t>
            </a:r>
            <a:r>
              <a:rPr kumimoji="0" lang="en-US" sz="1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= 5/2,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</a:t>
            </a:r>
            <a:r>
              <a:rPr kumimoji="0" lang="en-US" sz="1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=1.9)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1000"/>
            <a:ext cx="3886200" cy="3181364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919693" y="5181600"/>
          <a:ext cx="376710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765" name="Equation" r:id="rId9" imgW="2768400" imgH="672840" progId="Equation.DSMT4">
                  <p:embed/>
                </p:oleObj>
              </mc:Choice>
              <mc:Fallback>
                <p:oleObj name="Equation" r:id="rId9" imgW="2768400" imgH="6728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93" y="5181600"/>
                        <a:ext cx="376710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9188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211104" y="5878820"/>
            <a:ext cx="3866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Stanford: A. Geraci et al., PRD 78 022002 (2008)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211104" y="6154330"/>
            <a:ext cx="3902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Casimir: Y.-J. Chen et al., PRL 116 221102 (2016)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211104" y="5603309"/>
            <a:ext cx="4005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Eot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-Wash: D.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Kapner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 et al., PRL 98 021101 (2007)</a:t>
            </a:r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211104" y="5327798"/>
            <a:ext cx="3767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HUST: W.-H. Tan et al., PRL 116 131101 (2016)</a:t>
            </a:r>
          </a:p>
        </p:txBody>
      </p:sp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211104" y="5052287"/>
            <a:ext cx="36263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Irvine: J. Hoskins et al., PRD  32 3084 (1985)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13194" y="6501513"/>
            <a:ext cx="3810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Theory: S.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Dimopoulos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Geraci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PRD 68 124021 (2003)</a:t>
            </a:r>
          </a:p>
        </p:txBody>
      </p:sp>
      <p:sp>
        <p:nvSpPr>
          <p:cNvPr id="22" name="Rectangle 51"/>
          <p:cNvSpPr>
            <a:spLocks noChangeArrowheads="1"/>
          </p:cNvSpPr>
          <p:nvPr/>
        </p:nvSpPr>
        <p:spPr bwMode="auto">
          <a:xfrm>
            <a:off x="957263" y="14288"/>
            <a:ext cx="75152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Range limits and predictions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499"/>
            <a:ext cx="5638800" cy="4465447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D330830D-73FB-410E-A98E-3EB97874F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143000"/>
            <a:ext cx="3505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Experimental limits: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8B258C78-0966-44D0-98BF-38E12AE85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038600"/>
            <a:ext cx="342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Theoretical predictions: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7A6755FF-4E13-487C-908F-E9B6F5BE8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124200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b="0" dirty="0">
                <a:solidFill>
                  <a:srgbClr val="000000"/>
                </a:solidFill>
                <a:latin typeface="Cambria" pitchFamily="18" charset="0"/>
              </a:rPr>
              <a:t>Limits still allow forces 1 million times stronger than gravity at 5 microns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50F0B57-91E4-412E-B5B5-A5D60883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943600"/>
            <a:ext cx="327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b="0">
                <a:solidFill>
                  <a:srgbClr val="000000"/>
                </a:solidFill>
                <a:latin typeface="Cambria" pitchFamily="18" charset="0"/>
              </a:rPr>
              <a:t>Moduli, dilatons: new particles motivated by string models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2940412B-BC7B-4C22-8694-06722EB6E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05400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b="0" dirty="0">
                <a:solidFill>
                  <a:srgbClr val="000000"/>
                </a:solidFill>
                <a:latin typeface="Cambria" pitchFamily="18" charset="0"/>
              </a:rPr>
              <a:t>Vacuum energy: prediction from new field which also keeps cosmological constant small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9543739-E9C6-42DF-8288-E77BFA5DC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00200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b="0" dirty="0">
                <a:solidFill>
                  <a:srgbClr val="000000"/>
                </a:solidFill>
                <a:latin typeface="Cambria" pitchFamily="18" charset="0"/>
              </a:rPr>
              <a:t>Irvine, </a:t>
            </a:r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HUST</a:t>
            </a:r>
            <a:r>
              <a:rPr lang="en-US" b="0" dirty="0">
                <a:solidFill>
                  <a:srgbClr val="000000"/>
                </a:solidFill>
                <a:latin typeface="Cambria" pitchFamily="18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latin typeface="Cambria" pitchFamily="18" charset="0"/>
              </a:rPr>
              <a:t>Eot</a:t>
            </a:r>
            <a:r>
              <a:rPr lang="en-US" b="0" dirty="0">
                <a:solidFill>
                  <a:srgbClr val="000000"/>
                </a:solidFill>
                <a:latin typeface="Cambria" pitchFamily="18" charset="0"/>
              </a:rPr>
              <a:t>-Wash =</a:t>
            </a:r>
          </a:p>
          <a:p>
            <a:r>
              <a:rPr lang="en-US" b="0" dirty="0">
                <a:solidFill>
                  <a:srgbClr val="000000"/>
                </a:solidFill>
                <a:latin typeface="Cambria" pitchFamily="18" charset="0"/>
              </a:rPr>
              <a:t>torsion pendulum experiments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51B8FA2E-7FF9-4160-BE9D-F9A6437C4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286000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b="0" dirty="0">
                <a:solidFill>
                  <a:srgbClr val="000000"/>
                </a:solidFill>
                <a:latin typeface="Cambria" pitchFamily="18" charset="0"/>
              </a:rPr>
              <a:t>Stanford, IUPUI = MEMS/AFM-type experiments</a:t>
            </a: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767F51A-28CA-4FDC-A12E-999E44DEF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048000"/>
            <a:ext cx="3276600" cy="9144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8C885500-21D5-4BE1-92FF-55D24BA38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b="0" dirty="0">
                <a:solidFill>
                  <a:srgbClr val="000000"/>
                </a:solidFill>
                <a:latin typeface="Cambria" pitchFamily="18" charset="0"/>
              </a:rPr>
              <a:t>“Large” extra dimensions</a:t>
            </a:r>
          </a:p>
        </p:txBody>
      </p:sp>
    </p:spTree>
    <p:extLst>
      <p:ext uri="{BB962C8B-B14F-4D97-AF65-F5344CB8AC3E}">
        <p14:creationId xmlns:p14="http://schemas.microsoft.com/office/powerpoint/2010/main" val="97977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50638" r="-4809"/>
          <a:stretch>
            <a:fillRect/>
          </a:stretch>
        </p:blipFill>
        <p:spPr bwMode="auto">
          <a:xfrm>
            <a:off x="4495800" y="3036916"/>
            <a:ext cx="3505200" cy="3810000"/>
          </a:xfrm>
          <a:prstGeom prst="rect">
            <a:avLst/>
          </a:prstGeom>
          <a:noFill/>
        </p:spPr>
      </p:pic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499213" y="0"/>
            <a:ext cx="6146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/>
              <a:t>Indiana short-range experiment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r="49460"/>
          <a:stretch>
            <a:fillRect/>
          </a:stretch>
        </p:blipFill>
        <p:spPr bwMode="auto">
          <a:xfrm>
            <a:off x="1225550" y="3036916"/>
            <a:ext cx="3270250" cy="3810000"/>
          </a:xfrm>
          <a:prstGeom prst="rect">
            <a:avLst/>
          </a:prstGeom>
          <a:noFill/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52400" y="6004676"/>
            <a:ext cx="365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i="1" dirty="0">
                <a:solidFill>
                  <a:schemeClr val="tx1"/>
                </a:solidFill>
              </a:rPr>
              <a:t>Source and Detector Oscillators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5105400" y="6004676"/>
            <a:ext cx="365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i="1">
                <a:solidFill>
                  <a:schemeClr val="tx1"/>
                </a:solidFill>
              </a:rPr>
              <a:t>Shield for Background Suppression</a:t>
            </a: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1270817" y="4782816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i="1" dirty="0">
                <a:solidFill>
                  <a:schemeClr val="tx1"/>
                </a:solidFill>
              </a:rPr>
              <a:t>~ 5 cm</a:t>
            </a:r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 flipV="1">
            <a:off x="2018069" y="4478222"/>
            <a:ext cx="651389" cy="336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flipH="1">
            <a:off x="889817" y="5087616"/>
            <a:ext cx="609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76200" y="816039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Planar Geometry - null for 1/r</a:t>
            </a:r>
            <a:r>
              <a:rPr kumimoji="0" lang="en-US" sz="1800" b="1" i="0" u="none" strike="noStrike" cap="none" normalizeH="0" baseline="3000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2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76200" y="1263886"/>
            <a:ext cx="739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Resonant detector with source mass driven on resonance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76200" y="1711733"/>
            <a:ext cx="739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1 kHz operational frequency  - simple, stiff vibration isolation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76200" y="2607426"/>
            <a:ext cx="81153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Stiff conducting shield for background suppression: limits</a:t>
            </a:r>
            <a:r>
              <a:rPr kumimoji="0" lang="en-US" sz="18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 gap to 80 </a:t>
            </a:r>
            <a:r>
              <a:rPr kumimoji="0" lang="en-US" sz="18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m</a:t>
            </a:r>
            <a:r>
              <a:rPr kumimoji="0" lang="en-US" sz="18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m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76200" y="2159580"/>
            <a:ext cx="838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Double-rectangular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torsional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 detector: high Q, low thermal noise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  <p:bldP spid="62469" grpId="0"/>
      <p:bldP spid="62476" grpId="0"/>
      <p:bldP spid="62477" grpId="0" animBg="1"/>
      <p:bldP spid="62478" grpId="0" animBg="1"/>
      <p:bldP spid="108545" grpId="0"/>
      <p:bldP spid="108548" grpId="0"/>
      <p:bldP spid="108549" grpId="0"/>
      <p:bldP spid="108550" grpId="0"/>
      <p:bldP spid="1085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6" descr="gravity_r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1469" y="998550"/>
            <a:ext cx="5386387" cy="4459287"/>
          </a:xfrm>
          <a:prstGeom prst="rect">
            <a:avLst/>
          </a:prstGeom>
          <a:noFill/>
        </p:spPr>
      </p:pic>
      <p:sp>
        <p:nvSpPr>
          <p:cNvPr id="23555" name="Text Box 1027"/>
          <p:cNvSpPr txBox="1">
            <a:spLocks noChangeArrowheads="1"/>
          </p:cNvSpPr>
          <p:nvPr/>
        </p:nvSpPr>
        <p:spPr bwMode="auto">
          <a:xfrm>
            <a:off x="33528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Central Apparatus</a:t>
            </a:r>
          </a:p>
        </p:txBody>
      </p:sp>
      <p:sp>
        <p:nvSpPr>
          <p:cNvPr id="23557" name="Text Box 1029"/>
          <p:cNvSpPr txBox="1">
            <a:spLocks noChangeArrowheads="1"/>
          </p:cNvSpPr>
          <p:nvPr/>
        </p:nvSpPr>
        <p:spPr bwMode="auto">
          <a:xfrm>
            <a:off x="7562850" y="485775"/>
            <a:ext cx="7900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Scale: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 cm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3558" name="Line 1030"/>
          <p:cNvSpPr>
            <a:spLocks noChangeShapeType="1"/>
          </p:cNvSpPr>
          <p:nvPr/>
        </p:nvSpPr>
        <p:spPr bwMode="auto">
          <a:xfrm>
            <a:off x="8375650" y="80645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59" name="Line 1031"/>
          <p:cNvSpPr>
            <a:spLocks noChangeShapeType="1"/>
          </p:cNvSpPr>
          <p:nvPr/>
        </p:nvSpPr>
        <p:spPr bwMode="auto">
          <a:xfrm rot="18000000">
            <a:off x="8528050" y="103505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60" name="Line 1032"/>
          <p:cNvSpPr>
            <a:spLocks noChangeShapeType="1"/>
          </p:cNvSpPr>
          <p:nvPr/>
        </p:nvSpPr>
        <p:spPr bwMode="auto">
          <a:xfrm rot="3600000">
            <a:off x="8223250" y="103505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7456494" y="4713300"/>
            <a:ext cx="1257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detector mass</a:t>
            </a:r>
          </a:p>
        </p:txBody>
      </p:sp>
      <p:sp>
        <p:nvSpPr>
          <p:cNvPr id="23562" name="Text Box 1034"/>
          <p:cNvSpPr txBox="1">
            <a:spLocks noChangeArrowheads="1"/>
          </p:cNvSpPr>
          <p:nvPr/>
        </p:nvSpPr>
        <p:spPr bwMode="auto">
          <a:xfrm>
            <a:off x="6794506" y="4978412"/>
            <a:ext cx="6463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shield</a:t>
            </a:r>
          </a:p>
        </p:txBody>
      </p:sp>
      <p:sp>
        <p:nvSpPr>
          <p:cNvPr id="23563" name="Text Box 1035"/>
          <p:cNvSpPr txBox="1">
            <a:spLocks noChangeArrowheads="1"/>
          </p:cNvSpPr>
          <p:nvPr/>
        </p:nvSpPr>
        <p:spPr bwMode="auto">
          <a:xfrm>
            <a:off x="5770569" y="5324487"/>
            <a:ext cx="11246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source mass</a:t>
            </a:r>
          </a:p>
        </p:txBody>
      </p:sp>
      <p:sp>
        <p:nvSpPr>
          <p:cNvPr id="23564" name="Text Box 1036"/>
          <p:cNvSpPr txBox="1">
            <a:spLocks noChangeArrowheads="1"/>
          </p:cNvSpPr>
          <p:nvPr/>
        </p:nvSpPr>
        <p:spPr bwMode="auto">
          <a:xfrm>
            <a:off x="4344993" y="5340362"/>
            <a:ext cx="11929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PZT bimorph</a:t>
            </a:r>
          </a:p>
        </p:txBody>
      </p:sp>
      <p:sp>
        <p:nvSpPr>
          <p:cNvPr id="23565" name="Text Box 1037"/>
          <p:cNvSpPr txBox="1">
            <a:spLocks noChangeArrowheads="1"/>
          </p:cNvSpPr>
          <p:nvPr/>
        </p:nvSpPr>
        <p:spPr bwMode="auto">
          <a:xfrm>
            <a:off x="8083550" y="3687763"/>
            <a:ext cx="10215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transducer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amp box</a:t>
            </a:r>
          </a:p>
        </p:txBody>
      </p:sp>
      <p:sp>
        <p:nvSpPr>
          <p:cNvPr id="23566" name="Text Box 1038"/>
          <p:cNvSpPr txBox="1">
            <a:spLocks noChangeArrowheads="1"/>
          </p:cNvSpPr>
          <p:nvPr/>
        </p:nvSpPr>
        <p:spPr bwMode="auto">
          <a:xfrm>
            <a:off x="8172456" y="2681300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tilt stage</a:t>
            </a:r>
          </a:p>
        </p:txBody>
      </p:sp>
      <p:sp>
        <p:nvSpPr>
          <p:cNvPr id="23567" name="Text Box 1039"/>
          <p:cNvSpPr txBox="1">
            <a:spLocks noChangeArrowheads="1"/>
          </p:cNvSpPr>
          <p:nvPr/>
        </p:nvSpPr>
        <p:spPr bwMode="auto">
          <a:xfrm>
            <a:off x="4638680" y="936625"/>
            <a:ext cx="88690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vibration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isolation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stacks</a:t>
            </a:r>
          </a:p>
        </p:txBody>
      </p:sp>
      <p:sp>
        <p:nvSpPr>
          <p:cNvPr id="23569" name="Text Box 1041"/>
          <p:cNvSpPr txBox="1">
            <a:spLocks noChangeArrowheads="1"/>
          </p:cNvSpPr>
          <p:nvPr/>
        </p:nvSpPr>
        <p:spPr bwMode="auto">
          <a:xfrm>
            <a:off x="2106619" y="6427800"/>
            <a:ext cx="65398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Figure: Bryan Christie (www.bryanchristie.com) for Scientific American (August 2000) </a:t>
            </a:r>
          </a:p>
        </p:txBody>
      </p:sp>
      <p:sp>
        <p:nvSpPr>
          <p:cNvPr id="23570" name="Line 1042"/>
          <p:cNvSpPr>
            <a:spLocks noChangeShapeType="1"/>
          </p:cNvSpPr>
          <p:nvPr/>
        </p:nvSpPr>
        <p:spPr bwMode="auto">
          <a:xfrm flipH="1" flipV="1">
            <a:off x="5178431" y="4859350"/>
            <a:ext cx="61913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71" name="Line 1043"/>
          <p:cNvSpPr>
            <a:spLocks noChangeShapeType="1"/>
          </p:cNvSpPr>
          <p:nvPr/>
        </p:nvSpPr>
        <p:spPr bwMode="auto">
          <a:xfrm flipH="1" flipV="1">
            <a:off x="5637215" y="4660912"/>
            <a:ext cx="604837" cy="739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72" name="Line 1044"/>
          <p:cNvSpPr>
            <a:spLocks noChangeShapeType="1"/>
          </p:cNvSpPr>
          <p:nvPr/>
        </p:nvSpPr>
        <p:spPr bwMode="auto">
          <a:xfrm flipH="1" flipV="1">
            <a:off x="6300794" y="4635500"/>
            <a:ext cx="566737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73" name="Line 1045"/>
          <p:cNvSpPr>
            <a:spLocks noChangeShapeType="1"/>
          </p:cNvSpPr>
          <p:nvPr/>
        </p:nvSpPr>
        <p:spPr bwMode="auto">
          <a:xfrm flipH="1" flipV="1">
            <a:off x="6719890" y="4402150"/>
            <a:ext cx="825500" cy="357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74" name="Line 1046"/>
          <p:cNvSpPr>
            <a:spLocks noChangeShapeType="1"/>
          </p:cNvSpPr>
          <p:nvPr/>
        </p:nvSpPr>
        <p:spPr bwMode="auto">
          <a:xfrm flipH="1" flipV="1">
            <a:off x="7758115" y="3763963"/>
            <a:ext cx="40640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75" name="Line 1047"/>
          <p:cNvSpPr>
            <a:spLocks noChangeShapeType="1"/>
          </p:cNvSpPr>
          <p:nvPr/>
        </p:nvSpPr>
        <p:spPr bwMode="auto">
          <a:xfrm flipH="1">
            <a:off x="7915281" y="2933712"/>
            <a:ext cx="555625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76" name="Line 1048"/>
          <p:cNvSpPr>
            <a:spLocks noChangeShapeType="1"/>
          </p:cNvSpPr>
          <p:nvPr/>
        </p:nvSpPr>
        <p:spPr bwMode="auto">
          <a:xfrm>
            <a:off x="5313365" y="1503363"/>
            <a:ext cx="790575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77" name="Line 1049"/>
          <p:cNvSpPr>
            <a:spLocks noChangeShapeType="1"/>
          </p:cNvSpPr>
          <p:nvPr/>
        </p:nvSpPr>
        <p:spPr bwMode="auto">
          <a:xfrm>
            <a:off x="5005388" y="1639888"/>
            <a:ext cx="382587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78" name="Line 1050"/>
          <p:cNvSpPr>
            <a:spLocks noChangeShapeType="1"/>
          </p:cNvSpPr>
          <p:nvPr/>
        </p:nvSpPr>
        <p:spPr bwMode="auto">
          <a:xfrm flipH="1">
            <a:off x="4402144" y="1614488"/>
            <a:ext cx="282575" cy="715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83" name="Text Box 1055"/>
          <p:cNvSpPr txBox="1">
            <a:spLocks noChangeArrowheads="1"/>
          </p:cNvSpPr>
          <p:nvPr/>
        </p:nvSpPr>
        <p:spPr bwMode="auto">
          <a:xfrm>
            <a:off x="152400" y="990600"/>
            <a:ext cx="2133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Vibration isolation stacks: Brass disks connected by fine wires; soft springs which attenuate at ~10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at 1 kHz (reason for using 1 kHz)</a:t>
            </a:r>
          </a:p>
        </p:txBody>
      </p:sp>
      <p:sp>
        <p:nvSpPr>
          <p:cNvPr id="28" name="Text Box 1055"/>
          <p:cNvSpPr txBox="1">
            <a:spLocks noChangeArrowheads="1"/>
          </p:cNvSpPr>
          <p:nvPr/>
        </p:nvSpPr>
        <p:spPr bwMode="auto">
          <a:xfrm>
            <a:off x="152400" y="3511035"/>
            <a:ext cx="2133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Readout: capacitive transducer and lock-in amplifier referenced by source drive frequency</a:t>
            </a:r>
          </a:p>
        </p:txBody>
      </p:sp>
      <p:sp>
        <p:nvSpPr>
          <p:cNvPr id="29" name="Text Box 1055"/>
          <p:cNvSpPr txBox="1">
            <a:spLocks noChangeArrowheads="1"/>
          </p:cNvSpPr>
          <p:nvPr/>
        </p:nvSpPr>
        <p:spPr bwMode="auto">
          <a:xfrm>
            <a:off x="152400" y="5754475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Vacuum system: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-7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torr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733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nteraction_region_20110318_2_co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43" y="685800"/>
            <a:ext cx="6278563" cy="6096000"/>
          </a:xfrm>
          <a:prstGeom prst="rect">
            <a:avLst/>
          </a:prstGeom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62006" y="0"/>
            <a:ext cx="756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Interaction Region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rot="5400000" flipH="1" flipV="1">
            <a:off x="1920345" y="2903027"/>
            <a:ext cx="129639" cy="6175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 rot="-720000">
            <a:off x="1634928" y="3167815"/>
            <a:ext cx="7505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~1 cm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962400" y="609606"/>
            <a:ext cx="2438400" cy="13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10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 stretched Cu membrane shield (shorter ranges possible)</a:t>
            </a: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H="1">
            <a:off x="4114800" y="1905000"/>
            <a:ext cx="533400" cy="6175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876800" y="3138404"/>
            <a:ext cx="1600200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detector mass front rectangle (retracted)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H="1" flipV="1">
            <a:off x="5029200" y="2667000"/>
            <a:ext cx="457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143000" y="1752600"/>
            <a:ext cx="1600200" cy="73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source mass (retracted)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2293919" y="2286000"/>
            <a:ext cx="296883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324600" y="4114800"/>
            <a:ext cx="236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Thinner shield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400800" y="4553347"/>
            <a:ext cx="2743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60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 thick sapphire plate replaced by 10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 stretched copper membrane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400800" y="5425758"/>
            <a:ext cx="2743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Compliance ~5x better than needed to suppress estimated  electrostatic force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400800" y="6221969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Minimum gap reduced from 105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 (2003) to 40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863806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0238" y="222250"/>
            <a:ext cx="5041900" cy="6421438"/>
          </a:xfrm>
          <a:prstGeom prst="rect">
            <a:avLst/>
          </a:prstGeom>
          <a:noFill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6206" y="152412"/>
            <a:ext cx="2987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Central Apparatus</a:t>
            </a: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8620125" y="904875"/>
            <a:ext cx="0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8620125" y="3190887"/>
            <a:ext cx="0" cy="206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219212" y="2795588"/>
            <a:ext cx="8034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~50 cm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124200" y="76200"/>
            <a:ext cx="32321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Inverted micrometer stages for full XYZ positioning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3505200" y="762000"/>
            <a:ext cx="533400" cy="3810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657600" y="5486412"/>
            <a:ext cx="4267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Torque rods for micrometer stage control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3886200" y="4953000"/>
            <a:ext cx="533400" cy="685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5257800" y="4953000"/>
            <a:ext cx="457200" cy="685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V="1">
            <a:off x="6400800" y="4953000"/>
            <a:ext cx="457200" cy="685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200400" y="3124205"/>
            <a:ext cx="990600" cy="13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Vacuum system base plate</a:t>
            </a: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429000" y="4419600"/>
            <a:ext cx="152400" cy="609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95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63600" y="0"/>
            <a:ext cx="772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Sensitivity: increase Q and statistics, decrease T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609600" y="2057400"/>
          <a:ext cx="7895086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54" name="Equation" r:id="rId4" imgW="4394160" imgH="241200" progId="Equation.3">
                  <p:embed/>
                </p:oleObj>
              </mc:Choice>
              <mc:Fallback>
                <p:oleObj name="Equation" r:id="rId4" imgW="4394160" imgH="241200" progId="Equation.3">
                  <p:embed/>
                  <p:pic>
                    <p:nvPicPr>
                      <p:cNvPr id="40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057400"/>
                        <a:ext cx="7895086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1905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200" b="0" dirty="0">
                <a:solidFill>
                  <a:srgbClr val="C00000"/>
                </a:solidFill>
              </a:rPr>
              <a:t> Signal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23343" y="1447800"/>
            <a:ext cx="746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</a:rPr>
              <a:t>Force on detector due to Yukawa interaction with source: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57200" y="4191000"/>
            <a:ext cx="2286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200" b="0" dirty="0">
                <a:solidFill>
                  <a:srgbClr val="C00000"/>
                </a:solidFill>
              </a:rPr>
              <a:t> Thermal Noise</a:t>
            </a:r>
          </a:p>
        </p:txBody>
      </p:sp>
      <p:graphicFrame>
        <p:nvGraphicFramePr>
          <p:cNvPr id="40968" name="Object 8"/>
          <p:cNvGraphicFramePr>
            <a:graphicFrameLocks noChangeAspect="1"/>
          </p:cNvGraphicFramePr>
          <p:nvPr/>
        </p:nvGraphicFramePr>
        <p:xfrm>
          <a:off x="2667000" y="4525963"/>
          <a:ext cx="1533525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55" name="Equation" r:id="rId6" imgW="863280" imgH="444240" progId="Equation.3">
                  <p:embed/>
                </p:oleObj>
              </mc:Choice>
              <mc:Fallback>
                <p:oleObj name="Equation" r:id="rId6" imgW="863280" imgH="444240" progId="Equation.3">
                  <p:embed/>
                  <p:pic>
                    <p:nvPicPr>
                      <p:cNvPr id="409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525963"/>
                        <a:ext cx="1533525" cy="78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9" name="Object 9"/>
          <p:cNvGraphicFramePr>
            <a:graphicFrameLocks noChangeAspect="1"/>
          </p:cNvGraphicFramePr>
          <p:nvPr/>
        </p:nvGraphicFramePr>
        <p:xfrm>
          <a:off x="4800600" y="4562475"/>
          <a:ext cx="1027112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56" name="Equation" r:id="rId8" imgW="558720" imgH="419040" progId="Equation.3">
                  <p:embed/>
                </p:oleObj>
              </mc:Choice>
              <mc:Fallback>
                <p:oleObj name="Equation" r:id="rId8" imgW="558720" imgH="419040" progId="Equation.3">
                  <p:embed/>
                  <p:pic>
                    <p:nvPicPr>
                      <p:cNvPr id="409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562475"/>
                        <a:ext cx="1027112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027444" y="2667000"/>
            <a:ext cx="46041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200" b="0" dirty="0">
                <a:solidFill>
                  <a:schemeClr val="tx1"/>
                </a:solidFill>
              </a:rPr>
              <a:t>~ </a:t>
            </a:r>
            <a:r>
              <a:rPr lang="en-US" sz="2200" b="0" dirty="0">
                <a:solidFill>
                  <a:srgbClr val="3703F7"/>
                </a:solidFill>
              </a:rPr>
              <a:t>3 x 10</a:t>
            </a:r>
            <a:r>
              <a:rPr lang="en-US" sz="2200" b="0" baseline="30000" dirty="0">
                <a:solidFill>
                  <a:srgbClr val="3703F7"/>
                </a:solidFill>
              </a:rPr>
              <a:t>-15</a:t>
            </a:r>
            <a:r>
              <a:rPr lang="en-US" sz="2200" b="0" dirty="0">
                <a:solidFill>
                  <a:srgbClr val="3703F7"/>
                </a:solidFill>
              </a:rPr>
              <a:t> N </a:t>
            </a:r>
            <a:r>
              <a:rPr lang="en-US" sz="2200" b="0" dirty="0">
                <a:solidFill>
                  <a:schemeClr val="tx1"/>
                </a:solidFill>
              </a:rPr>
              <a:t>(for </a:t>
            </a:r>
            <a:r>
              <a:rPr lang="en-US" sz="2200" b="0" i="1" dirty="0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lang="en-US" sz="2200" b="0" dirty="0">
                <a:solidFill>
                  <a:schemeClr val="tx1"/>
                </a:solidFill>
              </a:rPr>
              <a:t> = 1, </a:t>
            </a:r>
            <a:r>
              <a:rPr lang="en-US" sz="2200" b="0" i="1" dirty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sz="2200" b="0" dirty="0">
                <a:solidFill>
                  <a:schemeClr val="tx1"/>
                </a:solidFill>
              </a:rPr>
              <a:t> = 50 </a:t>
            </a:r>
            <a:r>
              <a:rPr lang="en-US" sz="2200" b="0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2200" b="0" dirty="0">
                <a:solidFill>
                  <a:schemeClr val="tx1"/>
                </a:solidFill>
              </a:rPr>
              <a:t>m)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490346" y="5665113"/>
            <a:ext cx="61975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200" b="0" dirty="0">
                <a:solidFill>
                  <a:schemeClr val="tx1"/>
                </a:solidFill>
              </a:rPr>
              <a:t>~ </a:t>
            </a:r>
            <a:r>
              <a:rPr lang="en-US" sz="2200" b="0" dirty="0">
                <a:solidFill>
                  <a:srgbClr val="3703F7"/>
                </a:solidFill>
              </a:rPr>
              <a:t>3 x 10</a:t>
            </a:r>
            <a:r>
              <a:rPr lang="en-US" sz="2200" b="0" baseline="30000" dirty="0">
                <a:solidFill>
                  <a:srgbClr val="3703F7"/>
                </a:solidFill>
              </a:rPr>
              <a:t>-15</a:t>
            </a:r>
            <a:r>
              <a:rPr lang="en-US" sz="2200" b="0" dirty="0">
                <a:solidFill>
                  <a:srgbClr val="3703F7"/>
                </a:solidFill>
              </a:rPr>
              <a:t> N</a:t>
            </a:r>
            <a:r>
              <a:rPr lang="en-US" sz="2200" dirty="0"/>
              <a:t> </a:t>
            </a:r>
            <a:r>
              <a:rPr lang="en-US" sz="2200" b="0" dirty="0">
                <a:solidFill>
                  <a:schemeClr val="tx1"/>
                </a:solidFill>
              </a:rPr>
              <a:t>(300 K, Q = 5 x10</a:t>
            </a:r>
            <a:r>
              <a:rPr lang="en-US" sz="2200" b="0" baseline="30000" dirty="0">
                <a:solidFill>
                  <a:schemeClr val="tx1"/>
                </a:solidFill>
              </a:rPr>
              <a:t>4</a:t>
            </a:r>
            <a:r>
              <a:rPr lang="en-US" sz="2200" b="0" dirty="0">
                <a:solidFill>
                  <a:schemeClr val="tx1"/>
                </a:solidFill>
              </a:rPr>
              <a:t>, 1 day average)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490346" y="6122313"/>
            <a:ext cx="61975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200" b="0" dirty="0">
                <a:solidFill>
                  <a:schemeClr val="tx1"/>
                </a:solidFill>
              </a:rPr>
              <a:t>~ </a:t>
            </a:r>
            <a:r>
              <a:rPr lang="en-US" sz="2200" b="0" dirty="0">
                <a:solidFill>
                  <a:srgbClr val="3703F7"/>
                </a:solidFill>
              </a:rPr>
              <a:t>7 x 10</a:t>
            </a:r>
            <a:r>
              <a:rPr lang="en-US" sz="2200" b="0" baseline="30000" dirty="0">
                <a:solidFill>
                  <a:srgbClr val="3703F7"/>
                </a:solidFill>
              </a:rPr>
              <a:t>-17</a:t>
            </a:r>
            <a:r>
              <a:rPr lang="en-US" sz="2200" b="0" dirty="0">
                <a:solidFill>
                  <a:srgbClr val="3703F7"/>
                </a:solidFill>
              </a:rPr>
              <a:t> N </a:t>
            </a:r>
            <a:r>
              <a:rPr lang="en-US" sz="2200" b="0" dirty="0">
                <a:solidFill>
                  <a:schemeClr val="tx1"/>
                </a:solidFill>
              </a:rPr>
              <a:t>(4 K,     Q = 5 x10</a:t>
            </a:r>
            <a:r>
              <a:rPr lang="en-US" sz="2200" b="0" baseline="30000" dirty="0">
                <a:solidFill>
                  <a:schemeClr val="tx1"/>
                </a:solidFill>
              </a:rPr>
              <a:t>5</a:t>
            </a:r>
            <a:r>
              <a:rPr lang="en-US" sz="2200" b="0" dirty="0">
                <a:solidFill>
                  <a:schemeClr val="tx1"/>
                </a:solidFill>
              </a:rPr>
              <a:t>, 1 day average)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295990" y="5269375"/>
            <a:ext cx="141204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u="sng" dirty="0">
                <a:solidFill>
                  <a:schemeClr val="tx1"/>
                </a:solidFill>
              </a:rPr>
              <a:t>sensitivity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403773" y="5732370"/>
            <a:ext cx="100540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200" b="0" dirty="0">
                <a:solidFill>
                  <a:srgbClr val="C00000"/>
                </a:solidFill>
              </a:rPr>
              <a:t>10</a:t>
            </a:r>
            <a:r>
              <a:rPr lang="en-US" sz="2200" b="0" baseline="30000" dirty="0">
                <a:solidFill>
                  <a:srgbClr val="C00000"/>
                </a:solidFill>
              </a:rPr>
              <a:t>-13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i="1" dirty="0">
                <a:solidFill>
                  <a:srgbClr val="C00000"/>
                </a:solidFill>
              </a:rPr>
              <a:t>g</a:t>
            </a:r>
            <a:endParaRPr lang="en-US" sz="2200" b="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279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a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22707</TotalTime>
  <Words>3528</Words>
  <Application>Microsoft Office PowerPoint</Application>
  <PresentationFormat>On-screen Show (4:3)</PresentationFormat>
  <Paragraphs>504</Paragraphs>
  <Slides>33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Times New Roman</vt:lpstr>
      <vt:lpstr>Cambria Math</vt:lpstr>
      <vt:lpstr>Times</vt:lpstr>
      <vt:lpstr>Calibri</vt:lpstr>
      <vt:lpstr>Cambria</vt:lpstr>
      <vt:lpstr>Symbol</vt:lpstr>
      <vt:lpstr>Default Design</vt:lpstr>
      <vt:lpstr>1_Default Design</vt:lpstr>
      <vt:lpstr>Beamer</vt:lpstr>
      <vt:lpstr>8_Default Design</vt:lpstr>
      <vt:lpstr>9_Default Design</vt:lpstr>
      <vt:lpstr>2_Default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(old) Limits from 1 mm to 1 light year [1,2]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jcl</dc:creator>
  <cp:lastModifiedBy>Long, Joshua C.</cp:lastModifiedBy>
  <cp:revision>1194</cp:revision>
  <dcterms:created xsi:type="dcterms:W3CDTF">2010-05-19T12:38:58Z</dcterms:created>
  <dcterms:modified xsi:type="dcterms:W3CDTF">2019-09-23T09:55:40Z</dcterms:modified>
</cp:coreProperties>
</file>