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9" r:id="rId4"/>
    <p:sldId id="260" r:id="rId5"/>
    <p:sldId id="272" r:id="rId6"/>
    <p:sldId id="263" r:id="rId7"/>
    <p:sldId id="258" r:id="rId8"/>
    <p:sldId id="271" r:id="rId9"/>
    <p:sldId id="265" r:id="rId10"/>
    <p:sldId id="261" r:id="rId11"/>
    <p:sldId id="275" r:id="rId12"/>
    <p:sldId id="279" r:id="rId13"/>
    <p:sldId id="286" r:id="rId14"/>
    <p:sldId id="284" r:id="rId15"/>
    <p:sldId id="281" r:id="rId16"/>
    <p:sldId id="282" r:id="rId17"/>
    <p:sldId id="269" r:id="rId18"/>
    <p:sldId id="270" r:id="rId19"/>
    <p:sldId id="262" r:id="rId20"/>
    <p:sldId id="266" r:id="rId21"/>
    <p:sldId id="264" r:id="rId22"/>
    <p:sldId id="283" r:id="rId23"/>
    <p:sldId id="287" r:id="rId24"/>
    <p:sldId id="288" r:id="rId25"/>
    <p:sldId id="289" r:id="rId26"/>
    <p:sldId id="290" r:id="rId27"/>
    <p:sldId id="291" r:id="rId28"/>
    <p:sldId id="292" r:id="rId29"/>
    <p:sldId id="267" r:id="rId30"/>
    <p:sldId id="293" r:id="rId31"/>
    <p:sldId id="294" r:id="rId32"/>
    <p:sldId id="285" r:id="rId33"/>
    <p:sldId id="27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004F3-2605-440A-A7FD-B8F1D3233A42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35397-09B8-4B20-9652-78266D959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19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</a:t>
            </a:r>
            <a:r>
              <a:rPr lang="en-US" baseline="0" dirty="0" smtClean="0"/>
              <a:t> TO MENTION THE FITTING INCREASES UNCERTAINTY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5397-09B8-4B20-9652-78266D9596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87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Several cross terms,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5397-09B8-4B20-9652-78266D9596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39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Several cross terms,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5397-09B8-4B20-9652-78266D9596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80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time ever! For a random walk with a spectrum of velocities.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B388A-845F-43E3-B99B-68C2D61BBAD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65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out temperature!!!!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5397-09B8-4B20-9652-78266D9596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14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D2C0-BE27-49D8-BDAF-833CF802ED48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8DCA-BAAF-4963-9473-36B6B1984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90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D2C0-BE27-49D8-BDAF-833CF802ED48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8DCA-BAAF-4963-9473-36B6B1984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1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D2C0-BE27-49D8-BDAF-833CF802ED48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8DCA-BAAF-4963-9473-36B6B1984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8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D2C0-BE27-49D8-BDAF-833CF802ED48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8DCA-BAAF-4963-9473-36B6B1984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5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D2C0-BE27-49D8-BDAF-833CF802ED48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8DCA-BAAF-4963-9473-36B6B1984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9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D2C0-BE27-49D8-BDAF-833CF802ED48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8DCA-BAAF-4963-9473-36B6B1984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9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D2C0-BE27-49D8-BDAF-833CF802ED48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8DCA-BAAF-4963-9473-36B6B1984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4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D2C0-BE27-49D8-BDAF-833CF802ED48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8DCA-BAAF-4963-9473-36B6B1984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D2C0-BE27-49D8-BDAF-833CF802ED48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8DCA-BAAF-4963-9473-36B6B1984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93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D2C0-BE27-49D8-BDAF-833CF802ED48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8DCA-BAAF-4963-9473-36B6B1984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63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D2C0-BE27-49D8-BDAF-833CF802ED48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8DCA-BAAF-4963-9473-36B6B1984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7D2C0-BE27-49D8-BDAF-833CF802ED48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68DCA-BAAF-4963-9473-36B6B1984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5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8.png"/><Relationship Id="rId4" Type="http://schemas.openxmlformats.org/officeDocument/2006/relationships/image" Target="../media/image3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7" Type="http://schemas.openxmlformats.org/officeDocument/2006/relationships/image" Target="../media/image66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3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8.pn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22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Techniques and Systematic Effects of a Critically Dressed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PSTP 2019</a:t>
            </a:r>
          </a:p>
          <a:p>
            <a:r>
              <a:rPr lang="en-US" dirty="0" smtClean="0"/>
              <a:t>Christopher Swank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6765"/>
            <a:ext cx="1423794" cy="14312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369" y="5307496"/>
            <a:ext cx="4026631" cy="17288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39703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NSF-1506459</a:t>
            </a:r>
          </a:p>
          <a:p>
            <a:r>
              <a:rPr lang="en-US" dirty="0"/>
              <a:t>NSF-1812340 </a:t>
            </a:r>
          </a:p>
        </p:txBody>
      </p:sp>
    </p:spTree>
    <p:extLst>
      <p:ext uri="{BB962C8B-B14F-4D97-AF65-F5344CB8AC3E}">
        <p14:creationId xmlns:p14="http://schemas.microsoft.com/office/powerpoint/2010/main" val="374302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017" y="-121893"/>
            <a:ext cx="10515600" cy="1325563"/>
          </a:xfrm>
        </p:spPr>
        <p:txBody>
          <a:bodyPr/>
          <a:lstStyle/>
          <a:p>
            <a:r>
              <a:rPr lang="en-US" dirty="0" smtClean="0"/>
              <a:t>Perturbation theory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652" y="990737"/>
            <a:ext cx="10515600" cy="5489576"/>
          </a:xfrm>
        </p:spPr>
        <p:txBody>
          <a:bodyPr>
            <a:normAutofit/>
          </a:bodyPr>
          <a:lstStyle/>
          <a:p>
            <a:r>
              <a:rPr lang="en-US" dirty="0" smtClean="0"/>
              <a:t>Add small stochastically varying fields in time into the Hamiltonian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313" y="1479543"/>
            <a:ext cx="7010400" cy="139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8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017" y="-121893"/>
            <a:ext cx="10515600" cy="1325563"/>
          </a:xfrm>
        </p:spPr>
        <p:txBody>
          <a:bodyPr/>
          <a:lstStyle/>
          <a:p>
            <a:r>
              <a:rPr lang="en-US" dirty="0" smtClean="0"/>
              <a:t>Perturbation theory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652" y="990737"/>
            <a:ext cx="10515600" cy="5489576"/>
          </a:xfrm>
        </p:spPr>
        <p:txBody>
          <a:bodyPr>
            <a:normAutofit/>
          </a:bodyPr>
          <a:lstStyle/>
          <a:p>
            <a:r>
              <a:rPr lang="en-US" dirty="0" smtClean="0"/>
              <a:t>Add small stochastically varying fields in time into the Hamiltonian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Calculate           with a state perturbed (time dependent) to 2</a:t>
            </a:r>
            <a:r>
              <a:rPr lang="en-US" baseline="30000" dirty="0" smtClean="0"/>
              <a:t>nd</a:t>
            </a:r>
            <a:r>
              <a:rPr lang="en-US" dirty="0" smtClean="0"/>
              <a:t> order</a:t>
            </a:r>
          </a:p>
          <a:p>
            <a:pPr lvl="1"/>
            <a:r>
              <a:rPr lang="en-US" dirty="0"/>
              <a:t>Ignore terms that don’t </a:t>
            </a:r>
            <a:r>
              <a:rPr lang="en-US" dirty="0" smtClean="0"/>
              <a:t>contribute</a:t>
            </a:r>
            <a:endParaRPr lang="en-US" dirty="0"/>
          </a:p>
          <a:p>
            <a:pPr lvl="2"/>
            <a:r>
              <a:rPr lang="en-US" dirty="0" smtClean="0"/>
              <a:t>Uncorrelated observables, non-stationary oscillating terms</a:t>
            </a:r>
          </a:p>
          <a:p>
            <a:r>
              <a:rPr lang="en-US" dirty="0" smtClean="0"/>
              <a:t>Matrix elements that remain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313" y="1479543"/>
            <a:ext cx="7010400" cy="1394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985" y="2995204"/>
            <a:ext cx="643467" cy="4267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266" y="5028954"/>
            <a:ext cx="8534401" cy="79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1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matrix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826" y="1447938"/>
            <a:ext cx="10515600" cy="4351338"/>
          </a:xfrm>
        </p:spPr>
        <p:txBody>
          <a:bodyPr/>
          <a:lstStyle/>
          <a:p>
            <a:r>
              <a:rPr lang="en-US" dirty="0" smtClean="0"/>
              <a:t>the matrix elements needed to calculate</a:t>
            </a:r>
          </a:p>
          <a:p>
            <a:pPr lvl="1"/>
            <a:r>
              <a:rPr lang="en-US" dirty="0" smtClean="0"/>
              <a:t>Sorry for the mess, but…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142" y="2344732"/>
            <a:ext cx="9448801" cy="3654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7483" y="1457027"/>
            <a:ext cx="643467" cy="42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5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matrix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826" y="1447938"/>
            <a:ext cx="10515600" cy="4351338"/>
          </a:xfrm>
        </p:spPr>
        <p:txBody>
          <a:bodyPr/>
          <a:lstStyle/>
          <a:p>
            <a:r>
              <a:rPr lang="en-US" dirty="0" smtClean="0"/>
              <a:t>Elements oscillate with the dressed energy splitting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054" y="2323467"/>
            <a:ext cx="9448801" cy="365462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110716" y="2452577"/>
            <a:ext cx="1481470" cy="50327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580167" y="2927498"/>
            <a:ext cx="102072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55357" y="3923414"/>
            <a:ext cx="102072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51812" y="5160335"/>
            <a:ext cx="102072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973032" y="3413052"/>
            <a:ext cx="1481470" cy="50327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905153" y="4664150"/>
            <a:ext cx="1481470" cy="50327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0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matrix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826" y="1447938"/>
            <a:ext cx="10515600" cy="4351338"/>
          </a:xfrm>
        </p:spPr>
        <p:txBody>
          <a:bodyPr/>
          <a:lstStyle/>
          <a:p>
            <a:r>
              <a:rPr lang="en-US" dirty="0" smtClean="0"/>
              <a:t>Note the cosine factors, arising from the oscillating field.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142" y="2358909"/>
            <a:ext cx="9448801" cy="365462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443870" y="3033825"/>
            <a:ext cx="765544" cy="4111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16996" y="4132521"/>
            <a:ext cx="765544" cy="46783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14215" y="5376531"/>
            <a:ext cx="765544" cy="46783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147777" y="3437860"/>
            <a:ext cx="102072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51321" y="4582632"/>
            <a:ext cx="102072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69042" y="5769934"/>
            <a:ext cx="102072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84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827" y="-5231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 terms of the spectrum of correlation functions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1452" y="1282286"/>
            <a:ext cx="10515600" cy="4351338"/>
          </a:xfrm>
        </p:spPr>
        <p:txBody>
          <a:bodyPr/>
          <a:lstStyle/>
          <a:p>
            <a:r>
              <a:rPr lang="en-US" dirty="0" smtClean="0"/>
              <a:t>Let observables in H be defined by particles position (trajectory)</a:t>
            </a:r>
          </a:p>
          <a:p>
            <a:pPr lvl="1"/>
            <a:r>
              <a:rPr lang="en-US" dirty="0" smtClean="0"/>
              <a:t>Deviations can be written as field gradients and positions</a:t>
            </a:r>
            <a:r>
              <a:rPr lang="en-US" dirty="0"/>
              <a:t>. </a:t>
            </a:r>
            <a:r>
              <a:rPr lang="en-US" dirty="0" smtClean="0"/>
              <a:t>H(t) ∝ G*x(t)</a:t>
            </a:r>
          </a:p>
          <a:p>
            <a:pPr lvl="1"/>
            <a:r>
              <a:rPr lang="en-US" dirty="0" smtClean="0"/>
              <a:t>Our             will be position correlation functions.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2000" dirty="0" smtClean="0"/>
          </a:p>
          <a:p>
            <a:r>
              <a:rPr lang="en-US" sz="2000" dirty="0" smtClean="0"/>
              <a:t>The rate of decay (Real Part) or frequency shift (Imaginary part) is the time derivative</a:t>
            </a:r>
          </a:p>
          <a:p>
            <a:endParaRPr lang="en-US" sz="20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470" y="4708768"/>
            <a:ext cx="2878667" cy="857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12" y="2914693"/>
            <a:ext cx="8534401" cy="790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41" y="2116245"/>
            <a:ext cx="643467" cy="42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5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166" y="-17235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Final Results. (in terms of correlation functions) 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223" y="2736011"/>
            <a:ext cx="6755219" cy="38079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439" y="5345479"/>
            <a:ext cx="3780523" cy="56699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00148" y="1210228"/>
            <a:ext cx="10916881" cy="1035125"/>
            <a:chOff x="288260" y="1408702"/>
            <a:chExt cx="10916881" cy="103512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8260" y="1408702"/>
              <a:ext cx="6299200" cy="103512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0607" y="1507379"/>
              <a:ext cx="4944534" cy="866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848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Calculate Correlation function.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480429"/>
            <a:ext cx="8229600" cy="3972466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3143283" y="4138018"/>
            <a:ext cx="2792589" cy="1382483"/>
            <a:chOff x="4568332" y="3200401"/>
            <a:chExt cx="2792589" cy="1382483"/>
          </a:xfrm>
        </p:grpSpPr>
        <p:grpSp>
          <p:nvGrpSpPr>
            <p:cNvPr id="22" name="Group 21"/>
            <p:cNvGrpSpPr/>
            <p:nvPr/>
          </p:nvGrpSpPr>
          <p:grpSpPr>
            <a:xfrm>
              <a:off x="4568332" y="3200401"/>
              <a:ext cx="2792589" cy="1382483"/>
              <a:chOff x="5526274" y="1785259"/>
              <a:chExt cx="2792589" cy="1382483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6629403" y="1785259"/>
                <a:ext cx="1689460" cy="1382483"/>
                <a:chOff x="7021288" y="3037116"/>
                <a:chExt cx="1689460" cy="1382483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7021288" y="3037116"/>
                  <a:ext cx="1436912" cy="1382483"/>
                </a:xfrm>
                <a:prstGeom prst="ellipse">
                  <a:avLst/>
                </a:prstGeom>
                <a:noFill/>
                <a:ln cmpd="sng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" name="Straight Arrow Connector 7"/>
                <p:cNvCxnSpPr>
                  <a:stCxn id="7" idx="7"/>
                  <a:endCxn id="6" idx="2"/>
                </p:cNvCxnSpPr>
                <p:nvPr/>
              </p:nvCxnSpPr>
              <p:spPr>
                <a:xfrm flipH="1">
                  <a:off x="7021288" y="3720505"/>
                  <a:ext cx="697754" cy="785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15"/>
                <p:cNvSpPr txBox="1"/>
                <p:nvPr/>
              </p:nvSpPr>
              <p:spPr>
                <a:xfrm>
                  <a:off x="7164976" y="3150608"/>
                  <a:ext cx="154577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Expanding</a:t>
                  </a:r>
                </a:p>
                <a:p>
                  <a:r>
                    <a:rPr lang="en-US" dirty="0"/>
                    <a:t>r=</a:t>
                  </a:r>
                  <a:r>
                    <a:rPr lang="en-US" dirty="0" err="1"/>
                    <a:t>vt</a:t>
                  </a:r>
                  <a:endParaRPr lang="en-US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5526274" y="2290354"/>
                    <a:ext cx="9816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f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=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6274" y="2290354"/>
                    <a:ext cx="981679" cy="369332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l="-4969"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Oval 6"/>
            <p:cNvSpPr/>
            <p:nvPr/>
          </p:nvSpPr>
          <p:spPr>
            <a:xfrm flipH="1">
              <a:off x="6357258" y="3874224"/>
              <a:ext cx="81642" cy="65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757F-220B-499E-B207-2CE1CFBF51A5}" type="slidenum">
              <a:rPr lang="en-US" smtClean="0"/>
              <a:t>17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700" y="2633845"/>
            <a:ext cx="8829675" cy="15020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83212" y="4123372"/>
            <a:ext cx="4066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Convolution.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 flipV="1">
            <a:off x="8103103" y="4048454"/>
            <a:ext cx="180109" cy="259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35539" y="5793992"/>
                <a:ext cx="3330527" cy="932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𝑞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𝑞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𝜔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  <m:r>
                          <a:rPr lang="en-US" sz="2800" i="1">
                            <a:latin typeface="Cambria Math"/>
                          </a:rPr>
                          <m:t>𝜋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𝑞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𝜔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539" y="5793992"/>
                <a:ext cx="3330527" cy="932948"/>
              </a:xfrm>
              <a:prstGeom prst="rect">
                <a:avLst/>
              </a:prstGeom>
              <a:blipFill rotWithShape="0">
                <a:blip r:embed="rId4"/>
                <a:stretch>
                  <a:fillRect l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51676" y="920354"/>
            <a:ext cx="100016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Diffusion theory not adequate for the range of mean free path in the experiment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Use random walk with thermal scattering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 convolution allows us to write the closed form solution in terms of the spectrum of an expanding sphere.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33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105" y="1555236"/>
            <a:ext cx="7197196" cy="5302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00474" y="4274761"/>
                <a:ext cx="3642344" cy="771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7030A0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𝑞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𝑑𝑣</m:t>
                              </m:r>
                            </m:e>
                          </m:nary>
                        </m:num>
                        <m:den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𝑑𝑣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74" y="4274761"/>
                <a:ext cx="3642344" cy="7718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14775" y="5541508"/>
                <a:ext cx="3274935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𝑞</m:t>
                          </m:r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solidFill>
                            <a:schemeClr val="accent6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</m:den>
                          </m:f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𝑑𝑣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74" y="5541507"/>
                <a:ext cx="3274935" cy="81887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314774" y="5314095"/>
            <a:ext cx="2178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Frozen model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14774" y="3956335"/>
            <a:ext cx="334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Thermalization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757F-220B-499E-B207-2CE1CFBF51A5}" type="slidenum">
              <a:rPr lang="en-US" smtClean="0"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69302" y="124033"/>
            <a:ext cx="103472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Random walk agreement with diffusion theory at low frequencies</a:t>
            </a:r>
            <a:endParaRPr lang="en-US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T2 can be predicted from random walk with velocity distribution.</a:t>
            </a:r>
            <a:endParaRPr lang="en-US" sz="2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94238" y="6531969"/>
            <a:ext cx="3462365" cy="165654"/>
            <a:chOff x="94238" y="6531969"/>
            <a:chExt cx="3462365" cy="16565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238" y="6541298"/>
              <a:ext cx="2302933" cy="1563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88203" y="6531969"/>
              <a:ext cx="1168400" cy="147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989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848" y="-256070"/>
            <a:ext cx="10515600" cy="1325563"/>
          </a:xfrm>
        </p:spPr>
        <p:txBody>
          <a:bodyPr/>
          <a:lstStyle/>
          <a:p>
            <a:r>
              <a:rPr lang="en-US" dirty="0" smtClean="0"/>
              <a:t>Linear in E Frequency Shifts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189" y="652808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Comparison Simulated in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Order </a:t>
            </a:r>
            <a:r>
              <a:rPr lang="en-US" sz="2400" dirty="0" err="1" smtClean="0"/>
              <a:t>Runge</a:t>
            </a:r>
            <a:r>
              <a:rPr lang="en-US" sz="2400" dirty="0" err="1"/>
              <a:t>-</a:t>
            </a:r>
            <a:r>
              <a:rPr lang="en-US" sz="2400" dirty="0" err="1" smtClean="0"/>
              <a:t>Kutta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52332"/>
            <a:ext cx="5973031" cy="38862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5560" y="2946958"/>
            <a:ext cx="5489124" cy="36623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6963" y="2600815"/>
            <a:ext cx="402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Modulated Dressing phase shift. 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314967" y="1066800"/>
            <a:ext cx="7721599" cy="742617"/>
            <a:chOff x="288260" y="1408702"/>
            <a:chExt cx="10916881" cy="10351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8260" y="1408702"/>
              <a:ext cx="6299200" cy="10351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60607" y="1507379"/>
              <a:ext cx="4944534" cy="866125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9488" y="1816608"/>
            <a:ext cx="4495064" cy="5358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81473" y="2428113"/>
            <a:ext cx="462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E=750 kV/cm,  G= 1x10</a:t>
            </a:r>
            <a:r>
              <a:rPr lang="en-US" baseline="30000" dirty="0" smtClean="0">
                <a:solidFill>
                  <a:srgbClr val="C00000"/>
                </a:solidFill>
              </a:rPr>
              <a:t>-5</a:t>
            </a:r>
            <a:r>
              <a:rPr lang="en-US" dirty="0" smtClean="0">
                <a:solidFill>
                  <a:srgbClr val="C00000"/>
                </a:solidFill>
              </a:rPr>
              <a:t> ppB</a:t>
            </a:r>
            <a:r>
              <a:rPr lang="en-US" baseline="-25000" dirty="0" smtClean="0">
                <a:solidFill>
                  <a:srgbClr val="C00000"/>
                </a:solidFill>
              </a:rPr>
              <a:t>0</a:t>
            </a:r>
            <a:r>
              <a:rPr lang="en-US" dirty="0" smtClean="0">
                <a:solidFill>
                  <a:srgbClr val="C00000"/>
                </a:solidFill>
              </a:rPr>
              <a:t>/cm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238451" y="1126541"/>
            <a:ext cx="3196744" cy="8412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7227" y="1892426"/>
            <a:ext cx="224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linear in E terms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342067" y="2936095"/>
            <a:ext cx="402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Un-modulated Dressing phase shift. 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21408" y="1119226"/>
            <a:ext cx="3372307" cy="6949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80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30" y="299811"/>
            <a:ext cx="10515600" cy="1325563"/>
          </a:xfrm>
        </p:spPr>
        <p:txBody>
          <a:bodyPr/>
          <a:lstStyle/>
          <a:p>
            <a:r>
              <a:rPr lang="en-US" dirty="0" smtClean="0"/>
              <a:t>Signal in the SNS </a:t>
            </a:r>
            <a:r>
              <a:rPr lang="en-US" dirty="0" err="1" smtClean="0"/>
              <a:t>nEDM</a:t>
            </a:r>
            <a:r>
              <a:rPr lang="en-US" dirty="0" smtClean="0"/>
              <a:t> Experiment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451" y="2238900"/>
            <a:ext cx="3860800" cy="523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86279" y="1601919"/>
            <a:ext cx="98796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Neutron interaction with </a:t>
            </a:r>
            <a:r>
              <a:rPr lang="en-US" baseline="30000" dirty="0" smtClean="0"/>
              <a:t>3</a:t>
            </a:r>
            <a:r>
              <a:rPr lang="en-US" dirty="0" smtClean="0"/>
              <a:t>He is spin dependent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Interaction </a:t>
            </a:r>
            <a:r>
              <a:rPr lang="en-US" dirty="0" smtClean="0"/>
              <a:t>is spin dependent, sensitivity to the angle between the neutron and </a:t>
            </a:r>
            <a:r>
              <a:rPr lang="en-US" baseline="30000" dirty="0" smtClean="0"/>
              <a:t>3</a:t>
            </a:r>
            <a:r>
              <a:rPr lang="en-US" dirty="0" smtClean="0"/>
              <a:t>He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965" y="3483620"/>
            <a:ext cx="6656516" cy="103192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5388428" y="5225143"/>
            <a:ext cx="1" cy="990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441084" y="4963886"/>
            <a:ext cx="1772" cy="3048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008913" y="5257800"/>
            <a:ext cx="1" cy="2830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910942" y="5203371"/>
            <a:ext cx="4557" cy="1014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472" y="5394870"/>
            <a:ext cx="2912534" cy="8788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370983" y="5198165"/>
            <a:ext cx="350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Stark µ</a:t>
            </a:r>
            <a:r>
              <a:rPr lang="en-US" baseline="-25000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·E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374296" y="5698435"/>
            <a:ext cx="350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Zeeman µ</a:t>
            </a:r>
            <a:r>
              <a:rPr lang="en-US" baseline="-25000" dirty="0" smtClean="0">
                <a:solidFill>
                  <a:schemeClr val="accent1"/>
                </a:solidFill>
              </a:rPr>
              <a:t>B</a:t>
            </a:r>
            <a:r>
              <a:rPr lang="en-US" dirty="0" smtClean="0">
                <a:solidFill>
                  <a:schemeClr val="accent1"/>
                </a:solidFill>
              </a:rPr>
              <a:t>·B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357192" y="6291470"/>
            <a:ext cx="161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±E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r="82377" b="50494"/>
          <a:stretch/>
        </p:blipFill>
        <p:spPr>
          <a:xfrm>
            <a:off x="8772049" y="4662567"/>
            <a:ext cx="1269508" cy="67050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755219" y="4274288"/>
            <a:ext cx="1850065" cy="531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69394" y="2296633"/>
            <a:ext cx="56707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keV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63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957" y="-184840"/>
            <a:ext cx="10515600" cy="1325563"/>
          </a:xfrm>
        </p:spPr>
        <p:txBody>
          <a:bodyPr/>
          <a:lstStyle/>
          <a:p>
            <a:r>
              <a:rPr lang="en-US" dirty="0" smtClean="0"/>
              <a:t>No coupling between DC and 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826" y="1110007"/>
            <a:ext cx="10515600" cy="4351338"/>
          </a:xfrm>
        </p:spPr>
        <p:txBody>
          <a:bodyPr/>
          <a:lstStyle/>
          <a:p>
            <a:r>
              <a:rPr lang="en-US" dirty="0" smtClean="0"/>
              <a:t>Gradient in the spin dressing has negligible  linear in E frequency shift.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After algebra…   We find these terms always contain a non-stationary oscillating factor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709" y="1716828"/>
            <a:ext cx="6502400" cy="1275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253" y="3668519"/>
            <a:ext cx="7399867" cy="1221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119" y="5634706"/>
            <a:ext cx="2032000" cy="4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9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461" y="-218661"/>
            <a:ext cx="10515600" cy="1325563"/>
          </a:xfrm>
        </p:spPr>
        <p:txBody>
          <a:bodyPr/>
          <a:lstStyle/>
          <a:p>
            <a:r>
              <a:rPr lang="en-US" dirty="0" smtClean="0"/>
              <a:t>Relaxation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208" y="911226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Cross-terms!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Vanishing relaxation…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533" y="1309190"/>
            <a:ext cx="5289289" cy="2981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003" y="5016893"/>
            <a:ext cx="4334934" cy="8661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004931" y="3785190"/>
            <a:ext cx="2665227" cy="57415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77340" y="3714307"/>
            <a:ext cx="2906232" cy="708837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461" y="-218661"/>
            <a:ext cx="10515600" cy="1325563"/>
          </a:xfrm>
        </p:spPr>
        <p:txBody>
          <a:bodyPr/>
          <a:lstStyle/>
          <a:p>
            <a:r>
              <a:rPr lang="en-US" dirty="0" smtClean="0"/>
              <a:t>Relaxation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208" y="911226"/>
            <a:ext cx="10515600" cy="4351338"/>
          </a:xfrm>
        </p:spPr>
        <p:txBody>
          <a:bodyPr/>
          <a:lstStyle/>
          <a:p>
            <a:r>
              <a:rPr lang="en-US" dirty="0" smtClean="0"/>
              <a:t>Vanishing Relaxation effect confirmed!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4" y="1491021"/>
            <a:ext cx="3831722" cy="21599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220" y="2700543"/>
            <a:ext cx="4538134" cy="3219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40155" y="2339009"/>
            <a:ext cx="2630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 Cancelation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9167" y="2849217"/>
            <a:ext cx="4693730" cy="30633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59756" y="2458277"/>
            <a:ext cx="2630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Partial Cancelation (97%)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42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092" y="109728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 smtClean="0"/>
              <a:t>More advances in spin dressing.</a:t>
            </a:r>
            <a:br>
              <a:rPr lang="en-US" sz="3200" dirty="0" smtClean="0"/>
            </a:br>
            <a:r>
              <a:rPr lang="en-US" sz="3200" dirty="0" smtClean="0"/>
              <a:t>Robust dressing... </a:t>
            </a:r>
            <a:br>
              <a:rPr lang="en-US" sz="3200" dirty="0" smtClean="0"/>
            </a:br>
            <a:r>
              <a:rPr lang="en-US" sz="3200" dirty="0" smtClean="0"/>
              <a:t>Take note of dynamics of spin in regular critical dressing</a:t>
            </a:r>
            <a:endParaRPr lang="en-US" sz="3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8" y="2030979"/>
            <a:ext cx="4953000" cy="3810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52BB-5EB4-4E8D-8BF2-9A1443E55DBF}" type="slidenum">
              <a:rPr lang="en-US" smtClean="0"/>
              <a:t>23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242" y="2090057"/>
            <a:ext cx="4953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0504" y="1600200"/>
            <a:ext cx="3190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ω</a:t>
            </a:r>
            <a:r>
              <a:rPr lang="en-US" baseline="-25000" dirty="0" err="1" smtClean="0"/>
              <a:t>RF</a:t>
            </a:r>
            <a:r>
              <a:rPr lang="en-US" dirty="0" smtClean="0"/>
              <a:t>=1000 rad/s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9913" y="1583634"/>
            <a:ext cx="3190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ω</a:t>
            </a:r>
            <a:r>
              <a:rPr lang="en-US" baseline="-25000" dirty="0" err="1" smtClean="0"/>
              <a:t>RF</a:t>
            </a:r>
            <a:r>
              <a:rPr lang="en-US" dirty="0" smtClean="0"/>
              <a:t>=6,000 rad/s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05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 Light"/>
              </a:rPr>
              <a:t>Robust Dressing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6" name="TextShape 2"/>
          <p:cNvSpPr txBox="1"/>
          <p:nvPr/>
        </p:nvSpPr>
        <p:spPr>
          <a:xfrm>
            <a:off x="830765" y="1547582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Why not lock all the spins to the same phase?	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Modulate dressing frequency at 2 times the dressed precession. </a:t>
            </a:r>
          </a:p>
          <a:p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7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ED9E318F-D2EE-4BDD-BAD0-3B1F9111FFC8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398" name="CustomShape 4"/>
          <p:cNvSpPr/>
          <p:nvPr/>
        </p:nvSpPr>
        <p:spPr>
          <a:xfrm>
            <a:off x="1894680" y="4308480"/>
            <a:ext cx="97992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C00000"/>
                </a:solidFill>
                <a:latin typeface="Calibri"/>
              </a:rPr>
              <a:t>Red: S</a:t>
            </a:r>
            <a:r>
              <a:rPr lang="en-US" sz="1800" b="0" strike="noStrike" spc="-1" baseline="-25000">
                <a:solidFill>
                  <a:srgbClr val="C00000"/>
                </a:solidFill>
                <a:latin typeface="Calibri"/>
              </a:rPr>
              <a:t>z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399" name="CustomShape 5"/>
          <p:cNvSpPr/>
          <p:nvPr/>
        </p:nvSpPr>
        <p:spPr>
          <a:xfrm>
            <a:off x="1878840" y="3853800"/>
            <a:ext cx="1339560" cy="67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2060"/>
                </a:solidFill>
                <a:latin typeface="Calibri"/>
              </a:rPr>
              <a:t>Blue: F</a:t>
            </a:r>
            <a:r>
              <a:rPr lang="en-US" sz="1800" b="0" strike="noStrike" spc="-1" baseline="-25000">
                <a:solidFill>
                  <a:srgbClr val="002060"/>
                </a:solidFill>
                <a:latin typeface="Calibri"/>
              </a:rPr>
              <a:t>ω</a:t>
            </a:r>
            <a:r>
              <a:rPr lang="en-US" sz="1800" b="0" strike="noStrike" spc="-1">
                <a:solidFill>
                  <a:srgbClr val="002060"/>
                </a:solidFill>
                <a:latin typeface="Calibri"/>
              </a:rPr>
              <a:t>(t)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1400" name="Picture 10"/>
          <p:cNvPicPr/>
          <p:nvPr/>
        </p:nvPicPr>
        <p:blipFill>
          <a:blip r:embed="rId2"/>
          <a:stretch/>
        </p:blipFill>
        <p:spPr>
          <a:xfrm>
            <a:off x="7188120" y="3096720"/>
            <a:ext cx="3250800" cy="734760"/>
          </a:xfrm>
          <a:prstGeom prst="rect">
            <a:avLst/>
          </a:prstGeom>
          <a:ln>
            <a:noFill/>
          </a:ln>
        </p:spPr>
      </p:pic>
      <p:sp>
        <p:nvSpPr>
          <p:cNvPr id="1401" name="CustomShape 6"/>
          <p:cNvSpPr/>
          <p:nvPr/>
        </p:nvSpPr>
        <p:spPr>
          <a:xfrm>
            <a:off x="7593120" y="4747680"/>
            <a:ext cx="392832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Dress the faster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precessing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spins more, 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Dress the slower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precessing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spins less.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 smtClean="0">
                <a:solidFill>
                  <a:srgbClr val="000000"/>
                </a:solidFill>
                <a:latin typeface="Calibri"/>
              </a:rPr>
              <a:t>B(t) 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on the next page. 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1402" name="Picture 1401"/>
          <p:cNvPicPr/>
          <p:nvPr/>
        </p:nvPicPr>
        <p:blipFill>
          <a:blip r:embed="rId3"/>
          <a:stretch/>
        </p:blipFill>
        <p:spPr>
          <a:xfrm>
            <a:off x="3291840" y="3017520"/>
            <a:ext cx="3809520" cy="38095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1621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 Light"/>
              </a:rPr>
              <a:t>Robust Dressing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6" name="TextShape 2"/>
          <p:cNvSpPr txBox="1"/>
          <p:nvPr/>
        </p:nvSpPr>
        <p:spPr>
          <a:xfrm>
            <a:off x="1203298" y="1425662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 smtClean="0">
                <a:solidFill>
                  <a:srgbClr val="000000"/>
                </a:solidFill>
                <a:latin typeface="Calibri"/>
              </a:rPr>
              <a:t>The function that goes into the power supply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.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	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 smtClean="0">
                <a:solidFill>
                  <a:srgbClr val="000000"/>
                </a:solidFill>
                <a:latin typeface="Calibri"/>
              </a:rPr>
              <a:t>Not so crazy looking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7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ED9E318F-D2EE-4BDD-BAD0-3B1F9111FFC8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25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401" name="CustomShape 6"/>
          <p:cNvSpPr/>
          <p:nvPr/>
        </p:nvSpPr>
        <p:spPr>
          <a:xfrm>
            <a:off x="7593120" y="4747680"/>
            <a:ext cx="392832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pc="-1" dirty="0" smtClean="0">
                <a:solidFill>
                  <a:srgbClr val="000000"/>
                </a:solidFill>
                <a:latin typeface="Calibri"/>
              </a:rPr>
              <a:t>Does it work? </a:t>
            </a:r>
          </a:p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Calibri"/>
              </a:rPr>
              <a:t>(</a:t>
            </a:r>
            <a:r>
              <a:rPr lang="en-US" spc="-1" dirty="0" smtClean="0">
                <a:solidFill>
                  <a:srgbClr val="000000"/>
                </a:solidFill>
                <a:latin typeface="Calibri"/>
              </a:rPr>
              <a:t>Why would I be showing this if not)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RESULT on the next page. 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160" y="2485813"/>
            <a:ext cx="381000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58453" y="6048587"/>
            <a:ext cx="724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(s)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706880" y="4064001"/>
            <a:ext cx="155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B1 (arb)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169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 Light"/>
              </a:rPr>
              <a:t>Result: Simulation in Gradient field of 1e-4 </a:t>
            </a:r>
            <a:r>
              <a:rPr lang="en-US" sz="4400" b="0" strike="noStrike" spc="-1" dirty="0" err="1">
                <a:solidFill>
                  <a:srgbClr val="000000"/>
                </a:solidFill>
                <a:latin typeface="Calibri Light"/>
              </a:rPr>
              <a:t>ppB</a:t>
            </a:r>
            <a:r>
              <a:rPr lang="en-US" sz="4400" b="0" strike="noStrike" spc="-1" dirty="0">
                <a:solidFill>
                  <a:srgbClr val="000000"/>
                </a:solidFill>
                <a:latin typeface="Calibri Light"/>
              </a:rPr>
              <a:t>/cm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4" name="TextShape 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96304582-DFC6-43C3-A580-864305868D83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26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1405" name="Content Placeholder 4"/>
          <p:cNvPicPr/>
          <p:nvPr/>
        </p:nvPicPr>
        <p:blipFill>
          <a:blip r:embed="rId2"/>
          <a:stretch/>
        </p:blipFill>
        <p:spPr>
          <a:xfrm>
            <a:off x="2219317" y="1715735"/>
            <a:ext cx="4051440" cy="3038400"/>
          </a:xfrm>
          <a:prstGeom prst="rect">
            <a:avLst/>
          </a:prstGeom>
          <a:ln>
            <a:noFill/>
          </a:ln>
        </p:spPr>
      </p:pic>
      <p:sp>
        <p:nvSpPr>
          <p:cNvPr id="1406" name="CustomShape 3"/>
          <p:cNvSpPr/>
          <p:nvPr/>
        </p:nvSpPr>
        <p:spPr>
          <a:xfrm>
            <a:off x="1097280" y="4630680"/>
            <a:ext cx="6188400" cy="296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Utility:</a:t>
            </a:r>
            <a:endParaRPr lang="en-US" sz="2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Not good for measurement of frequency shift. </a:t>
            </a:r>
            <a:endParaRPr lang="en-US" sz="20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Good for keeping spins at a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alibri"/>
              </a:rPr>
              <a:t>desired phase!!</a:t>
            </a:r>
            <a:endParaRPr lang="en-US" sz="20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 smtClean="0">
                <a:solidFill>
                  <a:srgbClr val="000000"/>
                </a:solidFill>
                <a:latin typeface="Calibri"/>
              </a:rPr>
              <a:t>Use for a B</a:t>
            </a:r>
            <a:r>
              <a:rPr lang="en-US" sz="2000" b="0" strike="noStrike" spc="-1" baseline="-25000" dirty="0" smtClean="0">
                <a:solidFill>
                  <a:srgbClr val="000000"/>
                </a:solidFill>
                <a:latin typeface="Calibri"/>
              </a:rPr>
              <a:t>1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b="0" strike="noStrike" spc="-1" dirty="0">
                <a:solidFill>
                  <a:srgbClr val="000000"/>
                </a:solidFill>
                <a:latin typeface="Cambria Math"/>
                <a:ea typeface="Cambria Math"/>
              </a:rPr>
              <a:t>𝜋/2 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mbria Math"/>
              </a:rPr>
              <a:t>pulse for a well determined starting phase with low noise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alibri"/>
                <a:ea typeface="Cambria Math"/>
              </a:rPr>
              <a:t>. But HOW?!? 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857" y="1838391"/>
            <a:ext cx="4138312" cy="30492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67558" y="3547872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neutron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28303" y="3312566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elium-3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416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486950" y="57802"/>
            <a:ext cx="10515240" cy="100290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 Light"/>
              </a:rPr>
              <a:t>Robust </a:t>
            </a:r>
            <a:r>
              <a:rPr lang="en-US" sz="4400" b="0" strike="noStrike" spc="-1" dirty="0" smtClean="0">
                <a:solidFill>
                  <a:srgbClr val="000000"/>
                </a:solidFill>
                <a:latin typeface="Calibri Light"/>
              </a:rPr>
              <a:t>Dressed Pi/2 pulse,</a:t>
            </a:r>
          </a:p>
          <a:p>
            <a:pPr>
              <a:lnSpc>
                <a:spcPct val="90000"/>
              </a:lnSpc>
            </a:pPr>
            <a:r>
              <a:rPr lang="en-US" sz="4400" b="0" strike="noStrike" spc="-1" dirty="0" smtClean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alibri Light"/>
              </a:rPr>
              <a:t>Keep spins in phase while we tip them?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63" y="1025635"/>
            <a:ext cx="4079789" cy="30061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190" y="851101"/>
            <a:ext cx="3947810" cy="2908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43" y="3568855"/>
            <a:ext cx="4116367" cy="30331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053" y="4052621"/>
            <a:ext cx="2896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Precession of robust dressed spins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81847" y="1183844"/>
            <a:ext cx="2896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Spectrum of robust dressed spins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54855" y="772973"/>
            <a:ext cx="2896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Frequency?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52067" y="5460798"/>
            <a:ext cx="3134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Try DC offset to tip. </a:t>
            </a:r>
          </a:p>
          <a:p>
            <a:r>
              <a:rPr lang="en-US" dirty="0" smtClean="0"/>
              <a:t>This is available on the power supply.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533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737" y="1944633"/>
            <a:ext cx="5428571" cy="40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" y="1944098"/>
            <a:ext cx="5428571" cy="40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8409" y="1543508"/>
            <a:ext cx="4447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Robust Dressing Tipping statistics </a:t>
            </a:r>
          </a:p>
          <a:p>
            <a:r>
              <a:rPr lang="en-US" dirty="0" smtClean="0"/>
              <a:t>(B1 power supply noise)</a:t>
            </a:r>
            <a:endParaRPr lang="en-US" dirty="0"/>
          </a:p>
        </p:txBody>
      </p:sp>
      <p:sp>
        <p:nvSpPr>
          <p:cNvPr id="6" name="TextShape 1"/>
          <p:cNvSpPr txBox="1"/>
          <p:nvPr/>
        </p:nvSpPr>
        <p:spPr>
          <a:xfrm>
            <a:off x="830765" y="123639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 Light"/>
              </a:rPr>
              <a:t>Robust </a:t>
            </a:r>
            <a:r>
              <a:rPr lang="en-US" sz="4400" b="0" strike="noStrike" spc="-1" dirty="0" smtClean="0">
                <a:solidFill>
                  <a:srgbClr val="000000"/>
                </a:solidFill>
                <a:latin typeface="Calibri Light"/>
              </a:rPr>
              <a:t>Dressing pulse: Robust Dressing plus DC offset field. 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2649" y="5976518"/>
            <a:ext cx="931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Factor of ~10 better than </a:t>
            </a:r>
            <a:r>
              <a:rPr lang="en-US" dirty="0" err="1" smtClean="0"/>
              <a:t>sech</a:t>
            </a:r>
            <a:r>
              <a:rPr lang="en-US" dirty="0" smtClean="0"/>
              <a:t> pulses, if noise is the same. </a:t>
            </a:r>
          </a:p>
        </p:txBody>
      </p:sp>
    </p:spTree>
    <p:extLst>
      <p:ext uri="{BB962C8B-B14F-4D97-AF65-F5344CB8AC3E}">
        <p14:creationId xmlns:p14="http://schemas.microsoft.com/office/powerpoint/2010/main" val="1458995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194" y="1053994"/>
            <a:ext cx="10515600" cy="482365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Sensitivity of the experiment has an optimum phase between neutrons and </a:t>
            </a:r>
            <a:r>
              <a:rPr lang="en-US" baseline="30000" dirty="0" smtClean="0"/>
              <a:t>3</a:t>
            </a:r>
            <a:r>
              <a:rPr lang="en-US" dirty="0" smtClean="0"/>
              <a:t>HE</a:t>
            </a:r>
          </a:p>
          <a:p>
            <a:endParaRPr lang="en-US" dirty="0" smtClean="0"/>
          </a:p>
          <a:p>
            <a:r>
              <a:rPr lang="en-US" dirty="0" smtClean="0"/>
              <a:t>There is no coupling between the </a:t>
            </a:r>
            <a:r>
              <a:rPr lang="en-US" dirty="0" err="1" smtClean="0"/>
              <a:t>vxE</a:t>
            </a:r>
            <a:r>
              <a:rPr lang="en-US" dirty="0" smtClean="0"/>
              <a:t> and the RF field. </a:t>
            </a:r>
          </a:p>
          <a:p>
            <a:endParaRPr lang="en-US" dirty="0"/>
          </a:p>
          <a:p>
            <a:r>
              <a:rPr lang="en-US" dirty="0" smtClean="0"/>
              <a:t>The spectrum is evaluated at the dressed frequency to determine relaxation, frequency shifts</a:t>
            </a:r>
          </a:p>
          <a:p>
            <a:endParaRPr lang="en-US" dirty="0"/>
          </a:p>
          <a:p>
            <a:r>
              <a:rPr lang="en-US" dirty="0" smtClean="0"/>
              <a:t>DC Relaxation can be reduced by applying RF gradient</a:t>
            </a:r>
          </a:p>
          <a:p>
            <a:endParaRPr lang="en-US" dirty="0" smtClean="0"/>
          </a:p>
          <a:p>
            <a:r>
              <a:rPr lang="en-US" dirty="0" smtClean="0"/>
              <a:t>Modulation can be used to reduce relaxation.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5289" y="-74354"/>
            <a:ext cx="10515600" cy="1325563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023" y="152474"/>
            <a:ext cx="11141149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Two species free precession (FID)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Uniform B field</a:t>
            </a:r>
          </a:p>
          <a:p>
            <a:pPr lvl="1"/>
            <a:r>
              <a:rPr lang="en-US" dirty="0" smtClean="0"/>
              <a:t>Signal oscillates at beat frequency.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982" y="3906451"/>
            <a:ext cx="2797629" cy="2797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94" y="3109987"/>
            <a:ext cx="4164391" cy="645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86262" b="15175"/>
          <a:stretch/>
        </p:blipFill>
        <p:spPr>
          <a:xfrm>
            <a:off x="581781" y="4797273"/>
            <a:ext cx="572106" cy="5476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402" y="3596672"/>
            <a:ext cx="2870126" cy="28773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98512" y="2243470"/>
            <a:ext cx="4731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nEDM</a:t>
            </a:r>
            <a:r>
              <a:rPr lang="en-US" dirty="0" smtClean="0"/>
              <a:t> Signal E=±75kV/cm,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n</a:t>
            </a:r>
            <a:r>
              <a:rPr lang="en-US" dirty="0" smtClean="0"/>
              <a:t>=10</a:t>
            </a:r>
            <a:r>
              <a:rPr lang="en-US" baseline="30000" dirty="0" smtClean="0"/>
              <a:t>-28</a:t>
            </a:r>
            <a:endParaRPr lang="en-US" baseline="30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6029" y="2697544"/>
            <a:ext cx="2523067" cy="874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6918" y="4856201"/>
            <a:ext cx="1165250" cy="34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8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9353"/>
            <a:ext cx="10515600" cy="1325563"/>
          </a:xfrm>
        </p:spPr>
        <p:txBody>
          <a:bodyPr/>
          <a:lstStyle/>
          <a:p>
            <a:r>
              <a:rPr lang="en-US" dirty="0" smtClean="0"/>
              <a:t>Comparison between optimized pulses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77" y="1179115"/>
            <a:ext cx="7918038" cy="54236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12709" y="1784909"/>
            <a:ext cx="1528877" cy="1609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45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57" y="-324303"/>
            <a:ext cx="10515600" cy="1325563"/>
          </a:xfrm>
        </p:spPr>
        <p:txBody>
          <a:bodyPr/>
          <a:lstStyle/>
          <a:p>
            <a:r>
              <a:rPr lang="en-US" dirty="0" smtClean="0"/>
              <a:t>Phase noise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0" y="2132586"/>
            <a:ext cx="6742381" cy="4618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29" y="2171515"/>
            <a:ext cx="5428571" cy="42857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06742" y="2133600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Sech</a:t>
            </a:r>
            <a:r>
              <a:rPr lang="en-US" dirty="0" smtClean="0"/>
              <a:t> Type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34857" y="2024743"/>
            <a:ext cx="1030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Tailored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228" y="737054"/>
            <a:ext cx="10515600" cy="4351338"/>
          </a:xfrm>
        </p:spPr>
        <p:txBody>
          <a:bodyPr/>
          <a:lstStyle/>
          <a:p>
            <a:r>
              <a:rPr lang="en-US" dirty="0" smtClean="0"/>
              <a:t>Phase noise is worse due to larger B1 magnitude.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tandard deviation goes about with B1max*</a:t>
            </a:r>
            <a:r>
              <a:rPr lang="en-US" dirty="0" err="1" smtClean="0"/>
              <a:t>sqrt</a:t>
            </a:r>
            <a:r>
              <a:rPr lang="en-US" dirty="0" smtClean="0"/>
              <a:t>(T) (~3) as expected. </a:t>
            </a:r>
          </a:p>
          <a:p>
            <a:pPr lvl="1"/>
            <a:r>
              <a:rPr lang="en-US" dirty="0" smtClean="0"/>
              <a:t>IF B1 noise is determined from Maximum voltage this is about 10 times worse than robust dressing tip. </a:t>
            </a:r>
          </a:p>
        </p:txBody>
      </p:sp>
    </p:spTree>
    <p:extLst>
      <p:ext uri="{BB962C8B-B14F-4D97-AF65-F5344CB8AC3E}">
        <p14:creationId xmlns:p14="http://schemas.microsoft.com/office/powerpoint/2010/main" val="1094689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017" y="-121893"/>
            <a:ext cx="10515600" cy="1325563"/>
          </a:xfrm>
        </p:spPr>
        <p:txBody>
          <a:bodyPr/>
          <a:lstStyle/>
          <a:p>
            <a:r>
              <a:rPr lang="en-US" dirty="0" smtClean="0"/>
              <a:t>Perturbation theory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652" y="990737"/>
            <a:ext cx="10515600" cy="5489576"/>
          </a:xfrm>
        </p:spPr>
        <p:txBody>
          <a:bodyPr>
            <a:normAutofit/>
          </a:bodyPr>
          <a:lstStyle/>
          <a:p>
            <a:r>
              <a:rPr lang="en-US" dirty="0" smtClean="0"/>
              <a:t>Add small stochastically varying fields in time into the Hamiltonian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Together with the unperturbed Hamiltonian.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Calculate           with a state perturbed to second order	</a:t>
            </a:r>
          </a:p>
          <a:p>
            <a:pPr lvl="1"/>
            <a:r>
              <a:rPr lang="en-US" dirty="0" smtClean="0"/>
              <a:t>Left arbitrary for now,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313" y="1479543"/>
            <a:ext cx="7010400" cy="1394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208" y="3630693"/>
            <a:ext cx="4826000" cy="7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3074" y="4597176"/>
            <a:ext cx="643467" cy="42672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63968" y="5716557"/>
            <a:ext cx="3002354" cy="553475"/>
            <a:chOff x="863968" y="5716557"/>
            <a:chExt cx="3002354" cy="5534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3968" y="5716557"/>
              <a:ext cx="2810934" cy="55347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578087" y="5874026"/>
              <a:ext cx="288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,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48667" y="5550917"/>
            <a:ext cx="1934080" cy="845000"/>
            <a:chOff x="4148667" y="5550917"/>
            <a:chExt cx="1934080" cy="845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48667" y="5550917"/>
              <a:ext cx="1151467" cy="845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237921" y="5844209"/>
              <a:ext cx="844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,</a:t>
              </a:r>
              <a:endParaRPr lang="en-US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9689" y="5675693"/>
            <a:ext cx="1540933" cy="4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4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261" y="0"/>
            <a:ext cx="10515600" cy="1325563"/>
          </a:xfrm>
        </p:spPr>
        <p:txBody>
          <a:bodyPr/>
          <a:lstStyle/>
          <a:p>
            <a:r>
              <a:rPr lang="en-US" dirty="0" smtClean="0"/>
              <a:t>Perturbation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252" y="1080190"/>
            <a:ext cx="10515600" cy="4351338"/>
          </a:xfrm>
        </p:spPr>
        <p:txBody>
          <a:bodyPr/>
          <a:lstStyle/>
          <a:p>
            <a:r>
              <a:rPr lang="en-US" dirty="0" smtClean="0"/>
              <a:t>Calculate matrix elements from perturbed state,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Ignore terms that don’t contribute significantly.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130" y="1725645"/>
            <a:ext cx="4216400" cy="756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672" y="2486687"/>
            <a:ext cx="3928534" cy="81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651" y="3284888"/>
            <a:ext cx="6604000" cy="752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2326" y="4679926"/>
            <a:ext cx="5791200" cy="376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4227" y="5579921"/>
            <a:ext cx="8534401" cy="79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6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261" y="-82136"/>
            <a:ext cx="10515600" cy="1325563"/>
          </a:xfrm>
        </p:spPr>
        <p:txBody>
          <a:bodyPr/>
          <a:lstStyle/>
          <a:p>
            <a:r>
              <a:rPr lang="en-US" dirty="0" smtClean="0"/>
              <a:t>Spin dressing classical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774" y="1080189"/>
            <a:ext cx="10515600" cy="4351338"/>
          </a:xfrm>
        </p:spPr>
        <p:txBody>
          <a:bodyPr/>
          <a:lstStyle/>
          <a:p>
            <a:r>
              <a:rPr lang="en-US" dirty="0" smtClean="0"/>
              <a:t>A technique to modify the effective gyromagnetic precession rate</a:t>
            </a:r>
          </a:p>
          <a:p>
            <a:pPr lvl="1"/>
            <a:r>
              <a:rPr lang="en-US" dirty="0" smtClean="0"/>
              <a:t>Application of an off resonance field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rf</a:t>
            </a:r>
            <a:endParaRPr lang="en-US" baseline="-25000" dirty="0" smtClean="0"/>
          </a:p>
          <a:p>
            <a:pPr lvl="1"/>
            <a:endParaRPr lang="en-US" baseline="-25000" dirty="0"/>
          </a:p>
          <a:p>
            <a:pPr lvl="1"/>
            <a:endParaRPr lang="en-US" baseline="-25000" dirty="0" smtClean="0"/>
          </a:p>
          <a:p>
            <a:pPr lvl="1"/>
            <a:endParaRPr lang="en-US" baseline="-25000" dirty="0"/>
          </a:p>
          <a:p>
            <a:r>
              <a:rPr lang="en-US" dirty="0" smtClean="0"/>
              <a:t>The angle from the x axis from the RF field is given as,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Therefore the time average expectation value is scaled by the Bessel Function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041" y="2096220"/>
            <a:ext cx="4097867" cy="637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886" y="3460722"/>
            <a:ext cx="2743200" cy="81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1924" y="4975696"/>
            <a:ext cx="6366934" cy="80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0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165" y="-111953"/>
            <a:ext cx="10515600" cy="1325563"/>
          </a:xfrm>
        </p:spPr>
        <p:txBody>
          <a:bodyPr/>
          <a:lstStyle/>
          <a:p>
            <a:r>
              <a:rPr lang="en-US" dirty="0" smtClean="0"/>
              <a:t>Spin Dressing </a:t>
            </a:r>
            <a:r>
              <a:rPr lang="en-US" dirty="0"/>
              <a:t>q</a:t>
            </a:r>
            <a:r>
              <a:rPr lang="en-US" dirty="0" smtClean="0"/>
              <a:t>uantum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104" y="901285"/>
            <a:ext cx="8693426" cy="5956715"/>
          </a:xfrm>
        </p:spPr>
        <p:txBody>
          <a:bodyPr>
            <a:normAutofit/>
          </a:bodyPr>
          <a:lstStyle/>
          <a:p>
            <a:r>
              <a:rPr lang="en-US" dirty="0" smtClean="0"/>
              <a:t>The Hamiltonian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With the expectation value 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For </a:t>
            </a:r>
            <a:r>
              <a:rPr lang="el-GR" dirty="0"/>
              <a:t>ω</a:t>
            </a:r>
            <a:r>
              <a:rPr lang="en-US" baseline="-25000" dirty="0" err="1" smtClean="0"/>
              <a:t>rf</a:t>
            </a:r>
            <a:r>
              <a:rPr lang="en-US" baseline="-25000" dirty="0" smtClean="0"/>
              <a:t> </a:t>
            </a:r>
            <a:r>
              <a:rPr lang="en-US" dirty="0" smtClean="0"/>
              <a:t>&gt;&gt;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  <a:r>
              <a:rPr lang="el-GR" dirty="0" smtClean="0"/>
              <a:t>ω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382" y="1458561"/>
            <a:ext cx="4927600" cy="6802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521" y="3441395"/>
            <a:ext cx="1998133" cy="40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716" y="5035383"/>
            <a:ext cx="3251200" cy="735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24" y="6446904"/>
            <a:ext cx="6485467" cy="32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3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Spin dressing can be applied so that.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neutrons and </a:t>
            </a:r>
            <a:r>
              <a:rPr lang="en-US" baseline="30000" dirty="0" smtClean="0"/>
              <a:t>3</a:t>
            </a:r>
            <a:r>
              <a:rPr lang="en-US" dirty="0" smtClean="0"/>
              <a:t>He </a:t>
            </a:r>
            <a:r>
              <a:rPr lang="el-GR" dirty="0" smtClean="0"/>
              <a:t>α</a:t>
            </a:r>
            <a:r>
              <a:rPr lang="en-US" dirty="0" smtClean="0"/>
              <a:t>=1.11. And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c</a:t>
            </a:r>
            <a:r>
              <a:rPr lang="en-US" dirty="0" smtClean="0"/>
              <a:t> is the critical dressing parameter,</a:t>
            </a:r>
          </a:p>
          <a:p>
            <a:r>
              <a:rPr lang="en-US" dirty="0" smtClean="0"/>
              <a:t>Dressed with this parameter the two spin species will have the same effective precession.  </a:t>
            </a:r>
          </a:p>
          <a:p>
            <a:r>
              <a:rPr lang="en-US" dirty="0" smtClean="0"/>
              <a:t>With this technique we can set                at the optimum and leave 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290" y="2382918"/>
            <a:ext cx="2420454" cy="1465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192" y="2780706"/>
            <a:ext cx="3870146" cy="759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82377" b="50494"/>
          <a:stretch/>
        </p:blipFill>
        <p:spPr>
          <a:xfrm>
            <a:off x="5624811" y="5591145"/>
            <a:ext cx="1269508" cy="670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7316" y="884274"/>
            <a:ext cx="2876107" cy="287610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399181" y="1573619"/>
            <a:ext cx="170122" cy="16303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9576391" y="1353879"/>
            <a:ext cx="354419" cy="226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867013" y="1091609"/>
            <a:ext cx="1765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Critical Dressing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831572" y="2962940"/>
            <a:ext cx="2551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481975"/>
            <a:ext cx="6654800" cy="37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6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is a function of the phase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626" y="3018320"/>
            <a:ext cx="10515600" cy="4351338"/>
          </a:xfrm>
        </p:spPr>
        <p:txBody>
          <a:bodyPr/>
          <a:lstStyle/>
          <a:p>
            <a:r>
              <a:rPr lang="en-US" dirty="0" smtClean="0"/>
              <a:t>We can maximize sensitivity if we can take away Zeeman splitting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628" y="3755697"/>
            <a:ext cx="2870126" cy="2877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387" y="5114619"/>
            <a:ext cx="1165250" cy="3409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0561" y="3590665"/>
            <a:ext cx="3124614" cy="3101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9681" y="2174083"/>
            <a:ext cx="2523067" cy="874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647" y="4929088"/>
            <a:ext cx="1165250" cy="3409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073" y="1321488"/>
            <a:ext cx="2580493" cy="7243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7198" y="2365513"/>
            <a:ext cx="3224123" cy="45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Dressing in 5</a:t>
            </a:r>
            <a:r>
              <a:rPr lang="en-US" baseline="30000" dirty="0" smtClean="0"/>
              <a:t>th</a:t>
            </a:r>
            <a:r>
              <a:rPr lang="en-US" dirty="0" smtClean="0"/>
              <a:t> order </a:t>
            </a:r>
            <a:r>
              <a:rPr lang="en-US" dirty="0" err="1" smtClean="0"/>
              <a:t>Runge-Kutta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8" y="2030979"/>
            <a:ext cx="4953000" cy="38100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242" y="2090057"/>
            <a:ext cx="4953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0504" y="1600200"/>
            <a:ext cx="3190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ω</a:t>
            </a:r>
            <a:r>
              <a:rPr lang="en-US" baseline="-25000" dirty="0" err="1" smtClean="0"/>
              <a:t>RF</a:t>
            </a:r>
            <a:r>
              <a:rPr lang="en-US" dirty="0" smtClean="0"/>
              <a:t>=1000 rad/s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9913" y="1583634"/>
            <a:ext cx="3190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ω</a:t>
            </a:r>
            <a:r>
              <a:rPr lang="en-US" baseline="-25000" dirty="0" err="1" smtClean="0"/>
              <a:t>RF</a:t>
            </a:r>
            <a:r>
              <a:rPr lang="en-US" dirty="0" smtClean="0"/>
              <a:t>=10,000 rad/s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1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758" y="258799"/>
            <a:ext cx="10515600" cy="1325563"/>
          </a:xfrm>
        </p:spPr>
        <p:txBody>
          <a:bodyPr/>
          <a:lstStyle/>
          <a:p>
            <a:r>
              <a:rPr lang="en-US" dirty="0" smtClean="0"/>
              <a:t>Modulated Critical Dressing.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465" y="1428676"/>
            <a:ext cx="10515600" cy="4351338"/>
          </a:xfrm>
        </p:spPr>
        <p:txBody>
          <a:bodyPr/>
          <a:lstStyle/>
          <a:p>
            <a:r>
              <a:rPr lang="en-US" dirty="0" smtClean="0"/>
              <a:t>Systematic effects can be mitigated by modulation</a:t>
            </a:r>
          </a:p>
          <a:p>
            <a:pPr lvl="1"/>
            <a:r>
              <a:rPr lang="en-US" dirty="0" smtClean="0"/>
              <a:t>Maintain maximum sensitivity by modulating to maximum sensitivity phase.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706" y="2924146"/>
            <a:ext cx="4854345" cy="912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656" y="3763617"/>
            <a:ext cx="2800245" cy="25557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785" y="2602319"/>
            <a:ext cx="4639734" cy="3561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487886"/>
            <a:ext cx="5704114" cy="37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Simulated by Ezra Webb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84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13084</TotalTime>
  <Words>984</Words>
  <Application>Microsoft Office PowerPoint</Application>
  <PresentationFormat>Widescreen</PresentationFormat>
  <Paragraphs>237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Times New Roman</vt:lpstr>
      <vt:lpstr>Office Theme</vt:lpstr>
      <vt:lpstr>Techniques and Systematic Effects of a Critically Dressed System</vt:lpstr>
      <vt:lpstr>Signal in the SNS nEDM Experiment</vt:lpstr>
      <vt:lpstr>Two species free precession (FID)</vt:lpstr>
      <vt:lpstr>Spin dressing classical treatment</vt:lpstr>
      <vt:lpstr>Spin Dressing quantum model</vt:lpstr>
      <vt:lpstr>Critical Dressing</vt:lpstr>
      <vt:lpstr>Sensitivity is a function of the phase difference</vt:lpstr>
      <vt:lpstr>Critical Dressing in 5th order Runge-Kutta</vt:lpstr>
      <vt:lpstr>Modulated Critical Dressing. </vt:lpstr>
      <vt:lpstr>Perturbation theory </vt:lpstr>
      <vt:lpstr>Perturbation theory </vt:lpstr>
      <vt:lpstr>Evaluation of matrix elements</vt:lpstr>
      <vt:lpstr>Evaluation of matrix elements</vt:lpstr>
      <vt:lpstr>Evaluation of matrix elements</vt:lpstr>
      <vt:lpstr>In terms of the spectrum of correlation functions</vt:lpstr>
      <vt:lpstr>Final Results. (in terms of correlation functions) </vt:lpstr>
      <vt:lpstr>Calculate Correlation function.</vt:lpstr>
      <vt:lpstr>PowerPoint Presentation</vt:lpstr>
      <vt:lpstr>Linear in E Frequency Shifts</vt:lpstr>
      <vt:lpstr>No coupling between DC and AC</vt:lpstr>
      <vt:lpstr>Relaxation</vt:lpstr>
      <vt:lpstr>Relaxation</vt:lpstr>
      <vt:lpstr>More advances in spin dressing. Robust dressing...  Take note of dynamics of spin in regular critical dressing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Comparison between optimized pulses</vt:lpstr>
      <vt:lpstr>Phase noise </vt:lpstr>
      <vt:lpstr>Perturbation theory </vt:lpstr>
      <vt:lpstr>Perturbation theory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 Dressed Relaxation and Frequency Shifts From Field Imperfections</dc:title>
  <dc:creator>Chris Swank</dc:creator>
  <cp:lastModifiedBy>Chris Swank</cp:lastModifiedBy>
  <cp:revision>127</cp:revision>
  <dcterms:created xsi:type="dcterms:W3CDTF">2018-10-18T21:03:02Z</dcterms:created>
  <dcterms:modified xsi:type="dcterms:W3CDTF">2019-09-27T12:24:38Z</dcterms:modified>
</cp:coreProperties>
</file>