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0"/>
  </p:notesMasterIdLst>
  <p:handoutMasterIdLst>
    <p:handoutMasterId r:id="rId31"/>
  </p:handoutMasterIdLst>
  <p:sldIdLst>
    <p:sldId id="256" r:id="rId2"/>
    <p:sldId id="280" r:id="rId3"/>
    <p:sldId id="305" r:id="rId4"/>
    <p:sldId id="285" r:id="rId5"/>
    <p:sldId id="381" r:id="rId6"/>
    <p:sldId id="382" r:id="rId7"/>
    <p:sldId id="333" r:id="rId8"/>
    <p:sldId id="306" r:id="rId9"/>
    <p:sldId id="390" r:id="rId10"/>
    <p:sldId id="378" r:id="rId11"/>
    <p:sldId id="391" r:id="rId12"/>
    <p:sldId id="292" r:id="rId13"/>
    <p:sldId id="293" r:id="rId14"/>
    <p:sldId id="296" r:id="rId15"/>
    <p:sldId id="299" r:id="rId16"/>
    <p:sldId id="369" r:id="rId17"/>
    <p:sldId id="259" r:id="rId18"/>
    <p:sldId id="258" r:id="rId19"/>
    <p:sldId id="388" r:id="rId20"/>
    <p:sldId id="393" r:id="rId21"/>
    <p:sldId id="394" r:id="rId22"/>
    <p:sldId id="396" r:id="rId23"/>
    <p:sldId id="275" r:id="rId24"/>
    <p:sldId id="392" r:id="rId25"/>
    <p:sldId id="395" r:id="rId26"/>
    <p:sldId id="384" r:id="rId27"/>
    <p:sldId id="385" r:id="rId28"/>
    <p:sldId id="27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44CD"/>
    <a:srgbClr val="FF0000"/>
    <a:srgbClr val="1000FF"/>
    <a:srgbClr val="A501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682"/>
    <p:restoredTop sz="88551" autoAdjust="0"/>
  </p:normalViewPr>
  <p:slideViewPr>
    <p:cSldViewPr snapToGrid="0" snapToObjects="1">
      <p:cViewPr varScale="1">
        <p:scale>
          <a:sx n="132" d="100"/>
          <a:sy n="132" d="100"/>
        </p:scale>
        <p:origin x="936" y="160"/>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08" d="100"/>
          <a:sy n="108" d="100"/>
        </p:scale>
        <p:origin x="380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F56E38-4210-F54C-9D94-315666E58B76}" type="slidenum">
              <a:rPr lang="en-US" smtClean="0"/>
              <a:t>‹#›</a:t>
            </a:fld>
            <a:endParaRPr lang="en-US"/>
          </a:p>
        </p:txBody>
      </p:sp>
      <p:sp>
        <p:nvSpPr>
          <p:cNvPr id="6" name="Date Placeholder 5"/>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4C76EE-9297-F346-95A8-B2A0E9E756C1}" type="datetimeFigureOut">
              <a:rPr lang="en-US" smtClean="0"/>
              <a:t>9/25/19</a:t>
            </a:fld>
            <a:endParaRPr lang="en-US"/>
          </a:p>
        </p:txBody>
      </p:sp>
    </p:spTree>
    <p:extLst>
      <p:ext uri="{BB962C8B-B14F-4D97-AF65-F5344CB8AC3E}">
        <p14:creationId xmlns:p14="http://schemas.microsoft.com/office/powerpoint/2010/main" val="17926006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46C9FE-A606-824C-B4AB-59BFBD5482AA}" type="datetimeFigureOut">
              <a:rPr lang="en-US" smtClean="0"/>
              <a:t>9/25/19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461D5-D600-A746-BA2F-20F76F42DA73}" type="slidenum">
              <a:rPr lang="en-US" smtClean="0"/>
              <a:t>‹#›</a:t>
            </a:fld>
            <a:endParaRPr lang="en-US"/>
          </a:p>
        </p:txBody>
      </p:sp>
    </p:spTree>
    <p:extLst>
      <p:ext uri="{BB962C8B-B14F-4D97-AF65-F5344CB8AC3E}">
        <p14:creationId xmlns:p14="http://schemas.microsoft.com/office/powerpoint/2010/main" val="228142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0461D5-D600-A746-BA2F-20F76F42DA73}" type="slidenum">
              <a:rPr lang="en-US" smtClean="0"/>
              <a:t>1</a:t>
            </a:fld>
            <a:endParaRPr lang="en-US"/>
          </a:p>
        </p:txBody>
      </p:sp>
    </p:spTree>
    <p:extLst>
      <p:ext uri="{BB962C8B-B14F-4D97-AF65-F5344CB8AC3E}">
        <p14:creationId xmlns:p14="http://schemas.microsoft.com/office/powerpoint/2010/main" val="1490937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0461D5-D600-A746-BA2F-20F76F42DA73}" type="slidenum">
              <a:rPr lang="en-US" smtClean="0"/>
              <a:t>25</a:t>
            </a:fld>
            <a:endParaRPr lang="en-US"/>
          </a:p>
        </p:txBody>
      </p:sp>
    </p:spTree>
    <p:extLst>
      <p:ext uri="{BB962C8B-B14F-4D97-AF65-F5344CB8AC3E}">
        <p14:creationId xmlns:p14="http://schemas.microsoft.com/office/powerpoint/2010/main" val="1613309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0461D5-D600-A746-BA2F-20F76F42DA73}" type="slidenum">
              <a:rPr lang="en-US" smtClean="0"/>
              <a:t>17</a:t>
            </a:fld>
            <a:endParaRPr lang="en-US"/>
          </a:p>
        </p:txBody>
      </p:sp>
    </p:spTree>
    <p:extLst>
      <p:ext uri="{BB962C8B-B14F-4D97-AF65-F5344CB8AC3E}">
        <p14:creationId xmlns:p14="http://schemas.microsoft.com/office/powerpoint/2010/main" val="676791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0461D5-D600-A746-BA2F-20F76F42DA73}" type="slidenum">
              <a:rPr lang="en-US" smtClean="0"/>
              <a:t>18</a:t>
            </a:fld>
            <a:endParaRPr lang="en-US"/>
          </a:p>
        </p:txBody>
      </p:sp>
    </p:spTree>
    <p:extLst>
      <p:ext uri="{BB962C8B-B14F-4D97-AF65-F5344CB8AC3E}">
        <p14:creationId xmlns:p14="http://schemas.microsoft.com/office/powerpoint/2010/main" val="880607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0461D5-D600-A746-BA2F-20F76F42DA73}" type="slidenum">
              <a:rPr lang="en-US" smtClean="0"/>
              <a:t>19</a:t>
            </a:fld>
            <a:endParaRPr lang="en-US"/>
          </a:p>
        </p:txBody>
      </p:sp>
    </p:spTree>
    <p:extLst>
      <p:ext uri="{BB962C8B-B14F-4D97-AF65-F5344CB8AC3E}">
        <p14:creationId xmlns:p14="http://schemas.microsoft.com/office/powerpoint/2010/main" val="330511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0461D5-D600-A746-BA2F-20F76F42DA73}" type="slidenum">
              <a:rPr lang="en-US" smtClean="0"/>
              <a:t>20</a:t>
            </a:fld>
            <a:endParaRPr lang="en-US"/>
          </a:p>
        </p:txBody>
      </p:sp>
    </p:spTree>
    <p:extLst>
      <p:ext uri="{BB962C8B-B14F-4D97-AF65-F5344CB8AC3E}">
        <p14:creationId xmlns:p14="http://schemas.microsoft.com/office/powerpoint/2010/main" val="1390634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0461D5-D600-A746-BA2F-20F76F42DA73}" type="slidenum">
              <a:rPr lang="en-US" smtClean="0"/>
              <a:t>21</a:t>
            </a:fld>
            <a:endParaRPr lang="en-US"/>
          </a:p>
        </p:txBody>
      </p:sp>
    </p:spTree>
    <p:extLst>
      <p:ext uri="{BB962C8B-B14F-4D97-AF65-F5344CB8AC3E}">
        <p14:creationId xmlns:p14="http://schemas.microsoft.com/office/powerpoint/2010/main" val="54370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0461D5-D600-A746-BA2F-20F76F42DA73}" type="slidenum">
              <a:rPr lang="en-US" smtClean="0"/>
              <a:t>22</a:t>
            </a:fld>
            <a:endParaRPr lang="en-US"/>
          </a:p>
        </p:txBody>
      </p:sp>
    </p:spTree>
    <p:extLst>
      <p:ext uri="{BB962C8B-B14F-4D97-AF65-F5344CB8AC3E}">
        <p14:creationId xmlns:p14="http://schemas.microsoft.com/office/powerpoint/2010/main" val="2271103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0461D5-D600-A746-BA2F-20F76F42DA73}" type="slidenum">
              <a:rPr lang="en-US" smtClean="0"/>
              <a:t>23</a:t>
            </a:fld>
            <a:endParaRPr lang="en-US"/>
          </a:p>
        </p:txBody>
      </p:sp>
    </p:spTree>
    <p:extLst>
      <p:ext uri="{BB962C8B-B14F-4D97-AF65-F5344CB8AC3E}">
        <p14:creationId xmlns:p14="http://schemas.microsoft.com/office/powerpoint/2010/main" val="1829473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0461D5-D600-A746-BA2F-20F76F42DA73}" type="slidenum">
              <a:rPr lang="en-US" smtClean="0"/>
              <a:t>24</a:t>
            </a:fld>
            <a:endParaRPr lang="en-US"/>
          </a:p>
        </p:txBody>
      </p:sp>
    </p:spTree>
    <p:extLst>
      <p:ext uri="{BB962C8B-B14F-4D97-AF65-F5344CB8AC3E}">
        <p14:creationId xmlns:p14="http://schemas.microsoft.com/office/powerpoint/2010/main" val="3425861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dirty="0"/>
              <a:t>June 4, 2019</a:t>
            </a:r>
          </a:p>
        </p:txBody>
      </p:sp>
      <p:sp>
        <p:nvSpPr>
          <p:cNvPr id="4" name="Footer Placeholder 3"/>
          <p:cNvSpPr>
            <a:spLocks noGrp="1"/>
          </p:cNvSpPr>
          <p:nvPr>
            <p:ph type="ftr" sz="quarter" idx="11"/>
          </p:nvPr>
        </p:nvSpPr>
        <p:spPr/>
        <p:txBody>
          <a:bodyPr/>
          <a:lstStyle/>
          <a:p>
            <a:r>
              <a:rPr lang="en-US"/>
              <a:t>Matthew Musgrave</a:t>
            </a:r>
          </a:p>
        </p:txBody>
      </p:sp>
      <p:sp>
        <p:nvSpPr>
          <p:cNvPr id="5" name="Slide Number Placeholder 4"/>
          <p:cNvSpPr>
            <a:spLocks noGrp="1"/>
          </p:cNvSpPr>
          <p:nvPr>
            <p:ph type="sldNum" sz="quarter" idx="12"/>
          </p:nvPr>
        </p:nvSpPr>
        <p:spPr/>
        <p:txBody>
          <a:bodyPr/>
          <a:lstStyle/>
          <a:p>
            <a:fld id="{96F0C184-99FD-C341-B8FA-1B8F8EC6174D}" type="slidenum">
              <a:rPr lang="en-US" smtClean="0"/>
              <a:t>‹#›</a:t>
            </a:fld>
            <a:endParaRPr lang="en-US"/>
          </a:p>
        </p:txBody>
      </p:sp>
    </p:spTree>
    <p:extLst>
      <p:ext uri="{BB962C8B-B14F-4D97-AF65-F5344CB8AC3E}">
        <p14:creationId xmlns:p14="http://schemas.microsoft.com/office/powerpoint/2010/main" val="467759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dirty="0"/>
              <a:t>June 4,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a:t>
            </a:fld>
            <a:endParaRPr lang="en-US"/>
          </a:p>
        </p:txBody>
      </p:sp>
    </p:spTree>
    <p:extLst>
      <p:ext uri="{BB962C8B-B14F-4D97-AF65-F5344CB8AC3E}">
        <p14:creationId xmlns:p14="http://schemas.microsoft.com/office/powerpoint/2010/main" val="1014357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dirty="0"/>
              <a:t>June 4,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a:t>
            </a:fld>
            <a:endParaRPr lang="en-US"/>
          </a:p>
        </p:txBody>
      </p:sp>
    </p:spTree>
    <p:extLst>
      <p:ext uri="{BB962C8B-B14F-4D97-AF65-F5344CB8AC3E}">
        <p14:creationId xmlns:p14="http://schemas.microsoft.com/office/powerpoint/2010/main" val="1578505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r>
              <a:rPr lang="en-US" dirty="0"/>
              <a:t>June 4,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a:t>
            </a:fld>
            <a:endParaRPr lang="en-US"/>
          </a:p>
        </p:txBody>
      </p:sp>
    </p:spTree>
    <p:extLst>
      <p:ext uri="{BB962C8B-B14F-4D97-AF65-F5344CB8AC3E}">
        <p14:creationId xmlns:p14="http://schemas.microsoft.com/office/powerpoint/2010/main" val="1143938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dirty="0"/>
              <a:t>June 4,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a:t>
            </a:fld>
            <a:endParaRPr lang="en-US"/>
          </a:p>
        </p:txBody>
      </p:sp>
    </p:spTree>
    <p:extLst>
      <p:ext uri="{BB962C8B-B14F-4D97-AF65-F5344CB8AC3E}">
        <p14:creationId xmlns:p14="http://schemas.microsoft.com/office/powerpoint/2010/main" val="1900660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dirty="0"/>
              <a:t>June 4,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a:t>
            </a:fld>
            <a:endParaRPr lang="en-US"/>
          </a:p>
        </p:txBody>
      </p:sp>
    </p:spTree>
    <p:extLst>
      <p:ext uri="{BB962C8B-B14F-4D97-AF65-F5344CB8AC3E}">
        <p14:creationId xmlns:p14="http://schemas.microsoft.com/office/powerpoint/2010/main" val="585371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dirty="0"/>
              <a:t>June 4, 2019</a:t>
            </a:r>
          </a:p>
        </p:txBody>
      </p:sp>
      <p:sp>
        <p:nvSpPr>
          <p:cNvPr id="6" name="Footer Placeholder 5"/>
          <p:cNvSpPr>
            <a:spLocks noGrp="1"/>
          </p:cNvSpPr>
          <p:nvPr>
            <p:ph type="ftr" sz="quarter" idx="11"/>
          </p:nvPr>
        </p:nvSpPr>
        <p:spPr/>
        <p:txBody>
          <a:bodyPr/>
          <a:lstStyle/>
          <a:p>
            <a:r>
              <a:rPr lang="en-US"/>
              <a:t>Matthew Musgrave</a:t>
            </a:r>
          </a:p>
        </p:txBody>
      </p:sp>
      <p:sp>
        <p:nvSpPr>
          <p:cNvPr id="7" name="Slide Number Placeholder 6"/>
          <p:cNvSpPr>
            <a:spLocks noGrp="1"/>
          </p:cNvSpPr>
          <p:nvPr>
            <p:ph type="sldNum" sz="quarter" idx="12"/>
          </p:nvPr>
        </p:nvSpPr>
        <p:spPr/>
        <p:txBody>
          <a:bodyPr/>
          <a:lstStyle/>
          <a:p>
            <a:fld id="{96F0C184-99FD-C341-B8FA-1B8F8EC6174D}" type="slidenum">
              <a:rPr lang="en-US" smtClean="0"/>
              <a:t>‹#›</a:t>
            </a:fld>
            <a:endParaRPr lang="en-US"/>
          </a:p>
        </p:txBody>
      </p:sp>
    </p:spTree>
    <p:extLst>
      <p:ext uri="{BB962C8B-B14F-4D97-AF65-F5344CB8AC3E}">
        <p14:creationId xmlns:p14="http://schemas.microsoft.com/office/powerpoint/2010/main" val="709037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dirty="0"/>
              <a:t>June 4, 2019</a:t>
            </a:r>
          </a:p>
        </p:txBody>
      </p:sp>
      <p:sp>
        <p:nvSpPr>
          <p:cNvPr id="8" name="Footer Placeholder 7"/>
          <p:cNvSpPr>
            <a:spLocks noGrp="1"/>
          </p:cNvSpPr>
          <p:nvPr>
            <p:ph type="ftr" sz="quarter" idx="11"/>
          </p:nvPr>
        </p:nvSpPr>
        <p:spPr/>
        <p:txBody>
          <a:bodyPr/>
          <a:lstStyle/>
          <a:p>
            <a:r>
              <a:rPr lang="en-US"/>
              <a:t>Matthew Musgrave</a:t>
            </a:r>
          </a:p>
        </p:txBody>
      </p:sp>
      <p:sp>
        <p:nvSpPr>
          <p:cNvPr id="9" name="Slide Number Placeholder 8"/>
          <p:cNvSpPr>
            <a:spLocks noGrp="1"/>
          </p:cNvSpPr>
          <p:nvPr>
            <p:ph type="sldNum" sz="quarter" idx="12"/>
          </p:nvPr>
        </p:nvSpPr>
        <p:spPr/>
        <p:txBody>
          <a:bodyPr/>
          <a:lstStyle/>
          <a:p>
            <a:fld id="{96F0C184-99FD-C341-B8FA-1B8F8EC6174D}" type="slidenum">
              <a:rPr lang="en-US" smtClean="0"/>
              <a:t>‹#›</a:t>
            </a:fld>
            <a:endParaRPr lang="en-US"/>
          </a:p>
        </p:txBody>
      </p:sp>
    </p:spTree>
    <p:extLst>
      <p:ext uri="{BB962C8B-B14F-4D97-AF65-F5344CB8AC3E}">
        <p14:creationId xmlns:p14="http://schemas.microsoft.com/office/powerpoint/2010/main" val="398169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dirty="0"/>
              <a:t>June 4, 2019</a:t>
            </a:r>
          </a:p>
        </p:txBody>
      </p:sp>
      <p:sp>
        <p:nvSpPr>
          <p:cNvPr id="3" name="Footer Placeholder 2"/>
          <p:cNvSpPr>
            <a:spLocks noGrp="1"/>
          </p:cNvSpPr>
          <p:nvPr>
            <p:ph type="ftr" sz="quarter" idx="11"/>
          </p:nvPr>
        </p:nvSpPr>
        <p:spPr/>
        <p:txBody>
          <a:bodyPr/>
          <a:lstStyle/>
          <a:p>
            <a:r>
              <a:rPr lang="en-US"/>
              <a:t>Matthew Musgrave</a:t>
            </a:r>
          </a:p>
        </p:txBody>
      </p:sp>
      <p:sp>
        <p:nvSpPr>
          <p:cNvPr id="4" name="Slide Number Placeholder 3"/>
          <p:cNvSpPr>
            <a:spLocks noGrp="1"/>
          </p:cNvSpPr>
          <p:nvPr>
            <p:ph type="sldNum" sz="quarter" idx="12"/>
          </p:nvPr>
        </p:nvSpPr>
        <p:spPr/>
        <p:txBody>
          <a:bodyPr/>
          <a:lstStyle/>
          <a:p>
            <a:fld id="{96F0C184-99FD-C341-B8FA-1B8F8EC6174D}" type="slidenum">
              <a:rPr lang="en-US" smtClean="0"/>
              <a:t>‹#›</a:t>
            </a:fld>
            <a:endParaRPr lang="en-US"/>
          </a:p>
        </p:txBody>
      </p:sp>
    </p:spTree>
    <p:extLst>
      <p:ext uri="{BB962C8B-B14F-4D97-AF65-F5344CB8AC3E}">
        <p14:creationId xmlns:p14="http://schemas.microsoft.com/office/powerpoint/2010/main" val="1837432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dirty="0"/>
              <a:t>June 4, 2019</a:t>
            </a:r>
          </a:p>
        </p:txBody>
      </p:sp>
      <p:sp>
        <p:nvSpPr>
          <p:cNvPr id="6" name="Footer Placeholder 5"/>
          <p:cNvSpPr>
            <a:spLocks noGrp="1"/>
          </p:cNvSpPr>
          <p:nvPr>
            <p:ph type="ftr" sz="quarter" idx="11"/>
          </p:nvPr>
        </p:nvSpPr>
        <p:spPr/>
        <p:txBody>
          <a:bodyPr/>
          <a:lstStyle/>
          <a:p>
            <a:r>
              <a:rPr lang="en-US"/>
              <a:t>Matthew Musgrave</a:t>
            </a:r>
          </a:p>
        </p:txBody>
      </p:sp>
      <p:sp>
        <p:nvSpPr>
          <p:cNvPr id="7" name="Slide Number Placeholder 6"/>
          <p:cNvSpPr>
            <a:spLocks noGrp="1"/>
          </p:cNvSpPr>
          <p:nvPr>
            <p:ph type="sldNum" sz="quarter" idx="12"/>
          </p:nvPr>
        </p:nvSpPr>
        <p:spPr/>
        <p:txBody>
          <a:bodyPr/>
          <a:lstStyle/>
          <a:p>
            <a:fld id="{96F0C184-99FD-C341-B8FA-1B8F8EC6174D}" type="slidenum">
              <a:rPr lang="en-US" smtClean="0"/>
              <a:t>‹#›</a:t>
            </a:fld>
            <a:endParaRPr lang="en-US"/>
          </a:p>
        </p:txBody>
      </p:sp>
    </p:spTree>
    <p:extLst>
      <p:ext uri="{BB962C8B-B14F-4D97-AF65-F5344CB8AC3E}">
        <p14:creationId xmlns:p14="http://schemas.microsoft.com/office/powerpoint/2010/main" val="908830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dirty="0"/>
              <a:t>June 4, 2019</a:t>
            </a:r>
          </a:p>
        </p:txBody>
      </p:sp>
      <p:sp>
        <p:nvSpPr>
          <p:cNvPr id="6" name="Footer Placeholder 5"/>
          <p:cNvSpPr>
            <a:spLocks noGrp="1"/>
          </p:cNvSpPr>
          <p:nvPr>
            <p:ph type="ftr" sz="quarter" idx="11"/>
          </p:nvPr>
        </p:nvSpPr>
        <p:spPr/>
        <p:txBody>
          <a:bodyPr/>
          <a:lstStyle/>
          <a:p>
            <a:r>
              <a:rPr lang="en-US"/>
              <a:t>Matthew Musgrave</a:t>
            </a:r>
          </a:p>
        </p:txBody>
      </p:sp>
      <p:sp>
        <p:nvSpPr>
          <p:cNvPr id="7" name="Slide Number Placeholder 6"/>
          <p:cNvSpPr>
            <a:spLocks noGrp="1"/>
          </p:cNvSpPr>
          <p:nvPr>
            <p:ph type="sldNum" sz="quarter" idx="12"/>
          </p:nvPr>
        </p:nvSpPr>
        <p:spPr/>
        <p:txBody>
          <a:bodyPr/>
          <a:lstStyle/>
          <a:p>
            <a:fld id="{96F0C184-99FD-C341-B8FA-1B8F8EC6174D}" type="slidenum">
              <a:rPr lang="en-US" smtClean="0"/>
              <a:t>‹#›</a:t>
            </a:fld>
            <a:endParaRPr lang="en-US"/>
          </a:p>
        </p:txBody>
      </p:sp>
    </p:spTree>
    <p:extLst>
      <p:ext uri="{BB962C8B-B14F-4D97-AF65-F5344CB8AC3E}">
        <p14:creationId xmlns:p14="http://schemas.microsoft.com/office/powerpoint/2010/main" val="1812650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12192000" cy="566312"/>
          </a:xfrm>
          <a:prstGeom prst="rect">
            <a:avLst/>
          </a:prstGeom>
          <a:solidFill>
            <a:srgbClr val="A50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11347"/>
            <a:ext cx="12192000" cy="566312"/>
          </a:xfrm>
          <a:prstGeom prst="rect">
            <a:avLst/>
          </a:prstGeom>
          <a:solidFill>
            <a:srgbClr val="A50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6629400"/>
            <a:ext cx="12192000" cy="228599"/>
          </a:xfrm>
          <a:prstGeom prst="rect">
            <a:avLst/>
          </a:prstGeom>
          <a:solidFill>
            <a:srgbClr val="A50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0" y="11348"/>
            <a:ext cx="12192000" cy="55649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020278"/>
            <a:ext cx="10515600" cy="51566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31808" y="6629400"/>
            <a:ext cx="3574984" cy="228599"/>
          </a:xfrm>
          <a:prstGeom prst="rect">
            <a:avLst/>
          </a:prstGeom>
        </p:spPr>
        <p:txBody>
          <a:bodyPr vert="horz" lIns="91440" tIns="45720" rIns="91440" bIns="45720" rtlCol="0" anchor="ctr"/>
          <a:lstStyle>
            <a:lvl1pPr algn="l">
              <a:defRPr sz="1400" b="0" baseline="0">
                <a:solidFill>
                  <a:schemeClr val="bg1"/>
                </a:solidFill>
              </a:defRPr>
            </a:lvl1pPr>
          </a:lstStyle>
          <a:p>
            <a:r>
              <a:rPr lang="en-US" dirty="0"/>
              <a:t>June 4, 2019</a:t>
            </a:r>
          </a:p>
        </p:txBody>
      </p:sp>
      <p:sp>
        <p:nvSpPr>
          <p:cNvPr id="5" name="Footer Placeholder 4"/>
          <p:cNvSpPr>
            <a:spLocks noGrp="1"/>
          </p:cNvSpPr>
          <p:nvPr>
            <p:ph type="ftr" sz="quarter" idx="3"/>
          </p:nvPr>
        </p:nvSpPr>
        <p:spPr>
          <a:xfrm>
            <a:off x="4038600" y="6629400"/>
            <a:ext cx="4114800" cy="228599"/>
          </a:xfrm>
          <a:prstGeom prst="rect">
            <a:avLst/>
          </a:prstGeom>
        </p:spPr>
        <p:txBody>
          <a:bodyPr vert="horz" lIns="91440" tIns="45720" rIns="91440" bIns="45720" rtlCol="0" anchor="ctr"/>
          <a:lstStyle>
            <a:lvl1pPr algn="ctr">
              <a:defRPr sz="1400" baseline="0">
                <a:solidFill>
                  <a:schemeClr val="bg1"/>
                </a:solidFill>
              </a:defRPr>
            </a:lvl1pPr>
          </a:lstStyle>
          <a:p>
            <a:r>
              <a:rPr lang="en-US" dirty="0"/>
              <a:t>Matthew Musgrave</a:t>
            </a:r>
          </a:p>
        </p:txBody>
      </p:sp>
      <p:sp>
        <p:nvSpPr>
          <p:cNvPr id="6" name="Slide Number Placeholder 5"/>
          <p:cNvSpPr>
            <a:spLocks noGrp="1"/>
          </p:cNvSpPr>
          <p:nvPr>
            <p:ph type="sldNum" sz="quarter" idx="4"/>
          </p:nvPr>
        </p:nvSpPr>
        <p:spPr>
          <a:xfrm>
            <a:off x="9216992" y="6629400"/>
            <a:ext cx="2743200" cy="228599"/>
          </a:xfrm>
          <a:prstGeom prst="rect">
            <a:avLst/>
          </a:prstGeom>
        </p:spPr>
        <p:txBody>
          <a:bodyPr vert="horz" lIns="91440" tIns="45720" rIns="91440" bIns="45720" rtlCol="0" anchor="ctr"/>
          <a:lstStyle>
            <a:lvl1pPr algn="r">
              <a:defRPr sz="1200" baseline="0">
                <a:solidFill>
                  <a:schemeClr val="bg1"/>
                </a:solidFill>
              </a:defRPr>
            </a:lvl1pPr>
          </a:lstStyle>
          <a:p>
            <a:fld id="{96F0C184-99FD-C341-B8FA-1B8F8EC6174D}" type="slidenum">
              <a:rPr lang="en-US" smtClean="0"/>
              <a:pPr/>
              <a:t>‹#›</a:t>
            </a:fld>
            <a:endParaRPr lang="en-US" dirty="0"/>
          </a:p>
        </p:txBody>
      </p:sp>
    </p:spTree>
    <p:extLst>
      <p:ext uri="{BB962C8B-B14F-4D97-AF65-F5344CB8AC3E}">
        <p14:creationId xmlns:p14="http://schemas.microsoft.com/office/powerpoint/2010/main" val="1168298145"/>
      </p:ext>
    </p:extLst>
  </p:cSld>
  <p:clrMap bg1="lt1" tx1="dk1" bg2="lt2" tx2="dk2" accent1="accent1" accent2="accent2" accent3="accent3" accent4="accent4" accent5="accent5" accent6="accent6" hlink="hlink" folHlink="folHlink"/>
  <p:sldLayoutIdLst>
    <p:sldLayoutId id="2147483654"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lnSpc>
          <a:spcPct val="90000"/>
        </a:lnSpc>
        <a:spcBef>
          <a:spcPct val="0"/>
        </a:spcBef>
        <a:buNone/>
        <a:defRPr sz="44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emf"/><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9.tiff"/></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emf"/></Relationships>
</file>

<file path=ppt/slides/_rels/slide2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89EBB4-CB4E-9147-A1DE-36030DB89F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32025" y="0"/>
            <a:ext cx="3159975" cy="6858000"/>
          </a:xfrm>
          <a:prstGeom prst="rect">
            <a:avLst/>
          </a:prstGeom>
        </p:spPr>
      </p:pic>
      <p:sp>
        <p:nvSpPr>
          <p:cNvPr id="2" name="Title 1"/>
          <p:cNvSpPr>
            <a:spLocks noGrp="1"/>
          </p:cNvSpPr>
          <p:nvPr>
            <p:ph type="ctrTitle"/>
          </p:nvPr>
        </p:nvSpPr>
        <p:spPr>
          <a:xfrm>
            <a:off x="0" y="678096"/>
            <a:ext cx="9032025" cy="1469204"/>
          </a:xfrm>
        </p:spPr>
        <p:txBody>
          <a:bodyPr>
            <a:normAutofit/>
          </a:bodyPr>
          <a:lstStyle/>
          <a:p>
            <a:r>
              <a:rPr lang="en-US" sz="4800" dirty="0">
                <a:solidFill>
                  <a:schemeClr val="tx1"/>
                </a:solidFill>
              </a:rPr>
              <a:t>Development of a Polarized </a:t>
            </a:r>
            <a:br>
              <a:rPr lang="en-US" sz="4800" dirty="0">
                <a:solidFill>
                  <a:schemeClr val="tx1"/>
                </a:solidFill>
              </a:rPr>
            </a:br>
            <a:r>
              <a:rPr lang="en-US" sz="4800" baseline="30000" dirty="0">
                <a:solidFill>
                  <a:schemeClr val="tx1"/>
                </a:solidFill>
              </a:rPr>
              <a:t>3</a:t>
            </a:r>
            <a:r>
              <a:rPr lang="en-US" sz="4800" dirty="0">
                <a:solidFill>
                  <a:schemeClr val="tx1"/>
                </a:solidFill>
              </a:rPr>
              <a:t>He</a:t>
            </a:r>
            <a:r>
              <a:rPr lang="en-US" sz="4800" baseline="30000" dirty="0">
                <a:solidFill>
                  <a:schemeClr val="tx1"/>
                </a:solidFill>
              </a:rPr>
              <a:t>++</a:t>
            </a:r>
            <a:r>
              <a:rPr lang="en-US" sz="4800" dirty="0">
                <a:solidFill>
                  <a:schemeClr val="tx1"/>
                </a:solidFill>
              </a:rPr>
              <a:t> Ion Source for the EIC</a:t>
            </a:r>
            <a:endParaRPr lang="en-US" sz="4800" b="1" dirty="0">
              <a:solidFill>
                <a:schemeClr val="tx1"/>
              </a:solidFill>
            </a:endParaRPr>
          </a:p>
        </p:txBody>
      </p:sp>
      <p:sp>
        <p:nvSpPr>
          <p:cNvPr id="3" name="Subtitle 2"/>
          <p:cNvSpPr>
            <a:spLocks noGrp="1"/>
          </p:cNvSpPr>
          <p:nvPr>
            <p:ph type="subTitle" idx="1"/>
          </p:nvPr>
        </p:nvSpPr>
        <p:spPr>
          <a:xfrm>
            <a:off x="0" y="2476072"/>
            <a:ext cx="9032025" cy="3842535"/>
          </a:xfrm>
        </p:spPr>
        <p:txBody>
          <a:bodyPr>
            <a:normAutofit lnSpcReduction="10000"/>
          </a:bodyPr>
          <a:lstStyle/>
          <a:p>
            <a:r>
              <a:rPr lang="en-US" sz="3500" dirty="0"/>
              <a:t>Matthew Musgrave</a:t>
            </a:r>
          </a:p>
          <a:p>
            <a:r>
              <a:rPr lang="en-US" sz="1900" dirty="0"/>
              <a:t>G. </a:t>
            </a:r>
            <a:r>
              <a:rPr lang="en-US" sz="1900" dirty="0" err="1"/>
              <a:t>Atoian</a:t>
            </a:r>
            <a:r>
              <a:rPr lang="en-US" sz="1900" dirty="0"/>
              <a:t>, E. Beebe, S. Ikeda, S. </a:t>
            </a:r>
            <a:r>
              <a:rPr lang="en-US" sz="1900" dirty="0" err="1"/>
              <a:t>Kondrashev</a:t>
            </a:r>
            <a:r>
              <a:rPr lang="en-US" sz="1900" dirty="0"/>
              <a:t>, J. Maxwell, R. Milner, </a:t>
            </a:r>
          </a:p>
          <a:p>
            <a:r>
              <a:rPr lang="en-US" sz="1900" dirty="0"/>
              <a:t>M. Okamura, A. </a:t>
            </a:r>
            <a:r>
              <a:rPr lang="en-US" sz="1900" dirty="0" err="1"/>
              <a:t>Poblaguev</a:t>
            </a:r>
            <a:r>
              <a:rPr lang="en-US" sz="1900" dirty="0"/>
              <a:t>, D. Raparia, J. Ritter, S. </a:t>
            </a:r>
            <a:r>
              <a:rPr lang="en-US" sz="1900" dirty="0" err="1"/>
              <a:t>Trabocchi</a:t>
            </a:r>
            <a:r>
              <a:rPr lang="en-US" sz="1900" dirty="0"/>
              <a:t>, A. </a:t>
            </a:r>
            <a:r>
              <a:rPr lang="en-US" sz="1900" dirty="0" err="1"/>
              <a:t>Zelenski</a:t>
            </a:r>
            <a:endParaRPr lang="en-US" sz="1900" dirty="0"/>
          </a:p>
          <a:p>
            <a:endParaRPr lang="en-US" sz="1800" dirty="0"/>
          </a:p>
          <a:p>
            <a:endParaRPr lang="en-US" sz="1800" dirty="0"/>
          </a:p>
          <a:p>
            <a:endParaRPr lang="en-US" sz="1800" dirty="0"/>
          </a:p>
          <a:p>
            <a:endParaRPr lang="en-US" sz="1800" dirty="0"/>
          </a:p>
          <a:p>
            <a:endParaRPr lang="en-US" sz="1800" dirty="0"/>
          </a:p>
          <a:p>
            <a:r>
              <a:rPr lang="en-US" sz="2000" dirty="0"/>
              <a:t>PSTP 2019</a:t>
            </a:r>
          </a:p>
          <a:p>
            <a:r>
              <a:rPr lang="en-US" sz="1900" dirty="0"/>
              <a:t>September 26, 2019</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31460" y="3843271"/>
            <a:ext cx="3828836" cy="1468718"/>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7443" y="3960929"/>
            <a:ext cx="3711509" cy="1233403"/>
          </a:xfrm>
          <a:prstGeom prst="rect">
            <a:avLst/>
          </a:prstGeom>
          <a:solidFill>
            <a:srgbClr val="A5011E"/>
          </a:solidFill>
        </p:spPr>
      </p:pic>
      <p:sp>
        <p:nvSpPr>
          <p:cNvPr id="9" name="Date Placeholder 8"/>
          <p:cNvSpPr>
            <a:spLocks noGrp="1"/>
          </p:cNvSpPr>
          <p:nvPr>
            <p:ph type="dt" sz="half" idx="10"/>
          </p:nvPr>
        </p:nvSpPr>
        <p:spPr/>
        <p:txBody>
          <a:bodyPr/>
          <a:lstStyle/>
          <a:p>
            <a:r>
              <a:rPr lang="en-US" dirty="0"/>
              <a:t>PSTP, September 26, 2019</a:t>
            </a:r>
          </a:p>
        </p:txBody>
      </p:sp>
      <p:sp>
        <p:nvSpPr>
          <p:cNvPr id="10" name="Footer Placeholder 9"/>
          <p:cNvSpPr>
            <a:spLocks noGrp="1"/>
          </p:cNvSpPr>
          <p:nvPr>
            <p:ph type="ftr" sz="quarter" idx="11"/>
          </p:nvPr>
        </p:nvSpPr>
        <p:spPr/>
        <p:txBody>
          <a:bodyPr/>
          <a:lstStyle/>
          <a:p>
            <a:r>
              <a:rPr lang="en-US" dirty="0"/>
              <a:t>Matthew Musgrave</a:t>
            </a:r>
          </a:p>
        </p:txBody>
      </p:sp>
      <p:sp>
        <p:nvSpPr>
          <p:cNvPr id="11" name="Slide Number Placeholder 10"/>
          <p:cNvSpPr>
            <a:spLocks noGrp="1"/>
          </p:cNvSpPr>
          <p:nvPr>
            <p:ph type="sldNum" sz="quarter" idx="12"/>
          </p:nvPr>
        </p:nvSpPr>
        <p:spPr/>
        <p:txBody>
          <a:bodyPr/>
          <a:lstStyle/>
          <a:p>
            <a:fld id="{96F0C184-99FD-C341-B8FA-1B8F8EC6174D}" type="slidenum">
              <a:rPr lang="en-US" smtClean="0"/>
              <a:t>1</a:t>
            </a:fld>
            <a:endParaRPr lang="en-US"/>
          </a:p>
        </p:txBody>
      </p:sp>
    </p:spTree>
    <p:extLst>
      <p:ext uri="{BB962C8B-B14F-4D97-AF65-F5344CB8AC3E}">
        <p14:creationId xmlns:p14="http://schemas.microsoft.com/office/powerpoint/2010/main" val="2082245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RF Discharge at Multi-Tesla Fields</a:t>
            </a:r>
          </a:p>
        </p:txBody>
      </p:sp>
      <p:sp>
        <p:nvSpPr>
          <p:cNvPr id="4" name="Date Placeholder 3"/>
          <p:cNvSpPr>
            <a:spLocks noGrp="1"/>
          </p:cNvSpPr>
          <p:nvPr>
            <p:ph type="dt" sz="half" idx="10"/>
          </p:nvPr>
        </p:nvSpPr>
        <p:spPr/>
        <p:txBody>
          <a:bodyPr/>
          <a:lstStyle/>
          <a:p>
            <a:r>
              <a:rPr lang="en-US" dirty="0"/>
              <a:t>PSTP, September 26,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10</a:t>
            </a:fld>
            <a:endParaRPr lang="en-US"/>
          </a:p>
        </p:txBody>
      </p:sp>
      <p:pic>
        <p:nvPicPr>
          <p:cNvPr id="7"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a:xfrm>
            <a:off x="5755908" y="705250"/>
            <a:ext cx="5574922" cy="2841997"/>
          </a:xfrm>
          <a:prstGeom prst="rect">
            <a:avLst/>
          </a:prstGeom>
        </p:spPr>
      </p:pic>
      <p:sp>
        <p:nvSpPr>
          <p:cNvPr id="8" name="TextBox 7"/>
          <p:cNvSpPr txBox="1"/>
          <p:nvPr/>
        </p:nvSpPr>
        <p:spPr>
          <a:xfrm>
            <a:off x="350874" y="1338815"/>
            <a:ext cx="4795284" cy="4154984"/>
          </a:xfrm>
          <a:prstGeom prst="rect">
            <a:avLst/>
          </a:prstGeom>
          <a:noFill/>
        </p:spPr>
        <p:txBody>
          <a:bodyPr wrap="square" rtlCol="0">
            <a:spAutoFit/>
          </a:bodyPr>
          <a:lstStyle/>
          <a:p>
            <a:pPr marL="285750" indent="-285750">
              <a:buFont typeface="Arial" charset="0"/>
              <a:buChar char="•"/>
            </a:pPr>
            <a:r>
              <a:rPr lang="en-US" sz="2400" dirty="0"/>
              <a:t>RF discharge parameters strongly affect maximum polarization.</a:t>
            </a:r>
          </a:p>
          <a:p>
            <a:pPr marL="285750" indent="-285750">
              <a:buFont typeface="Arial" charset="0"/>
              <a:buChar char="•"/>
            </a:pPr>
            <a:endParaRPr lang="en-US" sz="2400" dirty="0"/>
          </a:p>
          <a:p>
            <a:pPr marL="285750" indent="-285750">
              <a:buFont typeface="Arial" charset="0"/>
              <a:buChar char="•"/>
            </a:pPr>
            <a:r>
              <a:rPr lang="en-US" sz="2400" dirty="0"/>
              <a:t>RF discharge power needs to be reduced as </a:t>
            </a:r>
            <a:r>
              <a:rPr lang="en-US" sz="2400" baseline="30000" dirty="0"/>
              <a:t>3</a:t>
            </a:r>
            <a:r>
              <a:rPr lang="en-US" sz="2400" dirty="0"/>
              <a:t>He polarization increases.</a:t>
            </a:r>
          </a:p>
          <a:p>
            <a:pPr marL="285750" indent="-285750">
              <a:buFont typeface="Arial" charset="0"/>
              <a:buChar char="•"/>
            </a:pPr>
            <a:endParaRPr lang="en-US" sz="2400" dirty="0"/>
          </a:p>
          <a:p>
            <a:pPr marL="285750" indent="-285750">
              <a:buFont typeface="Arial" charset="0"/>
              <a:buChar char="•"/>
            </a:pPr>
            <a:r>
              <a:rPr lang="en-US" sz="2400" dirty="0"/>
              <a:t>Optimization of the </a:t>
            </a:r>
            <a:r>
              <a:rPr lang="en-US" sz="2400" baseline="30000" dirty="0"/>
              <a:t>3</a:t>
            </a:r>
            <a:r>
              <a:rPr lang="en-US" sz="2400" dirty="0"/>
              <a:t>He cell geometry and placement of RF electrodes should improve polarization.</a:t>
            </a:r>
          </a:p>
        </p:txBody>
      </p:sp>
      <p:pic>
        <p:nvPicPr>
          <p:cNvPr id="9" name="Picture 8">
            <a:extLst>
              <a:ext uri="{FF2B5EF4-FFF2-40B4-BE49-F238E27FC236}">
                <a16:creationId xmlns:a16="http://schemas.microsoft.com/office/drawing/2014/main" id="{1D085F0D-8411-9647-9879-5C19E68304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55907" y="3635627"/>
            <a:ext cx="5574923" cy="2905393"/>
          </a:xfrm>
          <a:prstGeom prst="rect">
            <a:avLst/>
          </a:prstGeom>
        </p:spPr>
      </p:pic>
    </p:spTree>
    <p:extLst>
      <p:ext uri="{BB962C8B-B14F-4D97-AF65-F5344CB8AC3E}">
        <p14:creationId xmlns:p14="http://schemas.microsoft.com/office/powerpoint/2010/main" val="1565555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Optical Probe Polarimetry</a:t>
            </a:r>
          </a:p>
        </p:txBody>
      </p:sp>
      <p:sp>
        <p:nvSpPr>
          <p:cNvPr id="4" name="Date Placeholder 3"/>
          <p:cNvSpPr>
            <a:spLocks noGrp="1"/>
          </p:cNvSpPr>
          <p:nvPr>
            <p:ph type="dt" sz="half" idx="10"/>
          </p:nvPr>
        </p:nvSpPr>
        <p:spPr/>
        <p:txBody>
          <a:bodyPr/>
          <a:lstStyle/>
          <a:p>
            <a:r>
              <a:rPr lang="en-US" dirty="0"/>
              <a:t>PSTP, September 26, 2019</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Matthew Musgrave</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0C184-99FD-C341-B8FA-1B8F8EC6174D}"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C1F484F3-7513-FD44-9A9B-5F349E894CD7}"/>
              </a:ext>
            </a:extLst>
          </p:cNvPr>
          <p:cNvGrpSpPr/>
          <p:nvPr/>
        </p:nvGrpSpPr>
        <p:grpSpPr>
          <a:xfrm>
            <a:off x="7266673" y="821774"/>
            <a:ext cx="4751652" cy="2899810"/>
            <a:chOff x="556660" y="1529615"/>
            <a:chExt cx="5805237" cy="3870158"/>
          </a:xfrm>
        </p:grpSpPr>
        <p:pic>
          <p:nvPicPr>
            <p:cNvPr id="3" name="Picture 2">
              <a:extLst>
                <a:ext uri="{FF2B5EF4-FFF2-40B4-BE49-F238E27FC236}">
                  <a16:creationId xmlns:a16="http://schemas.microsoft.com/office/drawing/2014/main" id="{2DD972C9-E3B2-F54C-9C54-007C57B6F96B}"/>
                </a:ext>
              </a:extLst>
            </p:cNvPr>
            <p:cNvPicPr>
              <a:picLocks noChangeAspect="1"/>
            </p:cNvPicPr>
            <p:nvPr/>
          </p:nvPicPr>
          <p:blipFill>
            <a:blip r:embed="rId2"/>
            <a:stretch>
              <a:fillRect/>
            </a:stretch>
          </p:blipFill>
          <p:spPr>
            <a:xfrm>
              <a:off x="556660" y="1529615"/>
              <a:ext cx="5805237" cy="3870158"/>
            </a:xfrm>
            <a:prstGeom prst="rect">
              <a:avLst/>
            </a:prstGeom>
          </p:spPr>
        </p:pic>
        <p:sp>
          <p:nvSpPr>
            <p:cNvPr id="8" name="Oval 7">
              <a:extLst>
                <a:ext uri="{FF2B5EF4-FFF2-40B4-BE49-F238E27FC236}">
                  <a16:creationId xmlns:a16="http://schemas.microsoft.com/office/drawing/2014/main" id="{77E96EFB-D031-5443-B83E-B1BFA9AA7059}"/>
                </a:ext>
              </a:extLst>
            </p:cNvPr>
            <p:cNvSpPr/>
            <p:nvPr/>
          </p:nvSpPr>
          <p:spPr>
            <a:xfrm>
              <a:off x="1915427" y="4957011"/>
              <a:ext cx="279133" cy="25025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7D70AC7-D3E2-7E44-811F-49E15CF2446B}"/>
                </a:ext>
              </a:extLst>
            </p:cNvPr>
            <p:cNvSpPr/>
            <p:nvPr/>
          </p:nvSpPr>
          <p:spPr>
            <a:xfrm>
              <a:off x="4965031" y="4957011"/>
              <a:ext cx="279133" cy="25025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FC39E3B3-1C49-5E42-95C2-B0FA00911766}"/>
              </a:ext>
            </a:extLst>
          </p:cNvPr>
          <p:cNvSpPr txBox="1"/>
          <p:nvPr/>
        </p:nvSpPr>
        <p:spPr>
          <a:xfrm>
            <a:off x="8219374" y="3770335"/>
            <a:ext cx="3972626" cy="369332"/>
          </a:xfrm>
          <a:prstGeom prst="rect">
            <a:avLst/>
          </a:prstGeom>
          <a:noFill/>
        </p:spPr>
        <p:txBody>
          <a:bodyPr wrap="square" rtlCol="0">
            <a:spAutoFit/>
          </a:bodyPr>
          <a:lstStyle/>
          <a:p>
            <a:r>
              <a:rPr lang="en-US" dirty="0"/>
              <a:t>GHz Shift from </a:t>
            </a:r>
            <a:r>
              <a:rPr lang="en-US" baseline="30000" dirty="0"/>
              <a:t>3</a:t>
            </a:r>
            <a:r>
              <a:rPr lang="en-US" dirty="0"/>
              <a:t>He C1 Frequency at 0 T</a:t>
            </a:r>
          </a:p>
        </p:txBody>
      </p:sp>
      <p:sp>
        <p:nvSpPr>
          <p:cNvPr id="14" name="Rectangle 4">
            <a:extLst>
              <a:ext uri="{FF2B5EF4-FFF2-40B4-BE49-F238E27FC236}">
                <a16:creationId xmlns:a16="http://schemas.microsoft.com/office/drawing/2014/main" id="{75FD425B-DE27-224A-A64B-8CBCC355E1F8}"/>
              </a:ext>
            </a:extLst>
          </p:cNvPr>
          <p:cNvSpPr>
            <a:spLocks noChangeArrowheads="1"/>
          </p:cNvSpPr>
          <p:nvPr/>
        </p:nvSpPr>
        <p:spPr bwMode="auto">
          <a:xfrm>
            <a:off x="3259177" y="3340584"/>
            <a:ext cx="2362200" cy="45720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 name="Rectangle 5">
            <a:extLst>
              <a:ext uri="{FF2B5EF4-FFF2-40B4-BE49-F238E27FC236}">
                <a16:creationId xmlns:a16="http://schemas.microsoft.com/office/drawing/2014/main" id="{D739CD38-7CF7-D947-93E9-71BE9A03CF2C}"/>
              </a:ext>
            </a:extLst>
          </p:cNvPr>
          <p:cNvSpPr>
            <a:spLocks noChangeArrowheads="1"/>
          </p:cNvSpPr>
          <p:nvPr/>
        </p:nvSpPr>
        <p:spPr bwMode="auto">
          <a:xfrm>
            <a:off x="3259177" y="4712184"/>
            <a:ext cx="2362200" cy="45720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 name="Rectangle 6">
            <a:extLst>
              <a:ext uri="{FF2B5EF4-FFF2-40B4-BE49-F238E27FC236}">
                <a16:creationId xmlns:a16="http://schemas.microsoft.com/office/drawing/2014/main" id="{638E5541-494F-2342-80E1-B5DBCD19EC2D}"/>
              </a:ext>
            </a:extLst>
          </p:cNvPr>
          <p:cNvSpPr>
            <a:spLocks noChangeArrowheads="1"/>
          </p:cNvSpPr>
          <p:nvPr/>
        </p:nvSpPr>
        <p:spPr bwMode="auto">
          <a:xfrm>
            <a:off x="4021177" y="4026384"/>
            <a:ext cx="914400" cy="457200"/>
          </a:xfrm>
          <a:prstGeom prst="rect">
            <a:avLst/>
          </a:prstGeom>
          <a:solidFill>
            <a:srgbClr val="FF99FF"/>
          </a:solidFill>
          <a:ln w="31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 name="Rectangle 7">
            <a:extLst>
              <a:ext uri="{FF2B5EF4-FFF2-40B4-BE49-F238E27FC236}">
                <a16:creationId xmlns:a16="http://schemas.microsoft.com/office/drawing/2014/main" id="{FB4662BF-059F-FD4D-95EC-458C5DD3EB44}"/>
              </a:ext>
            </a:extLst>
          </p:cNvPr>
          <p:cNvSpPr>
            <a:spLocks noChangeArrowheads="1"/>
          </p:cNvSpPr>
          <p:nvPr/>
        </p:nvSpPr>
        <p:spPr bwMode="auto">
          <a:xfrm>
            <a:off x="1811377" y="3873984"/>
            <a:ext cx="762000" cy="152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 name="Line 8">
            <a:extLst>
              <a:ext uri="{FF2B5EF4-FFF2-40B4-BE49-F238E27FC236}">
                <a16:creationId xmlns:a16="http://schemas.microsoft.com/office/drawing/2014/main" id="{E9E137A5-3912-9840-A1D2-DBBE1C4320C1}"/>
              </a:ext>
            </a:extLst>
          </p:cNvPr>
          <p:cNvSpPr>
            <a:spLocks noChangeShapeType="1"/>
          </p:cNvSpPr>
          <p:nvPr/>
        </p:nvSpPr>
        <p:spPr bwMode="auto">
          <a:xfrm flipV="1">
            <a:off x="2573378" y="3922735"/>
            <a:ext cx="4655196" cy="2744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 name="Line 9">
            <a:extLst>
              <a:ext uri="{FF2B5EF4-FFF2-40B4-BE49-F238E27FC236}">
                <a16:creationId xmlns:a16="http://schemas.microsoft.com/office/drawing/2014/main" id="{A68BE23E-EAA1-5B4B-9450-761A533EF479}"/>
              </a:ext>
            </a:extLst>
          </p:cNvPr>
          <p:cNvSpPr>
            <a:spLocks noChangeShapeType="1"/>
          </p:cNvSpPr>
          <p:nvPr/>
        </p:nvSpPr>
        <p:spPr bwMode="auto">
          <a:xfrm flipH="1">
            <a:off x="1125576" y="3950184"/>
            <a:ext cx="6102997" cy="68579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 name="Rectangle 10">
            <a:extLst>
              <a:ext uri="{FF2B5EF4-FFF2-40B4-BE49-F238E27FC236}">
                <a16:creationId xmlns:a16="http://schemas.microsoft.com/office/drawing/2014/main" id="{1EEE8546-DA8B-304B-933F-2CF377B34415}"/>
              </a:ext>
            </a:extLst>
          </p:cNvPr>
          <p:cNvSpPr>
            <a:spLocks noChangeArrowheads="1"/>
          </p:cNvSpPr>
          <p:nvPr/>
        </p:nvSpPr>
        <p:spPr bwMode="auto">
          <a:xfrm>
            <a:off x="1201777" y="4102584"/>
            <a:ext cx="990600" cy="30480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 name="AutoShape 11">
            <a:extLst>
              <a:ext uri="{FF2B5EF4-FFF2-40B4-BE49-F238E27FC236}">
                <a16:creationId xmlns:a16="http://schemas.microsoft.com/office/drawing/2014/main" id="{804515FE-A461-7149-BD14-E865C5D059BA}"/>
              </a:ext>
            </a:extLst>
          </p:cNvPr>
          <p:cNvSpPr>
            <a:spLocks noChangeArrowheads="1"/>
          </p:cNvSpPr>
          <p:nvPr/>
        </p:nvSpPr>
        <p:spPr bwMode="auto">
          <a:xfrm>
            <a:off x="2268577" y="4178784"/>
            <a:ext cx="4800600" cy="152400"/>
          </a:xfrm>
          <a:prstGeom prst="rightArrow">
            <a:avLst>
              <a:gd name="adj1" fmla="val 50000"/>
              <a:gd name="adj2" fmla="val 78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 name="Line 12">
            <a:extLst>
              <a:ext uri="{FF2B5EF4-FFF2-40B4-BE49-F238E27FC236}">
                <a16:creationId xmlns:a16="http://schemas.microsoft.com/office/drawing/2014/main" id="{44CBD46F-4847-FD4D-B6BF-A29F07BDE99B}"/>
              </a:ext>
            </a:extLst>
          </p:cNvPr>
          <p:cNvSpPr>
            <a:spLocks noChangeShapeType="1"/>
          </p:cNvSpPr>
          <p:nvPr/>
        </p:nvSpPr>
        <p:spPr bwMode="auto">
          <a:xfrm flipV="1">
            <a:off x="3335377" y="4712184"/>
            <a:ext cx="22098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3" name="Line 13">
            <a:extLst>
              <a:ext uri="{FF2B5EF4-FFF2-40B4-BE49-F238E27FC236}">
                <a16:creationId xmlns:a16="http://schemas.microsoft.com/office/drawing/2014/main" id="{B0F0B287-852C-A64D-A612-9D90A0A28FCB}"/>
              </a:ext>
            </a:extLst>
          </p:cNvPr>
          <p:cNvSpPr>
            <a:spLocks noChangeShapeType="1"/>
          </p:cNvSpPr>
          <p:nvPr/>
        </p:nvSpPr>
        <p:spPr bwMode="auto">
          <a:xfrm>
            <a:off x="3259177" y="4712184"/>
            <a:ext cx="2362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 name="Line 14">
            <a:extLst>
              <a:ext uri="{FF2B5EF4-FFF2-40B4-BE49-F238E27FC236}">
                <a16:creationId xmlns:a16="http://schemas.microsoft.com/office/drawing/2014/main" id="{91554321-4A4F-6542-9769-57AA3AC0C6B8}"/>
              </a:ext>
            </a:extLst>
          </p:cNvPr>
          <p:cNvSpPr>
            <a:spLocks noChangeShapeType="1"/>
          </p:cNvSpPr>
          <p:nvPr/>
        </p:nvSpPr>
        <p:spPr bwMode="auto">
          <a:xfrm flipV="1">
            <a:off x="3259177" y="3340584"/>
            <a:ext cx="2362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5" name="Text Box 16">
            <a:extLst>
              <a:ext uri="{FF2B5EF4-FFF2-40B4-BE49-F238E27FC236}">
                <a16:creationId xmlns:a16="http://schemas.microsoft.com/office/drawing/2014/main" id="{6BA00EDE-DE6D-8447-9BD9-9D0B2FB156A0}"/>
              </a:ext>
            </a:extLst>
          </p:cNvPr>
          <p:cNvSpPr txBox="1">
            <a:spLocks noChangeArrowheads="1"/>
          </p:cNvSpPr>
          <p:nvPr/>
        </p:nvSpPr>
        <p:spPr bwMode="auto">
          <a:xfrm>
            <a:off x="211177" y="2730984"/>
            <a:ext cx="1811338" cy="40005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2000">
                <a:solidFill>
                  <a:srgbClr val="A50021"/>
                </a:solidFill>
              </a:rPr>
              <a:t>Pumping laser</a:t>
            </a:r>
          </a:p>
        </p:txBody>
      </p:sp>
      <p:sp>
        <p:nvSpPr>
          <p:cNvPr id="26" name="Text Box 18">
            <a:extLst>
              <a:ext uri="{FF2B5EF4-FFF2-40B4-BE49-F238E27FC236}">
                <a16:creationId xmlns:a16="http://schemas.microsoft.com/office/drawing/2014/main" id="{12F74062-4A20-7646-BF1C-DBFE08040E0F}"/>
              </a:ext>
            </a:extLst>
          </p:cNvPr>
          <p:cNvSpPr txBox="1">
            <a:spLocks noChangeArrowheads="1"/>
          </p:cNvSpPr>
          <p:nvPr/>
        </p:nvSpPr>
        <p:spPr bwMode="auto">
          <a:xfrm>
            <a:off x="2420977" y="2578584"/>
            <a:ext cx="3962400" cy="40005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sz="2000">
                <a:solidFill>
                  <a:srgbClr val="990033"/>
                </a:solidFill>
              </a:rPr>
              <a:t>Probe laser, Toptica, diode laser</a:t>
            </a:r>
          </a:p>
        </p:txBody>
      </p:sp>
      <p:sp>
        <p:nvSpPr>
          <p:cNvPr id="27" name="Line 19">
            <a:extLst>
              <a:ext uri="{FF2B5EF4-FFF2-40B4-BE49-F238E27FC236}">
                <a16:creationId xmlns:a16="http://schemas.microsoft.com/office/drawing/2014/main" id="{F4217D47-A08C-1D4B-AAFE-41C773756A0C}"/>
              </a:ext>
            </a:extLst>
          </p:cNvPr>
          <p:cNvSpPr>
            <a:spLocks noChangeShapeType="1"/>
          </p:cNvSpPr>
          <p:nvPr/>
        </p:nvSpPr>
        <p:spPr bwMode="auto">
          <a:xfrm>
            <a:off x="7190473" y="3770335"/>
            <a:ext cx="7620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8" name="Rectangle 20">
            <a:extLst>
              <a:ext uri="{FF2B5EF4-FFF2-40B4-BE49-F238E27FC236}">
                <a16:creationId xmlns:a16="http://schemas.microsoft.com/office/drawing/2014/main" id="{74DF21AE-8B83-DA40-8D23-E45386237816}"/>
              </a:ext>
            </a:extLst>
          </p:cNvPr>
          <p:cNvSpPr>
            <a:spLocks noChangeArrowheads="1"/>
          </p:cNvSpPr>
          <p:nvPr/>
        </p:nvSpPr>
        <p:spPr bwMode="auto">
          <a:xfrm>
            <a:off x="744577" y="4483584"/>
            <a:ext cx="381000" cy="30480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 name="Line 21">
            <a:extLst>
              <a:ext uri="{FF2B5EF4-FFF2-40B4-BE49-F238E27FC236}">
                <a16:creationId xmlns:a16="http://schemas.microsoft.com/office/drawing/2014/main" id="{3CCE116F-000F-B64F-8E00-268879877C68}"/>
              </a:ext>
            </a:extLst>
          </p:cNvPr>
          <p:cNvSpPr>
            <a:spLocks noChangeShapeType="1"/>
          </p:cNvSpPr>
          <p:nvPr/>
        </p:nvSpPr>
        <p:spPr bwMode="auto">
          <a:xfrm>
            <a:off x="3259177" y="3340584"/>
            <a:ext cx="228600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 name="Line 22">
            <a:extLst>
              <a:ext uri="{FF2B5EF4-FFF2-40B4-BE49-F238E27FC236}">
                <a16:creationId xmlns:a16="http://schemas.microsoft.com/office/drawing/2014/main" id="{4FA9E17F-7026-F04A-B01F-3FC08EF71C80}"/>
              </a:ext>
            </a:extLst>
          </p:cNvPr>
          <p:cNvSpPr>
            <a:spLocks noChangeShapeType="1"/>
          </p:cNvSpPr>
          <p:nvPr/>
        </p:nvSpPr>
        <p:spPr bwMode="auto">
          <a:xfrm>
            <a:off x="1201777" y="3111984"/>
            <a:ext cx="381000" cy="990600"/>
          </a:xfrm>
          <a:prstGeom prst="line">
            <a:avLst/>
          </a:prstGeom>
          <a:noFill/>
          <a:ln w="28575">
            <a:solidFill>
              <a:srgbClr val="9900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 name="Line 23">
            <a:extLst>
              <a:ext uri="{FF2B5EF4-FFF2-40B4-BE49-F238E27FC236}">
                <a16:creationId xmlns:a16="http://schemas.microsoft.com/office/drawing/2014/main" id="{B53BA051-A5D7-1744-9BFA-970D8746EC42}"/>
              </a:ext>
            </a:extLst>
          </p:cNvPr>
          <p:cNvSpPr>
            <a:spLocks noChangeShapeType="1"/>
          </p:cNvSpPr>
          <p:nvPr/>
        </p:nvSpPr>
        <p:spPr bwMode="auto">
          <a:xfrm flipH="1">
            <a:off x="2268577" y="2959584"/>
            <a:ext cx="533400" cy="91440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2" name="Text Box 24">
            <a:extLst>
              <a:ext uri="{FF2B5EF4-FFF2-40B4-BE49-F238E27FC236}">
                <a16:creationId xmlns:a16="http://schemas.microsoft.com/office/drawing/2014/main" id="{530DA047-528F-AF4D-A592-D8AC3FDE70AF}"/>
              </a:ext>
            </a:extLst>
          </p:cNvPr>
          <p:cNvSpPr txBox="1">
            <a:spLocks noChangeArrowheads="1"/>
          </p:cNvSpPr>
          <p:nvPr/>
        </p:nvSpPr>
        <p:spPr bwMode="auto">
          <a:xfrm>
            <a:off x="744577" y="5705959"/>
            <a:ext cx="1278555" cy="461665"/>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2400">
                <a:solidFill>
                  <a:srgbClr val="990033"/>
                </a:solidFill>
              </a:rPr>
              <a:t>Detector</a:t>
            </a:r>
          </a:p>
        </p:txBody>
      </p:sp>
      <p:sp>
        <p:nvSpPr>
          <p:cNvPr id="33" name="Line 25">
            <a:extLst>
              <a:ext uri="{FF2B5EF4-FFF2-40B4-BE49-F238E27FC236}">
                <a16:creationId xmlns:a16="http://schemas.microsoft.com/office/drawing/2014/main" id="{904FDFEF-2A3F-9D46-A4C7-9734C10AFDC4}"/>
              </a:ext>
            </a:extLst>
          </p:cNvPr>
          <p:cNvSpPr>
            <a:spLocks noChangeShapeType="1"/>
          </p:cNvSpPr>
          <p:nvPr/>
        </p:nvSpPr>
        <p:spPr bwMode="auto">
          <a:xfrm flipH="1" flipV="1">
            <a:off x="973177" y="4788384"/>
            <a:ext cx="228600" cy="914400"/>
          </a:xfrm>
          <a:prstGeom prst="line">
            <a:avLst/>
          </a:prstGeom>
          <a:noFill/>
          <a:ln w="28575">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 name="Text Box 26">
            <a:extLst>
              <a:ext uri="{FF2B5EF4-FFF2-40B4-BE49-F238E27FC236}">
                <a16:creationId xmlns:a16="http://schemas.microsoft.com/office/drawing/2014/main" id="{59DAB1A4-7910-C241-B3DA-C31BFB5A673E}"/>
              </a:ext>
            </a:extLst>
          </p:cNvPr>
          <p:cNvSpPr txBox="1">
            <a:spLocks noChangeArrowheads="1"/>
          </p:cNvSpPr>
          <p:nvPr/>
        </p:nvSpPr>
        <p:spPr bwMode="auto">
          <a:xfrm>
            <a:off x="690602" y="1892784"/>
            <a:ext cx="1393825" cy="40011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altLang="x-none" sz="2000">
                <a:solidFill>
                  <a:srgbClr val="800000"/>
                </a:solidFill>
              </a:rPr>
              <a:t>Wavemeter</a:t>
            </a:r>
          </a:p>
        </p:txBody>
      </p:sp>
      <p:sp>
        <p:nvSpPr>
          <p:cNvPr id="35" name="Line 27">
            <a:extLst>
              <a:ext uri="{FF2B5EF4-FFF2-40B4-BE49-F238E27FC236}">
                <a16:creationId xmlns:a16="http://schemas.microsoft.com/office/drawing/2014/main" id="{8ED79AC3-BE31-3447-A99D-9CBF86E36F23}"/>
              </a:ext>
            </a:extLst>
          </p:cNvPr>
          <p:cNvSpPr>
            <a:spLocks noChangeShapeType="1"/>
          </p:cNvSpPr>
          <p:nvPr/>
        </p:nvSpPr>
        <p:spPr bwMode="auto">
          <a:xfrm flipV="1">
            <a:off x="1125577" y="2273784"/>
            <a:ext cx="152400" cy="457200"/>
          </a:xfrm>
          <a:prstGeom prst="line">
            <a:avLst/>
          </a:prstGeom>
          <a:noFill/>
          <a:ln w="9525">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 name="Text Box 28">
            <a:extLst>
              <a:ext uri="{FF2B5EF4-FFF2-40B4-BE49-F238E27FC236}">
                <a16:creationId xmlns:a16="http://schemas.microsoft.com/office/drawing/2014/main" id="{19773454-59A9-2A49-877E-0A6FBC3F52CA}"/>
              </a:ext>
            </a:extLst>
          </p:cNvPr>
          <p:cNvSpPr txBox="1">
            <a:spLocks noChangeArrowheads="1"/>
          </p:cNvSpPr>
          <p:nvPr/>
        </p:nvSpPr>
        <p:spPr bwMode="auto">
          <a:xfrm>
            <a:off x="3354203" y="5678949"/>
            <a:ext cx="4321175" cy="82550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sz="2400">
                <a:solidFill>
                  <a:srgbClr val="800000"/>
                </a:solidFill>
              </a:rPr>
              <a:t>Pumping laser-Keopsys 10 W 1083 nm- fiber laser</a:t>
            </a:r>
          </a:p>
        </p:txBody>
      </p:sp>
      <p:sp>
        <p:nvSpPr>
          <p:cNvPr id="37" name="Text Box 26">
            <a:extLst>
              <a:ext uri="{FF2B5EF4-FFF2-40B4-BE49-F238E27FC236}">
                <a16:creationId xmlns:a16="http://schemas.microsoft.com/office/drawing/2014/main" id="{EF2D43F0-D98A-E142-85A8-C7B49CC3610F}"/>
              </a:ext>
            </a:extLst>
          </p:cNvPr>
          <p:cNvSpPr txBox="1">
            <a:spLocks noChangeArrowheads="1"/>
          </p:cNvSpPr>
          <p:nvPr/>
        </p:nvSpPr>
        <p:spPr bwMode="auto">
          <a:xfrm>
            <a:off x="6072335" y="4623193"/>
            <a:ext cx="1393825" cy="40011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altLang="x-none" sz="2000" baseline="30000">
                <a:solidFill>
                  <a:srgbClr val="800000"/>
                </a:solidFill>
              </a:rPr>
              <a:t>3</a:t>
            </a:r>
            <a:r>
              <a:rPr lang="en-US" altLang="x-none" sz="2000">
                <a:solidFill>
                  <a:srgbClr val="800000"/>
                </a:solidFill>
              </a:rPr>
              <a:t>He cell</a:t>
            </a:r>
          </a:p>
        </p:txBody>
      </p:sp>
      <p:sp>
        <p:nvSpPr>
          <p:cNvPr id="38" name="Line 23">
            <a:extLst>
              <a:ext uri="{FF2B5EF4-FFF2-40B4-BE49-F238E27FC236}">
                <a16:creationId xmlns:a16="http://schemas.microsoft.com/office/drawing/2014/main" id="{947D47E3-F811-1E4C-8E21-5D96EF666F90}"/>
              </a:ext>
            </a:extLst>
          </p:cNvPr>
          <p:cNvSpPr>
            <a:spLocks noChangeShapeType="1"/>
          </p:cNvSpPr>
          <p:nvPr/>
        </p:nvSpPr>
        <p:spPr bwMode="auto">
          <a:xfrm flipH="1" flipV="1">
            <a:off x="4935577" y="4470792"/>
            <a:ext cx="1158428" cy="165192"/>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1612782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Open </a:t>
            </a:r>
            <a:r>
              <a:rPr lang="en-US" baseline="30000" dirty="0"/>
              <a:t>3</a:t>
            </a:r>
            <a:r>
              <a:rPr lang="en-US" dirty="0"/>
              <a:t>He Cell and Gas Purification System</a:t>
            </a:r>
          </a:p>
        </p:txBody>
      </p:sp>
      <p:sp>
        <p:nvSpPr>
          <p:cNvPr id="4" name="Date Placeholder 3"/>
          <p:cNvSpPr>
            <a:spLocks noGrp="1"/>
          </p:cNvSpPr>
          <p:nvPr>
            <p:ph type="dt" sz="half" idx="10"/>
          </p:nvPr>
        </p:nvSpPr>
        <p:spPr/>
        <p:txBody>
          <a:bodyPr/>
          <a:lstStyle/>
          <a:p>
            <a:r>
              <a:rPr lang="en-US" dirty="0"/>
              <a:t>PSTP, September 26,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12</a:t>
            </a:fld>
            <a:endParaRPr lang="en-US"/>
          </a:p>
        </p:txBody>
      </p:sp>
      <p:pic>
        <p:nvPicPr>
          <p:cNvPr id="8"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84738" y="914400"/>
            <a:ext cx="3608388" cy="480060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 name="Text Box 8"/>
          <p:cNvSpPr txBox="1">
            <a:spLocks noChangeArrowheads="1"/>
          </p:cNvSpPr>
          <p:nvPr/>
        </p:nvSpPr>
        <p:spPr bwMode="auto">
          <a:xfrm>
            <a:off x="6760738" y="5759450"/>
            <a:ext cx="5410200" cy="825500"/>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spcBef>
                <a:spcPct val="20000"/>
              </a:spcBef>
              <a:buChar char="•"/>
              <a:defRPr sz="3200">
                <a:solidFill>
                  <a:schemeClr val="tx1"/>
                </a:solidFill>
                <a:latin typeface="Arial" charset="0"/>
                <a:ea typeface="Arial" charset="0"/>
                <a:cs typeface="Arial" charset="0"/>
              </a:defRPr>
            </a:lvl1pPr>
            <a:lvl2pPr marL="742950" indent="-285750" eaLnBrk="0" hangingPunct="0">
              <a:spcBef>
                <a:spcPct val="20000"/>
              </a:spcBef>
              <a:buChar char="–"/>
              <a:defRPr sz="2800">
                <a:solidFill>
                  <a:schemeClr val="tx1"/>
                </a:solidFill>
                <a:latin typeface="Arial" charset="0"/>
                <a:ea typeface="Arial" charset="0"/>
                <a:cs typeface="Arial" charset="0"/>
              </a:defRPr>
            </a:lvl2pPr>
            <a:lvl3pPr marL="1143000" indent="-228600" eaLnBrk="0" hangingPunct="0">
              <a:spcBef>
                <a:spcPct val="20000"/>
              </a:spcBef>
              <a:buChar char="•"/>
              <a:defRPr sz="2400">
                <a:solidFill>
                  <a:schemeClr val="tx1"/>
                </a:solidFill>
                <a:latin typeface="Arial" charset="0"/>
                <a:ea typeface="Arial" charset="0"/>
                <a:cs typeface="Arial" charset="0"/>
              </a:defRPr>
            </a:lvl3pPr>
            <a:lvl4pPr marL="1600200" indent="-228600" eaLnBrk="0" hangingPunct="0">
              <a:spcBef>
                <a:spcPct val="20000"/>
              </a:spcBef>
              <a:buChar char="–"/>
              <a:defRPr sz="2000">
                <a:solidFill>
                  <a:schemeClr val="tx1"/>
                </a:solidFill>
                <a:latin typeface="Arial" charset="0"/>
                <a:ea typeface="Arial" charset="0"/>
                <a:cs typeface="Arial" charset="0"/>
              </a:defRPr>
            </a:lvl4pPr>
            <a:lvl5pPr marL="2057400" indent="-228600" eaLnBrk="0" hangingPunct="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pPr>
            <a:r>
              <a:rPr lang="en-US" altLang="en-US" sz="2400" dirty="0">
                <a:solidFill>
                  <a:srgbClr val="800000"/>
                </a:solidFill>
              </a:rPr>
              <a:t>Non-magnetic brass pneumatic remotely controlled Isolation Valve</a:t>
            </a:r>
          </a:p>
        </p:txBody>
      </p:sp>
      <p:sp>
        <p:nvSpPr>
          <p:cNvPr id="10" name="Line 9"/>
          <p:cNvSpPr>
            <a:spLocks noChangeShapeType="1"/>
          </p:cNvSpPr>
          <p:nvPr/>
        </p:nvSpPr>
        <p:spPr bwMode="auto">
          <a:xfrm flipV="1">
            <a:off x="9884938" y="4146550"/>
            <a:ext cx="304800" cy="1524000"/>
          </a:xfrm>
          <a:prstGeom prst="line">
            <a:avLst/>
          </a:prstGeom>
          <a:noFill/>
          <a:ln w="38100">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pic>
        <p:nvPicPr>
          <p:cNvPr id="11" name="Picture 10">
            <a:extLst>
              <a:ext uri="{FF2B5EF4-FFF2-40B4-BE49-F238E27FC236}">
                <a16:creationId xmlns:a16="http://schemas.microsoft.com/office/drawing/2014/main" id="{993AA2A8-B69B-46B0-A3AF-2E167AC1A0D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90"/>
          <a:stretch/>
        </p:blipFill>
        <p:spPr>
          <a:xfrm>
            <a:off x="298874" y="1808495"/>
            <a:ext cx="7886700" cy="3960421"/>
          </a:xfrm>
          <a:prstGeom prst="rect">
            <a:avLst/>
          </a:prstGeom>
        </p:spPr>
      </p:pic>
      <p:sp>
        <p:nvSpPr>
          <p:cNvPr id="12" name="TextBox 11">
            <a:extLst>
              <a:ext uri="{FF2B5EF4-FFF2-40B4-BE49-F238E27FC236}">
                <a16:creationId xmlns:a16="http://schemas.microsoft.com/office/drawing/2014/main" id="{BD9B7813-892E-4988-8BB7-6F3C29938E56}"/>
              </a:ext>
            </a:extLst>
          </p:cNvPr>
          <p:cNvSpPr txBox="1"/>
          <p:nvPr/>
        </p:nvSpPr>
        <p:spPr>
          <a:xfrm>
            <a:off x="652903" y="804219"/>
            <a:ext cx="7178642" cy="830997"/>
          </a:xfrm>
          <a:prstGeom prst="rect">
            <a:avLst/>
          </a:prstGeom>
          <a:noFill/>
        </p:spPr>
        <p:txBody>
          <a:bodyPr wrap="square" rtlCol="0">
            <a:spAutoFit/>
          </a:bodyPr>
          <a:lstStyle/>
          <a:p>
            <a:r>
              <a:rPr lang="en-US" sz="2400" dirty="0"/>
              <a:t>OPPIS (RHIC’s polarized proton source) was converted into a high field MEOP system for polarizing </a:t>
            </a:r>
            <a:r>
              <a:rPr lang="en-US" sz="2400" baseline="30000" dirty="0"/>
              <a:t>3</a:t>
            </a:r>
            <a:r>
              <a:rPr lang="en-US" sz="2400" dirty="0"/>
              <a:t>He.</a:t>
            </a:r>
          </a:p>
        </p:txBody>
      </p:sp>
    </p:spTree>
    <p:extLst>
      <p:ext uri="{BB962C8B-B14F-4D97-AF65-F5344CB8AC3E}">
        <p14:creationId xmlns:p14="http://schemas.microsoft.com/office/powerpoint/2010/main" val="693592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Open </a:t>
            </a:r>
            <a:r>
              <a:rPr lang="en-US" baseline="30000" dirty="0"/>
              <a:t>3</a:t>
            </a:r>
            <a:r>
              <a:rPr lang="en-US" dirty="0"/>
              <a:t>He Cell and Gas Purification System</a:t>
            </a:r>
          </a:p>
        </p:txBody>
      </p:sp>
      <p:sp>
        <p:nvSpPr>
          <p:cNvPr id="4" name="Date Placeholder 3"/>
          <p:cNvSpPr>
            <a:spLocks noGrp="1"/>
          </p:cNvSpPr>
          <p:nvPr>
            <p:ph type="dt" sz="half" idx="10"/>
          </p:nvPr>
        </p:nvSpPr>
        <p:spPr/>
        <p:txBody>
          <a:bodyPr/>
          <a:lstStyle/>
          <a:p>
            <a:r>
              <a:rPr lang="en-US" dirty="0"/>
              <a:t>PSTP, September 26,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13</a:t>
            </a:fld>
            <a:endParaRPr lang="en-US"/>
          </a:p>
        </p:txBody>
      </p:sp>
      <p:pic>
        <p:nvPicPr>
          <p:cNvPr id="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a:xfrm>
            <a:off x="231808" y="928446"/>
            <a:ext cx="6858000" cy="5340350"/>
          </a:xfrm>
          <a:prstGeom prst="rect">
            <a:avLst/>
          </a:prstGeom>
        </p:spPr>
      </p:pic>
      <p:pic>
        <p:nvPicPr>
          <p:cNvPr id="8"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7292500" y="2620882"/>
            <a:ext cx="4667692" cy="3647914"/>
          </a:xfrm>
          <a:prstGeom prst="rect">
            <a:avLst/>
          </a:prstGeom>
          <a:ln w="3175">
            <a:solidFill>
              <a:schemeClr val="tx1"/>
            </a:solidFill>
            <a:miter lim="800000"/>
            <a:headEnd/>
            <a:tailEnd/>
          </a:ln>
        </p:spPr>
      </p:pic>
      <p:sp>
        <p:nvSpPr>
          <p:cNvPr id="3" name="TextBox 2"/>
          <p:cNvSpPr txBox="1"/>
          <p:nvPr/>
        </p:nvSpPr>
        <p:spPr>
          <a:xfrm>
            <a:off x="7292500" y="928446"/>
            <a:ext cx="4350151" cy="1569660"/>
          </a:xfrm>
          <a:prstGeom prst="rect">
            <a:avLst/>
          </a:prstGeom>
          <a:noFill/>
        </p:spPr>
        <p:txBody>
          <a:bodyPr wrap="square" rtlCol="0">
            <a:spAutoFit/>
          </a:bodyPr>
          <a:lstStyle/>
          <a:p>
            <a:r>
              <a:rPr lang="en-US" sz="2400" baseline="30000" dirty="0"/>
              <a:t>3</a:t>
            </a:r>
            <a:r>
              <a:rPr lang="en-US" sz="2400" dirty="0"/>
              <a:t>He </a:t>
            </a:r>
            <a:r>
              <a:rPr lang="en-US" sz="2400" dirty="0" err="1"/>
              <a:t>cyro</a:t>
            </a:r>
            <a:r>
              <a:rPr lang="en-US" sz="2400" dirty="0"/>
              <a:t>-purification and storage system was built from a modified cryo-pump.  Pumps everything except helium!</a:t>
            </a:r>
          </a:p>
        </p:txBody>
      </p:sp>
    </p:spTree>
    <p:extLst>
      <p:ext uri="{BB962C8B-B14F-4D97-AF65-F5344CB8AC3E}">
        <p14:creationId xmlns:p14="http://schemas.microsoft.com/office/powerpoint/2010/main" val="1385492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30000" dirty="0"/>
              <a:t>3</a:t>
            </a:r>
            <a:r>
              <a:rPr lang="en-US" dirty="0"/>
              <a:t>He Open Cell Results </a:t>
            </a:r>
            <a:endParaRPr lang="en-US" baseline="30000" dirty="0"/>
          </a:p>
        </p:txBody>
      </p:sp>
      <p:sp>
        <p:nvSpPr>
          <p:cNvPr id="4" name="Date Placeholder 3"/>
          <p:cNvSpPr>
            <a:spLocks noGrp="1"/>
          </p:cNvSpPr>
          <p:nvPr>
            <p:ph type="dt" sz="half" idx="10"/>
          </p:nvPr>
        </p:nvSpPr>
        <p:spPr/>
        <p:txBody>
          <a:bodyPr/>
          <a:lstStyle/>
          <a:p>
            <a:r>
              <a:rPr lang="en-US" dirty="0"/>
              <a:t>PSTP, September 26,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14</a:t>
            </a:fld>
            <a:endParaRPr lang="en-US"/>
          </a:p>
        </p:txBody>
      </p:sp>
      <p:sp>
        <p:nvSpPr>
          <p:cNvPr id="8" name="TextBox 7"/>
          <p:cNvSpPr txBox="1"/>
          <p:nvPr/>
        </p:nvSpPr>
        <p:spPr>
          <a:xfrm>
            <a:off x="372140" y="1073889"/>
            <a:ext cx="6358269" cy="4893647"/>
          </a:xfrm>
          <a:prstGeom prst="rect">
            <a:avLst/>
          </a:prstGeom>
          <a:noFill/>
        </p:spPr>
        <p:txBody>
          <a:bodyPr wrap="square" rtlCol="0">
            <a:spAutoFit/>
          </a:bodyPr>
          <a:lstStyle/>
          <a:p>
            <a:pPr marL="285750" indent="-285750">
              <a:buFont typeface="Arial" charset="0"/>
              <a:buChar char="•"/>
            </a:pPr>
            <a:r>
              <a:rPr lang="en-US" sz="2400" baseline="30000" dirty="0"/>
              <a:t>3</a:t>
            </a:r>
            <a:r>
              <a:rPr lang="en-US" sz="2400" dirty="0"/>
              <a:t>He pressure can be controlled with the cryo-pump temperature.</a:t>
            </a:r>
          </a:p>
          <a:p>
            <a:pPr marL="285750" indent="-285750">
              <a:buFont typeface="Arial" charset="0"/>
              <a:buChar char="•"/>
            </a:pPr>
            <a:endParaRPr lang="en-US" sz="2400" dirty="0"/>
          </a:p>
          <a:p>
            <a:pPr marL="285750" indent="-285750">
              <a:buFont typeface="Arial" charset="0"/>
              <a:buChar char="•"/>
            </a:pPr>
            <a:r>
              <a:rPr lang="en-US" sz="2400" dirty="0"/>
              <a:t>Polarizations have been measured &gt;80% at       2 torr and higher pressures have similar results.</a:t>
            </a:r>
          </a:p>
          <a:p>
            <a:pPr marL="285750" indent="-285750">
              <a:buFont typeface="Arial" charset="0"/>
              <a:buChar char="•"/>
            </a:pPr>
            <a:endParaRPr lang="en-US" sz="2400" dirty="0"/>
          </a:p>
          <a:p>
            <a:pPr marL="285750" indent="-285750">
              <a:buFont typeface="Arial" charset="0"/>
              <a:buChar char="•"/>
            </a:pPr>
            <a:r>
              <a:rPr lang="en-US" sz="2400" dirty="0"/>
              <a:t>Relaxation time of 30 s measured in open cell.  Relaxation rate is limited by metal surfaces of the fill valve and gas contamination.</a:t>
            </a:r>
          </a:p>
          <a:p>
            <a:pPr marL="285750" indent="-285750">
              <a:buFont typeface="Arial" charset="0"/>
              <a:buChar char="•"/>
            </a:pPr>
            <a:endParaRPr lang="en-US" sz="2400" dirty="0"/>
          </a:p>
          <a:p>
            <a:pPr marL="285750" indent="-285750">
              <a:buFont typeface="Arial" charset="0"/>
              <a:buChar char="•"/>
            </a:pPr>
            <a:r>
              <a:rPr lang="en-US" sz="2400" dirty="0"/>
              <a:t>Valve construction and open cell design will be optimized to improve relaxation rate and maximum polarization.</a:t>
            </a:r>
          </a:p>
        </p:txBody>
      </p:sp>
      <p:pic>
        <p:nvPicPr>
          <p:cNvPr id="3" name="Picture 2">
            <a:extLst>
              <a:ext uri="{FF2B5EF4-FFF2-40B4-BE49-F238E27FC236}">
                <a16:creationId xmlns:a16="http://schemas.microsoft.com/office/drawing/2014/main" id="{1B93E132-D344-42EB-BA4E-57B3FB3BBF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98142" y="779221"/>
            <a:ext cx="4529138" cy="5638800"/>
          </a:xfrm>
          <a:prstGeom prst="rect">
            <a:avLst/>
          </a:prstGeom>
        </p:spPr>
      </p:pic>
    </p:spTree>
    <p:extLst>
      <p:ext uri="{BB962C8B-B14F-4D97-AF65-F5344CB8AC3E}">
        <p14:creationId xmlns:p14="http://schemas.microsoft.com/office/powerpoint/2010/main" val="1820395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High Speed Pulsed </a:t>
            </a:r>
            <a:r>
              <a:rPr lang="en-US" baseline="30000" dirty="0"/>
              <a:t>3</a:t>
            </a:r>
            <a:r>
              <a:rPr lang="en-US" dirty="0"/>
              <a:t>He Valve</a:t>
            </a:r>
          </a:p>
        </p:txBody>
      </p:sp>
      <p:sp>
        <p:nvSpPr>
          <p:cNvPr id="4" name="Date Placeholder 3"/>
          <p:cNvSpPr>
            <a:spLocks noGrp="1"/>
          </p:cNvSpPr>
          <p:nvPr>
            <p:ph type="dt" sz="half" idx="10"/>
          </p:nvPr>
        </p:nvSpPr>
        <p:spPr/>
        <p:txBody>
          <a:bodyPr/>
          <a:lstStyle/>
          <a:p>
            <a:r>
              <a:rPr lang="en-US" dirty="0"/>
              <a:t>PSTP, September 26,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15</a:t>
            </a:fld>
            <a:endParaRPr lang="en-US"/>
          </a:p>
        </p:txBody>
      </p:sp>
      <p:sp>
        <p:nvSpPr>
          <p:cNvPr id="3" name="TextBox 2"/>
          <p:cNvSpPr txBox="1"/>
          <p:nvPr/>
        </p:nvSpPr>
        <p:spPr>
          <a:xfrm>
            <a:off x="251957" y="672383"/>
            <a:ext cx="7109670" cy="1815882"/>
          </a:xfrm>
          <a:prstGeom prst="rect">
            <a:avLst/>
          </a:prstGeom>
          <a:noFill/>
        </p:spPr>
        <p:txBody>
          <a:bodyPr wrap="square" rtlCol="0">
            <a:spAutoFit/>
          </a:bodyPr>
          <a:lstStyle/>
          <a:p>
            <a:pPr marL="285750" indent="-285750">
              <a:buFont typeface="Arial" charset="0"/>
              <a:buChar char="•"/>
            </a:pPr>
            <a:r>
              <a:rPr lang="en-US" sz="2400" dirty="0"/>
              <a:t>Pulsed current causes valve to open by Lorentz Force to the conducting plate in high magnetic field.</a:t>
            </a:r>
          </a:p>
          <a:p>
            <a:pPr marL="285750" indent="-285750">
              <a:buFont typeface="Arial" charset="0"/>
              <a:buChar char="•"/>
            </a:pPr>
            <a:endParaRPr lang="en-US" sz="1200" dirty="0"/>
          </a:p>
          <a:p>
            <a:pPr marL="285750" indent="-285750">
              <a:buFont typeface="Arial" charset="0"/>
              <a:buChar char="•"/>
            </a:pPr>
            <a:r>
              <a:rPr lang="en-US" sz="2400" dirty="0"/>
              <a:t>Valve design has successful long-term operation in OPPIS: B=3 T, I=100 A, L=5 cm, F=15 N, </a:t>
            </a:r>
            <a:r>
              <a:rPr lang="el-GR" sz="2400" dirty="0"/>
              <a:t>τ</a:t>
            </a:r>
            <a:r>
              <a:rPr lang="en-US" sz="2400" dirty="0"/>
              <a:t>=100</a:t>
            </a:r>
            <a:r>
              <a:rPr lang="el-GR" sz="2400" dirty="0"/>
              <a:t>µ</a:t>
            </a:r>
            <a:r>
              <a:rPr lang="en-US" sz="2400" dirty="0"/>
              <a:t>s. </a:t>
            </a:r>
          </a:p>
        </p:txBody>
      </p:sp>
      <p:pic>
        <p:nvPicPr>
          <p:cNvPr id="10" name="Picture 9"/>
          <p:cNvPicPr>
            <a:picLocks noChangeAspect="1"/>
          </p:cNvPicPr>
          <p:nvPr/>
        </p:nvPicPr>
        <p:blipFill>
          <a:blip r:embed="rId2"/>
          <a:stretch>
            <a:fillRect/>
          </a:stretch>
        </p:blipFill>
        <p:spPr>
          <a:xfrm>
            <a:off x="1503283" y="2592807"/>
            <a:ext cx="3219108" cy="701796"/>
          </a:xfrm>
          <a:prstGeom prst="rect">
            <a:avLst/>
          </a:prstGeom>
        </p:spPr>
      </p:pic>
      <p:pic>
        <p:nvPicPr>
          <p:cNvPr id="13" name="Content Placeholder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69610" y="567842"/>
            <a:ext cx="4581525" cy="2377440"/>
          </a:xfrm>
          <a:prstGeom prst="rect">
            <a:avLst/>
          </a:prstGeom>
          <a:ln w="3175">
            <a:solidFill>
              <a:srgbClr val="000000"/>
            </a:solidFill>
            <a:miter lim="800000"/>
            <a:headEnd/>
            <a:tailEnd/>
          </a:ln>
        </p:spPr>
      </p:pic>
      <p:pic>
        <p:nvPicPr>
          <p:cNvPr id="9" name="Picture 8">
            <a:extLst>
              <a:ext uri="{FF2B5EF4-FFF2-40B4-BE49-F238E27FC236}">
                <a16:creationId xmlns:a16="http://schemas.microsoft.com/office/drawing/2014/main" id="{927C2D2D-B3BD-4261-AECC-9C55C405CA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67499" y="2735709"/>
            <a:ext cx="5383635" cy="3872111"/>
          </a:xfrm>
          <a:prstGeom prst="rect">
            <a:avLst/>
          </a:prstGeom>
        </p:spPr>
      </p:pic>
      <p:pic>
        <p:nvPicPr>
          <p:cNvPr id="11" name="Picture 10">
            <a:extLst>
              <a:ext uri="{FF2B5EF4-FFF2-40B4-BE49-F238E27FC236}">
                <a16:creationId xmlns:a16="http://schemas.microsoft.com/office/drawing/2014/main" id="{5EC21235-73AD-4950-873D-D6A1248A265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2494" y="3337761"/>
            <a:ext cx="4640686" cy="3248480"/>
          </a:xfrm>
          <a:prstGeom prst="rect">
            <a:avLst/>
          </a:prstGeom>
        </p:spPr>
      </p:pic>
    </p:spTree>
    <p:extLst>
      <p:ext uri="{BB962C8B-B14F-4D97-AF65-F5344CB8AC3E}">
        <p14:creationId xmlns:p14="http://schemas.microsoft.com/office/powerpoint/2010/main" val="155354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High Speed Pulsed </a:t>
            </a:r>
            <a:r>
              <a:rPr lang="en-US" baseline="30000" dirty="0"/>
              <a:t>3</a:t>
            </a:r>
            <a:r>
              <a:rPr lang="en-US" dirty="0"/>
              <a:t>He Valve</a:t>
            </a:r>
          </a:p>
        </p:txBody>
      </p:sp>
      <p:sp>
        <p:nvSpPr>
          <p:cNvPr id="4" name="Date Placeholder 3"/>
          <p:cNvSpPr>
            <a:spLocks noGrp="1"/>
          </p:cNvSpPr>
          <p:nvPr>
            <p:ph type="dt" sz="half" idx="10"/>
          </p:nvPr>
        </p:nvSpPr>
        <p:spPr/>
        <p:txBody>
          <a:bodyPr/>
          <a:lstStyle/>
          <a:p>
            <a:r>
              <a:rPr lang="en-US" dirty="0"/>
              <a:t>PSTP, September 26,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16</a:t>
            </a:fld>
            <a:endParaRPr lang="en-US"/>
          </a:p>
        </p:txBody>
      </p:sp>
      <p:sp>
        <p:nvSpPr>
          <p:cNvPr id="3" name="TextBox 2"/>
          <p:cNvSpPr txBox="1"/>
          <p:nvPr/>
        </p:nvSpPr>
        <p:spPr>
          <a:xfrm>
            <a:off x="1636290" y="690133"/>
            <a:ext cx="9622260" cy="1015663"/>
          </a:xfrm>
          <a:prstGeom prst="rect">
            <a:avLst/>
          </a:prstGeom>
          <a:noFill/>
        </p:spPr>
        <p:txBody>
          <a:bodyPr wrap="square" rtlCol="0">
            <a:spAutoFit/>
          </a:bodyPr>
          <a:lstStyle/>
          <a:p>
            <a:pPr marL="285750" indent="-285750">
              <a:buFont typeface="Arial" charset="0"/>
              <a:buChar char="•"/>
            </a:pPr>
            <a:r>
              <a:rPr lang="en-US" sz="2400" dirty="0"/>
              <a:t>Test of high speed pulsed valve in a 2.5 T field in the OPPIS solenoid.</a:t>
            </a:r>
          </a:p>
          <a:p>
            <a:pPr marL="285750" indent="-285750">
              <a:buFont typeface="Arial" charset="0"/>
              <a:buChar char="•"/>
            </a:pPr>
            <a:endParaRPr lang="en-US" sz="1200" dirty="0"/>
          </a:p>
          <a:p>
            <a:pPr marL="285750" indent="-285750">
              <a:buFont typeface="Arial" charset="0"/>
              <a:buChar char="•"/>
            </a:pPr>
            <a:r>
              <a:rPr lang="en-US" sz="2400" dirty="0"/>
              <a:t>B = 2.5 T, I = 12 A, </a:t>
            </a:r>
            <a:r>
              <a:rPr lang="en-US" sz="2400" baseline="30000" dirty="0"/>
              <a:t>3</a:t>
            </a:r>
            <a:r>
              <a:rPr lang="en-US" sz="2400" dirty="0"/>
              <a:t>He reservoir pressure = 2 Torr</a:t>
            </a:r>
          </a:p>
        </p:txBody>
      </p:sp>
      <p:grpSp>
        <p:nvGrpSpPr>
          <p:cNvPr id="14" name="Group 13">
            <a:extLst>
              <a:ext uri="{FF2B5EF4-FFF2-40B4-BE49-F238E27FC236}">
                <a16:creationId xmlns:a16="http://schemas.microsoft.com/office/drawing/2014/main" id="{0206F7EB-CAA5-4521-8136-4A326BE03C91}"/>
              </a:ext>
            </a:extLst>
          </p:cNvPr>
          <p:cNvGrpSpPr/>
          <p:nvPr/>
        </p:nvGrpSpPr>
        <p:grpSpPr>
          <a:xfrm>
            <a:off x="2098651" y="1828087"/>
            <a:ext cx="6413548" cy="4487961"/>
            <a:chOff x="2889226" y="1828087"/>
            <a:chExt cx="6413548" cy="4487961"/>
          </a:xfrm>
        </p:grpSpPr>
        <p:pic>
          <p:nvPicPr>
            <p:cNvPr id="7" name="Picture 6">
              <a:extLst>
                <a:ext uri="{FF2B5EF4-FFF2-40B4-BE49-F238E27FC236}">
                  <a16:creationId xmlns:a16="http://schemas.microsoft.com/office/drawing/2014/main" id="{750FC55C-C1FA-412B-8848-598357B0F3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89226" y="1828087"/>
              <a:ext cx="6413548" cy="4450466"/>
            </a:xfrm>
            <a:prstGeom prst="rect">
              <a:avLst/>
            </a:prstGeom>
          </p:spPr>
        </p:pic>
        <p:sp>
          <p:nvSpPr>
            <p:cNvPr id="8" name="Rectangle 7">
              <a:extLst>
                <a:ext uri="{FF2B5EF4-FFF2-40B4-BE49-F238E27FC236}">
                  <a16:creationId xmlns:a16="http://schemas.microsoft.com/office/drawing/2014/main" id="{EDE8B4BD-F8F1-454C-946F-D22A88466442}"/>
                </a:ext>
              </a:extLst>
            </p:cNvPr>
            <p:cNvSpPr/>
            <p:nvPr/>
          </p:nvSpPr>
          <p:spPr>
            <a:xfrm>
              <a:off x="6647398" y="6045970"/>
              <a:ext cx="333375" cy="201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28803DC-E043-42EA-B8EC-5B0FB3DD1839}"/>
                </a:ext>
              </a:extLst>
            </p:cNvPr>
            <p:cNvSpPr txBox="1"/>
            <p:nvPr/>
          </p:nvSpPr>
          <p:spPr>
            <a:xfrm>
              <a:off x="6582476" y="5977494"/>
              <a:ext cx="398297" cy="338554"/>
            </a:xfrm>
            <a:prstGeom prst="rect">
              <a:avLst/>
            </a:prstGeom>
            <a:noFill/>
          </p:spPr>
          <p:txBody>
            <a:bodyPr wrap="square" rtlCol="0">
              <a:spAutoFit/>
            </a:bodyPr>
            <a:lstStyle/>
            <a:p>
              <a:r>
                <a:rPr lang="en-US" sz="1600" dirty="0"/>
                <a:t>µs</a:t>
              </a:r>
            </a:p>
          </p:txBody>
        </p:sp>
      </p:grpSp>
      <p:sp>
        <p:nvSpPr>
          <p:cNvPr id="15" name="TextBox 14">
            <a:extLst>
              <a:ext uri="{FF2B5EF4-FFF2-40B4-BE49-F238E27FC236}">
                <a16:creationId xmlns:a16="http://schemas.microsoft.com/office/drawing/2014/main" id="{39E2BC65-B6D2-489E-B356-B876E1656CD5}"/>
              </a:ext>
            </a:extLst>
          </p:cNvPr>
          <p:cNvSpPr txBox="1"/>
          <p:nvPr/>
        </p:nvSpPr>
        <p:spPr>
          <a:xfrm>
            <a:off x="9105900" y="4737468"/>
            <a:ext cx="2854292" cy="1569660"/>
          </a:xfrm>
          <a:prstGeom prst="rect">
            <a:avLst/>
          </a:prstGeom>
          <a:noFill/>
        </p:spPr>
        <p:txBody>
          <a:bodyPr wrap="square" rtlCol="0">
            <a:spAutoFit/>
          </a:bodyPr>
          <a:lstStyle/>
          <a:p>
            <a:r>
              <a:rPr lang="en-US" sz="2400" dirty="0"/>
              <a:t>*Actual valve open time will differ from the electric current pulse width.</a:t>
            </a:r>
          </a:p>
        </p:txBody>
      </p:sp>
    </p:spTree>
    <p:extLst>
      <p:ext uri="{BB962C8B-B14F-4D97-AF65-F5344CB8AC3E}">
        <p14:creationId xmlns:p14="http://schemas.microsoft.com/office/powerpoint/2010/main" val="3668578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347"/>
            <a:ext cx="12192000" cy="643171"/>
          </a:xfrm>
        </p:spPr>
        <p:txBody>
          <a:bodyPr>
            <a:normAutofit/>
          </a:bodyPr>
          <a:lstStyle/>
          <a:p>
            <a:r>
              <a:rPr lang="en-US" sz="3600" b="1" dirty="0"/>
              <a:t>Gas Ionization Cell for Electron Beam Tests </a:t>
            </a:r>
            <a:r>
              <a:rPr lang="en-US" sz="3600" dirty="0"/>
              <a:t>in</a:t>
            </a:r>
            <a:r>
              <a:rPr lang="en-US" sz="3600" b="1" dirty="0"/>
              <a:t> the BNL </a:t>
            </a:r>
            <a:r>
              <a:rPr lang="en-US" sz="3600" b="1" dirty="0" err="1"/>
              <a:t>TestEBIS</a:t>
            </a:r>
            <a:endParaRPr lang="en-US" sz="3600" b="1" dirty="0"/>
          </a:p>
        </p:txBody>
      </p:sp>
      <p:sp>
        <p:nvSpPr>
          <p:cNvPr id="4" name="Date Placeholder 3"/>
          <p:cNvSpPr>
            <a:spLocks noGrp="1"/>
          </p:cNvSpPr>
          <p:nvPr>
            <p:ph type="dt" sz="half" idx="10"/>
          </p:nvPr>
        </p:nvSpPr>
        <p:spPr/>
        <p:txBody>
          <a:bodyPr/>
          <a:lstStyle/>
          <a:p>
            <a:r>
              <a:rPr lang="en-US" dirty="0"/>
              <a:t>PSTP, September 26,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17</a:t>
            </a:fld>
            <a:endParaRPr lang="en-US"/>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5762" y="1263970"/>
            <a:ext cx="11806238" cy="367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782050" y="2844311"/>
            <a:ext cx="3409950" cy="209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5724578-8197-47CB-8A3F-5455B128184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578602"/>
            <a:ext cx="6410325" cy="2236024"/>
          </a:xfrm>
          <a:prstGeom prst="rect">
            <a:avLst/>
          </a:prstGeom>
        </p:spPr>
      </p:pic>
      <p:sp>
        <p:nvSpPr>
          <p:cNvPr id="11" name="TextBox 10">
            <a:extLst>
              <a:ext uri="{FF2B5EF4-FFF2-40B4-BE49-F238E27FC236}">
                <a16:creationId xmlns:a16="http://schemas.microsoft.com/office/drawing/2014/main" id="{A83453E0-9D01-40ED-B77B-28A928F02029}"/>
              </a:ext>
            </a:extLst>
          </p:cNvPr>
          <p:cNvSpPr txBox="1"/>
          <p:nvPr/>
        </p:nvSpPr>
        <p:spPr>
          <a:xfrm>
            <a:off x="479385" y="5080259"/>
            <a:ext cx="10242629"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46 cm long, 1 cm diameter gas ionization cell</a:t>
            </a:r>
          </a:p>
          <a:p>
            <a:pPr marL="342900" indent="-342900">
              <a:buFont typeface="Arial" panose="020B0604020202020204" pitchFamily="34" charset="0"/>
              <a:buChar char="•"/>
            </a:pPr>
            <a:r>
              <a:rPr lang="en-US" sz="2400" dirty="0"/>
              <a:t>3 cm long, 0.5 cm diameter down stream barrier (blue)</a:t>
            </a:r>
          </a:p>
          <a:p>
            <a:pPr marL="285750" indent="-285750">
              <a:buFont typeface="Arial" charset="0"/>
              <a:buChar char="•"/>
            </a:pPr>
            <a:r>
              <a:rPr lang="en-US" sz="2400" dirty="0"/>
              <a:t>Electron beams of 6 Amps were successfully propagated through the assembly.</a:t>
            </a:r>
          </a:p>
        </p:txBody>
      </p:sp>
      <p:sp>
        <p:nvSpPr>
          <p:cNvPr id="8" name="Oval 7">
            <a:extLst>
              <a:ext uri="{FF2B5EF4-FFF2-40B4-BE49-F238E27FC236}">
                <a16:creationId xmlns:a16="http://schemas.microsoft.com/office/drawing/2014/main" id="{38F37F63-7DC1-4FD7-A107-EDA0DE5F7B4A}"/>
              </a:ext>
            </a:extLst>
          </p:cNvPr>
          <p:cNvSpPr/>
          <p:nvPr/>
        </p:nvSpPr>
        <p:spPr>
          <a:xfrm>
            <a:off x="2295525" y="1800225"/>
            <a:ext cx="1228725" cy="2952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2611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Vacuum Simulations of EBIS with </a:t>
            </a:r>
            <a:r>
              <a:rPr lang="en-US" dirty="0" err="1"/>
              <a:t>MolFlow</a:t>
            </a:r>
            <a:endParaRPr lang="en-US" b="1" dirty="0"/>
          </a:p>
        </p:txBody>
      </p:sp>
      <p:sp>
        <p:nvSpPr>
          <p:cNvPr id="4" name="Date Placeholder 3"/>
          <p:cNvSpPr>
            <a:spLocks noGrp="1"/>
          </p:cNvSpPr>
          <p:nvPr>
            <p:ph type="dt" sz="half" idx="10"/>
          </p:nvPr>
        </p:nvSpPr>
        <p:spPr/>
        <p:txBody>
          <a:bodyPr/>
          <a:lstStyle/>
          <a:p>
            <a:r>
              <a:rPr lang="en-US" dirty="0"/>
              <a:t>PSTP, September 26,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18</a:t>
            </a:fld>
            <a:endParaRPr lang="en-US"/>
          </a:p>
        </p:txBody>
      </p:sp>
      <p:sp>
        <p:nvSpPr>
          <p:cNvPr id="10" name="TextBox 9"/>
          <p:cNvSpPr txBox="1"/>
          <p:nvPr/>
        </p:nvSpPr>
        <p:spPr>
          <a:xfrm>
            <a:off x="5755907" y="690133"/>
            <a:ext cx="2598378" cy="1569660"/>
          </a:xfrm>
          <a:prstGeom prst="rect">
            <a:avLst/>
          </a:prstGeom>
          <a:noFill/>
        </p:spPr>
        <p:txBody>
          <a:bodyPr wrap="square" rtlCol="0">
            <a:spAutoFit/>
          </a:bodyPr>
          <a:lstStyle/>
          <a:p>
            <a:r>
              <a:rPr lang="en-US" sz="2400" u="sng" dirty="0"/>
              <a:t>Electron Beam</a:t>
            </a:r>
          </a:p>
          <a:p>
            <a:r>
              <a:rPr lang="en-US" sz="2400" dirty="0"/>
              <a:t>1 mm diameter</a:t>
            </a:r>
          </a:p>
          <a:p>
            <a:r>
              <a:rPr lang="en-US" sz="2400" dirty="0"/>
              <a:t>10 Amp</a:t>
            </a:r>
          </a:p>
          <a:p>
            <a:r>
              <a:rPr lang="en-US" sz="2400" dirty="0"/>
              <a:t>25 </a:t>
            </a:r>
            <a:r>
              <a:rPr lang="en-US" sz="2400" dirty="0" err="1"/>
              <a:t>keV</a:t>
            </a:r>
            <a:endParaRPr lang="en-US" sz="2400" dirty="0"/>
          </a:p>
        </p:txBody>
      </p:sp>
      <p:sp>
        <p:nvSpPr>
          <p:cNvPr id="12" name="TextBox 11"/>
          <p:cNvSpPr txBox="1"/>
          <p:nvPr/>
        </p:nvSpPr>
        <p:spPr>
          <a:xfrm>
            <a:off x="105878" y="690133"/>
            <a:ext cx="5650029" cy="1569660"/>
          </a:xfrm>
          <a:prstGeom prst="rect">
            <a:avLst/>
          </a:prstGeom>
          <a:noFill/>
        </p:spPr>
        <p:txBody>
          <a:bodyPr wrap="square" rtlCol="0">
            <a:spAutoFit/>
          </a:bodyPr>
          <a:lstStyle/>
          <a:p>
            <a:r>
              <a:rPr lang="en-US" sz="2400" u="sng" dirty="0"/>
              <a:t>Timing &amp; Trap Capacity</a:t>
            </a:r>
          </a:p>
          <a:p>
            <a:r>
              <a:rPr lang="en-US" sz="2400" dirty="0"/>
              <a:t>Maximum EBIS pulse time = 200 </a:t>
            </a:r>
            <a:r>
              <a:rPr lang="en-US" sz="2400" dirty="0" err="1"/>
              <a:t>ms</a:t>
            </a:r>
            <a:endParaRPr lang="en-US" sz="2400" dirty="0"/>
          </a:p>
          <a:p>
            <a:r>
              <a:rPr lang="en-US" sz="2400" dirty="0"/>
              <a:t>Charge Capacity = ~10</a:t>
            </a:r>
            <a:r>
              <a:rPr lang="en-US" sz="2400" baseline="30000" dirty="0"/>
              <a:t>12</a:t>
            </a:r>
            <a:r>
              <a:rPr lang="en-US" sz="2400" dirty="0"/>
              <a:t> elementary charges</a:t>
            </a:r>
          </a:p>
          <a:p>
            <a:r>
              <a:rPr lang="en-US" sz="2400" baseline="30000" dirty="0"/>
              <a:t>3</a:t>
            </a:r>
            <a:r>
              <a:rPr lang="en-US" sz="2400" dirty="0"/>
              <a:t>He++ Capacity = ~ 2.5x10</a:t>
            </a:r>
            <a:r>
              <a:rPr lang="en-US" sz="2400" baseline="30000" dirty="0"/>
              <a:t>11</a:t>
            </a:r>
            <a:r>
              <a:rPr lang="en-US" sz="2400" dirty="0"/>
              <a:t> </a:t>
            </a:r>
            <a:r>
              <a:rPr lang="en-US" sz="2400" baseline="30000" dirty="0"/>
              <a:t>3</a:t>
            </a:r>
            <a:r>
              <a:rPr lang="en-US" sz="2400" dirty="0"/>
              <a:t>He++ </a:t>
            </a:r>
          </a:p>
        </p:txBody>
      </p:sp>
      <p:sp>
        <p:nvSpPr>
          <p:cNvPr id="3" name="TextBox 2"/>
          <p:cNvSpPr txBox="1"/>
          <p:nvPr/>
        </p:nvSpPr>
        <p:spPr>
          <a:xfrm>
            <a:off x="8066772" y="690133"/>
            <a:ext cx="4678326" cy="1200329"/>
          </a:xfrm>
          <a:prstGeom prst="rect">
            <a:avLst/>
          </a:prstGeom>
          <a:noFill/>
        </p:spPr>
        <p:txBody>
          <a:bodyPr wrap="square" rtlCol="0">
            <a:spAutoFit/>
          </a:bodyPr>
          <a:lstStyle/>
          <a:p>
            <a:r>
              <a:rPr lang="en-US" sz="2400" u="sng" dirty="0"/>
              <a:t>Pressure</a:t>
            </a:r>
          </a:p>
          <a:p>
            <a:r>
              <a:rPr lang="en-US" sz="2400" dirty="0"/>
              <a:t>1x10</a:t>
            </a:r>
            <a:r>
              <a:rPr lang="en-US" sz="2400" baseline="30000" dirty="0"/>
              <a:t>-6</a:t>
            </a:r>
            <a:r>
              <a:rPr lang="en-US" sz="2400" dirty="0"/>
              <a:t> mbar during gas injection</a:t>
            </a:r>
          </a:p>
          <a:p>
            <a:r>
              <a:rPr lang="en-US" sz="2400" dirty="0"/>
              <a:t>1x10</a:t>
            </a:r>
            <a:r>
              <a:rPr lang="en-US" sz="2400" baseline="30000" dirty="0"/>
              <a:t>-10</a:t>
            </a:r>
            <a:r>
              <a:rPr lang="en-US" sz="2400" dirty="0"/>
              <a:t> mbar standard operation</a:t>
            </a:r>
          </a:p>
        </p:txBody>
      </p:sp>
      <p:pic>
        <p:nvPicPr>
          <p:cNvPr id="13" name="Picture 12">
            <a:extLst>
              <a:ext uri="{FF2B5EF4-FFF2-40B4-BE49-F238E27FC236}">
                <a16:creationId xmlns:a16="http://schemas.microsoft.com/office/drawing/2014/main" id="{50F8160D-2DE9-DB4E-9A22-D582706F20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42687" y="2290400"/>
            <a:ext cx="7978746" cy="3150713"/>
          </a:xfrm>
          <a:prstGeom prst="rect">
            <a:avLst/>
          </a:prstGeom>
        </p:spPr>
      </p:pic>
      <p:pic>
        <p:nvPicPr>
          <p:cNvPr id="11" name="Picture 10">
            <a:extLst>
              <a:ext uri="{FF2B5EF4-FFF2-40B4-BE49-F238E27FC236}">
                <a16:creationId xmlns:a16="http://schemas.microsoft.com/office/drawing/2014/main" id="{B2EAD9FF-2771-7B4A-8BB6-44C7F0CB32B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534501"/>
            <a:ext cx="12192000" cy="1001511"/>
          </a:xfrm>
          <a:prstGeom prst="rect">
            <a:avLst/>
          </a:prstGeom>
        </p:spPr>
      </p:pic>
    </p:spTree>
    <p:extLst>
      <p:ext uri="{BB962C8B-B14F-4D97-AF65-F5344CB8AC3E}">
        <p14:creationId xmlns:p14="http://schemas.microsoft.com/office/powerpoint/2010/main" val="399757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Electron Beam Ionization of </a:t>
            </a:r>
            <a:r>
              <a:rPr lang="en-US" b="1" baseline="30000" dirty="0"/>
              <a:t>3</a:t>
            </a:r>
            <a:r>
              <a:rPr lang="en-US" b="1" dirty="0"/>
              <a:t>He</a:t>
            </a:r>
          </a:p>
        </p:txBody>
      </p:sp>
      <p:sp>
        <p:nvSpPr>
          <p:cNvPr id="4" name="Date Placeholder 3"/>
          <p:cNvSpPr>
            <a:spLocks noGrp="1"/>
          </p:cNvSpPr>
          <p:nvPr>
            <p:ph type="dt" sz="half" idx="10"/>
          </p:nvPr>
        </p:nvSpPr>
        <p:spPr/>
        <p:txBody>
          <a:bodyPr/>
          <a:lstStyle/>
          <a:p>
            <a:r>
              <a:rPr lang="en-US" dirty="0"/>
              <a:t>PSTP, September 26,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19</a:t>
            </a:fld>
            <a:endParaRPr lang="en-US"/>
          </a:p>
        </p:txBody>
      </p:sp>
      <p:sp>
        <p:nvSpPr>
          <p:cNvPr id="17" name="TextBox 16"/>
          <p:cNvSpPr txBox="1"/>
          <p:nvPr/>
        </p:nvSpPr>
        <p:spPr>
          <a:xfrm>
            <a:off x="303996" y="1033755"/>
            <a:ext cx="7656097" cy="4893647"/>
          </a:xfrm>
          <a:prstGeom prst="rect">
            <a:avLst/>
          </a:prstGeom>
          <a:noFill/>
        </p:spPr>
        <p:txBody>
          <a:bodyPr wrap="square" rtlCol="0">
            <a:spAutoFit/>
          </a:bodyPr>
          <a:lstStyle/>
          <a:p>
            <a:pPr marL="342900" indent="-342900">
              <a:buFont typeface="Arial" panose="020B0604020202020204" pitchFamily="34" charset="0"/>
              <a:buChar char="•"/>
            </a:pPr>
            <a:r>
              <a:rPr lang="en-US" sz="2400" dirty="0"/>
              <a:t>The e-beam acts like an ion pump in the EBIS vacuum; therefore, treat the e-beam as an ideal pump with a transparency defined  the pumping efficiency (S).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The pumping efficiency is the ratio of the </a:t>
            </a:r>
            <a:r>
              <a:rPr lang="en-US" sz="2400" baseline="30000" dirty="0"/>
              <a:t>3</a:t>
            </a:r>
            <a:r>
              <a:rPr lang="en-US" sz="2400" dirty="0"/>
              <a:t>He mean free path through the e-beam and the average distance the 3He travels through the e-beam (from the electrons reference frame).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The actual pumping rate of the e-beam is independent of the beam radium &amp; gas velocity because these are canceled out by parameters in the simulation.</a:t>
            </a:r>
          </a:p>
          <a:p>
            <a:pPr marL="342900" indent="-342900">
              <a:buFont typeface="Arial" panose="020B0604020202020204" pitchFamily="34" charset="0"/>
              <a:buChar char="•"/>
            </a:pPr>
            <a:endParaRPr lang="en-US" sz="2400" dirty="0"/>
          </a:p>
        </p:txBody>
      </p:sp>
      <p:pic>
        <p:nvPicPr>
          <p:cNvPr id="3" name="Picture 2">
            <a:extLst>
              <a:ext uri="{FF2B5EF4-FFF2-40B4-BE49-F238E27FC236}">
                <a16:creationId xmlns:a16="http://schemas.microsoft.com/office/drawing/2014/main" id="{BAB75F65-01B5-E148-A448-18663AD6A2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32416" y="886980"/>
            <a:ext cx="3517898" cy="2904686"/>
          </a:xfrm>
          <a:prstGeom prst="rect">
            <a:avLst/>
          </a:prstGeom>
        </p:spPr>
      </p:pic>
      <p:pic>
        <p:nvPicPr>
          <p:cNvPr id="15" name="Picture 14">
            <a:extLst>
              <a:ext uri="{FF2B5EF4-FFF2-40B4-BE49-F238E27FC236}">
                <a16:creationId xmlns:a16="http://schemas.microsoft.com/office/drawing/2014/main" id="{EF664B2B-C3D4-0944-AB70-982C43518E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32416" y="4110804"/>
            <a:ext cx="3715766" cy="1365971"/>
          </a:xfrm>
          <a:prstGeom prst="rect">
            <a:avLst/>
          </a:prstGeom>
        </p:spPr>
      </p:pic>
      <p:sp>
        <p:nvSpPr>
          <p:cNvPr id="10" name="TextBox 9">
            <a:extLst>
              <a:ext uri="{FF2B5EF4-FFF2-40B4-BE49-F238E27FC236}">
                <a16:creationId xmlns:a16="http://schemas.microsoft.com/office/drawing/2014/main" id="{0412602B-225C-CC47-9840-A861A297A134}"/>
              </a:ext>
            </a:extLst>
          </p:cNvPr>
          <p:cNvSpPr txBox="1"/>
          <p:nvPr/>
        </p:nvSpPr>
        <p:spPr>
          <a:xfrm>
            <a:off x="8302130" y="5795913"/>
            <a:ext cx="3176337" cy="646331"/>
          </a:xfrm>
          <a:prstGeom prst="rect">
            <a:avLst/>
          </a:prstGeom>
          <a:noFill/>
        </p:spPr>
        <p:txBody>
          <a:bodyPr wrap="square" rtlCol="0">
            <a:spAutoFit/>
          </a:bodyPr>
          <a:lstStyle/>
          <a:p>
            <a:r>
              <a:rPr lang="en-US" dirty="0"/>
              <a:t>3π/8 correction to average velocity of gas that hits e-beam. </a:t>
            </a:r>
          </a:p>
        </p:txBody>
      </p:sp>
    </p:spTree>
    <p:extLst>
      <p:ext uri="{BB962C8B-B14F-4D97-AF65-F5344CB8AC3E}">
        <p14:creationId xmlns:p14="http://schemas.microsoft.com/office/powerpoint/2010/main" val="1804473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Why a Polarized </a:t>
            </a:r>
            <a:r>
              <a:rPr lang="en-US" b="1" baseline="30000" dirty="0"/>
              <a:t>3</a:t>
            </a:r>
            <a:r>
              <a:rPr lang="en-US" b="1" dirty="0"/>
              <a:t>He Ion Source?</a:t>
            </a:r>
          </a:p>
        </p:txBody>
      </p:sp>
      <p:sp>
        <p:nvSpPr>
          <p:cNvPr id="4" name="Date Placeholder 3"/>
          <p:cNvSpPr>
            <a:spLocks noGrp="1"/>
          </p:cNvSpPr>
          <p:nvPr>
            <p:ph type="dt" sz="half" idx="10"/>
          </p:nvPr>
        </p:nvSpPr>
        <p:spPr/>
        <p:txBody>
          <a:bodyPr/>
          <a:lstStyle/>
          <a:p>
            <a:r>
              <a:rPr lang="en-US" dirty="0"/>
              <a:t>PSTP, September 26,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2</a:t>
            </a:fld>
            <a:endParaRPr lang="en-US"/>
          </a:p>
        </p:txBody>
      </p:sp>
      <p:pic>
        <p:nvPicPr>
          <p:cNvPr id="7" name="Picture 6" descr="Screen Shot 2015-10-29 at 3.07.29 P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66411" y="748059"/>
            <a:ext cx="8659177" cy="5701124"/>
          </a:xfrm>
          <a:prstGeom prst="rect">
            <a:avLst/>
          </a:prstGeom>
        </p:spPr>
      </p:pic>
    </p:spTree>
    <p:extLst>
      <p:ext uri="{BB962C8B-B14F-4D97-AF65-F5344CB8AC3E}">
        <p14:creationId xmlns:p14="http://schemas.microsoft.com/office/powerpoint/2010/main" val="249055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Electron Beam Ionization of </a:t>
            </a:r>
            <a:r>
              <a:rPr lang="en-US" b="1" baseline="30000" dirty="0"/>
              <a:t>3</a:t>
            </a:r>
            <a:r>
              <a:rPr lang="en-US" b="1" dirty="0"/>
              <a:t>He</a:t>
            </a:r>
          </a:p>
        </p:txBody>
      </p:sp>
      <p:sp>
        <p:nvSpPr>
          <p:cNvPr id="4" name="Date Placeholder 3"/>
          <p:cNvSpPr>
            <a:spLocks noGrp="1"/>
          </p:cNvSpPr>
          <p:nvPr>
            <p:ph type="dt" sz="half" idx="10"/>
          </p:nvPr>
        </p:nvSpPr>
        <p:spPr/>
        <p:txBody>
          <a:bodyPr/>
          <a:lstStyle/>
          <a:p>
            <a:r>
              <a:rPr lang="en-US" dirty="0"/>
              <a:t>PSTP, September 26,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20</a:t>
            </a:fld>
            <a:endParaRPr lang="en-US"/>
          </a:p>
        </p:txBody>
      </p:sp>
      <p:sp>
        <p:nvSpPr>
          <p:cNvPr id="17" name="TextBox 16"/>
          <p:cNvSpPr txBox="1"/>
          <p:nvPr/>
        </p:nvSpPr>
        <p:spPr>
          <a:xfrm>
            <a:off x="6891687" y="4097955"/>
            <a:ext cx="5168767"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t>For an e-beam of 25 </a:t>
            </a:r>
            <a:r>
              <a:rPr lang="en-US" sz="2400" dirty="0" err="1"/>
              <a:t>keV</a:t>
            </a:r>
            <a:r>
              <a:rPr lang="en-US" sz="2400" dirty="0"/>
              <a:t> there is  a ≈0.5% probability that </a:t>
            </a:r>
            <a:r>
              <a:rPr lang="en-US" sz="2400" baseline="30000" dirty="0"/>
              <a:t>3</a:t>
            </a:r>
            <a:r>
              <a:rPr lang="en-US" sz="2400" dirty="0"/>
              <a:t>He is ionized during traverse of the e-beam.</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Treat the e-beam as an ideal pump with 99.5% transparency.</a:t>
            </a:r>
          </a:p>
        </p:txBody>
      </p:sp>
      <p:pic>
        <p:nvPicPr>
          <p:cNvPr id="14" name="Picture 13">
            <a:extLst>
              <a:ext uri="{FF2B5EF4-FFF2-40B4-BE49-F238E27FC236}">
                <a16:creationId xmlns:a16="http://schemas.microsoft.com/office/drawing/2014/main" id="{248336F2-8E35-B641-ABD9-36C2757419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692"/>
            <a:ext cx="12192000" cy="1001511"/>
          </a:xfrm>
          <a:prstGeom prst="rect">
            <a:avLst/>
          </a:prstGeom>
        </p:spPr>
      </p:pic>
      <p:pic>
        <p:nvPicPr>
          <p:cNvPr id="22" name="Picture 21">
            <a:extLst>
              <a:ext uri="{FF2B5EF4-FFF2-40B4-BE49-F238E27FC236}">
                <a16:creationId xmlns:a16="http://schemas.microsoft.com/office/drawing/2014/main" id="{3FF8742E-6371-EE4C-89E0-A312DB5C89C1}"/>
              </a:ext>
            </a:extLst>
          </p:cNvPr>
          <p:cNvPicPr>
            <a:picLocks noChangeAspect="1"/>
          </p:cNvPicPr>
          <p:nvPr/>
        </p:nvPicPr>
        <p:blipFill>
          <a:blip r:embed="rId4"/>
          <a:stretch>
            <a:fillRect/>
          </a:stretch>
        </p:blipFill>
        <p:spPr>
          <a:xfrm>
            <a:off x="145181" y="1861581"/>
            <a:ext cx="6537493" cy="4231211"/>
          </a:xfrm>
          <a:prstGeom prst="rect">
            <a:avLst/>
          </a:prstGeom>
        </p:spPr>
      </p:pic>
      <p:pic>
        <p:nvPicPr>
          <p:cNvPr id="8" name="Picture 7">
            <a:extLst>
              <a:ext uri="{FF2B5EF4-FFF2-40B4-BE49-F238E27FC236}">
                <a16:creationId xmlns:a16="http://schemas.microsoft.com/office/drawing/2014/main" id="{DC069A86-FFB3-6044-9C77-1406DAC9EDD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81756" y="2031416"/>
            <a:ext cx="4388628" cy="1613325"/>
          </a:xfrm>
          <a:prstGeom prst="rect">
            <a:avLst/>
          </a:prstGeom>
        </p:spPr>
      </p:pic>
    </p:spTree>
    <p:extLst>
      <p:ext uri="{BB962C8B-B14F-4D97-AF65-F5344CB8AC3E}">
        <p14:creationId xmlns:p14="http://schemas.microsoft.com/office/powerpoint/2010/main" val="1432907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Electron Beam Ionization of </a:t>
            </a:r>
            <a:r>
              <a:rPr lang="en-US" b="1" baseline="30000" dirty="0"/>
              <a:t>3</a:t>
            </a:r>
            <a:r>
              <a:rPr lang="en-US" b="1" dirty="0"/>
              <a:t>He</a:t>
            </a:r>
          </a:p>
        </p:txBody>
      </p:sp>
      <p:sp>
        <p:nvSpPr>
          <p:cNvPr id="4" name="Date Placeholder 3"/>
          <p:cNvSpPr>
            <a:spLocks noGrp="1"/>
          </p:cNvSpPr>
          <p:nvPr>
            <p:ph type="dt" sz="half" idx="10"/>
          </p:nvPr>
        </p:nvSpPr>
        <p:spPr/>
        <p:txBody>
          <a:bodyPr/>
          <a:lstStyle/>
          <a:p>
            <a:r>
              <a:rPr lang="en-US" dirty="0"/>
              <a:t>PSTP, September 26,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21</a:t>
            </a:fld>
            <a:endParaRPr lang="en-US"/>
          </a:p>
        </p:txBody>
      </p:sp>
      <p:sp>
        <p:nvSpPr>
          <p:cNvPr id="17" name="TextBox 16"/>
          <p:cNvSpPr txBox="1"/>
          <p:nvPr/>
        </p:nvSpPr>
        <p:spPr>
          <a:xfrm>
            <a:off x="6891687" y="4097955"/>
            <a:ext cx="5168767"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t>For an e-beam of 25 </a:t>
            </a:r>
            <a:r>
              <a:rPr lang="en-US" sz="2400" dirty="0" err="1"/>
              <a:t>keV</a:t>
            </a:r>
            <a:r>
              <a:rPr lang="en-US" sz="2400" dirty="0"/>
              <a:t> there is  a ≈0.5% probability that </a:t>
            </a:r>
            <a:r>
              <a:rPr lang="en-US" sz="2400" baseline="30000" dirty="0"/>
              <a:t>3</a:t>
            </a:r>
            <a:r>
              <a:rPr lang="en-US" sz="2400" dirty="0"/>
              <a:t>He is ionized during traverse of the e-beam.</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Treat the e-beam as an ideal pump with 99.5% transparency.</a:t>
            </a:r>
          </a:p>
        </p:txBody>
      </p:sp>
      <p:pic>
        <p:nvPicPr>
          <p:cNvPr id="14" name="Picture 13">
            <a:extLst>
              <a:ext uri="{FF2B5EF4-FFF2-40B4-BE49-F238E27FC236}">
                <a16:creationId xmlns:a16="http://schemas.microsoft.com/office/drawing/2014/main" id="{248336F2-8E35-B641-ABD9-36C2757419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692"/>
            <a:ext cx="12192000" cy="1001511"/>
          </a:xfrm>
          <a:prstGeom prst="rect">
            <a:avLst/>
          </a:prstGeom>
        </p:spPr>
      </p:pic>
      <p:pic>
        <p:nvPicPr>
          <p:cNvPr id="10" name="Picture 9">
            <a:extLst>
              <a:ext uri="{FF2B5EF4-FFF2-40B4-BE49-F238E27FC236}">
                <a16:creationId xmlns:a16="http://schemas.microsoft.com/office/drawing/2014/main" id="{30769BEE-B999-5847-A1D9-BAE8353439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0687" y="2706495"/>
            <a:ext cx="6731000" cy="2971800"/>
          </a:xfrm>
          <a:prstGeom prst="rect">
            <a:avLst/>
          </a:prstGeom>
        </p:spPr>
      </p:pic>
      <p:sp>
        <p:nvSpPr>
          <p:cNvPr id="11" name="TextBox 10">
            <a:extLst>
              <a:ext uri="{FF2B5EF4-FFF2-40B4-BE49-F238E27FC236}">
                <a16:creationId xmlns:a16="http://schemas.microsoft.com/office/drawing/2014/main" id="{B24C6A1E-F6AE-A240-AC57-2B47EC46538F}"/>
              </a:ext>
            </a:extLst>
          </p:cNvPr>
          <p:cNvSpPr txBox="1"/>
          <p:nvPr/>
        </p:nvSpPr>
        <p:spPr>
          <a:xfrm>
            <a:off x="157212" y="2244830"/>
            <a:ext cx="5938788" cy="461665"/>
          </a:xfrm>
          <a:prstGeom prst="rect">
            <a:avLst/>
          </a:prstGeom>
          <a:noFill/>
        </p:spPr>
        <p:txBody>
          <a:bodyPr wrap="square" rtlCol="0">
            <a:spAutoFit/>
          </a:bodyPr>
          <a:lstStyle/>
          <a:p>
            <a:r>
              <a:rPr lang="en-US" sz="2400" dirty="0"/>
              <a:t>Proportion of </a:t>
            </a:r>
            <a:r>
              <a:rPr lang="en-US" sz="2400" baseline="30000" dirty="0"/>
              <a:t>3</a:t>
            </a:r>
            <a:r>
              <a:rPr lang="en-US" sz="2400" dirty="0"/>
              <a:t>He ionized after 20 </a:t>
            </a:r>
            <a:r>
              <a:rPr lang="en-US" sz="2400" dirty="0" err="1"/>
              <a:t>ms</a:t>
            </a:r>
            <a:endParaRPr lang="en-US" sz="2400" dirty="0"/>
          </a:p>
        </p:txBody>
      </p:sp>
      <p:sp>
        <p:nvSpPr>
          <p:cNvPr id="12" name="Oval 11">
            <a:extLst>
              <a:ext uri="{FF2B5EF4-FFF2-40B4-BE49-F238E27FC236}">
                <a16:creationId xmlns:a16="http://schemas.microsoft.com/office/drawing/2014/main" id="{B9F00AFA-E83D-E44C-BC7D-EFAAC1387819}"/>
              </a:ext>
            </a:extLst>
          </p:cNvPr>
          <p:cNvSpPr/>
          <p:nvPr/>
        </p:nvSpPr>
        <p:spPr>
          <a:xfrm>
            <a:off x="2714323" y="5252117"/>
            <a:ext cx="1025091" cy="3651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D02AEBD-32AB-C945-A5D5-FA8802C08691}"/>
              </a:ext>
            </a:extLst>
          </p:cNvPr>
          <p:cNvSpPr/>
          <p:nvPr/>
        </p:nvSpPr>
        <p:spPr>
          <a:xfrm>
            <a:off x="4787095" y="4004329"/>
            <a:ext cx="1025091" cy="3651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3E13C64-856B-6540-BF03-AA5790DFCF10}"/>
              </a:ext>
            </a:extLst>
          </p:cNvPr>
          <p:cNvSpPr/>
          <p:nvPr/>
        </p:nvSpPr>
        <p:spPr>
          <a:xfrm>
            <a:off x="5704572" y="3083224"/>
            <a:ext cx="1025091" cy="3651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1F8DB9F5-873C-384D-A408-2277AF8B815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81756" y="2031416"/>
            <a:ext cx="4388628" cy="1613325"/>
          </a:xfrm>
          <a:prstGeom prst="rect">
            <a:avLst/>
          </a:prstGeom>
        </p:spPr>
      </p:pic>
    </p:spTree>
    <p:extLst>
      <p:ext uri="{BB962C8B-B14F-4D97-AF65-F5344CB8AC3E}">
        <p14:creationId xmlns:p14="http://schemas.microsoft.com/office/powerpoint/2010/main" val="182785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Electron Beam Ionization of </a:t>
            </a:r>
            <a:r>
              <a:rPr lang="en-US" b="1" baseline="30000" dirty="0"/>
              <a:t>3</a:t>
            </a:r>
            <a:r>
              <a:rPr lang="en-US" b="1" dirty="0"/>
              <a:t>He</a:t>
            </a:r>
          </a:p>
        </p:txBody>
      </p:sp>
      <p:sp>
        <p:nvSpPr>
          <p:cNvPr id="4" name="Date Placeholder 3"/>
          <p:cNvSpPr>
            <a:spLocks noGrp="1"/>
          </p:cNvSpPr>
          <p:nvPr>
            <p:ph type="dt" sz="half" idx="10"/>
          </p:nvPr>
        </p:nvSpPr>
        <p:spPr/>
        <p:txBody>
          <a:bodyPr/>
          <a:lstStyle/>
          <a:p>
            <a:r>
              <a:rPr lang="en-US" dirty="0"/>
              <a:t>PSTP, September 26,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22</a:t>
            </a:fld>
            <a:endParaRPr lang="en-US"/>
          </a:p>
        </p:txBody>
      </p:sp>
      <p:pic>
        <p:nvPicPr>
          <p:cNvPr id="16" name="Picture 15">
            <a:extLst>
              <a:ext uri="{FF2B5EF4-FFF2-40B4-BE49-F238E27FC236}">
                <a16:creationId xmlns:a16="http://schemas.microsoft.com/office/drawing/2014/main" id="{12261DA5-95C4-C741-B43B-AF34D6EFD817}"/>
              </a:ext>
            </a:extLst>
          </p:cNvPr>
          <p:cNvPicPr>
            <a:picLocks noChangeAspect="1"/>
          </p:cNvPicPr>
          <p:nvPr/>
        </p:nvPicPr>
        <p:blipFill>
          <a:blip r:embed="rId3"/>
          <a:stretch>
            <a:fillRect/>
          </a:stretch>
        </p:blipFill>
        <p:spPr>
          <a:xfrm>
            <a:off x="2407853" y="1146675"/>
            <a:ext cx="7376293" cy="4753611"/>
          </a:xfrm>
          <a:prstGeom prst="rect">
            <a:avLst/>
          </a:prstGeom>
        </p:spPr>
      </p:pic>
    </p:spTree>
    <p:extLst>
      <p:ext uri="{BB962C8B-B14F-4D97-AF65-F5344CB8AC3E}">
        <p14:creationId xmlns:p14="http://schemas.microsoft.com/office/powerpoint/2010/main" val="2289841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Gas Diffusion and EBIS Vacuum</a:t>
            </a:r>
          </a:p>
        </p:txBody>
      </p:sp>
      <p:sp>
        <p:nvSpPr>
          <p:cNvPr id="4" name="Date Placeholder 3"/>
          <p:cNvSpPr>
            <a:spLocks noGrp="1"/>
          </p:cNvSpPr>
          <p:nvPr>
            <p:ph type="dt" sz="half" idx="10"/>
          </p:nvPr>
        </p:nvSpPr>
        <p:spPr/>
        <p:txBody>
          <a:bodyPr/>
          <a:lstStyle/>
          <a:p>
            <a:r>
              <a:rPr lang="en-US" dirty="0"/>
              <a:t>PSTP, September 26,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23</a:t>
            </a:fld>
            <a:endParaRPr lang="en-US"/>
          </a:p>
        </p:txBody>
      </p:sp>
      <p:sp>
        <p:nvSpPr>
          <p:cNvPr id="13" name="TextBox 12"/>
          <p:cNvSpPr txBox="1"/>
          <p:nvPr/>
        </p:nvSpPr>
        <p:spPr>
          <a:xfrm>
            <a:off x="231808" y="3402409"/>
            <a:ext cx="4520696" cy="1938992"/>
          </a:xfrm>
          <a:prstGeom prst="rect">
            <a:avLst/>
          </a:prstGeom>
          <a:noFill/>
        </p:spPr>
        <p:txBody>
          <a:bodyPr wrap="square" rtlCol="0">
            <a:spAutoFit/>
          </a:bodyPr>
          <a:lstStyle/>
          <a:p>
            <a:pPr marL="342900" indent="-342900">
              <a:buFont typeface="Wingdings" pitchFamily="2" charset="2"/>
              <a:buChar char="Ø"/>
            </a:pPr>
            <a:r>
              <a:rPr lang="en-US" sz="2400" dirty="0"/>
              <a:t>2.65 x 10</a:t>
            </a:r>
            <a:r>
              <a:rPr lang="en-US" sz="2400" baseline="30000" dirty="0"/>
              <a:t>12</a:t>
            </a:r>
            <a:r>
              <a:rPr lang="en-US" sz="2400" dirty="0"/>
              <a:t> </a:t>
            </a:r>
            <a:r>
              <a:rPr lang="en-US" sz="2400" baseline="30000" dirty="0"/>
              <a:t>3</a:t>
            </a:r>
            <a:r>
              <a:rPr lang="en-US" sz="2400" dirty="0"/>
              <a:t>He atoms injected</a:t>
            </a:r>
          </a:p>
          <a:p>
            <a:pPr marL="342900" indent="-342900">
              <a:buFont typeface="Wingdings" pitchFamily="2" charset="2"/>
              <a:buChar char="Ø"/>
            </a:pPr>
            <a:endParaRPr lang="en-US" sz="2400" dirty="0"/>
          </a:p>
          <a:p>
            <a:pPr marL="342900" indent="-342900">
              <a:buFont typeface="Wingdings" pitchFamily="2" charset="2"/>
              <a:buChar char="Ø"/>
            </a:pPr>
            <a:r>
              <a:rPr lang="en-US" sz="2400" dirty="0"/>
              <a:t>10 A, 25 </a:t>
            </a:r>
            <a:r>
              <a:rPr lang="en-US" sz="2400" dirty="0" err="1"/>
              <a:t>keV</a:t>
            </a:r>
            <a:r>
              <a:rPr lang="en-US" sz="2400" dirty="0"/>
              <a:t> e-beam</a:t>
            </a:r>
          </a:p>
          <a:p>
            <a:pPr marL="342900" indent="-342900">
              <a:buFont typeface="Wingdings" pitchFamily="2" charset="2"/>
              <a:buChar char="Ø"/>
            </a:pPr>
            <a:endParaRPr lang="en-US" sz="2400" dirty="0"/>
          </a:p>
          <a:p>
            <a:pPr marL="342900" indent="-342900">
              <a:buFont typeface="Wingdings" pitchFamily="2" charset="2"/>
              <a:buChar char="Ø"/>
            </a:pPr>
            <a:r>
              <a:rPr lang="en-US" sz="2400" dirty="0"/>
              <a:t>10</a:t>
            </a:r>
            <a:r>
              <a:rPr lang="en-US" sz="2400" baseline="30000" dirty="0"/>
              <a:t>-10</a:t>
            </a:r>
            <a:r>
              <a:rPr lang="en-US" sz="2400" dirty="0"/>
              <a:t> mbar EBIS vacuum</a:t>
            </a:r>
          </a:p>
        </p:txBody>
      </p:sp>
      <p:pic>
        <p:nvPicPr>
          <p:cNvPr id="7" name="Picture 6">
            <a:extLst>
              <a:ext uri="{FF2B5EF4-FFF2-40B4-BE49-F238E27FC236}">
                <a16:creationId xmlns:a16="http://schemas.microsoft.com/office/drawing/2014/main" id="{04587EFF-8AFC-6A44-8678-CAEF6A2478F3}"/>
              </a:ext>
            </a:extLst>
          </p:cNvPr>
          <p:cNvPicPr>
            <a:picLocks noChangeAspect="1"/>
          </p:cNvPicPr>
          <p:nvPr/>
        </p:nvPicPr>
        <p:blipFill>
          <a:blip r:embed="rId3"/>
          <a:stretch>
            <a:fillRect/>
          </a:stretch>
        </p:blipFill>
        <p:spPr>
          <a:xfrm>
            <a:off x="4900061" y="2373697"/>
            <a:ext cx="6870193" cy="4255703"/>
          </a:xfrm>
          <a:prstGeom prst="rect">
            <a:avLst/>
          </a:prstGeom>
        </p:spPr>
      </p:pic>
      <p:pic>
        <p:nvPicPr>
          <p:cNvPr id="10" name="Picture 9">
            <a:extLst>
              <a:ext uri="{FF2B5EF4-FFF2-40B4-BE49-F238E27FC236}">
                <a16:creationId xmlns:a16="http://schemas.microsoft.com/office/drawing/2014/main" id="{75549B7E-149E-114F-86A1-987CF2772503}"/>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876700" y="609716"/>
            <a:ext cx="9470457" cy="1663164"/>
          </a:xfrm>
          <a:prstGeom prst="rect">
            <a:avLst/>
          </a:prstGeom>
          <a:noFill/>
          <a:ln>
            <a:noFill/>
          </a:ln>
        </p:spPr>
      </p:pic>
    </p:spTree>
    <p:extLst>
      <p:ext uri="{BB962C8B-B14F-4D97-AF65-F5344CB8AC3E}">
        <p14:creationId xmlns:p14="http://schemas.microsoft.com/office/powerpoint/2010/main" val="1193894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baseline="30000" dirty="0"/>
              <a:t>3</a:t>
            </a:r>
            <a:r>
              <a:rPr lang="en-US" b="1" dirty="0"/>
              <a:t>He Wall</a:t>
            </a:r>
            <a:r>
              <a:rPr lang="en-US" dirty="0"/>
              <a:t> Collisions Before Ionization</a:t>
            </a:r>
            <a:endParaRPr lang="en-US" b="1" dirty="0"/>
          </a:p>
        </p:txBody>
      </p:sp>
      <p:sp>
        <p:nvSpPr>
          <p:cNvPr id="4" name="Date Placeholder 3"/>
          <p:cNvSpPr>
            <a:spLocks noGrp="1"/>
          </p:cNvSpPr>
          <p:nvPr>
            <p:ph type="dt" sz="half" idx="10"/>
          </p:nvPr>
        </p:nvSpPr>
        <p:spPr/>
        <p:txBody>
          <a:bodyPr/>
          <a:lstStyle/>
          <a:p>
            <a:r>
              <a:rPr lang="en-US" dirty="0"/>
              <a:t>PSTP, September 26,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24</a:t>
            </a:fld>
            <a:endParaRPr lang="en-US"/>
          </a:p>
        </p:txBody>
      </p:sp>
      <p:pic>
        <p:nvPicPr>
          <p:cNvPr id="7" name="Picture 6">
            <a:extLst>
              <a:ext uri="{FF2B5EF4-FFF2-40B4-BE49-F238E27FC236}">
                <a16:creationId xmlns:a16="http://schemas.microsoft.com/office/drawing/2014/main" id="{B1F2D4CA-81A4-9A4A-9CF6-A9E5EEBA9F59}"/>
              </a:ext>
            </a:extLst>
          </p:cNvPr>
          <p:cNvPicPr>
            <a:picLocks noChangeAspect="1"/>
          </p:cNvPicPr>
          <p:nvPr/>
        </p:nvPicPr>
        <p:blipFill>
          <a:blip r:embed="rId3"/>
          <a:stretch>
            <a:fillRect/>
          </a:stretch>
        </p:blipFill>
        <p:spPr>
          <a:xfrm>
            <a:off x="3184359" y="672362"/>
            <a:ext cx="5767136" cy="3700579"/>
          </a:xfrm>
          <a:prstGeom prst="rect">
            <a:avLst/>
          </a:prstGeom>
        </p:spPr>
      </p:pic>
      <p:pic>
        <p:nvPicPr>
          <p:cNvPr id="8" name="Picture 7">
            <a:extLst>
              <a:ext uri="{FF2B5EF4-FFF2-40B4-BE49-F238E27FC236}">
                <a16:creationId xmlns:a16="http://schemas.microsoft.com/office/drawing/2014/main" id="{2FE30C41-E0D2-AF46-879A-BF82C171376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84359" y="4477461"/>
            <a:ext cx="6308946" cy="1934054"/>
          </a:xfrm>
          <a:prstGeom prst="rect">
            <a:avLst/>
          </a:prstGeom>
        </p:spPr>
      </p:pic>
    </p:spTree>
    <p:extLst>
      <p:ext uri="{BB962C8B-B14F-4D97-AF65-F5344CB8AC3E}">
        <p14:creationId xmlns:p14="http://schemas.microsoft.com/office/powerpoint/2010/main" val="2180616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Simulation Results for </a:t>
            </a:r>
            <a:r>
              <a:rPr lang="en-US" b="1" baseline="30000" dirty="0"/>
              <a:t>3</a:t>
            </a:r>
            <a:r>
              <a:rPr lang="en-US" b="1" dirty="0"/>
              <a:t>He Injection into EBIS</a:t>
            </a:r>
          </a:p>
        </p:txBody>
      </p:sp>
      <p:sp>
        <p:nvSpPr>
          <p:cNvPr id="4" name="Date Placeholder 3"/>
          <p:cNvSpPr>
            <a:spLocks noGrp="1"/>
          </p:cNvSpPr>
          <p:nvPr>
            <p:ph type="dt" sz="half" idx="10"/>
          </p:nvPr>
        </p:nvSpPr>
        <p:spPr/>
        <p:txBody>
          <a:bodyPr/>
          <a:lstStyle/>
          <a:p>
            <a:r>
              <a:rPr lang="en-US" dirty="0"/>
              <a:t>PSTP, September 26,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25</a:t>
            </a:fld>
            <a:endParaRPr lang="en-US"/>
          </a:p>
        </p:txBody>
      </p:sp>
      <p:pic>
        <p:nvPicPr>
          <p:cNvPr id="8" name="Picture 7">
            <a:extLst>
              <a:ext uri="{FF2B5EF4-FFF2-40B4-BE49-F238E27FC236}">
                <a16:creationId xmlns:a16="http://schemas.microsoft.com/office/drawing/2014/main" id="{9E2825BC-16E2-5A4E-912A-64AFC4B66C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7723" y="1035981"/>
            <a:ext cx="9316554" cy="3125631"/>
          </a:xfrm>
          <a:prstGeom prst="rect">
            <a:avLst/>
          </a:prstGeom>
        </p:spPr>
      </p:pic>
      <p:sp>
        <p:nvSpPr>
          <p:cNvPr id="7" name="TextBox 6">
            <a:extLst>
              <a:ext uri="{FF2B5EF4-FFF2-40B4-BE49-F238E27FC236}">
                <a16:creationId xmlns:a16="http://schemas.microsoft.com/office/drawing/2014/main" id="{7FE1C344-54CD-BE48-A24F-E1A2C14288EB}"/>
              </a:ext>
            </a:extLst>
          </p:cNvPr>
          <p:cNvSpPr txBox="1"/>
          <p:nvPr/>
        </p:nvSpPr>
        <p:spPr>
          <a:xfrm>
            <a:off x="1875322" y="4526065"/>
            <a:ext cx="8441356" cy="1815882"/>
          </a:xfrm>
          <a:prstGeom prst="rect">
            <a:avLst/>
          </a:prstGeom>
          <a:noFill/>
        </p:spPr>
        <p:txBody>
          <a:bodyPr wrap="square" rtlCol="0">
            <a:spAutoFit/>
          </a:bodyPr>
          <a:lstStyle/>
          <a:p>
            <a:r>
              <a:rPr lang="en-US" sz="2800" dirty="0">
                <a:solidFill>
                  <a:srgbClr val="FF0000"/>
                </a:solidFill>
              </a:rPr>
              <a:t>All results are encouraging for the project!</a:t>
            </a:r>
          </a:p>
          <a:p>
            <a:endParaRPr lang="en-US" sz="2800" dirty="0">
              <a:solidFill>
                <a:srgbClr val="FF0000"/>
              </a:solidFill>
            </a:endParaRPr>
          </a:p>
          <a:p>
            <a:r>
              <a:rPr lang="en-US" sz="2800" dirty="0"/>
              <a:t>Data for gas injection will be collected after installation of the Extended EBIS in the summer of 2020.</a:t>
            </a:r>
          </a:p>
        </p:txBody>
      </p:sp>
    </p:spTree>
    <p:extLst>
      <p:ext uri="{BB962C8B-B14F-4D97-AF65-F5344CB8AC3E}">
        <p14:creationId xmlns:p14="http://schemas.microsoft.com/office/powerpoint/2010/main" val="2309889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6 MeV </a:t>
            </a:r>
            <a:r>
              <a:rPr lang="en-US" baseline="30000" dirty="0"/>
              <a:t>3</a:t>
            </a:r>
            <a:r>
              <a:rPr lang="en-US" dirty="0"/>
              <a:t>He</a:t>
            </a:r>
            <a:r>
              <a:rPr lang="en-US" baseline="30000" dirty="0"/>
              <a:t>++</a:t>
            </a:r>
            <a:r>
              <a:rPr lang="en-US" dirty="0"/>
              <a:t> Polarimeter</a:t>
            </a:r>
          </a:p>
        </p:txBody>
      </p:sp>
      <p:sp>
        <p:nvSpPr>
          <p:cNvPr id="4" name="Date Placeholder 3"/>
          <p:cNvSpPr>
            <a:spLocks noGrp="1"/>
          </p:cNvSpPr>
          <p:nvPr>
            <p:ph type="dt" sz="half" idx="10"/>
          </p:nvPr>
        </p:nvSpPr>
        <p:spPr/>
        <p:txBody>
          <a:bodyPr/>
          <a:lstStyle/>
          <a:p>
            <a:r>
              <a:rPr lang="en-US" dirty="0"/>
              <a:t>PSTP, September 26,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26</a:t>
            </a:fld>
            <a:endParaRPr lang="en-US"/>
          </a:p>
        </p:txBody>
      </p:sp>
      <p:sp>
        <p:nvSpPr>
          <p:cNvPr id="3" name="Rectangle 2">
            <a:extLst>
              <a:ext uri="{FF2B5EF4-FFF2-40B4-BE49-F238E27FC236}">
                <a16:creationId xmlns:a16="http://schemas.microsoft.com/office/drawing/2014/main" id="{4C3E2AA2-7458-3C4B-B53B-EC19EAFAD196}"/>
              </a:ext>
            </a:extLst>
          </p:cNvPr>
          <p:cNvSpPr/>
          <p:nvPr/>
        </p:nvSpPr>
        <p:spPr>
          <a:xfrm>
            <a:off x="2387065" y="1631300"/>
            <a:ext cx="8277726" cy="3354765"/>
          </a:xfrm>
          <a:prstGeom prst="rect">
            <a:avLst/>
          </a:prstGeom>
        </p:spPr>
        <p:txBody>
          <a:bodyPr wrap="square">
            <a:spAutoFit/>
          </a:bodyPr>
          <a:lstStyle/>
          <a:p>
            <a:pPr>
              <a:spcAft>
                <a:spcPts val="600"/>
              </a:spcAft>
            </a:pPr>
            <a:r>
              <a:rPr lang="en-US" sz="3200" dirty="0"/>
              <a:t>“Precision absolute polarimeter development for the 3He++ ion beam at 5.0-6.0 MeV energy”</a:t>
            </a:r>
          </a:p>
          <a:p>
            <a:pPr>
              <a:spcAft>
                <a:spcPts val="600"/>
              </a:spcAft>
            </a:pPr>
            <a:endParaRPr lang="en-US" sz="3200" dirty="0"/>
          </a:p>
          <a:p>
            <a:pPr>
              <a:spcAft>
                <a:spcPts val="600"/>
              </a:spcAft>
            </a:pPr>
            <a:r>
              <a:rPr lang="en-US" sz="3200" dirty="0" err="1"/>
              <a:t>Grigor</a:t>
            </a:r>
            <a:r>
              <a:rPr lang="en-US" sz="3200" dirty="0"/>
              <a:t> </a:t>
            </a:r>
            <a:r>
              <a:rPr lang="en-US" sz="3200" dirty="0" err="1"/>
              <a:t>Atoian</a:t>
            </a:r>
            <a:endParaRPr lang="en-US" sz="3200" dirty="0"/>
          </a:p>
          <a:p>
            <a:pPr>
              <a:spcAft>
                <a:spcPts val="600"/>
              </a:spcAft>
            </a:pPr>
            <a:endParaRPr lang="en-US" sz="3200" dirty="0"/>
          </a:p>
          <a:p>
            <a:pPr>
              <a:spcAft>
                <a:spcPts val="600"/>
              </a:spcAft>
            </a:pPr>
            <a:r>
              <a:rPr lang="en-US" sz="3200" dirty="0"/>
              <a:t>Friday at 13:40</a:t>
            </a:r>
          </a:p>
        </p:txBody>
      </p:sp>
    </p:spTree>
    <p:extLst>
      <p:ext uri="{BB962C8B-B14F-4D97-AF65-F5344CB8AC3E}">
        <p14:creationId xmlns:p14="http://schemas.microsoft.com/office/powerpoint/2010/main" val="815744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Summary</a:t>
            </a:r>
          </a:p>
        </p:txBody>
      </p:sp>
      <p:sp>
        <p:nvSpPr>
          <p:cNvPr id="4" name="Date Placeholder 3"/>
          <p:cNvSpPr>
            <a:spLocks noGrp="1"/>
          </p:cNvSpPr>
          <p:nvPr>
            <p:ph type="dt" sz="half" idx="10"/>
          </p:nvPr>
        </p:nvSpPr>
        <p:spPr/>
        <p:txBody>
          <a:bodyPr/>
          <a:lstStyle/>
          <a:p>
            <a:r>
              <a:rPr lang="en-US" dirty="0"/>
              <a:t>PSTP, September 26,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27</a:t>
            </a:fld>
            <a:endParaRPr lang="en-US"/>
          </a:p>
        </p:txBody>
      </p:sp>
      <p:sp>
        <p:nvSpPr>
          <p:cNvPr id="3" name="TextBox 2">
            <a:extLst>
              <a:ext uri="{FF2B5EF4-FFF2-40B4-BE49-F238E27FC236}">
                <a16:creationId xmlns:a16="http://schemas.microsoft.com/office/drawing/2014/main" id="{3076959B-236B-3A4B-877C-143993D39DCC}"/>
              </a:ext>
            </a:extLst>
          </p:cNvPr>
          <p:cNvSpPr txBox="1"/>
          <p:nvPr/>
        </p:nvSpPr>
        <p:spPr>
          <a:xfrm>
            <a:off x="231808" y="860823"/>
            <a:ext cx="11960192" cy="538609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t>Extended EBIS upgrade is ongoing and electrons were propagated through two 5 T solenoids.</a:t>
            </a:r>
          </a:p>
          <a:p>
            <a:pPr marL="285750" indent="-285750">
              <a:spcAft>
                <a:spcPts val="1200"/>
              </a:spcAft>
              <a:buFont typeface="Arial" panose="020B0604020202020204" pitchFamily="34" charset="0"/>
              <a:buChar char="•"/>
            </a:pPr>
            <a:r>
              <a:rPr lang="en-US" sz="2400" baseline="30000" dirty="0"/>
              <a:t>3</a:t>
            </a:r>
            <a:r>
              <a:rPr lang="en-US" sz="2400" dirty="0"/>
              <a:t>He was successfully polarized to &gt;80% in a 3 T field.</a:t>
            </a:r>
          </a:p>
          <a:p>
            <a:pPr marL="285750" indent="-285750">
              <a:spcAft>
                <a:spcPts val="1200"/>
              </a:spcAft>
              <a:buFont typeface="Arial" panose="020B0604020202020204" pitchFamily="34" charset="0"/>
              <a:buChar char="•"/>
            </a:pPr>
            <a:r>
              <a:rPr lang="en-US" sz="2400" dirty="0"/>
              <a:t>An optical probe polarimeter to measure </a:t>
            </a:r>
            <a:r>
              <a:rPr lang="en-US" sz="2400" baseline="30000" dirty="0"/>
              <a:t>3</a:t>
            </a:r>
            <a:r>
              <a:rPr lang="en-US" sz="2400" dirty="0"/>
              <a:t>He polarization was developed.</a:t>
            </a:r>
          </a:p>
          <a:p>
            <a:pPr marL="285750" indent="-285750">
              <a:spcAft>
                <a:spcPts val="1200"/>
              </a:spcAft>
              <a:buFont typeface="Arial" panose="020B0604020202020204" pitchFamily="34" charset="0"/>
              <a:buChar char="•"/>
            </a:pPr>
            <a:r>
              <a:rPr lang="en-US" sz="2400" dirty="0"/>
              <a:t>A prototype high-speed pulsed valve has been tested. </a:t>
            </a:r>
          </a:p>
          <a:p>
            <a:pPr marL="285750" indent="-285750">
              <a:spcAft>
                <a:spcPts val="1200"/>
              </a:spcAft>
              <a:buFont typeface="Arial" panose="020B0604020202020204" pitchFamily="34" charset="0"/>
              <a:buChar char="•"/>
            </a:pPr>
            <a:r>
              <a:rPr lang="en-US" sz="2400" dirty="0"/>
              <a:t>Gas injection &amp; ionization simulations show promising results.</a:t>
            </a:r>
          </a:p>
          <a:p>
            <a:pPr marL="285750" indent="-285750">
              <a:spcAft>
                <a:spcPts val="1200"/>
              </a:spcAft>
              <a:buFont typeface="Arial" panose="020B0604020202020204" pitchFamily="34" charset="0"/>
              <a:buChar char="•"/>
            </a:pPr>
            <a:r>
              <a:rPr lang="en-US" sz="2400" dirty="0"/>
              <a:t>The </a:t>
            </a:r>
            <a:r>
              <a:rPr lang="en-US" sz="2400" baseline="30000" dirty="0"/>
              <a:t>3</a:t>
            </a:r>
            <a:r>
              <a:rPr lang="en-US" sz="2400" dirty="0"/>
              <a:t>He spin-rotator is being designed and equipment purchased.</a:t>
            </a:r>
          </a:p>
          <a:p>
            <a:pPr marL="285750" indent="-285750">
              <a:spcAft>
                <a:spcPts val="1200"/>
              </a:spcAft>
              <a:buFont typeface="Arial" panose="020B0604020202020204" pitchFamily="34" charset="0"/>
              <a:buChar char="•"/>
            </a:pPr>
            <a:r>
              <a:rPr lang="en-US" sz="2400" dirty="0"/>
              <a:t>The 6 MeV </a:t>
            </a:r>
            <a:r>
              <a:rPr lang="en-US" sz="2400" baseline="30000" dirty="0"/>
              <a:t>3</a:t>
            </a:r>
            <a:r>
              <a:rPr lang="en-US" sz="2400" dirty="0"/>
              <a:t>He polarimeter has been designed and the concept 				     was tested with an alpha source.</a:t>
            </a:r>
          </a:p>
          <a:p>
            <a:pPr marL="285750" indent="-285750">
              <a:spcAft>
                <a:spcPts val="1200"/>
              </a:spcAft>
              <a:buFont typeface="Arial" panose="020B0604020202020204" pitchFamily="34" charset="0"/>
              <a:buChar char="•"/>
            </a:pPr>
            <a:endParaRPr lang="en-US" sz="2400" dirty="0"/>
          </a:p>
          <a:p>
            <a:pPr>
              <a:spcAft>
                <a:spcPts val="1200"/>
              </a:spcAft>
            </a:pPr>
            <a:r>
              <a:rPr lang="en-US" sz="2400" dirty="0"/>
              <a:t>Now all the parts need to be put together.  We plan for partial installation in the summer of 2020 and complete installation followed by polarization measurements in the summer of 2021.</a:t>
            </a:r>
          </a:p>
        </p:txBody>
      </p:sp>
    </p:spTree>
    <p:extLst>
      <p:ext uri="{BB962C8B-B14F-4D97-AF65-F5344CB8AC3E}">
        <p14:creationId xmlns:p14="http://schemas.microsoft.com/office/powerpoint/2010/main" val="32488640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Thank you for your attention</a:t>
            </a:r>
          </a:p>
        </p:txBody>
      </p:sp>
      <p:sp>
        <p:nvSpPr>
          <p:cNvPr id="4" name="Date Placeholder 3"/>
          <p:cNvSpPr>
            <a:spLocks noGrp="1"/>
          </p:cNvSpPr>
          <p:nvPr>
            <p:ph type="dt" sz="half" idx="10"/>
          </p:nvPr>
        </p:nvSpPr>
        <p:spPr/>
        <p:txBody>
          <a:bodyPr/>
          <a:lstStyle/>
          <a:p>
            <a:r>
              <a:rPr lang="en-US" dirty="0"/>
              <a:t>PSTP, September 26,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28</a:t>
            </a:fld>
            <a:endParaRPr lang="en-US"/>
          </a:p>
        </p:txBody>
      </p:sp>
      <p:sp>
        <p:nvSpPr>
          <p:cNvPr id="7" name="Rectangle 6"/>
          <p:cNvSpPr/>
          <p:nvPr/>
        </p:nvSpPr>
        <p:spPr>
          <a:xfrm>
            <a:off x="1462675" y="1641921"/>
            <a:ext cx="9266650" cy="3785652"/>
          </a:xfrm>
          <a:prstGeom prst="rect">
            <a:avLst/>
          </a:prstGeom>
        </p:spPr>
        <p:txBody>
          <a:bodyPr wrap="square">
            <a:spAutoFit/>
          </a:bodyPr>
          <a:lstStyle/>
          <a:p>
            <a:r>
              <a:rPr lang="en-US" sz="3600" u="sng" dirty="0"/>
              <a:t>MIT-BNL Polarized </a:t>
            </a:r>
            <a:r>
              <a:rPr lang="en-US" sz="3600" u="sng" baseline="30000" dirty="0"/>
              <a:t>3</a:t>
            </a:r>
            <a:r>
              <a:rPr lang="en-US" sz="3600" u="sng" dirty="0"/>
              <a:t>He Ion Source Collaboration</a:t>
            </a:r>
          </a:p>
          <a:p>
            <a:r>
              <a:rPr lang="en-US" sz="2800" dirty="0"/>
              <a:t>G. </a:t>
            </a:r>
            <a:r>
              <a:rPr lang="en-US" sz="2800" dirty="0" err="1"/>
              <a:t>Atoian</a:t>
            </a:r>
            <a:r>
              <a:rPr lang="en-US" sz="2800" dirty="0"/>
              <a:t>, E. Beebe, S. Ikeda, S. </a:t>
            </a:r>
            <a:r>
              <a:rPr lang="en-US" sz="2800" dirty="0" err="1"/>
              <a:t>Kondrashev</a:t>
            </a:r>
            <a:r>
              <a:rPr lang="en-US" sz="2800" dirty="0"/>
              <a:t>, J. Maxwell, </a:t>
            </a:r>
          </a:p>
          <a:p>
            <a:r>
              <a:rPr lang="en-US" sz="2800" dirty="0"/>
              <a:t>R. Milner, M. Musgrave, M. Okamura, A. </a:t>
            </a:r>
            <a:r>
              <a:rPr lang="en-US" sz="2800" dirty="0" err="1"/>
              <a:t>Poblaguev</a:t>
            </a:r>
            <a:r>
              <a:rPr lang="en-US" sz="2800" dirty="0"/>
              <a:t>, </a:t>
            </a:r>
          </a:p>
          <a:p>
            <a:r>
              <a:rPr lang="en-US" sz="2800" dirty="0"/>
              <a:t>D. Raparia, J. Ritter, S. </a:t>
            </a:r>
            <a:r>
              <a:rPr lang="en-US" sz="2800" dirty="0" err="1"/>
              <a:t>Trabocchi</a:t>
            </a:r>
            <a:r>
              <a:rPr lang="en-US" sz="2800" dirty="0"/>
              <a:t>, A. </a:t>
            </a:r>
            <a:r>
              <a:rPr lang="en-US" sz="2800" dirty="0" err="1"/>
              <a:t>Zelenski</a:t>
            </a:r>
            <a:endParaRPr lang="en-US" sz="2800" dirty="0"/>
          </a:p>
          <a:p>
            <a:endParaRPr lang="en-US" sz="1600" dirty="0"/>
          </a:p>
          <a:p>
            <a:endParaRPr lang="en-US" sz="1600" dirty="0"/>
          </a:p>
          <a:p>
            <a:endParaRPr lang="en-US" sz="1600" dirty="0"/>
          </a:p>
          <a:p>
            <a:r>
              <a:rPr lang="en-US" sz="2800" dirty="0"/>
              <a:t>This work was supported by DOE Office of Nuclear Physics, R&amp;D for Next Generation Nuclear Physics Accelerator Facilities.</a:t>
            </a:r>
          </a:p>
          <a:p>
            <a:endParaRPr lang="en-US" sz="1600" dirty="0"/>
          </a:p>
        </p:txBody>
      </p:sp>
    </p:spTree>
    <p:extLst>
      <p:ext uri="{BB962C8B-B14F-4D97-AF65-F5344CB8AC3E}">
        <p14:creationId xmlns:p14="http://schemas.microsoft.com/office/powerpoint/2010/main" val="463802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Source Concept</a:t>
            </a:r>
          </a:p>
        </p:txBody>
      </p:sp>
      <p:sp>
        <p:nvSpPr>
          <p:cNvPr id="3" name="Content Placeholder 2"/>
          <p:cNvSpPr>
            <a:spLocks noGrp="1"/>
          </p:cNvSpPr>
          <p:nvPr>
            <p:ph idx="1"/>
          </p:nvPr>
        </p:nvSpPr>
        <p:spPr>
          <a:xfrm>
            <a:off x="838200" y="1339255"/>
            <a:ext cx="10515600" cy="4721303"/>
          </a:xfrm>
        </p:spPr>
        <p:txBody>
          <a:bodyPr/>
          <a:lstStyle/>
          <a:p>
            <a:pPr marL="0" indent="0">
              <a:buNone/>
            </a:pPr>
            <a:r>
              <a:rPr lang="en-US" dirty="0"/>
              <a:t>Identified as high priority R&amp;D for EIC by EICAC review in 2009, Office of Nuclear Physics Community Review in 2017, and the 2018 assessment of the US National Academy of Sciences.</a:t>
            </a:r>
          </a:p>
          <a:p>
            <a:endParaRPr lang="en-US" dirty="0"/>
          </a:p>
          <a:p>
            <a:pPr marL="0" indent="0">
              <a:buNone/>
            </a:pPr>
            <a:r>
              <a:rPr lang="en-US" u="sng" dirty="0"/>
              <a:t>Requirements</a:t>
            </a:r>
          </a:p>
          <a:p>
            <a:r>
              <a:rPr lang="en-US" dirty="0"/>
              <a:t>Polarized </a:t>
            </a:r>
            <a:r>
              <a:rPr lang="en-US" baseline="30000" dirty="0"/>
              <a:t>3</a:t>
            </a:r>
            <a:r>
              <a:rPr lang="en-US" dirty="0"/>
              <a:t>He using optical pumping and injection into EBIS at 5 T</a:t>
            </a:r>
          </a:p>
          <a:p>
            <a:r>
              <a:rPr lang="en-US" dirty="0"/>
              <a:t>Maximum polarization &gt;70%</a:t>
            </a:r>
          </a:p>
          <a:p>
            <a:r>
              <a:rPr lang="en-US" dirty="0"/>
              <a:t>Intensity 2.5 × 10</a:t>
            </a:r>
            <a:r>
              <a:rPr lang="en-US" baseline="30000" dirty="0"/>
              <a:t>11</a:t>
            </a:r>
            <a:r>
              <a:rPr lang="en-US" dirty="0"/>
              <a:t> </a:t>
            </a:r>
            <a:r>
              <a:rPr lang="en-US" baseline="30000" dirty="0"/>
              <a:t>3</a:t>
            </a:r>
            <a:r>
              <a:rPr lang="en-US" dirty="0"/>
              <a:t>He++ ions in 20 𝜇s pulse (~4 mA peak current)</a:t>
            </a:r>
          </a:p>
          <a:p>
            <a:r>
              <a:rPr lang="en-US" dirty="0"/>
              <a:t>Spin-flip in the beam transport line</a:t>
            </a:r>
          </a:p>
          <a:p>
            <a:endParaRPr lang="en-US" dirty="0"/>
          </a:p>
        </p:txBody>
      </p:sp>
      <p:sp>
        <p:nvSpPr>
          <p:cNvPr id="4" name="Date Placeholder 3"/>
          <p:cNvSpPr>
            <a:spLocks noGrp="1"/>
          </p:cNvSpPr>
          <p:nvPr>
            <p:ph type="dt" sz="half" idx="10"/>
          </p:nvPr>
        </p:nvSpPr>
        <p:spPr/>
        <p:txBody>
          <a:bodyPr/>
          <a:lstStyle/>
          <a:p>
            <a:r>
              <a:rPr lang="en-US" dirty="0"/>
              <a:t>PSTP, September 26,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3</a:t>
            </a:fld>
            <a:endParaRPr lang="en-US"/>
          </a:p>
        </p:txBody>
      </p:sp>
    </p:spTree>
    <p:extLst>
      <p:ext uri="{BB962C8B-B14F-4D97-AF65-F5344CB8AC3E}">
        <p14:creationId xmlns:p14="http://schemas.microsoft.com/office/powerpoint/2010/main" val="247563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RHIC EBIS</a:t>
            </a:r>
          </a:p>
        </p:txBody>
      </p:sp>
      <p:sp>
        <p:nvSpPr>
          <p:cNvPr id="4" name="Date Placeholder 3"/>
          <p:cNvSpPr>
            <a:spLocks noGrp="1"/>
          </p:cNvSpPr>
          <p:nvPr>
            <p:ph type="dt" sz="half" idx="10"/>
          </p:nvPr>
        </p:nvSpPr>
        <p:spPr/>
        <p:txBody>
          <a:bodyPr/>
          <a:lstStyle/>
          <a:p>
            <a:r>
              <a:rPr lang="en-US" dirty="0"/>
              <a:t>PSTP, September 26,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4</a:t>
            </a:fld>
            <a:endParaRPr lang="en-US"/>
          </a:p>
        </p:txBody>
      </p:sp>
      <p:sp>
        <p:nvSpPr>
          <p:cNvPr id="9" name="TextBox 8">
            <a:extLst>
              <a:ext uri="{FF2B5EF4-FFF2-40B4-BE49-F238E27FC236}">
                <a16:creationId xmlns:a16="http://schemas.microsoft.com/office/drawing/2014/main" id="{0B1AA60C-DC2E-4244-8945-49CE83025F1B}"/>
              </a:ext>
            </a:extLst>
          </p:cNvPr>
          <p:cNvSpPr txBox="1"/>
          <p:nvPr/>
        </p:nvSpPr>
        <p:spPr>
          <a:xfrm>
            <a:off x="6629604" y="3887755"/>
            <a:ext cx="5678582"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t>5T solenoid B Field; 1.5 m ion trap</a:t>
            </a:r>
          </a:p>
          <a:p>
            <a:pPr marL="285750" indent="-285750">
              <a:buFont typeface="Arial" panose="020B0604020202020204" pitchFamily="34" charset="0"/>
              <a:buChar char="•"/>
            </a:pPr>
            <a:r>
              <a:rPr lang="en-US" sz="2800" dirty="0"/>
              <a:t>20 </a:t>
            </a:r>
            <a:r>
              <a:rPr lang="en-US" sz="2800" dirty="0" err="1"/>
              <a:t>keV</a:t>
            </a:r>
            <a:r>
              <a:rPr lang="en-US" sz="2800" dirty="0"/>
              <a:t> electrons up to 10 A</a:t>
            </a:r>
          </a:p>
          <a:p>
            <a:pPr marL="285750" indent="-285750">
              <a:buFont typeface="Arial" panose="020B0604020202020204" pitchFamily="34" charset="0"/>
              <a:buChar char="•"/>
            </a:pPr>
            <a:r>
              <a:rPr lang="en-US" sz="2800" dirty="0"/>
              <a:t>5 Hz maximum repetition rate</a:t>
            </a:r>
          </a:p>
        </p:txBody>
      </p:sp>
      <p:pic>
        <p:nvPicPr>
          <p:cNvPr id="3" name="Picture 2">
            <a:extLst>
              <a:ext uri="{FF2B5EF4-FFF2-40B4-BE49-F238E27FC236}">
                <a16:creationId xmlns:a16="http://schemas.microsoft.com/office/drawing/2014/main" id="{73107F37-30DF-4557-A5C5-B5365A6AD47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627698"/>
            <a:ext cx="6629604" cy="3905110"/>
          </a:xfrm>
          <a:prstGeom prst="rect">
            <a:avLst/>
          </a:prstGeom>
        </p:spPr>
      </p:pic>
      <p:sp>
        <p:nvSpPr>
          <p:cNvPr id="11" name="Rectangle 10">
            <a:extLst>
              <a:ext uri="{FF2B5EF4-FFF2-40B4-BE49-F238E27FC236}">
                <a16:creationId xmlns:a16="http://schemas.microsoft.com/office/drawing/2014/main" id="{1CDA9C3E-8AE0-485B-A1E3-E2B2F87BAB6C}"/>
              </a:ext>
            </a:extLst>
          </p:cNvPr>
          <p:cNvSpPr/>
          <p:nvPr/>
        </p:nvSpPr>
        <p:spPr>
          <a:xfrm>
            <a:off x="2451134" y="3022233"/>
            <a:ext cx="253565" cy="1444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9AC4D17-C34B-4AD0-8A74-FD93053279B1}"/>
              </a:ext>
            </a:extLst>
          </p:cNvPr>
          <p:cNvSpPr txBox="1"/>
          <p:nvPr/>
        </p:nvSpPr>
        <p:spPr>
          <a:xfrm>
            <a:off x="2366964" y="2940583"/>
            <a:ext cx="421903" cy="307777"/>
          </a:xfrm>
          <a:prstGeom prst="rect">
            <a:avLst/>
          </a:prstGeom>
          <a:noFill/>
        </p:spPr>
        <p:txBody>
          <a:bodyPr wrap="square" rtlCol="0">
            <a:spAutoFit/>
          </a:bodyPr>
          <a:lstStyle/>
          <a:p>
            <a:r>
              <a:rPr lang="en-US" sz="1400" dirty="0">
                <a:solidFill>
                  <a:srgbClr val="FF0000"/>
                </a:solidFill>
              </a:rPr>
              <a:t>5 T</a:t>
            </a:r>
          </a:p>
        </p:txBody>
      </p:sp>
      <p:sp>
        <p:nvSpPr>
          <p:cNvPr id="13" name="TextBox 12">
            <a:extLst>
              <a:ext uri="{FF2B5EF4-FFF2-40B4-BE49-F238E27FC236}">
                <a16:creationId xmlns:a16="http://schemas.microsoft.com/office/drawing/2014/main" id="{89630AEE-A492-E045-9948-683B0966D27F}"/>
              </a:ext>
            </a:extLst>
          </p:cNvPr>
          <p:cNvSpPr txBox="1"/>
          <p:nvPr/>
        </p:nvSpPr>
        <p:spPr>
          <a:xfrm>
            <a:off x="138223" y="937115"/>
            <a:ext cx="8697433" cy="1569660"/>
          </a:xfrm>
          <a:prstGeom prst="rect">
            <a:avLst/>
          </a:prstGeom>
          <a:noFill/>
        </p:spPr>
        <p:txBody>
          <a:bodyPr wrap="square" rtlCol="0">
            <a:spAutoFit/>
          </a:bodyPr>
          <a:lstStyle/>
          <a:p>
            <a:pPr marL="342900" indent="-342900">
              <a:buFont typeface="Arial" charset="0"/>
              <a:buChar char="•"/>
            </a:pPr>
            <a:r>
              <a:rPr lang="en-US" sz="2400" dirty="0"/>
              <a:t>Radial trapping of ions by the space charge of the electron beam</a:t>
            </a:r>
          </a:p>
          <a:p>
            <a:pPr marL="342900" indent="-342900">
              <a:buFont typeface="Arial" charset="0"/>
              <a:buChar char="•"/>
            </a:pPr>
            <a:r>
              <a:rPr lang="en-US" sz="2400" dirty="0"/>
              <a:t>Axial trapping by applied electrostatic potentials at ends of trap</a:t>
            </a:r>
          </a:p>
          <a:p>
            <a:pPr marL="342900" indent="-342900">
              <a:buFont typeface="Arial" charset="0"/>
              <a:buChar char="•"/>
            </a:pPr>
            <a:r>
              <a:rPr lang="en-US" sz="2400" dirty="0"/>
              <a:t>Ion output per pulse is proportional to the trap length and electron current</a:t>
            </a:r>
          </a:p>
        </p:txBody>
      </p:sp>
      <p:pic>
        <p:nvPicPr>
          <p:cNvPr id="14" name="Picture 13">
            <a:extLst>
              <a:ext uri="{FF2B5EF4-FFF2-40B4-BE49-F238E27FC236}">
                <a16:creationId xmlns:a16="http://schemas.microsoft.com/office/drawing/2014/main" id="{EA20177D-6A1F-9D45-A26B-2310D3C384A6}"/>
              </a:ext>
            </a:extLst>
          </p:cNvPr>
          <p:cNvPicPr>
            <a:picLocks noChangeAspect="1"/>
          </p:cNvPicPr>
          <p:nvPr/>
        </p:nvPicPr>
        <p:blipFill>
          <a:blip r:embed="rId3"/>
          <a:stretch>
            <a:fillRect/>
          </a:stretch>
        </p:blipFill>
        <p:spPr>
          <a:xfrm>
            <a:off x="8665845" y="1013570"/>
            <a:ext cx="3213100" cy="1168400"/>
          </a:xfrm>
          <a:prstGeom prst="rect">
            <a:avLst/>
          </a:prstGeom>
        </p:spPr>
      </p:pic>
    </p:spTree>
    <p:extLst>
      <p:ext uri="{BB962C8B-B14F-4D97-AF65-F5344CB8AC3E}">
        <p14:creationId xmlns:p14="http://schemas.microsoft.com/office/powerpoint/2010/main" val="913253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23F4081-110B-5848-87F2-5169154EFE3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45243" y="3271886"/>
            <a:ext cx="8104572" cy="3200400"/>
          </a:xfrm>
          <a:prstGeom prst="rect">
            <a:avLst/>
          </a:prstGeom>
        </p:spPr>
      </p:pic>
      <p:sp>
        <p:nvSpPr>
          <p:cNvPr id="19" name="TextBox 18">
            <a:extLst>
              <a:ext uri="{FF2B5EF4-FFF2-40B4-BE49-F238E27FC236}">
                <a16:creationId xmlns:a16="http://schemas.microsoft.com/office/drawing/2014/main" id="{26CABF4A-FDD1-384F-92B1-1DF23E2CAB1E}"/>
              </a:ext>
            </a:extLst>
          </p:cNvPr>
          <p:cNvSpPr txBox="1"/>
          <p:nvPr/>
        </p:nvSpPr>
        <p:spPr>
          <a:xfrm>
            <a:off x="788670" y="4502754"/>
            <a:ext cx="1056573" cy="707886"/>
          </a:xfrm>
          <a:prstGeom prst="rect">
            <a:avLst/>
          </a:prstGeom>
          <a:noFill/>
        </p:spPr>
        <p:txBody>
          <a:bodyPr wrap="square" rtlCol="0">
            <a:spAutoFit/>
          </a:bodyPr>
          <a:lstStyle/>
          <a:p>
            <a:r>
              <a:rPr lang="en-US" sz="2000" dirty="0">
                <a:cs typeface="Futura Medium" panose="020B0602020204020303" pitchFamily="34" charset="-79"/>
              </a:rPr>
              <a:t>Electron Gun</a:t>
            </a:r>
          </a:p>
        </p:txBody>
      </p:sp>
      <p:sp>
        <p:nvSpPr>
          <p:cNvPr id="23" name="TextBox 22">
            <a:extLst>
              <a:ext uri="{FF2B5EF4-FFF2-40B4-BE49-F238E27FC236}">
                <a16:creationId xmlns:a16="http://schemas.microsoft.com/office/drawing/2014/main" id="{6599FF6A-BFC3-814D-86A0-E28BD44AF31B}"/>
              </a:ext>
            </a:extLst>
          </p:cNvPr>
          <p:cNvSpPr txBox="1"/>
          <p:nvPr/>
        </p:nvSpPr>
        <p:spPr>
          <a:xfrm>
            <a:off x="8915399" y="3625829"/>
            <a:ext cx="1177637" cy="707886"/>
          </a:xfrm>
          <a:prstGeom prst="rect">
            <a:avLst/>
          </a:prstGeom>
          <a:noFill/>
        </p:spPr>
        <p:txBody>
          <a:bodyPr wrap="square" rtlCol="0">
            <a:spAutoFit/>
          </a:bodyPr>
          <a:lstStyle/>
          <a:p>
            <a:r>
              <a:rPr lang="en-US" sz="2000" dirty="0">
                <a:cs typeface="Futura Medium" panose="020B0602020204020303" pitchFamily="34" charset="-79"/>
              </a:rPr>
              <a:t>Electron Collector</a:t>
            </a:r>
          </a:p>
        </p:txBody>
      </p:sp>
      <p:sp>
        <p:nvSpPr>
          <p:cNvPr id="2" name="Title 1"/>
          <p:cNvSpPr>
            <a:spLocks noGrp="1"/>
          </p:cNvSpPr>
          <p:nvPr>
            <p:ph type="title"/>
          </p:nvPr>
        </p:nvSpPr>
        <p:spPr/>
        <p:txBody>
          <a:bodyPr>
            <a:normAutofit fontScale="90000"/>
          </a:bodyPr>
          <a:lstStyle/>
          <a:p>
            <a:r>
              <a:rPr lang="en-US" dirty="0"/>
              <a:t>Extended EBIS Upgrade</a:t>
            </a:r>
          </a:p>
        </p:txBody>
      </p:sp>
      <p:sp>
        <p:nvSpPr>
          <p:cNvPr id="4" name="Date Placeholder 3"/>
          <p:cNvSpPr>
            <a:spLocks noGrp="1"/>
          </p:cNvSpPr>
          <p:nvPr>
            <p:ph type="dt" sz="half" idx="10"/>
          </p:nvPr>
        </p:nvSpPr>
        <p:spPr/>
        <p:txBody>
          <a:bodyPr/>
          <a:lstStyle/>
          <a:p>
            <a:r>
              <a:rPr lang="en-US" dirty="0"/>
              <a:t>PSTP, September 26,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5</a:t>
            </a:fld>
            <a:endParaRPr lang="en-US"/>
          </a:p>
        </p:txBody>
      </p:sp>
      <p:sp>
        <p:nvSpPr>
          <p:cNvPr id="16" name="TextBox 15"/>
          <p:cNvSpPr txBox="1"/>
          <p:nvPr/>
        </p:nvSpPr>
        <p:spPr>
          <a:xfrm>
            <a:off x="1332614" y="956068"/>
            <a:ext cx="9526772" cy="1938992"/>
          </a:xfrm>
          <a:prstGeom prst="rect">
            <a:avLst/>
          </a:prstGeom>
          <a:noFill/>
        </p:spPr>
        <p:txBody>
          <a:bodyPr wrap="square" rtlCol="0">
            <a:spAutoFit/>
          </a:bodyPr>
          <a:lstStyle/>
          <a:p>
            <a:pPr marL="342900" indent="-342900">
              <a:buFont typeface="Arial" charset="0"/>
              <a:buChar char="•"/>
            </a:pPr>
            <a:r>
              <a:rPr lang="en-US" sz="2400" dirty="0"/>
              <a:t>Add a second 5 T superconducting solenoid for trap length extension: 40% increase in Au intensity</a:t>
            </a:r>
          </a:p>
          <a:p>
            <a:pPr marL="342900" indent="-342900">
              <a:buFont typeface="Arial" charset="0"/>
              <a:buChar char="•"/>
            </a:pPr>
            <a:endParaRPr lang="en-US" sz="1200" dirty="0"/>
          </a:p>
          <a:p>
            <a:pPr marL="342900" indent="-342900">
              <a:buFont typeface="Arial" charset="0"/>
              <a:buChar char="•"/>
            </a:pPr>
            <a:r>
              <a:rPr lang="en-US" sz="2400" dirty="0"/>
              <a:t>Install </a:t>
            </a:r>
            <a:r>
              <a:rPr lang="en-US" sz="2400" baseline="30000" dirty="0"/>
              <a:t>3</a:t>
            </a:r>
            <a:r>
              <a:rPr lang="en-US" sz="2400" dirty="0"/>
              <a:t>He polarization and injection system into the upstream solenoid</a:t>
            </a:r>
          </a:p>
          <a:p>
            <a:pPr marL="342900" indent="-342900">
              <a:buFont typeface="Arial" charset="0"/>
              <a:buChar char="•"/>
            </a:pPr>
            <a:endParaRPr lang="en-US" sz="1200" dirty="0"/>
          </a:p>
          <a:p>
            <a:pPr marL="342900" indent="-342900">
              <a:buFont typeface="Arial" charset="0"/>
              <a:buChar char="•"/>
            </a:pPr>
            <a:r>
              <a:rPr lang="en-US" sz="2400" dirty="0"/>
              <a:t>Opportunity for various vacuum and other minor improvements</a:t>
            </a:r>
          </a:p>
        </p:txBody>
      </p:sp>
      <p:sp>
        <p:nvSpPr>
          <p:cNvPr id="3" name="Rectangle 2">
            <a:extLst>
              <a:ext uri="{FF2B5EF4-FFF2-40B4-BE49-F238E27FC236}">
                <a16:creationId xmlns:a16="http://schemas.microsoft.com/office/drawing/2014/main" id="{0DF4ECC7-1C7A-4D5C-9AAA-F08290301D85}"/>
              </a:ext>
            </a:extLst>
          </p:cNvPr>
          <p:cNvSpPr/>
          <p:nvPr/>
        </p:nvSpPr>
        <p:spPr>
          <a:xfrm>
            <a:off x="3354971" y="4599269"/>
            <a:ext cx="729349" cy="257428"/>
          </a:xfrm>
          <a:prstGeom prst="rect">
            <a:avLst/>
          </a:pr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E60E857-9D1C-4255-B188-EC97B4AF4085}"/>
              </a:ext>
            </a:extLst>
          </p:cNvPr>
          <p:cNvSpPr txBox="1"/>
          <p:nvPr/>
        </p:nvSpPr>
        <p:spPr>
          <a:xfrm>
            <a:off x="128938" y="3271886"/>
            <a:ext cx="2295525" cy="707886"/>
          </a:xfrm>
          <a:prstGeom prst="rect">
            <a:avLst/>
          </a:prstGeom>
          <a:noFill/>
        </p:spPr>
        <p:txBody>
          <a:bodyPr wrap="square" rtlCol="0">
            <a:spAutoFit/>
          </a:bodyPr>
          <a:lstStyle/>
          <a:p>
            <a:pPr algn="ctr"/>
            <a:r>
              <a:rPr lang="en-US" sz="2000" baseline="30000" dirty="0"/>
              <a:t>3</a:t>
            </a:r>
            <a:r>
              <a:rPr lang="en-US" sz="2000" dirty="0"/>
              <a:t>He polarization and injection systems</a:t>
            </a:r>
          </a:p>
        </p:txBody>
      </p:sp>
      <p:cxnSp>
        <p:nvCxnSpPr>
          <p:cNvPr id="15" name="Straight Arrow Connector 14">
            <a:extLst>
              <a:ext uri="{FF2B5EF4-FFF2-40B4-BE49-F238E27FC236}">
                <a16:creationId xmlns:a16="http://schemas.microsoft.com/office/drawing/2014/main" id="{9F7B6A6F-7898-4A18-BBA5-88C57D7671E5}"/>
              </a:ext>
            </a:extLst>
          </p:cNvPr>
          <p:cNvCxnSpPr/>
          <p:nvPr/>
        </p:nvCxnSpPr>
        <p:spPr>
          <a:xfrm>
            <a:off x="2224704" y="3781425"/>
            <a:ext cx="1130267" cy="7955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8389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Extended EBIS Superconducting Solenoids</a:t>
            </a:r>
          </a:p>
        </p:txBody>
      </p:sp>
      <p:sp>
        <p:nvSpPr>
          <p:cNvPr id="4" name="Date Placeholder 3"/>
          <p:cNvSpPr>
            <a:spLocks noGrp="1"/>
          </p:cNvSpPr>
          <p:nvPr>
            <p:ph type="dt" sz="half" idx="10"/>
          </p:nvPr>
        </p:nvSpPr>
        <p:spPr/>
        <p:txBody>
          <a:bodyPr/>
          <a:lstStyle/>
          <a:p>
            <a:r>
              <a:rPr lang="en-US" dirty="0"/>
              <a:t>PSTP, September 26,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6</a:t>
            </a:fld>
            <a:endParaRPr lang="en-US"/>
          </a:p>
        </p:txBody>
      </p:sp>
      <p:sp>
        <p:nvSpPr>
          <p:cNvPr id="14" name="TextBox 13">
            <a:extLst>
              <a:ext uri="{FF2B5EF4-FFF2-40B4-BE49-F238E27FC236}">
                <a16:creationId xmlns:a16="http://schemas.microsoft.com/office/drawing/2014/main" id="{B0FB342E-B6C2-BA44-BC9A-A90A3C66567A}"/>
              </a:ext>
            </a:extLst>
          </p:cNvPr>
          <p:cNvSpPr txBox="1"/>
          <p:nvPr/>
        </p:nvSpPr>
        <p:spPr>
          <a:xfrm>
            <a:off x="0" y="5267980"/>
            <a:ext cx="12192000" cy="954107"/>
          </a:xfrm>
          <a:prstGeom prst="rect">
            <a:avLst/>
          </a:prstGeom>
          <a:noFill/>
        </p:spPr>
        <p:txBody>
          <a:bodyPr wrap="square" rtlCol="0">
            <a:spAutoFit/>
          </a:bodyPr>
          <a:lstStyle/>
          <a:p>
            <a:pPr marL="457200" indent="-457200">
              <a:buFont typeface="Arial" panose="020B0604020202020204" pitchFamily="34" charset="0"/>
              <a:buChar char="•"/>
            </a:pPr>
            <a:r>
              <a:rPr lang="en-US" sz="2800" dirty="0"/>
              <a:t>5.0 Tesla field, about 1.0 Tesla at field minimum in solenoid separation (~30 cm)</a:t>
            </a:r>
          </a:p>
          <a:p>
            <a:pPr marL="457200" indent="-457200">
              <a:buFont typeface="Arial" panose="020B0604020202020204" pitchFamily="34" charset="0"/>
              <a:buChar char="•"/>
            </a:pPr>
            <a:r>
              <a:rPr lang="en-US" sz="2800" dirty="0"/>
              <a:t>Electron beam successfully propagated through both solenoids in May 2019.</a:t>
            </a:r>
          </a:p>
        </p:txBody>
      </p:sp>
      <p:pic>
        <p:nvPicPr>
          <p:cNvPr id="3" name="Picture 2">
            <a:extLst>
              <a:ext uri="{FF2B5EF4-FFF2-40B4-BE49-F238E27FC236}">
                <a16:creationId xmlns:a16="http://schemas.microsoft.com/office/drawing/2014/main" id="{D3D6F513-DDAE-FA4A-BF77-FB1C47729B0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1027" y="629825"/>
            <a:ext cx="10989945" cy="4576172"/>
          </a:xfrm>
          <a:prstGeom prst="rect">
            <a:avLst/>
          </a:prstGeom>
        </p:spPr>
      </p:pic>
    </p:spTree>
    <p:extLst>
      <p:ext uri="{BB962C8B-B14F-4D97-AF65-F5344CB8AC3E}">
        <p14:creationId xmlns:p14="http://schemas.microsoft.com/office/powerpoint/2010/main" val="4023991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Polarized </a:t>
            </a:r>
            <a:r>
              <a:rPr lang="en-US" baseline="30000" dirty="0"/>
              <a:t>3</a:t>
            </a:r>
            <a:r>
              <a:rPr lang="en-US" dirty="0"/>
              <a:t>He Ion Source</a:t>
            </a:r>
          </a:p>
        </p:txBody>
      </p:sp>
      <p:sp>
        <p:nvSpPr>
          <p:cNvPr id="4" name="Date Placeholder 3"/>
          <p:cNvSpPr>
            <a:spLocks noGrp="1"/>
          </p:cNvSpPr>
          <p:nvPr>
            <p:ph type="dt" sz="half" idx="10"/>
          </p:nvPr>
        </p:nvSpPr>
        <p:spPr/>
        <p:txBody>
          <a:bodyPr/>
          <a:lstStyle/>
          <a:p>
            <a:r>
              <a:rPr lang="en-US" dirty="0"/>
              <a:t>PSTP, September 26,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7</a:t>
            </a:fld>
            <a:endParaRPr lang="en-US"/>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3647" y="599909"/>
            <a:ext cx="10782048" cy="6029490"/>
          </a:xfrm>
          <a:prstGeom prst="rect">
            <a:avLst/>
          </a:prstGeom>
        </p:spPr>
      </p:pic>
    </p:spTree>
    <p:extLst>
      <p:ext uri="{BB962C8B-B14F-4D97-AF65-F5344CB8AC3E}">
        <p14:creationId xmlns:p14="http://schemas.microsoft.com/office/powerpoint/2010/main" val="1781466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Metastability</a:t>
            </a:r>
            <a:r>
              <a:rPr lang="en-US" dirty="0"/>
              <a:t> Exchange Optical Pumping</a:t>
            </a:r>
          </a:p>
        </p:txBody>
      </p:sp>
      <p:sp>
        <p:nvSpPr>
          <p:cNvPr id="4" name="Date Placeholder 3"/>
          <p:cNvSpPr>
            <a:spLocks noGrp="1"/>
          </p:cNvSpPr>
          <p:nvPr>
            <p:ph type="dt" sz="half" idx="10"/>
          </p:nvPr>
        </p:nvSpPr>
        <p:spPr/>
        <p:txBody>
          <a:bodyPr/>
          <a:lstStyle/>
          <a:p>
            <a:r>
              <a:rPr lang="en-US" dirty="0"/>
              <a:t>PSTP, September 26, 2019</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Matthew Musgrave</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0C184-99FD-C341-B8FA-1B8F8EC6174D}"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Screen Shot 2015-10-29 at 3.18.49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7178" y="703893"/>
            <a:ext cx="10097644" cy="5789455"/>
          </a:xfrm>
          <a:prstGeom prst="rect">
            <a:avLst/>
          </a:prstGeom>
        </p:spPr>
      </p:pic>
    </p:spTree>
    <p:extLst>
      <p:ext uri="{BB962C8B-B14F-4D97-AF65-F5344CB8AC3E}">
        <p14:creationId xmlns:p14="http://schemas.microsoft.com/office/powerpoint/2010/main" val="805876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High-Field MEOP</a:t>
            </a:r>
          </a:p>
        </p:txBody>
      </p:sp>
      <p:sp>
        <p:nvSpPr>
          <p:cNvPr id="4" name="Date Placeholder 3"/>
          <p:cNvSpPr>
            <a:spLocks noGrp="1"/>
          </p:cNvSpPr>
          <p:nvPr>
            <p:ph type="dt" sz="half" idx="10"/>
          </p:nvPr>
        </p:nvSpPr>
        <p:spPr/>
        <p:txBody>
          <a:bodyPr/>
          <a:lstStyle/>
          <a:p>
            <a:r>
              <a:rPr lang="en-US" dirty="0"/>
              <a:t>PSTP, September 26, 2019</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Matthew Musgrave</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0C184-99FD-C341-B8FA-1B8F8EC6174D}"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C1F484F3-7513-FD44-9A9B-5F349E894CD7}"/>
              </a:ext>
            </a:extLst>
          </p:cNvPr>
          <p:cNvGrpSpPr/>
          <p:nvPr/>
        </p:nvGrpSpPr>
        <p:grpSpPr>
          <a:xfrm>
            <a:off x="231808" y="1251285"/>
            <a:ext cx="6516905" cy="4763678"/>
            <a:chOff x="556660" y="1529615"/>
            <a:chExt cx="5805237" cy="3870158"/>
          </a:xfrm>
        </p:grpSpPr>
        <p:pic>
          <p:nvPicPr>
            <p:cNvPr id="3" name="Picture 2">
              <a:extLst>
                <a:ext uri="{FF2B5EF4-FFF2-40B4-BE49-F238E27FC236}">
                  <a16:creationId xmlns:a16="http://schemas.microsoft.com/office/drawing/2014/main" id="{2DD972C9-E3B2-F54C-9C54-007C57B6F96B}"/>
                </a:ext>
              </a:extLst>
            </p:cNvPr>
            <p:cNvPicPr>
              <a:picLocks noChangeAspect="1"/>
            </p:cNvPicPr>
            <p:nvPr/>
          </p:nvPicPr>
          <p:blipFill>
            <a:blip r:embed="rId2"/>
            <a:stretch>
              <a:fillRect/>
            </a:stretch>
          </p:blipFill>
          <p:spPr>
            <a:xfrm>
              <a:off x="556660" y="1529615"/>
              <a:ext cx="5805237" cy="3870158"/>
            </a:xfrm>
            <a:prstGeom prst="rect">
              <a:avLst/>
            </a:prstGeom>
          </p:spPr>
        </p:pic>
        <p:sp>
          <p:nvSpPr>
            <p:cNvPr id="8" name="Oval 7">
              <a:extLst>
                <a:ext uri="{FF2B5EF4-FFF2-40B4-BE49-F238E27FC236}">
                  <a16:creationId xmlns:a16="http://schemas.microsoft.com/office/drawing/2014/main" id="{77E96EFB-D031-5443-B83E-B1BFA9AA7059}"/>
                </a:ext>
              </a:extLst>
            </p:cNvPr>
            <p:cNvSpPr/>
            <p:nvPr/>
          </p:nvSpPr>
          <p:spPr>
            <a:xfrm>
              <a:off x="1915427" y="4957011"/>
              <a:ext cx="279133" cy="25025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7D70AC7-D3E2-7E44-811F-49E15CF2446B}"/>
                </a:ext>
              </a:extLst>
            </p:cNvPr>
            <p:cNvSpPr/>
            <p:nvPr/>
          </p:nvSpPr>
          <p:spPr>
            <a:xfrm>
              <a:off x="4965031" y="4957011"/>
              <a:ext cx="279133" cy="25025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Content Placeholder 3">
            <a:extLst>
              <a:ext uri="{FF2B5EF4-FFF2-40B4-BE49-F238E27FC236}">
                <a16:creationId xmlns:a16="http://schemas.microsoft.com/office/drawing/2014/main" id="{FD84E1F5-5B19-D342-B3D4-A0E2927FE561}"/>
              </a:ext>
            </a:extLst>
          </p:cNvPr>
          <p:cNvSpPr txBox="1">
            <a:spLocks/>
          </p:cNvSpPr>
          <p:nvPr/>
        </p:nvSpPr>
        <p:spPr>
          <a:xfrm>
            <a:off x="7010400" y="3677188"/>
            <a:ext cx="5181600" cy="250882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400" u="sng" dirty="0" err="1"/>
              <a:t>Lumibird</a:t>
            </a:r>
            <a:r>
              <a:rPr lang="en-US" sz="2400" u="sng" dirty="0"/>
              <a:t> Pump Laser Specifications</a:t>
            </a:r>
          </a:p>
          <a:p>
            <a:r>
              <a:rPr lang="en-US" sz="2400" dirty="0"/>
              <a:t>276769.46 GHz central frequency</a:t>
            </a:r>
          </a:p>
          <a:p>
            <a:r>
              <a:rPr lang="en-US" sz="2400" dirty="0"/>
              <a:t>2 GHz linewidth</a:t>
            </a:r>
          </a:p>
          <a:p>
            <a:r>
              <a:rPr lang="en-US" sz="2400" dirty="0"/>
              <a:t>~300 GHz thermal tuning range</a:t>
            </a:r>
          </a:p>
          <a:p>
            <a:r>
              <a:rPr lang="en-US" sz="2400" dirty="0"/>
              <a:t>5 GHz remote fine tuning range</a:t>
            </a:r>
          </a:p>
          <a:p>
            <a:r>
              <a:rPr lang="en-US" sz="2400" dirty="0"/>
              <a:t>5 W Power</a:t>
            </a:r>
          </a:p>
          <a:p>
            <a:pPr marL="0" indent="0">
              <a:buNone/>
            </a:pPr>
            <a:endParaRPr lang="en-US" sz="2400" dirty="0"/>
          </a:p>
        </p:txBody>
      </p:sp>
      <p:sp>
        <p:nvSpPr>
          <p:cNvPr id="13" name="TextBox 12">
            <a:extLst>
              <a:ext uri="{FF2B5EF4-FFF2-40B4-BE49-F238E27FC236}">
                <a16:creationId xmlns:a16="http://schemas.microsoft.com/office/drawing/2014/main" id="{FC39E3B3-1C49-5E42-95C2-B0FA00911766}"/>
              </a:ext>
            </a:extLst>
          </p:cNvPr>
          <p:cNvSpPr txBox="1"/>
          <p:nvPr/>
        </p:nvSpPr>
        <p:spPr>
          <a:xfrm>
            <a:off x="3009701" y="5957571"/>
            <a:ext cx="3972626" cy="369332"/>
          </a:xfrm>
          <a:prstGeom prst="rect">
            <a:avLst/>
          </a:prstGeom>
          <a:noFill/>
        </p:spPr>
        <p:txBody>
          <a:bodyPr wrap="square" rtlCol="0">
            <a:spAutoFit/>
          </a:bodyPr>
          <a:lstStyle/>
          <a:p>
            <a:r>
              <a:rPr lang="en-US" dirty="0"/>
              <a:t>GHz Shift from </a:t>
            </a:r>
            <a:r>
              <a:rPr lang="en-US" baseline="30000" dirty="0"/>
              <a:t>3</a:t>
            </a:r>
            <a:r>
              <a:rPr lang="en-US" dirty="0"/>
              <a:t>He C1 Frequency at 0 T</a:t>
            </a:r>
          </a:p>
        </p:txBody>
      </p:sp>
      <p:pic>
        <p:nvPicPr>
          <p:cNvPr id="1025" name="Picture 1" descr="page1image3905248">
            <a:extLst>
              <a:ext uri="{FF2B5EF4-FFF2-40B4-BE49-F238E27FC236}">
                <a16:creationId xmlns:a16="http://schemas.microsoft.com/office/drawing/2014/main" id="{F977B7EA-5941-F845-B998-BCEF2F77903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212535" y="1161041"/>
            <a:ext cx="4319466" cy="2294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1852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14078</TotalTime>
  <Words>1453</Words>
  <Application>Microsoft Macintosh PowerPoint</Application>
  <PresentationFormat>Widescreen</PresentationFormat>
  <Paragraphs>250</Paragraphs>
  <Slides>28</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Futura Medium</vt:lpstr>
      <vt:lpstr>Wingdings</vt:lpstr>
      <vt:lpstr>Office Theme</vt:lpstr>
      <vt:lpstr>Development of a Polarized  3He++ Ion Source for the EIC</vt:lpstr>
      <vt:lpstr>Why a Polarized 3He Ion Source?</vt:lpstr>
      <vt:lpstr>Source Concept</vt:lpstr>
      <vt:lpstr>RHIC EBIS</vt:lpstr>
      <vt:lpstr>Extended EBIS Upgrade</vt:lpstr>
      <vt:lpstr>Extended EBIS Superconducting Solenoids</vt:lpstr>
      <vt:lpstr>Polarized 3He Ion Source</vt:lpstr>
      <vt:lpstr>Metastability Exchange Optical Pumping</vt:lpstr>
      <vt:lpstr>High-Field MEOP</vt:lpstr>
      <vt:lpstr>RF Discharge at Multi-Tesla Fields</vt:lpstr>
      <vt:lpstr>Optical Probe Polarimetry</vt:lpstr>
      <vt:lpstr>Open 3He Cell and Gas Purification System</vt:lpstr>
      <vt:lpstr>Open 3He Cell and Gas Purification System</vt:lpstr>
      <vt:lpstr>3He Open Cell Results </vt:lpstr>
      <vt:lpstr>High Speed Pulsed 3He Valve</vt:lpstr>
      <vt:lpstr>High Speed Pulsed 3He Valve</vt:lpstr>
      <vt:lpstr>Gas Ionization Cell for Electron Beam Tests in the BNL TestEBIS</vt:lpstr>
      <vt:lpstr>Vacuum Simulations of EBIS with MolFlow</vt:lpstr>
      <vt:lpstr>Electron Beam Ionization of 3He</vt:lpstr>
      <vt:lpstr>Electron Beam Ionization of 3He</vt:lpstr>
      <vt:lpstr>Electron Beam Ionization of 3He</vt:lpstr>
      <vt:lpstr>Electron Beam Ionization of 3He</vt:lpstr>
      <vt:lpstr>Gas Diffusion and EBIS Vacuum</vt:lpstr>
      <vt:lpstr>3He Wall Collisions Before Ionization</vt:lpstr>
      <vt:lpstr>Simulation Results for 3He Injection into EBIS</vt:lpstr>
      <vt:lpstr>6 MeV 3He++ Polarimeter</vt:lpstr>
      <vt:lpstr>Summary</vt:lpstr>
      <vt:lpstr>Thank you for your attention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Musgrave</dc:creator>
  <cp:lastModifiedBy>Musgrave, Matthew</cp:lastModifiedBy>
  <cp:revision>295</cp:revision>
  <cp:lastPrinted>2019-09-26T17:32:35Z</cp:lastPrinted>
  <dcterms:created xsi:type="dcterms:W3CDTF">2017-10-09T04:46:10Z</dcterms:created>
  <dcterms:modified xsi:type="dcterms:W3CDTF">2019-09-26T17:47:47Z</dcterms:modified>
</cp:coreProperties>
</file>