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888" r:id="rId2"/>
    <p:sldId id="890" r:id="rId3"/>
    <p:sldId id="256" r:id="rId4"/>
    <p:sldId id="912" r:id="rId5"/>
    <p:sldId id="913" r:id="rId6"/>
    <p:sldId id="267" r:id="rId7"/>
    <p:sldId id="914" r:id="rId8"/>
    <p:sldId id="896" r:id="rId9"/>
    <p:sldId id="892" r:id="rId10"/>
    <p:sldId id="895" r:id="rId11"/>
    <p:sldId id="915" r:id="rId12"/>
    <p:sldId id="891" r:id="rId13"/>
    <p:sldId id="893" r:id="rId14"/>
    <p:sldId id="916" r:id="rId15"/>
    <p:sldId id="273" r:id="rId16"/>
    <p:sldId id="899" r:id="rId17"/>
    <p:sldId id="271" r:id="rId18"/>
    <p:sldId id="261" r:id="rId19"/>
    <p:sldId id="262" r:id="rId20"/>
    <p:sldId id="906" r:id="rId21"/>
    <p:sldId id="911" r:id="rId22"/>
    <p:sldId id="905" r:id="rId23"/>
    <p:sldId id="917" r:id="rId24"/>
    <p:sldId id="922" r:id="rId25"/>
    <p:sldId id="923" r:id="rId26"/>
    <p:sldId id="921" r:id="rId27"/>
    <p:sldId id="918" r:id="rId28"/>
    <p:sldId id="91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B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8" autoAdjust="0"/>
    <p:restoredTop sz="94660"/>
  </p:normalViewPr>
  <p:slideViewPr>
    <p:cSldViewPr snapToGrid="0">
      <p:cViewPr varScale="1">
        <p:scale>
          <a:sx n="110" d="100"/>
          <a:sy n="110" d="100"/>
        </p:scale>
        <p:origin x="-4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F:\He3\He3_polarimeter\Calculation\Range-He4-Si.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a:t>Range of He4 in Si</a:t>
            </a:r>
          </a:p>
        </c:rich>
      </c:tx>
      <c:layout>
        <c:manualLayout>
          <c:xMode val="edge"/>
          <c:yMode val="edge"/>
          <c:x val="0.32501745164637436"/>
          <c:y val="0"/>
        </c:manualLayout>
      </c:layout>
      <c:overlay val="0"/>
      <c:spPr>
        <a:noFill/>
        <a:ln>
          <a:noFill/>
        </a:ln>
        <a:effectLst/>
      </c:spPr>
    </c:title>
    <c:autoTitleDeleted val="0"/>
    <c:plotArea>
      <c:layout>
        <c:manualLayout>
          <c:layoutTarget val="inner"/>
          <c:xMode val="edge"/>
          <c:yMode val="edge"/>
          <c:x val="0.15921374329717167"/>
          <c:y val="0.11077917862906433"/>
          <c:w val="0.78472118132846957"/>
          <c:h val="0.75838971374912445"/>
        </c:manualLayout>
      </c:layout>
      <c:scatterChart>
        <c:scatterStyle val="lineMarker"/>
        <c:varyColors val="0"/>
        <c:ser>
          <c:idx val="0"/>
          <c:order val="0"/>
          <c:spPr>
            <a:ln w="28575" cap="rnd">
              <a:solidFill>
                <a:schemeClr val="tx1"/>
              </a:solidFill>
              <a:round/>
            </a:ln>
            <a:effectLst/>
          </c:spPr>
          <c:marker>
            <c:symbol val="circle"/>
            <c:size val="5"/>
            <c:spPr>
              <a:solidFill>
                <a:schemeClr val="accent1"/>
              </a:solidFill>
              <a:ln w="9525">
                <a:solidFill>
                  <a:schemeClr val="tx1"/>
                </a:solidFill>
              </a:ln>
              <a:effectLst/>
            </c:spPr>
          </c:marker>
          <c:dLbls>
            <c:dLbl>
              <c:idx val="36"/>
              <c:layout>
                <c:manualLayout>
                  <c:x val="8.7965997563272599E-3"/>
                  <c:y val="6.5130899432079073E-2"/>
                </c:manualLayout>
              </c:layout>
              <c:tx>
                <c:rich>
                  <a:bodyPr rot="0" spcFirstLastPara="1" vertOverflow="ellipsis" horzOverflow="clip"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sz="1200" b="1" baseline="0"/>
                      <a:t>6MeV --&gt; 31.7um</a:t>
                    </a:r>
                  </a:p>
                </c:rich>
              </c:tx>
              <c:spPr>
                <a:noFill/>
                <a:ln>
                  <a:noFill/>
                </a:ln>
                <a:effectLst/>
              </c:spPr>
              <c:showLegendKey val="0"/>
              <c:showVal val="1"/>
              <c:showCatName val="1"/>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F3BE-4009-8788-EE676546C95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'He4 in Si'!$N$40:$N$84</c:f>
              <c:numCache>
                <c:formatCode>0.00E+00</c:formatCode>
                <c:ptCount val="45"/>
                <c:pt idx="0">
                  <c:v>0.93433476394849779</c:v>
                </c:pt>
                <c:pt idx="1">
                  <c:v>1.0454935622317596</c:v>
                </c:pt>
                <c:pt idx="2">
                  <c:v>1.146351931330472</c:v>
                </c:pt>
                <c:pt idx="3">
                  <c:v>1.2403433476394849</c:v>
                </c:pt>
                <c:pt idx="4">
                  <c:v>1.3291845493562231</c:v>
                </c:pt>
                <c:pt idx="5">
                  <c:v>1.4150214592274675</c:v>
                </c:pt>
                <c:pt idx="6">
                  <c:v>1.497854077253219</c:v>
                </c:pt>
                <c:pt idx="7">
                  <c:v>1.5785407725321887</c:v>
                </c:pt>
                <c:pt idx="8">
                  <c:v>1.6579399141630899</c:v>
                </c:pt>
                <c:pt idx="9">
                  <c:v>1.8133047210300428</c:v>
                </c:pt>
                <c:pt idx="10">
                  <c:v>1.9660944206008586</c:v>
                </c:pt>
                <c:pt idx="11">
                  <c:v>2.1175965665236052</c:v>
                </c:pt>
                <c:pt idx="12">
                  <c:v>2.2686695278969955</c:v>
                </c:pt>
                <c:pt idx="13">
                  <c:v>2.4201716738197425</c:v>
                </c:pt>
                <c:pt idx="14">
                  <c:v>2.5721030042918454</c:v>
                </c:pt>
                <c:pt idx="15">
                  <c:v>2.7248927038626602</c:v>
                </c:pt>
                <c:pt idx="16">
                  <c:v>2.8789699570815452</c:v>
                </c:pt>
                <c:pt idx="17">
                  <c:v>3.0347639484978544</c:v>
                </c:pt>
                <c:pt idx="18">
                  <c:v>3.1918454935622318</c:v>
                </c:pt>
                <c:pt idx="19">
                  <c:v>3.3506437768240342</c:v>
                </c:pt>
                <c:pt idx="20">
                  <c:v>3.5111587982832617</c:v>
                </c:pt>
                <c:pt idx="21">
                  <c:v>3.6738197424892705</c:v>
                </c:pt>
                <c:pt idx="22">
                  <c:v>3.83862660944206</c:v>
                </c:pt>
                <c:pt idx="23">
                  <c:v>4.6909871244635193</c:v>
                </c:pt>
                <c:pt idx="24">
                  <c:v>5.600858369098713</c:v>
                </c:pt>
                <c:pt idx="25">
                  <c:v>6.562231759656652</c:v>
                </c:pt>
                <c:pt idx="26">
                  <c:v>7.5836909871244629</c:v>
                </c:pt>
                <c:pt idx="27">
                  <c:v>8.6566523605150216</c:v>
                </c:pt>
                <c:pt idx="28">
                  <c:v>9.7896995708154488</c:v>
                </c:pt>
                <c:pt idx="29">
                  <c:v>10.97854077253219</c:v>
                </c:pt>
                <c:pt idx="30">
                  <c:v>12.223175965665234</c:v>
                </c:pt>
                <c:pt idx="31">
                  <c:v>14.884120171673819</c:v>
                </c:pt>
                <c:pt idx="32">
                  <c:v>17.7725321888412</c:v>
                </c:pt>
                <c:pt idx="33">
                  <c:v>20.896995708154506</c:v>
                </c:pt>
                <c:pt idx="34">
                  <c:v>24.253218884120169</c:v>
                </c:pt>
                <c:pt idx="35">
                  <c:v>27.841201716738194</c:v>
                </c:pt>
                <c:pt idx="36">
                  <c:v>31.652360515021453</c:v>
                </c:pt>
                <c:pt idx="37">
                  <c:v>35.682403433476395</c:v>
                </c:pt>
                <c:pt idx="38">
                  <c:v>39.927038626609445</c:v>
                </c:pt>
                <c:pt idx="39">
                  <c:v>44.377682403433475</c:v>
                </c:pt>
                <c:pt idx="40">
                  <c:v>49.055793991416301</c:v>
                </c:pt>
                <c:pt idx="41">
                  <c:v>53.905579399141629</c:v>
                </c:pt>
                <c:pt idx="42">
                  <c:v>59.012875536480685</c:v>
                </c:pt>
                <c:pt idx="43">
                  <c:v>64.291845493562235</c:v>
                </c:pt>
                <c:pt idx="44">
                  <c:v>69.742489270386272</c:v>
                </c:pt>
              </c:numCache>
            </c:numRef>
          </c:xVal>
          <c:yVal>
            <c:numRef>
              <c:f>'He4 in Si'!$O$40:$O$84</c:f>
              <c:numCache>
                <c:formatCode>0.00E+00</c:formatCode>
                <c:ptCount val="45"/>
                <c:pt idx="0">
                  <c:v>0.1</c:v>
                </c:pt>
                <c:pt idx="1">
                  <c:v>0.125</c:v>
                </c:pt>
                <c:pt idx="2">
                  <c:v>0.15</c:v>
                </c:pt>
                <c:pt idx="3">
                  <c:v>0.17499999999999999</c:v>
                </c:pt>
                <c:pt idx="4">
                  <c:v>0.2</c:v>
                </c:pt>
                <c:pt idx="5">
                  <c:v>0.22500000000000001</c:v>
                </c:pt>
                <c:pt idx="6">
                  <c:v>0.25</c:v>
                </c:pt>
                <c:pt idx="7">
                  <c:v>0.27500000000000002</c:v>
                </c:pt>
                <c:pt idx="8">
                  <c:v>0.3</c:v>
                </c:pt>
                <c:pt idx="9">
                  <c:v>0.35</c:v>
                </c:pt>
                <c:pt idx="10">
                  <c:v>0.4</c:v>
                </c:pt>
                <c:pt idx="11">
                  <c:v>0.45</c:v>
                </c:pt>
                <c:pt idx="12">
                  <c:v>0.5</c:v>
                </c:pt>
                <c:pt idx="13">
                  <c:v>0.55000000000000004</c:v>
                </c:pt>
                <c:pt idx="14">
                  <c:v>0.6</c:v>
                </c:pt>
                <c:pt idx="15">
                  <c:v>0.65</c:v>
                </c:pt>
                <c:pt idx="16">
                  <c:v>0.7</c:v>
                </c:pt>
                <c:pt idx="17">
                  <c:v>0.75</c:v>
                </c:pt>
                <c:pt idx="18">
                  <c:v>0.8</c:v>
                </c:pt>
                <c:pt idx="19">
                  <c:v>0.85</c:v>
                </c:pt>
                <c:pt idx="20">
                  <c:v>0.9</c:v>
                </c:pt>
                <c:pt idx="21">
                  <c:v>0.95</c:v>
                </c:pt>
                <c:pt idx="22">
                  <c:v>1</c:v>
                </c:pt>
                <c:pt idx="23">
                  <c:v>1.25</c:v>
                </c:pt>
                <c:pt idx="24">
                  <c:v>1.5</c:v>
                </c:pt>
                <c:pt idx="25">
                  <c:v>1.75</c:v>
                </c:pt>
                <c:pt idx="26">
                  <c:v>2</c:v>
                </c:pt>
                <c:pt idx="27">
                  <c:v>2.25</c:v>
                </c:pt>
                <c:pt idx="28">
                  <c:v>2.5</c:v>
                </c:pt>
                <c:pt idx="29">
                  <c:v>2.75</c:v>
                </c:pt>
                <c:pt idx="30">
                  <c:v>3</c:v>
                </c:pt>
                <c:pt idx="31">
                  <c:v>3.5</c:v>
                </c:pt>
                <c:pt idx="32">
                  <c:v>4</c:v>
                </c:pt>
                <c:pt idx="33">
                  <c:v>4.5</c:v>
                </c:pt>
                <c:pt idx="34">
                  <c:v>5</c:v>
                </c:pt>
                <c:pt idx="35">
                  <c:v>5.5</c:v>
                </c:pt>
                <c:pt idx="36">
                  <c:v>6</c:v>
                </c:pt>
                <c:pt idx="37">
                  <c:v>6.5</c:v>
                </c:pt>
                <c:pt idx="38">
                  <c:v>7</c:v>
                </c:pt>
                <c:pt idx="39">
                  <c:v>7.5</c:v>
                </c:pt>
                <c:pt idx="40">
                  <c:v>8</c:v>
                </c:pt>
                <c:pt idx="41">
                  <c:v>8.5</c:v>
                </c:pt>
                <c:pt idx="42">
                  <c:v>9</c:v>
                </c:pt>
                <c:pt idx="43">
                  <c:v>9.5</c:v>
                </c:pt>
                <c:pt idx="44">
                  <c:v>10</c:v>
                </c:pt>
              </c:numCache>
            </c:numRef>
          </c:yVal>
          <c:smooth val="0"/>
          <c:extLst xmlns:c16r2="http://schemas.microsoft.com/office/drawing/2015/06/chart">
            <c:ext xmlns:c16="http://schemas.microsoft.com/office/drawing/2014/chart" uri="{C3380CC4-5D6E-409C-BE32-E72D297353CC}">
              <c16:uniqueId val="{00000001-F3BE-4009-8788-EE676546C953}"/>
            </c:ext>
          </c:extLst>
        </c:ser>
        <c:dLbls>
          <c:showLegendKey val="0"/>
          <c:showVal val="0"/>
          <c:showCatName val="0"/>
          <c:showSerName val="0"/>
          <c:showPercent val="0"/>
          <c:showBubbleSize val="0"/>
        </c:dLbls>
        <c:axId val="40379520"/>
        <c:axId val="40381440"/>
      </c:scatterChart>
      <c:valAx>
        <c:axId val="40379520"/>
        <c:scaling>
          <c:orientation val="minMax"/>
          <c:max val="60"/>
        </c:scaling>
        <c:delete val="0"/>
        <c:axPos val="b"/>
        <c:majorGridlines>
          <c:spPr>
            <a:ln w="12700" cap="flat" cmpd="sng" algn="ctr">
              <a:solidFill>
                <a:schemeClr val="tx2">
                  <a:lumMod val="40000"/>
                  <a:lumOff val="60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i="0" baseline="0"/>
                  <a:t>D, um</a:t>
                </a:r>
              </a:p>
            </c:rich>
          </c:tx>
          <c:layout>
            <c:manualLayout>
              <c:xMode val="edge"/>
              <c:yMode val="edge"/>
              <c:x val="0.89026823958596535"/>
              <c:y val="0.79980300489863076"/>
            </c:manualLayout>
          </c:layout>
          <c:overlay val="0"/>
          <c:spPr>
            <a:noFill/>
            <a:ln>
              <a:noFill/>
            </a:ln>
            <a:effectLst/>
          </c:sp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381440"/>
        <c:crosses val="autoZero"/>
        <c:crossBetween val="midCat"/>
        <c:majorUnit val="10"/>
      </c:valAx>
      <c:valAx>
        <c:axId val="40381440"/>
        <c:scaling>
          <c:orientation val="minMax"/>
          <c:max val="10"/>
        </c:scaling>
        <c:delete val="0"/>
        <c:axPos val="l"/>
        <c:majorGridlines>
          <c:spPr>
            <a:ln w="12700" cap="flat" cmpd="sng" algn="ctr">
              <a:solidFill>
                <a:schemeClr val="tx2">
                  <a:lumMod val="20000"/>
                  <a:lumOff val="8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baseline="0"/>
                  <a:t>P, MeV</a:t>
                </a:r>
              </a:p>
            </c:rich>
          </c:tx>
          <c:layout>
            <c:manualLayout>
              <c:xMode val="edge"/>
              <c:yMode val="edge"/>
              <c:x val="3.3512505370889806E-3"/>
              <c:y val="0.37190940206415374"/>
            </c:manualLayout>
          </c:layout>
          <c:overlay val="0"/>
          <c:spPr>
            <a:noFill/>
            <a:ln>
              <a:noFill/>
            </a:ln>
            <a:effectLst/>
          </c:spPr>
        </c:title>
        <c:numFmt formatCode="#,##0.00" sourceLinked="0"/>
        <c:majorTickMark val="in"/>
        <c:minorTickMark val="none"/>
        <c:tickLblPos val="nextTo"/>
        <c:spPr>
          <a:noFill/>
          <a:ln w="12700"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379520"/>
        <c:crosses val="autoZero"/>
        <c:crossBetween val="midCat"/>
      </c:valAx>
      <c:spPr>
        <a:noFill/>
        <a:ln>
          <a:solidFill>
            <a:schemeClr val="tx2">
              <a:lumMod val="40000"/>
              <a:lumOff val="60000"/>
            </a:schemeClr>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baseline="0"/>
              <a:t>Range of He3 in Si</a:t>
            </a:r>
          </a:p>
        </c:rich>
      </c:tx>
      <c:layout>
        <c:manualLayout>
          <c:xMode val="edge"/>
          <c:yMode val="edge"/>
          <c:x val="0.32535731954085612"/>
          <c:y val="4.0729879439556863E-3"/>
        </c:manualLayout>
      </c:layout>
      <c:overlay val="0"/>
      <c:spPr>
        <a:noFill/>
        <a:ln>
          <a:noFill/>
        </a:ln>
        <a:effectLst/>
      </c:spPr>
    </c:title>
    <c:autoTitleDeleted val="0"/>
    <c:plotArea>
      <c:layout>
        <c:manualLayout>
          <c:layoutTarget val="inner"/>
          <c:xMode val="edge"/>
          <c:yMode val="edge"/>
          <c:x val="0.1628822790492872"/>
          <c:y val="0.10108033599905583"/>
          <c:w val="0.77895535264887483"/>
          <c:h val="0.7736037669045035"/>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'He4 in Si'!$N$88:$N$104</c:f>
              <c:numCache>
                <c:formatCode>0.00E+00</c:formatCode>
                <c:ptCount val="17"/>
                <c:pt idx="0">
                  <c:v>5.600858369098713</c:v>
                </c:pt>
                <c:pt idx="1">
                  <c:v>6.562231759656652</c:v>
                </c:pt>
                <c:pt idx="2">
                  <c:v>7.5836909871244629</c:v>
                </c:pt>
                <c:pt idx="3">
                  <c:v>8.6566523605150216</c:v>
                </c:pt>
                <c:pt idx="4">
                  <c:v>9.7896995708154488</c:v>
                </c:pt>
                <c:pt idx="5">
                  <c:v>10.97854077253219</c:v>
                </c:pt>
                <c:pt idx="6">
                  <c:v>12.223175965665234</c:v>
                </c:pt>
                <c:pt idx="7">
                  <c:v>14.884120171673819</c:v>
                </c:pt>
                <c:pt idx="8">
                  <c:v>17.7725321888412</c:v>
                </c:pt>
                <c:pt idx="9">
                  <c:v>20.896995708154506</c:v>
                </c:pt>
                <c:pt idx="10">
                  <c:v>24.253218884120169</c:v>
                </c:pt>
                <c:pt idx="11">
                  <c:v>27.841201716738194</c:v>
                </c:pt>
                <c:pt idx="12">
                  <c:v>31.652360515021453</c:v>
                </c:pt>
                <c:pt idx="13">
                  <c:v>35.682403433476395</c:v>
                </c:pt>
                <c:pt idx="14">
                  <c:v>39.927038626609445</c:v>
                </c:pt>
                <c:pt idx="15">
                  <c:v>44.377682403433475</c:v>
                </c:pt>
                <c:pt idx="16">
                  <c:v>49.055793991416301</c:v>
                </c:pt>
              </c:numCache>
            </c:numRef>
          </c:xVal>
          <c:yVal>
            <c:numRef>
              <c:f>'He4 in Si'!$O$88:$O$104</c:f>
              <c:numCache>
                <c:formatCode>0.00E+00</c:formatCode>
                <c:ptCount val="17"/>
                <c:pt idx="0">
                  <c:v>1.1363636363636362</c:v>
                </c:pt>
                <c:pt idx="1">
                  <c:v>1.3257575757575757</c:v>
                </c:pt>
                <c:pt idx="2">
                  <c:v>1.5151515151515151</c:v>
                </c:pt>
                <c:pt idx="3">
                  <c:v>1.7045454545454544</c:v>
                </c:pt>
                <c:pt idx="4">
                  <c:v>1.8939393939393938</c:v>
                </c:pt>
                <c:pt idx="5">
                  <c:v>2.083333333333333</c:v>
                </c:pt>
                <c:pt idx="6">
                  <c:v>2.2727272727272725</c:v>
                </c:pt>
                <c:pt idx="7">
                  <c:v>2.6515151515151514</c:v>
                </c:pt>
                <c:pt idx="8">
                  <c:v>3.0303030303030303</c:v>
                </c:pt>
                <c:pt idx="9">
                  <c:v>3.4090909090909087</c:v>
                </c:pt>
                <c:pt idx="10">
                  <c:v>3.7878787878787876</c:v>
                </c:pt>
                <c:pt idx="11">
                  <c:v>4.1666666666666661</c:v>
                </c:pt>
                <c:pt idx="12">
                  <c:v>4.545454545454545</c:v>
                </c:pt>
                <c:pt idx="13">
                  <c:v>4.9242424242424239</c:v>
                </c:pt>
                <c:pt idx="14">
                  <c:v>5.3030303030303028</c:v>
                </c:pt>
                <c:pt idx="15">
                  <c:v>5.6818181818181817</c:v>
                </c:pt>
                <c:pt idx="16">
                  <c:v>6.0606060606060606</c:v>
                </c:pt>
              </c:numCache>
            </c:numRef>
          </c:yVal>
          <c:smooth val="1"/>
          <c:extLst xmlns:c16r2="http://schemas.microsoft.com/office/drawing/2015/06/chart">
            <c:ext xmlns:c16="http://schemas.microsoft.com/office/drawing/2014/chart" uri="{C3380CC4-5D6E-409C-BE32-E72D297353CC}">
              <c16:uniqueId val="{00000000-009B-4E6B-9F4D-A2643E403A4B}"/>
            </c:ext>
          </c:extLst>
        </c:ser>
        <c:dLbls>
          <c:showLegendKey val="0"/>
          <c:showVal val="0"/>
          <c:showCatName val="0"/>
          <c:showSerName val="0"/>
          <c:showPercent val="0"/>
          <c:showBubbleSize val="0"/>
        </c:dLbls>
        <c:axId val="40439168"/>
        <c:axId val="40445824"/>
      </c:scatterChart>
      <c:valAx>
        <c:axId val="40439168"/>
        <c:scaling>
          <c:orientation val="minMax"/>
        </c:scaling>
        <c:delete val="0"/>
        <c:axPos val="b"/>
        <c:majorGridlines>
          <c:spPr>
            <a:ln w="12700" cap="flat" cmpd="sng" algn="ctr">
              <a:solidFill>
                <a:schemeClr val="tx2">
                  <a:lumMod val="40000"/>
                  <a:lumOff val="60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i="0" baseline="0"/>
                  <a:t>D, um</a:t>
                </a:r>
              </a:p>
            </c:rich>
          </c:tx>
          <c:layout>
            <c:manualLayout>
              <c:xMode val="edge"/>
              <c:yMode val="edge"/>
              <c:x val="0.88031798900032543"/>
              <c:y val="0.80506509841945595"/>
            </c:manualLayout>
          </c:layout>
          <c:overlay val="0"/>
          <c:spPr>
            <a:noFill/>
            <a:ln>
              <a:noFill/>
            </a:ln>
            <a:effectLst/>
          </c:sp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445824"/>
        <c:crosses val="autoZero"/>
        <c:crossBetween val="midCat"/>
        <c:majorUnit val="10"/>
      </c:valAx>
      <c:valAx>
        <c:axId val="40445824"/>
        <c:scaling>
          <c:orientation val="minMax"/>
        </c:scaling>
        <c:delete val="0"/>
        <c:axPos val="l"/>
        <c:majorGridlines>
          <c:spPr>
            <a:ln w="12700" cap="flat" cmpd="sng" algn="ctr">
              <a:solidFill>
                <a:schemeClr val="tx2">
                  <a:lumMod val="40000"/>
                  <a:lumOff val="60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i="0" baseline="0"/>
                  <a:t>P, MeV</a:t>
                </a:r>
              </a:p>
            </c:rich>
          </c:tx>
          <c:layout>
            <c:manualLayout>
              <c:xMode val="edge"/>
              <c:yMode val="edge"/>
              <c:x val="6.0867390912350532E-3"/>
              <c:y val="0.44148800685430073"/>
            </c:manualLayout>
          </c:layout>
          <c:overlay val="0"/>
          <c:spPr>
            <a:noFill/>
            <a:ln>
              <a:noFill/>
            </a:ln>
            <a:effectLst/>
          </c:sp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43916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b="1" dirty="0">
                <a:latin typeface="Times New Roman" panose="02020603050405020304" pitchFamily="18" charset="0"/>
                <a:cs typeface="Times New Roman" panose="02020603050405020304" pitchFamily="18" charset="0"/>
              </a:rPr>
              <a:t>Energy loss of 6 MeV </a:t>
            </a:r>
            <a:r>
              <a:rPr lang="en-US" sz="1400" b="1" baseline="30000" dirty="0">
                <a:latin typeface="Times New Roman" panose="02020603050405020304" pitchFamily="18" charset="0"/>
                <a:cs typeface="Times New Roman" panose="02020603050405020304" pitchFamily="18" charset="0"/>
              </a:rPr>
              <a:t>3</a:t>
            </a:r>
            <a:r>
              <a:rPr lang="en-US" sz="1400" b="1" dirty="0">
                <a:latin typeface="Times New Roman" panose="02020603050405020304" pitchFamily="18" charset="0"/>
                <a:cs typeface="Times New Roman" panose="02020603050405020304" pitchFamily="18" charset="0"/>
              </a:rPr>
              <a:t>He vs.</a:t>
            </a:r>
            <a:r>
              <a:rPr lang="en-US" sz="1400" b="1" baseline="0" dirty="0">
                <a:latin typeface="Times New Roman" panose="02020603050405020304" pitchFamily="18" charset="0"/>
                <a:cs typeface="Times New Roman" panose="02020603050405020304" pitchFamily="18" charset="0"/>
              </a:rPr>
              <a:t> thickness of</a:t>
            </a:r>
            <a:r>
              <a:rPr lang="en-US" sz="1400" b="1" dirty="0">
                <a:latin typeface="Times New Roman" panose="02020603050405020304" pitchFamily="18" charset="0"/>
                <a:cs typeface="Times New Roman" panose="02020603050405020304" pitchFamily="18" charset="0"/>
              </a:rPr>
              <a:t> foils</a:t>
            </a:r>
            <a:r>
              <a:rPr lang="en-US" sz="1400" b="1" baseline="0" dirty="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c:rich>
      </c:tx>
      <c:layout>
        <c:manualLayout>
          <c:xMode val="edge"/>
          <c:yMode val="edge"/>
          <c:x val="0.1550253795008395"/>
          <c:y val="9.1695978493562622E-3"/>
        </c:manualLayout>
      </c:layout>
      <c:overlay val="0"/>
      <c:spPr>
        <a:noFill/>
        <a:ln>
          <a:noFill/>
        </a:ln>
        <a:effectLst/>
      </c:spPr>
    </c:title>
    <c:autoTitleDeleted val="0"/>
    <c:plotArea>
      <c:layout>
        <c:manualLayout>
          <c:layoutTarget val="inner"/>
          <c:xMode val="edge"/>
          <c:yMode val="edge"/>
          <c:x val="0.11935714045289013"/>
          <c:y val="8.5663297661752555E-2"/>
          <c:w val="0.84856887379157553"/>
          <c:h val="0.7827698202301544"/>
        </c:manualLayout>
      </c:layout>
      <c:scatterChart>
        <c:scatterStyle val="smoothMarker"/>
        <c:varyColors val="0"/>
        <c:ser>
          <c:idx val="0"/>
          <c:order val="0"/>
          <c:tx>
            <c:strRef>
              <c:f>'He4 in Al'!$Q$70</c:f>
              <c:strCache>
                <c:ptCount val="1"/>
                <c:pt idx="0">
                  <c:v>Al</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'He4 in Al'!$P$71:$P$80</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'He4 in Al'!$Q$71:$Q$80</c:f>
              <c:numCache>
                <c:formatCode>General</c:formatCode>
                <c:ptCount val="10"/>
                <c:pt idx="0">
                  <c:v>125</c:v>
                </c:pt>
                <c:pt idx="1">
                  <c:v>250</c:v>
                </c:pt>
                <c:pt idx="2">
                  <c:v>375</c:v>
                </c:pt>
                <c:pt idx="3">
                  <c:v>500</c:v>
                </c:pt>
                <c:pt idx="4">
                  <c:v>625</c:v>
                </c:pt>
                <c:pt idx="5">
                  <c:v>750</c:v>
                </c:pt>
                <c:pt idx="6">
                  <c:v>875</c:v>
                </c:pt>
                <c:pt idx="7">
                  <c:v>1000</c:v>
                </c:pt>
                <c:pt idx="8">
                  <c:v>1125</c:v>
                </c:pt>
                <c:pt idx="9">
                  <c:v>1250</c:v>
                </c:pt>
              </c:numCache>
            </c:numRef>
          </c:yVal>
          <c:smooth val="1"/>
          <c:extLst xmlns:c16r2="http://schemas.microsoft.com/office/drawing/2015/06/chart">
            <c:ext xmlns:c16="http://schemas.microsoft.com/office/drawing/2014/chart" uri="{C3380CC4-5D6E-409C-BE32-E72D297353CC}">
              <c16:uniqueId val="{00000000-67FB-4AE4-8D4A-727E7107BB55}"/>
            </c:ext>
          </c:extLst>
        </c:ser>
        <c:ser>
          <c:idx val="1"/>
          <c:order val="1"/>
          <c:tx>
            <c:strRef>
              <c:f>'He4 in Al'!$R$70</c:f>
              <c:strCache>
                <c:ptCount val="1"/>
                <c:pt idx="0">
                  <c:v>Be</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'He4 in Al'!$P$71:$P$80</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'He4 in Al'!$R$71:$R$80</c:f>
              <c:numCache>
                <c:formatCode>General</c:formatCode>
                <c:ptCount val="10"/>
                <c:pt idx="0">
                  <c:v>100</c:v>
                </c:pt>
                <c:pt idx="1">
                  <c:v>200</c:v>
                </c:pt>
                <c:pt idx="2">
                  <c:v>300</c:v>
                </c:pt>
                <c:pt idx="3">
                  <c:v>400</c:v>
                </c:pt>
                <c:pt idx="4">
                  <c:v>500</c:v>
                </c:pt>
                <c:pt idx="5">
                  <c:v>600</c:v>
                </c:pt>
                <c:pt idx="6">
                  <c:v>700</c:v>
                </c:pt>
                <c:pt idx="7">
                  <c:v>800</c:v>
                </c:pt>
                <c:pt idx="8">
                  <c:v>900</c:v>
                </c:pt>
                <c:pt idx="9">
                  <c:v>1000</c:v>
                </c:pt>
              </c:numCache>
            </c:numRef>
          </c:yVal>
          <c:smooth val="1"/>
          <c:extLst xmlns:c16r2="http://schemas.microsoft.com/office/drawing/2015/06/chart">
            <c:ext xmlns:c16="http://schemas.microsoft.com/office/drawing/2014/chart" uri="{C3380CC4-5D6E-409C-BE32-E72D297353CC}">
              <c16:uniqueId val="{00000001-67FB-4AE4-8D4A-727E7107BB55}"/>
            </c:ext>
          </c:extLst>
        </c:ser>
        <c:ser>
          <c:idx val="2"/>
          <c:order val="2"/>
          <c:tx>
            <c:strRef>
              <c:f>'He4 in Al'!$S$70</c:f>
              <c:strCache>
                <c:ptCount val="1"/>
                <c:pt idx="0">
                  <c:v>Cu</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'He4 in Al'!$P$71:$P$80</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'He4 in Al'!$S$71:$S$80</c:f>
              <c:numCache>
                <c:formatCode>General</c:formatCode>
                <c:ptCount val="10"/>
                <c:pt idx="0">
                  <c:v>290</c:v>
                </c:pt>
                <c:pt idx="1">
                  <c:v>580</c:v>
                </c:pt>
                <c:pt idx="2">
                  <c:v>870</c:v>
                </c:pt>
                <c:pt idx="3">
                  <c:v>1160</c:v>
                </c:pt>
                <c:pt idx="4">
                  <c:v>1450</c:v>
                </c:pt>
                <c:pt idx="5">
                  <c:v>1740</c:v>
                </c:pt>
                <c:pt idx="6">
                  <c:v>2030</c:v>
                </c:pt>
                <c:pt idx="7">
                  <c:v>2320</c:v>
                </c:pt>
                <c:pt idx="8">
                  <c:v>2610</c:v>
                </c:pt>
                <c:pt idx="9">
                  <c:v>2900</c:v>
                </c:pt>
              </c:numCache>
            </c:numRef>
          </c:yVal>
          <c:smooth val="1"/>
          <c:extLst xmlns:c16r2="http://schemas.microsoft.com/office/drawing/2015/06/chart">
            <c:ext xmlns:c16="http://schemas.microsoft.com/office/drawing/2014/chart" uri="{C3380CC4-5D6E-409C-BE32-E72D297353CC}">
              <c16:uniqueId val="{00000002-67FB-4AE4-8D4A-727E7107BB55}"/>
            </c:ext>
          </c:extLst>
        </c:ser>
        <c:dLbls>
          <c:showLegendKey val="0"/>
          <c:showVal val="0"/>
          <c:showCatName val="0"/>
          <c:showSerName val="0"/>
          <c:showPercent val="0"/>
          <c:showBubbleSize val="0"/>
        </c:dLbls>
        <c:axId val="39479168"/>
        <c:axId val="39485824"/>
      </c:scatterChart>
      <c:valAx>
        <c:axId val="39479168"/>
        <c:scaling>
          <c:orientation val="minMax"/>
        </c:scaling>
        <c:delete val="0"/>
        <c:axPos val="b"/>
        <c:majorGridlines>
          <c:spPr>
            <a:ln w="12700" cap="flat" cmpd="sng" algn="ctr">
              <a:solidFill>
                <a:schemeClr val="tx2">
                  <a:lumMod val="40000"/>
                  <a:lumOff val="60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D, um</a:t>
                </a:r>
              </a:p>
            </c:rich>
          </c:tx>
          <c:layout>
            <c:manualLayout>
              <c:xMode val="edge"/>
              <c:yMode val="edge"/>
              <c:x val="0.87690602361477932"/>
              <c:y val="0.8048377450490791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485824"/>
        <c:crosses val="autoZero"/>
        <c:crossBetween val="midCat"/>
        <c:majorUnit val="1"/>
      </c:valAx>
      <c:valAx>
        <c:axId val="39485824"/>
        <c:scaling>
          <c:logBase val="10"/>
          <c:orientation val="minMax"/>
          <c:max val="4000"/>
          <c:min val="100"/>
        </c:scaling>
        <c:delete val="0"/>
        <c:axPos val="l"/>
        <c:majorGridlines>
          <c:spPr>
            <a:ln w="15875" cap="flat" cmpd="sng" algn="ctr">
              <a:solidFill>
                <a:schemeClr val="tx2">
                  <a:lumMod val="40000"/>
                  <a:lumOff val="60000"/>
                </a:schemeClr>
              </a:solidFill>
              <a:round/>
            </a:ln>
            <a:effectLst/>
          </c:spPr>
        </c:majorGridlines>
        <c:minorGridlines>
          <c:spPr>
            <a:ln w="9525" cap="flat" cmpd="sng" algn="ctr">
              <a:solidFill>
                <a:schemeClr val="tx2">
                  <a:lumMod val="40000"/>
                  <a:lumOff val="60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baseline="0" dirty="0">
                    <a:latin typeface="Symbol" panose="05050102010706020507" pitchFamily="18" charset="2"/>
                  </a:rPr>
                  <a:t>D</a:t>
                </a:r>
                <a:r>
                  <a:rPr lang="en-US" sz="1200" b="1" dirty="0"/>
                  <a:t>T,</a:t>
                </a:r>
                <a:r>
                  <a:rPr lang="en-US" sz="1200" b="1" baseline="0" dirty="0"/>
                  <a:t> keV</a:t>
                </a:r>
                <a:endParaRPr lang="en-US" sz="1200" b="1" dirty="0"/>
              </a:p>
            </c:rich>
          </c:tx>
          <c:layout>
            <c:manualLayout>
              <c:xMode val="edge"/>
              <c:yMode val="edge"/>
              <c:x val="1.2598425196850394E-2"/>
              <c:y val="0.4643305289555702"/>
            </c:manualLayout>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479168"/>
        <c:crosses val="autoZero"/>
        <c:crossBetween val="midCat"/>
      </c:valAx>
      <c:spPr>
        <a:noFill/>
        <a:ln>
          <a:solidFill>
            <a:schemeClr val="tx1"/>
          </a:solidFill>
        </a:ln>
        <a:effectLst/>
      </c:spPr>
    </c:plotArea>
    <c:legend>
      <c:legendPos val="b"/>
      <c:layout>
        <c:manualLayout>
          <c:xMode val="edge"/>
          <c:yMode val="edge"/>
          <c:x val="0.13645869462457175"/>
          <c:y val="0.1472996015677365"/>
          <c:w val="0.4385522133655127"/>
          <c:h val="4.901996214982066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Flow He-4 thru 1.8 Al foil</a:t>
            </a:r>
          </a:p>
        </c:rich>
      </c:tx>
      <c:overlay val="0"/>
      <c:spPr>
        <a:noFill/>
        <a:ln>
          <a:noFill/>
        </a:ln>
        <a:effectLst/>
      </c:spPr>
    </c:title>
    <c:autoTitleDeleted val="0"/>
    <c:plotArea>
      <c:layout>
        <c:manualLayout>
          <c:layoutTarget val="inner"/>
          <c:xMode val="edge"/>
          <c:yMode val="edge"/>
          <c:x val="0.16577913309969203"/>
          <c:y val="8.6760233918128649E-2"/>
          <c:w val="0.78138078982901704"/>
          <c:h val="0.78019855412810246"/>
        </c:manualLayout>
      </c:layout>
      <c:scatterChart>
        <c:scatterStyle val="smoothMarker"/>
        <c:varyColors val="0"/>
        <c:ser>
          <c:idx val="0"/>
          <c:order val="0"/>
          <c:tx>
            <c:strRef>
              <c:f>Sheet1!$B$3</c:f>
              <c:strCache>
                <c:ptCount val="1"/>
                <c:pt idx="0">
                  <c:v>Presure in ch2</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Sheet1!$C$2:$L$2</c:f>
              <c:numCache>
                <c:formatCode>General</c:formatCode>
                <c:ptCount val="10"/>
                <c:pt idx="0">
                  <c:v>5.0000000000000001E-3</c:v>
                </c:pt>
                <c:pt idx="1">
                  <c:v>0.01</c:v>
                </c:pt>
                <c:pt idx="2">
                  <c:v>0.1</c:v>
                </c:pt>
                <c:pt idx="3">
                  <c:v>0.5</c:v>
                </c:pt>
                <c:pt idx="4">
                  <c:v>1</c:v>
                </c:pt>
                <c:pt idx="5">
                  <c:v>2</c:v>
                </c:pt>
                <c:pt idx="6">
                  <c:v>3</c:v>
                </c:pt>
                <c:pt idx="7">
                  <c:v>4</c:v>
                </c:pt>
                <c:pt idx="8">
                  <c:v>5</c:v>
                </c:pt>
                <c:pt idx="9">
                  <c:v>6</c:v>
                </c:pt>
              </c:numCache>
            </c:numRef>
          </c:xVal>
          <c:yVal>
            <c:numRef>
              <c:f>Sheet1!$C$3:$L$3</c:f>
              <c:numCache>
                <c:formatCode>General</c:formatCode>
                <c:ptCount val="10"/>
                <c:pt idx="0">
                  <c:v>4.5000000000000003E-5</c:v>
                </c:pt>
                <c:pt idx="1">
                  <c:v>4.5000000000000003E-5</c:v>
                </c:pt>
                <c:pt idx="2">
                  <c:v>4.5000000000000003E-5</c:v>
                </c:pt>
                <c:pt idx="3">
                  <c:v>4.5000000000000003E-5</c:v>
                </c:pt>
                <c:pt idx="4">
                  <c:v>4.6E-5</c:v>
                </c:pt>
                <c:pt idx="5">
                  <c:v>4.8000000000000001E-5</c:v>
                </c:pt>
                <c:pt idx="6">
                  <c:v>5.0000000000000002E-5</c:v>
                </c:pt>
                <c:pt idx="7">
                  <c:v>5.1E-5</c:v>
                </c:pt>
                <c:pt idx="8">
                  <c:v>5.3000000000000001E-5</c:v>
                </c:pt>
                <c:pt idx="9">
                  <c:v>6.0000000000000002E-5</c:v>
                </c:pt>
              </c:numCache>
            </c:numRef>
          </c:yVal>
          <c:smooth val="1"/>
          <c:extLst xmlns:c16r2="http://schemas.microsoft.com/office/drawing/2015/06/chart">
            <c:ext xmlns:c16="http://schemas.microsoft.com/office/drawing/2014/chart" uri="{C3380CC4-5D6E-409C-BE32-E72D297353CC}">
              <c16:uniqueId val="{00000000-145E-444B-B65A-1ABAC79C07BD}"/>
            </c:ext>
          </c:extLst>
        </c:ser>
        <c:ser>
          <c:idx val="1"/>
          <c:order val="1"/>
          <c:tx>
            <c:strRef>
              <c:f>Sheet1!$B$4</c:f>
              <c:strCache>
                <c:ptCount val="1"/>
                <c:pt idx="0">
                  <c:v>He flow</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Sheet1!$C$2:$L$2</c:f>
              <c:numCache>
                <c:formatCode>General</c:formatCode>
                <c:ptCount val="10"/>
                <c:pt idx="0">
                  <c:v>5.0000000000000001E-3</c:v>
                </c:pt>
                <c:pt idx="1">
                  <c:v>0.01</c:v>
                </c:pt>
                <c:pt idx="2">
                  <c:v>0.1</c:v>
                </c:pt>
                <c:pt idx="3">
                  <c:v>0.5</c:v>
                </c:pt>
                <c:pt idx="4">
                  <c:v>1</c:v>
                </c:pt>
                <c:pt idx="5">
                  <c:v>2</c:v>
                </c:pt>
                <c:pt idx="6">
                  <c:v>3</c:v>
                </c:pt>
                <c:pt idx="7">
                  <c:v>4</c:v>
                </c:pt>
                <c:pt idx="8">
                  <c:v>5</c:v>
                </c:pt>
                <c:pt idx="9">
                  <c:v>6</c:v>
                </c:pt>
              </c:numCache>
            </c:numRef>
          </c:xVal>
          <c:yVal>
            <c:numRef>
              <c:f>Sheet1!$C$4:$L$4</c:f>
              <c:numCache>
                <c:formatCode>General</c:formatCode>
                <c:ptCount val="10"/>
                <c:pt idx="0">
                  <c:v>3.9999999999999999E-12</c:v>
                </c:pt>
                <c:pt idx="1">
                  <c:v>1.4000000000000001E-7</c:v>
                </c:pt>
                <c:pt idx="2">
                  <c:v>5.4999999999999999E-6</c:v>
                </c:pt>
                <c:pt idx="3">
                  <c:v>2.4000000000000001E-5</c:v>
                </c:pt>
                <c:pt idx="4">
                  <c:v>4.8999999999999998E-5</c:v>
                </c:pt>
                <c:pt idx="5">
                  <c:v>9.0000000000000006E-5</c:v>
                </c:pt>
                <c:pt idx="6">
                  <c:v>1.2999999999999999E-4</c:v>
                </c:pt>
                <c:pt idx="7">
                  <c:v>1.6000000000000001E-4</c:v>
                </c:pt>
                <c:pt idx="8">
                  <c:v>2.0000000000000001E-4</c:v>
                </c:pt>
                <c:pt idx="9">
                  <c:v>2.9999999999999997E-4</c:v>
                </c:pt>
              </c:numCache>
            </c:numRef>
          </c:yVal>
          <c:smooth val="1"/>
          <c:extLst xmlns:c16r2="http://schemas.microsoft.com/office/drawing/2015/06/chart">
            <c:ext xmlns:c16="http://schemas.microsoft.com/office/drawing/2014/chart" uri="{C3380CC4-5D6E-409C-BE32-E72D297353CC}">
              <c16:uniqueId val="{00000001-145E-444B-B65A-1ABAC79C07BD}"/>
            </c:ext>
          </c:extLst>
        </c:ser>
        <c:dLbls>
          <c:showLegendKey val="0"/>
          <c:showVal val="0"/>
          <c:showCatName val="0"/>
          <c:showSerName val="0"/>
          <c:showPercent val="0"/>
          <c:showBubbleSize val="0"/>
        </c:dLbls>
        <c:axId val="41906560"/>
        <c:axId val="41908864"/>
      </c:scatterChart>
      <c:valAx>
        <c:axId val="41906560"/>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Presure in ch1, Torr</a:t>
                </a:r>
              </a:p>
            </c:rich>
          </c:tx>
          <c:overlay val="0"/>
          <c:spPr>
            <a:noFill/>
            <a:ln>
              <a:noFill/>
            </a:ln>
            <a:effectLst/>
          </c:spPr>
        </c:title>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08864"/>
        <c:crosses val="autoZero"/>
        <c:crossBetween val="midCat"/>
      </c:valAx>
      <c:valAx>
        <c:axId val="41908864"/>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Torr, TorrL/sec</a:t>
                </a:r>
              </a:p>
            </c:rich>
          </c:tx>
          <c:overlay val="0"/>
          <c:spPr>
            <a:noFill/>
            <a:ln>
              <a:noFill/>
            </a:ln>
            <a:effectLst/>
          </c:spPr>
        </c:title>
        <c:numFmt formatCode="0.00E+00" sourceLinked="0"/>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065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3175">
      <a:solidFill>
        <a:schemeClr val="tx1"/>
      </a:solid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Number of the He-atoms vs. width of pulse  on the valve at SCS= 2.0T and D(hole)~100mkm</a:t>
            </a:r>
            <a:endParaRPr lang="en-US" dirty="0">
              <a:effectLst/>
            </a:endParaRPr>
          </a:p>
        </c:rich>
      </c:tx>
      <c:layout>
        <c:manualLayout>
          <c:xMode val="edge"/>
          <c:yMode val="edge"/>
          <c:x val="0.16448504790696161"/>
          <c:y val="1.4814814814814815E-2"/>
        </c:manualLayout>
      </c:layout>
      <c:overlay val="0"/>
    </c:title>
    <c:autoTitleDeleted val="0"/>
    <c:plotArea>
      <c:layout>
        <c:manualLayout>
          <c:layoutTarget val="inner"/>
          <c:xMode val="edge"/>
          <c:yMode val="edge"/>
          <c:x val="0.12467957130358705"/>
          <c:y val="0.13352785068533099"/>
          <c:w val="0.80973086176727915"/>
          <c:h val="0.72150306211723536"/>
        </c:manualLayout>
      </c:layout>
      <c:scatterChart>
        <c:scatterStyle val="smoothMarker"/>
        <c:varyColors val="0"/>
        <c:ser>
          <c:idx val="0"/>
          <c:order val="0"/>
          <c:tx>
            <c:strRef>
              <c:f>'2018-04-05'!$F$22</c:f>
              <c:strCache>
                <c:ptCount val="1"/>
                <c:pt idx="0">
                  <c:v>Valve curr.11A</c:v>
                </c:pt>
              </c:strCache>
            </c:strRef>
          </c:tx>
          <c:trendline>
            <c:spPr>
              <a:ln w="31750">
                <a:solidFill>
                  <a:srgbClr val="00B0F0"/>
                </a:solidFill>
              </a:ln>
            </c:spPr>
            <c:trendlineType val="poly"/>
            <c:order val="4"/>
            <c:dispRSqr val="0"/>
            <c:dispEq val="0"/>
          </c:trendline>
          <c:xVal>
            <c:numRef>
              <c:f>'2018-04-05'!$E$23:$E$32</c:f>
              <c:numCache>
                <c:formatCode>General</c:formatCode>
                <c:ptCount val="10"/>
                <c:pt idx="0">
                  <c:v>500</c:v>
                </c:pt>
                <c:pt idx="1">
                  <c:v>750</c:v>
                </c:pt>
                <c:pt idx="2">
                  <c:v>1000</c:v>
                </c:pt>
                <c:pt idx="3">
                  <c:v>1250</c:v>
                </c:pt>
                <c:pt idx="4">
                  <c:v>1500</c:v>
                </c:pt>
                <c:pt idx="5">
                  <c:v>1750</c:v>
                </c:pt>
                <c:pt idx="6">
                  <c:v>2000</c:v>
                </c:pt>
                <c:pt idx="7">
                  <c:v>2250</c:v>
                </c:pt>
                <c:pt idx="8">
                  <c:v>2500</c:v>
                </c:pt>
                <c:pt idx="9">
                  <c:v>3000</c:v>
                </c:pt>
              </c:numCache>
            </c:numRef>
          </c:xVal>
          <c:yVal>
            <c:numRef>
              <c:f>'2018-04-05'!$F$23:$F$32</c:f>
              <c:numCache>
                <c:formatCode>General</c:formatCode>
                <c:ptCount val="10"/>
                <c:pt idx="0">
                  <c:v>1.7500000000000002E-2</c:v>
                </c:pt>
                <c:pt idx="1">
                  <c:v>0.27440000000000003</c:v>
                </c:pt>
                <c:pt idx="2">
                  <c:v>0.58940000000000003</c:v>
                </c:pt>
                <c:pt idx="4">
                  <c:v>1.0969</c:v>
                </c:pt>
                <c:pt idx="6">
                  <c:v>1.3943999999999999</c:v>
                </c:pt>
                <c:pt idx="8">
                  <c:v>1.3593999999999999</c:v>
                </c:pt>
                <c:pt idx="9">
                  <c:v>1.3244</c:v>
                </c:pt>
              </c:numCache>
            </c:numRef>
          </c:yVal>
          <c:smooth val="1"/>
          <c:extLst xmlns:c16r2="http://schemas.microsoft.com/office/drawing/2015/06/chart">
            <c:ext xmlns:c16="http://schemas.microsoft.com/office/drawing/2014/chart" uri="{C3380CC4-5D6E-409C-BE32-E72D297353CC}">
              <c16:uniqueId val="{00000001-827C-4E9D-99A9-D4728D2F657D}"/>
            </c:ext>
          </c:extLst>
        </c:ser>
        <c:ser>
          <c:idx val="1"/>
          <c:order val="1"/>
          <c:tx>
            <c:strRef>
              <c:f>'2018-04-05'!$G$22</c:f>
              <c:strCache>
                <c:ptCount val="1"/>
                <c:pt idx="0">
                  <c:v>Valve curr.13A</c:v>
                </c:pt>
              </c:strCache>
            </c:strRef>
          </c:tx>
          <c:xVal>
            <c:numRef>
              <c:f>'2018-04-05'!$E$23:$E$32</c:f>
              <c:numCache>
                <c:formatCode>General</c:formatCode>
                <c:ptCount val="10"/>
                <c:pt idx="0">
                  <c:v>500</c:v>
                </c:pt>
                <c:pt idx="1">
                  <c:v>750</c:v>
                </c:pt>
                <c:pt idx="2">
                  <c:v>1000</c:v>
                </c:pt>
                <c:pt idx="3">
                  <c:v>1250</c:v>
                </c:pt>
                <c:pt idx="4">
                  <c:v>1500</c:v>
                </c:pt>
                <c:pt idx="5">
                  <c:v>1750</c:v>
                </c:pt>
                <c:pt idx="6">
                  <c:v>2000</c:v>
                </c:pt>
                <c:pt idx="7">
                  <c:v>2250</c:v>
                </c:pt>
                <c:pt idx="8">
                  <c:v>2500</c:v>
                </c:pt>
                <c:pt idx="9">
                  <c:v>3000</c:v>
                </c:pt>
              </c:numCache>
            </c:numRef>
          </c:xVal>
          <c:yVal>
            <c:numRef>
              <c:f>'2018-04-05'!$G$23:$G$32</c:f>
              <c:numCache>
                <c:formatCode>General</c:formatCode>
                <c:ptCount val="10"/>
                <c:pt idx="0">
                  <c:v>0.19250000000000003</c:v>
                </c:pt>
                <c:pt idx="1">
                  <c:v>0.90999999999999992</c:v>
                </c:pt>
                <c:pt idx="2">
                  <c:v>1.75</c:v>
                </c:pt>
                <c:pt idx="3">
                  <c:v>2.52</c:v>
                </c:pt>
                <c:pt idx="4">
                  <c:v>2.835</c:v>
                </c:pt>
                <c:pt idx="5">
                  <c:v>3.2199999999999998</c:v>
                </c:pt>
                <c:pt idx="6">
                  <c:v>3.5</c:v>
                </c:pt>
                <c:pt idx="7">
                  <c:v>3.5</c:v>
                </c:pt>
                <c:pt idx="8">
                  <c:v>3.3600000000000003</c:v>
                </c:pt>
                <c:pt idx="9">
                  <c:v>3.01</c:v>
                </c:pt>
              </c:numCache>
            </c:numRef>
          </c:yVal>
          <c:smooth val="1"/>
          <c:extLst xmlns:c16r2="http://schemas.microsoft.com/office/drawing/2015/06/chart">
            <c:ext xmlns:c16="http://schemas.microsoft.com/office/drawing/2014/chart" uri="{C3380CC4-5D6E-409C-BE32-E72D297353CC}">
              <c16:uniqueId val="{00000002-827C-4E9D-99A9-D4728D2F657D}"/>
            </c:ext>
          </c:extLst>
        </c:ser>
        <c:dLbls>
          <c:showLegendKey val="0"/>
          <c:showVal val="0"/>
          <c:showCatName val="0"/>
          <c:showSerName val="0"/>
          <c:showPercent val="0"/>
          <c:showBubbleSize val="0"/>
        </c:dLbls>
        <c:axId val="42942464"/>
        <c:axId val="42944384"/>
      </c:scatterChart>
      <c:valAx>
        <c:axId val="42942464"/>
        <c:scaling>
          <c:orientation val="minMax"/>
          <c:max val="3100"/>
          <c:min val="0"/>
        </c:scaling>
        <c:delete val="0"/>
        <c:axPos val="b"/>
        <c:majorGridlines/>
        <c:title>
          <c:tx>
            <c:rich>
              <a:bodyPr/>
              <a:lstStyle/>
              <a:p>
                <a:pPr>
                  <a:defRPr sz="1400"/>
                </a:pPr>
                <a:r>
                  <a:rPr lang="en-US" sz="1400"/>
                  <a:t>Pulse width, mks</a:t>
                </a:r>
              </a:p>
            </c:rich>
          </c:tx>
          <c:overlay val="0"/>
        </c:title>
        <c:numFmt formatCode="General" sourceLinked="1"/>
        <c:majorTickMark val="none"/>
        <c:minorTickMark val="none"/>
        <c:tickLblPos val="nextTo"/>
        <c:txPr>
          <a:bodyPr/>
          <a:lstStyle/>
          <a:p>
            <a:pPr>
              <a:defRPr sz="1400" b="1" i="0" baseline="0"/>
            </a:pPr>
            <a:endParaRPr lang="en-US"/>
          </a:p>
        </c:txPr>
        <c:crossAx val="42944384"/>
        <c:crosses val="autoZero"/>
        <c:crossBetween val="midCat"/>
        <c:majorUnit val="500"/>
      </c:valAx>
      <c:valAx>
        <c:axId val="42944384"/>
        <c:scaling>
          <c:orientation val="minMax"/>
        </c:scaling>
        <c:delete val="0"/>
        <c:axPos val="l"/>
        <c:majorGridlines/>
        <c:title>
          <c:tx>
            <c:rich>
              <a:bodyPr/>
              <a:lstStyle/>
              <a:p>
                <a:pPr>
                  <a:defRPr sz="1400"/>
                </a:pPr>
                <a:r>
                  <a:rPr lang="en-US" sz="1400"/>
                  <a:t>He-atoms,</a:t>
                </a:r>
                <a:r>
                  <a:rPr lang="en-US" sz="1400" baseline="0"/>
                  <a:t> *10</a:t>
                </a:r>
                <a:r>
                  <a:rPr lang="en-US" sz="1400" baseline="30000"/>
                  <a:t>13</a:t>
                </a:r>
              </a:p>
            </c:rich>
          </c:tx>
          <c:overlay val="0"/>
        </c:title>
        <c:numFmt formatCode="General" sourceLinked="1"/>
        <c:majorTickMark val="none"/>
        <c:minorTickMark val="none"/>
        <c:tickLblPos val="nextTo"/>
        <c:txPr>
          <a:bodyPr/>
          <a:lstStyle/>
          <a:p>
            <a:pPr>
              <a:defRPr sz="1400" b="1" i="0" baseline="0"/>
            </a:pPr>
            <a:endParaRPr lang="en-US"/>
          </a:p>
        </c:txPr>
        <c:crossAx val="42942464"/>
        <c:crosses val="autoZero"/>
        <c:crossBetween val="midCat"/>
      </c:valAx>
    </c:plotArea>
    <c:legend>
      <c:legendPos val="r"/>
      <c:legendEntry>
        <c:idx val="2"/>
        <c:delete val="1"/>
      </c:legendEntry>
      <c:layout>
        <c:manualLayout>
          <c:xMode val="edge"/>
          <c:yMode val="edge"/>
          <c:x val="0.21441655730533685"/>
          <c:y val="0.13478536016331291"/>
          <c:w val="0.15176038932633421"/>
          <c:h val="8.6672645086030911E-2"/>
        </c:manualLayout>
      </c:layout>
      <c:overlay val="0"/>
      <c:spPr>
        <a:solidFill>
          <a:schemeClr val="bg1">
            <a:lumMod val="95000"/>
          </a:schemeClr>
        </a:solidFill>
      </c:spPr>
      <c:txPr>
        <a:bodyPr/>
        <a:lstStyle/>
        <a:p>
          <a:pPr>
            <a:defRPr sz="1200" b="1"/>
          </a:pPr>
          <a:endParaRPr lang="en-US"/>
        </a:p>
      </c:txPr>
    </c:legend>
    <c:plotVisOnly val="1"/>
    <c:dispBlanksAs val="gap"/>
    <c:showDLblsOverMax val="0"/>
  </c:chart>
  <c:spPr>
    <a:ln>
      <a:solidFill>
        <a:schemeClr val="tx2">
          <a:lumMod val="60000"/>
          <a:lumOff val="40000"/>
        </a:schemeClr>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50C0-7FF9-4F78-9A96-D460F0481565}" type="datetimeFigureOut">
              <a:rPr lang="en-US" smtClean="0"/>
              <a:t>9/27/2019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A9D57-526F-47EB-99E2-F8756E20F9E9}" type="slidenum">
              <a:rPr lang="en-US" smtClean="0"/>
              <a:t>‹#›</a:t>
            </a:fld>
            <a:endParaRPr lang="en-US"/>
          </a:p>
        </p:txBody>
      </p:sp>
    </p:spTree>
    <p:extLst>
      <p:ext uri="{BB962C8B-B14F-4D97-AF65-F5344CB8AC3E}">
        <p14:creationId xmlns:p14="http://schemas.microsoft.com/office/powerpoint/2010/main" val="288171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 xmlns:a16="http://schemas.microsoft.com/office/drawing/2014/main" id="{855C50F0-6B79-4E4D-B415-54F1FF315B3C}"/>
              </a:ext>
            </a:extLst>
          </p:cNvPr>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2">
            <a:extLst>
              <a:ext uri="{FF2B5EF4-FFF2-40B4-BE49-F238E27FC236}">
                <a16:creationId xmlns="" xmlns:a16="http://schemas.microsoft.com/office/drawing/2014/main" id="{06118909-61CB-4A3C-8B9C-F35E5033879E}"/>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FB0B4-4139-49DF-BC5D-A3D4302F46C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339081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FB0B4-4139-49DF-BC5D-A3D4302F46C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174464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FB0B4-4139-49DF-BC5D-A3D4302F46C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369157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FB0B4-4139-49DF-BC5D-A3D4302F46C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16058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FB0B4-4139-49DF-BC5D-A3D4302F46C8}"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136735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AFB0B4-4139-49DF-BC5D-A3D4302F46C8}"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74159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AFB0B4-4139-49DF-BC5D-A3D4302F46C8}"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302269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FB0B4-4139-49DF-BC5D-A3D4302F46C8}"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39799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FB0B4-4139-49DF-BC5D-A3D4302F46C8}"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127624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FB0B4-4139-49DF-BC5D-A3D4302F46C8}"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200584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FB0B4-4139-49DF-BC5D-A3D4302F46C8}"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36946-777E-4072-9906-44C2455BA4C5}" type="slidenum">
              <a:rPr lang="en-US" smtClean="0"/>
              <a:t>‹#›</a:t>
            </a:fld>
            <a:endParaRPr lang="en-US"/>
          </a:p>
        </p:txBody>
      </p:sp>
    </p:spTree>
    <p:extLst>
      <p:ext uri="{BB962C8B-B14F-4D97-AF65-F5344CB8AC3E}">
        <p14:creationId xmlns:p14="http://schemas.microsoft.com/office/powerpoint/2010/main" val="409313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FB0B4-4139-49DF-BC5D-A3D4302F46C8}" type="datetimeFigureOut">
              <a:rPr lang="en-US" smtClean="0"/>
              <a:t>9/27/2019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36946-777E-4072-9906-44C2455BA4C5}" type="slidenum">
              <a:rPr lang="en-US" smtClean="0"/>
              <a:t>‹#›</a:t>
            </a:fld>
            <a:endParaRPr lang="en-US"/>
          </a:p>
        </p:txBody>
      </p:sp>
    </p:spTree>
    <p:extLst>
      <p:ext uri="{BB962C8B-B14F-4D97-AF65-F5344CB8AC3E}">
        <p14:creationId xmlns:p14="http://schemas.microsoft.com/office/powerpoint/2010/main" val="678426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7.gif"/><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98758" name="Picture 8">
            <a:extLst>
              <a:ext uri="{FF2B5EF4-FFF2-40B4-BE49-F238E27FC236}">
                <a16:creationId xmlns="" xmlns:a16="http://schemas.microsoft.com/office/drawing/2014/main" id="{C54AEEF2-FC3B-4E25-B6E3-9ACBC9134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1">
              <a:alpha val="80000"/>
            </a:schemeClr>
          </a:solidFill>
          <a:ln>
            <a:noFill/>
          </a:ln>
          <a:extLst/>
        </p:spPr>
      </p:pic>
      <p:sp>
        <p:nvSpPr>
          <p:cNvPr id="3" name="Subtitle 2">
            <a:extLst>
              <a:ext uri="{FF2B5EF4-FFF2-40B4-BE49-F238E27FC236}">
                <a16:creationId xmlns="" xmlns:a16="http://schemas.microsoft.com/office/drawing/2014/main" id="{DE1C751F-F155-4B2E-AECE-7237FA76D9A7}"/>
              </a:ext>
            </a:extLst>
          </p:cNvPr>
          <p:cNvSpPr>
            <a:spLocks noGrp="1"/>
          </p:cNvSpPr>
          <p:nvPr>
            <p:ph type="subTitle" idx="4294967295"/>
          </p:nvPr>
        </p:nvSpPr>
        <p:spPr>
          <a:xfrm>
            <a:off x="2572378" y="2979494"/>
            <a:ext cx="6491114" cy="1914053"/>
          </a:xfrm>
        </p:spPr>
        <p:txBody>
          <a:bodyPr>
            <a:noAutofit/>
          </a:bodyPr>
          <a:lstStyle/>
          <a:p>
            <a:pPr marL="0" indent="0" algn="ctr">
              <a:lnSpc>
                <a:spcPct val="80000"/>
              </a:lnSpc>
              <a:buFont typeface="Wingdings" panose="05000000000000000000" pitchFamily="2" charset="2"/>
              <a:buNone/>
            </a:pPr>
            <a:r>
              <a:rPr lang="en-US" altLang="en-US" sz="2400" b="1" dirty="0">
                <a:solidFill>
                  <a:srgbClr val="00B0F0"/>
                </a:solidFill>
                <a:latin typeface="Times New Roman" panose="02020603050405020304" pitchFamily="18" charset="0"/>
                <a:cs typeface="Times New Roman" panose="02020603050405020304" pitchFamily="18" charset="0"/>
              </a:rPr>
              <a:t>Workshop on Polarized Sources, Targets, and </a:t>
            </a:r>
            <a:r>
              <a:rPr lang="en-US" altLang="en-US" sz="2400" b="1" i="1" dirty="0" smtClean="0">
                <a:solidFill>
                  <a:srgbClr val="00B0F0"/>
                </a:solidFill>
                <a:latin typeface="Times New Roman" panose="02020603050405020304" pitchFamily="18" charset="0"/>
                <a:cs typeface="Times New Roman" panose="02020603050405020304" pitchFamily="18" charset="0"/>
              </a:rPr>
              <a:t>Polarimetry</a:t>
            </a:r>
          </a:p>
          <a:p>
            <a:pPr marL="0" indent="0" algn="ctr">
              <a:lnSpc>
                <a:spcPct val="80000"/>
              </a:lnSpc>
              <a:buFont typeface="Wingdings" panose="05000000000000000000" pitchFamily="2" charset="2"/>
              <a:buNone/>
            </a:pPr>
            <a:r>
              <a:rPr lang="en-US" altLang="en-US" sz="2400" b="1" i="1" u="sng" dirty="0" smtClean="0">
                <a:solidFill>
                  <a:schemeClr val="bg1"/>
                </a:solidFill>
                <a:latin typeface="Times New Roman" panose="02020603050405020304" pitchFamily="18" charset="0"/>
                <a:cs typeface="Times New Roman" panose="02020603050405020304" pitchFamily="18" charset="0"/>
              </a:rPr>
              <a:t>Grigor Atoian</a:t>
            </a:r>
            <a:r>
              <a:rPr lang="en-US" altLang="en-US" sz="2400" b="1" i="1" dirty="0" smtClean="0">
                <a:solidFill>
                  <a:schemeClr val="bg1"/>
                </a:solidFill>
                <a:latin typeface="Times New Roman" panose="02020603050405020304" pitchFamily="18" charset="0"/>
                <a:cs typeface="Times New Roman" panose="02020603050405020304" pitchFamily="18" charset="0"/>
              </a:rPr>
              <a:t>, </a:t>
            </a:r>
            <a:r>
              <a:rPr lang="en-US" altLang="en-US" sz="2400" b="1" i="1" dirty="0" err="1" smtClean="0">
                <a:solidFill>
                  <a:schemeClr val="bg1"/>
                </a:solidFill>
                <a:latin typeface="Times New Roman" panose="02020603050405020304" pitchFamily="18" charset="0"/>
                <a:cs typeface="Times New Roman" panose="02020603050405020304" pitchFamily="18" charset="0"/>
              </a:rPr>
              <a:t>A.Poblaguev</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A.Zelenski</a:t>
            </a:r>
            <a:endParaRPr lang="en-US" altLang="en-US" sz="2400" b="1" i="1" dirty="0">
              <a:solidFill>
                <a:schemeClr val="bg1"/>
              </a:solidFill>
              <a:latin typeface="Times New Roman" panose="02020603050405020304" pitchFamily="18" charset="0"/>
              <a:cs typeface="Times New Roman" panose="02020603050405020304" pitchFamily="18" charset="0"/>
            </a:endParaRPr>
          </a:p>
          <a:p>
            <a:pPr marL="0" indent="0" algn="ctr">
              <a:lnSpc>
                <a:spcPct val="80000"/>
              </a:lnSpc>
              <a:buFont typeface="Wingdings" panose="05000000000000000000" pitchFamily="2" charset="2"/>
              <a:buNone/>
            </a:pPr>
            <a:r>
              <a:rPr lang="en-US" altLang="en-US" sz="2400" b="1" dirty="0">
                <a:solidFill>
                  <a:schemeClr val="bg1"/>
                </a:solidFill>
                <a:latin typeface="Times New Roman" panose="02020603050405020304" pitchFamily="18" charset="0"/>
                <a:cs typeface="Times New Roman" panose="02020603050405020304" pitchFamily="18" charset="0"/>
              </a:rPr>
              <a:t>Brookhaven National </a:t>
            </a:r>
            <a:r>
              <a:rPr lang="en-US" altLang="en-US" sz="2400" b="1" dirty="0" smtClean="0">
                <a:solidFill>
                  <a:schemeClr val="bg1"/>
                </a:solidFill>
                <a:latin typeface="Times New Roman" panose="02020603050405020304" pitchFamily="18" charset="0"/>
                <a:cs typeface="Times New Roman" panose="02020603050405020304" pitchFamily="18" charset="0"/>
              </a:rPr>
              <a:t>Laboratory</a:t>
            </a:r>
            <a:endParaRPr lang="en-US" altLang="en-US" sz="2400" b="1" dirty="0">
              <a:solidFill>
                <a:schemeClr val="bg1"/>
              </a:solidFill>
              <a:latin typeface="Times New Roman" panose="02020603050405020304" pitchFamily="18" charset="0"/>
              <a:cs typeface="Times New Roman" panose="02020603050405020304" pitchFamily="18" charset="0"/>
            </a:endParaRPr>
          </a:p>
          <a:p>
            <a:pPr marL="0" indent="0" algn="ctr">
              <a:lnSpc>
                <a:spcPct val="80000"/>
              </a:lnSpc>
              <a:buFont typeface="Wingdings" panose="05000000000000000000" pitchFamily="2" charset="2"/>
              <a:buNone/>
            </a:pPr>
            <a:r>
              <a:rPr lang="en-US" altLang="en-US" sz="2400" b="1" dirty="0" smtClean="0">
                <a:solidFill>
                  <a:schemeClr val="bg1"/>
                </a:solidFill>
                <a:latin typeface="Times New Roman" panose="02020603050405020304" pitchFamily="18" charset="0"/>
                <a:cs typeface="Times New Roman" panose="02020603050405020304" pitchFamily="18" charset="0"/>
              </a:rPr>
              <a:t>Sep 26, </a:t>
            </a:r>
            <a:r>
              <a:rPr lang="en-US" altLang="en-US" sz="2400" b="1" dirty="0">
                <a:solidFill>
                  <a:schemeClr val="bg1"/>
                </a:solidFill>
                <a:latin typeface="Times New Roman" panose="02020603050405020304" pitchFamily="18" charset="0"/>
                <a:cs typeface="Times New Roman" panose="02020603050405020304" pitchFamily="18" charset="0"/>
              </a:rPr>
              <a:t>2018</a:t>
            </a:r>
          </a:p>
        </p:txBody>
      </p:sp>
      <p:sp>
        <p:nvSpPr>
          <p:cNvPr id="4" name="Title 3">
            <a:extLst>
              <a:ext uri="{FF2B5EF4-FFF2-40B4-BE49-F238E27FC236}">
                <a16:creationId xmlns="" xmlns:a16="http://schemas.microsoft.com/office/drawing/2014/main" id="{502FE2B1-2656-497A-8A46-C645D8655DF0}"/>
              </a:ext>
            </a:extLst>
          </p:cNvPr>
          <p:cNvSpPr>
            <a:spLocks noGrp="1"/>
          </p:cNvSpPr>
          <p:nvPr>
            <p:ph type="ctrTitle" idx="4294967295"/>
          </p:nvPr>
        </p:nvSpPr>
        <p:spPr>
          <a:xfrm>
            <a:off x="76200" y="1736725"/>
            <a:ext cx="8953500" cy="930275"/>
          </a:xfrm>
        </p:spPr>
        <p:txBody>
          <a:bodyPr anchor="b">
            <a:noAutofit/>
          </a:bodyPr>
          <a:lstStyle/>
          <a:p>
            <a:pPr algn="ctr"/>
            <a:r>
              <a:rPr lang="en-US" sz="3600" dirty="0">
                <a:solidFill>
                  <a:schemeClr val="bg1"/>
                </a:solidFill>
                <a:latin typeface="Times New Roman" panose="02020603050405020304" pitchFamily="18" charset="0"/>
                <a:cs typeface="Times New Roman" panose="02020603050405020304" pitchFamily="18" charset="0"/>
              </a:rPr>
              <a:t>Precision absolute polarimeter development for the </a:t>
            </a:r>
            <a:r>
              <a:rPr lang="en-US" sz="3600" baseline="30000" dirty="0">
                <a:solidFill>
                  <a:schemeClr val="bg1"/>
                </a:solidFill>
                <a:latin typeface="Times New Roman" panose="02020603050405020304" pitchFamily="18" charset="0"/>
                <a:cs typeface="Times New Roman" panose="02020603050405020304" pitchFamily="18" charset="0"/>
              </a:rPr>
              <a:t>3</a:t>
            </a:r>
            <a:r>
              <a:rPr lang="en-US" sz="3600" dirty="0">
                <a:solidFill>
                  <a:schemeClr val="bg1"/>
                </a:solidFill>
                <a:latin typeface="Times New Roman" panose="02020603050405020304" pitchFamily="18" charset="0"/>
                <a:cs typeface="Times New Roman" panose="02020603050405020304" pitchFamily="18" charset="0"/>
              </a:rPr>
              <a:t>He</a:t>
            </a:r>
            <a:r>
              <a:rPr lang="en-US" sz="3600" baseline="30000" dirty="0">
                <a:solidFill>
                  <a:schemeClr val="bg1"/>
                </a:solidFill>
                <a:latin typeface="Times New Roman" panose="02020603050405020304" pitchFamily="18" charset="0"/>
                <a:cs typeface="Times New Roman" panose="02020603050405020304" pitchFamily="18" charset="0"/>
              </a:rPr>
              <a:t>++</a:t>
            </a:r>
            <a:r>
              <a:rPr lang="en-US" sz="3600" dirty="0">
                <a:solidFill>
                  <a:schemeClr val="bg1"/>
                </a:solidFill>
                <a:latin typeface="Times New Roman" panose="02020603050405020304" pitchFamily="18" charset="0"/>
                <a:cs typeface="Times New Roman" panose="02020603050405020304" pitchFamily="18" charset="0"/>
              </a:rPr>
              <a:t> ion beam at 5.0-6.0 MeV energy</a:t>
            </a:r>
            <a:endParaRPr lang="en-US" altLang="en-US" sz="3600" cap="none" dirty="0">
              <a:ln>
                <a:noFill/>
              </a:ln>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52119D93-BB54-48C7-9CC1-625CFB7C5048}"/>
              </a:ext>
            </a:extLst>
          </p:cNvPr>
          <p:cNvGrpSpPr/>
          <p:nvPr/>
        </p:nvGrpSpPr>
        <p:grpSpPr>
          <a:xfrm>
            <a:off x="111967" y="923731"/>
            <a:ext cx="8817429" cy="5886838"/>
            <a:chOff x="64528" y="534831"/>
            <a:chExt cx="8983198" cy="6275738"/>
          </a:xfrm>
        </p:grpSpPr>
        <p:grpSp>
          <p:nvGrpSpPr>
            <p:cNvPr id="5" name="Group 4">
              <a:extLst>
                <a:ext uri="{FF2B5EF4-FFF2-40B4-BE49-F238E27FC236}">
                  <a16:creationId xmlns="" xmlns:a16="http://schemas.microsoft.com/office/drawing/2014/main" id="{D4E0CF12-DF71-4479-80FB-09F7C2B56895}"/>
                </a:ext>
              </a:extLst>
            </p:cNvPr>
            <p:cNvGrpSpPr/>
            <p:nvPr/>
          </p:nvGrpSpPr>
          <p:grpSpPr>
            <a:xfrm>
              <a:off x="64528" y="534831"/>
              <a:ext cx="4489500" cy="6236208"/>
              <a:chOff x="0" y="33339"/>
              <a:chExt cx="5053012" cy="6761677"/>
            </a:xfrm>
          </p:grpSpPr>
          <p:grpSp>
            <p:nvGrpSpPr>
              <p:cNvPr id="4" name="Group 3">
                <a:extLst>
                  <a:ext uri="{FF2B5EF4-FFF2-40B4-BE49-F238E27FC236}">
                    <a16:creationId xmlns="" xmlns:a16="http://schemas.microsoft.com/office/drawing/2014/main" id="{8A9F72E1-1BC1-4AAC-8C5B-134D81C73F24}"/>
                  </a:ext>
                </a:extLst>
              </p:cNvPr>
              <p:cNvGrpSpPr/>
              <p:nvPr/>
            </p:nvGrpSpPr>
            <p:grpSpPr>
              <a:xfrm>
                <a:off x="0" y="76200"/>
                <a:ext cx="5053012" cy="3267076"/>
                <a:chOff x="641985" y="1076325"/>
                <a:chExt cx="4949190" cy="3181350"/>
              </a:xfrm>
            </p:grpSpPr>
            <p:pic>
              <p:nvPicPr>
                <p:cNvPr id="2" name="Picture 1">
                  <a:extLst>
                    <a:ext uri="{FF2B5EF4-FFF2-40B4-BE49-F238E27FC236}">
                      <a16:creationId xmlns="" xmlns:a16="http://schemas.microsoft.com/office/drawing/2014/main" id="{19ED8F8F-8F0F-4621-B03E-F7A5E2D7DFEA}"/>
                    </a:ext>
                  </a:extLst>
                </p:cNvPr>
                <p:cNvPicPr/>
                <p:nvPr/>
              </p:nvPicPr>
              <p:blipFill>
                <a:blip r:embed="rId2"/>
                <a:stretch>
                  <a:fillRect/>
                </a:stretch>
              </p:blipFill>
              <p:spPr>
                <a:xfrm>
                  <a:off x="641985" y="1076325"/>
                  <a:ext cx="4949190" cy="3181350"/>
                </a:xfrm>
                <a:prstGeom prst="rect">
                  <a:avLst/>
                </a:prstGeom>
                <a:ln>
                  <a:solidFill>
                    <a:schemeClr val="tx1"/>
                  </a:solidFill>
                </a:ln>
              </p:spPr>
            </p:pic>
            <p:sp>
              <p:nvSpPr>
                <p:cNvPr id="3" name="Rectangle 2">
                  <a:extLst>
                    <a:ext uri="{FF2B5EF4-FFF2-40B4-BE49-F238E27FC236}">
                      <a16:creationId xmlns="" xmlns:a16="http://schemas.microsoft.com/office/drawing/2014/main" id="{2840E4E6-1059-44F4-A384-4E6A7FC21B79}"/>
                    </a:ext>
                  </a:extLst>
                </p:cNvPr>
                <p:cNvSpPr/>
                <p:nvPr/>
              </p:nvSpPr>
              <p:spPr>
                <a:xfrm>
                  <a:off x="2145825" y="1656439"/>
                  <a:ext cx="2438271" cy="1854161"/>
                </a:xfrm>
                <a:prstGeom prst="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 xmlns:a16="http://schemas.microsoft.com/office/drawing/2014/main" id="{159E360B-9E99-4278-915F-A0BDDCD5D243}"/>
                  </a:ext>
                </a:extLst>
              </p:cNvPr>
              <p:cNvPicPr/>
              <p:nvPr/>
            </p:nvPicPr>
            <p:blipFill>
              <a:blip r:embed="rId3"/>
              <a:stretch>
                <a:fillRect/>
              </a:stretch>
            </p:blipFill>
            <p:spPr>
              <a:xfrm>
                <a:off x="0" y="3356492"/>
                <a:ext cx="5053012" cy="3438524"/>
              </a:xfrm>
              <a:prstGeom prst="rect">
                <a:avLst/>
              </a:prstGeom>
              <a:ln>
                <a:solidFill>
                  <a:schemeClr val="tx1"/>
                </a:solidFill>
              </a:ln>
            </p:spPr>
          </p:pic>
          <p:sp>
            <p:nvSpPr>
              <p:cNvPr id="14" name="Rectangle 13">
                <a:extLst>
                  <a:ext uri="{FF2B5EF4-FFF2-40B4-BE49-F238E27FC236}">
                    <a16:creationId xmlns="" xmlns:a16="http://schemas.microsoft.com/office/drawing/2014/main" id="{49BE8D41-0188-48EB-9D66-C6DA48E4BE63}"/>
                  </a:ext>
                </a:extLst>
              </p:cNvPr>
              <p:cNvSpPr/>
              <p:nvPr/>
            </p:nvSpPr>
            <p:spPr>
              <a:xfrm>
                <a:off x="1535385" y="4390450"/>
                <a:ext cx="2489418" cy="1079187"/>
              </a:xfrm>
              <a:prstGeom prst="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26D2926-BE72-476F-9CB8-36A65F733962}"/>
                  </a:ext>
                </a:extLst>
              </p:cNvPr>
              <p:cNvSpPr/>
              <p:nvPr/>
            </p:nvSpPr>
            <p:spPr>
              <a:xfrm>
                <a:off x="1535385" y="4935417"/>
                <a:ext cx="2489422" cy="1079186"/>
              </a:xfrm>
              <a:prstGeom prst="rect">
                <a:avLst/>
              </a:prstGeom>
              <a:solidFill>
                <a:srgbClr val="00B0F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 xmlns:a16="http://schemas.microsoft.com/office/drawing/2014/main" id="{D92A2703-DA32-4301-9755-D9E28B2E5148}"/>
                  </a:ext>
                </a:extLst>
              </p:cNvPr>
              <p:cNvCxnSpPr/>
              <p:nvPr/>
            </p:nvCxnSpPr>
            <p:spPr>
              <a:xfrm>
                <a:off x="781252" y="1616899"/>
                <a:ext cx="41689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536B7BB5-05B7-4BCE-8765-7C92D28D5879}"/>
                  </a:ext>
                </a:extLst>
              </p:cNvPr>
              <p:cNvCxnSpPr/>
              <p:nvPr/>
            </p:nvCxnSpPr>
            <p:spPr>
              <a:xfrm>
                <a:off x="781253" y="2589286"/>
                <a:ext cx="41689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CEBB6A6D-F269-4DA2-ACC3-8ED6C6887F94}"/>
                  </a:ext>
                </a:extLst>
              </p:cNvPr>
              <p:cNvCxnSpPr/>
              <p:nvPr/>
            </p:nvCxnSpPr>
            <p:spPr>
              <a:xfrm>
                <a:off x="781252" y="671947"/>
                <a:ext cx="41689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B601986B-1FBE-4E63-B327-15E2F9D3E483}"/>
                  </a:ext>
                </a:extLst>
              </p:cNvPr>
              <p:cNvCxnSpPr>
                <a:cxnSpLocks/>
              </p:cNvCxnSpPr>
              <p:nvPr/>
            </p:nvCxnSpPr>
            <p:spPr>
              <a:xfrm>
                <a:off x="1535386" y="76200"/>
                <a:ext cx="0" cy="6619874"/>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2CAF51C8-F9B5-43EE-B2EE-D4EDDAC8AFFC}"/>
                  </a:ext>
                </a:extLst>
              </p:cNvPr>
              <p:cNvCxnSpPr>
                <a:cxnSpLocks/>
              </p:cNvCxnSpPr>
              <p:nvPr/>
            </p:nvCxnSpPr>
            <p:spPr>
              <a:xfrm>
                <a:off x="4024807" y="33339"/>
                <a:ext cx="0" cy="6619874"/>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 xmlns:a16="http://schemas.microsoft.com/office/drawing/2014/main" id="{88197DF9-7D6C-4152-95EC-C1DA94E46946}"/>
                </a:ext>
              </a:extLst>
            </p:cNvPr>
            <p:cNvGrpSpPr/>
            <p:nvPr/>
          </p:nvGrpSpPr>
          <p:grpSpPr>
            <a:xfrm>
              <a:off x="4635079" y="574361"/>
              <a:ext cx="4412647" cy="6236208"/>
              <a:chOff x="75903" y="95225"/>
              <a:chExt cx="4412647" cy="6236208"/>
            </a:xfrm>
          </p:grpSpPr>
          <p:grpSp>
            <p:nvGrpSpPr>
              <p:cNvPr id="16" name="Group 15">
                <a:extLst>
                  <a:ext uri="{FF2B5EF4-FFF2-40B4-BE49-F238E27FC236}">
                    <a16:creationId xmlns="" xmlns:a16="http://schemas.microsoft.com/office/drawing/2014/main" id="{D74380E7-3CB2-42E9-AA89-5294842711C8}"/>
                  </a:ext>
                </a:extLst>
              </p:cNvPr>
              <p:cNvGrpSpPr/>
              <p:nvPr/>
            </p:nvGrpSpPr>
            <p:grpSpPr>
              <a:xfrm>
                <a:off x="75903" y="3213329"/>
                <a:ext cx="4412647" cy="3118104"/>
                <a:chOff x="381170" y="1143000"/>
                <a:chExt cx="8148637" cy="5307531"/>
              </a:xfrm>
            </p:grpSpPr>
            <p:grpSp>
              <p:nvGrpSpPr>
                <p:cNvPr id="17" name="Group 16">
                  <a:extLst>
                    <a:ext uri="{FF2B5EF4-FFF2-40B4-BE49-F238E27FC236}">
                      <a16:creationId xmlns="" xmlns:a16="http://schemas.microsoft.com/office/drawing/2014/main" id="{F44BD16C-1B8F-42E8-B38A-DD9BC5662E58}"/>
                    </a:ext>
                  </a:extLst>
                </p:cNvPr>
                <p:cNvGrpSpPr/>
                <p:nvPr/>
              </p:nvGrpSpPr>
              <p:grpSpPr>
                <a:xfrm>
                  <a:off x="381170" y="1143000"/>
                  <a:ext cx="8148637" cy="5307531"/>
                  <a:chOff x="381170" y="1066800"/>
                  <a:chExt cx="8148637" cy="5307531"/>
                </a:xfrm>
              </p:grpSpPr>
              <p:grpSp>
                <p:nvGrpSpPr>
                  <p:cNvPr id="19" name="Group 18">
                    <a:extLst>
                      <a:ext uri="{FF2B5EF4-FFF2-40B4-BE49-F238E27FC236}">
                        <a16:creationId xmlns="" xmlns:a16="http://schemas.microsoft.com/office/drawing/2014/main" id="{D7DC3497-CCF9-47C9-88FE-1C62E6A12A42}"/>
                      </a:ext>
                    </a:extLst>
                  </p:cNvPr>
                  <p:cNvGrpSpPr/>
                  <p:nvPr/>
                </p:nvGrpSpPr>
                <p:grpSpPr>
                  <a:xfrm>
                    <a:off x="381170" y="1066800"/>
                    <a:ext cx="8148637" cy="5307531"/>
                    <a:chOff x="768849" y="1696593"/>
                    <a:chExt cx="7915274" cy="4838699"/>
                  </a:xfrm>
                </p:grpSpPr>
                <p:graphicFrame>
                  <p:nvGraphicFramePr>
                    <p:cNvPr id="23" name="Chart 22">
                      <a:extLst>
                        <a:ext uri="{FF2B5EF4-FFF2-40B4-BE49-F238E27FC236}">
                          <a16:creationId xmlns="" xmlns:a16="http://schemas.microsoft.com/office/drawing/2014/main" id="{73FC6E49-9167-4300-B5DB-D64046F86CCE}"/>
                        </a:ext>
                      </a:extLst>
                    </p:cNvPr>
                    <p:cNvGraphicFramePr>
                      <a:graphicFrameLocks/>
                    </p:cNvGraphicFramePr>
                    <p:nvPr>
                      <p:extLst>
                        <p:ext uri="{D42A27DB-BD31-4B8C-83A1-F6EECF244321}">
                          <p14:modId xmlns:p14="http://schemas.microsoft.com/office/powerpoint/2010/main" val="845684169"/>
                        </p:ext>
                      </p:extLst>
                    </p:nvPr>
                  </p:nvGraphicFramePr>
                  <p:xfrm>
                    <a:off x="768849" y="1696593"/>
                    <a:ext cx="7915274" cy="4838699"/>
                  </p:xfrm>
                  <a:graphic>
                    <a:graphicData uri="http://schemas.openxmlformats.org/drawingml/2006/chart">
                      <c:chart xmlns:c="http://schemas.openxmlformats.org/drawingml/2006/chart" xmlns:r="http://schemas.openxmlformats.org/officeDocument/2006/relationships" r:id="rId4"/>
                    </a:graphicData>
                  </a:graphic>
                </p:graphicFrame>
                <p:pic>
                  <p:nvPicPr>
                    <p:cNvPr id="24" name="Picture 2" descr="NIST Physical Measurement Laboratory">
                      <a:extLst>
                        <a:ext uri="{FF2B5EF4-FFF2-40B4-BE49-F238E27FC236}">
                          <a16:creationId xmlns="" xmlns:a16="http://schemas.microsoft.com/office/drawing/2014/main" id="{20141A8A-1BF6-4DC3-8CFC-5FAB1EFD2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739" y="4801870"/>
                      <a:ext cx="1457834" cy="68072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0" name="Straight Connector 19">
                    <a:extLst>
                      <a:ext uri="{FF2B5EF4-FFF2-40B4-BE49-F238E27FC236}">
                        <a16:creationId xmlns="" xmlns:a16="http://schemas.microsoft.com/office/drawing/2014/main" id="{0EC117E5-7CD7-47BC-B685-394D18166202}"/>
                      </a:ext>
                    </a:extLst>
                  </p:cNvPr>
                  <p:cNvCxnSpPr>
                    <a:cxnSpLocks/>
                  </p:cNvCxnSpPr>
                  <p:nvPr/>
                </p:nvCxnSpPr>
                <p:spPr>
                  <a:xfrm>
                    <a:off x="1828800" y="3200400"/>
                    <a:ext cx="34290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58181981-CA90-4AF5-9DE0-3889FB0D767C}"/>
                      </a:ext>
                    </a:extLst>
                  </p:cNvPr>
                  <p:cNvCxnSpPr/>
                  <p:nvPr/>
                </p:nvCxnSpPr>
                <p:spPr>
                  <a:xfrm>
                    <a:off x="5105400" y="2819400"/>
                    <a:ext cx="0" cy="28956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 xmlns:a16="http://schemas.microsoft.com/office/drawing/2014/main" id="{5161B3E0-7EA6-4DA8-9E74-B3CEB84466F9}"/>
                    </a:ext>
                  </a:extLst>
                </p:cNvPr>
                <p:cNvSpPr/>
                <p:nvPr/>
              </p:nvSpPr>
              <p:spPr>
                <a:xfrm>
                  <a:off x="1680993" y="4416553"/>
                  <a:ext cx="1489320" cy="740664"/>
                </a:xfrm>
                <a:prstGeom prst="rect">
                  <a:avLst/>
                </a:prstGeom>
                <a:solidFill>
                  <a:srgbClr val="0070C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 xmlns:a16="http://schemas.microsoft.com/office/drawing/2014/main" id="{FAE1FC1D-CB23-4BD3-A495-BB75B6CDB284}"/>
                  </a:ext>
                </a:extLst>
              </p:cNvPr>
              <p:cNvGrpSpPr/>
              <p:nvPr/>
            </p:nvGrpSpPr>
            <p:grpSpPr>
              <a:xfrm>
                <a:off x="75903" y="95225"/>
                <a:ext cx="4412647" cy="3118104"/>
                <a:chOff x="1133167" y="546697"/>
                <a:chExt cx="8148637" cy="5307529"/>
              </a:xfrm>
            </p:grpSpPr>
            <p:graphicFrame>
              <p:nvGraphicFramePr>
                <p:cNvPr id="26" name="Chart 25">
                  <a:extLst>
                    <a:ext uri="{FF2B5EF4-FFF2-40B4-BE49-F238E27FC236}">
                      <a16:creationId xmlns="" xmlns:a16="http://schemas.microsoft.com/office/drawing/2014/main" id="{BF049820-97B2-4A47-B2C1-F0F42AE295FB}"/>
                    </a:ext>
                  </a:extLst>
                </p:cNvPr>
                <p:cNvGraphicFramePr>
                  <a:graphicFrameLocks/>
                </p:cNvGraphicFramePr>
                <p:nvPr>
                  <p:extLst>
                    <p:ext uri="{D42A27DB-BD31-4B8C-83A1-F6EECF244321}">
                      <p14:modId xmlns:p14="http://schemas.microsoft.com/office/powerpoint/2010/main" val="2234840063"/>
                    </p:ext>
                  </p:extLst>
                </p:nvPr>
              </p:nvGraphicFramePr>
              <p:xfrm>
                <a:off x="1133167" y="546697"/>
                <a:ext cx="8148637" cy="5307529"/>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26">
                  <a:extLst>
                    <a:ext uri="{FF2B5EF4-FFF2-40B4-BE49-F238E27FC236}">
                      <a16:creationId xmlns="" xmlns:a16="http://schemas.microsoft.com/office/drawing/2014/main" id="{2CAB90AE-7505-45CF-BEFA-AFDBC156B8D4}"/>
                    </a:ext>
                  </a:extLst>
                </p:cNvPr>
                <p:cNvSpPr/>
                <p:nvPr/>
              </p:nvSpPr>
              <p:spPr>
                <a:xfrm>
                  <a:off x="2451843" y="2840782"/>
                  <a:ext cx="2803523" cy="979484"/>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FD8EF42C-67F6-4362-AB7C-03CD401D8154}"/>
                  </a:ext>
                </a:extLst>
              </p:cNvPr>
              <p:cNvSpPr txBox="1"/>
              <p:nvPr/>
            </p:nvSpPr>
            <p:spPr>
              <a:xfrm>
                <a:off x="-1" y="498680"/>
                <a:ext cx="9739993" cy="468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a:rPr>
                          </m:ctrlPr>
                        </m:sSubPr>
                        <m:e>
                          <m:d>
                            <m:dPr>
                              <m:begChr m:val=""/>
                              <m:endChr m:val="|"/>
                              <m:ctrlPr>
                                <a:rPr lang="en-US" sz="1400" b="1" i="1">
                                  <a:latin typeface="Cambria Math"/>
                                </a:rPr>
                              </m:ctrlPr>
                            </m:dPr>
                            <m:e>
                              <m:f>
                                <m:fPr>
                                  <m:type m:val="lin"/>
                                  <m:ctrlPr>
                                    <a:rPr lang="en-US" sz="1400" b="1" i="1">
                                      <a:latin typeface="Cambria Math"/>
                                    </a:rPr>
                                  </m:ctrlPr>
                                </m:fPr>
                                <m:num>
                                  <m:r>
                                    <a:rPr lang="en-US" sz="1400" b="1" i="1">
                                      <a:latin typeface="Cambria Math" panose="02040503050406030204" pitchFamily="18" charset="0"/>
                                    </a:rPr>
                                    <m:t>𝒅𝑬</m:t>
                                  </m:r>
                                </m:num>
                                <m:den>
                                  <m:r>
                                    <a:rPr lang="en-US" sz="1400" b="1" i="1">
                                      <a:latin typeface="Cambria Math" panose="02040503050406030204" pitchFamily="18" charset="0"/>
                                    </a:rPr>
                                    <m:t>𝒅𝒙</m:t>
                                  </m:r>
                                </m:den>
                              </m:f>
                              <m:d>
                                <m:dPr>
                                  <m:ctrlPr>
                                    <a:rPr lang="en-US" sz="1400" b="1" i="1">
                                      <a:latin typeface="Cambria Math"/>
                                    </a:rPr>
                                  </m:ctrlPr>
                                </m:dPr>
                                <m:e>
                                  <m:r>
                                    <a:rPr lang="en-US" sz="1400" b="1" i="1">
                                      <a:latin typeface="Cambria Math" panose="02040503050406030204" pitchFamily="18" charset="0"/>
                                    </a:rPr>
                                    <m:t>𝑻</m:t>
                                  </m:r>
                                </m:e>
                              </m:d>
                            </m:e>
                          </m:d>
                        </m:e>
                        <m:sub>
                          <m:sPre>
                            <m:sPrePr>
                              <m:ctrlPr>
                                <a:rPr lang="en-US" sz="1400" b="1" i="1">
                                  <a:latin typeface="Cambria Math"/>
                                </a:rPr>
                              </m:ctrlPr>
                            </m:sPrePr>
                            <m:sub/>
                            <m:sup>
                              <m:r>
                                <a:rPr lang="en-US" sz="1400" b="1">
                                  <a:latin typeface="Cambria Math" panose="02040503050406030204" pitchFamily="18" charset="0"/>
                                </a:rPr>
                                <m:t>𝟑</m:t>
                              </m:r>
                            </m:sup>
                            <m:e>
                              <m:r>
                                <a:rPr lang="en-US" sz="1400" b="1">
                                  <a:latin typeface="Cambria Math" panose="02040503050406030204" pitchFamily="18" charset="0"/>
                                </a:rPr>
                                <m:t>𝐇𝐞</m:t>
                              </m:r>
                            </m:e>
                          </m:sPre>
                        </m:sub>
                      </m:sSub>
                      <m:r>
                        <a:rPr lang="en-US" sz="1400" b="1" i="1">
                          <a:latin typeface="Cambria Math" panose="02040503050406030204" pitchFamily="18" charset="0"/>
                        </a:rPr>
                        <m:t>=</m:t>
                      </m:r>
                      <m:sSub>
                        <m:sSubPr>
                          <m:ctrlPr>
                            <a:rPr lang="en-US" sz="1400" b="1" i="1" smtClean="0">
                              <a:latin typeface="Cambria Math"/>
                            </a:rPr>
                          </m:ctrlPr>
                        </m:sSubPr>
                        <m:e>
                          <m:d>
                            <m:dPr>
                              <m:begChr m:val=""/>
                              <m:endChr m:val="|"/>
                              <m:ctrlPr>
                                <a:rPr lang="en-US" sz="1400" b="1" i="1">
                                  <a:latin typeface="Cambria Math"/>
                                </a:rPr>
                              </m:ctrlPr>
                            </m:dPr>
                            <m:e>
                              <m:f>
                                <m:fPr>
                                  <m:type m:val="lin"/>
                                  <m:ctrlPr>
                                    <a:rPr lang="en-US" sz="1400" b="1" i="1">
                                      <a:latin typeface="Cambria Math"/>
                                    </a:rPr>
                                  </m:ctrlPr>
                                </m:fPr>
                                <m:num>
                                  <m:r>
                                    <a:rPr lang="en-US" sz="1400" b="1" i="1">
                                      <a:latin typeface="Cambria Math" panose="02040503050406030204" pitchFamily="18" charset="0"/>
                                    </a:rPr>
                                    <m:t>𝒅𝑬</m:t>
                                  </m:r>
                                </m:num>
                                <m:den>
                                  <m:r>
                                    <a:rPr lang="en-US" sz="1400" b="1" i="1">
                                      <a:latin typeface="Cambria Math" panose="02040503050406030204" pitchFamily="18" charset="0"/>
                                    </a:rPr>
                                    <m:t>𝒅𝒙</m:t>
                                  </m:r>
                                </m:den>
                              </m:f>
                              <m:d>
                                <m:dPr>
                                  <m:ctrlPr>
                                    <a:rPr lang="en-US" sz="1400" b="1" i="1">
                                      <a:latin typeface="Cambria Math"/>
                                    </a:rPr>
                                  </m:ctrlPr>
                                </m:dPr>
                                <m:e>
                                  <m:r>
                                    <a:rPr lang="en-US" sz="1400" b="1" i="1">
                                      <a:latin typeface="Cambria Math" panose="02040503050406030204" pitchFamily="18" charset="0"/>
                                    </a:rPr>
                                    <m:t>𝑻</m:t>
                                  </m:r>
                                  <m:f>
                                    <m:fPr>
                                      <m:type m:val="lin"/>
                                      <m:ctrlPr>
                                        <a:rPr lang="en-US" sz="1400" b="1" i="1">
                                          <a:latin typeface="Cambria Math"/>
                                        </a:rPr>
                                      </m:ctrlPr>
                                    </m:fPr>
                                    <m:num>
                                      <m:sSub>
                                        <m:sSubPr>
                                          <m:ctrlPr>
                                            <a:rPr lang="en-US" sz="1400" b="1" i="1">
                                              <a:latin typeface="Cambria Math"/>
                                            </a:rPr>
                                          </m:ctrlPr>
                                        </m:sSubPr>
                                        <m:e>
                                          <m:r>
                                            <a:rPr lang="en-US" sz="1400" b="1" i="1">
                                              <a:latin typeface="Cambria Math" panose="02040503050406030204" pitchFamily="18" charset="0"/>
                                            </a:rPr>
                                            <m:t>𝑴</m:t>
                                          </m:r>
                                        </m:e>
                                        <m:sub>
                                          <m:sPre>
                                            <m:sPrePr>
                                              <m:ctrlPr>
                                                <a:rPr lang="en-US" sz="1400" b="1" i="1">
                                                  <a:latin typeface="Cambria Math"/>
                                                </a:rPr>
                                              </m:ctrlPr>
                                            </m:sPrePr>
                                            <m:sub/>
                                            <m:sup>
                                              <m:r>
                                                <a:rPr lang="en-US" sz="1400" b="1">
                                                  <a:latin typeface="Cambria Math" panose="02040503050406030204" pitchFamily="18" charset="0"/>
                                                </a:rPr>
                                                <m:t>𝟒</m:t>
                                              </m:r>
                                            </m:sup>
                                            <m:e>
                                              <m:r>
                                                <a:rPr lang="en-US" sz="1400" b="1">
                                                  <a:latin typeface="Cambria Math" panose="02040503050406030204" pitchFamily="18" charset="0"/>
                                                </a:rPr>
                                                <m:t>𝐇𝐞</m:t>
                                              </m:r>
                                            </m:e>
                                          </m:sPre>
                                        </m:sub>
                                      </m:sSub>
                                    </m:num>
                                    <m:den>
                                      <m:sSub>
                                        <m:sSubPr>
                                          <m:ctrlPr>
                                            <a:rPr lang="en-US" sz="1400" b="1" i="1">
                                              <a:latin typeface="Cambria Math"/>
                                            </a:rPr>
                                          </m:ctrlPr>
                                        </m:sSubPr>
                                        <m:e>
                                          <m:r>
                                            <a:rPr lang="en-US" sz="1400" b="1" i="1">
                                              <a:latin typeface="Cambria Math" panose="02040503050406030204" pitchFamily="18" charset="0"/>
                                            </a:rPr>
                                            <m:t>𝑴</m:t>
                                          </m:r>
                                        </m:e>
                                        <m:sub>
                                          <m:sPre>
                                            <m:sPrePr>
                                              <m:ctrlPr>
                                                <a:rPr lang="en-US" sz="1400" b="1" i="1">
                                                  <a:latin typeface="Cambria Math"/>
                                                </a:rPr>
                                              </m:ctrlPr>
                                            </m:sPrePr>
                                            <m:sub/>
                                            <m:sup>
                                              <m:r>
                                                <a:rPr lang="en-US" sz="1400" b="1">
                                                  <a:latin typeface="Cambria Math" panose="02040503050406030204" pitchFamily="18" charset="0"/>
                                                </a:rPr>
                                                <m:t>𝟑</m:t>
                                              </m:r>
                                            </m:sup>
                                            <m:e>
                                              <m:r>
                                                <a:rPr lang="en-US" sz="1400" b="1">
                                                  <a:latin typeface="Cambria Math" panose="02040503050406030204" pitchFamily="18" charset="0"/>
                                                </a:rPr>
                                                <m:t>𝐇𝐞</m:t>
                                              </m:r>
                                            </m:e>
                                          </m:sPre>
                                        </m:sub>
                                      </m:sSub>
                                    </m:den>
                                  </m:f>
                                </m:e>
                              </m:d>
                            </m:e>
                          </m:d>
                        </m:e>
                        <m:sub>
                          <m:sPre>
                            <m:sPrePr>
                              <m:ctrlPr>
                                <a:rPr lang="en-US" sz="1400" b="1" i="1">
                                  <a:latin typeface="Cambria Math"/>
                                </a:rPr>
                              </m:ctrlPr>
                            </m:sPrePr>
                            <m:sub/>
                            <m:sup>
                              <m:r>
                                <a:rPr lang="en-US" sz="1400" b="1">
                                  <a:latin typeface="Cambria Math" panose="02040503050406030204" pitchFamily="18" charset="0"/>
                                </a:rPr>
                                <m:t>𝟒</m:t>
                              </m:r>
                            </m:sup>
                            <m:e>
                              <m:r>
                                <a:rPr lang="en-US" sz="1400" b="1">
                                  <a:latin typeface="Cambria Math" panose="02040503050406030204" pitchFamily="18" charset="0"/>
                                </a:rPr>
                                <m:t>𝐇𝐞</m:t>
                              </m:r>
                            </m:e>
                          </m:sPre>
                        </m:sub>
                      </m:sSub>
                      <m:r>
                        <a:rPr lang="en-US" sz="1400" b="1" i="1" smtClean="0">
                          <a:latin typeface="Cambria Math"/>
                        </a:rPr>
                        <m:t>   ,  </m:t>
                      </m:r>
                      <m:r>
                        <a:rPr lang="en-US" sz="1400" b="1" i="1" smtClean="0">
                          <a:latin typeface="Cambria Math"/>
                        </a:rPr>
                        <m:t>𝒘𝒆𝒓𝒆</m:t>
                      </m:r>
                      <m:f>
                        <m:fPr>
                          <m:type m:val="lin"/>
                          <m:ctrlPr>
                            <a:rPr lang="en-US" sz="1400" b="1" i="1" smtClean="0">
                              <a:latin typeface="Cambria Math"/>
                            </a:rPr>
                          </m:ctrlPr>
                        </m:fPr>
                        <m:num>
                          <m:sSub>
                            <m:sSubPr>
                              <m:ctrlPr>
                                <a:rPr lang="en-US" sz="1400" b="1" i="1" smtClean="0">
                                  <a:latin typeface="Cambria Math"/>
                                </a:rPr>
                              </m:ctrlPr>
                            </m:sSubPr>
                            <m:e>
                              <m:r>
                                <a:rPr lang="en-US" sz="1400" b="1" i="1" smtClean="0">
                                  <a:latin typeface="Cambria Math" panose="02040503050406030204" pitchFamily="18" charset="0"/>
                                </a:rPr>
                                <m:t>𝑴</m:t>
                              </m:r>
                            </m:e>
                            <m:sub>
                              <m:sPre>
                                <m:sPrePr>
                                  <m:ctrlPr>
                                    <a:rPr lang="en-US" sz="1400" b="1" i="1" smtClean="0">
                                      <a:latin typeface="Cambria Math"/>
                                    </a:rPr>
                                  </m:ctrlPr>
                                </m:sPrePr>
                                <m:sub/>
                                <m:sup>
                                  <m:r>
                                    <a:rPr lang="en-US" sz="1400" b="1" i="0" smtClean="0">
                                      <a:latin typeface="Cambria Math" panose="02040503050406030204" pitchFamily="18" charset="0"/>
                                    </a:rPr>
                                    <m:t>𝟒</m:t>
                                  </m:r>
                                </m:sup>
                                <m:e>
                                  <m:r>
                                    <a:rPr lang="en-US" sz="1400" b="1" i="0" smtClean="0">
                                      <a:latin typeface="Cambria Math" panose="02040503050406030204" pitchFamily="18" charset="0"/>
                                    </a:rPr>
                                    <m:t>𝐇𝐞</m:t>
                                  </m:r>
                                </m:e>
                              </m:sPre>
                            </m:sub>
                          </m:sSub>
                        </m:num>
                        <m:den>
                          <m:sSub>
                            <m:sSubPr>
                              <m:ctrlPr>
                                <a:rPr lang="en-US" sz="1400" b="1" i="1" smtClean="0">
                                  <a:latin typeface="Cambria Math"/>
                                </a:rPr>
                              </m:ctrlPr>
                            </m:sSubPr>
                            <m:e>
                              <m:r>
                                <a:rPr lang="en-US" sz="1400" b="1" i="1" smtClean="0">
                                  <a:latin typeface="Cambria Math" panose="02040503050406030204" pitchFamily="18" charset="0"/>
                                </a:rPr>
                                <m:t>𝑴</m:t>
                              </m:r>
                            </m:e>
                            <m:sub>
                              <m:sPre>
                                <m:sPrePr>
                                  <m:ctrlPr>
                                    <a:rPr lang="en-US" sz="1400" b="1" i="1" smtClean="0">
                                      <a:latin typeface="Cambria Math"/>
                                    </a:rPr>
                                  </m:ctrlPr>
                                </m:sPrePr>
                                <m:sub/>
                                <m:sup>
                                  <m:r>
                                    <a:rPr lang="en-US" sz="1400" b="1" i="0" smtClean="0">
                                      <a:latin typeface="Cambria Math" panose="02040503050406030204" pitchFamily="18" charset="0"/>
                                    </a:rPr>
                                    <m:t>𝟑</m:t>
                                  </m:r>
                                </m:sup>
                                <m:e>
                                  <m:r>
                                    <a:rPr lang="en-US" sz="1400" b="1" i="0" smtClean="0">
                                      <a:latin typeface="Cambria Math" panose="02040503050406030204" pitchFamily="18" charset="0"/>
                                    </a:rPr>
                                    <m:t>𝐇𝐞</m:t>
                                  </m:r>
                                </m:e>
                              </m:sPre>
                            </m:sub>
                          </m:sSub>
                        </m:den>
                      </m:f>
                      <m:r>
                        <a:rPr lang="en-US" sz="1400" b="1" i="0" smtClean="0">
                          <a:latin typeface="Cambria Math"/>
                        </a:rPr>
                        <m:t>~</m:t>
                      </m:r>
                      <m:r>
                        <a:rPr lang="en-US" sz="1400" b="1" i="0" smtClean="0">
                          <a:latin typeface="Cambria Math" panose="02040503050406030204" pitchFamily="18" charset="0"/>
                        </a:rPr>
                        <m:t>𝟏</m:t>
                      </m:r>
                      <m:r>
                        <a:rPr lang="en-US" sz="1400" b="1" i="0" smtClean="0">
                          <a:latin typeface="Cambria Math" panose="02040503050406030204" pitchFamily="18" charset="0"/>
                        </a:rPr>
                        <m:t>.</m:t>
                      </m:r>
                      <m:r>
                        <a:rPr lang="en-US" sz="1400" b="1" i="0" smtClean="0">
                          <a:latin typeface="Cambria Math" panose="02040503050406030204" pitchFamily="18" charset="0"/>
                        </a:rPr>
                        <m:t>𝟑𝟐𝟕</m:t>
                      </m:r>
                    </m:oMath>
                  </m:oMathPara>
                </a14:m>
                <a:endParaRPr lang="en-US" sz="1400" b="1" dirty="0"/>
              </a:p>
            </p:txBody>
          </p:sp>
        </mc:Choice>
        <mc:Fallback xmlns="">
          <p:sp>
            <p:nvSpPr>
              <p:cNvPr id="28" name="TextBox 27">
                <a:extLst>
                  <a:ext uri="{FF2B5EF4-FFF2-40B4-BE49-F238E27FC236}">
                    <a16:creationId xmlns:a16="http://schemas.microsoft.com/office/drawing/2014/main" xmlns="" xmlns:a14="http://schemas.microsoft.com/office/drawing/2010/main" id="{FD8EF42C-67F6-4362-AB7C-03CD401D8154}"/>
                  </a:ext>
                </a:extLst>
              </p:cNvPr>
              <p:cNvSpPr txBox="1">
                <a:spLocks noRot="1" noChangeAspect="1" noMove="1" noResize="1" noEditPoints="1" noAdjustHandles="1" noChangeArrowheads="1" noChangeShapeType="1" noTextEdit="1"/>
              </p:cNvSpPr>
              <p:nvPr/>
            </p:nvSpPr>
            <p:spPr>
              <a:xfrm>
                <a:off x="-1" y="498680"/>
                <a:ext cx="9739993" cy="468013"/>
              </a:xfrm>
              <a:prstGeom prst="rect">
                <a:avLst/>
              </a:prstGeom>
              <a:blipFill rotWithShape="1">
                <a:blip r:embed="rId7"/>
                <a:stretch>
                  <a:fillRect t="-140260" b="-197403"/>
                </a:stretch>
              </a:blipFill>
            </p:spPr>
            <p:txBody>
              <a:bodyPr/>
              <a:lstStyle/>
              <a:p>
                <a:r>
                  <a:rPr lang="en-US">
                    <a:noFill/>
                  </a:rPr>
                  <a:t> </a:t>
                </a:r>
              </a:p>
            </p:txBody>
          </p:sp>
        </mc:Fallback>
      </mc:AlternateContent>
      <p:sp>
        <p:nvSpPr>
          <p:cNvPr id="29" name="Rectangle 28">
            <a:extLst>
              <a:ext uri="{FF2B5EF4-FFF2-40B4-BE49-F238E27FC236}">
                <a16:creationId xmlns="" xmlns:a16="http://schemas.microsoft.com/office/drawing/2014/main" id="{D26D2926-BE72-476F-9CB8-36A65F733962}"/>
              </a:ext>
            </a:extLst>
          </p:cNvPr>
          <p:cNvSpPr/>
          <p:nvPr/>
        </p:nvSpPr>
        <p:spPr>
          <a:xfrm>
            <a:off x="1450949" y="1615736"/>
            <a:ext cx="2170987" cy="1331571"/>
          </a:xfrm>
          <a:prstGeom prst="rect">
            <a:avLst/>
          </a:prstGeom>
          <a:solidFill>
            <a:srgbClr val="00B0F0">
              <a:alpha val="3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Analyzing power of </a:t>
            </a:r>
            <a:r>
              <a:rPr lang="en-US" altLang="en-US" sz="2400" b="1" baseline="30000" dirty="0" smtClean="0">
                <a:solidFill>
                  <a:srgbClr val="800000"/>
                </a:solidFill>
                <a:latin typeface="Times New Roman" panose="02020603050405020304" pitchFamily="18" charset="0"/>
                <a:cs typeface="Times New Roman" panose="02020603050405020304" pitchFamily="18" charset="0"/>
              </a:rPr>
              <a:t>3</a:t>
            </a:r>
            <a:r>
              <a:rPr lang="en-US" altLang="en-US" sz="2400" b="1" dirty="0" smtClean="0">
                <a:solidFill>
                  <a:srgbClr val="800000"/>
                </a:solidFill>
                <a:latin typeface="Times New Roman" panose="02020603050405020304" pitchFamily="18" charset="0"/>
                <a:cs typeface="Times New Roman" panose="02020603050405020304" pitchFamily="18" charset="0"/>
              </a:rPr>
              <a:t>He-</a:t>
            </a:r>
            <a:r>
              <a:rPr lang="en-US" altLang="en-US" sz="2400" b="1" baseline="30000" dirty="0" smtClean="0">
                <a:solidFill>
                  <a:srgbClr val="800000"/>
                </a:solidFill>
                <a:latin typeface="Times New Roman" panose="02020603050405020304" pitchFamily="18" charset="0"/>
                <a:cs typeface="Times New Roman" panose="02020603050405020304" pitchFamily="18" charset="0"/>
              </a:rPr>
              <a:t>4</a:t>
            </a:r>
            <a:r>
              <a:rPr lang="en-US" altLang="en-US" sz="2400" b="1" dirty="0" smtClean="0">
                <a:solidFill>
                  <a:srgbClr val="800000"/>
                </a:solidFill>
                <a:latin typeface="Times New Roman" panose="02020603050405020304" pitchFamily="18" charset="0"/>
                <a:cs typeface="Times New Roman" panose="02020603050405020304" pitchFamily="18" charset="0"/>
              </a:rPr>
              <a:t>He scattering at 6MeV</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176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8680"/>
            <a:ext cx="9144000" cy="646331"/>
          </a:xfrm>
          <a:prstGeom prst="rect">
            <a:avLst/>
          </a:prstGeom>
          <a:solidFill>
            <a:schemeClr val="accent2">
              <a:lumMod val="20000"/>
              <a:lumOff val="80000"/>
            </a:schemeClr>
          </a:solidFill>
        </p:spPr>
        <p:txBody>
          <a:bodyPr wrap="square">
            <a:spAutoFit/>
          </a:bodyPr>
          <a:lstStyle/>
          <a:p>
            <a:r>
              <a:rPr lang="en-US" b="1" dirty="0">
                <a:latin typeface="Times New Roman" panose="02020603050405020304" pitchFamily="18" charset="0"/>
                <a:cs typeface="Times New Roman" panose="02020603050405020304" pitchFamily="18" charset="0"/>
              </a:rPr>
              <a:t>The requirement </a:t>
            </a:r>
            <a:r>
              <a:rPr lang="en-US" b="1" dirty="0" smtClean="0">
                <a:latin typeface="Times New Roman" panose="02020603050405020304" pitchFamily="18" charset="0"/>
                <a:cs typeface="Times New Roman" panose="02020603050405020304" pitchFamily="18" charset="0"/>
              </a:rPr>
              <a:t>of the range  and an accuracy of measured energy can </a:t>
            </a:r>
            <a:r>
              <a:rPr lang="en-US" b="1" dirty="0">
                <a:latin typeface="Times New Roman" panose="02020603050405020304" pitchFamily="18" charset="0"/>
                <a:cs typeface="Times New Roman" panose="02020603050405020304" pitchFamily="18" charset="0"/>
              </a:rPr>
              <a:t>be satisfied by Hamamatsu Si-photodiode array S4114-35Q</a:t>
            </a: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p>
        </p:txBody>
      </p:sp>
      <p:sp>
        <p:nvSpPr>
          <p:cNvPr id="3"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Detector</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 xmlns:a16="http://schemas.microsoft.com/office/drawing/2014/main" id="{8620E41D-7F3D-4FF0-94EB-6A5CB99FE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660" y="1178858"/>
            <a:ext cx="4124772" cy="539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 xmlns:a16="http://schemas.microsoft.com/office/drawing/2014/main" id="{F5A5A0F1-9470-4149-AEE6-7003C94C2C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48" y="3460377"/>
            <a:ext cx="3271458" cy="323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 xmlns:a16="http://schemas.microsoft.com/office/drawing/2014/main" id="{FB13EBEA-6811-49B3-8842-5C05528C4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 y="2017704"/>
            <a:ext cx="1706751" cy="144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 xmlns:a16="http://schemas.microsoft.com/office/drawing/2014/main" id="{3E1393A7-658F-4487-AF5C-6953FB4C6D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88" y="2128285"/>
            <a:ext cx="1907801" cy="122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6">
            <a:extLst>
              <a:ext uri="{FF2B5EF4-FFF2-40B4-BE49-F238E27FC236}">
                <a16:creationId xmlns="" xmlns:a16="http://schemas.microsoft.com/office/drawing/2014/main" id="{335C81F2-AFF4-4E12-B867-6DC18586BDAC}"/>
              </a:ext>
            </a:extLst>
          </p:cNvPr>
          <p:cNvSpPr txBox="1">
            <a:spLocks noChangeArrowheads="1"/>
          </p:cNvSpPr>
          <p:nvPr/>
        </p:nvSpPr>
        <p:spPr bwMode="auto">
          <a:xfrm>
            <a:off x="0" y="1146783"/>
            <a:ext cx="49126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b="1" dirty="0"/>
              <a:t>Hamamatsu Si-photodiode array S4114-35Q:</a:t>
            </a:r>
          </a:p>
          <a:p>
            <a:pPr marL="285750" indent="-285750">
              <a:lnSpc>
                <a:spcPct val="100000"/>
              </a:lnSpc>
              <a:spcBef>
                <a:spcPct val="0"/>
              </a:spcBef>
            </a:pPr>
            <a:r>
              <a:rPr lang="en-US" altLang="en-US" sz="1400" b="1" dirty="0" smtClean="0"/>
              <a:t>Number </a:t>
            </a:r>
            <a:r>
              <a:rPr lang="en-US" altLang="en-US" sz="1400" b="1" dirty="0"/>
              <a:t>of channels: </a:t>
            </a:r>
            <a:r>
              <a:rPr lang="en-US" altLang="en-US" sz="1400" b="1" dirty="0" smtClean="0"/>
              <a:t>35</a:t>
            </a:r>
          </a:p>
          <a:p>
            <a:pPr marL="285750" indent="-285750">
              <a:lnSpc>
                <a:spcPct val="100000"/>
              </a:lnSpc>
              <a:spcBef>
                <a:spcPct val="0"/>
              </a:spcBef>
            </a:pPr>
            <a:r>
              <a:rPr lang="en-US" altLang="en-US" sz="1400" b="1" dirty="0" smtClean="0"/>
              <a:t>Channel  </a:t>
            </a:r>
            <a:r>
              <a:rPr lang="en-US" altLang="en-US" sz="1400" b="1" dirty="0"/>
              <a:t>size: 0.9mm x </a:t>
            </a:r>
            <a:r>
              <a:rPr lang="en-US" altLang="en-US" sz="1400" b="1" dirty="0" smtClean="0"/>
              <a:t>4.4mm</a:t>
            </a:r>
          </a:p>
          <a:p>
            <a:pPr marL="285750" indent="-285750">
              <a:lnSpc>
                <a:spcPct val="100000"/>
              </a:lnSpc>
              <a:spcBef>
                <a:spcPct val="0"/>
              </a:spcBef>
            </a:pPr>
            <a:r>
              <a:rPr lang="en-US" altLang="en-US" sz="1400" b="1" dirty="0" smtClean="0"/>
              <a:t>Depletion </a:t>
            </a:r>
            <a:r>
              <a:rPr lang="en-US" altLang="en-US" sz="1400" b="1" dirty="0"/>
              <a:t>region &gt;30mkm </a:t>
            </a:r>
          </a:p>
        </p:txBody>
      </p:sp>
      <p:sp>
        <p:nvSpPr>
          <p:cNvPr id="9" name="TextBox 4">
            <a:extLst>
              <a:ext uri="{FF2B5EF4-FFF2-40B4-BE49-F238E27FC236}">
                <a16:creationId xmlns="" xmlns:a16="http://schemas.microsoft.com/office/drawing/2014/main" id="{FE1C31CA-26A2-4C63-B707-9231E681A500}"/>
              </a:ext>
            </a:extLst>
          </p:cNvPr>
          <p:cNvSpPr txBox="1">
            <a:spLocks noChangeArrowheads="1"/>
          </p:cNvSpPr>
          <p:nvPr/>
        </p:nvSpPr>
        <p:spPr bwMode="auto">
          <a:xfrm>
            <a:off x="2661046" y="3349795"/>
            <a:ext cx="287994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dirty="0"/>
              <a:t>Hamamatsu photodiode array S4114-35Q mounted on the ceramic board and connect with D-sub vacuum thru connector on the flange.</a:t>
            </a:r>
          </a:p>
        </p:txBody>
      </p:sp>
    </p:spTree>
    <p:extLst>
      <p:ext uri="{BB962C8B-B14F-4D97-AF65-F5344CB8AC3E}">
        <p14:creationId xmlns:p14="http://schemas.microsoft.com/office/powerpoint/2010/main" val="1188933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0E14FA6-50E0-4EAE-AF74-0FD175434FEE}"/>
              </a:ext>
            </a:extLst>
          </p:cNvPr>
          <p:cNvPicPr>
            <a:picLocks noChangeAspect="1"/>
          </p:cNvPicPr>
          <p:nvPr/>
        </p:nvPicPr>
        <p:blipFill>
          <a:blip r:embed="rId2"/>
          <a:stretch>
            <a:fillRect/>
          </a:stretch>
        </p:blipFill>
        <p:spPr>
          <a:xfrm>
            <a:off x="0" y="680042"/>
            <a:ext cx="9144000" cy="6122584"/>
          </a:xfrm>
          <a:prstGeom prst="rect">
            <a:avLst/>
          </a:prstGeom>
        </p:spPr>
      </p:pic>
      <p:sp>
        <p:nvSpPr>
          <p:cNvPr id="3" name="Rectangle 3">
            <a:extLst>
              <a:ext uri="{FF2B5EF4-FFF2-40B4-BE49-F238E27FC236}">
                <a16:creationId xmlns="" xmlns:a16="http://schemas.microsoft.com/office/drawing/2014/main" id="{4B5520C0-83E6-4E9A-BA0D-5431A4DF3C44}"/>
              </a:ext>
            </a:extLst>
          </p:cNvPr>
          <p:cNvSpPr txBox="1">
            <a:spLocks noChangeArrowheads="1"/>
          </p:cNvSpPr>
          <p:nvPr/>
        </p:nvSpPr>
        <p:spPr>
          <a:xfrm>
            <a:off x="0" y="1"/>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baseline="30000" dirty="0">
                <a:solidFill>
                  <a:srgbClr val="800000"/>
                </a:solidFill>
                <a:latin typeface="Times New Roman" panose="02020603050405020304" pitchFamily="18" charset="0"/>
                <a:cs typeface="Times New Roman" panose="02020603050405020304" pitchFamily="18" charset="0"/>
              </a:rPr>
              <a:t>3</a:t>
            </a:r>
            <a:r>
              <a:rPr lang="en-US" altLang="en-US" sz="2400" b="1" dirty="0">
                <a:solidFill>
                  <a:srgbClr val="800000"/>
                </a:solidFill>
                <a:latin typeface="Times New Roman" panose="02020603050405020304" pitchFamily="18" charset="0"/>
                <a:cs typeface="Times New Roman" panose="02020603050405020304" pitchFamily="18" charset="0"/>
              </a:rPr>
              <a:t>He-</a:t>
            </a:r>
            <a:r>
              <a:rPr lang="en-US" altLang="en-US" sz="2400" b="1" baseline="30000" dirty="0">
                <a:solidFill>
                  <a:srgbClr val="800000"/>
                </a:solidFill>
                <a:latin typeface="Times New Roman" panose="02020603050405020304" pitchFamily="18" charset="0"/>
                <a:cs typeface="Times New Roman" panose="02020603050405020304" pitchFamily="18" charset="0"/>
              </a:rPr>
              <a:t>4</a:t>
            </a:r>
            <a:r>
              <a:rPr lang="en-US" altLang="en-US" sz="2400" b="1" dirty="0">
                <a:solidFill>
                  <a:srgbClr val="800000"/>
                </a:solidFill>
                <a:latin typeface="Times New Roman" panose="02020603050405020304" pitchFamily="18" charset="0"/>
                <a:cs typeface="Times New Roman" panose="02020603050405020304" pitchFamily="18" charset="0"/>
              </a:rPr>
              <a:t>He scattering polarimeter at 6.0 MeV beam energy</a:t>
            </a:r>
          </a:p>
        </p:txBody>
      </p:sp>
      <p:sp>
        <p:nvSpPr>
          <p:cNvPr id="2" name="TextBox 1">
            <a:extLst>
              <a:ext uri="{FF2B5EF4-FFF2-40B4-BE49-F238E27FC236}">
                <a16:creationId xmlns="" xmlns:a16="http://schemas.microsoft.com/office/drawing/2014/main" id="{9B6700BB-EC28-4204-B056-D0DC53209B3E}"/>
              </a:ext>
            </a:extLst>
          </p:cNvPr>
          <p:cNvSpPr txBox="1"/>
          <p:nvPr/>
        </p:nvSpPr>
        <p:spPr>
          <a:xfrm>
            <a:off x="4864608" y="6464072"/>
            <a:ext cx="548640" cy="338554"/>
          </a:xfrm>
          <a:prstGeom prst="rect">
            <a:avLst/>
          </a:prstGeom>
          <a:noFill/>
        </p:spPr>
        <p:txBody>
          <a:bodyPr wrap="square" rtlCol="0">
            <a:spAutoFit/>
          </a:bodyPr>
          <a:lstStyle/>
          <a:p>
            <a:r>
              <a:rPr lang="en-US" sz="1600" b="1" baseline="30000" dirty="0"/>
              <a:t>4</a:t>
            </a:r>
            <a:r>
              <a:rPr lang="en-US" sz="1600" b="1" dirty="0"/>
              <a:t>He</a:t>
            </a:r>
          </a:p>
        </p:txBody>
      </p:sp>
      <p:sp>
        <p:nvSpPr>
          <p:cNvPr id="5" name="TextBox 4">
            <a:extLst>
              <a:ext uri="{FF2B5EF4-FFF2-40B4-BE49-F238E27FC236}">
                <a16:creationId xmlns="" xmlns:a16="http://schemas.microsoft.com/office/drawing/2014/main" id="{95FB16D2-83A1-4A0B-A333-2F628B1B83B8}"/>
              </a:ext>
            </a:extLst>
          </p:cNvPr>
          <p:cNvSpPr txBox="1"/>
          <p:nvPr/>
        </p:nvSpPr>
        <p:spPr>
          <a:xfrm>
            <a:off x="5227320" y="5184422"/>
            <a:ext cx="832104" cy="338554"/>
          </a:xfrm>
          <a:prstGeom prst="rect">
            <a:avLst/>
          </a:prstGeom>
          <a:noFill/>
        </p:spPr>
        <p:txBody>
          <a:bodyPr wrap="square" rtlCol="0">
            <a:spAutoFit/>
          </a:bodyPr>
          <a:lstStyle/>
          <a:p>
            <a:r>
              <a:rPr lang="en-US" sz="1600" b="1" dirty="0"/>
              <a:t>Valve-2</a:t>
            </a:r>
          </a:p>
        </p:txBody>
      </p:sp>
      <p:sp>
        <p:nvSpPr>
          <p:cNvPr id="6" name="TextBox 5">
            <a:extLst>
              <a:ext uri="{FF2B5EF4-FFF2-40B4-BE49-F238E27FC236}">
                <a16:creationId xmlns="" xmlns:a16="http://schemas.microsoft.com/office/drawing/2014/main" id="{0E0B483E-ECAC-438D-83F0-FADF56DC3DF5}"/>
              </a:ext>
            </a:extLst>
          </p:cNvPr>
          <p:cNvSpPr txBox="1"/>
          <p:nvPr/>
        </p:nvSpPr>
        <p:spPr>
          <a:xfrm>
            <a:off x="4306824" y="5211854"/>
            <a:ext cx="832104" cy="338554"/>
          </a:xfrm>
          <a:prstGeom prst="rect">
            <a:avLst/>
          </a:prstGeom>
          <a:noFill/>
        </p:spPr>
        <p:txBody>
          <a:bodyPr wrap="square" rtlCol="0">
            <a:spAutoFit/>
          </a:bodyPr>
          <a:lstStyle/>
          <a:p>
            <a:r>
              <a:rPr lang="en-US" sz="1600" b="1" dirty="0"/>
              <a:t>Valve-1</a:t>
            </a:r>
          </a:p>
        </p:txBody>
      </p:sp>
      <p:sp>
        <p:nvSpPr>
          <p:cNvPr id="7" name="TextBox 6">
            <a:extLst>
              <a:ext uri="{FF2B5EF4-FFF2-40B4-BE49-F238E27FC236}">
                <a16:creationId xmlns="" xmlns:a16="http://schemas.microsoft.com/office/drawing/2014/main" id="{AFF5D70E-CF70-4559-BE00-FAD5E6FAFC18}"/>
              </a:ext>
            </a:extLst>
          </p:cNvPr>
          <p:cNvSpPr txBox="1"/>
          <p:nvPr/>
        </p:nvSpPr>
        <p:spPr>
          <a:xfrm>
            <a:off x="3904488" y="636322"/>
            <a:ext cx="1161288" cy="400110"/>
          </a:xfrm>
          <a:prstGeom prst="rect">
            <a:avLst/>
          </a:prstGeom>
          <a:noFill/>
        </p:spPr>
        <p:txBody>
          <a:bodyPr wrap="square" rtlCol="0">
            <a:spAutoFit/>
          </a:bodyPr>
          <a:lstStyle/>
          <a:p>
            <a:r>
              <a:rPr lang="en-US" sz="2000" b="1" dirty="0"/>
              <a:t>Top view</a:t>
            </a:r>
          </a:p>
        </p:txBody>
      </p:sp>
    </p:spTree>
    <p:extLst>
      <p:ext uri="{BB962C8B-B14F-4D97-AF65-F5344CB8AC3E}">
        <p14:creationId xmlns:p14="http://schemas.microsoft.com/office/powerpoint/2010/main" val="3679804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 xmlns:a16="http://schemas.microsoft.com/office/drawing/2014/main" id="{4DA7B33A-7DE9-4A8D-AB5F-1D8015B6BD16}"/>
              </a:ext>
            </a:extLst>
          </p:cNvPr>
          <p:cNvSpPr>
            <a:spLocks noChangeArrowheads="1"/>
          </p:cNvSpPr>
          <p:nvPr/>
        </p:nvSpPr>
        <p:spPr bwMode="auto">
          <a:xfrm>
            <a:off x="6643422" y="867975"/>
            <a:ext cx="9297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Side view</a:t>
            </a:r>
            <a:endPar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6">
            <a:extLst>
              <a:ext uri="{FF2B5EF4-FFF2-40B4-BE49-F238E27FC236}">
                <a16:creationId xmlns="" xmlns:a16="http://schemas.microsoft.com/office/drawing/2014/main" id="{8A82636B-2634-4124-8A6C-B0DA625A5632}"/>
              </a:ext>
            </a:extLst>
          </p:cNvPr>
          <p:cNvSpPr>
            <a:spLocks noChangeArrowheads="1"/>
          </p:cNvSpPr>
          <p:nvPr/>
        </p:nvSpPr>
        <p:spPr bwMode="auto">
          <a:xfrm>
            <a:off x="1868905" y="939082"/>
            <a:ext cx="882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Top view</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 xmlns:a16="http://schemas.microsoft.com/office/drawing/2014/main" id="{4B2AEC54-91A1-422F-A045-E915EA716A06}"/>
              </a:ext>
            </a:extLst>
          </p:cNvPr>
          <p:cNvSpPr txBox="1">
            <a:spLocks noChangeArrowheads="1"/>
          </p:cNvSpPr>
          <p:nvPr/>
        </p:nvSpPr>
        <p:spPr>
          <a:xfrm>
            <a:off x="0" y="1"/>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baseline="30000" dirty="0">
                <a:solidFill>
                  <a:srgbClr val="800000"/>
                </a:solidFill>
                <a:latin typeface="Times New Roman" panose="02020603050405020304" pitchFamily="18" charset="0"/>
                <a:cs typeface="Times New Roman" panose="02020603050405020304" pitchFamily="18" charset="0"/>
              </a:rPr>
              <a:t>3</a:t>
            </a:r>
            <a:r>
              <a:rPr lang="en-US" altLang="en-US" sz="2400" b="1" dirty="0">
                <a:solidFill>
                  <a:srgbClr val="800000"/>
                </a:solidFill>
                <a:latin typeface="Times New Roman" panose="02020603050405020304" pitchFamily="18" charset="0"/>
                <a:cs typeface="Times New Roman" panose="02020603050405020304" pitchFamily="18" charset="0"/>
              </a:rPr>
              <a:t>He-</a:t>
            </a:r>
            <a:r>
              <a:rPr lang="en-US" altLang="en-US" sz="2400" b="1" baseline="30000" dirty="0">
                <a:solidFill>
                  <a:srgbClr val="800000"/>
                </a:solidFill>
                <a:latin typeface="Times New Roman" panose="02020603050405020304" pitchFamily="18" charset="0"/>
                <a:cs typeface="Times New Roman" panose="02020603050405020304" pitchFamily="18" charset="0"/>
              </a:rPr>
              <a:t>4</a:t>
            </a:r>
            <a:r>
              <a:rPr lang="en-US" altLang="en-US" sz="2400" b="1" dirty="0">
                <a:solidFill>
                  <a:srgbClr val="800000"/>
                </a:solidFill>
                <a:latin typeface="Times New Roman" panose="02020603050405020304" pitchFamily="18" charset="0"/>
                <a:cs typeface="Times New Roman" panose="02020603050405020304" pitchFamily="18" charset="0"/>
              </a:rPr>
              <a:t>He scattering polarimeter at 6.0 MeV beam energy</a:t>
            </a:r>
          </a:p>
        </p:txBody>
      </p:sp>
      <p:pic>
        <p:nvPicPr>
          <p:cNvPr id="7" name="Picture 6">
            <a:extLst>
              <a:ext uri="{FF2B5EF4-FFF2-40B4-BE49-F238E27FC236}">
                <a16:creationId xmlns="" xmlns:a16="http://schemas.microsoft.com/office/drawing/2014/main" id="{17CDEACB-2505-4274-BD75-36A5FA2EBDEE}"/>
              </a:ext>
            </a:extLst>
          </p:cNvPr>
          <p:cNvPicPr>
            <a:picLocks noChangeAspect="1"/>
          </p:cNvPicPr>
          <p:nvPr/>
        </p:nvPicPr>
        <p:blipFill>
          <a:blip r:embed="rId2"/>
          <a:stretch>
            <a:fillRect/>
          </a:stretch>
        </p:blipFill>
        <p:spPr>
          <a:xfrm>
            <a:off x="0" y="1216081"/>
            <a:ext cx="4445412" cy="4516753"/>
          </a:xfrm>
          <a:prstGeom prst="rect">
            <a:avLst/>
          </a:prstGeom>
        </p:spPr>
      </p:pic>
      <p:pic>
        <p:nvPicPr>
          <p:cNvPr id="9" name="Picture 8">
            <a:extLst>
              <a:ext uri="{FF2B5EF4-FFF2-40B4-BE49-F238E27FC236}">
                <a16:creationId xmlns="" xmlns:a16="http://schemas.microsoft.com/office/drawing/2014/main" id="{C851681D-9F4A-465E-8E10-F32028FCA838}"/>
              </a:ext>
            </a:extLst>
          </p:cNvPr>
          <p:cNvPicPr>
            <a:picLocks noChangeAspect="1"/>
          </p:cNvPicPr>
          <p:nvPr/>
        </p:nvPicPr>
        <p:blipFill>
          <a:blip r:embed="rId3"/>
          <a:stretch>
            <a:fillRect/>
          </a:stretch>
        </p:blipFill>
        <p:spPr>
          <a:xfrm>
            <a:off x="4645027" y="1309319"/>
            <a:ext cx="4402585" cy="5343732"/>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75728" flipV="1">
            <a:off x="2962763" y="2256606"/>
            <a:ext cx="342307" cy="12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08057" flipV="1">
            <a:off x="3126022" y="4525508"/>
            <a:ext cx="342307" cy="12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03930" y="2042844"/>
            <a:ext cx="429985" cy="276999"/>
          </a:xfrm>
          <a:prstGeom prst="rect">
            <a:avLst/>
          </a:prstGeom>
          <a:noFill/>
        </p:spPr>
        <p:txBody>
          <a:bodyPr wrap="square" rtlCol="0">
            <a:spAutoFit/>
          </a:bodyPr>
          <a:lstStyle/>
          <a:p>
            <a:r>
              <a:rPr lang="en-US" sz="1200" b="1" dirty="0" smtClean="0"/>
              <a:t>LED</a:t>
            </a:r>
            <a:endParaRPr lang="en-US" sz="1200" b="1" dirty="0"/>
          </a:p>
        </p:txBody>
      </p:sp>
      <p:sp>
        <p:nvSpPr>
          <p:cNvPr id="14" name="TextBox 13"/>
          <p:cNvSpPr txBox="1"/>
          <p:nvPr/>
        </p:nvSpPr>
        <p:spPr>
          <a:xfrm>
            <a:off x="1548310" y="3154615"/>
            <a:ext cx="860742" cy="276999"/>
          </a:xfrm>
          <a:prstGeom prst="rect">
            <a:avLst/>
          </a:prstGeom>
          <a:noFill/>
        </p:spPr>
        <p:txBody>
          <a:bodyPr wrap="square" rtlCol="0">
            <a:spAutoFit/>
          </a:bodyPr>
          <a:lstStyle/>
          <a:p>
            <a:r>
              <a:rPr lang="en-US" sz="1200" b="1" dirty="0" smtClean="0"/>
              <a:t>collimator</a:t>
            </a:r>
            <a:endParaRPr lang="en-US" sz="1200" b="1" dirty="0"/>
          </a:p>
        </p:txBody>
      </p:sp>
      <p:sp>
        <p:nvSpPr>
          <p:cNvPr id="15" name="TextBox 14"/>
          <p:cNvSpPr txBox="1"/>
          <p:nvPr/>
        </p:nvSpPr>
        <p:spPr>
          <a:xfrm>
            <a:off x="3731460" y="2211233"/>
            <a:ext cx="713953" cy="276999"/>
          </a:xfrm>
          <a:prstGeom prst="rect">
            <a:avLst/>
          </a:prstGeom>
          <a:noFill/>
        </p:spPr>
        <p:txBody>
          <a:bodyPr wrap="square" rtlCol="0">
            <a:spAutoFit/>
          </a:bodyPr>
          <a:lstStyle/>
          <a:p>
            <a:r>
              <a:rPr lang="en-US" sz="1200" b="1" dirty="0" smtClean="0"/>
              <a:t>Si-array</a:t>
            </a:r>
            <a:endParaRPr lang="en-US" sz="1200" b="1" dirty="0"/>
          </a:p>
        </p:txBody>
      </p:sp>
    </p:spTree>
    <p:extLst>
      <p:ext uri="{BB962C8B-B14F-4D97-AF65-F5344CB8AC3E}">
        <p14:creationId xmlns:p14="http://schemas.microsoft.com/office/powerpoint/2010/main" val="4141393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890141BE-673E-45FC-BD74-6001E1A93D6E}"/>
              </a:ext>
            </a:extLst>
          </p:cNvPr>
          <p:cNvSpPr txBox="1">
            <a:spLocks noChangeArrowheads="1"/>
          </p:cNvSpPr>
          <p:nvPr/>
        </p:nvSpPr>
        <p:spPr>
          <a:xfrm>
            <a:off x="0" y="1"/>
            <a:ext cx="9144000" cy="624156"/>
          </a:xfrm>
          <a:prstGeom prst="rect">
            <a:avLst/>
          </a:prstGeom>
          <a:solidFill>
            <a:schemeClr val="bg1"/>
          </a:solidFill>
          <a:ln w="3175">
            <a:solidFill>
              <a:srgbClr val="0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a:solidFill>
                  <a:srgbClr val="800000"/>
                </a:solidFill>
                <a:latin typeface="Times New Roman" panose="02020603050405020304" pitchFamily="18" charset="0"/>
                <a:cs typeface="Times New Roman" panose="02020603050405020304" pitchFamily="18" charset="0"/>
              </a:rPr>
              <a:t>C</a:t>
            </a:r>
            <a:r>
              <a:rPr lang="en-US" altLang="en-US" sz="2400" b="1" dirty="0" smtClean="0">
                <a:solidFill>
                  <a:srgbClr val="800000"/>
                </a:solidFill>
                <a:latin typeface="Times New Roman" panose="02020603050405020304" pitchFamily="18" charset="0"/>
                <a:cs typeface="Times New Roman" panose="02020603050405020304" pitchFamily="18" charset="0"/>
              </a:rPr>
              <a:t>alibration and monitoring of energy and time </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CCA1B08F-12A3-4768-A098-8615EDE2F013}"/>
                  </a:ext>
                </a:extLst>
              </p:cNvPr>
              <p:cNvSpPr txBox="1"/>
              <p:nvPr/>
            </p:nvSpPr>
            <p:spPr>
              <a:xfrm>
                <a:off x="0" y="3141940"/>
                <a:ext cx="9144000" cy="282243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time resolution of alpha at E &gt; 1MeV range is beater then </a:t>
                </a:r>
                <a:r>
                  <a:rPr lang="en-US" dirty="0" err="1" smtClean="0">
                    <a:latin typeface="Times New Roman" panose="02020603050405020304" pitchFamily="18" charset="0"/>
                    <a:cs typeface="Times New Roman" panose="02020603050405020304" pitchFamily="18" charset="0"/>
                  </a:rPr>
                  <a:t>σ</a:t>
                </a:r>
                <a:r>
                  <a:rPr lang="en-US" baseline="-25000" dirty="0" err="1" smtClean="0">
                    <a:latin typeface="Times New Roman" panose="02020603050405020304" pitchFamily="18" charset="0"/>
                    <a:cs typeface="Times New Roman" panose="02020603050405020304" pitchFamily="18" charset="0"/>
                  </a:rPr>
                  <a:t>t</a:t>
                </a:r>
                <a:r>
                  <a:rPr lang="en-US"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0.2 </a:t>
                </a:r>
                <a:r>
                  <a:rPr lang="en-US" dirty="0">
                    <a:latin typeface="Times New Roman" panose="02020603050405020304" pitchFamily="18" charset="0"/>
                    <a:cs typeface="Times New Roman" panose="02020603050405020304" pitchFamily="18" charset="0"/>
                  </a:rPr>
                  <a:t>ns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Difference  time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flight </a:t>
                </a:r>
                <a:r>
                  <a:rPr lang="en-US" dirty="0">
                    <a:latin typeface="Times New Roman" panose="02020603050405020304" pitchFamily="18" charset="0"/>
                    <a:cs typeface="Times New Roman" panose="02020603050405020304" pitchFamily="18" charset="0"/>
                  </a:rPr>
                  <a:t>for scattered </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recoil </a:t>
                </a:r>
                <a:r>
                  <a:rPr lang="en-US" baseline="30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He of left/right arm:</a:t>
                </a:r>
              </a:p>
              <a:p>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b="1" i="1" smtClean="0">
                        <a:latin typeface="Cambria Math" panose="02040503050406030204" pitchFamily="18" charset="0"/>
                        <a:ea typeface="Cambria Math" panose="02040503050406030204" pitchFamily="18" charset="0"/>
                      </a:rPr>
                      <m:t>𝜹</m:t>
                    </m:r>
                    <m:r>
                      <a:rPr lang="en-US" b="1" i="1" smtClean="0">
                        <a:latin typeface="Cambria Math" panose="02040503050406030204" pitchFamily="18" charset="0"/>
                        <a:ea typeface="Cambria Math" panose="02040503050406030204" pitchFamily="18" charset="0"/>
                      </a:rPr>
                      <m:t>𝒕</m:t>
                    </m:r>
                    <m:r>
                      <a:rPr lang="en-US" b="1" i="1" smtClean="0">
                        <a:latin typeface="Cambria Math" panose="02040503050406030204" pitchFamily="18" charset="0"/>
                        <a:ea typeface="Cambria Math" panose="02040503050406030204" pitchFamily="18" charset="0"/>
                      </a:rPr>
                      <m:t>= </m:t>
                    </m:r>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𝒕</m:t>
                        </m:r>
                      </m:e>
                      <m:sub>
                        <m:r>
                          <a:rPr lang="en-US" b="1" i="1" smtClean="0">
                            <a:latin typeface="Cambria Math" panose="02040503050406030204" pitchFamily="18" charset="0"/>
                            <a:ea typeface="Cambria Math" panose="02040503050406030204" pitchFamily="18" charset="0"/>
                          </a:rPr>
                          <m:t>𝑳</m:t>
                        </m:r>
                      </m:sub>
                    </m:sSub>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𝒕</m:t>
                        </m:r>
                      </m:e>
                      <m:sub>
                        <m:r>
                          <a:rPr lang="en-US" b="1" i="1" smtClean="0">
                            <a:latin typeface="Cambria Math" panose="02040503050406030204" pitchFamily="18" charset="0"/>
                            <a:ea typeface="Cambria Math" panose="02040503050406030204" pitchFamily="18" charset="0"/>
                          </a:rPr>
                          <m:t>𝑹</m:t>
                        </m:r>
                      </m:sub>
                    </m:sSub>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a:ea typeface="Cambria Math" panose="02040503050406030204" pitchFamily="18" charset="0"/>
                          </a:rPr>
                        </m:ctrlPr>
                      </m:sSubPr>
                      <m:e>
                        <m:r>
                          <a:rPr lang="en-US" b="1" i="1" smtClean="0">
                            <a:latin typeface="Cambria Math"/>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𝑳</m:t>
                        </m:r>
                      </m:e>
                      <m:sub>
                        <m:r>
                          <a:rPr lang="en-US" b="1" i="1" smtClean="0">
                            <a:latin typeface="Cambria Math" panose="02040503050406030204" pitchFamily="18" charset="0"/>
                            <a:ea typeface="Cambria Math" panose="02040503050406030204" pitchFamily="18" charset="0"/>
                          </a:rPr>
                          <m:t>𝑳</m:t>
                        </m:r>
                      </m:sub>
                    </m:sSub>
                    <m:r>
                      <a:rPr lang="en-US" b="1" i="1" smtClean="0">
                        <a:latin typeface="Cambria Math"/>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𝒄</m:t>
                    </m:r>
                    <m:r>
                      <a:rPr lang="en-US" b="1" i="1" smtClean="0">
                        <a:latin typeface="Cambria Math"/>
                        <a:ea typeface="Cambria Math" panose="02040503050406030204" pitchFamily="18" charset="0"/>
                      </a:rPr>
                      <m:t>)</m:t>
                    </m:r>
                    <m:rad>
                      <m:radPr>
                        <m:degHide m:val="on"/>
                        <m:ctrlPr>
                          <a:rPr lang="en-US" b="1" i="1" smtClean="0">
                            <a:latin typeface="Cambria Math"/>
                            <a:ea typeface="Cambria Math" panose="02040503050406030204" pitchFamily="18" charset="0"/>
                          </a:rPr>
                        </m:ctrlPr>
                      </m:radPr>
                      <m:deg/>
                      <m:e>
                        <m:f>
                          <m:fPr>
                            <m:type m:val="lin"/>
                            <m:ctrlPr>
                              <a:rPr lang="en-US" b="1" i="1" smtClean="0">
                                <a:latin typeface="Cambria Math"/>
                                <a:ea typeface="Cambria Math" panose="02040503050406030204" pitchFamily="18" charset="0"/>
                              </a:rPr>
                            </m:ctrlPr>
                          </m:fPr>
                          <m:num>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𝑴</m:t>
                                </m:r>
                              </m:e>
                              <m:sub>
                                <m:r>
                                  <a:rPr lang="en-US" b="1" i="1" smtClean="0">
                                    <a:latin typeface="Cambria Math" panose="02040503050406030204" pitchFamily="18" charset="0"/>
                                    <a:ea typeface="Cambria Math" panose="02040503050406030204" pitchFamily="18" charset="0"/>
                                  </a:rPr>
                                  <m:t>𝑳</m:t>
                                </m:r>
                              </m:sub>
                            </m:sSub>
                          </m:num>
                          <m:den>
                            <m:r>
                              <a:rPr lang="en-US" b="1" i="1" smtClean="0">
                                <a:latin typeface="Cambria Math" panose="02040503050406030204" pitchFamily="18" charset="0"/>
                                <a:ea typeface="Cambria Math" panose="02040503050406030204" pitchFamily="18" charset="0"/>
                              </a:rPr>
                              <m:t>𝟐</m:t>
                            </m:r>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𝑻</m:t>
                                </m:r>
                              </m:e>
                              <m:sub>
                                <m:r>
                                  <a:rPr lang="en-US" b="1" i="1" smtClean="0">
                                    <a:latin typeface="Cambria Math" panose="02040503050406030204" pitchFamily="18" charset="0"/>
                                    <a:ea typeface="Cambria Math" panose="02040503050406030204" pitchFamily="18" charset="0"/>
                                  </a:rPr>
                                  <m:t>𝑳</m:t>
                                </m:r>
                              </m:sub>
                            </m:sSub>
                          </m:den>
                        </m:f>
                      </m:e>
                    </m:rad>
                    <m:r>
                      <a:rPr lang="en-US" b="1" i="1" smtClean="0">
                        <a:latin typeface="Cambria Math" panose="02040503050406030204" pitchFamily="18" charset="0"/>
                        <a:ea typeface="Cambria Math" panose="02040503050406030204" pitchFamily="18" charset="0"/>
                      </a:rPr>
                      <m:t>−</m:t>
                    </m:r>
                  </m:oMath>
                </a14:m>
                <a:r>
                  <a:rPr lang="en-US" b="1" dirty="0">
                    <a:ea typeface="Cambria Math" panose="02040503050406030204" pitchFamily="18" charset="0"/>
                  </a:rPr>
                  <a:t> </a:t>
                </a:r>
                <a:r>
                  <a:rPr lang="en-US" b="1" dirty="0" smtClean="0">
                    <a:ea typeface="Cambria Math" panose="02040503050406030204" pitchFamily="18" charset="0"/>
                  </a:rPr>
                  <a:t>(</a:t>
                </a:r>
                <a14:m>
                  <m:oMath xmlns:m="http://schemas.openxmlformats.org/officeDocument/2006/math">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𝑳</m:t>
                        </m:r>
                      </m:e>
                      <m:sub>
                        <m:r>
                          <a:rPr lang="en-US" b="1" i="1" smtClean="0">
                            <a:latin typeface="Cambria Math" panose="02040503050406030204" pitchFamily="18" charset="0"/>
                            <a:ea typeface="Cambria Math" panose="02040503050406030204" pitchFamily="18" charset="0"/>
                          </a:rPr>
                          <m:t>𝑹</m:t>
                        </m:r>
                      </m:sub>
                    </m:sSub>
                    <m:r>
                      <a:rPr lang="en-US" b="1" i="1" smtClean="0">
                        <a:latin typeface="Cambria Math"/>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𝒄</m:t>
                    </m:r>
                    <m:r>
                      <a:rPr lang="en-US" b="1" i="1" smtClean="0">
                        <a:latin typeface="Cambria Math"/>
                        <a:ea typeface="Cambria Math" panose="02040503050406030204" pitchFamily="18" charset="0"/>
                      </a:rPr>
                      <m:t>)</m:t>
                    </m:r>
                    <m:rad>
                      <m:radPr>
                        <m:degHide m:val="on"/>
                        <m:ctrlPr>
                          <a:rPr lang="en-US" b="1" i="1" smtClean="0">
                            <a:latin typeface="Cambria Math"/>
                            <a:ea typeface="Cambria Math" panose="02040503050406030204" pitchFamily="18" charset="0"/>
                          </a:rPr>
                        </m:ctrlPr>
                      </m:radPr>
                      <m:deg/>
                      <m:e>
                        <m:f>
                          <m:fPr>
                            <m:type m:val="lin"/>
                            <m:ctrlPr>
                              <a:rPr lang="en-US" b="1" i="1" smtClean="0">
                                <a:latin typeface="Cambria Math"/>
                                <a:ea typeface="Cambria Math" panose="02040503050406030204" pitchFamily="18" charset="0"/>
                              </a:rPr>
                            </m:ctrlPr>
                          </m:fPr>
                          <m:num>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𝑴</m:t>
                                </m:r>
                              </m:e>
                              <m:sub>
                                <m:r>
                                  <a:rPr lang="en-US" b="1" i="1" smtClean="0">
                                    <a:latin typeface="Cambria Math" panose="02040503050406030204" pitchFamily="18" charset="0"/>
                                    <a:ea typeface="Cambria Math" panose="02040503050406030204" pitchFamily="18" charset="0"/>
                                  </a:rPr>
                                  <m:t>𝑹</m:t>
                                </m:r>
                              </m:sub>
                            </m:sSub>
                          </m:num>
                          <m:den>
                            <m:r>
                              <a:rPr lang="en-US" b="1" i="1" smtClean="0">
                                <a:latin typeface="Cambria Math" panose="02040503050406030204" pitchFamily="18" charset="0"/>
                                <a:ea typeface="Cambria Math" panose="02040503050406030204" pitchFamily="18" charset="0"/>
                              </a:rPr>
                              <m:t>𝟐</m:t>
                            </m:r>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𝑻</m:t>
                                </m:r>
                              </m:e>
                              <m:sub>
                                <m:eqArr>
                                  <m:eqArrPr>
                                    <m:ctrlPr>
                                      <a:rPr lang="en-US" b="1" i="1" smtClean="0">
                                        <a:latin typeface="Cambria Math"/>
                                        <a:ea typeface="Cambria Math" panose="02040503050406030204" pitchFamily="18" charset="0"/>
                                      </a:rPr>
                                    </m:ctrlPr>
                                  </m:eqArrPr>
                                  <m:e>
                                    <m:r>
                                      <a:rPr lang="en-US" b="1" i="1" smtClean="0">
                                        <a:latin typeface="Cambria Math" panose="02040503050406030204" pitchFamily="18" charset="0"/>
                                        <a:ea typeface="Cambria Math" panose="02040503050406030204" pitchFamily="18" charset="0"/>
                                      </a:rPr>
                                      <m:t>𝑹</m:t>
                                    </m:r>
                                  </m:e>
                                  <m:e/>
                                </m:eqArr>
                              </m:sub>
                            </m:sSub>
                          </m:den>
                        </m:f>
                      </m:e>
                    </m:rad>
                  </m:oMath>
                </a14:m>
                <a:r>
                  <a:rPr lang="en-US" b="1" dirty="0"/>
                  <a:t> </a:t>
                </a:r>
                <a:r>
                  <a:rPr lang="en-US" b="1" dirty="0" smtClean="0"/>
                  <a:t>     </a:t>
                </a:r>
                <a:endParaRPr lang="en-US" b="1" dirty="0"/>
              </a:p>
              <a:p>
                <a14:m>
                  <m:oMath xmlns:m="http://schemas.openxmlformats.org/officeDocument/2006/math">
                    <m:sSub>
                      <m:sSubPr>
                        <m:ctrlPr>
                          <a:rPr lang="en-US" b="1" i="1" smtClean="0">
                            <a:latin typeface="Cambria Math"/>
                          </a:rPr>
                        </m:ctrlPr>
                      </m:sSubPr>
                      <m:e>
                        <m:d>
                          <m:dPr>
                            <m:begChr m:val=""/>
                            <m:endChr m:val="|"/>
                            <m:ctrlPr>
                              <a:rPr lang="en-US" b="1" i="1" smtClean="0">
                                <a:latin typeface="Cambria Math"/>
                              </a:rPr>
                            </m:ctrlPr>
                          </m:dPr>
                          <m:e>
                            <m:r>
                              <a:rPr lang="en-US" b="1" i="1" smtClean="0">
                                <a:latin typeface="Cambria Math" panose="02040503050406030204" pitchFamily="18" charset="0"/>
                                <a:ea typeface="Cambria Math" panose="02040503050406030204" pitchFamily="18" charset="0"/>
                              </a:rPr>
                              <m:t>𝜹</m:t>
                            </m:r>
                            <m:r>
                              <a:rPr lang="en-US" b="1" i="1" smtClean="0">
                                <a:latin typeface="Cambria Math" panose="02040503050406030204" pitchFamily="18" charset="0"/>
                                <a:ea typeface="Cambria Math" panose="02040503050406030204" pitchFamily="18" charset="0"/>
                              </a:rPr>
                              <m:t>𝒕</m:t>
                            </m:r>
                          </m:e>
                        </m:d>
                      </m:e>
                      <m:sub>
                        <m:sPre>
                          <m:sPrePr>
                            <m:ctrlPr>
                              <a:rPr lang="en-US" b="1" i="1" smtClean="0">
                                <a:latin typeface="Cambria Math"/>
                              </a:rPr>
                            </m:ctrlPr>
                          </m:sPrePr>
                          <m:sub/>
                          <m:sup>
                            <m:r>
                              <a:rPr lang="en-US" b="1" i="0" smtClean="0">
                                <a:latin typeface="Cambria Math" panose="02040503050406030204" pitchFamily="18" charset="0"/>
                              </a:rPr>
                              <m:t>𝟑</m:t>
                            </m:r>
                          </m:sup>
                          <m:e>
                            <m:r>
                              <a:rPr lang="en-US" b="1" i="0" smtClean="0">
                                <a:latin typeface="Cambria Math" panose="02040503050406030204" pitchFamily="18" charset="0"/>
                              </a:rPr>
                              <m:t>𝐇𝐞</m:t>
                            </m:r>
                            <m:sPre>
                              <m:sPrePr>
                                <m:ctrlPr>
                                  <a:rPr lang="en-US" b="1" i="1" smtClean="0">
                                    <a:latin typeface="Cambria Math"/>
                                  </a:rPr>
                                </m:ctrlPr>
                              </m:sPrePr>
                              <m:sub/>
                              <m:sup>
                                <m:r>
                                  <a:rPr lang="en-US" b="1" i="0" smtClean="0">
                                    <a:latin typeface="Cambria Math" panose="02040503050406030204" pitchFamily="18" charset="0"/>
                                  </a:rPr>
                                  <m:t>𝟒</m:t>
                                </m:r>
                              </m:sup>
                              <m:e>
                                <m:r>
                                  <a:rPr lang="en-US" b="1" i="0" smtClean="0">
                                    <a:latin typeface="Cambria Math" panose="02040503050406030204" pitchFamily="18" charset="0"/>
                                  </a:rPr>
                                  <m:t>𝐇𝐞</m:t>
                                </m:r>
                              </m:e>
                            </m:sPre>
                          </m:e>
                        </m:sPre>
                      </m:sub>
                    </m:sSub>
                    <m:r>
                      <a:rPr lang="en-US" b="1" i="1" smtClean="0">
                        <a:latin typeface="Cambria Math" panose="02040503050406030204" pitchFamily="18" charset="0"/>
                      </a:rPr>
                      <m:t>−</m:t>
                    </m:r>
                  </m:oMath>
                </a14:m>
                <a:r>
                  <a:rPr lang="en-US" b="1" dirty="0"/>
                  <a:t> </a:t>
                </a:r>
                <a14:m>
                  <m:oMath xmlns:m="http://schemas.openxmlformats.org/officeDocument/2006/math">
                    <m:sSub>
                      <m:sSubPr>
                        <m:ctrlPr>
                          <a:rPr lang="en-US" b="1" i="1" smtClean="0">
                            <a:latin typeface="Cambria Math"/>
                          </a:rPr>
                        </m:ctrlPr>
                      </m:sSubPr>
                      <m:e>
                        <m:d>
                          <m:dPr>
                            <m:begChr m:val=""/>
                            <m:endChr m:val="|"/>
                            <m:ctrlPr>
                              <a:rPr lang="en-US" b="1" i="1" smtClean="0">
                                <a:latin typeface="Cambria Math"/>
                              </a:rPr>
                            </m:ctrlPr>
                          </m:dPr>
                          <m:e>
                            <m:r>
                              <a:rPr lang="en-US" b="1" i="1" smtClean="0">
                                <a:latin typeface="Cambria Math" panose="02040503050406030204" pitchFamily="18" charset="0"/>
                                <a:ea typeface="Cambria Math" panose="02040503050406030204" pitchFamily="18" charset="0"/>
                              </a:rPr>
                              <m:t>𝜹</m:t>
                            </m:r>
                            <m:r>
                              <a:rPr lang="en-US" b="1" i="1" smtClean="0">
                                <a:latin typeface="Cambria Math" panose="02040503050406030204" pitchFamily="18" charset="0"/>
                                <a:ea typeface="Cambria Math" panose="02040503050406030204" pitchFamily="18" charset="0"/>
                              </a:rPr>
                              <m:t>𝒕</m:t>
                            </m:r>
                          </m:e>
                        </m:d>
                      </m:e>
                      <m:sub>
                        <m:sPre>
                          <m:sPrePr>
                            <m:ctrlPr>
                              <a:rPr lang="en-US" b="1" i="1" smtClean="0">
                                <a:latin typeface="Cambria Math"/>
                              </a:rPr>
                            </m:ctrlPr>
                          </m:sPrePr>
                          <m:sub/>
                          <m:sup>
                            <m:r>
                              <a:rPr lang="en-US" b="1" i="0" smtClean="0">
                                <a:latin typeface="Cambria Math" panose="02040503050406030204" pitchFamily="18" charset="0"/>
                              </a:rPr>
                              <m:t>𝟒</m:t>
                            </m:r>
                          </m:sup>
                          <m:e>
                            <m:r>
                              <a:rPr lang="en-US" b="1" i="0" smtClean="0">
                                <a:latin typeface="Cambria Math" panose="02040503050406030204" pitchFamily="18" charset="0"/>
                              </a:rPr>
                              <m:t>𝐇𝐞</m:t>
                            </m:r>
                            <m:sPre>
                              <m:sPrePr>
                                <m:ctrlPr>
                                  <a:rPr lang="en-US" b="1" i="1" smtClean="0">
                                    <a:latin typeface="Cambria Math"/>
                                  </a:rPr>
                                </m:ctrlPr>
                              </m:sPrePr>
                              <m:sub/>
                              <m:sup>
                                <m:r>
                                  <a:rPr lang="en-US" b="1" i="0" smtClean="0">
                                    <a:latin typeface="Cambria Math" panose="02040503050406030204" pitchFamily="18" charset="0"/>
                                  </a:rPr>
                                  <m:t>𝟑</m:t>
                                </m:r>
                              </m:sup>
                              <m:e>
                                <m:r>
                                  <a:rPr lang="en-US" b="1" i="0" smtClean="0">
                                    <a:latin typeface="Cambria Math" panose="02040503050406030204" pitchFamily="18" charset="0"/>
                                  </a:rPr>
                                  <m:t>𝐇𝐞</m:t>
                                </m:r>
                              </m:e>
                            </m:sPre>
                          </m:e>
                        </m:sPre>
                      </m:sub>
                    </m:sSub>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d>
                      <m:dPr>
                        <m:begChr m:val="|"/>
                        <m:endChr m:val="|"/>
                        <m:ctrlPr>
                          <a:rPr lang="en-US" b="1" i="1" smtClean="0">
                            <a:latin typeface="Cambria Math"/>
                            <a:ea typeface="Cambria Math" panose="02040503050406030204" pitchFamily="18" charset="0"/>
                          </a:rPr>
                        </m:ctrlPr>
                      </m:dPr>
                      <m:e>
                        <m:rad>
                          <m:radPr>
                            <m:degHide m:val="on"/>
                            <m:ctrlPr>
                              <a:rPr lang="en-US" b="1" i="1" smtClean="0">
                                <a:latin typeface="Cambria Math"/>
                                <a:ea typeface="Cambria Math" panose="02040503050406030204" pitchFamily="18" charset="0"/>
                              </a:rPr>
                            </m:ctrlPr>
                          </m:radPr>
                          <m:deg/>
                          <m:e>
                            <m:sSub>
                              <m:sSubPr>
                                <m:ctrlPr>
                                  <a:rPr lang="en-US" b="1" i="1" smtClean="0">
                                    <a:latin typeface="Cambria Math"/>
                                  </a:rPr>
                                </m:ctrlPr>
                              </m:sSubPr>
                              <m:e>
                                <m:r>
                                  <a:rPr lang="en-US" b="1" i="1" smtClean="0">
                                    <a:latin typeface="Cambria Math" panose="02040503050406030204" pitchFamily="18" charset="0"/>
                                  </a:rPr>
                                  <m:t>𝑴</m:t>
                                </m:r>
                              </m:e>
                              <m:sub>
                                <m:sPre>
                                  <m:sPrePr>
                                    <m:ctrlPr>
                                      <a:rPr lang="en-US" b="1" i="1" smtClean="0">
                                        <a:latin typeface="Cambria Math"/>
                                      </a:rPr>
                                    </m:ctrlPr>
                                  </m:sPrePr>
                                  <m:sub/>
                                  <m:sup>
                                    <m:r>
                                      <a:rPr lang="en-US" b="1" i="0" smtClean="0">
                                        <a:latin typeface="Cambria Math" panose="02040503050406030204" pitchFamily="18" charset="0"/>
                                      </a:rPr>
                                      <m:t>𝟒</m:t>
                                    </m:r>
                                  </m:sup>
                                  <m:e>
                                    <m:r>
                                      <a:rPr lang="en-US" b="1" i="0" smtClean="0">
                                        <a:latin typeface="Cambria Math" panose="02040503050406030204" pitchFamily="18" charset="0"/>
                                      </a:rPr>
                                      <m:t>𝐇𝐞</m:t>
                                    </m:r>
                                  </m:e>
                                </m:sPre>
                              </m:sub>
                            </m:sSub>
                          </m:e>
                        </m:rad>
                        <m:r>
                          <a:rPr lang="en-US" b="1" i="1" smtClean="0">
                            <a:latin typeface="Cambria Math" panose="02040503050406030204" pitchFamily="18" charset="0"/>
                            <a:ea typeface="Cambria Math" panose="02040503050406030204" pitchFamily="18" charset="0"/>
                          </a:rPr>
                          <m:t>−</m:t>
                        </m:r>
                        <m:rad>
                          <m:radPr>
                            <m:degHide m:val="on"/>
                            <m:ctrlPr>
                              <a:rPr lang="en-US" b="1" i="1" smtClean="0">
                                <a:latin typeface="Cambria Math"/>
                                <a:ea typeface="Cambria Math" panose="02040503050406030204" pitchFamily="18" charset="0"/>
                              </a:rPr>
                            </m:ctrlPr>
                          </m:radPr>
                          <m:deg/>
                          <m:e>
                            <m:sSub>
                              <m:sSubPr>
                                <m:ctrlPr>
                                  <a:rPr lang="en-US" b="1" i="1" smtClean="0">
                                    <a:latin typeface="Cambria Math"/>
                                  </a:rPr>
                                </m:ctrlPr>
                              </m:sSubPr>
                              <m:e>
                                <m:r>
                                  <a:rPr lang="en-US" b="1" i="1" smtClean="0">
                                    <a:latin typeface="Cambria Math" panose="02040503050406030204" pitchFamily="18" charset="0"/>
                                  </a:rPr>
                                  <m:t>𝑴</m:t>
                                </m:r>
                              </m:e>
                              <m:sub>
                                <m:sPre>
                                  <m:sPrePr>
                                    <m:ctrlPr>
                                      <a:rPr lang="en-US" b="1" i="1" smtClean="0">
                                        <a:latin typeface="Cambria Math"/>
                                      </a:rPr>
                                    </m:ctrlPr>
                                  </m:sPrePr>
                                  <m:sub/>
                                  <m:sup>
                                    <m:r>
                                      <a:rPr lang="en-US" b="1" i="0" smtClean="0">
                                        <a:latin typeface="Cambria Math" panose="02040503050406030204" pitchFamily="18" charset="0"/>
                                      </a:rPr>
                                      <m:t>𝟑</m:t>
                                    </m:r>
                                  </m:sup>
                                  <m:e>
                                    <m:r>
                                      <a:rPr lang="en-US" b="1" i="0" smtClean="0">
                                        <a:latin typeface="Cambria Math" panose="02040503050406030204" pitchFamily="18" charset="0"/>
                                      </a:rPr>
                                      <m:t>𝐇𝐞</m:t>
                                    </m:r>
                                  </m:e>
                                </m:sPre>
                              </m:sub>
                            </m:sSub>
                          </m:e>
                        </m:rad>
                      </m:e>
                    </m:d>
                    <m:r>
                      <a:rPr lang="en-US" b="1" i="1" smtClean="0">
                        <a:latin typeface="Cambria Math" panose="02040503050406030204" pitchFamily="18" charset="0"/>
                        <a:ea typeface="Cambria Math" panose="02040503050406030204" pitchFamily="18" charset="0"/>
                      </a:rPr>
                      <m:t>×</m:t>
                    </m:r>
                    <m:d>
                      <m:dPr>
                        <m:ctrlPr>
                          <a:rPr lang="en-US" b="1" i="1" smtClean="0">
                            <a:latin typeface="Cambria Math"/>
                            <a:ea typeface="Cambria Math" panose="02040503050406030204" pitchFamily="18" charset="0"/>
                          </a:rPr>
                        </m:ctrlPr>
                      </m:dPr>
                      <m:e>
                        <m:f>
                          <m:fPr>
                            <m:ctrlPr>
                              <a:rPr lang="en-US" b="1" i="1" smtClean="0">
                                <a:latin typeface="Cambria Math"/>
                                <a:ea typeface="Cambria Math" panose="02040503050406030204" pitchFamily="18" charset="0"/>
                              </a:rPr>
                            </m:ctrlPr>
                          </m:fPr>
                          <m:num>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𝑳</m:t>
                                </m:r>
                              </m:e>
                              <m:sub>
                                <m:r>
                                  <a:rPr lang="en-US" b="1" i="1" smtClean="0">
                                    <a:latin typeface="Cambria Math" panose="02040503050406030204" pitchFamily="18" charset="0"/>
                                    <a:ea typeface="Cambria Math" panose="02040503050406030204" pitchFamily="18" charset="0"/>
                                  </a:rPr>
                                  <m:t>𝑳</m:t>
                                </m:r>
                              </m:sub>
                            </m:sSub>
                            <m:r>
                              <a:rPr lang="en-US" b="1" i="1" smtClean="0">
                                <a:latin typeface="Cambria Math"/>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𝒄</m:t>
                            </m:r>
                          </m:num>
                          <m:den>
                            <m:rad>
                              <m:radPr>
                                <m:degHide m:val="on"/>
                                <m:ctrlPr>
                                  <a:rPr lang="en-US" b="1" i="1" smtClean="0">
                                    <a:latin typeface="Cambria Math"/>
                                    <a:ea typeface="Cambria Math" panose="02040503050406030204" pitchFamily="18" charset="0"/>
                                  </a:rPr>
                                </m:ctrlPr>
                              </m:radPr>
                              <m:deg/>
                              <m:e>
                                <m:r>
                                  <a:rPr lang="en-US" b="1" i="1" smtClean="0">
                                    <a:latin typeface="Cambria Math" panose="02040503050406030204" pitchFamily="18" charset="0"/>
                                    <a:ea typeface="Cambria Math" panose="02040503050406030204" pitchFamily="18" charset="0"/>
                                  </a:rPr>
                                  <m:t>𝟐</m:t>
                                </m:r>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𝑻</m:t>
                                    </m:r>
                                  </m:e>
                                  <m:sub>
                                    <m:r>
                                      <a:rPr lang="en-US" b="1" i="1" smtClean="0">
                                        <a:latin typeface="Cambria Math" panose="02040503050406030204" pitchFamily="18" charset="0"/>
                                        <a:ea typeface="Cambria Math" panose="02040503050406030204" pitchFamily="18" charset="0"/>
                                      </a:rPr>
                                      <m:t>𝑳</m:t>
                                    </m:r>
                                  </m:sub>
                                </m:sSub>
                              </m:e>
                            </m:rad>
                          </m:den>
                        </m:f>
                        <m:r>
                          <a:rPr lang="en-US" b="1" i="1" smtClean="0">
                            <a:latin typeface="Cambria Math" panose="02040503050406030204" pitchFamily="18" charset="0"/>
                            <a:ea typeface="Cambria Math" panose="02040503050406030204" pitchFamily="18" charset="0"/>
                          </a:rPr>
                          <m:t>+</m:t>
                        </m:r>
                        <m:f>
                          <m:fPr>
                            <m:ctrlPr>
                              <a:rPr lang="en-US" b="1" i="1" smtClean="0">
                                <a:latin typeface="Cambria Math"/>
                                <a:ea typeface="Cambria Math" panose="02040503050406030204" pitchFamily="18" charset="0"/>
                              </a:rPr>
                            </m:ctrlPr>
                          </m:fPr>
                          <m:num>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𝑳</m:t>
                                </m:r>
                              </m:e>
                              <m:sub>
                                <m:r>
                                  <a:rPr lang="en-US" b="1" i="1" smtClean="0">
                                    <a:latin typeface="Cambria Math" panose="02040503050406030204" pitchFamily="18" charset="0"/>
                                    <a:ea typeface="Cambria Math" panose="02040503050406030204" pitchFamily="18" charset="0"/>
                                  </a:rPr>
                                  <m:t>𝑹</m:t>
                                </m:r>
                              </m:sub>
                            </m:sSub>
                            <m:r>
                              <a:rPr lang="en-US" b="1" i="1" smtClean="0">
                                <a:latin typeface="Cambria Math"/>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𝒄</m:t>
                            </m:r>
                          </m:num>
                          <m:den>
                            <m:rad>
                              <m:radPr>
                                <m:degHide m:val="on"/>
                                <m:ctrlPr>
                                  <a:rPr lang="en-US" b="1" i="1" smtClean="0">
                                    <a:latin typeface="Cambria Math"/>
                                    <a:ea typeface="Cambria Math" panose="02040503050406030204" pitchFamily="18" charset="0"/>
                                  </a:rPr>
                                </m:ctrlPr>
                              </m:radPr>
                              <m:deg/>
                              <m:e>
                                <m:r>
                                  <a:rPr lang="en-US" b="1" i="1" smtClean="0">
                                    <a:latin typeface="Cambria Math" panose="02040503050406030204" pitchFamily="18" charset="0"/>
                                    <a:ea typeface="Cambria Math" panose="02040503050406030204" pitchFamily="18" charset="0"/>
                                  </a:rPr>
                                  <m:t>𝟐</m:t>
                                </m:r>
                                <m:sSub>
                                  <m:sSubPr>
                                    <m:ctrlPr>
                                      <a:rPr lang="en-US" b="1"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𝑻</m:t>
                                    </m:r>
                                  </m:e>
                                  <m:sub>
                                    <m:r>
                                      <a:rPr lang="en-US" b="1" i="1" smtClean="0">
                                        <a:latin typeface="Cambria Math" panose="02040503050406030204" pitchFamily="18" charset="0"/>
                                        <a:ea typeface="Cambria Math" panose="02040503050406030204" pitchFamily="18" charset="0"/>
                                      </a:rPr>
                                      <m:t>𝑹</m:t>
                                    </m:r>
                                  </m:sub>
                                </m:sSub>
                              </m:e>
                            </m:rad>
                          </m:den>
                        </m:f>
                      </m:e>
                    </m:d>
                    <m:r>
                      <a:rPr lang="en-US" b="1" i="1" smtClean="0">
                        <a:latin typeface="Cambria Math"/>
                        <a:ea typeface="Cambria Math"/>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𝟓</m:t>
                    </m:r>
                    <m:r>
                      <a:rPr lang="en-US" b="1"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𝐧𝐬</m:t>
                    </m:r>
                  </m:oMath>
                </a14:m>
                <a:r>
                  <a:rPr lang="en-US" b="1" dirty="0"/>
                  <a:t> </a:t>
                </a:r>
                <a:endParaRPr lang="en-US" b="1" dirty="0" smtClean="0"/>
              </a:p>
              <a:p>
                <a:endParaRPr lang="en-US" b="1" dirty="0" smtClean="0"/>
              </a:p>
              <a:p>
                <a:r>
                  <a:rPr lang="en-US" dirty="0" smtClean="0">
                    <a:latin typeface="Times New Roman" panose="02020603050405020304" pitchFamily="18" charset="0"/>
                    <a:cs typeface="Times New Roman" panose="02020603050405020304" pitchFamily="18" charset="0"/>
                  </a:rPr>
                  <a:t>allows </a:t>
                </a:r>
                <a:r>
                  <a:rPr lang="en-US" dirty="0">
                    <a:latin typeface="Times New Roman" panose="02020603050405020304" pitchFamily="18" charset="0"/>
                    <a:cs typeface="Times New Roman" panose="02020603050405020304" pitchFamily="18" charset="0"/>
                  </a:rPr>
                  <a:t>us to strongly </a:t>
                </a:r>
                <a:r>
                  <a:rPr lang="en-US" dirty="0" smtClean="0">
                    <a:latin typeface="Times New Roman" panose="02020603050405020304" pitchFamily="18" charset="0"/>
                    <a:cs typeface="Times New Roman" panose="02020603050405020304" pitchFamily="18" charset="0"/>
                  </a:rPr>
                  <a:t>recognize an elastic scattered </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He</a:t>
                </a:r>
                <a:r>
                  <a:rPr lang="en-US" baseline="30000" dirty="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He pair and suppress systematic </a:t>
                </a:r>
                <a:r>
                  <a:rPr lang="en-US" dirty="0">
                    <a:latin typeface="Times New Roman" panose="02020603050405020304" pitchFamily="18" charset="0"/>
                    <a:cs typeface="Times New Roman" panose="02020603050405020304" pitchFamily="18" charset="0"/>
                  </a:rPr>
                  <a:t>errors. </a:t>
                </a:r>
              </a:p>
            </p:txBody>
          </p:sp>
        </mc:Choice>
        <mc:Fallback xmlns="">
          <p:sp>
            <p:nvSpPr>
              <p:cNvPr id="4" name="TextBox 3">
                <a:extLst>
                  <a:ext uri="{FF2B5EF4-FFF2-40B4-BE49-F238E27FC236}">
                    <a16:creationId xmlns:a16="http://schemas.microsoft.com/office/drawing/2014/main" xmlns="" xmlns:a14="http://schemas.microsoft.com/office/drawing/2010/main" id="{CCA1B08F-12A3-4768-A098-8615EDE2F013}"/>
                  </a:ext>
                </a:extLst>
              </p:cNvPr>
              <p:cNvSpPr txBox="1">
                <a:spLocks noRot="1" noChangeAspect="1" noMove="1" noResize="1" noEditPoints="1" noAdjustHandles="1" noChangeArrowheads="1" noChangeShapeType="1" noTextEdit="1"/>
              </p:cNvSpPr>
              <p:nvPr/>
            </p:nvSpPr>
            <p:spPr>
              <a:xfrm>
                <a:off x="0" y="3141940"/>
                <a:ext cx="9144000" cy="2822439"/>
              </a:xfrm>
              <a:prstGeom prst="rect">
                <a:avLst/>
              </a:prstGeom>
              <a:blipFill rotWithShape="1">
                <a:blip r:embed="rId2"/>
                <a:stretch>
                  <a:fillRect l="-533" t="-1296" b="-25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0" y="821380"/>
                <a:ext cx="9144000" cy="2062424"/>
              </a:xfrm>
              <a:prstGeom prst="rect">
                <a:avLst/>
              </a:prstGeom>
            </p:spPr>
            <p:txBody>
              <a:bodyPr wrap="square">
                <a:spAutoFit/>
              </a:bodyPr>
              <a:lstStyle/>
              <a:p>
                <a:r>
                  <a:rPr lang="en-US" dirty="0" smtClean="0"/>
                  <a:t>Two α-sources ( </a:t>
                </a:r>
                <a14:m>
                  <m:oMath xmlns:m="http://schemas.openxmlformats.org/officeDocument/2006/math">
                    <m:sPre>
                      <m:sPrePr>
                        <m:ctrlPr>
                          <a:rPr lang="en-US" i="1">
                            <a:latin typeface="Cambria Math"/>
                          </a:rPr>
                        </m:ctrlPr>
                      </m:sPrePr>
                      <m:sub/>
                      <m:sup>
                        <m:r>
                          <a:rPr lang="en-US" i="1">
                            <a:latin typeface="Cambria Math"/>
                          </a:rPr>
                          <m:t>148</m:t>
                        </m:r>
                      </m:sup>
                      <m:e>
                        <m:r>
                          <m:rPr>
                            <m:sty m:val="p"/>
                          </m:rPr>
                          <a:rPr lang="en-US">
                            <a:latin typeface="Cambria Math"/>
                          </a:rPr>
                          <m:t>Gd</m:t>
                        </m:r>
                      </m:e>
                    </m:sPre>
                  </m:oMath>
                </a14:m>
                <a:r>
                  <a:rPr lang="en-US" dirty="0"/>
                  <a:t> </a:t>
                </a:r>
                <a:r>
                  <a:rPr lang="en-US" dirty="0" smtClean="0"/>
                  <a:t>-3.183 MeV </a:t>
                </a:r>
                <a:r>
                  <a:rPr lang="en-US" dirty="0"/>
                  <a:t>and </a:t>
                </a:r>
                <a14:m>
                  <m:oMath xmlns:m="http://schemas.openxmlformats.org/officeDocument/2006/math">
                    <m:sPre>
                      <m:sPrePr>
                        <m:ctrlPr>
                          <a:rPr lang="en-US" i="1">
                            <a:latin typeface="Cambria Math"/>
                          </a:rPr>
                        </m:ctrlPr>
                      </m:sPrePr>
                      <m:sub/>
                      <m:sup>
                        <m:r>
                          <a:rPr lang="en-US" i="1">
                            <a:latin typeface="Cambria Math"/>
                          </a:rPr>
                          <m:t>241</m:t>
                        </m:r>
                      </m:sup>
                      <m:e>
                        <m:r>
                          <m:rPr>
                            <m:sty m:val="p"/>
                          </m:rPr>
                          <a:rPr lang="en-US">
                            <a:latin typeface="Cambria Math"/>
                          </a:rPr>
                          <m:t>Am</m:t>
                        </m:r>
                      </m:e>
                    </m:sPre>
                    <m:r>
                      <a:rPr lang="en-US" b="0" i="0" smtClean="0">
                        <a:latin typeface="Cambria Math"/>
                      </a:rPr>
                      <m:t>−</m:t>
                    </m:r>
                  </m:oMath>
                </a14:m>
                <a:r>
                  <a:rPr lang="en-US" dirty="0" smtClean="0"/>
                  <a:t>5.486 </a:t>
                </a:r>
                <a:r>
                  <a:rPr lang="en-US" dirty="0"/>
                  <a:t>MeV</a:t>
                </a:r>
                <a:r>
                  <a:rPr lang="en-US" dirty="0" smtClean="0"/>
                  <a:t>) will be used </a:t>
                </a:r>
                <a:r>
                  <a:rPr lang="en-US" dirty="0"/>
                  <a:t>for energy calibration and </a:t>
                </a:r>
                <a:r>
                  <a:rPr lang="en-US" dirty="0" smtClean="0"/>
                  <a:t>monitoring.</a:t>
                </a:r>
              </a:p>
              <a:p>
                <a:r>
                  <a:rPr lang="en-US" dirty="0" smtClean="0"/>
                  <a:t>Both, dead-layer and gain can be determined in such a way. The method was well proved in the RHIC </a:t>
                </a:r>
                <a:r>
                  <a:rPr lang="en-US" dirty="0" err="1" smtClean="0"/>
                  <a:t>polarimeters</a:t>
                </a:r>
                <a:r>
                  <a:rPr lang="en-US" dirty="0" smtClean="0"/>
                  <a:t>. </a:t>
                </a:r>
              </a:p>
              <a:p>
                <a:endParaRPr lang="en-US" dirty="0"/>
              </a:p>
              <a:p>
                <a:r>
                  <a:rPr lang="en-US" dirty="0" smtClean="0"/>
                  <a:t>Same way we will calibrate and monitor a time. </a:t>
                </a:r>
                <a:r>
                  <a:rPr lang="en-US" dirty="0"/>
                  <a:t>By </a:t>
                </a:r>
                <a:r>
                  <a:rPr lang="en-US" dirty="0" smtClean="0"/>
                  <a:t>flashing a blue LED on all channels of the silicon array. A short pulse of light can provide a good imitation of the particle .</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0" y="821380"/>
                <a:ext cx="9144000" cy="2062424"/>
              </a:xfrm>
              <a:prstGeom prst="rect">
                <a:avLst/>
              </a:prstGeom>
              <a:blipFill rotWithShape="1">
                <a:blip r:embed="rId3"/>
                <a:stretch>
                  <a:fillRect l="-533" t="-1479" b="-2367"/>
                </a:stretch>
              </a:blipFill>
            </p:spPr>
            <p:txBody>
              <a:bodyPr/>
              <a:lstStyle/>
              <a:p>
                <a:r>
                  <a:rPr lang="en-US">
                    <a:noFill/>
                  </a:rPr>
                  <a:t> </a:t>
                </a:r>
              </a:p>
            </p:txBody>
          </p:sp>
        </mc:Fallback>
      </mc:AlternateContent>
    </p:spTree>
    <p:extLst>
      <p:ext uri="{BB962C8B-B14F-4D97-AF65-F5344CB8AC3E}">
        <p14:creationId xmlns:p14="http://schemas.microsoft.com/office/powerpoint/2010/main" val="3609044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1" name="Table 20">
                <a:extLst>
                  <a:ext uri="{FF2B5EF4-FFF2-40B4-BE49-F238E27FC236}">
                    <a16:creationId xmlns="" xmlns:a16="http://schemas.microsoft.com/office/drawing/2014/main" id="{D77EB137-163E-4FF9-8B3E-B293B6641B23}"/>
                  </a:ext>
                </a:extLst>
              </p:cNvPr>
              <p:cNvGraphicFramePr>
                <a:graphicFrameLocks noGrp="1"/>
              </p:cNvGraphicFramePr>
              <p:nvPr>
                <p:extLst>
                  <p:ext uri="{D42A27DB-BD31-4B8C-83A1-F6EECF244321}">
                    <p14:modId xmlns:p14="http://schemas.microsoft.com/office/powerpoint/2010/main" val="3567480127"/>
                  </p:ext>
                </p:extLst>
              </p:nvPr>
            </p:nvGraphicFramePr>
            <p:xfrm>
              <a:off x="21944" y="591502"/>
              <a:ext cx="9122055" cy="2054163"/>
            </p:xfrm>
            <a:graphic>
              <a:graphicData uri="http://schemas.openxmlformats.org/drawingml/2006/table">
                <a:tbl>
                  <a:tblPr firstRow="1" bandRow="1">
                    <a:tableStyleId>{5C22544A-7EE6-4342-B048-85BDC9FD1C3A}</a:tableStyleId>
                  </a:tblPr>
                  <a:tblGrid>
                    <a:gridCol w="2898418">
                      <a:extLst>
                        <a:ext uri="{9D8B030D-6E8A-4147-A177-3AD203B41FA5}">
                          <a16:colId xmlns="" xmlns:a16="http://schemas.microsoft.com/office/drawing/2014/main" val="1545536011"/>
                        </a:ext>
                      </a:extLst>
                    </a:gridCol>
                    <a:gridCol w="1418879">
                      <a:extLst>
                        <a:ext uri="{9D8B030D-6E8A-4147-A177-3AD203B41FA5}">
                          <a16:colId xmlns="" xmlns:a16="http://schemas.microsoft.com/office/drawing/2014/main" val="2313947677"/>
                        </a:ext>
                      </a:extLst>
                    </a:gridCol>
                    <a:gridCol w="1565459">
                      <a:extLst>
                        <a:ext uri="{9D8B030D-6E8A-4147-A177-3AD203B41FA5}">
                          <a16:colId xmlns="" xmlns:a16="http://schemas.microsoft.com/office/drawing/2014/main" val="568571407"/>
                        </a:ext>
                      </a:extLst>
                    </a:gridCol>
                    <a:gridCol w="1691288">
                      <a:extLst>
                        <a:ext uri="{9D8B030D-6E8A-4147-A177-3AD203B41FA5}">
                          <a16:colId xmlns="" xmlns:a16="http://schemas.microsoft.com/office/drawing/2014/main" val="2758681735"/>
                        </a:ext>
                      </a:extLst>
                    </a:gridCol>
                    <a:gridCol w="1548011">
                      <a:extLst>
                        <a:ext uri="{9D8B030D-6E8A-4147-A177-3AD203B41FA5}">
                          <a16:colId xmlns="" xmlns:a16="http://schemas.microsoft.com/office/drawing/2014/main" val="2274997332"/>
                        </a:ext>
                      </a:extLst>
                    </a:gridCol>
                  </a:tblGrid>
                  <a:tr h="340259">
                    <a:tc>
                      <a:txBody>
                        <a:bodyPr/>
                        <a:lstStyle/>
                        <a:p>
                          <a:pPr algn="ctr"/>
                          <a:endParaRPr lang="en-US" sz="1600" b="1" dirty="0"/>
                        </a:p>
                      </a:txBody>
                      <a:tcPr/>
                    </a:tc>
                    <a:tc>
                      <a:txBody>
                        <a:bodyPr/>
                        <a:lstStyle/>
                        <a:p>
                          <a:pPr algn="ctr"/>
                          <a:r>
                            <a:rPr lang="en-US" sz="1600" b="1" dirty="0"/>
                            <a:t>Be (z=4)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1" i="0" smtClean="0">
                                  <a:latin typeface="Cambria Math" panose="02040503050406030204" pitchFamily="18" charset="0"/>
                                </a:rPr>
                                <m:t>𝐀𝐥</m:t>
                              </m:r>
                            </m:oMath>
                          </a14:m>
                          <a:r>
                            <a:rPr lang="en-US" sz="1600" b="1" dirty="0"/>
                            <a:t>  (z=13)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1" i="0" smtClean="0">
                                  <a:latin typeface="Cambria Math" panose="02040503050406030204" pitchFamily="18" charset="0"/>
                                </a:rPr>
                                <m:t>𝐍𝐢</m:t>
                              </m:r>
                            </m:oMath>
                          </a14:m>
                          <a:r>
                            <a:rPr lang="en-US" sz="1600" b="1" dirty="0"/>
                            <a:t>  (z=28)</a:t>
                          </a:r>
                        </a:p>
                      </a:txBody>
                      <a:tcPr/>
                    </a:tc>
                    <a:tc>
                      <a:txBody>
                        <a:bodyPr/>
                        <a:lstStyle/>
                        <a:p>
                          <a:pPr algn="ctr"/>
                          <a14:m>
                            <m:oMath xmlns:m="http://schemas.openxmlformats.org/officeDocument/2006/math">
                              <m:r>
                                <a:rPr lang="en-US" sz="1600" b="1" i="1" smtClean="0">
                                  <a:latin typeface="Cambria Math" panose="02040503050406030204" pitchFamily="18" charset="0"/>
                                </a:rPr>
                                <m:t>𝑻</m:t>
                              </m:r>
                              <m:d>
                                <m:dPr>
                                  <m:ctrlPr>
                                    <a:rPr lang="en-US" sz="1600" b="1" i="1" smtClean="0">
                                      <a:latin typeface="Cambria Math"/>
                                    </a:rPr>
                                  </m:ctrlPr>
                                </m:dPr>
                                <m:e>
                                  <m:sPre>
                                    <m:sPrePr>
                                      <m:ctrlPr>
                                        <a:rPr lang="en-US" sz="1600" b="1" i="1" smtClean="0">
                                          <a:latin typeface="Cambria Math"/>
                                        </a:rPr>
                                      </m:ctrlPr>
                                    </m:sPrePr>
                                    <m:sub/>
                                    <m:sup>
                                      <m:r>
                                        <a:rPr lang="en-US" sz="1600" b="1" i="0" smtClean="0">
                                          <a:latin typeface="Cambria Math" panose="02040503050406030204" pitchFamily="18" charset="0"/>
                                        </a:rPr>
                                        <m:t>𝟑</m:t>
                                      </m:r>
                                    </m:sup>
                                    <m:e>
                                      <m:r>
                                        <a:rPr lang="en-US" sz="1600" b="1" i="0" smtClean="0">
                                          <a:latin typeface="Cambria Math" panose="02040503050406030204" pitchFamily="18" charset="0"/>
                                        </a:rPr>
                                        <m:t>𝐇𝐞</m:t>
                                      </m:r>
                                    </m:e>
                                  </m:sPre>
                                </m:e>
                              </m:d>
                            </m:oMath>
                          </a14:m>
                          <a:r>
                            <a:rPr lang="en-US" sz="1600" b="1" dirty="0"/>
                            <a:t> </a:t>
                          </a:r>
                        </a:p>
                      </a:txBody>
                      <a:tcPr/>
                    </a:tc>
                    <a:extLst>
                      <a:ext uri="{0D108BD9-81ED-4DB2-BD59-A6C34878D82A}">
                        <a16:rowId xmlns="" xmlns:a16="http://schemas.microsoft.com/office/drawing/2014/main" val="3999894874"/>
                      </a:ext>
                    </a:extLst>
                  </a:tr>
                  <a:tr h="303782">
                    <a:tc>
                      <a:txBody>
                        <a:bodyPr/>
                        <a:lstStyle/>
                        <a:p>
                          <a:endParaRPr lang="en-US" sz="1600" b="1" dirty="0"/>
                        </a:p>
                      </a:txBody>
                      <a:tcPr>
                        <a:solidFill>
                          <a:schemeClr val="tx2">
                            <a:lumMod val="20000"/>
                            <a:lumOff val="80000"/>
                          </a:schemeClr>
                        </a:solidFill>
                      </a:tcPr>
                    </a:tc>
                    <a:tc>
                      <a:txBody>
                        <a:bodyPr/>
                        <a:lstStyle/>
                        <a:p>
                          <a:pPr algn="ctr"/>
                          <a:r>
                            <a:rPr lang="en-US" sz="1600" b="1" dirty="0"/>
                            <a:t>~580</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𝟒𝟖𝟑</m:t>
                                </m:r>
                              </m:oMath>
                            </m:oMathPara>
                          </a14:m>
                          <a:endParaRPr lang="en-US" sz="1600" b="1"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𝟑𝟔𝟒</m:t>
                                </m:r>
                              </m:oMath>
                            </m:oMathPara>
                          </a14:m>
                          <a:endParaRPr lang="en-US" sz="1600" b="1" dirty="0"/>
                        </a:p>
                      </a:txBody>
                      <a:tcPr>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𝟓</m:t>
                                </m:r>
                                <m:r>
                                  <a:rPr lang="en-US" sz="1600" b="1" i="1" smtClean="0">
                                    <a:latin typeface="Cambria Math" panose="02040503050406030204" pitchFamily="18" charset="0"/>
                                  </a:rPr>
                                  <m:t>.</m:t>
                                </m:r>
                                <m:r>
                                  <a:rPr lang="en-US" sz="1600" b="1" i="1" smtClean="0">
                                    <a:latin typeface="Cambria Math" panose="02040503050406030204" pitchFamily="18" charset="0"/>
                                  </a:rPr>
                                  <m:t>𝟐𝟖</m:t>
                                </m:r>
                                <m:r>
                                  <a:rPr lang="en-US" sz="1600" b="1" i="1" smtClean="0">
                                    <a:latin typeface="Cambria Math" panose="02040503050406030204" pitchFamily="18" charset="0"/>
                                  </a:rPr>
                                  <m:t> </m:t>
                                </m:r>
                                <m:r>
                                  <a:rPr lang="en-US" sz="1600" b="1" i="0" smtClean="0">
                                    <a:latin typeface="Cambria Math" panose="02040503050406030204" pitchFamily="18" charset="0"/>
                                  </a:rPr>
                                  <m:t>𝐌𝐞𝐕</m:t>
                                </m:r>
                              </m:oMath>
                            </m:oMathPara>
                          </a14:m>
                          <a:endParaRPr lang="en-US" sz="1600" b="1" i="0" dirty="0"/>
                        </a:p>
                      </a:txBody>
                      <a:tcPr>
                        <a:solidFill>
                          <a:schemeClr val="tx2">
                            <a:lumMod val="20000"/>
                            <a:lumOff val="80000"/>
                          </a:schemeClr>
                        </a:solidFill>
                      </a:tcPr>
                    </a:tc>
                    <a:extLst>
                      <a:ext uri="{0D108BD9-81ED-4DB2-BD59-A6C34878D82A}">
                        <a16:rowId xmlns="" xmlns:a16="http://schemas.microsoft.com/office/drawing/2014/main" val="2503716275"/>
                      </a:ext>
                    </a:extLst>
                  </a:tr>
                  <a:tr h="303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1" i="1" smtClean="0">
                                  <a:latin typeface="Cambria Math" panose="02040503050406030204" pitchFamily="18" charset="0"/>
                                </a:rPr>
                                <m:t>𝒅𝑬</m:t>
                              </m:r>
                              <m:r>
                                <a:rPr lang="en-US" sz="1600" b="1" i="1" smtClean="0">
                                  <a:latin typeface="Cambria Math" panose="02040503050406030204" pitchFamily="18" charset="0"/>
                                </a:rPr>
                                <m:t>/</m:t>
                              </m:r>
                              <m:r>
                                <a:rPr lang="en-US" sz="1600" b="1" i="1" smtClean="0">
                                  <a:latin typeface="Cambria Math" panose="02040503050406030204" pitchFamily="18" charset="0"/>
                                </a:rPr>
                                <m:t>𝒅𝒙</m:t>
                              </m:r>
                            </m:oMath>
                          </a14:m>
                          <a:r>
                            <a:rPr lang="en-US" sz="1600" b="1" dirty="0"/>
                            <a:t>, </a:t>
                          </a:r>
                          <a14:m>
                            <m:oMath xmlns:m="http://schemas.openxmlformats.org/officeDocument/2006/math">
                              <m:r>
                                <a:rPr lang="en-US" sz="1600" b="1" i="0" smtClean="0">
                                  <a:latin typeface="Cambria Math" panose="02040503050406030204" pitchFamily="18" charset="0"/>
                                </a:rPr>
                                <m:t>𝐌𝐞𝐕</m:t>
                              </m:r>
                              <m:r>
                                <a:rPr lang="en-US" sz="1600" b="1" i="0" smtClean="0">
                                  <a:latin typeface="Cambria Math" panose="02040503050406030204" pitchFamily="18" charset="0"/>
                                </a:rPr>
                                <m:t> </m:t>
                              </m:r>
                              <m:f>
                                <m:fPr>
                                  <m:type m:val="lin"/>
                                  <m:ctrlPr>
                                    <a:rPr lang="en-US" sz="1600" b="1" i="1" smtClean="0">
                                      <a:latin typeface="Cambria Math"/>
                                    </a:rPr>
                                  </m:ctrlPr>
                                </m:fPr>
                                <m:num>
                                  <m:sSup>
                                    <m:sSupPr>
                                      <m:ctrlPr>
                                        <a:rPr lang="en-US" sz="1600" b="1" i="1" smtClean="0">
                                          <a:latin typeface="Cambria Math"/>
                                        </a:rPr>
                                      </m:ctrlPr>
                                    </m:sSupPr>
                                    <m:e>
                                      <m:r>
                                        <a:rPr lang="en-US" sz="1600" b="1" i="0" smtClean="0">
                                          <a:latin typeface="Cambria Math" panose="02040503050406030204" pitchFamily="18" charset="0"/>
                                        </a:rPr>
                                        <m:t>𝐜𝐦</m:t>
                                      </m:r>
                                    </m:e>
                                    <m:sup>
                                      <m:r>
                                        <a:rPr lang="en-US" sz="1600" b="1" i="0" smtClean="0">
                                          <a:latin typeface="Cambria Math" panose="02040503050406030204" pitchFamily="18" charset="0"/>
                                        </a:rPr>
                                        <m:t>𝟐</m:t>
                                      </m:r>
                                    </m:sup>
                                  </m:sSup>
                                </m:num>
                                <m:den>
                                  <m:r>
                                    <a:rPr lang="en-US" sz="1600" b="1" i="0" smtClean="0">
                                      <a:latin typeface="Cambria Math" panose="02040503050406030204" pitchFamily="18" charset="0"/>
                                    </a:rPr>
                                    <m:t>𝐠</m:t>
                                  </m:r>
                                </m:den>
                              </m:f>
                            </m:oMath>
                          </a14:m>
                          <a:endParaRPr lang="en-US" sz="1600" b="1" i="0" dirty="0"/>
                        </a:p>
                      </a:txBody>
                      <a:tcPr>
                        <a:solidFill>
                          <a:schemeClr val="tx2">
                            <a:lumMod val="20000"/>
                            <a:lumOff val="80000"/>
                          </a:schemeClr>
                        </a:solidFill>
                      </a:tcPr>
                    </a:tc>
                    <a:tc>
                      <a:txBody>
                        <a:bodyPr/>
                        <a:lstStyle/>
                        <a:p>
                          <a:pPr algn="ctr"/>
                          <a:r>
                            <a:rPr lang="en-US" sz="1600" b="1" i="0" dirty="0"/>
                            <a:t>~555</a:t>
                          </a:r>
                        </a:p>
                      </a:txBody>
                      <a:tcPr>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𝟒𝟔𝟎</m:t>
                                </m:r>
                              </m:oMath>
                            </m:oMathPara>
                          </a14:m>
                          <a:endParaRPr lang="en-US" sz="1600" b="1"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𝟑𝟒𝟖</m:t>
                                </m:r>
                              </m:oMath>
                            </m:oMathPara>
                          </a14:m>
                          <a:endParaRPr lang="en-US" sz="1600" b="1" dirty="0"/>
                        </a:p>
                      </a:txBody>
                      <a:tcPr>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𝟓</m:t>
                                </m:r>
                                <m:r>
                                  <a:rPr lang="en-US" sz="1600" b="1" i="1" smtClean="0">
                                    <a:latin typeface="Cambria Math" panose="02040503050406030204" pitchFamily="18" charset="0"/>
                                  </a:rPr>
                                  <m:t>.</m:t>
                                </m:r>
                                <m:r>
                                  <a:rPr lang="en-US" sz="1600" b="1" i="1" smtClean="0">
                                    <a:latin typeface="Cambria Math" panose="02040503050406030204" pitchFamily="18" charset="0"/>
                                  </a:rPr>
                                  <m:t>𝟔𝟓</m:t>
                                </m:r>
                                <m:r>
                                  <a:rPr lang="en-US" sz="1600" b="1" i="1" smtClean="0">
                                    <a:latin typeface="Cambria Math" panose="02040503050406030204" pitchFamily="18" charset="0"/>
                                  </a:rPr>
                                  <m:t> </m:t>
                                </m:r>
                                <m:r>
                                  <a:rPr lang="en-US" sz="1600" b="1" i="0" smtClean="0">
                                    <a:latin typeface="Cambria Math" panose="02040503050406030204" pitchFamily="18" charset="0"/>
                                  </a:rPr>
                                  <m:t>𝐌𝐞𝐕</m:t>
                                </m:r>
                              </m:oMath>
                            </m:oMathPara>
                          </a14:m>
                          <a:endParaRPr lang="en-US" sz="1600" b="1" i="0" dirty="0"/>
                        </a:p>
                      </a:txBody>
                      <a:tcPr>
                        <a:solidFill>
                          <a:schemeClr val="tx2">
                            <a:lumMod val="20000"/>
                            <a:lumOff val="80000"/>
                          </a:schemeClr>
                        </a:solidFill>
                      </a:tcPr>
                    </a:tc>
                    <a:extLst>
                      <a:ext uri="{0D108BD9-81ED-4DB2-BD59-A6C34878D82A}">
                        <a16:rowId xmlns="" xmlns:a16="http://schemas.microsoft.com/office/drawing/2014/main" val="930188702"/>
                      </a:ext>
                    </a:extLst>
                  </a:tr>
                  <a:tr h="303782">
                    <a:tc>
                      <a:txBody>
                        <a:bodyPr/>
                        <a:lstStyle/>
                        <a:p>
                          <a:endParaRPr lang="en-US" sz="1600" b="1" dirty="0"/>
                        </a:p>
                      </a:txBody>
                      <a:tcPr>
                        <a:solidFill>
                          <a:schemeClr val="tx2">
                            <a:lumMod val="20000"/>
                            <a:lumOff val="80000"/>
                          </a:schemeClr>
                        </a:solidFill>
                      </a:tcPr>
                    </a:tc>
                    <a:tc>
                      <a:txBody>
                        <a:bodyPr/>
                        <a:lstStyle/>
                        <a:p>
                          <a:pPr algn="ctr"/>
                          <a:r>
                            <a:rPr lang="en-US" sz="1600" b="1" dirty="0"/>
                            <a:t>~530</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𝟒𝟒𝟎</m:t>
                                </m:r>
                              </m:oMath>
                            </m:oMathPara>
                          </a14:m>
                          <a:endParaRPr lang="en-US" sz="1600" b="1"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𝟑𝟑𝟓</m:t>
                                </m:r>
                              </m:oMath>
                            </m:oMathPara>
                          </a14:m>
                          <a:endParaRPr lang="en-US" sz="1600" b="1" dirty="0"/>
                        </a:p>
                      </a:txBody>
                      <a:tcPr>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𝟔</m:t>
                                </m:r>
                                <m:r>
                                  <a:rPr lang="en-US" sz="1600" b="1" i="1" smtClean="0">
                                    <a:latin typeface="Cambria Math" panose="02040503050406030204" pitchFamily="18" charset="0"/>
                                  </a:rPr>
                                  <m:t>.</m:t>
                                </m:r>
                                <m:r>
                                  <a:rPr lang="en-US" sz="1600" b="1" i="1" smtClean="0">
                                    <a:latin typeface="Cambria Math" panose="02040503050406030204" pitchFamily="18" charset="0"/>
                                  </a:rPr>
                                  <m:t>𝟎𝟑</m:t>
                                </m:r>
                                <m:r>
                                  <a:rPr lang="en-US" sz="1600" b="1" i="1" smtClean="0">
                                    <a:latin typeface="Cambria Math" panose="02040503050406030204" pitchFamily="18" charset="0"/>
                                  </a:rPr>
                                  <m:t> </m:t>
                                </m:r>
                                <m:r>
                                  <a:rPr lang="en-US" sz="1600" b="1" i="0" smtClean="0">
                                    <a:latin typeface="Cambria Math" panose="02040503050406030204" pitchFamily="18" charset="0"/>
                                  </a:rPr>
                                  <m:t>𝐌𝐞𝐕</m:t>
                                </m:r>
                              </m:oMath>
                            </m:oMathPara>
                          </a14:m>
                          <a:endParaRPr lang="en-US" sz="1600" b="1" i="0" dirty="0"/>
                        </a:p>
                      </a:txBody>
                      <a:tcPr>
                        <a:solidFill>
                          <a:schemeClr val="tx2">
                            <a:lumMod val="20000"/>
                            <a:lumOff val="80000"/>
                          </a:schemeClr>
                        </a:solidFill>
                      </a:tcPr>
                    </a:tc>
                    <a:extLst>
                      <a:ext uri="{0D108BD9-81ED-4DB2-BD59-A6C34878D82A}">
                        <a16:rowId xmlns="" xmlns:a16="http://schemas.microsoft.com/office/drawing/2014/main" val="3747768517"/>
                      </a:ext>
                    </a:extLst>
                  </a:tr>
                  <a:tr h="303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600" b="1" i="1" smtClean="0">
                                    <a:latin typeface="Cambria Math" panose="02040503050406030204" pitchFamily="18" charset="0"/>
                                    <a:ea typeface="Cambria Math" panose="02040503050406030204" pitchFamily="18" charset="0"/>
                                  </a:rPr>
                                  <m:t>𝝆</m:t>
                                </m:r>
                                <m:r>
                                  <a:rPr lang="en-US" sz="1600" b="1" i="1" smtClean="0">
                                    <a:latin typeface="Cambria Math" panose="02040503050406030204" pitchFamily="18" charset="0"/>
                                    <a:ea typeface="Cambria Math" panose="02040503050406030204" pitchFamily="18" charset="0"/>
                                  </a:rPr>
                                  <m:t>,               </m:t>
                                </m:r>
                                <m:f>
                                  <m:fPr>
                                    <m:type m:val="lin"/>
                                    <m:ctrlPr>
                                      <a:rPr lang="en-US" sz="1600" b="1" i="1" smtClean="0">
                                        <a:latin typeface="Cambria Math"/>
                                      </a:rPr>
                                    </m:ctrlPr>
                                  </m:fPr>
                                  <m:num>
                                    <m:r>
                                      <a:rPr lang="en-US" sz="1600" b="1" i="0" smtClean="0">
                                        <a:latin typeface="Cambria Math" panose="02040503050406030204" pitchFamily="18" charset="0"/>
                                      </a:rPr>
                                      <m:t>𝐠</m:t>
                                    </m:r>
                                  </m:num>
                                  <m:den>
                                    <m:sSup>
                                      <m:sSupPr>
                                        <m:ctrlPr>
                                          <a:rPr lang="en-US" sz="1600" b="1" i="1" smtClean="0">
                                            <a:latin typeface="Cambria Math"/>
                                          </a:rPr>
                                        </m:ctrlPr>
                                      </m:sSupPr>
                                      <m:e>
                                        <m:r>
                                          <a:rPr lang="en-US" sz="1600" b="1" i="0" smtClean="0">
                                            <a:latin typeface="Cambria Math" panose="02040503050406030204" pitchFamily="18" charset="0"/>
                                          </a:rPr>
                                          <m:t>𝐜𝐦</m:t>
                                        </m:r>
                                      </m:e>
                                      <m:sup>
                                        <m:r>
                                          <a:rPr lang="en-US" sz="1600" b="1" i="0" smtClean="0">
                                            <a:latin typeface="Cambria Math" panose="02040503050406030204" pitchFamily="18" charset="0"/>
                                          </a:rPr>
                                          <m:t>𝟑</m:t>
                                        </m:r>
                                      </m:sup>
                                    </m:sSup>
                                  </m:den>
                                </m:f>
                              </m:oMath>
                            </m:oMathPara>
                          </a14:m>
                          <a:endParaRPr lang="en-US" sz="1600" b="1" i="0" dirty="0"/>
                        </a:p>
                      </a:txBody>
                      <a:tcPr/>
                    </a:tc>
                    <a:tc>
                      <a:txBody>
                        <a:bodyPr/>
                        <a:lstStyle/>
                        <a:p>
                          <a:pPr algn="ctr"/>
                          <a:r>
                            <a:rPr lang="en-US" sz="1600" b="1" i="0" dirty="0"/>
                            <a:t>1.848</a:t>
                          </a:r>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𝟔𝟗𝟗</m:t>
                                </m:r>
                              </m:oMath>
                            </m:oMathPara>
                          </a14:m>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𝟖</m:t>
                                </m:r>
                                <m:r>
                                  <a:rPr lang="en-US" sz="1600" b="1" i="1" smtClean="0">
                                    <a:latin typeface="Cambria Math" panose="02040503050406030204" pitchFamily="18" charset="0"/>
                                  </a:rPr>
                                  <m:t>.</m:t>
                                </m:r>
                                <m:r>
                                  <a:rPr lang="en-US" sz="1600" b="1" i="1" smtClean="0">
                                    <a:latin typeface="Cambria Math" panose="02040503050406030204" pitchFamily="18" charset="0"/>
                                  </a:rPr>
                                  <m:t>𝟗𝟎𝟐</m:t>
                                </m:r>
                              </m:oMath>
                            </m:oMathPara>
                          </a14:m>
                          <a:endParaRPr lang="en-US" sz="1600" b="1" dirty="0"/>
                        </a:p>
                      </a:txBody>
                      <a:tcPr/>
                    </a:tc>
                    <a:tc>
                      <a:txBody>
                        <a:bodyPr/>
                        <a:lstStyle/>
                        <a:p>
                          <a:endParaRPr lang="en-US" sz="1600" b="1"/>
                        </a:p>
                      </a:txBody>
                      <a:tcPr/>
                    </a:tc>
                    <a:extLst>
                      <a:ext uri="{0D108BD9-81ED-4DB2-BD59-A6C34878D82A}">
                        <a16:rowId xmlns="" xmlns:a16="http://schemas.microsoft.com/office/drawing/2014/main" val="12106581"/>
                      </a:ext>
                    </a:extLst>
                  </a:tr>
                  <a:tr h="303782">
                    <a:tc>
                      <a:txBody>
                        <a:bodyPr/>
                        <a:lstStyle/>
                        <a:p>
                          <a14:m>
                            <m:oMath xmlns:m="http://schemas.openxmlformats.org/officeDocument/2006/math">
                              <m:sSub>
                                <m:sSubPr>
                                  <m:ctrlPr>
                                    <a:rPr lang="en-US" sz="1600" b="1" i="1" smtClean="0">
                                      <a:latin typeface="Cambria Math"/>
                                    </a:rPr>
                                  </m:ctrlPr>
                                </m:sSubPr>
                                <m:e>
                                  <m:r>
                                    <a:rPr lang="en-US" sz="1600" b="1" i="1" smtClean="0">
                                      <a:latin typeface="Cambria Math" panose="02040503050406030204" pitchFamily="18" charset="0"/>
                                    </a:rPr>
                                    <m:t>𝑿</m:t>
                                  </m:r>
                                </m:e>
                                <m:sub>
                                  <m:r>
                                    <a:rPr lang="en-US" sz="1600" b="1" i="1" smtClean="0">
                                      <a:latin typeface="Cambria Math" panose="02040503050406030204" pitchFamily="18" charset="0"/>
                                    </a:rPr>
                                    <m:t>𝟎</m:t>
                                  </m:r>
                                </m:sub>
                              </m:sSub>
                            </m:oMath>
                          </a14:m>
                          <a:r>
                            <a:rPr lang="en-US" sz="1600" b="1" dirty="0"/>
                            <a:t>,                   cm</a:t>
                          </a:r>
                        </a:p>
                      </a:txBody>
                      <a:tcPr>
                        <a:solidFill>
                          <a:schemeClr val="tx2">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𝟑𝟓</m:t>
                                </m:r>
                                <m:r>
                                  <a:rPr lang="en-US" sz="1600" b="1" i="1" smtClean="0">
                                    <a:latin typeface="Cambria Math" panose="02040503050406030204" pitchFamily="18" charset="0"/>
                                  </a:rPr>
                                  <m:t>.</m:t>
                                </m:r>
                                <m:r>
                                  <a:rPr lang="en-US" sz="1600" b="1" i="1" smtClean="0">
                                    <a:latin typeface="Cambria Math" panose="02040503050406030204" pitchFamily="18" charset="0"/>
                                  </a:rPr>
                                  <m:t>𝟐𝟖</m:t>
                                </m:r>
                              </m:oMath>
                            </m:oMathPara>
                          </a14:m>
                          <a:endParaRPr lang="en-US" sz="1600" b="1" i="0" dirty="0"/>
                        </a:p>
                      </a:txBody>
                      <a:tcPr>
                        <a:solidFill>
                          <a:schemeClr val="tx2">
                            <a:lumMod val="20000"/>
                            <a:lumOff val="80000"/>
                          </a:schemeClr>
                        </a:solidFill>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𝟖</m:t>
                                </m:r>
                                <m:r>
                                  <a:rPr lang="en-US" sz="1600" b="1" i="1" smtClean="0">
                                    <a:latin typeface="Cambria Math" panose="02040503050406030204" pitchFamily="18" charset="0"/>
                                  </a:rPr>
                                  <m:t>.</m:t>
                                </m:r>
                                <m:r>
                                  <a:rPr lang="en-US" sz="1600" b="1" i="1" smtClean="0">
                                    <a:latin typeface="Cambria Math" panose="02040503050406030204" pitchFamily="18" charset="0"/>
                                  </a:rPr>
                                  <m:t>𝟖𝟗𝟕</m:t>
                                </m:r>
                              </m:oMath>
                            </m:oMathPara>
                          </a14:m>
                          <a:endParaRPr lang="en-US" sz="1600" b="1"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𝟒𝟐𝟒</m:t>
                                </m:r>
                              </m:oMath>
                            </m:oMathPara>
                          </a14:m>
                          <a:endParaRPr lang="en-US" sz="1600" b="1" dirty="0"/>
                        </a:p>
                      </a:txBody>
                      <a:tcPr>
                        <a:solidFill>
                          <a:schemeClr val="tx2">
                            <a:lumMod val="20000"/>
                            <a:lumOff val="80000"/>
                          </a:schemeClr>
                        </a:solidFill>
                      </a:tcPr>
                    </a:tc>
                    <a:tc>
                      <a:txBody>
                        <a:bodyPr/>
                        <a:lstStyle/>
                        <a:p>
                          <a:endParaRPr lang="en-US" sz="1600" b="1" dirty="0"/>
                        </a:p>
                      </a:txBody>
                      <a:tcPr>
                        <a:solidFill>
                          <a:schemeClr val="tx2">
                            <a:lumMod val="20000"/>
                            <a:lumOff val="80000"/>
                          </a:schemeClr>
                        </a:solidFill>
                      </a:tcPr>
                    </a:tc>
                    <a:extLst>
                      <a:ext uri="{0D108BD9-81ED-4DB2-BD59-A6C34878D82A}">
                        <a16:rowId xmlns="" xmlns:a16="http://schemas.microsoft.com/office/drawing/2014/main" val="3760559523"/>
                      </a:ext>
                    </a:extLst>
                  </a:tr>
                </a:tbl>
              </a:graphicData>
            </a:graphic>
          </p:graphicFrame>
        </mc:Choice>
        <mc:Fallback xmlns="">
          <p:graphicFrame>
            <p:nvGraphicFramePr>
              <p:cNvPr id="21" name="Table 20">
                <a:extLst>
                  <a:ext uri="{FF2B5EF4-FFF2-40B4-BE49-F238E27FC236}">
                    <a16:creationId xmlns="" xmlns:a16="http://schemas.microsoft.com/office/drawing/2014/main" xmlns:a14="http://schemas.microsoft.com/office/drawing/2010/main" id="{D77EB137-163E-4FF9-8B3E-B293B6641B23}"/>
                  </a:ext>
                </a:extLst>
              </p:cNvPr>
              <p:cNvGraphicFramePr>
                <a:graphicFrameLocks noGrp="1"/>
              </p:cNvGraphicFramePr>
              <p:nvPr>
                <p:extLst>
                  <p:ext uri="{D42A27DB-BD31-4B8C-83A1-F6EECF244321}">
                    <p14:modId xmlns:p14="http://schemas.microsoft.com/office/powerpoint/2010/main" val="3567480127"/>
                  </p:ext>
                </p:extLst>
              </p:nvPr>
            </p:nvGraphicFramePr>
            <p:xfrm>
              <a:off x="21944" y="591502"/>
              <a:ext cx="9122055" cy="2054163"/>
            </p:xfrm>
            <a:graphic>
              <a:graphicData uri="http://schemas.openxmlformats.org/drawingml/2006/table">
                <a:tbl>
                  <a:tblPr firstRow="1" bandRow="1">
                    <a:tableStyleId>{5C22544A-7EE6-4342-B048-85BDC9FD1C3A}</a:tableStyleId>
                  </a:tblPr>
                  <a:tblGrid>
                    <a:gridCol w="2898418">
                      <a:extLst>
                        <a:ext uri="{9D8B030D-6E8A-4147-A177-3AD203B41FA5}">
                          <a16:colId xmlns="" xmlns:a16="http://schemas.microsoft.com/office/drawing/2014/main" xmlns:a14="http://schemas.microsoft.com/office/drawing/2010/main" val="1545536011"/>
                        </a:ext>
                      </a:extLst>
                    </a:gridCol>
                    <a:gridCol w="1418879">
                      <a:extLst>
                        <a:ext uri="{9D8B030D-6E8A-4147-A177-3AD203B41FA5}">
                          <a16:colId xmlns="" xmlns:a16="http://schemas.microsoft.com/office/drawing/2014/main" xmlns:a14="http://schemas.microsoft.com/office/drawing/2010/main" val="2313947677"/>
                        </a:ext>
                      </a:extLst>
                    </a:gridCol>
                    <a:gridCol w="1565459">
                      <a:extLst>
                        <a:ext uri="{9D8B030D-6E8A-4147-A177-3AD203B41FA5}">
                          <a16:colId xmlns="" xmlns:a16="http://schemas.microsoft.com/office/drawing/2014/main" xmlns:a14="http://schemas.microsoft.com/office/drawing/2010/main" val="568571407"/>
                        </a:ext>
                      </a:extLst>
                    </a:gridCol>
                    <a:gridCol w="1691288">
                      <a:extLst>
                        <a:ext uri="{9D8B030D-6E8A-4147-A177-3AD203B41FA5}">
                          <a16:colId xmlns="" xmlns:a16="http://schemas.microsoft.com/office/drawing/2014/main" xmlns:a14="http://schemas.microsoft.com/office/drawing/2010/main" val="2758681735"/>
                        </a:ext>
                      </a:extLst>
                    </a:gridCol>
                    <a:gridCol w="1548011">
                      <a:extLst>
                        <a:ext uri="{9D8B030D-6E8A-4147-A177-3AD203B41FA5}">
                          <a16:colId xmlns="" xmlns:a16="http://schemas.microsoft.com/office/drawing/2014/main" xmlns:a14="http://schemas.microsoft.com/office/drawing/2010/main" val="2274997332"/>
                        </a:ext>
                      </a:extLst>
                    </a:gridCol>
                  </a:tblGrid>
                  <a:tr h="366713">
                    <a:tc>
                      <a:txBody>
                        <a:bodyPr/>
                        <a:lstStyle/>
                        <a:p>
                          <a:pPr algn="ctr"/>
                          <a:endParaRPr lang="en-US" sz="1600" b="1" dirty="0"/>
                        </a:p>
                      </a:txBody>
                      <a:tcPr/>
                    </a:tc>
                    <a:tc>
                      <a:txBody>
                        <a:bodyPr/>
                        <a:lstStyle/>
                        <a:p>
                          <a:pPr algn="ctr"/>
                          <a:r>
                            <a:rPr lang="en-US" sz="1600" b="1" dirty="0"/>
                            <a:t>Be (z=4)</a:t>
                          </a:r>
                        </a:p>
                      </a:txBody>
                      <a:tcPr/>
                    </a:tc>
                    <a:tc>
                      <a:txBody>
                        <a:bodyPr/>
                        <a:lstStyle/>
                        <a:p>
                          <a:endParaRPr lang="en-US"/>
                        </a:p>
                      </a:txBody>
                      <a:tcPr>
                        <a:blipFill rotWithShape="1">
                          <a:blip r:embed="rId2"/>
                          <a:stretch>
                            <a:fillRect l="-275875" t="-5000" r="-206615" b="-523333"/>
                          </a:stretch>
                        </a:blipFill>
                      </a:tcPr>
                    </a:tc>
                    <a:tc>
                      <a:txBody>
                        <a:bodyPr/>
                        <a:lstStyle/>
                        <a:p>
                          <a:endParaRPr lang="en-US"/>
                        </a:p>
                      </a:txBody>
                      <a:tcPr>
                        <a:blipFill rotWithShape="1">
                          <a:blip r:embed="rId2"/>
                          <a:stretch>
                            <a:fillRect l="-348736" t="-5000" r="-91697" b="-523333"/>
                          </a:stretch>
                        </a:blipFill>
                      </a:tcPr>
                    </a:tc>
                    <a:tc>
                      <a:txBody>
                        <a:bodyPr/>
                        <a:lstStyle/>
                        <a:p>
                          <a:endParaRPr lang="en-US"/>
                        </a:p>
                      </a:txBody>
                      <a:tcPr>
                        <a:blipFill rotWithShape="1">
                          <a:blip r:embed="rId2"/>
                          <a:stretch>
                            <a:fillRect l="-489370" t="-5000" b="-523333"/>
                          </a:stretch>
                        </a:blipFill>
                      </a:tcPr>
                    </a:tc>
                    <a:extLst>
                      <a:ext uri="{0D108BD9-81ED-4DB2-BD59-A6C34878D82A}">
                        <a16:rowId xmlns="" xmlns:a16="http://schemas.microsoft.com/office/drawing/2014/main" xmlns:a14="http://schemas.microsoft.com/office/drawing/2010/main" val="3999894874"/>
                      </a:ext>
                    </a:extLst>
                  </a:tr>
                  <a:tr h="335280">
                    <a:tc>
                      <a:txBody>
                        <a:bodyPr/>
                        <a:lstStyle/>
                        <a:p>
                          <a:endParaRPr lang="en-US" sz="1600" b="1" dirty="0"/>
                        </a:p>
                      </a:txBody>
                      <a:tcPr>
                        <a:solidFill>
                          <a:schemeClr val="tx2">
                            <a:lumMod val="20000"/>
                            <a:lumOff val="80000"/>
                          </a:schemeClr>
                        </a:solidFill>
                      </a:tcPr>
                    </a:tc>
                    <a:tc>
                      <a:txBody>
                        <a:bodyPr/>
                        <a:lstStyle/>
                        <a:p>
                          <a:pPr algn="ctr"/>
                          <a:r>
                            <a:rPr lang="en-US" sz="1600" b="1" dirty="0"/>
                            <a:t>~580</a:t>
                          </a:r>
                        </a:p>
                      </a:txBody>
                      <a:tcPr>
                        <a:solidFill>
                          <a:schemeClr val="tx2">
                            <a:lumMod val="20000"/>
                            <a:lumOff val="80000"/>
                          </a:schemeClr>
                        </a:solidFill>
                      </a:tcPr>
                    </a:tc>
                    <a:tc>
                      <a:txBody>
                        <a:bodyPr/>
                        <a:lstStyle/>
                        <a:p>
                          <a:endParaRPr lang="en-US"/>
                        </a:p>
                      </a:txBody>
                      <a:tcPr>
                        <a:blipFill rotWithShape="1">
                          <a:blip r:embed="rId2"/>
                          <a:stretch>
                            <a:fillRect l="-275875" t="-114545" r="-206615" b="-470909"/>
                          </a:stretch>
                        </a:blipFill>
                      </a:tcPr>
                    </a:tc>
                    <a:tc>
                      <a:txBody>
                        <a:bodyPr/>
                        <a:lstStyle/>
                        <a:p>
                          <a:endParaRPr lang="en-US"/>
                        </a:p>
                      </a:txBody>
                      <a:tcPr>
                        <a:blipFill rotWithShape="1">
                          <a:blip r:embed="rId2"/>
                          <a:stretch>
                            <a:fillRect l="-348736" t="-114545" r="-91697" b="-470909"/>
                          </a:stretch>
                        </a:blipFill>
                      </a:tcPr>
                    </a:tc>
                    <a:tc>
                      <a:txBody>
                        <a:bodyPr/>
                        <a:lstStyle/>
                        <a:p>
                          <a:endParaRPr lang="en-US"/>
                        </a:p>
                      </a:txBody>
                      <a:tcPr>
                        <a:blipFill rotWithShape="1">
                          <a:blip r:embed="rId2"/>
                          <a:stretch>
                            <a:fillRect l="-489370" t="-114545" b="-470909"/>
                          </a:stretch>
                        </a:blipFill>
                      </a:tcPr>
                    </a:tc>
                    <a:extLst>
                      <a:ext uri="{0D108BD9-81ED-4DB2-BD59-A6C34878D82A}">
                        <a16:rowId xmlns="" xmlns:a16="http://schemas.microsoft.com/office/drawing/2014/main" xmlns:a14="http://schemas.microsoft.com/office/drawing/2010/main" val="2503716275"/>
                      </a:ext>
                    </a:extLst>
                  </a:tr>
                  <a:tr h="340805">
                    <a:tc>
                      <a:txBody>
                        <a:bodyPr/>
                        <a:lstStyle/>
                        <a:p>
                          <a:endParaRPr lang="en-US"/>
                        </a:p>
                      </a:txBody>
                      <a:tcPr>
                        <a:blipFill rotWithShape="1">
                          <a:blip r:embed="rId2"/>
                          <a:stretch>
                            <a:fillRect l="-211" t="-210714" r="-214947" b="-362500"/>
                          </a:stretch>
                        </a:blipFill>
                      </a:tcPr>
                    </a:tc>
                    <a:tc>
                      <a:txBody>
                        <a:bodyPr/>
                        <a:lstStyle/>
                        <a:p>
                          <a:pPr algn="ctr"/>
                          <a:r>
                            <a:rPr lang="en-US" sz="1600" b="1" i="0" dirty="0"/>
                            <a:t>~555</a:t>
                          </a:r>
                        </a:p>
                      </a:txBody>
                      <a:tcPr>
                        <a:solidFill>
                          <a:schemeClr val="tx2">
                            <a:lumMod val="20000"/>
                            <a:lumOff val="80000"/>
                          </a:schemeClr>
                        </a:solidFill>
                      </a:tcPr>
                    </a:tc>
                    <a:tc>
                      <a:txBody>
                        <a:bodyPr/>
                        <a:lstStyle/>
                        <a:p>
                          <a:endParaRPr lang="en-US"/>
                        </a:p>
                      </a:txBody>
                      <a:tcPr>
                        <a:blipFill rotWithShape="1">
                          <a:blip r:embed="rId2"/>
                          <a:stretch>
                            <a:fillRect l="-275875" t="-210714" r="-206615" b="-362500"/>
                          </a:stretch>
                        </a:blipFill>
                      </a:tcPr>
                    </a:tc>
                    <a:tc>
                      <a:txBody>
                        <a:bodyPr/>
                        <a:lstStyle/>
                        <a:p>
                          <a:endParaRPr lang="en-US"/>
                        </a:p>
                      </a:txBody>
                      <a:tcPr>
                        <a:blipFill rotWithShape="1">
                          <a:blip r:embed="rId2"/>
                          <a:stretch>
                            <a:fillRect l="-348736" t="-210714" r="-91697" b="-362500"/>
                          </a:stretch>
                        </a:blipFill>
                      </a:tcPr>
                    </a:tc>
                    <a:tc>
                      <a:txBody>
                        <a:bodyPr/>
                        <a:lstStyle/>
                        <a:p>
                          <a:endParaRPr lang="en-US"/>
                        </a:p>
                      </a:txBody>
                      <a:tcPr>
                        <a:blipFill rotWithShape="1">
                          <a:blip r:embed="rId2"/>
                          <a:stretch>
                            <a:fillRect l="-489370" t="-210714" b="-362500"/>
                          </a:stretch>
                        </a:blipFill>
                      </a:tcPr>
                    </a:tc>
                    <a:extLst>
                      <a:ext uri="{0D108BD9-81ED-4DB2-BD59-A6C34878D82A}">
                        <a16:rowId xmlns="" xmlns:a16="http://schemas.microsoft.com/office/drawing/2014/main" xmlns:a14="http://schemas.microsoft.com/office/drawing/2010/main" val="930188702"/>
                      </a:ext>
                    </a:extLst>
                  </a:tr>
                  <a:tr h="335280">
                    <a:tc>
                      <a:txBody>
                        <a:bodyPr/>
                        <a:lstStyle/>
                        <a:p>
                          <a:endParaRPr lang="en-US" sz="1600" b="1" dirty="0"/>
                        </a:p>
                      </a:txBody>
                      <a:tcPr>
                        <a:solidFill>
                          <a:schemeClr val="tx2">
                            <a:lumMod val="20000"/>
                            <a:lumOff val="80000"/>
                          </a:schemeClr>
                        </a:solidFill>
                      </a:tcPr>
                    </a:tc>
                    <a:tc>
                      <a:txBody>
                        <a:bodyPr/>
                        <a:lstStyle/>
                        <a:p>
                          <a:pPr algn="ctr"/>
                          <a:r>
                            <a:rPr lang="en-US" sz="1600" b="1" dirty="0"/>
                            <a:t>~530</a:t>
                          </a:r>
                        </a:p>
                      </a:txBody>
                      <a:tcPr>
                        <a:solidFill>
                          <a:schemeClr val="tx2">
                            <a:lumMod val="20000"/>
                            <a:lumOff val="80000"/>
                          </a:schemeClr>
                        </a:solidFill>
                      </a:tcPr>
                    </a:tc>
                    <a:tc>
                      <a:txBody>
                        <a:bodyPr/>
                        <a:lstStyle/>
                        <a:p>
                          <a:endParaRPr lang="en-US"/>
                        </a:p>
                      </a:txBody>
                      <a:tcPr>
                        <a:blipFill rotWithShape="1">
                          <a:blip r:embed="rId2"/>
                          <a:stretch>
                            <a:fillRect l="-275875" t="-316364" r="-206615" b="-269091"/>
                          </a:stretch>
                        </a:blipFill>
                      </a:tcPr>
                    </a:tc>
                    <a:tc>
                      <a:txBody>
                        <a:bodyPr/>
                        <a:lstStyle/>
                        <a:p>
                          <a:endParaRPr lang="en-US"/>
                        </a:p>
                      </a:txBody>
                      <a:tcPr>
                        <a:blipFill rotWithShape="1">
                          <a:blip r:embed="rId2"/>
                          <a:stretch>
                            <a:fillRect l="-348736" t="-316364" r="-91697" b="-269091"/>
                          </a:stretch>
                        </a:blipFill>
                      </a:tcPr>
                    </a:tc>
                    <a:tc>
                      <a:txBody>
                        <a:bodyPr/>
                        <a:lstStyle/>
                        <a:p>
                          <a:endParaRPr lang="en-US"/>
                        </a:p>
                      </a:txBody>
                      <a:tcPr>
                        <a:blipFill rotWithShape="1">
                          <a:blip r:embed="rId2"/>
                          <a:stretch>
                            <a:fillRect l="-489370" t="-316364" b="-269091"/>
                          </a:stretch>
                        </a:blipFill>
                      </a:tcPr>
                    </a:tc>
                    <a:extLst>
                      <a:ext uri="{0D108BD9-81ED-4DB2-BD59-A6C34878D82A}">
                        <a16:rowId xmlns="" xmlns:a16="http://schemas.microsoft.com/office/drawing/2014/main" xmlns:a14="http://schemas.microsoft.com/office/drawing/2010/main" val="3747768517"/>
                      </a:ext>
                    </a:extLst>
                  </a:tr>
                  <a:tr h="340805">
                    <a:tc>
                      <a:txBody>
                        <a:bodyPr/>
                        <a:lstStyle/>
                        <a:p>
                          <a:endParaRPr lang="en-US"/>
                        </a:p>
                      </a:txBody>
                      <a:tcPr>
                        <a:blipFill rotWithShape="1">
                          <a:blip r:embed="rId2"/>
                          <a:stretch>
                            <a:fillRect l="-211" t="-408929" r="-214947" b="-164286"/>
                          </a:stretch>
                        </a:blipFill>
                      </a:tcPr>
                    </a:tc>
                    <a:tc>
                      <a:txBody>
                        <a:bodyPr/>
                        <a:lstStyle/>
                        <a:p>
                          <a:pPr algn="ctr"/>
                          <a:r>
                            <a:rPr lang="en-US" sz="1600" b="1" i="0" dirty="0"/>
                            <a:t>1.848</a:t>
                          </a:r>
                        </a:p>
                      </a:txBody>
                      <a:tcPr/>
                    </a:tc>
                    <a:tc>
                      <a:txBody>
                        <a:bodyPr/>
                        <a:lstStyle/>
                        <a:p>
                          <a:endParaRPr lang="en-US"/>
                        </a:p>
                      </a:txBody>
                      <a:tcPr>
                        <a:blipFill rotWithShape="1">
                          <a:blip r:embed="rId2"/>
                          <a:stretch>
                            <a:fillRect l="-275875" t="-408929" r="-206615" b="-164286"/>
                          </a:stretch>
                        </a:blipFill>
                      </a:tcPr>
                    </a:tc>
                    <a:tc>
                      <a:txBody>
                        <a:bodyPr/>
                        <a:lstStyle/>
                        <a:p>
                          <a:endParaRPr lang="en-US"/>
                        </a:p>
                      </a:txBody>
                      <a:tcPr>
                        <a:blipFill rotWithShape="1">
                          <a:blip r:embed="rId2"/>
                          <a:stretch>
                            <a:fillRect l="-348736" t="-408929" r="-91697" b="-164286"/>
                          </a:stretch>
                        </a:blipFill>
                      </a:tcPr>
                    </a:tc>
                    <a:tc>
                      <a:txBody>
                        <a:bodyPr/>
                        <a:lstStyle/>
                        <a:p>
                          <a:endParaRPr lang="en-US" sz="1600" b="1"/>
                        </a:p>
                      </a:txBody>
                      <a:tcPr/>
                    </a:tc>
                    <a:extLst>
                      <a:ext uri="{0D108BD9-81ED-4DB2-BD59-A6C34878D82A}">
                        <a16:rowId xmlns="" xmlns:a16="http://schemas.microsoft.com/office/drawing/2014/main" xmlns:a14="http://schemas.microsoft.com/office/drawing/2010/main" val="12106581"/>
                      </a:ext>
                    </a:extLst>
                  </a:tr>
                  <a:tr h="335280">
                    <a:tc>
                      <a:txBody>
                        <a:bodyPr/>
                        <a:lstStyle/>
                        <a:p>
                          <a:endParaRPr lang="en-US"/>
                        </a:p>
                      </a:txBody>
                      <a:tcPr>
                        <a:blipFill rotWithShape="1">
                          <a:blip r:embed="rId2"/>
                          <a:stretch>
                            <a:fillRect l="-211" t="-518182" r="-214947" b="-67273"/>
                          </a:stretch>
                        </a:blipFill>
                      </a:tcPr>
                    </a:tc>
                    <a:tc>
                      <a:txBody>
                        <a:bodyPr/>
                        <a:lstStyle/>
                        <a:p>
                          <a:endParaRPr lang="en-US"/>
                        </a:p>
                      </a:txBody>
                      <a:tcPr>
                        <a:blipFill rotWithShape="1">
                          <a:blip r:embed="rId2"/>
                          <a:stretch>
                            <a:fillRect l="-204292" t="-518182" r="-338197" b="-67273"/>
                          </a:stretch>
                        </a:blipFill>
                      </a:tcPr>
                    </a:tc>
                    <a:tc>
                      <a:txBody>
                        <a:bodyPr/>
                        <a:lstStyle/>
                        <a:p>
                          <a:endParaRPr lang="en-US"/>
                        </a:p>
                      </a:txBody>
                      <a:tcPr>
                        <a:blipFill rotWithShape="1">
                          <a:blip r:embed="rId2"/>
                          <a:stretch>
                            <a:fillRect l="-275875" t="-518182" r="-206615" b="-67273"/>
                          </a:stretch>
                        </a:blipFill>
                      </a:tcPr>
                    </a:tc>
                    <a:tc>
                      <a:txBody>
                        <a:bodyPr/>
                        <a:lstStyle/>
                        <a:p>
                          <a:endParaRPr lang="en-US"/>
                        </a:p>
                      </a:txBody>
                      <a:tcPr>
                        <a:blipFill rotWithShape="1">
                          <a:blip r:embed="rId2"/>
                          <a:stretch>
                            <a:fillRect l="-348736" t="-518182" r="-91697" b="-67273"/>
                          </a:stretch>
                        </a:blipFill>
                      </a:tcPr>
                    </a:tc>
                    <a:tc>
                      <a:txBody>
                        <a:bodyPr/>
                        <a:lstStyle/>
                        <a:p>
                          <a:endParaRPr lang="en-US" sz="1600" b="1" dirty="0"/>
                        </a:p>
                      </a:txBody>
                      <a:tcPr>
                        <a:solidFill>
                          <a:schemeClr val="tx2">
                            <a:lumMod val="20000"/>
                            <a:lumOff val="80000"/>
                          </a:schemeClr>
                        </a:solidFill>
                      </a:tcPr>
                    </a:tc>
                    <a:extLst>
                      <a:ext uri="{0D108BD9-81ED-4DB2-BD59-A6C34878D82A}">
                        <a16:rowId xmlns="" xmlns:a16="http://schemas.microsoft.com/office/drawing/2014/main" xmlns:a14="http://schemas.microsoft.com/office/drawing/2010/main" val="3760559523"/>
                      </a:ext>
                    </a:extLst>
                  </a:tr>
                </a:tbl>
              </a:graphicData>
            </a:graphic>
          </p:graphicFrame>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865D52FC-A89F-4358-962A-16D801381018}"/>
                  </a:ext>
                </a:extLst>
              </p:cNvPr>
              <p:cNvSpPr txBox="1"/>
              <p:nvPr/>
            </p:nvSpPr>
            <p:spPr>
              <a:xfrm>
                <a:off x="0" y="2861913"/>
                <a:ext cx="9013368" cy="803682"/>
              </a:xfrm>
              <a:prstGeom prst="rect">
                <a:avLst/>
              </a:prstGeom>
              <a:solidFill>
                <a:schemeClr val="accent6">
                  <a:lumMod val="20000"/>
                  <a:lumOff val="80000"/>
                </a:schemeClr>
              </a:solidFill>
            </p:spPr>
            <p:txBody>
              <a:bodyPr wrap="square" rtlCol="0">
                <a:spAutoFit/>
              </a:bodyPr>
              <a:lstStyle/>
              <a:p>
                <a:r>
                  <a:rPr lang="en-US" b="1" dirty="0"/>
                  <a:t>Multiple scattering:</a:t>
                </a:r>
              </a:p>
              <a:p>
                <a:r>
                  <a:rPr lang="en-US" b="1" dirty="0"/>
                  <a:t> </a:t>
                </a:r>
                <a14:m>
                  <m:oMath xmlns:m="http://schemas.openxmlformats.org/officeDocument/2006/math">
                    <m:sSub>
                      <m:sSubPr>
                        <m:ctrlPr>
                          <a:rPr lang="en-US" b="1" i="1" smtClean="0">
                            <a:latin typeface="Cambria Math"/>
                          </a:rPr>
                        </m:ctrlPr>
                      </m:sSubPr>
                      <m:e>
                        <m:r>
                          <a:rPr lang="en-US" b="1" i="1" smtClean="0">
                            <a:latin typeface="Cambria Math" panose="02040503050406030204" pitchFamily="18" charset="0"/>
                            <a:ea typeface="Cambria Math" panose="02040503050406030204" pitchFamily="18" charset="0"/>
                          </a:rPr>
                          <m:t>𝜽</m:t>
                        </m:r>
                      </m:e>
                      <m:sub>
                        <m:r>
                          <a:rPr lang="en-US" b="1" i="1" smtClean="0">
                            <a:latin typeface="Cambria Math" panose="02040503050406030204" pitchFamily="18" charset="0"/>
                          </a:rPr>
                          <m:t>𝟎</m:t>
                        </m:r>
                      </m:sub>
                    </m:sSub>
                    <m:r>
                      <a:rPr lang="en-US" b="1" i="1" smtClean="0">
                        <a:latin typeface="Cambria Math" panose="02040503050406030204" pitchFamily="18" charset="0"/>
                      </a:rPr>
                      <m:t>=</m:t>
                    </m:r>
                    <m:f>
                      <m:fPr>
                        <m:ctrlPr>
                          <a:rPr lang="en-US" b="1" i="1" smtClean="0">
                            <a:latin typeface="Cambria Math"/>
                          </a:rPr>
                        </m:ctrlPr>
                      </m:fPr>
                      <m:num>
                        <m:r>
                          <a:rPr lang="en-US" b="1" i="1" smtClean="0">
                            <a:latin typeface="Cambria Math" panose="02040503050406030204" pitchFamily="18" charset="0"/>
                          </a:rPr>
                          <m:t>𝟏𝟑</m:t>
                        </m:r>
                        <m:r>
                          <a:rPr lang="en-US" b="1" i="1" smtClean="0">
                            <a:latin typeface="Cambria Math" panose="02040503050406030204" pitchFamily="18" charset="0"/>
                          </a:rPr>
                          <m:t>.</m:t>
                        </m:r>
                        <m:r>
                          <a:rPr lang="en-US" b="1" i="1" smtClean="0">
                            <a:latin typeface="Cambria Math" panose="02040503050406030204" pitchFamily="18" charset="0"/>
                          </a:rPr>
                          <m:t>𝟔</m:t>
                        </m:r>
                        <m:r>
                          <a:rPr lang="en-US" b="1" i="1" smtClean="0">
                            <a:latin typeface="Cambria Math" panose="02040503050406030204" pitchFamily="18" charset="0"/>
                          </a:rPr>
                          <m:t> </m:t>
                        </m:r>
                        <m:r>
                          <a:rPr lang="en-US" b="1" i="0" smtClean="0">
                            <a:latin typeface="Cambria Math" panose="02040503050406030204" pitchFamily="18" charset="0"/>
                          </a:rPr>
                          <m:t>𝐌𝐞𝐕</m:t>
                        </m:r>
                      </m:num>
                      <m:den>
                        <m:r>
                          <a:rPr lang="en-US" b="1" i="1" smtClean="0">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𝒄𝒑</m:t>
                        </m:r>
                      </m:den>
                    </m:f>
                    <m:r>
                      <a:rPr lang="en-US" b="1" i="1" smtClean="0">
                        <a:latin typeface="Cambria Math" panose="02040503050406030204" pitchFamily="18" charset="0"/>
                      </a:rPr>
                      <m:t>𝒛</m:t>
                    </m:r>
                    <m:rad>
                      <m:radPr>
                        <m:degHide m:val="on"/>
                        <m:ctrlPr>
                          <a:rPr lang="en-US" b="1" i="1" smtClean="0">
                            <a:latin typeface="Cambria Math"/>
                          </a:rPr>
                        </m:ctrlPr>
                      </m:radPr>
                      <m:deg/>
                      <m:e>
                        <m:f>
                          <m:fPr>
                            <m:type m:val="lin"/>
                            <m:ctrlPr>
                              <a:rPr lang="en-US" b="1" i="1" smtClean="0">
                                <a:latin typeface="Cambria Math"/>
                              </a:rPr>
                            </m:ctrlPr>
                          </m:fPr>
                          <m:num>
                            <m:r>
                              <a:rPr lang="en-US" b="1" i="1" smtClean="0">
                                <a:latin typeface="Cambria Math" panose="02040503050406030204" pitchFamily="18" charset="0"/>
                              </a:rPr>
                              <m:t>𝒙</m:t>
                            </m:r>
                          </m:num>
                          <m:den>
                            <m:sSub>
                              <m:sSubPr>
                                <m:ctrlPr>
                                  <a:rPr lang="en-US" b="1" i="1" smtClean="0">
                                    <a:latin typeface="Cambria Math"/>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𝟎</m:t>
                                </m:r>
                              </m:sub>
                            </m:sSub>
                          </m:den>
                        </m:f>
                      </m:e>
                    </m:rad>
                    <m:d>
                      <m:dPr>
                        <m:begChr m:val="["/>
                        <m:endChr m:val="]"/>
                        <m:ctrlPr>
                          <a:rPr lang="en-US" b="1" i="1" smtClean="0">
                            <a:latin typeface="Cambria Math"/>
                          </a:rPr>
                        </m:ctrlPr>
                      </m:dPr>
                      <m:e>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𝟎𝟑𝟖</m:t>
                        </m:r>
                        <m:func>
                          <m:funcPr>
                            <m:ctrlPr>
                              <a:rPr lang="en-US" b="1" i="1" smtClean="0">
                                <a:latin typeface="Cambria Math"/>
                              </a:rPr>
                            </m:ctrlPr>
                          </m:funcPr>
                          <m:fName>
                            <m:r>
                              <a:rPr lang="en-US" b="1" i="0" smtClean="0">
                                <a:latin typeface="Cambria Math" panose="02040503050406030204" pitchFamily="18" charset="0"/>
                              </a:rPr>
                              <m:t>𝐥𝐧</m:t>
                            </m:r>
                          </m:fName>
                          <m:e>
                            <m:d>
                              <m:dPr>
                                <m:ctrlPr>
                                  <a:rPr lang="en-US" b="1" i="1" smtClean="0">
                                    <a:latin typeface="Cambria Math"/>
                                  </a:rPr>
                                </m:ctrlPr>
                              </m:dPr>
                              <m:e>
                                <m:f>
                                  <m:fPr>
                                    <m:type m:val="lin"/>
                                    <m:ctrlPr>
                                      <a:rPr lang="en-US" b="1" i="1" smtClean="0">
                                        <a:latin typeface="Cambria Math"/>
                                      </a:rPr>
                                    </m:ctrlPr>
                                  </m:fPr>
                                  <m:num>
                                    <m:r>
                                      <a:rPr lang="en-US" b="1" i="1" smtClean="0">
                                        <a:latin typeface="Cambria Math" panose="02040503050406030204" pitchFamily="18" charset="0"/>
                                      </a:rPr>
                                      <m:t>𝒙</m:t>
                                    </m:r>
                                  </m:num>
                                  <m:den>
                                    <m:sSub>
                                      <m:sSubPr>
                                        <m:ctrlPr>
                                          <a:rPr lang="en-US" b="1" i="1" smtClean="0">
                                            <a:latin typeface="Cambria Math"/>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𝟎</m:t>
                                        </m:r>
                                      </m:sub>
                                    </m:sSub>
                                  </m:den>
                                </m:f>
                              </m:e>
                            </m:d>
                          </m:e>
                        </m:func>
                      </m:e>
                    </m:d>
                    <m:r>
                      <a:rPr lang="en-US" b="1" i="1" smtClean="0">
                        <a:latin typeface="Cambria Math" panose="02040503050406030204" pitchFamily="18" charset="0"/>
                        <a:ea typeface="Cambria Math" panose="02040503050406030204" pitchFamily="18" charset="0"/>
                      </a:rPr>
                      <m:t>≈</m:t>
                    </m:r>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num>
                      <m:den>
                        <m:r>
                          <a:rPr lang="en-US" b="1" i="1" smtClean="0">
                            <a:latin typeface="Cambria Math" panose="02040503050406030204" pitchFamily="18" charset="0"/>
                            <a:ea typeface="Cambria Math" panose="02040503050406030204" pitchFamily="18" charset="0"/>
                          </a:rPr>
                          <m:t>𝑻</m:t>
                        </m:r>
                      </m:den>
                    </m:f>
                    <m:r>
                      <a:rPr lang="en-US" b="1" i="1" smtClean="0">
                        <a:latin typeface="Cambria Math" panose="02040503050406030204" pitchFamily="18" charset="0"/>
                        <a:ea typeface="Cambria Math" panose="02040503050406030204" pitchFamily="18" charset="0"/>
                      </a:rPr>
                      <m:t> </m:t>
                    </m:r>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𝒛</m:t>
                        </m:r>
                      </m:num>
                      <m:den>
                        <m:r>
                          <a:rPr lang="en-US" b="1" i="1" smtClean="0">
                            <a:latin typeface="Cambria Math" panose="02040503050406030204" pitchFamily="18" charset="0"/>
                            <a:ea typeface="Cambria Math" panose="02040503050406030204" pitchFamily="18" charset="0"/>
                          </a:rPr>
                          <m:t>𝟐</m:t>
                        </m:r>
                      </m:den>
                    </m:f>
                    <m:rad>
                      <m:radPr>
                        <m:degHide m:val="on"/>
                        <m:ctrlPr>
                          <a:rPr lang="en-US" b="1" i="1" smtClean="0">
                            <a:latin typeface="Cambria Math"/>
                          </a:rPr>
                        </m:ctrlPr>
                      </m:radPr>
                      <m:deg/>
                      <m:e>
                        <m:f>
                          <m:fPr>
                            <m:type m:val="lin"/>
                            <m:ctrlPr>
                              <a:rPr lang="en-US" b="1" i="1" smtClean="0">
                                <a:latin typeface="Cambria Math"/>
                              </a:rPr>
                            </m:ctrlPr>
                          </m:fPr>
                          <m:num>
                            <m:r>
                              <a:rPr lang="en-US" b="1" i="1" smtClean="0">
                                <a:latin typeface="Cambria Math" panose="02040503050406030204" pitchFamily="18" charset="0"/>
                              </a:rPr>
                              <m:t>𝒙</m:t>
                            </m:r>
                          </m:num>
                          <m:den>
                            <m:sSub>
                              <m:sSubPr>
                                <m:ctrlPr>
                                  <a:rPr lang="en-US" b="1" i="1" smtClean="0">
                                    <a:latin typeface="Cambria Math"/>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𝟎</m:t>
                                </m:r>
                              </m:sub>
                            </m:sSub>
                          </m:den>
                        </m:f>
                      </m:e>
                    </m:ra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rad>
                      <m:radPr>
                        <m:degHide m:val="on"/>
                        <m:ctrlPr>
                          <a:rPr lang="en-US" b="1" i="1" smtClean="0">
                            <a:latin typeface="Cambria Math"/>
                          </a:rPr>
                        </m:ctrlPr>
                      </m:radPr>
                      <m:deg/>
                      <m:e>
                        <m:f>
                          <m:fPr>
                            <m:type m:val="lin"/>
                            <m:ctrlPr>
                              <a:rPr lang="en-US" b="1" i="1" smtClean="0">
                                <a:latin typeface="Cambria Math"/>
                              </a:rPr>
                            </m:ctrlPr>
                          </m:fPr>
                          <m:num>
                            <m:r>
                              <a:rPr lang="en-US" b="1" i="1" smtClean="0">
                                <a:latin typeface="Cambria Math" panose="02040503050406030204" pitchFamily="18" charset="0"/>
                              </a:rPr>
                              <m:t>𝒙</m:t>
                            </m:r>
                          </m:num>
                          <m:den>
                            <m:sSub>
                              <m:sSubPr>
                                <m:ctrlPr>
                                  <a:rPr lang="en-US" b="1" i="1" smtClean="0">
                                    <a:latin typeface="Cambria Math"/>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𝟎</m:t>
                                </m:r>
                              </m:sub>
                            </m:sSub>
                          </m:den>
                        </m:f>
                      </m:e>
                    </m:rad>
                  </m:oMath>
                </a14:m>
                <a:endParaRPr lang="en-US" b="1" dirty="0"/>
              </a:p>
            </p:txBody>
          </p:sp>
        </mc:Choice>
        <mc:Fallback xmlns="">
          <p:sp>
            <p:nvSpPr>
              <p:cNvPr id="23" name="TextBox 22">
                <a:extLst>
                  <a:ext uri="{FF2B5EF4-FFF2-40B4-BE49-F238E27FC236}">
                    <a16:creationId xmlns:a16="http://schemas.microsoft.com/office/drawing/2014/main" xmlns:a14="http://schemas.microsoft.com/office/drawing/2010/main" xmlns="" id="{865D52FC-A89F-4358-962A-16D801381018}"/>
                  </a:ext>
                </a:extLst>
              </p:cNvPr>
              <p:cNvSpPr txBox="1">
                <a:spLocks noRot="1" noChangeAspect="1" noMove="1" noResize="1" noEditPoints="1" noAdjustHandles="1" noChangeArrowheads="1" noChangeShapeType="1" noTextEdit="1"/>
              </p:cNvSpPr>
              <p:nvPr/>
            </p:nvSpPr>
            <p:spPr>
              <a:xfrm>
                <a:off x="0" y="2861913"/>
                <a:ext cx="9013368" cy="803682"/>
              </a:xfrm>
              <a:prstGeom prst="rect">
                <a:avLst/>
              </a:prstGeom>
              <a:blipFill rotWithShape="1">
                <a:blip r:embed="rId3"/>
                <a:stretch>
                  <a:fillRect l="-541" t="-11364" b="-696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05ACD693-C7A2-477D-B00D-072C2B1F185D}"/>
                  </a:ext>
                </a:extLst>
              </p:cNvPr>
              <p:cNvSpPr txBox="1"/>
              <p:nvPr/>
            </p:nvSpPr>
            <p:spPr>
              <a:xfrm>
                <a:off x="0" y="4998269"/>
                <a:ext cx="9144000" cy="1602233"/>
              </a:xfrm>
              <a:prstGeom prst="rect">
                <a:avLst/>
              </a:prstGeom>
              <a:solidFill>
                <a:srgbClr val="FFFF00"/>
              </a:solidFill>
            </p:spPr>
            <p:txBody>
              <a:bodyPr wrap="square" rtlCol="0">
                <a:spAutoFit/>
              </a:bodyPr>
              <a:lstStyle/>
              <a:p>
                <a:r>
                  <a:rPr lang="en-US" sz="1600" b="1" dirty="0">
                    <a:solidFill>
                      <a:srgbClr val="0000FF"/>
                    </a:solidFill>
                  </a:rPr>
                  <a:t>To reduce </a:t>
                </a:r>
                <a14:m>
                  <m:oMath xmlns:m="http://schemas.openxmlformats.org/officeDocument/2006/math">
                    <m:sPre>
                      <m:sPrePr>
                        <m:ctrlPr>
                          <a:rPr lang="en-US" sz="1600" b="1" i="1" smtClean="0">
                            <a:solidFill>
                              <a:srgbClr val="0000FF"/>
                            </a:solidFill>
                            <a:latin typeface="Cambria Math"/>
                          </a:rPr>
                        </m:ctrlPr>
                      </m:sPrePr>
                      <m:sub/>
                      <m:sup>
                        <m:r>
                          <a:rPr lang="en-US" sz="1600" b="1" i="0" smtClean="0">
                            <a:solidFill>
                              <a:srgbClr val="0000FF"/>
                            </a:solidFill>
                            <a:latin typeface="Cambria Math" panose="02040503050406030204" pitchFamily="18" charset="0"/>
                          </a:rPr>
                          <m:t>𝟑</m:t>
                        </m:r>
                      </m:sup>
                      <m:e>
                        <m:r>
                          <a:rPr lang="en-US" sz="1600" b="1" i="0" smtClean="0">
                            <a:solidFill>
                              <a:srgbClr val="0000FF"/>
                            </a:solidFill>
                            <a:latin typeface="Cambria Math" panose="02040503050406030204" pitchFamily="18" charset="0"/>
                          </a:rPr>
                          <m:t>𝐇𝐞</m:t>
                        </m:r>
                      </m:e>
                    </m:sPre>
                  </m:oMath>
                </a14:m>
                <a:r>
                  <a:rPr lang="en-US" sz="1600" b="1" dirty="0">
                    <a:solidFill>
                      <a:srgbClr val="0000FF"/>
                    </a:solidFill>
                  </a:rPr>
                  <a:t> beam energy </a:t>
                </a:r>
                <a14:m>
                  <m:oMath xmlns:m="http://schemas.openxmlformats.org/officeDocument/2006/math">
                    <m:r>
                      <a:rPr lang="en-US" sz="1600" b="1" i="1" smtClean="0">
                        <a:solidFill>
                          <a:srgbClr val="0000FF"/>
                        </a:solidFill>
                        <a:latin typeface="Cambria Math" panose="02040503050406030204" pitchFamily="18" charset="0"/>
                      </a:rPr>
                      <m:t>𝟔</m:t>
                    </m:r>
                    <m:r>
                      <a:rPr lang="en-US" sz="1600" b="1" i="1" smtClean="0">
                        <a:solidFill>
                          <a:srgbClr val="0000FF"/>
                        </a:solidFill>
                        <a:latin typeface="Cambria Math" panose="02040503050406030204" pitchFamily="18" charset="0"/>
                      </a:rPr>
                      <m:t>.</m:t>
                    </m:r>
                    <m:r>
                      <a:rPr lang="en-US" sz="1600" b="1" i="1" smtClean="0">
                        <a:solidFill>
                          <a:srgbClr val="0000FF"/>
                        </a:solidFill>
                        <a:latin typeface="Cambria Math" panose="02040503050406030204" pitchFamily="18" charset="0"/>
                      </a:rPr>
                      <m:t>𝟎</m:t>
                    </m:r>
                    <m:r>
                      <a:rPr lang="en-US" sz="1600" b="1" i="1" smtClean="0">
                        <a:solidFill>
                          <a:srgbClr val="0000FF"/>
                        </a:solidFill>
                        <a:latin typeface="Cambria Math" panose="02040503050406030204" pitchFamily="18" charset="0"/>
                        <a:ea typeface="Cambria Math" panose="02040503050406030204" pitchFamily="18" charset="0"/>
                      </a:rPr>
                      <m:t>→</m:t>
                    </m:r>
                    <m:r>
                      <a:rPr lang="en-US" sz="1600" b="1" i="1" smtClean="0">
                        <a:solidFill>
                          <a:srgbClr val="0000FF"/>
                        </a:solidFill>
                        <a:latin typeface="Cambria Math" panose="02040503050406030204" pitchFamily="18" charset="0"/>
                        <a:ea typeface="Cambria Math" panose="02040503050406030204" pitchFamily="18" charset="0"/>
                      </a:rPr>
                      <m:t>𝟓</m:t>
                    </m:r>
                    <m:r>
                      <a:rPr lang="en-US" sz="1600" b="1" i="1" smtClean="0">
                        <a:solidFill>
                          <a:srgbClr val="0000FF"/>
                        </a:solidFill>
                        <a:latin typeface="Cambria Math" panose="02040503050406030204" pitchFamily="18" charset="0"/>
                        <a:ea typeface="Cambria Math" panose="02040503050406030204" pitchFamily="18" charset="0"/>
                      </a:rPr>
                      <m:t>.</m:t>
                    </m:r>
                    <m:r>
                      <a:rPr lang="en-US" sz="1600" b="1" i="1" smtClean="0">
                        <a:solidFill>
                          <a:srgbClr val="0000FF"/>
                        </a:solidFill>
                        <a:latin typeface="Cambria Math" panose="02040503050406030204" pitchFamily="18" charset="0"/>
                        <a:ea typeface="Cambria Math" panose="02040503050406030204" pitchFamily="18" charset="0"/>
                      </a:rPr>
                      <m:t>𝟒</m:t>
                    </m:r>
                    <m:r>
                      <a:rPr lang="en-US" sz="1600" b="1" i="1" smtClean="0">
                        <a:solidFill>
                          <a:srgbClr val="0000FF"/>
                        </a:solidFill>
                        <a:latin typeface="Cambria Math" panose="02040503050406030204" pitchFamily="18" charset="0"/>
                        <a:ea typeface="Cambria Math" panose="02040503050406030204" pitchFamily="18" charset="0"/>
                      </a:rPr>
                      <m:t> </m:t>
                    </m:r>
                    <m:r>
                      <a:rPr lang="en-US" sz="1600" b="1" i="0" smtClean="0">
                        <a:solidFill>
                          <a:srgbClr val="0000FF"/>
                        </a:solidFill>
                        <a:latin typeface="Cambria Math" panose="02040503050406030204" pitchFamily="18" charset="0"/>
                        <a:ea typeface="Cambria Math" panose="02040503050406030204" pitchFamily="18" charset="0"/>
                      </a:rPr>
                      <m:t>𝐌𝐞𝐕</m:t>
                    </m:r>
                  </m:oMath>
                </a14:m>
                <a:r>
                  <a:rPr lang="en-US" sz="1600" b="1" dirty="0">
                    <a:solidFill>
                      <a:srgbClr val="0000FF"/>
                    </a:solidFill>
                  </a:rPr>
                  <a:t>, we need</a:t>
                </a:r>
              </a:p>
              <a:p>
                <a:r>
                  <a:rPr lang="en-US" sz="1600" b="1" dirty="0">
                    <a:solidFill>
                      <a:srgbClr val="FF0000"/>
                    </a:solidFill>
                  </a:rPr>
                  <a:t>6</a:t>
                </a:r>
                <a14:m>
                  <m:oMath xmlns:m="http://schemas.openxmlformats.org/officeDocument/2006/math">
                    <m:r>
                      <a:rPr lang="en-US" sz="1600" b="1" i="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ea typeface="Cambria Math" panose="02040503050406030204" pitchFamily="18" charset="0"/>
                      </a:rPr>
                      <m:t>𝝁</m:t>
                    </m:r>
                    <m:r>
                      <a:rPr lang="en-US" sz="1600" b="1" i="1">
                        <a:solidFill>
                          <a:srgbClr val="FF0000"/>
                        </a:solidFill>
                        <a:latin typeface="Cambria Math" panose="02040503050406030204" pitchFamily="18" charset="0"/>
                        <a:ea typeface="Cambria Math" panose="02040503050406030204" pitchFamily="18" charset="0"/>
                      </a:rPr>
                      <m:t>𝒎</m:t>
                    </m:r>
                  </m:oMath>
                </a14:m>
                <a:r>
                  <a:rPr lang="en-US" sz="1600" b="1" dirty="0">
                    <a:solidFill>
                      <a:srgbClr val="FF0000"/>
                    </a:solidFill>
                  </a:rPr>
                  <a:t> of Be - </a:t>
                </a:r>
                <a14:m>
                  <m:oMath xmlns:m="http://schemas.openxmlformats.org/officeDocument/2006/math">
                    <m:d>
                      <m:dPr>
                        <m:ctrlPr>
                          <a:rPr lang="en-US" sz="1600" b="1" i="1">
                            <a:solidFill>
                              <a:srgbClr val="FF0000"/>
                            </a:solidFill>
                            <a:latin typeface="Cambria Math"/>
                          </a:rPr>
                        </m:ctrlPr>
                      </m:dPr>
                      <m:e>
                        <m:sSub>
                          <m:sSubPr>
                            <m:ctrlPr>
                              <a:rPr lang="en-US" sz="1600" b="1" i="1">
                                <a:solidFill>
                                  <a:srgbClr val="FF0000"/>
                                </a:solidFill>
                                <a:latin typeface="Cambria Math"/>
                              </a:rPr>
                            </m:ctrlPr>
                          </m:sSubPr>
                          <m:e>
                            <m:r>
                              <a:rPr lang="en-US" sz="1600" b="1" i="1">
                                <a:solidFill>
                                  <a:srgbClr val="FF0000"/>
                                </a:solidFill>
                                <a:latin typeface="Cambria Math" panose="02040503050406030204" pitchFamily="18" charset="0"/>
                                <a:ea typeface="Cambria Math" panose="02040503050406030204" pitchFamily="18" charset="0"/>
                              </a:rPr>
                              <m:t>𝜽</m:t>
                            </m:r>
                          </m:e>
                          <m:sub>
                            <m:r>
                              <a:rPr lang="en-US" sz="1600" b="1" i="1">
                                <a:solidFill>
                                  <a:srgbClr val="FF0000"/>
                                </a:solidFill>
                                <a:latin typeface="Cambria Math" panose="02040503050406030204" pitchFamily="18" charset="0"/>
                              </a:rPr>
                              <m:t>𝟎</m:t>
                            </m:r>
                          </m:sub>
                        </m:sSub>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𝟎</m:t>
                        </m:r>
                        <m:r>
                          <a:rPr lang="en-US" sz="1600" b="1" i="1">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𝟎𝟏𝟎</m:t>
                        </m:r>
                        <m:r>
                          <a:rPr lang="en-US" sz="1600" b="1" i="1">
                            <a:solidFill>
                              <a:srgbClr val="FF0000"/>
                            </a:solidFill>
                            <a:latin typeface="Cambria Math" panose="02040503050406030204" pitchFamily="18" charset="0"/>
                            <a:ea typeface="Cambria Math" panose="02040503050406030204" pitchFamily="18" charset="0"/>
                          </a:rPr>
                          <m:t>→ </m:t>
                        </m:r>
                        <m:sSub>
                          <m:sSubPr>
                            <m:ctrlPr>
                              <a:rPr lang="en-US" sz="1600" b="1" i="1">
                                <a:solidFill>
                                  <a:srgbClr val="FF0000"/>
                                </a:solidFill>
                                <a:latin typeface="Cambria Math"/>
                                <a:ea typeface="Cambria Math" panose="02040503050406030204" pitchFamily="18" charset="0"/>
                              </a:rPr>
                            </m:ctrlPr>
                          </m:sSubPr>
                          <m:e>
                            <m:r>
                              <a:rPr lang="en-US" sz="1600" b="1" i="1">
                                <a:solidFill>
                                  <a:srgbClr val="FF0000"/>
                                </a:solidFill>
                                <a:latin typeface="Cambria Math" panose="02040503050406030204" pitchFamily="18" charset="0"/>
                                <a:ea typeface="Cambria Math" panose="02040503050406030204" pitchFamily="18" charset="0"/>
                              </a:rPr>
                              <m:t>𝝈</m:t>
                            </m:r>
                          </m:e>
                          <m:sub>
                            <m:r>
                              <a:rPr lang="en-US" sz="1600" b="1" i="1">
                                <a:solidFill>
                                  <a:srgbClr val="FF0000"/>
                                </a:solidFill>
                                <a:latin typeface="Cambria Math" panose="02040503050406030204" pitchFamily="18" charset="0"/>
                                <a:ea typeface="Cambria Math" panose="02040503050406030204" pitchFamily="18" charset="0"/>
                              </a:rPr>
                              <m:t>𝒙</m:t>
                            </m:r>
                          </m:sub>
                        </m:sSub>
                        <m:r>
                          <a:rPr lang="en-US" sz="1600" b="1" i="1">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𝟏</m:t>
                        </m:r>
                        <m:r>
                          <a:rPr lang="en-US" sz="1600" b="1" i="1">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𝟐</m:t>
                        </m:r>
                        <m:r>
                          <a:rPr lang="en-US" sz="1600" b="1" i="1">
                            <a:solidFill>
                              <a:srgbClr val="FF0000"/>
                            </a:solidFill>
                            <a:latin typeface="Cambria Math" panose="02040503050406030204" pitchFamily="18" charset="0"/>
                            <a:ea typeface="Cambria Math" panose="02040503050406030204" pitchFamily="18" charset="0"/>
                          </a:rPr>
                          <m:t> </m:t>
                        </m:r>
                        <m:r>
                          <a:rPr lang="en-US" sz="1600" b="1" i="1">
                            <a:solidFill>
                              <a:srgbClr val="FF0000"/>
                            </a:solidFill>
                            <a:latin typeface="Cambria Math" panose="02040503050406030204" pitchFamily="18" charset="0"/>
                            <a:ea typeface="Cambria Math" panose="02040503050406030204" pitchFamily="18" charset="0"/>
                          </a:rPr>
                          <m:t>𝒎𝒎</m:t>
                        </m:r>
                      </m:e>
                    </m:d>
                  </m:oMath>
                </a14:m>
                <a:r>
                  <a:rPr lang="en-US" sz="1600" b="1" dirty="0">
                    <a:solidFill>
                      <a:srgbClr val="0000FF"/>
                    </a:solidFill>
                  </a:rPr>
                  <a:t>  or</a:t>
                </a:r>
              </a:p>
              <a:p>
                <a14:m>
                  <m:oMath xmlns:m="http://schemas.openxmlformats.org/officeDocument/2006/math">
                    <m:r>
                      <a:rPr lang="en-US" sz="1600" b="1" i="1" smtClean="0">
                        <a:solidFill>
                          <a:srgbClr val="FF0000"/>
                        </a:solidFill>
                        <a:latin typeface="Cambria Math" panose="02040503050406030204" pitchFamily="18" charset="0"/>
                      </a:rPr>
                      <m:t>𝟓</m:t>
                    </m:r>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ea typeface="Cambria Math" panose="02040503050406030204" pitchFamily="18" charset="0"/>
                      </a:rPr>
                      <m:t>𝝁</m:t>
                    </m:r>
                    <m:r>
                      <a:rPr lang="en-US" sz="1600" b="1" i="1" smtClean="0">
                        <a:solidFill>
                          <a:srgbClr val="FF0000"/>
                        </a:solidFill>
                        <a:latin typeface="Cambria Math" panose="02040503050406030204" pitchFamily="18" charset="0"/>
                        <a:ea typeface="Cambria Math" panose="02040503050406030204" pitchFamily="18" charset="0"/>
                      </a:rPr>
                      <m:t>𝒎</m:t>
                    </m:r>
                  </m:oMath>
                </a14:m>
                <a:r>
                  <a:rPr lang="en-US" sz="1600" b="1" dirty="0">
                    <a:solidFill>
                      <a:srgbClr val="FF0000"/>
                    </a:solidFill>
                  </a:rPr>
                  <a:t> of Al - </a:t>
                </a:r>
                <a14:m>
                  <m:oMath xmlns:m="http://schemas.openxmlformats.org/officeDocument/2006/math">
                    <m:d>
                      <m:dPr>
                        <m:ctrlPr>
                          <a:rPr lang="en-US" sz="1600" b="1" i="1" smtClean="0">
                            <a:solidFill>
                              <a:srgbClr val="FF0000"/>
                            </a:solidFill>
                            <a:latin typeface="Cambria Math"/>
                          </a:rPr>
                        </m:ctrlPr>
                      </m:dPr>
                      <m:e>
                        <m:sSub>
                          <m:sSubPr>
                            <m:ctrlPr>
                              <a:rPr lang="en-US" sz="1600" b="1" i="1" smtClean="0">
                                <a:solidFill>
                                  <a:srgbClr val="FF0000"/>
                                </a:solidFill>
                                <a:latin typeface="Cambria Math"/>
                              </a:rPr>
                            </m:ctrlPr>
                          </m:sSubPr>
                          <m:e>
                            <m:r>
                              <a:rPr lang="en-US" sz="1600" b="1" i="1" smtClean="0">
                                <a:solidFill>
                                  <a:srgbClr val="FF0000"/>
                                </a:solidFill>
                                <a:latin typeface="Cambria Math" panose="02040503050406030204" pitchFamily="18" charset="0"/>
                                <a:ea typeface="Cambria Math" panose="02040503050406030204" pitchFamily="18" charset="0"/>
                              </a:rPr>
                              <m:t>𝜽</m:t>
                            </m:r>
                          </m:e>
                          <m:sub>
                            <m:r>
                              <a:rPr lang="en-US"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𝟎</m:t>
                        </m:r>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𝟎𝟏𝟕</m:t>
                        </m:r>
                        <m:r>
                          <a:rPr lang="en-US" sz="1600" b="1" i="1" smtClean="0">
                            <a:solidFill>
                              <a:srgbClr val="FF0000"/>
                            </a:solidFill>
                            <a:latin typeface="Cambria Math" panose="02040503050406030204" pitchFamily="18" charset="0"/>
                            <a:ea typeface="Cambria Math" panose="02040503050406030204" pitchFamily="18" charset="0"/>
                          </a:rPr>
                          <m:t>→ </m:t>
                        </m:r>
                        <m:sSub>
                          <m:sSubPr>
                            <m:ctrlPr>
                              <a:rPr lang="en-US" sz="1600" b="1" i="1" smtClean="0">
                                <a:solidFill>
                                  <a:srgbClr val="FF0000"/>
                                </a:solidFill>
                                <a:latin typeface="Cambria Math"/>
                                <a:ea typeface="Cambria Math" panose="02040503050406030204" pitchFamily="18" charset="0"/>
                              </a:rPr>
                            </m:ctrlPr>
                          </m:sSubPr>
                          <m:e>
                            <m:r>
                              <a:rPr lang="en-US" sz="1600" b="1" i="1" smtClean="0">
                                <a:solidFill>
                                  <a:srgbClr val="FF0000"/>
                                </a:solidFill>
                                <a:latin typeface="Cambria Math" panose="02040503050406030204" pitchFamily="18" charset="0"/>
                                <a:ea typeface="Cambria Math" panose="02040503050406030204" pitchFamily="18" charset="0"/>
                              </a:rPr>
                              <m:t>𝝈</m:t>
                            </m:r>
                          </m:e>
                          <m:sub>
                            <m:r>
                              <a:rPr lang="en-US" sz="1600" b="1" i="1" smtClean="0">
                                <a:solidFill>
                                  <a:srgbClr val="FF0000"/>
                                </a:solidFill>
                                <a:latin typeface="Cambria Math" panose="02040503050406030204" pitchFamily="18" charset="0"/>
                                <a:ea typeface="Cambria Math" panose="02040503050406030204" pitchFamily="18" charset="0"/>
                              </a:rPr>
                              <m:t>𝒙</m:t>
                            </m:r>
                          </m:sub>
                        </m:sSub>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𝟐</m:t>
                        </m:r>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𝟏</m:t>
                        </m:r>
                        <m:r>
                          <a:rPr lang="en-US" sz="1600" b="1" i="1" smtClean="0">
                            <a:solidFill>
                              <a:srgbClr val="FF0000"/>
                            </a:solidFill>
                            <a:latin typeface="Cambria Math" panose="02040503050406030204" pitchFamily="18" charset="0"/>
                            <a:ea typeface="Cambria Math" panose="02040503050406030204" pitchFamily="18" charset="0"/>
                          </a:rPr>
                          <m:t> </m:t>
                        </m:r>
                        <m:r>
                          <a:rPr lang="en-US" sz="1600" b="1" i="1" smtClean="0">
                            <a:solidFill>
                              <a:srgbClr val="FF0000"/>
                            </a:solidFill>
                            <a:latin typeface="Cambria Math" panose="02040503050406030204" pitchFamily="18" charset="0"/>
                            <a:ea typeface="Cambria Math" panose="02040503050406030204" pitchFamily="18" charset="0"/>
                          </a:rPr>
                          <m:t>𝒎𝒎</m:t>
                        </m:r>
                      </m:e>
                    </m:d>
                  </m:oMath>
                </a14:m>
                <a:r>
                  <a:rPr lang="en-US" sz="1600" b="1" dirty="0">
                    <a:solidFill>
                      <a:srgbClr val="0000FF"/>
                    </a:solidFill>
                  </a:rPr>
                  <a:t>  or</a:t>
                </a:r>
              </a:p>
              <a:p>
                <a14:m>
                  <m:oMath xmlns:m="http://schemas.openxmlformats.org/officeDocument/2006/math">
                    <m:r>
                      <a:rPr lang="en-US" sz="1600" b="1" i="1" smtClean="0">
                        <a:solidFill>
                          <a:srgbClr val="FF0000"/>
                        </a:solidFill>
                        <a:latin typeface="Cambria Math" panose="02040503050406030204" pitchFamily="18" charset="0"/>
                      </a:rPr>
                      <m:t>𝟐</m:t>
                    </m:r>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ea typeface="Cambria Math" panose="02040503050406030204" pitchFamily="18" charset="0"/>
                      </a:rPr>
                      <m:t>𝝁</m:t>
                    </m:r>
                    <m:r>
                      <a:rPr lang="en-US" sz="1600" b="1" i="1" smtClean="0">
                        <a:solidFill>
                          <a:srgbClr val="FF0000"/>
                        </a:solidFill>
                        <a:latin typeface="Cambria Math" panose="02040503050406030204" pitchFamily="18" charset="0"/>
                        <a:ea typeface="Cambria Math" panose="02040503050406030204" pitchFamily="18" charset="0"/>
                      </a:rPr>
                      <m:t>𝒎</m:t>
                    </m:r>
                  </m:oMath>
                </a14:m>
                <a:r>
                  <a:rPr lang="en-US" sz="1600" b="1" dirty="0">
                    <a:solidFill>
                      <a:srgbClr val="FF0000"/>
                    </a:solidFill>
                  </a:rPr>
                  <a:t> of Ni - </a:t>
                </a:r>
                <a14:m>
                  <m:oMath xmlns:m="http://schemas.openxmlformats.org/officeDocument/2006/math">
                    <m:d>
                      <m:dPr>
                        <m:ctrlPr>
                          <a:rPr lang="en-US" sz="1600" b="1" i="1" smtClean="0">
                            <a:solidFill>
                              <a:srgbClr val="FF0000"/>
                            </a:solidFill>
                            <a:latin typeface="Cambria Math"/>
                          </a:rPr>
                        </m:ctrlPr>
                      </m:dPr>
                      <m:e>
                        <m:sSub>
                          <m:sSubPr>
                            <m:ctrlPr>
                              <a:rPr lang="en-US" sz="1600" b="1" i="1" smtClean="0">
                                <a:solidFill>
                                  <a:srgbClr val="FF0000"/>
                                </a:solidFill>
                                <a:latin typeface="Cambria Math"/>
                              </a:rPr>
                            </m:ctrlPr>
                          </m:sSubPr>
                          <m:e>
                            <m:r>
                              <a:rPr lang="en-US" sz="1600" b="1" i="1" smtClean="0">
                                <a:solidFill>
                                  <a:srgbClr val="FF0000"/>
                                </a:solidFill>
                                <a:latin typeface="Cambria Math" panose="02040503050406030204" pitchFamily="18" charset="0"/>
                                <a:ea typeface="Cambria Math" panose="02040503050406030204" pitchFamily="18" charset="0"/>
                              </a:rPr>
                              <m:t>𝜽</m:t>
                            </m:r>
                          </m:e>
                          <m:sub>
                            <m:r>
                              <a:rPr lang="en-US"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𝟎</m:t>
                        </m:r>
                        <m:r>
                          <a:rPr lang="en-US" sz="1600" b="1" i="1" smtClean="0">
                            <a:solidFill>
                              <a:srgbClr val="FF0000"/>
                            </a:solidFill>
                            <a:latin typeface="Cambria Math" panose="02040503050406030204" pitchFamily="18" charset="0"/>
                          </a:rPr>
                          <m:t>.</m:t>
                        </m:r>
                        <m:r>
                          <a:rPr lang="en-US" sz="1600" b="1" i="1" smtClean="0">
                            <a:solidFill>
                              <a:srgbClr val="FF0000"/>
                            </a:solidFill>
                            <a:latin typeface="Cambria Math" panose="02040503050406030204" pitchFamily="18" charset="0"/>
                          </a:rPr>
                          <m:t>𝟎𝟐𝟖</m:t>
                        </m:r>
                        <m:r>
                          <a:rPr lang="en-US" sz="1600" b="1" i="1" smtClean="0">
                            <a:solidFill>
                              <a:srgbClr val="FF0000"/>
                            </a:solidFill>
                            <a:latin typeface="Cambria Math" panose="02040503050406030204" pitchFamily="18" charset="0"/>
                            <a:ea typeface="Cambria Math" panose="02040503050406030204" pitchFamily="18" charset="0"/>
                          </a:rPr>
                          <m:t>→ </m:t>
                        </m:r>
                        <m:sSub>
                          <m:sSubPr>
                            <m:ctrlPr>
                              <a:rPr lang="en-US" sz="1600" b="1" i="1" smtClean="0">
                                <a:solidFill>
                                  <a:srgbClr val="FF0000"/>
                                </a:solidFill>
                                <a:latin typeface="Cambria Math"/>
                                <a:ea typeface="Cambria Math" panose="02040503050406030204" pitchFamily="18" charset="0"/>
                              </a:rPr>
                            </m:ctrlPr>
                          </m:sSubPr>
                          <m:e>
                            <m:r>
                              <a:rPr lang="en-US" sz="1600" b="1" i="1" smtClean="0">
                                <a:solidFill>
                                  <a:srgbClr val="FF0000"/>
                                </a:solidFill>
                                <a:latin typeface="Cambria Math" panose="02040503050406030204" pitchFamily="18" charset="0"/>
                                <a:ea typeface="Cambria Math" panose="02040503050406030204" pitchFamily="18" charset="0"/>
                              </a:rPr>
                              <m:t>𝝈</m:t>
                            </m:r>
                          </m:e>
                          <m:sub>
                            <m:r>
                              <a:rPr lang="en-US" sz="1600" b="1" i="1" smtClean="0">
                                <a:solidFill>
                                  <a:srgbClr val="FF0000"/>
                                </a:solidFill>
                                <a:latin typeface="Cambria Math" panose="02040503050406030204" pitchFamily="18" charset="0"/>
                                <a:ea typeface="Cambria Math" panose="02040503050406030204" pitchFamily="18" charset="0"/>
                              </a:rPr>
                              <m:t>𝒙</m:t>
                            </m:r>
                          </m:sub>
                        </m:sSub>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𝟑</m:t>
                        </m:r>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𝟓</m:t>
                        </m:r>
                        <m:r>
                          <a:rPr lang="en-US" sz="1600" b="1" i="1" smtClean="0">
                            <a:solidFill>
                              <a:srgbClr val="FF0000"/>
                            </a:solidFill>
                            <a:latin typeface="Cambria Math" panose="02040503050406030204" pitchFamily="18" charset="0"/>
                            <a:ea typeface="Cambria Math" panose="02040503050406030204" pitchFamily="18" charset="0"/>
                          </a:rPr>
                          <m:t> </m:t>
                        </m:r>
                        <m:r>
                          <a:rPr lang="en-US" sz="1600" b="1" i="1" smtClean="0">
                            <a:solidFill>
                              <a:srgbClr val="FF0000"/>
                            </a:solidFill>
                            <a:latin typeface="Cambria Math" panose="02040503050406030204" pitchFamily="18" charset="0"/>
                            <a:ea typeface="Cambria Math" panose="02040503050406030204" pitchFamily="18" charset="0"/>
                          </a:rPr>
                          <m:t>𝒎𝒎</m:t>
                        </m:r>
                      </m:e>
                    </m:d>
                  </m:oMath>
                </a14:m>
                <a:endParaRPr lang="en-US" sz="1600" b="1" dirty="0"/>
              </a:p>
              <a:p>
                <a:r>
                  <a:rPr lang="en-US" sz="1600" b="1" dirty="0">
                    <a:solidFill>
                      <a:srgbClr val="0000FF"/>
                    </a:solidFill>
                  </a:rPr>
                  <a:t>if distance to detector is </a:t>
                </a:r>
                <a14:m>
                  <m:oMath xmlns:m="http://schemas.openxmlformats.org/officeDocument/2006/math">
                    <m:r>
                      <a:rPr lang="en-US" sz="1600" b="1" i="1" smtClean="0">
                        <a:solidFill>
                          <a:srgbClr val="0000FF"/>
                        </a:solidFill>
                        <a:latin typeface="Cambria Math" panose="02040503050406030204" pitchFamily="18" charset="0"/>
                      </a:rPr>
                      <m:t>𝑳</m:t>
                    </m:r>
                    <m:r>
                      <a:rPr lang="en-US" sz="1600" b="1" i="1" smtClean="0">
                        <a:solidFill>
                          <a:srgbClr val="0000FF"/>
                        </a:solidFill>
                        <a:latin typeface="Cambria Math" panose="02040503050406030204" pitchFamily="18" charset="0"/>
                      </a:rPr>
                      <m:t>=</m:t>
                    </m:r>
                    <m:r>
                      <a:rPr lang="en-US" sz="1600" b="1" i="1" smtClean="0">
                        <a:solidFill>
                          <a:srgbClr val="0000FF"/>
                        </a:solidFill>
                        <a:latin typeface="Cambria Math" panose="02040503050406030204" pitchFamily="18" charset="0"/>
                      </a:rPr>
                      <m:t>𝟏𝟐𝟓</m:t>
                    </m:r>
                    <m:r>
                      <a:rPr lang="en-US" sz="1600" b="1" i="1" smtClean="0">
                        <a:solidFill>
                          <a:srgbClr val="0000FF"/>
                        </a:solidFill>
                        <a:latin typeface="Cambria Math" panose="02040503050406030204" pitchFamily="18" charset="0"/>
                      </a:rPr>
                      <m:t> </m:t>
                    </m:r>
                    <m:r>
                      <a:rPr lang="en-US" sz="1600" b="1" i="1" smtClean="0">
                        <a:solidFill>
                          <a:srgbClr val="0000FF"/>
                        </a:solidFill>
                        <a:latin typeface="Cambria Math" panose="02040503050406030204" pitchFamily="18" charset="0"/>
                      </a:rPr>
                      <m:t>𝒎𝒎</m:t>
                    </m:r>
                    <m:r>
                      <a:rPr lang="en-US" sz="1600" b="1" i="1" smtClean="0">
                        <a:solidFill>
                          <a:srgbClr val="0000FF"/>
                        </a:solidFill>
                        <a:latin typeface="Cambria Math" panose="02040503050406030204" pitchFamily="18" charset="0"/>
                      </a:rPr>
                      <m:t>.</m:t>
                    </m:r>
                  </m:oMath>
                </a14:m>
                <a:r>
                  <a:rPr lang="en-US" sz="1600" b="1" dirty="0"/>
                  <a:t> </a:t>
                </a:r>
              </a:p>
              <a:p>
                <a:r>
                  <a:rPr lang="en-US" sz="1600" b="1" dirty="0"/>
                  <a:t>10 mm “target length” gives </a:t>
                </a:r>
                <a14:m>
                  <m:oMath xmlns:m="http://schemas.openxmlformats.org/officeDocument/2006/math">
                    <m:sSub>
                      <m:sSubPr>
                        <m:ctrlPr>
                          <a:rPr lang="en-US" sz="1600" b="1" i="1" smtClean="0">
                            <a:solidFill>
                              <a:srgbClr val="FF0000"/>
                            </a:solidFill>
                            <a:latin typeface="Cambria Math"/>
                            <a:ea typeface="Cambria Math" panose="02040503050406030204" pitchFamily="18" charset="0"/>
                          </a:rPr>
                        </m:ctrlPr>
                      </m:sSubPr>
                      <m:e>
                        <m:r>
                          <a:rPr lang="en-US" sz="1600" b="1" i="1" smtClean="0">
                            <a:solidFill>
                              <a:srgbClr val="FF0000"/>
                            </a:solidFill>
                            <a:latin typeface="Cambria Math" panose="02040503050406030204" pitchFamily="18" charset="0"/>
                            <a:ea typeface="Cambria Math" panose="02040503050406030204" pitchFamily="18" charset="0"/>
                          </a:rPr>
                          <m:t>𝝈</m:t>
                        </m:r>
                      </m:e>
                      <m:sub>
                        <m:r>
                          <a:rPr lang="en-US" sz="1600" b="1" i="1" smtClean="0">
                            <a:solidFill>
                              <a:srgbClr val="FF0000"/>
                            </a:solidFill>
                            <a:latin typeface="Cambria Math" panose="02040503050406030204" pitchFamily="18" charset="0"/>
                            <a:ea typeface="Cambria Math" panose="02040503050406030204" pitchFamily="18" charset="0"/>
                          </a:rPr>
                          <m:t>𝒙</m:t>
                        </m:r>
                      </m:sub>
                    </m:sSub>
                    <m:r>
                      <a:rPr lang="en-US" sz="1600" b="1" i="1">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𝟐</m:t>
                    </m:r>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𝟓</m:t>
                    </m:r>
                    <m:r>
                      <a:rPr lang="en-US" sz="1600" b="1" i="1" smtClean="0">
                        <a:solidFill>
                          <a:srgbClr val="FF0000"/>
                        </a:solidFill>
                        <a:latin typeface="Cambria Math" panose="02040503050406030204" pitchFamily="18" charset="0"/>
                        <a:ea typeface="Cambria Math" panose="02040503050406030204" pitchFamily="18" charset="0"/>
                      </a:rPr>
                      <m:t> </m:t>
                    </m:r>
                    <m:r>
                      <a:rPr lang="en-US" sz="1600" b="1" i="1" smtClean="0">
                        <a:solidFill>
                          <a:srgbClr val="FF0000"/>
                        </a:solidFill>
                        <a:latin typeface="Cambria Math" panose="02040503050406030204" pitchFamily="18" charset="0"/>
                        <a:ea typeface="Cambria Math" panose="02040503050406030204" pitchFamily="18" charset="0"/>
                      </a:rPr>
                      <m:t>𝒎𝒎</m:t>
                    </m:r>
                  </m:oMath>
                </a14:m>
                <a:r>
                  <a:rPr lang="en-US" sz="1600" b="1" dirty="0"/>
                  <a:t>.</a:t>
                </a:r>
              </a:p>
            </p:txBody>
          </p:sp>
        </mc:Choice>
        <mc:Fallback xmlns="">
          <p:sp>
            <p:nvSpPr>
              <p:cNvPr id="24" name="TextBox 23">
                <a:extLst>
                  <a:ext uri="{FF2B5EF4-FFF2-40B4-BE49-F238E27FC236}">
                    <a16:creationId xmlns="" xmlns:a16="http://schemas.microsoft.com/office/drawing/2014/main" xmlns:a14="http://schemas.microsoft.com/office/drawing/2010/main" id="{05ACD693-C7A2-477D-B00D-072C2B1F185D}"/>
                  </a:ext>
                </a:extLst>
              </p:cNvPr>
              <p:cNvSpPr txBox="1">
                <a:spLocks noRot="1" noChangeAspect="1" noMove="1" noResize="1" noEditPoints="1" noAdjustHandles="1" noChangeArrowheads="1" noChangeShapeType="1" noTextEdit="1"/>
              </p:cNvSpPr>
              <p:nvPr/>
            </p:nvSpPr>
            <p:spPr>
              <a:xfrm>
                <a:off x="0" y="4998269"/>
                <a:ext cx="9144000" cy="1602233"/>
              </a:xfrm>
              <a:prstGeom prst="rect">
                <a:avLst/>
              </a:prstGeom>
              <a:blipFill rotWithShape="1">
                <a:blip r:embed="rId4"/>
                <a:stretch>
                  <a:fillRect l="-333" t="-760" b="-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8" name="Table 27">
                <a:extLst>
                  <a:ext uri="{FF2B5EF4-FFF2-40B4-BE49-F238E27FC236}">
                    <a16:creationId xmlns="" xmlns:a16="http://schemas.microsoft.com/office/drawing/2014/main" id="{49B052F3-BBCE-4EB7-886B-F273C71DE8E0}"/>
                  </a:ext>
                </a:extLst>
              </p:cNvPr>
              <p:cNvGraphicFramePr>
                <a:graphicFrameLocks noGrp="1"/>
              </p:cNvGraphicFramePr>
              <p:nvPr>
                <p:extLst>
                  <p:ext uri="{D42A27DB-BD31-4B8C-83A1-F6EECF244321}">
                    <p14:modId xmlns:p14="http://schemas.microsoft.com/office/powerpoint/2010/main" val="4106488934"/>
                  </p:ext>
                </p:extLst>
              </p:nvPr>
            </p:nvGraphicFramePr>
            <p:xfrm>
              <a:off x="0" y="3885749"/>
              <a:ext cx="9144000" cy="111252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val="354675841"/>
                        </a:ext>
                      </a:extLst>
                    </a:gridCol>
                    <a:gridCol w="2286000">
                      <a:extLst>
                        <a:ext uri="{9D8B030D-6E8A-4147-A177-3AD203B41FA5}">
                          <a16:colId xmlns="" xmlns:a16="http://schemas.microsoft.com/office/drawing/2014/main" val="1761717410"/>
                        </a:ext>
                      </a:extLst>
                    </a:gridCol>
                    <a:gridCol w="2286000">
                      <a:extLst>
                        <a:ext uri="{9D8B030D-6E8A-4147-A177-3AD203B41FA5}">
                          <a16:colId xmlns="" xmlns:a16="http://schemas.microsoft.com/office/drawing/2014/main" val="731081110"/>
                        </a:ext>
                      </a:extLst>
                    </a:gridCol>
                    <a:gridCol w="2286000">
                      <a:extLst>
                        <a:ext uri="{9D8B030D-6E8A-4147-A177-3AD203B41FA5}">
                          <a16:colId xmlns="" xmlns:a16="http://schemas.microsoft.com/office/drawing/2014/main" val="889595124"/>
                        </a:ext>
                      </a:extLst>
                    </a:gridCol>
                  </a:tblGrid>
                  <a:tr h="370840">
                    <a:tc>
                      <a:txBody>
                        <a:bodyPr/>
                        <a:lstStyle/>
                        <a:p>
                          <a:pPr algn="ctr"/>
                          <a:endParaRPr lang="en-US" sz="1600" b="1"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𝟏</m:t>
                                </m:r>
                                <m:r>
                                  <a:rPr lang="en-US" sz="1600" b="1" i="1" smtClean="0">
                                    <a:latin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𝝁</m:t>
                                </m:r>
                                <m:r>
                                  <a:rPr lang="en-US" sz="1600" b="1" i="1" smtClean="0">
                                    <a:latin typeface="Cambria Math" panose="02040503050406030204" pitchFamily="18" charset="0"/>
                                    <a:ea typeface="Cambria Math" panose="02040503050406030204" pitchFamily="18" charset="0"/>
                                  </a:rPr>
                                  <m:t>𝒎</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𝟔</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𝑩𝒆</m:t>
                                </m:r>
                              </m:oMath>
                            </m:oMathPara>
                          </a14:m>
                          <a:endParaRPr lang="en-US" sz="1600" b="1" dirty="0"/>
                        </a:p>
                      </a:txBody>
                      <a:tcPr/>
                    </a:tc>
                    <a:tc>
                      <a:txBody>
                        <a:bodyPr/>
                        <a:lstStyle/>
                        <a:p>
                          <a:pPr algn="ctr"/>
                          <a14:m>
                            <m:oMath xmlns:m="http://schemas.openxmlformats.org/officeDocument/2006/math">
                              <m:r>
                                <a:rPr lang="en-US" sz="1600" b="1" i="1" smtClean="0">
                                  <a:latin typeface="Cambria Math" panose="02040503050406030204" pitchFamily="18" charset="0"/>
                                </a:rPr>
                                <m:t>𝟏</m:t>
                              </m:r>
                              <m:r>
                                <a:rPr lang="en-US" sz="1600" b="1" i="1" smtClean="0">
                                  <a:latin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𝝁</m:t>
                              </m:r>
                              <m:r>
                                <a:rPr lang="en-US" sz="1600" b="1" i="1" smtClean="0">
                                  <a:latin typeface="Cambria Math" panose="02040503050406030204" pitchFamily="18" charset="0"/>
                                  <a:ea typeface="Cambria Math" panose="02040503050406030204" pitchFamily="18" charset="0"/>
                                </a:rPr>
                                <m:t>𝒎</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𝟓</m:t>
                              </m:r>
                              <m:r>
                                <a:rPr lang="en-US" sz="1600" b="1" i="1" smtClean="0">
                                  <a:latin typeface="Cambria Math" panose="02040503050406030204" pitchFamily="18" charset="0"/>
                                  <a:ea typeface="Cambria Math" panose="02040503050406030204" pitchFamily="18" charset="0"/>
                                </a:rPr>
                                <m:t>)  </m:t>
                              </m:r>
                              <m:r>
                                <a:rPr lang="en-US" sz="1600" b="1" i="0" smtClean="0">
                                  <a:latin typeface="Cambria Math" panose="02040503050406030204" pitchFamily="18" charset="0"/>
                                  <a:ea typeface="Cambria Math" panose="02040503050406030204" pitchFamily="18" charset="0"/>
                                </a:rPr>
                                <m:t>𝐀𝐥</m:t>
                              </m:r>
                            </m:oMath>
                          </a14:m>
                          <a:r>
                            <a:rPr lang="en-US" sz="1600" b="1"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600" b="1" i="1" smtClean="0">
                                  <a:latin typeface="Cambria Math" panose="02040503050406030204" pitchFamily="18" charset="0"/>
                                </a:rPr>
                                <m:t>𝟏</m:t>
                              </m:r>
                              <m:r>
                                <a:rPr lang="en-US" sz="1600" b="1" i="1" smtClean="0">
                                  <a:latin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𝝁</m:t>
                              </m:r>
                              <m:r>
                                <a:rPr lang="en-US" sz="1600" b="1" i="1" smtClean="0">
                                  <a:latin typeface="Cambria Math" panose="02040503050406030204" pitchFamily="18" charset="0"/>
                                  <a:ea typeface="Cambria Math" panose="02040503050406030204" pitchFamily="18" charset="0"/>
                                </a:rPr>
                                <m:t>𝒎</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𝟐</m:t>
                              </m:r>
                              <m:r>
                                <a:rPr lang="en-US" sz="1600" b="1" i="1" smtClean="0">
                                  <a:latin typeface="Cambria Math" panose="02040503050406030204" pitchFamily="18" charset="0"/>
                                  <a:ea typeface="Cambria Math" panose="02040503050406030204" pitchFamily="18" charset="0"/>
                                </a:rPr>
                                <m:t>)  </m:t>
                              </m:r>
                              <m:r>
                                <a:rPr lang="en-US" sz="1600" b="1" i="0" smtClean="0">
                                  <a:latin typeface="Cambria Math" panose="02040503050406030204" pitchFamily="18" charset="0"/>
                                  <a:ea typeface="Cambria Math" panose="02040503050406030204" pitchFamily="18" charset="0"/>
                                </a:rPr>
                                <m:t>𝐍𝐢</m:t>
                              </m:r>
                            </m:oMath>
                          </a14:m>
                          <a:r>
                            <a:rPr lang="en-US" sz="1600" b="1" dirty="0"/>
                            <a:t> </a:t>
                          </a:r>
                        </a:p>
                      </a:txBody>
                      <a:tcPr/>
                    </a:tc>
                    <a:extLst>
                      <a:ext uri="{0D108BD9-81ED-4DB2-BD59-A6C34878D82A}">
                        <a16:rowId xmlns="" xmlns:a16="http://schemas.microsoft.com/office/drawing/2014/main" val="1954566937"/>
                      </a:ext>
                    </a:extLst>
                  </a:tr>
                  <a:tr h="370840">
                    <a:tc>
                      <a:txBody>
                        <a:bodyPr/>
                        <a:lstStyle/>
                        <a:p>
                          <a:pPr algn="ct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𝑻</m:t>
                                </m:r>
                                <m:r>
                                  <a:rPr lang="en-US" sz="1600" b="1" i="1" smtClean="0">
                                    <a:latin typeface="Cambria Math" panose="02040503050406030204" pitchFamily="18" charset="0"/>
                                    <a:ea typeface="Cambria Math" panose="02040503050406030204" pitchFamily="18" charset="0"/>
                                  </a:rPr>
                                  <m:t>, </m:t>
                                </m:r>
                                <m:r>
                                  <a:rPr lang="en-US" sz="1600" b="1" i="0" smtClean="0">
                                    <a:latin typeface="Cambria Math" panose="02040503050406030204" pitchFamily="18" charset="0"/>
                                    <a:ea typeface="Cambria Math" panose="02040503050406030204" pitchFamily="18" charset="0"/>
                                  </a:rPr>
                                  <m:t>𝐌𝐞𝐕</m:t>
                                </m:r>
                              </m:oMath>
                            </m:oMathPara>
                          </a14:m>
                          <a:endParaRPr lang="en-US" sz="1600" b="1" i="0"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latin typeface="Cambria Math"/>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𝟏𝟎𝟎</m:t>
                                </m:r>
                              </m:oMath>
                            </m:oMathPara>
                          </a14:m>
                          <a:endParaRPr lang="en-US" sz="1600" b="1" dirty="0"/>
                        </a:p>
                      </a:txBody>
                      <a:tcPr/>
                    </a:tc>
                    <a:tc>
                      <a:txBody>
                        <a:bodyPr/>
                        <a:lstStyle/>
                        <a:p>
                          <a:pPr algn="ctr"/>
                          <a14:m>
                            <m:oMathPara xmlns:m="http://schemas.openxmlformats.org/officeDocument/2006/math">
                              <m:oMathParaPr>
                                <m:jc m:val="centerGroup"/>
                              </m:oMathParaPr>
                              <m:oMath xmlns:m="http://schemas.openxmlformats.org/officeDocument/2006/math">
                                <m:r>
                                  <a:rPr lang="en-US" sz="1600" b="1" i="1" smtClean="0">
                                    <a:latin typeface="Cambria Math"/>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𝟏𝟐𝟓</m:t>
                                </m:r>
                              </m:oMath>
                            </m:oMathPara>
                          </a14:m>
                          <a:endParaRPr lang="en-US" sz="1600" b="1" dirty="0"/>
                        </a:p>
                      </a:txBody>
                      <a:tcPr/>
                    </a:tc>
                    <a:tc>
                      <a:txBody>
                        <a:bodyPr/>
                        <a:lstStyle/>
                        <a:p>
                          <a:pPr algn="ctr"/>
                          <a:r>
                            <a:rPr lang="en-US" sz="1600" b="1" dirty="0" smtClean="0"/>
                            <a:t>~</a:t>
                          </a:r>
                          <a14:m>
                            <m:oMath xmlns:m="http://schemas.openxmlformats.org/officeDocument/2006/math">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𝟑𝟏𝟎</m:t>
                              </m:r>
                            </m:oMath>
                          </a14:m>
                          <a:endParaRPr lang="en-US" sz="1600" b="1" dirty="0"/>
                        </a:p>
                      </a:txBody>
                      <a:tcPr/>
                    </a:tc>
                    <a:extLst>
                      <a:ext uri="{0D108BD9-81ED-4DB2-BD59-A6C34878D82A}">
                        <a16:rowId xmlns="" xmlns:a16="http://schemas.microsoft.com/office/drawing/2014/main" val="13848943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1600" b="1" i="1" smtClean="0">
                                        <a:latin typeface="Cambria Math"/>
                                      </a:rPr>
                                    </m:ctrlPr>
                                  </m:sSubPr>
                                  <m:e>
                                    <m:r>
                                      <a:rPr lang="en-US" sz="1600" b="1" i="1" smtClean="0">
                                        <a:latin typeface="Cambria Math" panose="02040503050406030204" pitchFamily="18" charset="0"/>
                                        <a:ea typeface="Cambria Math" panose="02040503050406030204" pitchFamily="18" charset="0"/>
                                      </a:rPr>
                                      <m:t>𝜽</m:t>
                                    </m:r>
                                  </m:e>
                                  <m:sub>
                                    <m:r>
                                      <a:rPr lang="en-US" sz="1600" b="1" i="1" smtClean="0">
                                        <a:latin typeface="Cambria Math" panose="02040503050406030204" pitchFamily="18" charset="0"/>
                                      </a:rPr>
                                      <m:t>𝟎</m:t>
                                    </m:r>
                                  </m:sub>
                                </m:sSub>
                                <m:r>
                                  <a:rPr lang="en-US" sz="1600" b="1" i="0" smtClean="0">
                                    <a:latin typeface="Cambria Math" panose="02040503050406030204" pitchFamily="18" charset="0"/>
                                  </a:rPr>
                                  <m:t>, </m:t>
                                </m:r>
                                <m:r>
                                  <a:rPr lang="en-US" sz="1600" b="1" i="0" smtClean="0">
                                    <a:latin typeface="Cambria Math" panose="02040503050406030204" pitchFamily="18" charset="0"/>
                                  </a:rPr>
                                  <m:t>𝐦𝐫𝐚𝐝</m:t>
                                </m:r>
                              </m:oMath>
                            </m:oMathPara>
                          </a14:m>
                          <a:endParaRPr lang="en-US" sz="1600" b="1" i="0" dirty="0"/>
                        </a:p>
                      </a:txBody>
                      <a:tcPr/>
                    </a:tc>
                    <a:tc>
                      <a:txBody>
                        <a:bodyPr/>
                        <a:lstStyle/>
                        <a:p>
                          <a:pPr algn="ctr"/>
                          <a:r>
                            <a:rPr lang="en-US" sz="1600" b="1" dirty="0"/>
                            <a:t>3</a:t>
                          </a:r>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𝟗</m:t>
                              </m:r>
                            </m:oMath>
                          </a14:m>
                          <a:r>
                            <a:rPr lang="en-US" sz="1600" b="1" dirty="0"/>
                            <a:t> (9.5)</a:t>
                          </a:r>
                        </a:p>
                      </a:txBody>
                      <a:tcPr/>
                    </a:tc>
                    <a:tc>
                      <a:txBody>
                        <a:bodyPr/>
                        <a:lstStyle/>
                        <a:p>
                          <a:pPr algn="ctr"/>
                          <a14:m>
                            <m:oMath xmlns:m="http://schemas.openxmlformats.org/officeDocument/2006/math">
                              <m:r>
                                <a:rPr lang="en-US" sz="1600" b="1" i="1" smtClean="0">
                                  <a:latin typeface="Cambria Math" panose="02040503050406030204" pitchFamily="18" charset="0"/>
                                </a:rPr>
                                <m:t>𝟕</m:t>
                              </m:r>
                              <m:r>
                                <a:rPr lang="en-US" sz="1600" b="1" i="1" smtClean="0">
                                  <a:latin typeface="Cambria Math" panose="02040503050406030204" pitchFamily="18" charset="0"/>
                                </a:rPr>
                                <m:t>.</m:t>
                              </m:r>
                              <m:r>
                                <a:rPr lang="en-US" sz="1600" b="1" i="1" smtClean="0">
                                  <a:latin typeface="Cambria Math" panose="02040503050406030204" pitchFamily="18" charset="0"/>
                                </a:rPr>
                                <m:t>𝟕</m:t>
                              </m:r>
                            </m:oMath>
                          </a14:m>
                          <a:r>
                            <a:rPr lang="en-US" sz="1600" b="1" dirty="0"/>
                            <a:t> (17.3)</a:t>
                          </a:r>
                        </a:p>
                      </a:txBody>
                      <a:tcPr/>
                    </a:tc>
                    <a:tc>
                      <a:txBody>
                        <a:bodyPr/>
                        <a:lstStyle/>
                        <a:p>
                          <a:pPr algn="ctr"/>
                          <a14:m>
                            <m:oMath xmlns:m="http://schemas.openxmlformats.org/officeDocument/2006/math">
                              <m:r>
                                <a:rPr lang="en-US" sz="1600" b="1" i="1" smtClean="0">
                                  <a:latin typeface="Cambria Math" panose="02040503050406030204" pitchFamily="18" charset="0"/>
                                </a:rPr>
                                <m:t>𝟏𝟗</m:t>
                              </m:r>
                              <m:r>
                                <a:rPr lang="en-US" sz="1600" b="1" i="1" smtClean="0">
                                  <a:latin typeface="Cambria Math" panose="02040503050406030204" pitchFamily="18" charset="0"/>
                                </a:rPr>
                                <m:t>.</m:t>
                              </m:r>
                              <m:r>
                                <a:rPr lang="en-US" sz="1600" b="1" i="1" smtClean="0">
                                  <a:latin typeface="Cambria Math" panose="02040503050406030204" pitchFamily="18" charset="0"/>
                                </a:rPr>
                                <m:t>𝟑</m:t>
                              </m:r>
                            </m:oMath>
                          </a14:m>
                          <a:r>
                            <a:rPr lang="en-US" sz="1600" b="1" dirty="0"/>
                            <a:t> (27.7)</a:t>
                          </a:r>
                        </a:p>
                      </a:txBody>
                      <a:tcPr/>
                    </a:tc>
                    <a:extLst>
                      <a:ext uri="{0D108BD9-81ED-4DB2-BD59-A6C34878D82A}">
                        <a16:rowId xmlns="" xmlns:a16="http://schemas.microsoft.com/office/drawing/2014/main" val="2359921978"/>
                      </a:ext>
                    </a:extLst>
                  </a:tr>
                </a:tbl>
              </a:graphicData>
            </a:graphic>
          </p:graphicFrame>
        </mc:Choice>
        <mc:Fallback xmlns="">
          <p:graphicFrame>
            <p:nvGraphicFramePr>
              <p:cNvPr id="28" name="Table 27">
                <a:extLst>
                  <a:ext uri="{FF2B5EF4-FFF2-40B4-BE49-F238E27FC236}">
                    <a16:creationId xmlns="" xmlns:a16="http://schemas.microsoft.com/office/drawing/2014/main" xmlns:a14="http://schemas.microsoft.com/office/drawing/2010/main" id="{49B052F3-BBCE-4EB7-886B-F273C71DE8E0}"/>
                  </a:ext>
                </a:extLst>
              </p:cNvPr>
              <p:cNvGraphicFramePr>
                <a:graphicFrameLocks noGrp="1"/>
              </p:cNvGraphicFramePr>
              <p:nvPr>
                <p:extLst>
                  <p:ext uri="{D42A27DB-BD31-4B8C-83A1-F6EECF244321}">
                    <p14:modId xmlns:p14="http://schemas.microsoft.com/office/powerpoint/2010/main" val="4106488934"/>
                  </p:ext>
                </p:extLst>
              </p:nvPr>
            </p:nvGraphicFramePr>
            <p:xfrm>
              <a:off x="0" y="3885749"/>
              <a:ext cx="9144000" cy="1112520"/>
            </p:xfrm>
            <a:graphic>
              <a:graphicData uri="http://schemas.openxmlformats.org/drawingml/2006/table">
                <a:tbl>
                  <a:tblPr firstRow="1" bandRow="1">
                    <a:tableStyleId>{5C22544A-7EE6-4342-B048-85BDC9FD1C3A}</a:tableStyleId>
                  </a:tblPr>
                  <a:tblGrid>
                    <a:gridCol w="2286000">
                      <a:extLst>
                        <a:ext uri="{9D8B030D-6E8A-4147-A177-3AD203B41FA5}">
                          <a16:colId xmlns="" xmlns:a16="http://schemas.microsoft.com/office/drawing/2014/main" xmlns:a14="http://schemas.microsoft.com/office/drawing/2010/main" val="354675841"/>
                        </a:ext>
                      </a:extLst>
                    </a:gridCol>
                    <a:gridCol w="2286000">
                      <a:extLst>
                        <a:ext uri="{9D8B030D-6E8A-4147-A177-3AD203B41FA5}">
                          <a16:colId xmlns="" xmlns:a16="http://schemas.microsoft.com/office/drawing/2014/main" xmlns:a14="http://schemas.microsoft.com/office/drawing/2010/main" val="1761717410"/>
                        </a:ext>
                      </a:extLst>
                    </a:gridCol>
                    <a:gridCol w="2286000">
                      <a:extLst>
                        <a:ext uri="{9D8B030D-6E8A-4147-A177-3AD203B41FA5}">
                          <a16:colId xmlns="" xmlns:a16="http://schemas.microsoft.com/office/drawing/2014/main" xmlns:a14="http://schemas.microsoft.com/office/drawing/2010/main" val="731081110"/>
                        </a:ext>
                      </a:extLst>
                    </a:gridCol>
                    <a:gridCol w="2286000">
                      <a:extLst>
                        <a:ext uri="{9D8B030D-6E8A-4147-A177-3AD203B41FA5}">
                          <a16:colId xmlns="" xmlns:a16="http://schemas.microsoft.com/office/drawing/2014/main" xmlns:a14="http://schemas.microsoft.com/office/drawing/2010/main" val="889595124"/>
                        </a:ext>
                      </a:extLst>
                    </a:gridCol>
                  </a:tblGrid>
                  <a:tr h="370840">
                    <a:tc>
                      <a:txBody>
                        <a:bodyPr/>
                        <a:lstStyle/>
                        <a:p>
                          <a:pPr algn="ctr"/>
                          <a:endParaRPr lang="en-US" sz="1600" b="1" dirty="0"/>
                        </a:p>
                      </a:txBody>
                      <a:tcPr/>
                    </a:tc>
                    <a:tc>
                      <a:txBody>
                        <a:bodyPr/>
                        <a:lstStyle/>
                        <a:p>
                          <a:endParaRPr lang="en-US"/>
                        </a:p>
                      </a:txBody>
                      <a:tcPr>
                        <a:blipFill rotWithShape="1">
                          <a:blip r:embed="rId5"/>
                          <a:stretch>
                            <a:fillRect l="-100000" r="-200000" b="-211475"/>
                          </a:stretch>
                        </a:blipFill>
                      </a:tcPr>
                    </a:tc>
                    <a:tc>
                      <a:txBody>
                        <a:bodyPr/>
                        <a:lstStyle/>
                        <a:p>
                          <a:endParaRPr lang="en-US"/>
                        </a:p>
                      </a:txBody>
                      <a:tcPr>
                        <a:blipFill rotWithShape="1">
                          <a:blip r:embed="rId5"/>
                          <a:stretch>
                            <a:fillRect l="-200000" r="-100000" b="-211475"/>
                          </a:stretch>
                        </a:blipFill>
                      </a:tcPr>
                    </a:tc>
                    <a:tc>
                      <a:txBody>
                        <a:bodyPr/>
                        <a:lstStyle/>
                        <a:p>
                          <a:endParaRPr lang="en-US"/>
                        </a:p>
                      </a:txBody>
                      <a:tcPr>
                        <a:blipFill rotWithShape="1">
                          <a:blip r:embed="rId5"/>
                          <a:stretch>
                            <a:fillRect l="-300000" b="-211475"/>
                          </a:stretch>
                        </a:blipFill>
                      </a:tcPr>
                    </a:tc>
                    <a:extLst>
                      <a:ext uri="{0D108BD9-81ED-4DB2-BD59-A6C34878D82A}">
                        <a16:rowId xmlns="" xmlns:a16="http://schemas.microsoft.com/office/drawing/2014/main" xmlns:a14="http://schemas.microsoft.com/office/drawing/2010/main" val="1954566937"/>
                      </a:ext>
                    </a:extLst>
                  </a:tr>
                  <a:tr h="370840">
                    <a:tc>
                      <a:txBody>
                        <a:bodyPr/>
                        <a:lstStyle/>
                        <a:p>
                          <a:endParaRPr lang="en-US"/>
                        </a:p>
                      </a:txBody>
                      <a:tcPr>
                        <a:blipFill rotWithShape="1">
                          <a:blip r:embed="rId5"/>
                          <a:stretch>
                            <a:fillRect t="-100000" r="-300000" b="-111475"/>
                          </a:stretch>
                        </a:blipFill>
                      </a:tcPr>
                    </a:tc>
                    <a:tc>
                      <a:txBody>
                        <a:bodyPr/>
                        <a:lstStyle/>
                        <a:p>
                          <a:endParaRPr lang="en-US"/>
                        </a:p>
                      </a:txBody>
                      <a:tcPr>
                        <a:blipFill rotWithShape="1">
                          <a:blip r:embed="rId5"/>
                          <a:stretch>
                            <a:fillRect l="-100000" t="-100000" r="-200000" b="-111475"/>
                          </a:stretch>
                        </a:blipFill>
                      </a:tcPr>
                    </a:tc>
                    <a:tc>
                      <a:txBody>
                        <a:bodyPr/>
                        <a:lstStyle/>
                        <a:p>
                          <a:endParaRPr lang="en-US"/>
                        </a:p>
                      </a:txBody>
                      <a:tcPr>
                        <a:blipFill rotWithShape="1">
                          <a:blip r:embed="rId5"/>
                          <a:stretch>
                            <a:fillRect l="-200000" t="-100000" r="-100000" b="-111475"/>
                          </a:stretch>
                        </a:blipFill>
                      </a:tcPr>
                    </a:tc>
                    <a:tc>
                      <a:txBody>
                        <a:bodyPr/>
                        <a:lstStyle/>
                        <a:p>
                          <a:endParaRPr lang="en-US"/>
                        </a:p>
                      </a:txBody>
                      <a:tcPr>
                        <a:blipFill rotWithShape="1">
                          <a:blip r:embed="rId5"/>
                          <a:stretch>
                            <a:fillRect l="-300000" t="-100000" b="-111475"/>
                          </a:stretch>
                        </a:blipFill>
                      </a:tcPr>
                    </a:tc>
                    <a:extLst>
                      <a:ext uri="{0D108BD9-81ED-4DB2-BD59-A6C34878D82A}">
                        <a16:rowId xmlns="" xmlns:a16="http://schemas.microsoft.com/office/drawing/2014/main" xmlns:a14="http://schemas.microsoft.com/office/drawing/2010/main" val="138489433"/>
                      </a:ext>
                    </a:extLst>
                  </a:tr>
                  <a:tr h="370840">
                    <a:tc>
                      <a:txBody>
                        <a:bodyPr/>
                        <a:lstStyle/>
                        <a:p>
                          <a:endParaRPr lang="en-US"/>
                        </a:p>
                      </a:txBody>
                      <a:tcPr>
                        <a:blipFill rotWithShape="1">
                          <a:blip r:embed="rId5"/>
                          <a:stretch>
                            <a:fillRect t="-200000" r="-300000" b="-11475"/>
                          </a:stretch>
                        </a:blipFill>
                      </a:tcPr>
                    </a:tc>
                    <a:tc>
                      <a:txBody>
                        <a:bodyPr/>
                        <a:lstStyle/>
                        <a:p>
                          <a:endParaRPr lang="en-US"/>
                        </a:p>
                      </a:txBody>
                      <a:tcPr>
                        <a:blipFill rotWithShape="1">
                          <a:blip r:embed="rId5"/>
                          <a:stretch>
                            <a:fillRect l="-100000" t="-200000" r="-200000" b="-11475"/>
                          </a:stretch>
                        </a:blipFill>
                      </a:tcPr>
                    </a:tc>
                    <a:tc>
                      <a:txBody>
                        <a:bodyPr/>
                        <a:lstStyle/>
                        <a:p>
                          <a:endParaRPr lang="en-US"/>
                        </a:p>
                      </a:txBody>
                      <a:tcPr>
                        <a:blipFill rotWithShape="1">
                          <a:blip r:embed="rId5"/>
                          <a:stretch>
                            <a:fillRect l="-200000" t="-200000" r="-100000" b="-11475"/>
                          </a:stretch>
                        </a:blipFill>
                      </a:tcPr>
                    </a:tc>
                    <a:tc>
                      <a:txBody>
                        <a:bodyPr/>
                        <a:lstStyle/>
                        <a:p>
                          <a:endParaRPr lang="en-US"/>
                        </a:p>
                      </a:txBody>
                      <a:tcPr>
                        <a:blipFill rotWithShape="1">
                          <a:blip r:embed="rId5"/>
                          <a:stretch>
                            <a:fillRect l="-300000" t="-200000" b="-11475"/>
                          </a:stretch>
                        </a:blipFill>
                      </a:tcPr>
                    </a:tc>
                    <a:extLst>
                      <a:ext uri="{0D108BD9-81ED-4DB2-BD59-A6C34878D82A}">
                        <a16:rowId xmlns="" xmlns:a16="http://schemas.microsoft.com/office/drawing/2014/main" xmlns:a14="http://schemas.microsoft.com/office/drawing/2010/main" val="2359921978"/>
                      </a:ext>
                    </a:extLst>
                  </a:tr>
                </a:tbl>
              </a:graphicData>
            </a:graphic>
          </p:graphicFrame>
        </mc:Fallback>
      </mc:AlternateContent>
      <p:sp>
        <p:nvSpPr>
          <p:cNvPr id="6"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Vacuum window</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206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Vacuum window</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xmlns="" id="{B6617C83-108F-4AD3-841B-049363E7A5C0}"/>
              </a:ext>
            </a:extLst>
          </p:cNvPr>
          <p:cNvGrpSpPr/>
          <p:nvPr/>
        </p:nvGrpSpPr>
        <p:grpSpPr>
          <a:xfrm>
            <a:off x="4199875" y="672998"/>
            <a:ext cx="4783191" cy="4155035"/>
            <a:chOff x="-47900" y="2562208"/>
            <a:chExt cx="5021116" cy="3679972"/>
          </a:xfrm>
        </p:grpSpPr>
        <p:graphicFrame>
          <p:nvGraphicFramePr>
            <p:cNvPr id="38" name="Chart 37">
              <a:extLst>
                <a:ext uri="{FF2B5EF4-FFF2-40B4-BE49-F238E27FC236}">
                  <a16:creationId xmlns:a16="http://schemas.microsoft.com/office/drawing/2014/main" xmlns="" id="{50473AB4-46DC-40C2-BB20-EADED511E8CA}"/>
                </a:ext>
              </a:extLst>
            </p:cNvPr>
            <p:cNvGraphicFramePr>
              <a:graphicFrameLocks/>
            </p:cNvGraphicFramePr>
            <p:nvPr>
              <p:extLst>
                <p:ext uri="{D42A27DB-BD31-4B8C-83A1-F6EECF244321}">
                  <p14:modId xmlns:p14="http://schemas.microsoft.com/office/powerpoint/2010/main" val="4157494852"/>
                </p:ext>
              </p:extLst>
            </p:nvPr>
          </p:nvGraphicFramePr>
          <p:xfrm>
            <a:off x="-47900" y="2562208"/>
            <a:ext cx="5021116" cy="3679972"/>
          </p:xfrm>
          <a:graphic>
            <a:graphicData uri="http://schemas.openxmlformats.org/drawingml/2006/chart">
              <c:chart xmlns:c="http://schemas.openxmlformats.org/drawingml/2006/chart" xmlns:r="http://schemas.openxmlformats.org/officeDocument/2006/relationships" r:id="rId2"/>
            </a:graphicData>
          </a:graphic>
        </p:graphicFrame>
        <p:cxnSp>
          <p:nvCxnSpPr>
            <p:cNvPr id="39" name="Straight Connector 38">
              <a:extLst>
                <a:ext uri="{FF2B5EF4-FFF2-40B4-BE49-F238E27FC236}">
                  <a16:creationId xmlns:a16="http://schemas.microsoft.com/office/drawing/2014/main" xmlns="" id="{2D69410F-E4A9-4E7B-8E5E-1C31CA295D36}"/>
                </a:ext>
              </a:extLst>
            </p:cNvPr>
            <p:cNvCxnSpPr/>
            <p:nvPr/>
          </p:nvCxnSpPr>
          <p:spPr>
            <a:xfrm>
              <a:off x="2843456" y="3725783"/>
              <a:ext cx="0" cy="20756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C9249B4C-6DFC-4908-A17B-C9ABBA7368FF}"/>
                </a:ext>
              </a:extLst>
            </p:cNvPr>
            <p:cNvCxnSpPr/>
            <p:nvPr/>
          </p:nvCxnSpPr>
          <p:spPr>
            <a:xfrm>
              <a:off x="1685793" y="3725784"/>
              <a:ext cx="0" cy="20756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2C0981AE-8254-465A-963C-CBAC5730E96D}"/>
                </a:ext>
              </a:extLst>
            </p:cNvPr>
            <p:cNvCxnSpPr/>
            <p:nvPr/>
          </p:nvCxnSpPr>
          <p:spPr>
            <a:xfrm>
              <a:off x="2083775" y="3725784"/>
              <a:ext cx="0" cy="20756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B959F72-ED71-4241-8DED-D9BFB16601FF}"/>
                </a:ext>
              </a:extLst>
            </p:cNvPr>
            <p:cNvCxnSpPr/>
            <p:nvPr/>
          </p:nvCxnSpPr>
          <p:spPr>
            <a:xfrm>
              <a:off x="1320095" y="3725784"/>
              <a:ext cx="0" cy="20756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442399E-5323-4363-B194-7EEC588E767F}"/>
                </a:ext>
              </a:extLst>
            </p:cNvPr>
            <p:cNvCxnSpPr/>
            <p:nvPr/>
          </p:nvCxnSpPr>
          <p:spPr>
            <a:xfrm>
              <a:off x="2466578" y="3725784"/>
              <a:ext cx="0" cy="20756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216992-071C-4E20-AB44-83BFF0217BDE}"/>
                </a:ext>
              </a:extLst>
            </p:cNvPr>
            <p:cNvCxnSpPr/>
            <p:nvPr/>
          </p:nvCxnSpPr>
          <p:spPr>
            <a:xfrm>
              <a:off x="2671852" y="3725784"/>
              <a:ext cx="0" cy="20756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02412" y="672998"/>
            <a:ext cx="4097463" cy="4155035"/>
            <a:chOff x="102412" y="891867"/>
            <a:chExt cx="4097463" cy="3627306"/>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 y="891867"/>
              <a:ext cx="4097463" cy="36273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1" name="Straight Connector 30"/>
            <p:cNvCxnSpPr/>
            <p:nvPr/>
          </p:nvCxnSpPr>
          <p:spPr>
            <a:xfrm flipV="1">
              <a:off x="1337363" y="891867"/>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45949"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11736" y="924213"/>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82601"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50927"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47295"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66702" y="1341621"/>
              <a:ext cx="690068" cy="649192"/>
            </a:xfrm>
            <a:prstGeom prst="rect">
              <a:avLst/>
            </a:prstGeom>
            <a:solidFill>
              <a:srgbClr val="4FB959">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0" name="Table 29"/>
          <p:cNvGraphicFramePr>
            <a:graphicFrameLocks noGrp="1"/>
          </p:cNvGraphicFramePr>
          <p:nvPr>
            <p:extLst>
              <p:ext uri="{D42A27DB-BD31-4B8C-83A1-F6EECF244321}">
                <p14:modId xmlns:p14="http://schemas.microsoft.com/office/powerpoint/2010/main" val="576707221"/>
              </p:ext>
            </p:extLst>
          </p:nvPr>
        </p:nvGraphicFramePr>
        <p:xfrm>
          <a:off x="37098" y="5013779"/>
          <a:ext cx="9078685" cy="1320800"/>
        </p:xfrm>
        <a:graphic>
          <a:graphicData uri="http://schemas.openxmlformats.org/drawingml/2006/table">
            <a:tbl>
              <a:tblPr firstRow="1" bandRow="1">
                <a:tableStyleId>{5C22544A-7EE6-4342-B048-85BDC9FD1C3A}</a:tableStyleId>
              </a:tblPr>
              <a:tblGrid>
                <a:gridCol w="2057400"/>
                <a:gridCol w="1808031"/>
                <a:gridCol w="1028700"/>
                <a:gridCol w="1016812"/>
                <a:gridCol w="987878"/>
                <a:gridCol w="1048752"/>
                <a:gridCol w="1131112"/>
              </a:tblGrid>
              <a:tr h="350157">
                <a:tc>
                  <a:txBody>
                    <a:bodyPr/>
                    <a:lstStyle/>
                    <a:p>
                      <a:r>
                        <a:rPr lang="en-US" sz="1600" dirty="0" smtClean="0"/>
                        <a:t>Absorber</a:t>
                      </a:r>
                      <a:endParaRPr lang="en-US" sz="1600" dirty="0"/>
                    </a:p>
                  </a:txBody>
                  <a:tcPr/>
                </a:tc>
                <a:tc>
                  <a:txBody>
                    <a:bodyPr/>
                    <a:lstStyle/>
                    <a:p>
                      <a:r>
                        <a:rPr lang="en-US" sz="1600" dirty="0" smtClean="0"/>
                        <a:t>Vacuum window</a:t>
                      </a:r>
                      <a:endParaRPr lang="en-US" sz="1600" dirty="0"/>
                    </a:p>
                  </a:txBody>
                  <a:tcPr/>
                </a:tc>
                <a:tc>
                  <a:txBody>
                    <a:bodyPr/>
                    <a:lstStyle/>
                    <a:p>
                      <a:r>
                        <a:rPr lang="en-US" sz="1600" dirty="0" smtClean="0"/>
                        <a:t>Al</a:t>
                      </a:r>
                      <a:r>
                        <a:rPr lang="en-US" sz="1600" baseline="0" dirty="0" smtClean="0"/>
                        <a:t> foil-1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a:t>
                      </a:r>
                      <a:r>
                        <a:rPr lang="en-US" sz="1600" baseline="0" dirty="0" smtClean="0"/>
                        <a:t> foil-2</a:t>
                      </a:r>
                      <a:endParaRPr lang="en-US" sz="1600" dirty="0" smtClean="0"/>
                    </a:p>
                    <a:p>
                      <a:endParaRPr lang="en-US" sz="1600" dirty="0"/>
                    </a:p>
                  </a:txBody>
                  <a:tcPr/>
                </a:tc>
                <a:tc>
                  <a:txBody>
                    <a:bodyPr/>
                    <a:lstStyle/>
                    <a:p>
                      <a:r>
                        <a:rPr lang="en-US" sz="1600" dirty="0" smtClean="0"/>
                        <a:t>Al</a:t>
                      </a:r>
                      <a:r>
                        <a:rPr lang="en-US" sz="1600" baseline="0" dirty="0" smtClean="0"/>
                        <a:t> foil-3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a:t>
                      </a:r>
                      <a:r>
                        <a:rPr lang="en-US" sz="1600" baseline="0" dirty="0" smtClean="0"/>
                        <a:t> foil-4</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a:t>
                      </a:r>
                      <a:r>
                        <a:rPr lang="en-US" sz="1600" baseline="0" dirty="0" smtClean="0"/>
                        <a:t> foil-5</a:t>
                      </a:r>
                      <a:endParaRPr lang="en-US" sz="1600" dirty="0" smtClean="0"/>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Thickness,</a:t>
                      </a:r>
                      <a:r>
                        <a:rPr lang="en-US" sz="1600" baseline="0" dirty="0" smtClean="0"/>
                        <a:t> um</a:t>
                      </a:r>
                      <a:endParaRPr lang="en-US" sz="1600" dirty="0" smtClean="0"/>
                    </a:p>
                  </a:txBody>
                  <a:tcPr/>
                </a:tc>
                <a:tc>
                  <a:txBody>
                    <a:bodyPr/>
                    <a:lstStyle/>
                    <a:p>
                      <a:r>
                        <a:rPr lang="en-US" sz="1600" dirty="0" smtClean="0"/>
                        <a:t>2</a:t>
                      </a:r>
                      <a:endParaRPr lang="en-US" sz="1600" dirty="0"/>
                    </a:p>
                  </a:txBody>
                  <a:tcPr/>
                </a:tc>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+1</a:t>
                      </a:r>
                      <a:endParaRPr lang="en-US" sz="1600" dirty="0"/>
                    </a:p>
                  </a:txBody>
                  <a:tcPr/>
                </a:tc>
                <a:tc>
                  <a:txBody>
                    <a:bodyPr/>
                    <a:lstStyle/>
                    <a:p>
                      <a:r>
                        <a:rPr lang="en-US" sz="1600" dirty="0" smtClean="0"/>
                        <a:t>+0.5</a:t>
                      </a:r>
                      <a:endParaRPr lang="en-US" sz="1600" dirty="0"/>
                    </a:p>
                  </a:txBody>
                  <a:tcPr/>
                </a:tc>
                <a:tc>
                  <a:txBody>
                    <a:bodyPr/>
                    <a:lstStyle/>
                    <a:p>
                      <a:r>
                        <a:rPr lang="en-US" sz="1600" dirty="0" smtClean="0"/>
                        <a:t>+0.5</a:t>
                      </a:r>
                      <a:endParaRPr lang="en-US" sz="1600" dirty="0"/>
                    </a:p>
                  </a:txBody>
                  <a:tcPr/>
                </a:tc>
              </a:tr>
              <a:tr h="370840">
                <a:tc>
                  <a:txBody>
                    <a:bodyPr/>
                    <a:lstStyle/>
                    <a:p>
                      <a:r>
                        <a:rPr lang="en-US" sz="1600" dirty="0" smtClean="0"/>
                        <a:t>Beam energy, MeV</a:t>
                      </a:r>
                      <a:endParaRPr lang="en-US" sz="1600" dirty="0"/>
                    </a:p>
                  </a:txBody>
                  <a:tcPr/>
                </a:tc>
                <a:tc>
                  <a:txBody>
                    <a:bodyPr/>
                    <a:lstStyle/>
                    <a:p>
                      <a:r>
                        <a:rPr lang="en-US" sz="1600" dirty="0" smtClean="0"/>
                        <a:t>5.75</a:t>
                      </a:r>
                      <a:endParaRPr lang="en-US" sz="1600" dirty="0"/>
                    </a:p>
                  </a:txBody>
                  <a:tcPr/>
                </a:tc>
                <a:tc>
                  <a:txBody>
                    <a:bodyPr/>
                    <a:lstStyle/>
                    <a:p>
                      <a:r>
                        <a:rPr lang="en-US" sz="1600" dirty="0" smtClean="0"/>
                        <a:t>5.625</a:t>
                      </a:r>
                      <a:endParaRPr lang="en-US" sz="1600" dirty="0"/>
                    </a:p>
                  </a:txBody>
                  <a:tcPr/>
                </a:tc>
                <a:tc>
                  <a:txBody>
                    <a:bodyPr/>
                    <a:lstStyle/>
                    <a:p>
                      <a:r>
                        <a:rPr lang="en-US" sz="1600" dirty="0" smtClean="0"/>
                        <a:t>5.50</a:t>
                      </a:r>
                      <a:endParaRPr lang="en-US" sz="1600" dirty="0"/>
                    </a:p>
                  </a:txBody>
                  <a:tcPr/>
                </a:tc>
                <a:tc>
                  <a:txBody>
                    <a:bodyPr/>
                    <a:lstStyle/>
                    <a:p>
                      <a:r>
                        <a:rPr lang="en-US" sz="1600" dirty="0" smtClean="0"/>
                        <a:t>5.375</a:t>
                      </a:r>
                      <a:endParaRPr lang="en-US" sz="1600" dirty="0"/>
                    </a:p>
                  </a:txBody>
                  <a:tcPr/>
                </a:tc>
                <a:tc>
                  <a:txBody>
                    <a:bodyPr/>
                    <a:lstStyle/>
                    <a:p>
                      <a:r>
                        <a:rPr lang="en-US" sz="1600" dirty="0" smtClean="0"/>
                        <a:t>5.25</a:t>
                      </a:r>
                      <a:endParaRPr lang="en-US" sz="1600" dirty="0"/>
                    </a:p>
                  </a:txBody>
                  <a:tcPr/>
                </a:tc>
                <a:tc>
                  <a:txBody>
                    <a:bodyPr/>
                    <a:lstStyle/>
                    <a:p>
                      <a:r>
                        <a:rPr lang="en-US" sz="1600" dirty="0" smtClean="0"/>
                        <a:t>5.125</a:t>
                      </a:r>
                      <a:endParaRPr lang="en-US" sz="1600" dirty="0"/>
                    </a:p>
                  </a:txBody>
                  <a:tcPr/>
                </a:tc>
              </a:tr>
            </a:tbl>
          </a:graphicData>
        </a:graphic>
      </p:graphicFrame>
      <p:sp>
        <p:nvSpPr>
          <p:cNvPr id="32" name="Rectangle 31"/>
          <p:cNvSpPr/>
          <p:nvPr/>
        </p:nvSpPr>
        <p:spPr>
          <a:xfrm>
            <a:off x="0" y="6273225"/>
            <a:ext cx="9144000" cy="338554"/>
          </a:xfrm>
          <a:prstGeom prst="rect">
            <a:avLst/>
          </a:prstGeom>
        </p:spPr>
        <p:txBody>
          <a:bodyPr wrap="square">
            <a:spAutoFit/>
          </a:bodyPr>
          <a:lstStyle/>
          <a:p>
            <a:r>
              <a:rPr lang="en-US" sz="1600" b="1" dirty="0"/>
              <a:t>The energy of the </a:t>
            </a:r>
            <a:r>
              <a:rPr lang="en-US" sz="1600" b="1" baseline="30000" dirty="0"/>
              <a:t>3</a:t>
            </a:r>
            <a:r>
              <a:rPr lang="en-US" sz="1600" b="1" dirty="0"/>
              <a:t>He beam can be increased or decreased by up to 140 </a:t>
            </a:r>
            <a:r>
              <a:rPr lang="en-US" sz="1600" b="1" dirty="0" err="1"/>
              <a:t>keV</a:t>
            </a:r>
            <a:r>
              <a:rPr lang="en-US" sz="1600" b="1" dirty="0"/>
              <a:t> in total by the </a:t>
            </a:r>
            <a:r>
              <a:rPr lang="en-US" sz="1600" b="1" dirty="0" err="1"/>
              <a:t>buncher</a:t>
            </a:r>
            <a:r>
              <a:rPr lang="en-US" sz="1600" b="1" dirty="0" smtClean="0"/>
              <a:t>.</a:t>
            </a:r>
            <a:endParaRPr lang="en-US" sz="1600" b="1" dirty="0"/>
          </a:p>
        </p:txBody>
      </p:sp>
    </p:spTree>
    <p:extLst>
      <p:ext uri="{BB962C8B-B14F-4D97-AF65-F5344CB8AC3E}">
        <p14:creationId xmlns:p14="http://schemas.microsoft.com/office/powerpoint/2010/main" val="1264485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B5B18C9-B003-4519-A00D-9FC7FC971ACA}"/>
              </a:ext>
            </a:extLst>
          </p:cNvPr>
          <p:cNvSpPr txBox="1"/>
          <p:nvPr/>
        </p:nvSpPr>
        <p:spPr>
          <a:xfrm>
            <a:off x="228600" y="4640150"/>
            <a:ext cx="7962900" cy="2031325"/>
          </a:xfrm>
          <a:prstGeom prst="rect">
            <a:avLst/>
          </a:prstGeom>
          <a:noFill/>
        </p:spPr>
        <p:txBody>
          <a:bodyPr wrap="square">
            <a:spAutoFit/>
          </a:bodyPr>
          <a:lstStyle/>
          <a:p>
            <a:pPr>
              <a:defRPr/>
            </a:pPr>
            <a:r>
              <a:rPr lang="en-US" dirty="0" smtClean="0">
                <a:cs typeface="Arial" charset="0"/>
              </a:rPr>
              <a:t>We studied:</a:t>
            </a:r>
            <a:endParaRPr lang="en-US" dirty="0">
              <a:cs typeface="Arial" charset="0"/>
            </a:endParaRPr>
          </a:p>
          <a:p>
            <a:pPr marL="285750" indent="-285750">
              <a:buFont typeface="Arial" panose="020B0604020202020204" pitchFamily="34" charset="0"/>
              <a:buChar char="•"/>
              <a:defRPr/>
            </a:pPr>
            <a:r>
              <a:rPr lang="en-US" dirty="0" smtClean="0">
                <a:cs typeface="Arial" charset="0"/>
              </a:rPr>
              <a:t>mechanical </a:t>
            </a:r>
            <a:r>
              <a:rPr lang="en-US" dirty="0">
                <a:cs typeface="Arial" charset="0"/>
              </a:rPr>
              <a:t>and </a:t>
            </a:r>
            <a:r>
              <a:rPr lang="en-US" dirty="0" smtClean="0">
                <a:cs typeface="Arial" charset="0"/>
              </a:rPr>
              <a:t>vacuum properties </a:t>
            </a:r>
            <a:r>
              <a:rPr lang="en-US" dirty="0">
                <a:cs typeface="Arial" charset="0"/>
              </a:rPr>
              <a:t>of thin foil for </a:t>
            </a:r>
            <a:r>
              <a:rPr lang="en-US" dirty="0" smtClean="0">
                <a:cs typeface="Arial" charset="0"/>
              </a:rPr>
              <a:t>window;</a:t>
            </a:r>
            <a:endParaRPr lang="en-US" dirty="0">
              <a:cs typeface="Arial" charset="0"/>
            </a:endParaRPr>
          </a:p>
          <a:p>
            <a:pPr marL="285750" indent="-285750">
              <a:buFont typeface="Arial" panose="020B0604020202020204" pitchFamily="34" charset="0"/>
              <a:buChar char="•"/>
              <a:defRPr/>
            </a:pPr>
            <a:r>
              <a:rPr lang="en-US" dirty="0" smtClean="0">
                <a:cs typeface="Arial" charset="0"/>
              </a:rPr>
              <a:t>safe </a:t>
            </a:r>
            <a:r>
              <a:rPr lang="en-US" dirty="0">
                <a:cs typeface="Arial" charset="0"/>
              </a:rPr>
              <a:t>procedure of filling </a:t>
            </a:r>
            <a:r>
              <a:rPr lang="en-US" dirty="0" smtClean="0">
                <a:cs typeface="Arial" charset="0"/>
              </a:rPr>
              <a:t>5Toor  </a:t>
            </a:r>
            <a:r>
              <a:rPr lang="en-US" baseline="30000" dirty="0" smtClean="0">
                <a:cs typeface="Arial" charset="0"/>
              </a:rPr>
              <a:t>4</a:t>
            </a:r>
            <a:r>
              <a:rPr lang="en-US" dirty="0" smtClean="0">
                <a:cs typeface="Arial" charset="0"/>
              </a:rPr>
              <a:t>He-gas in chamber;</a:t>
            </a:r>
            <a:endParaRPr lang="en-US" dirty="0">
              <a:cs typeface="Arial" charset="0"/>
            </a:endParaRPr>
          </a:p>
          <a:p>
            <a:pPr marL="285750" indent="-285750">
              <a:buFont typeface="Arial" panose="020B0604020202020204" pitchFamily="34" charset="0"/>
              <a:buChar char="•"/>
              <a:defRPr/>
            </a:pPr>
            <a:r>
              <a:rPr lang="en-US" dirty="0">
                <a:cs typeface="Arial" charset="0"/>
              </a:rPr>
              <a:t>e</a:t>
            </a:r>
            <a:r>
              <a:rPr lang="en-US" dirty="0" smtClean="0">
                <a:cs typeface="Arial" charset="0"/>
              </a:rPr>
              <a:t>lectronics: amplifier , shaper and DAQ;</a:t>
            </a:r>
            <a:endParaRPr lang="en-US" dirty="0">
              <a:cs typeface="Arial" charset="0"/>
            </a:endParaRPr>
          </a:p>
          <a:p>
            <a:pPr marL="285750" indent="-285750">
              <a:buFont typeface="Arial" panose="020B0604020202020204" pitchFamily="34" charset="0"/>
              <a:buChar char="•"/>
              <a:defRPr/>
            </a:pPr>
            <a:r>
              <a:rPr lang="en-US" dirty="0" smtClean="0">
                <a:cs typeface="Arial" charset="0"/>
              </a:rPr>
              <a:t>the </a:t>
            </a:r>
            <a:r>
              <a:rPr lang="en-US" dirty="0">
                <a:cs typeface="Arial" charset="0"/>
              </a:rPr>
              <a:t>time and energy resolution of the </a:t>
            </a:r>
            <a:r>
              <a:rPr lang="en-US" dirty="0" smtClean="0">
                <a:cs typeface="Arial" charset="0"/>
              </a:rPr>
              <a:t>detector;</a:t>
            </a:r>
            <a:endParaRPr lang="en-US" dirty="0">
              <a:cs typeface="Arial" charset="0"/>
            </a:endParaRPr>
          </a:p>
          <a:p>
            <a:pPr marL="285750" indent="-285750">
              <a:buFont typeface="Arial" panose="020B0604020202020204" pitchFamily="34" charset="0"/>
              <a:buChar char="•"/>
              <a:defRPr/>
            </a:pPr>
            <a:r>
              <a:rPr lang="en-US" dirty="0" smtClean="0">
                <a:cs typeface="Arial" charset="0"/>
              </a:rPr>
              <a:t>energy absorption in </a:t>
            </a:r>
            <a:r>
              <a:rPr lang="en-US" dirty="0">
                <a:cs typeface="Arial" charset="0"/>
              </a:rPr>
              <a:t>thin window vs. </a:t>
            </a:r>
            <a:r>
              <a:rPr lang="en-US" dirty="0" smtClean="0">
                <a:cs typeface="Arial" charset="0"/>
              </a:rPr>
              <a:t>thickness and </a:t>
            </a:r>
            <a:r>
              <a:rPr lang="en-US" baseline="30000" dirty="0" smtClean="0">
                <a:cs typeface="Arial" charset="0"/>
              </a:rPr>
              <a:t>4</a:t>
            </a:r>
            <a:r>
              <a:rPr lang="en-US" dirty="0" smtClean="0">
                <a:cs typeface="Arial" charset="0"/>
              </a:rPr>
              <a:t>He gas;</a:t>
            </a:r>
            <a:endParaRPr lang="en-US" dirty="0">
              <a:cs typeface="Arial" charset="0"/>
            </a:endParaRPr>
          </a:p>
          <a:p>
            <a:pPr marL="285750" indent="-285750">
              <a:buFont typeface="Arial" panose="020B0604020202020204" pitchFamily="34" charset="0"/>
              <a:buChar char="•"/>
              <a:defRPr/>
            </a:pPr>
            <a:r>
              <a:rPr lang="en-US" dirty="0" smtClean="0">
                <a:cs typeface="Arial" charset="0"/>
              </a:rPr>
              <a:t>…</a:t>
            </a:r>
            <a:endParaRPr lang="en-US" dirty="0">
              <a:cs typeface="Arial" charset="0"/>
            </a:endParaRPr>
          </a:p>
        </p:txBody>
      </p:sp>
      <p:sp>
        <p:nvSpPr>
          <p:cNvPr id="4" name="Date Placeholder 3">
            <a:extLst>
              <a:ext uri="{FF2B5EF4-FFF2-40B4-BE49-F238E27FC236}">
                <a16:creationId xmlns="" xmlns:a16="http://schemas.microsoft.com/office/drawing/2014/main" id="{0D614C53-BB89-4424-AF0D-8A12B7A76B6F}"/>
              </a:ext>
            </a:extLst>
          </p:cNvPr>
          <p:cNvSpPr>
            <a:spLocks noGrp="1"/>
          </p:cNvSpPr>
          <p:nvPr>
            <p:ph type="dt" sz="quarter" idx="10"/>
          </p:nvPr>
        </p:nvSpPr>
        <p:spPr/>
        <p:txBody>
          <a:bodyPr/>
          <a:lstStyle/>
          <a:p>
            <a:pPr>
              <a:defRPr/>
            </a:pPr>
            <a:fld id="{07C12240-5160-4148-A50F-0E8D51D41538}" type="datetime1">
              <a:rPr lang="en-US"/>
              <a:pPr>
                <a:defRPr/>
              </a:pPr>
              <a:t>9/27/2019</a:t>
            </a:fld>
            <a:endParaRPr lang="en-US" dirty="0"/>
          </a:p>
        </p:txBody>
      </p:sp>
      <p:sp>
        <p:nvSpPr>
          <p:cNvPr id="14343" name="Slide Number Placeholder 4">
            <a:extLst>
              <a:ext uri="{FF2B5EF4-FFF2-40B4-BE49-F238E27FC236}">
                <a16:creationId xmlns="" xmlns:a16="http://schemas.microsoft.com/office/drawing/2014/main" id="{E4ADE859-80EA-4F89-8A64-9F81BE8C45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B896A60-F7F8-4387-B71E-FC7B190EDDDA}" type="slidenum">
              <a:rPr lang="en-US" altLang="en-US" sz="1200" smtClean="0">
                <a:solidFill>
                  <a:srgbClr val="898989"/>
                </a:solidFill>
                <a:cs typeface="Arial" panose="020B0604020202020204" pitchFamily="34" charset="0"/>
              </a:rPr>
              <a:pPr fontAlgn="base">
                <a:lnSpc>
                  <a:spcPct val="100000"/>
                </a:lnSpc>
                <a:spcBef>
                  <a:spcPct val="0"/>
                </a:spcBef>
                <a:spcAft>
                  <a:spcPct val="0"/>
                </a:spcAft>
                <a:buFontTx/>
                <a:buNone/>
              </a:pPr>
              <a:t>17</a:t>
            </a:fld>
            <a:endParaRPr lang="en-US" altLang="en-US" sz="1200" dirty="0">
              <a:solidFill>
                <a:srgbClr val="898989"/>
              </a:solidFill>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20" y="1001596"/>
            <a:ext cx="7957541" cy="331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Test setup for 6 MeV </a:t>
            </a:r>
            <a:r>
              <a:rPr lang="en-US" altLang="en-US" sz="2400" b="1" dirty="0" err="1" smtClean="0">
                <a:solidFill>
                  <a:srgbClr val="800000"/>
                </a:solidFill>
                <a:latin typeface="Times New Roman" panose="02020603050405020304" pitchFamily="18" charset="0"/>
                <a:cs typeface="Times New Roman" panose="02020603050405020304" pitchFamily="18" charset="0"/>
              </a:rPr>
              <a:t>polarimeter</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pic>
        <p:nvPicPr>
          <p:cNvPr id="9" name="Picture 9">
            <a:extLst>
              <a:ext uri="{FF2B5EF4-FFF2-40B4-BE49-F238E27FC236}">
                <a16:creationId xmlns="" xmlns:a16="http://schemas.microsoft.com/office/drawing/2014/main" id="{C5EB7866-8B2D-4CE9-8D93-830915A84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4318908"/>
            <a:ext cx="842908" cy="64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73627" y="632264"/>
            <a:ext cx="2122715" cy="369332"/>
          </a:xfrm>
          <a:prstGeom prst="rect">
            <a:avLst/>
          </a:prstGeom>
          <a:noFill/>
        </p:spPr>
        <p:txBody>
          <a:bodyPr wrap="square" rtlCol="0">
            <a:spAutoFit/>
          </a:bodyPr>
          <a:lstStyle/>
          <a:p>
            <a:r>
              <a:rPr lang="en-US" b="1" dirty="0" smtClean="0"/>
              <a:t>Vacuum gauge1</a:t>
            </a:r>
            <a:endParaRPr lang="en-US" b="1" dirty="0"/>
          </a:p>
        </p:txBody>
      </p:sp>
      <p:sp>
        <p:nvSpPr>
          <p:cNvPr id="11" name="TextBox 10"/>
          <p:cNvSpPr txBox="1"/>
          <p:nvPr/>
        </p:nvSpPr>
        <p:spPr>
          <a:xfrm>
            <a:off x="4871355" y="632264"/>
            <a:ext cx="2122715" cy="369332"/>
          </a:xfrm>
          <a:prstGeom prst="rect">
            <a:avLst/>
          </a:prstGeom>
          <a:noFill/>
        </p:spPr>
        <p:txBody>
          <a:bodyPr wrap="square" rtlCol="0">
            <a:spAutoFit/>
          </a:bodyPr>
          <a:lstStyle/>
          <a:p>
            <a:r>
              <a:rPr lang="en-US" b="1" dirty="0" smtClean="0"/>
              <a:t>Vacuum gauge2</a:t>
            </a:r>
            <a:endParaRPr lang="en-US" b="1" dirty="0"/>
          </a:p>
        </p:txBody>
      </p:sp>
      <p:cxnSp>
        <p:nvCxnSpPr>
          <p:cNvPr id="14339" name="Elbow Connector 14338"/>
          <p:cNvCxnSpPr/>
          <p:nvPr/>
        </p:nvCxnSpPr>
        <p:spPr>
          <a:xfrm>
            <a:off x="2247894" y="4318908"/>
            <a:ext cx="1875066" cy="27214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44" name="Elbow Connector 14343"/>
          <p:cNvCxnSpPr/>
          <p:nvPr/>
        </p:nvCxnSpPr>
        <p:spPr>
          <a:xfrm rot="10800000" flipV="1">
            <a:off x="4122961" y="4318907"/>
            <a:ext cx="1798864" cy="27214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061602" y="4591050"/>
            <a:ext cx="2122715" cy="369332"/>
          </a:xfrm>
          <a:prstGeom prst="rect">
            <a:avLst/>
          </a:prstGeom>
          <a:noFill/>
        </p:spPr>
        <p:txBody>
          <a:bodyPr wrap="square" rtlCol="0">
            <a:spAutoFit/>
          </a:bodyPr>
          <a:lstStyle/>
          <a:p>
            <a:r>
              <a:rPr lang="en-US" b="1" baseline="30000" dirty="0" smtClean="0"/>
              <a:t>4</a:t>
            </a:r>
            <a:r>
              <a:rPr lang="en-US" b="1" dirty="0" smtClean="0"/>
              <a:t>He filling system</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 xmlns:a16="http://schemas.microsoft.com/office/drawing/2014/main" id="{1ED94BD4-7CCC-4A12-B4B7-24E7CB83E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886" y="498680"/>
            <a:ext cx="8479094" cy="635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Test setup for 6 MeV </a:t>
            </a:r>
            <a:r>
              <a:rPr lang="en-US" altLang="en-US" sz="2400" b="1" dirty="0" err="1" smtClean="0">
                <a:solidFill>
                  <a:srgbClr val="800000"/>
                </a:solidFill>
                <a:latin typeface="Times New Roman" panose="02020603050405020304" pitchFamily="18" charset="0"/>
                <a:cs typeface="Times New Roman" panose="02020603050405020304" pitchFamily="18" charset="0"/>
              </a:rPr>
              <a:t>polarimeter</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347607" y="5787746"/>
            <a:ext cx="1445079" cy="307777"/>
          </a:xfrm>
          <a:prstGeom prst="rect">
            <a:avLst/>
          </a:prstGeom>
          <a:solidFill>
            <a:schemeClr val="bg1"/>
          </a:solidFill>
        </p:spPr>
        <p:txBody>
          <a:bodyPr wrap="square" rtlCol="0">
            <a:spAutoFit/>
          </a:bodyPr>
          <a:lstStyle/>
          <a:p>
            <a:r>
              <a:rPr lang="en-US" sz="1400" b="1" dirty="0" smtClean="0"/>
              <a:t>Dry scroll pump</a:t>
            </a:r>
            <a:endParaRPr lang="en-US" sz="1400" b="1" dirty="0"/>
          </a:p>
        </p:txBody>
      </p:sp>
      <p:sp>
        <p:nvSpPr>
          <p:cNvPr id="2" name="Rectangle 1"/>
          <p:cNvSpPr/>
          <p:nvPr/>
        </p:nvSpPr>
        <p:spPr>
          <a:xfrm>
            <a:off x="4500351" y="6226033"/>
            <a:ext cx="1370503" cy="523220"/>
          </a:xfrm>
          <a:prstGeom prst="rect">
            <a:avLst/>
          </a:prstGeom>
          <a:solidFill>
            <a:schemeClr val="bg1"/>
          </a:solidFill>
        </p:spPr>
        <p:txBody>
          <a:bodyPr wrap="none">
            <a:spAutoFit/>
          </a:bodyPr>
          <a:lstStyle/>
          <a:p>
            <a:r>
              <a:rPr lang="en-US" sz="1400" b="1" dirty="0"/>
              <a:t>Pfeiffer Vacuum</a:t>
            </a:r>
          </a:p>
          <a:p>
            <a:r>
              <a:rPr lang="en-US" sz="1400" b="1" dirty="0" smtClean="0"/>
              <a:t>Leak </a:t>
            </a:r>
            <a:r>
              <a:rPr lang="en-US" sz="1400" b="1" dirty="0"/>
              <a:t>detector</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 xmlns:a16="http://schemas.microsoft.com/office/drawing/2014/main" id="{CA305DB6-D9AF-4871-A6C3-83D9C24427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06" y="498680"/>
            <a:ext cx="8479093" cy="635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Test setup for 6 MeV </a:t>
            </a:r>
            <a:r>
              <a:rPr lang="en-US" altLang="en-US" sz="2400" b="1" dirty="0" err="1" smtClean="0">
                <a:solidFill>
                  <a:srgbClr val="800000"/>
                </a:solidFill>
                <a:latin typeface="Times New Roman" panose="02020603050405020304" pitchFamily="18" charset="0"/>
                <a:cs typeface="Times New Roman" panose="02020603050405020304" pitchFamily="18" charset="0"/>
              </a:rPr>
              <a:t>polarimeter</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96293" y="3073386"/>
            <a:ext cx="1224643" cy="261610"/>
          </a:xfrm>
          <a:prstGeom prst="rect">
            <a:avLst/>
          </a:prstGeom>
          <a:solidFill>
            <a:schemeClr val="bg1"/>
          </a:solidFill>
        </p:spPr>
        <p:txBody>
          <a:bodyPr wrap="square" rtlCol="0">
            <a:spAutoFit/>
          </a:bodyPr>
          <a:lstStyle/>
          <a:p>
            <a:r>
              <a:rPr lang="en-US" sz="1100" b="1" dirty="0" smtClean="0"/>
              <a:t>Vacuum gauge1</a:t>
            </a:r>
            <a:endParaRPr lang="en-US" sz="1100" b="1" dirty="0"/>
          </a:p>
        </p:txBody>
      </p:sp>
      <p:sp>
        <p:nvSpPr>
          <p:cNvPr id="6" name="TextBox 5"/>
          <p:cNvSpPr txBox="1"/>
          <p:nvPr/>
        </p:nvSpPr>
        <p:spPr>
          <a:xfrm>
            <a:off x="3467100" y="4752507"/>
            <a:ext cx="1224643" cy="261610"/>
          </a:xfrm>
          <a:prstGeom prst="rect">
            <a:avLst/>
          </a:prstGeom>
          <a:solidFill>
            <a:schemeClr val="bg1"/>
          </a:solidFill>
        </p:spPr>
        <p:txBody>
          <a:bodyPr wrap="square" rtlCol="0">
            <a:spAutoFit/>
          </a:bodyPr>
          <a:lstStyle/>
          <a:p>
            <a:r>
              <a:rPr lang="en-US" sz="1100" b="1" dirty="0" smtClean="0"/>
              <a:t>Vacuum gauge1</a:t>
            </a:r>
            <a:endParaRPr lang="en-US" sz="1100" b="1" dirty="0"/>
          </a:p>
        </p:txBody>
      </p:sp>
      <p:sp>
        <p:nvSpPr>
          <p:cNvPr id="7" name="TextBox 6"/>
          <p:cNvSpPr txBox="1"/>
          <p:nvPr/>
        </p:nvSpPr>
        <p:spPr>
          <a:xfrm>
            <a:off x="4325711" y="4067599"/>
            <a:ext cx="1495426" cy="261610"/>
          </a:xfrm>
          <a:prstGeom prst="rect">
            <a:avLst/>
          </a:prstGeom>
          <a:solidFill>
            <a:schemeClr val="bg1"/>
          </a:solidFill>
        </p:spPr>
        <p:txBody>
          <a:bodyPr wrap="square" rtlCol="0">
            <a:spAutoFit/>
          </a:bodyPr>
          <a:lstStyle/>
          <a:p>
            <a:r>
              <a:rPr lang="en-US" sz="1100" b="1" dirty="0" smtClean="0"/>
              <a:t>Chamber 1 (5Torr </a:t>
            </a:r>
            <a:r>
              <a:rPr lang="en-US" sz="1100" b="1" baseline="30000" dirty="0" smtClean="0"/>
              <a:t>4</a:t>
            </a:r>
            <a:r>
              <a:rPr lang="en-US" sz="1100" b="1" dirty="0" smtClean="0"/>
              <a:t>He)</a:t>
            </a:r>
            <a:endParaRPr lang="en-US" sz="1100" b="1" dirty="0"/>
          </a:p>
        </p:txBody>
      </p:sp>
      <p:sp>
        <p:nvSpPr>
          <p:cNvPr id="8" name="TextBox 7"/>
          <p:cNvSpPr txBox="1"/>
          <p:nvPr/>
        </p:nvSpPr>
        <p:spPr>
          <a:xfrm>
            <a:off x="4691743" y="5958276"/>
            <a:ext cx="919843" cy="261610"/>
          </a:xfrm>
          <a:prstGeom prst="rect">
            <a:avLst/>
          </a:prstGeom>
          <a:solidFill>
            <a:schemeClr val="bg1"/>
          </a:solidFill>
        </p:spPr>
        <p:txBody>
          <a:bodyPr wrap="square" rtlCol="0">
            <a:spAutoFit/>
          </a:bodyPr>
          <a:lstStyle/>
          <a:p>
            <a:r>
              <a:rPr lang="en-US" sz="1100" b="1" dirty="0" smtClean="0"/>
              <a:t>Chamber 2</a:t>
            </a:r>
            <a:endParaRPr lang="en-US" sz="1100" b="1" dirty="0"/>
          </a:p>
        </p:txBody>
      </p:sp>
      <p:sp>
        <p:nvSpPr>
          <p:cNvPr id="9" name="TextBox 8"/>
          <p:cNvSpPr txBox="1"/>
          <p:nvPr/>
        </p:nvSpPr>
        <p:spPr>
          <a:xfrm>
            <a:off x="6653888" y="3936212"/>
            <a:ext cx="1347111" cy="276999"/>
          </a:xfrm>
          <a:prstGeom prst="rect">
            <a:avLst/>
          </a:prstGeom>
          <a:solidFill>
            <a:schemeClr val="bg1"/>
          </a:solidFill>
        </p:spPr>
        <p:txBody>
          <a:bodyPr wrap="square" rtlCol="0">
            <a:spAutoFit/>
          </a:bodyPr>
          <a:lstStyle/>
          <a:p>
            <a:r>
              <a:rPr lang="en-US" sz="1200" b="1" baseline="30000" dirty="0" smtClean="0"/>
              <a:t>4</a:t>
            </a:r>
            <a:r>
              <a:rPr lang="en-US" sz="1200" b="1" dirty="0" smtClean="0"/>
              <a:t>He filling system</a:t>
            </a:r>
            <a:endParaRPr lang="en-US" sz="1200" b="1" dirty="0"/>
          </a:p>
        </p:txBody>
      </p:sp>
      <mc:AlternateContent xmlns:mc="http://schemas.openxmlformats.org/markup-compatibility/2006" xmlns:a14="http://schemas.microsoft.com/office/drawing/2010/main">
        <mc:Choice Requires="a14">
          <p:sp>
            <p:nvSpPr>
              <p:cNvPr id="2" name="Rectangle 1"/>
              <p:cNvSpPr/>
              <p:nvPr/>
            </p:nvSpPr>
            <p:spPr>
              <a:xfrm>
                <a:off x="6242698" y="5959459"/>
                <a:ext cx="1837811" cy="281167"/>
              </a:xfrm>
              <a:prstGeom prst="rect">
                <a:avLst/>
              </a:prstGeom>
              <a:solidFill>
                <a:schemeClr val="bg1"/>
              </a:solidFill>
            </p:spPr>
            <p:txBody>
              <a:bodyPr wrap="none">
                <a:spAutoFit/>
              </a:bodyPr>
              <a:lstStyle/>
              <a:p>
                <a:r>
                  <a:rPr lang="en-US" sz="1200" b="1" dirty="0" smtClean="0">
                    <a:latin typeface="Times New Roman" panose="02020603050405020304" pitchFamily="18" charset="0"/>
                    <a:cs typeface="Times New Roman" panose="02020603050405020304" pitchFamily="18" charset="0"/>
                  </a:rPr>
                  <a:t>α-sources: </a:t>
                </a:r>
                <a14:m>
                  <m:oMath xmlns:m="http://schemas.openxmlformats.org/officeDocument/2006/math">
                    <m:sPre>
                      <m:sPrePr>
                        <m:ctrlPr>
                          <a:rPr lang="en-US" sz="1200" b="1" i="1">
                            <a:latin typeface="Cambria Math"/>
                          </a:rPr>
                        </m:ctrlPr>
                      </m:sPrePr>
                      <m:sub/>
                      <m:sup>
                        <m:r>
                          <a:rPr lang="en-US" sz="1200" b="1" i="1" smtClean="0">
                            <a:latin typeface="Cambria Math"/>
                          </a:rPr>
                          <m:t>𝟏𝟒𝟖</m:t>
                        </m:r>
                      </m:sup>
                      <m:e>
                        <m:r>
                          <a:rPr lang="en-US" sz="1200" b="1" i="1" smtClean="0">
                            <a:latin typeface="Cambria Math"/>
                          </a:rPr>
                          <m:t>𝑮𝒅</m:t>
                        </m:r>
                      </m:e>
                    </m:sPre>
                  </m:oMath>
                </a14:m>
                <a:r>
                  <a:rPr lang="en-US"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a:t>
                </a:r>
                <a14:m>
                  <m:oMath xmlns:m="http://schemas.openxmlformats.org/officeDocument/2006/math">
                    <m:sPre>
                      <m:sPrePr>
                        <m:ctrlPr>
                          <a:rPr lang="en-US" sz="1200" b="1" i="1">
                            <a:latin typeface="Cambria Math"/>
                          </a:rPr>
                        </m:ctrlPr>
                      </m:sPrePr>
                      <m:sub/>
                      <m:sup>
                        <m:r>
                          <a:rPr lang="en-US" sz="1200" b="1" i="1" smtClean="0">
                            <a:latin typeface="Cambria Math"/>
                          </a:rPr>
                          <m:t>𝟐𝟒𝟏</m:t>
                        </m:r>
                      </m:sup>
                      <m:e>
                        <m:r>
                          <a:rPr lang="en-US" sz="1200" b="1" i="1" smtClean="0">
                            <a:latin typeface="Cambria Math"/>
                          </a:rPr>
                          <m:t>𝑨𝒎</m:t>
                        </m:r>
                      </m:e>
                    </m:sPre>
                  </m:oMath>
                </a14:m>
                <a:endParaRPr lang="en-US" sz="1200" b="1"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242698" y="5959459"/>
                <a:ext cx="1837811" cy="281167"/>
              </a:xfrm>
              <a:prstGeom prst="rect">
                <a:avLst/>
              </a:prstGeom>
              <a:blipFill rotWithShape="1">
                <a:blip r:embed="rId3"/>
                <a:stretch>
                  <a:fillRect b="-17391"/>
                </a:stretch>
              </a:blipFill>
            </p:spPr>
            <p:txBody>
              <a:bodyPr/>
              <a:lstStyle/>
              <a:p>
                <a:r>
                  <a:rPr lang="en-US">
                    <a:noFill/>
                  </a:rPr>
                  <a:t> </a:t>
                </a:r>
              </a:p>
            </p:txBody>
          </p:sp>
        </mc:Fallback>
      </mc:AlternateContent>
      <p:cxnSp>
        <p:nvCxnSpPr>
          <p:cNvPr id="10" name="Straight Arrow Connector 9"/>
          <p:cNvCxnSpPr/>
          <p:nvPr/>
        </p:nvCxnSpPr>
        <p:spPr>
          <a:xfrm flipH="1" flipV="1">
            <a:off x="5336771" y="4883312"/>
            <a:ext cx="1471353" cy="10761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80626" y="2550758"/>
            <a:ext cx="1445084" cy="276999"/>
          </a:xfrm>
          <a:prstGeom prst="rect">
            <a:avLst/>
          </a:prstGeom>
          <a:solidFill>
            <a:schemeClr val="bg1"/>
          </a:solidFill>
        </p:spPr>
        <p:txBody>
          <a:bodyPr wrap="square" rtlCol="0">
            <a:spAutoFit/>
          </a:bodyPr>
          <a:lstStyle/>
          <a:p>
            <a:r>
              <a:rPr lang="en-US" sz="1200" b="1" dirty="0" smtClean="0"/>
              <a:t>12 </a:t>
            </a:r>
            <a:r>
              <a:rPr lang="en-US" sz="1200" b="1" dirty="0" err="1" smtClean="0"/>
              <a:t>ch.</a:t>
            </a:r>
            <a:r>
              <a:rPr lang="en-US" sz="1200" b="1" dirty="0" smtClean="0"/>
              <a:t> </a:t>
            </a:r>
            <a:r>
              <a:rPr lang="en-US" sz="1200" b="1" dirty="0" err="1" smtClean="0"/>
              <a:t>preamplifie</a:t>
            </a:r>
            <a:endParaRPr lang="en-US"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04921" name="Picture 6">
            <a:extLst>
              <a:ext uri="{FF2B5EF4-FFF2-40B4-BE49-F238E27FC236}">
                <a16:creationId xmlns="" xmlns:a16="http://schemas.microsoft.com/office/drawing/2014/main" id="{2BE416D9-9B59-426F-BCFB-BAB20926F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FB377B60-4F44-40DF-B225-D57AE759116F}"/>
              </a:ext>
            </a:extLst>
          </p:cNvPr>
          <p:cNvSpPr>
            <a:spLocks noGrp="1"/>
          </p:cNvSpPr>
          <p:nvPr>
            <p:ph type="title" idx="4294967295"/>
          </p:nvPr>
        </p:nvSpPr>
        <p:spPr>
          <a:xfrm>
            <a:off x="3726" y="0"/>
            <a:ext cx="9140273" cy="742949"/>
          </a:xfrm>
          <a:ln w="3175">
            <a:solidFill>
              <a:schemeClr val="tx2"/>
            </a:solidFill>
          </a:ln>
        </p:spPr>
        <p:txBody>
          <a:bodyPr>
            <a:normAutofit fontScale="90000"/>
          </a:bodyPr>
          <a:lstStyle/>
          <a:p>
            <a:pPr algn="ctr"/>
            <a:r>
              <a:rPr lang="en-US" altLang="en-US" sz="2800" b="1" i="0" cap="none" dirty="0">
                <a:ln>
                  <a:noFill/>
                </a:ln>
                <a:solidFill>
                  <a:srgbClr val="800000"/>
                </a:solidFill>
                <a:effectLst/>
                <a:latin typeface="Times New Roman" panose="02020603050405020304" pitchFamily="18" charset="0"/>
                <a:cs typeface="Times New Roman" panose="02020603050405020304" pitchFamily="18" charset="0"/>
              </a:rPr>
              <a:t>Polarized 3He++ ion source development </a:t>
            </a:r>
            <a:r>
              <a:rPr lang="en-US" altLang="en-US" sz="2800" b="1" i="0" cap="none" dirty="0" smtClean="0">
                <a:ln>
                  <a:noFill/>
                </a:ln>
                <a:solidFill>
                  <a:srgbClr val="800000"/>
                </a:solidFill>
                <a:effectLst/>
                <a:latin typeface="Times New Roman" panose="02020603050405020304" pitchFamily="18" charset="0"/>
                <a:cs typeface="Times New Roman" panose="02020603050405020304" pitchFamily="18" charset="0"/>
              </a:rPr>
              <a:t>in </a:t>
            </a:r>
            <a:r>
              <a:rPr lang="en-US" altLang="en-US" sz="2800" b="1" dirty="0" smtClean="0">
                <a:solidFill>
                  <a:srgbClr val="800000"/>
                </a:solidFill>
                <a:latin typeface="Times New Roman" panose="02020603050405020304" pitchFamily="18" charset="0"/>
                <a:cs typeface="Times New Roman" panose="02020603050405020304" pitchFamily="18" charset="0"/>
              </a:rPr>
              <a:t>EBIS</a:t>
            </a:r>
            <a:br>
              <a:rPr lang="en-US" altLang="en-US" sz="2800" b="1" dirty="0" smtClean="0">
                <a:solidFill>
                  <a:srgbClr val="800000"/>
                </a:solidFill>
                <a:latin typeface="Times New Roman" panose="02020603050405020304" pitchFamily="18" charset="0"/>
                <a:cs typeface="Times New Roman" panose="02020603050405020304" pitchFamily="18" charset="0"/>
              </a:rPr>
            </a:br>
            <a:r>
              <a:rPr lang="en-US" altLang="en-US" sz="2800" b="1" i="0" cap="none" dirty="0" smtClean="0">
                <a:ln>
                  <a:noFill/>
                </a:ln>
                <a:solidFill>
                  <a:srgbClr val="800000"/>
                </a:solidFill>
                <a:effectLst/>
                <a:latin typeface="Times New Roman" panose="02020603050405020304" pitchFamily="18" charset="0"/>
                <a:cs typeface="Times New Roman" panose="02020603050405020304" pitchFamily="18" charset="0"/>
              </a:rPr>
              <a:t> BNL-MIT collaboration</a:t>
            </a:r>
            <a:endParaRPr lang="en-US" altLang="en-US" sz="2800" b="1" i="0" cap="none" dirty="0">
              <a:ln>
                <a:noFill/>
              </a:ln>
              <a:solidFill>
                <a:srgbClr val="800000"/>
              </a:solidFill>
              <a:effectLst/>
              <a:latin typeface="Times New Roman" panose="02020603050405020304" pitchFamily="18" charset="0"/>
              <a:cs typeface="Times New Roman" panose="02020603050405020304" pitchFamily="18" charset="0"/>
            </a:endParaRPr>
          </a:p>
        </p:txBody>
      </p:sp>
      <p:sp>
        <p:nvSpPr>
          <p:cNvPr id="1104900" name="Slide Number Placeholder 3">
            <a:extLst>
              <a:ext uri="{FF2B5EF4-FFF2-40B4-BE49-F238E27FC236}">
                <a16:creationId xmlns="" xmlns:a16="http://schemas.microsoft.com/office/drawing/2014/main" id="{F8348229-1FBA-480F-8A57-6018E326DD06}"/>
              </a:ext>
            </a:extLst>
          </p:cNvPr>
          <p:cNvSpPr txBox="1">
            <a:spLocks noGrp="1" noChangeArrowheads="1"/>
          </p:cNvSpPr>
          <p:nvPr/>
        </p:nvSpPr>
        <p:spPr bwMode="auto">
          <a:xfrm>
            <a:off x="3751263" y="63119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fld id="{F3C86F9D-5A79-43A1-89AB-200FBECDFF8B}" type="slidenum">
              <a:rPr lang="en-US" altLang="en-US" sz="1200" b="0">
                <a:solidFill>
                  <a:schemeClr val="bg1"/>
                </a:solidFill>
                <a:latin typeface="Arial" panose="020B0604020202020204" pitchFamily="34" charset="0"/>
              </a:rPr>
              <a:pPr algn="ctr" eaLnBrk="1" hangingPunct="1"/>
              <a:t>2</a:t>
            </a:fld>
            <a:endParaRPr lang="en-US" altLang="en-US" sz="1200" b="0">
              <a:solidFill>
                <a:schemeClr val="bg1"/>
              </a:solidFill>
              <a:latin typeface="Arial" panose="020B0604020202020204" pitchFamily="34" charset="0"/>
            </a:endParaRPr>
          </a:p>
        </p:txBody>
      </p:sp>
      <p:sp>
        <p:nvSpPr>
          <p:cNvPr id="8" name="Rectangle 2">
            <a:extLst>
              <a:ext uri="{FF2B5EF4-FFF2-40B4-BE49-F238E27FC236}">
                <a16:creationId xmlns="" xmlns:a16="http://schemas.microsoft.com/office/drawing/2014/main" id="{D449F766-B1F8-4FA7-9522-5C494BC4713F}"/>
              </a:ext>
            </a:extLst>
          </p:cNvPr>
          <p:cNvSpPr>
            <a:spLocks noChangeArrowheads="1"/>
          </p:cNvSpPr>
          <p:nvPr/>
        </p:nvSpPr>
        <p:spPr bwMode="auto">
          <a:xfrm>
            <a:off x="3727" y="752430"/>
            <a:ext cx="9144000" cy="705434"/>
          </a:xfrm>
          <a:prstGeom prst="rect">
            <a:avLst/>
          </a:prstGeom>
          <a:solidFill>
            <a:schemeClr val="accent2">
              <a:lumMod val="20000"/>
              <a:lumOff val="80000"/>
            </a:schemeClr>
          </a:solidFill>
          <a:ln w="3175">
            <a:noFill/>
            <a:miter lim="800000"/>
            <a:headEnd/>
            <a:tailEnd/>
          </a:ln>
          <a:effectLst/>
          <a:extLst/>
        </p:spPr>
        <p:txBody>
          <a:bodyPr anchor="ctr"/>
          <a:lstStyle>
            <a:lvl1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1pPr>
            <a:lvl2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2pPr>
            <a:lvl3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3pPr>
            <a:lvl4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4pPr>
            <a:lvl5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5pPr>
            <a:lvl6pPr marL="4572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6pPr>
            <a:lvl7pPr marL="9144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7pPr>
            <a:lvl8pPr marL="13716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8pPr>
            <a:lvl9pPr marL="18288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9pPr>
          </a:lstStyle>
          <a:p>
            <a:pPr algn="ctr" eaLnBrk="1" hangingPunct="1">
              <a:lnSpc>
                <a:spcPct val="150000"/>
              </a:lnSpc>
            </a:pPr>
            <a:r>
              <a:rPr lang="en-US" altLang="en-US" sz="1800" dirty="0">
                <a:solidFill>
                  <a:srgbClr val="990000"/>
                </a:solidFill>
                <a:latin typeface="Times New Roman" panose="02020603050405020304" pitchFamily="18" charset="0"/>
                <a:cs typeface="Times New Roman" panose="02020603050405020304" pitchFamily="18" charset="0"/>
              </a:rPr>
              <a:t>Proposal of production of polarized </a:t>
            </a:r>
            <a:r>
              <a:rPr lang="en-US" altLang="en-US" sz="1800" baseline="30000" dirty="0">
                <a:solidFill>
                  <a:srgbClr val="990000"/>
                </a:solidFill>
                <a:latin typeface="Times New Roman" panose="02020603050405020304" pitchFamily="18" charset="0"/>
                <a:cs typeface="Times New Roman" panose="02020603050405020304" pitchFamily="18" charset="0"/>
              </a:rPr>
              <a:t>3</a:t>
            </a:r>
            <a:r>
              <a:rPr lang="en-US" altLang="en-US" sz="1800" dirty="0">
                <a:solidFill>
                  <a:srgbClr val="990000"/>
                </a:solidFill>
                <a:latin typeface="Times New Roman" panose="02020603050405020304" pitchFamily="18" charset="0"/>
                <a:cs typeface="Times New Roman" panose="02020603050405020304" pitchFamily="18" charset="0"/>
              </a:rPr>
              <a:t>He</a:t>
            </a:r>
            <a:r>
              <a:rPr lang="en-US" altLang="en-US" sz="1800" baseline="30000" dirty="0">
                <a:solidFill>
                  <a:srgbClr val="990000"/>
                </a:solidFill>
                <a:latin typeface="Times New Roman" panose="02020603050405020304" pitchFamily="18" charset="0"/>
                <a:cs typeface="Times New Roman" panose="02020603050405020304" pitchFamily="18" charset="0"/>
              </a:rPr>
              <a:t>++ </a:t>
            </a:r>
            <a:r>
              <a:rPr lang="en-US" altLang="en-US" sz="1800" dirty="0">
                <a:solidFill>
                  <a:srgbClr val="990000"/>
                </a:solidFill>
                <a:latin typeface="Times New Roman" panose="02020603050405020304" pitchFamily="18" charset="0"/>
                <a:cs typeface="Times New Roman" panose="02020603050405020304" pitchFamily="18" charset="0"/>
              </a:rPr>
              <a:t> beam in  EBIS. </a:t>
            </a:r>
            <a:br>
              <a:rPr lang="en-US" altLang="en-US" sz="1800" dirty="0">
                <a:solidFill>
                  <a:srgbClr val="990000"/>
                </a:solidFill>
                <a:latin typeface="Times New Roman" panose="02020603050405020304" pitchFamily="18" charset="0"/>
                <a:cs typeface="Times New Roman" panose="02020603050405020304" pitchFamily="18" charset="0"/>
              </a:rPr>
            </a:br>
            <a:r>
              <a:rPr lang="en-US" altLang="en-US" sz="1800" dirty="0" err="1">
                <a:solidFill>
                  <a:srgbClr val="000066"/>
                </a:solidFill>
                <a:latin typeface="Times New Roman" panose="02020603050405020304" pitchFamily="18" charset="0"/>
                <a:cs typeface="Times New Roman" panose="02020603050405020304" pitchFamily="18" charset="0"/>
              </a:rPr>
              <a:t>A.Zelenski</a:t>
            </a:r>
            <a:r>
              <a:rPr lang="en-US" altLang="en-US" sz="1800" dirty="0">
                <a:solidFill>
                  <a:srgbClr val="000066"/>
                </a:solidFill>
                <a:latin typeface="Times New Roman" panose="02020603050405020304" pitchFamily="18" charset="0"/>
                <a:cs typeface="Times New Roman" panose="02020603050405020304" pitchFamily="18" charset="0"/>
              </a:rPr>
              <a:t>, </a:t>
            </a:r>
            <a:r>
              <a:rPr lang="en-US" altLang="en-US" sz="1800" dirty="0" err="1">
                <a:solidFill>
                  <a:srgbClr val="000066"/>
                </a:solidFill>
                <a:latin typeface="Times New Roman" panose="02020603050405020304" pitchFamily="18" charset="0"/>
                <a:cs typeface="Times New Roman" panose="02020603050405020304" pitchFamily="18" charset="0"/>
              </a:rPr>
              <a:t>J.Alessi</a:t>
            </a:r>
            <a:r>
              <a:rPr lang="en-US" altLang="en-US" sz="1800" dirty="0">
                <a:solidFill>
                  <a:srgbClr val="000066"/>
                </a:solidFill>
                <a:latin typeface="Times New Roman" panose="02020603050405020304" pitchFamily="18" charset="0"/>
                <a:cs typeface="Times New Roman" panose="02020603050405020304" pitchFamily="18" charset="0"/>
              </a:rPr>
              <a:t>, ICFA Beam Dynamics Newsletter </a:t>
            </a:r>
            <a:r>
              <a:rPr lang="en-US" altLang="en-US" sz="1800" b="0" dirty="0">
                <a:solidFill>
                  <a:srgbClr val="000066"/>
                </a:solidFill>
                <a:latin typeface="Times New Roman" panose="02020603050405020304" pitchFamily="18" charset="0"/>
                <a:cs typeface="Times New Roman" panose="02020603050405020304" pitchFamily="18" charset="0"/>
              </a:rPr>
              <a:t>30</a:t>
            </a:r>
            <a:r>
              <a:rPr lang="en-US" altLang="en-US" sz="1800" dirty="0">
                <a:solidFill>
                  <a:srgbClr val="000066"/>
                </a:solidFill>
                <a:latin typeface="Times New Roman" panose="02020603050405020304" pitchFamily="18" charset="0"/>
                <a:cs typeface="Times New Roman" panose="02020603050405020304" pitchFamily="18" charset="0"/>
              </a:rPr>
              <a:t>, p.39, (2003)</a:t>
            </a:r>
            <a:r>
              <a:rPr lang="en-US" altLang="en-US" sz="1800" dirty="0">
                <a:solidFill>
                  <a:srgbClr val="800000"/>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 xmlns:a16="http://schemas.microsoft.com/office/drawing/2014/main" id="{8EC492C1-F9CA-48AE-ADC8-E85E643C922E}"/>
              </a:ext>
            </a:extLst>
          </p:cNvPr>
          <p:cNvSpPr/>
          <p:nvPr/>
        </p:nvSpPr>
        <p:spPr>
          <a:xfrm>
            <a:off x="3727" y="4003576"/>
            <a:ext cx="9111600" cy="2308324"/>
          </a:xfrm>
          <a:prstGeom prst="rect">
            <a:avLst/>
          </a:prstGeom>
        </p:spPr>
        <p:txBody>
          <a:bodyPr wrap="square">
            <a:spAutoFit/>
          </a:bodyPr>
          <a:lstStyle/>
          <a:p>
            <a:pPr algn="just"/>
            <a:r>
              <a:rPr lang="en-US" dirty="0"/>
              <a:t>… </a:t>
            </a:r>
            <a:r>
              <a:rPr lang="en-US" b="1" dirty="0"/>
              <a:t>A doubly polarized electron-ion collider (EIC) is the best way to examine the internal structure of the proton and neutron. The technology to accelerate polarized proton beams has been well established at RHIC. However, studying the structure of the neutron requires the acceleration of polarized 3He++, which carries ~90% of its polarization in the neutron, and to match the unprecedented statistical precision an EIC will provide, it is indispensable to have high precision measurements of the hadron beam polarization. For this reason, development of a polarized </a:t>
            </a:r>
            <a:r>
              <a:rPr lang="en-US" b="1" baseline="30000" dirty="0"/>
              <a:t>3</a:t>
            </a:r>
            <a:r>
              <a:rPr lang="en-US" b="1" dirty="0"/>
              <a:t>He ion beam has been identified as an R&amp;D priority by the EIC Advisory Committee in 2009 and the Office of Nuclear Physics Community Review in 2017. </a:t>
            </a:r>
          </a:p>
        </p:txBody>
      </p:sp>
      <p:sp>
        <p:nvSpPr>
          <p:cNvPr id="7" name="Rectangle 6">
            <a:extLst>
              <a:ext uri="{FF2B5EF4-FFF2-40B4-BE49-F238E27FC236}">
                <a16:creationId xmlns="" xmlns:a16="http://schemas.microsoft.com/office/drawing/2014/main" id="{480798F6-6FAE-4FEB-AA39-49A5D4A3C338}"/>
              </a:ext>
            </a:extLst>
          </p:cNvPr>
          <p:cNvSpPr/>
          <p:nvPr/>
        </p:nvSpPr>
        <p:spPr>
          <a:xfrm>
            <a:off x="3727" y="3087219"/>
            <a:ext cx="9144000" cy="923330"/>
          </a:xfrm>
          <a:prstGeom prst="rect">
            <a:avLst/>
          </a:prstGeom>
        </p:spPr>
        <p:txBody>
          <a:bodyPr wrap="square">
            <a:spAutoFit/>
          </a:bodyPr>
          <a:lstStyle/>
          <a:p>
            <a:pPr algn="ctr"/>
            <a:r>
              <a:rPr lang="en-US" b="1" dirty="0"/>
              <a:t>U. S. Department of Energy </a:t>
            </a:r>
          </a:p>
          <a:p>
            <a:pPr algn="ctr"/>
            <a:r>
              <a:rPr lang="en-US" b="1" dirty="0"/>
              <a:t>Office of Science | Nuclear Physics FY 2018</a:t>
            </a:r>
          </a:p>
          <a:p>
            <a:pPr algn="ctr"/>
            <a:r>
              <a:rPr lang="en-US" b="1" dirty="0"/>
              <a:t> </a:t>
            </a:r>
            <a:r>
              <a:rPr lang="en-US" i="1" dirty="0"/>
              <a:t>Research and Development for Next Generation Nuclear Physics Accelerator Facilities</a:t>
            </a:r>
          </a:p>
        </p:txBody>
      </p:sp>
      <p:cxnSp>
        <p:nvCxnSpPr>
          <p:cNvPr id="10" name="Straight Connector 9">
            <a:extLst>
              <a:ext uri="{FF2B5EF4-FFF2-40B4-BE49-F238E27FC236}">
                <a16:creationId xmlns="" xmlns:a16="http://schemas.microsoft.com/office/drawing/2014/main" id="{77790AFF-D819-4EAD-B8F8-08D840EFE71C}"/>
              </a:ext>
            </a:extLst>
          </p:cNvPr>
          <p:cNvCxnSpPr/>
          <p:nvPr/>
        </p:nvCxnSpPr>
        <p:spPr>
          <a:xfrm>
            <a:off x="243949" y="4003576"/>
            <a:ext cx="8476488" cy="0"/>
          </a:xfrm>
          <a:prstGeom prst="line">
            <a:avLst/>
          </a:prstGeom>
          <a:ln w="12700"/>
        </p:spPr>
        <p:style>
          <a:lnRef idx="1">
            <a:schemeClr val="dk1"/>
          </a:lnRef>
          <a:fillRef idx="0">
            <a:schemeClr val="dk1"/>
          </a:fillRef>
          <a:effectRef idx="0">
            <a:schemeClr val="dk1"/>
          </a:effectRef>
          <a:fontRef idx="minor">
            <a:schemeClr val="tx1"/>
          </a:fontRef>
        </p:style>
      </p:cxnSp>
      <p:sp>
        <p:nvSpPr>
          <p:cNvPr id="3" name="Rectangle 2"/>
          <p:cNvSpPr/>
          <p:nvPr/>
        </p:nvSpPr>
        <p:spPr>
          <a:xfrm>
            <a:off x="7454" y="1608014"/>
            <a:ext cx="9144000" cy="646331"/>
          </a:xfrm>
          <a:prstGeom prst="rect">
            <a:avLst/>
          </a:prstGeom>
          <a:solidFill>
            <a:schemeClr val="bg2"/>
          </a:solidFill>
        </p:spPr>
        <p:txBody>
          <a:bodyPr wrap="square">
            <a:spAutoFit/>
          </a:bodyPr>
          <a:lstStyle/>
          <a:p>
            <a:r>
              <a:rPr lang="en-US" b="1" dirty="0"/>
              <a:t>Polarized </a:t>
            </a:r>
            <a:r>
              <a:rPr lang="en-US" b="1" baseline="30000" dirty="0"/>
              <a:t>3</a:t>
            </a:r>
            <a:r>
              <a:rPr lang="en-US" b="1" dirty="0"/>
              <a:t>He++ production is important part of the ongoing extended EBIS “upgrade" project. Completion-2021</a:t>
            </a:r>
          </a:p>
        </p:txBody>
      </p:sp>
      <p:sp>
        <p:nvSpPr>
          <p:cNvPr id="4" name="Rectangle 3"/>
          <p:cNvSpPr/>
          <p:nvPr/>
        </p:nvSpPr>
        <p:spPr>
          <a:xfrm>
            <a:off x="3727" y="2468998"/>
            <a:ext cx="9147727" cy="646331"/>
          </a:xfrm>
          <a:prstGeom prst="rect">
            <a:avLst/>
          </a:prstGeom>
          <a:solidFill>
            <a:schemeClr val="bg2"/>
          </a:solidFill>
        </p:spPr>
        <p:txBody>
          <a:bodyPr wrap="square">
            <a:spAutoFit/>
          </a:bodyPr>
          <a:lstStyle/>
          <a:p>
            <a:pPr>
              <a:spcBef>
                <a:spcPct val="0"/>
              </a:spcBef>
            </a:pPr>
            <a:r>
              <a:rPr lang="en-US" altLang="en-US" b="1" dirty="0">
                <a:solidFill>
                  <a:schemeClr val="accent1">
                    <a:lumMod val="50000"/>
                  </a:schemeClr>
                </a:solidFill>
                <a:latin typeface="Calibri" panose="020F0502020204030204" pitchFamily="34" charset="0"/>
              </a:rPr>
              <a:t>The 3He++  spin-rotator and </a:t>
            </a:r>
            <a:r>
              <a:rPr lang="en-US" altLang="en-US" b="1" dirty="0" err="1">
                <a:solidFill>
                  <a:schemeClr val="accent1">
                    <a:lumMod val="50000"/>
                  </a:schemeClr>
                </a:solidFill>
                <a:latin typeface="Calibri" panose="020F0502020204030204" pitchFamily="34" charset="0"/>
              </a:rPr>
              <a:t>polarimeter</a:t>
            </a:r>
            <a:r>
              <a:rPr lang="en-US" altLang="en-US" b="1" dirty="0">
                <a:solidFill>
                  <a:schemeClr val="accent1">
                    <a:lumMod val="50000"/>
                  </a:schemeClr>
                </a:solidFill>
                <a:latin typeface="Calibri" panose="020F0502020204030204" pitchFamily="34" charset="0"/>
              </a:rPr>
              <a:t> is funded by DOE grant Research and Development for Next Generation Nuclear Physics Accelerator Facilities. Completion-2020.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3CADF4E-84B4-4AA5-B836-474A8213C5E0}"/>
              </a:ext>
            </a:extLst>
          </p:cNvPr>
          <p:cNvPicPr>
            <a:picLocks noChangeAspect="1"/>
          </p:cNvPicPr>
          <p:nvPr/>
        </p:nvPicPr>
        <p:blipFill>
          <a:blip r:embed="rId2">
            <a:lum/>
            <a:alphaModFix/>
          </a:blip>
          <a:srcRect/>
          <a:stretch>
            <a:fillRect/>
          </a:stretch>
        </p:blipFill>
        <p:spPr>
          <a:xfrm>
            <a:off x="470825" y="1267548"/>
            <a:ext cx="3604849" cy="2745187"/>
          </a:xfrm>
          <a:prstGeom prst="rect">
            <a:avLst/>
          </a:prstGeom>
          <a:noFill/>
          <a:ln>
            <a:noFill/>
          </a:ln>
        </p:spPr>
      </p:pic>
      <p:pic>
        <p:nvPicPr>
          <p:cNvPr id="10" name="Picture 9">
            <a:extLst>
              <a:ext uri="{FF2B5EF4-FFF2-40B4-BE49-F238E27FC236}">
                <a16:creationId xmlns="" xmlns:a16="http://schemas.microsoft.com/office/drawing/2014/main" id="{A367667C-20C3-4072-8551-583804227BCD}"/>
              </a:ext>
            </a:extLst>
          </p:cNvPr>
          <p:cNvPicPr>
            <a:picLocks noChangeAspect="1"/>
          </p:cNvPicPr>
          <p:nvPr/>
        </p:nvPicPr>
        <p:blipFill>
          <a:blip r:embed="rId3">
            <a:lum/>
            <a:alphaModFix/>
          </a:blip>
          <a:srcRect/>
          <a:stretch>
            <a:fillRect/>
          </a:stretch>
        </p:blipFill>
        <p:spPr>
          <a:xfrm>
            <a:off x="4572000" y="3955058"/>
            <a:ext cx="3679854" cy="2829698"/>
          </a:xfrm>
          <a:prstGeom prst="rect">
            <a:avLst/>
          </a:prstGeom>
          <a:noFill/>
          <a:ln>
            <a:noFill/>
          </a:ln>
        </p:spPr>
      </p:pic>
      <p:sp>
        <p:nvSpPr>
          <p:cNvPr id="11" name="Rectangle 10"/>
          <p:cNvSpPr/>
          <p:nvPr/>
        </p:nvSpPr>
        <p:spPr>
          <a:xfrm>
            <a:off x="0" y="-17292"/>
            <a:ext cx="9144000"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Spectra of </a:t>
            </a:r>
            <a:r>
              <a:rPr lang="en-US" b="1" dirty="0" smtClean="0">
                <a:latin typeface="Times New Roman" panose="02020603050405020304" pitchFamily="18" charset="0"/>
                <a:cs typeface="Times New Roman" panose="02020603050405020304" pitchFamily="18" charset="0"/>
              </a:rPr>
              <a:t> </a:t>
            </a:r>
            <a:r>
              <a:rPr lang="en-US" altLang="en-US" b="1" baseline="30000" dirty="0" smtClean="0">
                <a:latin typeface="Times New Roman" panose="02020603050405020304" pitchFamily="18" charset="0"/>
                <a:cs typeface="Times New Roman" panose="02020603050405020304" pitchFamily="18" charset="0"/>
              </a:rPr>
              <a:t>148</a:t>
            </a:r>
            <a:r>
              <a:rPr lang="en-US" altLang="en-US" b="1" dirty="0" smtClean="0">
                <a:latin typeface="Times New Roman" panose="02020603050405020304" pitchFamily="18" charset="0"/>
                <a:cs typeface="Times New Roman" panose="02020603050405020304" pitchFamily="18" charset="0"/>
              </a:rPr>
              <a:t>Gd  after and </a:t>
            </a:r>
            <a:r>
              <a:rPr lang="en-US" b="1" dirty="0" smtClean="0">
                <a:latin typeface="Times New Roman" panose="02020603050405020304" pitchFamily="18" charset="0"/>
                <a:cs typeface="Times New Roman" panose="02020603050405020304" pitchFamily="18" charset="0"/>
              </a:rPr>
              <a:t> </a:t>
            </a:r>
            <a:r>
              <a:rPr lang="en-US" altLang="en-US" b="1" baseline="30000" dirty="0" smtClean="0">
                <a:latin typeface="Times New Roman" panose="02020603050405020304" pitchFamily="18" charset="0"/>
                <a:cs typeface="Times New Roman" panose="02020603050405020304" pitchFamily="18" charset="0"/>
              </a:rPr>
              <a:t>241</a:t>
            </a:r>
            <a:r>
              <a:rPr lang="en-US" altLang="en-US" b="1" dirty="0" smtClean="0">
                <a:latin typeface="Times New Roman" panose="02020603050405020304" pitchFamily="18" charset="0"/>
                <a:cs typeface="Times New Roman" panose="02020603050405020304" pitchFamily="18" charset="0"/>
              </a:rPr>
              <a:t>Am</a:t>
            </a:r>
            <a:r>
              <a:rPr lang="en-US" b="1" dirty="0" smtClean="0">
                <a:latin typeface="Times New Roman" panose="02020603050405020304" pitchFamily="18" charset="0"/>
                <a:cs typeface="Times New Roman" panose="02020603050405020304" pitchFamily="18" charset="0"/>
              </a:rPr>
              <a:t> before ~7mkm Al-foil by </a:t>
            </a:r>
            <a:r>
              <a:rPr lang="en-US" b="1" dirty="0">
                <a:latin typeface="Times New Roman" panose="02020603050405020304" pitchFamily="18" charset="0"/>
                <a:cs typeface="Times New Roman" panose="02020603050405020304" pitchFamily="18" charset="0"/>
              </a:rPr>
              <a:t>Hamamatsu Si array detector </a:t>
            </a: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S4114-35N)+preamplifier(charge)+</a:t>
            </a:r>
            <a:r>
              <a:rPr lang="en-US" b="1" dirty="0" smtClean="0">
                <a:latin typeface="Times New Roman" panose="02020603050405020304" pitchFamily="18" charset="0"/>
                <a:cs typeface="Times New Roman" panose="02020603050405020304" pitchFamily="18" charset="0"/>
              </a:rPr>
              <a:t>shaper(CNI).</a:t>
            </a:r>
          </a:p>
          <a:p>
            <a:r>
              <a:rPr lang="en-US" b="1" i="1" dirty="0" smtClean="0">
                <a:latin typeface="Times New Roman" panose="02020603050405020304" pitchFamily="18" charset="0"/>
                <a:cs typeface="Times New Roman" panose="02020603050405020304" pitchFamily="18" charset="0"/>
              </a:rPr>
              <a:t>Sigma </a:t>
            </a:r>
            <a:r>
              <a:rPr lang="en-US" b="1" i="1" dirty="0">
                <a:latin typeface="Times New Roman" panose="02020603050405020304" pitchFamily="18" charset="0"/>
                <a:cs typeface="Times New Roman" panose="02020603050405020304" pitchFamily="18" charset="0"/>
              </a:rPr>
              <a:t>noise ~</a:t>
            </a:r>
            <a:r>
              <a:rPr lang="en-US" b="1" i="1" dirty="0" smtClean="0">
                <a:latin typeface="Times New Roman" panose="02020603050405020304" pitchFamily="18" charset="0"/>
                <a:cs typeface="Times New Roman" panose="02020603050405020304" pitchFamily="18" charset="0"/>
              </a:rPr>
              <a:t>15keV; </a:t>
            </a:r>
            <a:r>
              <a:rPr lang="en-US" b="1" i="1" dirty="0">
                <a:latin typeface="Times New Roman" panose="02020603050405020304" pitchFamily="18" charset="0"/>
                <a:cs typeface="Times New Roman" panose="02020603050405020304" pitchFamily="18" charset="0"/>
              </a:rPr>
              <a:t>energy resolution </a:t>
            </a:r>
            <a:r>
              <a:rPr lang="en-US" b="1" i="1" dirty="0" smtClean="0">
                <a:latin typeface="Times New Roman" panose="02020603050405020304" pitchFamily="18" charset="0"/>
                <a:cs typeface="Times New Roman" panose="02020603050405020304" pitchFamily="18" charset="0"/>
              </a:rPr>
              <a:t>of  </a:t>
            </a:r>
            <a:r>
              <a:rPr lang="en-US" altLang="en-US" b="1" i="1" baseline="30000" dirty="0" smtClean="0">
                <a:latin typeface="Times New Roman" panose="02020603050405020304" pitchFamily="18" charset="0"/>
                <a:cs typeface="Times New Roman" panose="02020603050405020304" pitchFamily="18" charset="0"/>
              </a:rPr>
              <a:t>148</a:t>
            </a:r>
            <a:r>
              <a:rPr lang="en-US" altLang="en-US" b="1" i="1" dirty="0" smtClean="0">
                <a:latin typeface="Times New Roman" panose="02020603050405020304" pitchFamily="18" charset="0"/>
                <a:cs typeface="Times New Roman" panose="02020603050405020304" pitchFamily="18" charset="0"/>
              </a:rPr>
              <a:t>Gd </a:t>
            </a:r>
            <a:r>
              <a:rPr lang="en-US" altLang="en-US" b="1" i="1" dirty="0">
                <a:latin typeface="Times New Roman" panose="02020603050405020304" pitchFamily="18" charset="0"/>
                <a:cs typeface="Times New Roman" panose="02020603050405020304" pitchFamily="18" charset="0"/>
              </a:rPr>
              <a:t> </a:t>
            </a:r>
            <a:r>
              <a:rPr lang="en-US" altLang="en-US" b="1" i="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3.184MeV</a:t>
            </a: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18keV </a:t>
            </a:r>
          </a:p>
          <a:p>
            <a:r>
              <a:rPr lang="en-US" b="1" i="1" dirty="0" smtClean="0">
                <a:latin typeface="Times New Roman" panose="02020603050405020304" pitchFamily="18" charset="0"/>
                <a:cs typeface="Times New Roman" panose="02020603050405020304" pitchFamily="18" charset="0"/>
              </a:rPr>
              <a:t>and </a:t>
            </a:r>
            <a:r>
              <a:rPr lang="en-US" b="1" i="1" baseline="30000" dirty="0" smtClean="0">
                <a:latin typeface="Times New Roman" panose="02020603050405020304" pitchFamily="18" charset="0"/>
                <a:cs typeface="Times New Roman" panose="02020603050405020304" pitchFamily="18" charset="0"/>
              </a:rPr>
              <a:t>241</a:t>
            </a:r>
            <a:r>
              <a:rPr lang="en-US" b="1" i="1" dirty="0" smtClean="0">
                <a:latin typeface="Times New Roman" panose="02020603050405020304" pitchFamily="18" charset="0"/>
                <a:cs typeface="Times New Roman" panose="02020603050405020304" pitchFamily="18" charset="0"/>
              </a:rPr>
              <a:t>Am (+7mkm of Al) </a:t>
            </a:r>
            <a:r>
              <a:rPr lang="en-US" b="1" i="1" dirty="0">
                <a:latin typeface="Times New Roman" panose="02020603050405020304" pitchFamily="18" charset="0"/>
                <a:cs typeface="Times New Roman" panose="02020603050405020304" pitchFamily="18" charset="0"/>
              </a:rPr>
              <a:t>~80keV; full-width of the signal ~130nsec</a:t>
            </a:r>
          </a:p>
        </p:txBody>
      </p:sp>
      <p:pic>
        <p:nvPicPr>
          <p:cNvPr id="12" name="Picture 11">
            <a:extLst>
              <a:ext uri="{FF2B5EF4-FFF2-40B4-BE49-F238E27FC236}">
                <a16:creationId xmlns="" xmlns:a16="http://schemas.microsoft.com/office/drawing/2014/main" id="{D289BCB0-C636-45B9-BB4A-51DA139D8A89}"/>
              </a:ext>
            </a:extLst>
          </p:cNvPr>
          <p:cNvPicPr>
            <a:picLocks noChangeAspect="1"/>
          </p:cNvPicPr>
          <p:nvPr/>
        </p:nvPicPr>
        <p:blipFill>
          <a:blip r:embed="rId4">
            <a:lum/>
            <a:alphaModFix/>
          </a:blip>
          <a:srcRect/>
          <a:stretch>
            <a:fillRect/>
          </a:stretch>
        </p:blipFill>
        <p:spPr>
          <a:xfrm>
            <a:off x="4572000" y="1183037"/>
            <a:ext cx="3679854" cy="2829698"/>
          </a:xfrm>
          <a:prstGeom prst="rect">
            <a:avLst/>
          </a:prstGeom>
          <a:noFill/>
          <a:ln>
            <a:noFill/>
          </a:ln>
        </p:spPr>
      </p:pic>
      <p:pic>
        <p:nvPicPr>
          <p:cNvPr id="13" name="Picture 12">
            <a:extLst>
              <a:ext uri="{FF2B5EF4-FFF2-40B4-BE49-F238E27FC236}">
                <a16:creationId xmlns="" xmlns:a16="http://schemas.microsoft.com/office/drawing/2014/main" id="{8070C0FF-8C02-46D7-A3B4-BA79AC1D1415}"/>
              </a:ext>
            </a:extLst>
          </p:cNvPr>
          <p:cNvPicPr>
            <a:picLocks noChangeAspect="1"/>
          </p:cNvPicPr>
          <p:nvPr/>
        </p:nvPicPr>
        <p:blipFill>
          <a:blip r:embed="rId5">
            <a:lum/>
            <a:alphaModFix/>
          </a:blip>
          <a:srcRect/>
          <a:stretch>
            <a:fillRect/>
          </a:stretch>
        </p:blipFill>
        <p:spPr>
          <a:xfrm>
            <a:off x="470825" y="4012735"/>
            <a:ext cx="3604849" cy="2772021"/>
          </a:xfrm>
          <a:prstGeom prst="rect">
            <a:avLst/>
          </a:prstGeom>
          <a:noFill/>
          <a:ln>
            <a:noFill/>
          </a:ln>
        </p:spPr>
      </p:pic>
    </p:spTree>
    <p:extLst>
      <p:ext uri="{BB962C8B-B14F-4D97-AF65-F5344CB8AC3E}">
        <p14:creationId xmlns:p14="http://schemas.microsoft.com/office/powerpoint/2010/main" val="3446892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0932" y="1705031"/>
            <a:ext cx="3354626" cy="5152969"/>
            <a:chOff x="1160890" y="1684811"/>
            <a:chExt cx="3354626" cy="5152969"/>
          </a:xfrm>
        </p:grpSpPr>
        <p:pic>
          <p:nvPicPr>
            <p:cNvPr id="3" name="Picture 2">
              <a:extLst>
                <a:ext uri="{FF2B5EF4-FFF2-40B4-BE49-F238E27FC236}">
                  <a16:creationId xmlns="" xmlns:a16="http://schemas.microsoft.com/office/drawing/2014/main" id="{1BF85D95-A464-4418-A20F-829C58382158}"/>
                </a:ext>
              </a:extLst>
            </p:cNvPr>
            <p:cNvPicPr>
              <a:picLocks noChangeAspect="1"/>
            </p:cNvPicPr>
            <p:nvPr/>
          </p:nvPicPr>
          <p:blipFill>
            <a:blip r:embed="rId2">
              <a:lum/>
              <a:alphaModFix/>
            </a:blip>
            <a:srcRect/>
            <a:stretch>
              <a:fillRect/>
            </a:stretch>
          </p:blipFill>
          <p:spPr>
            <a:xfrm>
              <a:off x="1160890" y="1684811"/>
              <a:ext cx="3354626" cy="2579607"/>
            </a:xfrm>
            <a:prstGeom prst="rect">
              <a:avLst/>
            </a:prstGeom>
            <a:noFill/>
            <a:ln>
              <a:noFill/>
            </a:ln>
          </p:spPr>
        </p:pic>
        <p:pic>
          <p:nvPicPr>
            <p:cNvPr id="8" name="Picture 7">
              <a:extLst>
                <a:ext uri="{FF2B5EF4-FFF2-40B4-BE49-F238E27FC236}">
                  <a16:creationId xmlns="" xmlns:a16="http://schemas.microsoft.com/office/drawing/2014/main" id="{014CD962-52CD-4F76-857D-99AB5D641597}"/>
                </a:ext>
              </a:extLst>
            </p:cNvPr>
            <p:cNvPicPr>
              <a:picLocks noChangeAspect="1"/>
            </p:cNvPicPr>
            <p:nvPr/>
          </p:nvPicPr>
          <p:blipFill>
            <a:blip r:embed="rId3">
              <a:lum/>
              <a:alphaModFix/>
            </a:blip>
            <a:srcRect/>
            <a:stretch>
              <a:fillRect/>
            </a:stretch>
          </p:blipFill>
          <p:spPr>
            <a:xfrm>
              <a:off x="1160890" y="4258173"/>
              <a:ext cx="3354626" cy="2579607"/>
            </a:xfrm>
            <a:prstGeom prst="rect">
              <a:avLst/>
            </a:prstGeom>
            <a:noFill/>
            <a:ln>
              <a:noFill/>
            </a:ln>
          </p:spPr>
        </p:pic>
      </p:grpSp>
      <p:grpSp>
        <p:nvGrpSpPr>
          <p:cNvPr id="16" name="Group 15"/>
          <p:cNvGrpSpPr/>
          <p:nvPr/>
        </p:nvGrpSpPr>
        <p:grpSpPr>
          <a:xfrm>
            <a:off x="4428052" y="1705031"/>
            <a:ext cx="3346504" cy="5159393"/>
            <a:chOff x="4515516" y="1678387"/>
            <a:chExt cx="3346504" cy="5159393"/>
          </a:xfrm>
        </p:grpSpPr>
        <p:pic>
          <p:nvPicPr>
            <p:cNvPr id="4" name="Picture 3">
              <a:extLst>
                <a:ext uri="{FF2B5EF4-FFF2-40B4-BE49-F238E27FC236}">
                  <a16:creationId xmlns="" xmlns:a16="http://schemas.microsoft.com/office/drawing/2014/main" id="{80F4C456-4004-4832-8676-F12E9921D7A0}"/>
                </a:ext>
              </a:extLst>
            </p:cNvPr>
            <p:cNvPicPr>
              <a:picLocks noChangeAspect="1"/>
            </p:cNvPicPr>
            <p:nvPr/>
          </p:nvPicPr>
          <p:blipFill>
            <a:blip r:embed="rId4">
              <a:lum/>
              <a:alphaModFix/>
            </a:blip>
            <a:srcRect/>
            <a:stretch>
              <a:fillRect/>
            </a:stretch>
          </p:blipFill>
          <p:spPr>
            <a:xfrm>
              <a:off x="4515516" y="1678387"/>
              <a:ext cx="3346503" cy="2573360"/>
            </a:xfrm>
            <a:prstGeom prst="rect">
              <a:avLst/>
            </a:prstGeom>
            <a:noFill/>
            <a:ln>
              <a:noFill/>
            </a:ln>
          </p:spPr>
        </p:pic>
        <p:pic>
          <p:nvPicPr>
            <p:cNvPr id="10" name="Picture 9">
              <a:extLst>
                <a:ext uri="{FF2B5EF4-FFF2-40B4-BE49-F238E27FC236}">
                  <a16:creationId xmlns="" xmlns:a16="http://schemas.microsoft.com/office/drawing/2014/main" id="{A5202300-86AF-4695-9D86-102BE2952790}"/>
                </a:ext>
              </a:extLst>
            </p:cNvPr>
            <p:cNvPicPr>
              <a:picLocks noChangeAspect="1"/>
            </p:cNvPicPr>
            <p:nvPr/>
          </p:nvPicPr>
          <p:blipFill>
            <a:blip r:embed="rId5">
              <a:lum/>
              <a:alphaModFix/>
            </a:blip>
            <a:srcRect/>
            <a:stretch>
              <a:fillRect/>
            </a:stretch>
          </p:blipFill>
          <p:spPr>
            <a:xfrm>
              <a:off x="4515517" y="4264419"/>
              <a:ext cx="3346503" cy="2573361"/>
            </a:xfrm>
            <a:prstGeom prst="rect">
              <a:avLst/>
            </a:prstGeom>
            <a:noFill/>
            <a:ln>
              <a:noFill/>
            </a:ln>
          </p:spPr>
        </p:pic>
      </p:grpSp>
      <p:graphicFrame>
        <p:nvGraphicFramePr>
          <p:cNvPr id="12" name="Table 11"/>
          <p:cNvGraphicFramePr>
            <a:graphicFrameLocks noGrp="1"/>
          </p:cNvGraphicFramePr>
          <p:nvPr>
            <p:extLst>
              <p:ext uri="{D42A27DB-BD31-4B8C-83A1-F6EECF244321}">
                <p14:modId xmlns:p14="http://schemas.microsoft.com/office/powerpoint/2010/main" val="3295191534"/>
              </p:ext>
            </p:extLst>
          </p:nvPr>
        </p:nvGraphicFramePr>
        <p:xfrm>
          <a:off x="326005" y="361235"/>
          <a:ext cx="8525927" cy="1219200"/>
        </p:xfrm>
        <a:graphic>
          <a:graphicData uri="http://schemas.openxmlformats.org/drawingml/2006/table">
            <a:tbl>
              <a:tblPr firstRow="1" bandRow="1">
                <a:tableStyleId>{5C22544A-7EE6-4342-B048-85BDC9FD1C3A}</a:tableStyleId>
              </a:tblPr>
              <a:tblGrid>
                <a:gridCol w="1956019"/>
                <a:gridCol w="1765190"/>
                <a:gridCol w="1542553"/>
                <a:gridCol w="1614115"/>
                <a:gridCol w="1648050"/>
              </a:tblGrid>
              <a:tr h="289855">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1" baseline="30000" dirty="0" smtClean="0">
                          <a:latin typeface="Times New Roman" panose="02020603050405020304" pitchFamily="18" charset="0"/>
                          <a:cs typeface="Times New Roman" panose="02020603050405020304" pitchFamily="18" charset="0"/>
                        </a:rPr>
                        <a:t>148</a:t>
                      </a:r>
                      <a:r>
                        <a:rPr lang="en-US" altLang="en-US" sz="1400" b="1" dirty="0" smtClean="0">
                          <a:latin typeface="Times New Roman" panose="02020603050405020304" pitchFamily="18" charset="0"/>
                          <a:cs typeface="Times New Roman" panose="02020603050405020304" pitchFamily="18" charset="0"/>
                        </a:rPr>
                        <a:t>Gd</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1" baseline="30000" dirty="0" smtClean="0">
                          <a:latin typeface="Times New Roman" panose="02020603050405020304" pitchFamily="18" charset="0"/>
                          <a:cs typeface="Times New Roman" panose="02020603050405020304" pitchFamily="18" charset="0"/>
                        </a:rPr>
                        <a:t>241</a:t>
                      </a:r>
                      <a:r>
                        <a:rPr lang="en-US" altLang="en-US" sz="1400" b="1" dirty="0" smtClean="0">
                          <a:latin typeface="Times New Roman" panose="02020603050405020304" pitchFamily="18" charset="0"/>
                          <a:cs typeface="Times New Roman" panose="02020603050405020304" pitchFamily="18" charset="0"/>
                        </a:rPr>
                        <a:t>Am</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 </a:t>
                      </a:r>
                      <a:r>
                        <a:rPr lang="en-US" sz="1400" dirty="0" err="1" smtClean="0"/>
                        <a:t>Torr</a:t>
                      </a:r>
                      <a:r>
                        <a:rPr lang="en-US" sz="1400" dirty="0" smtClean="0"/>
                        <a:t>, 12.5cm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 </a:t>
                      </a:r>
                      <a:r>
                        <a:rPr lang="en-US" sz="1400" dirty="0" err="1" smtClean="0"/>
                        <a:t>Torr</a:t>
                      </a:r>
                      <a:r>
                        <a:rPr lang="en-US" sz="1400" dirty="0" smtClean="0"/>
                        <a:t>, 12.5cm </a:t>
                      </a:r>
                    </a:p>
                  </a:txBody>
                  <a:tcPr/>
                </a:tc>
              </a:tr>
              <a:tr h="267029">
                <a:tc>
                  <a:txBody>
                    <a:bodyPr/>
                    <a:lstStyle/>
                    <a:p>
                      <a:r>
                        <a:rPr lang="en-US" sz="1400" dirty="0" smtClean="0"/>
                        <a:t>10</a:t>
                      </a:r>
                      <a:r>
                        <a:rPr lang="en-US" sz="1400" baseline="30000" dirty="0" smtClean="0"/>
                        <a:t>-5</a:t>
                      </a:r>
                      <a:r>
                        <a:rPr lang="en-US" sz="1400" dirty="0" smtClean="0"/>
                        <a:t> </a:t>
                      </a:r>
                      <a:r>
                        <a:rPr lang="en-US" sz="1400" dirty="0" err="1" smtClean="0"/>
                        <a:t>Torr</a:t>
                      </a:r>
                      <a:r>
                        <a:rPr lang="en-US" sz="1400" dirty="0" smtClean="0"/>
                        <a:t>, 20cm</a:t>
                      </a:r>
                      <a:endParaRPr lang="en-US" sz="1400" dirty="0"/>
                    </a:p>
                  </a:txBody>
                  <a:tcPr/>
                </a:tc>
                <a:tc>
                  <a:txBody>
                    <a:bodyPr/>
                    <a:lstStyle/>
                    <a:p>
                      <a:pPr algn="ctr"/>
                      <a:r>
                        <a:rPr lang="en-US" sz="1400" b="1" dirty="0" smtClean="0">
                          <a:latin typeface="Times New Roman" panose="02020603050405020304" pitchFamily="18" charset="0"/>
                          <a:cs typeface="Times New Roman" panose="02020603050405020304" pitchFamily="18" charset="0"/>
                        </a:rPr>
                        <a:t>274.6 </a:t>
                      </a:r>
                      <a:r>
                        <a:rPr lang="en-US" sz="1400" b="1" dirty="0" err="1" smtClean="0">
                          <a:latin typeface="Times New Roman" panose="02020603050405020304" pitchFamily="18" charset="0"/>
                          <a:cs typeface="Times New Roman" panose="02020603050405020304" pitchFamily="18" charset="0"/>
                        </a:rPr>
                        <a:t>ch.</a:t>
                      </a:r>
                      <a:r>
                        <a:rPr lang="en-US" sz="1400" b="1" dirty="0" smtClean="0">
                          <a:latin typeface="Times New Roman" panose="02020603050405020304" pitchFamily="18" charset="0"/>
                          <a:cs typeface="Times New Roman" panose="02020603050405020304" pitchFamily="18" charset="0"/>
                        </a:rPr>
                        <a:t> </a:t>
                      </a:r>
                      <a:endParaRPr lang="en-US" sz="1400" dirty="0"/>
                    </a:p>
                  </a:txBody>
                  <a:tcPr/>
                </a:tc>
                <a:tc>
                  <a:txBody>
                    <a:bodyPr/>
                    <a:lstStyle/>
                    <a:p>
                      <a:pPr algn="ctr"/>
                      <a:r>
                        <a:rPr lang="en-US" sz="1400" b="1" dirty="0" smtClean="0">
                          <a:latin typeface="Times New Roman" panose="02020603050405020304" pitchFamily="18" charset="0"/>
                          <a:cs typeface="Times New Roman" panose="02020603050405020304" pitchFamily="18" charset="0"/>
                        </a:rPr>
                        <a:t>397.6 </a:t>
                      </a:r>
                      <a:r>
                        <a:rPr lang="en-US" sz="1400" b="1" dirty="0" err="1" smtClean="0">
                          <a:latin typeface="Times New Roman" panose="02020603050405020304" pitchFamily="18" charset="0"/>
                          <a:cs typeface="Times New Roman" panose="02020603050405020304" pitchFamily="18" charset="0"/>
                        </a:rPr>
                        <a:t>ch.</a:t>
                      </a:r>
                      <a:endParaRPr lang="en-US" sz="1400" dirty="0"/>
                    </a:p>
                  </a:txBody>
                  <a:tcPr/>
                </a:tc>
                <a:tc>
                  <a:txBody>
                    <a:bodyPr/>
                    <a:lstStyle/>
                    <a:p>
                      <a:pPr algn="ctr"/>
                      <a:endParaRPr lang="en-US" sz="1400" dirty="0"/>
                    </a:p>
                  </a:txBody>
                  <a:tcPr/>
                </a:tc>
                <a:tc>
                  <a:txBody>
                    <a:bodyPr/>
                    <a:lstStyle/>
                    <a:p>
                      <a:pPr algn="ctr"/>
                      <a:endParaRPr lang="en-US" sz="1400" dirty="0"/>
                    </a:p>
                  </a:txBody>
                  <a:tcPr/>
                </a:tc>
              </a:tr>
              <a:tr h="267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10</a:t>
                      </a:r>
                      <a:r>
                        <a:rPr lang="en-US" sz="1400" baseline="30000" dirty="0" smtClean="0"/>
                        <a:t> </a:t>
                      </a:r>
                      <a:r>
                        <a:rPr lang="en-US" sz="1400" dirty="0" err="1" smtClean="0"/>
                        <a:t>Torr</a:t>
                      </a:r>
                      <a:r>
                        <a:rPr lang="en-US" sz="1400" dirty="0" smtClean="0"/>
                        <a:t>, 20cm</a:t>
                      </a:r>
                    </a:p>
                  </a:txBody>
                  <a:tcPr/>
                </a:tc>
                <a:tc>
                  <a:txBody>
                    <a:bodyPr/>
                    <a:lstStyle/>
                    <a:p>
                      <a:pPr algn="ctr"/>
                      <a:r>
                        <a:rPr lang="en-US" sz="1400" b="1" dirty="0" smtClean="0">
                          <a:latin typeface="Times New Roman" panose="02020603050405020304" pitchFamily="18" charset="0"/>
                          <a:cs typeface="Times New Roman" panose="02020603050405020304" pitchFamily="18" charset="0"/>
                        </a:rPr>
                        <a:t>270.9 </a:t>
                      </a:r>
                      <a:r>
                        <a:rPr lang="en-US" sz="1400" b="1" dirty="0" err="1" smtClean="0">
                          <a:latin typeface="Times New Roman" panose="02020603050405020304" pitchFamily="18" charset="0"/>
                          <a:cs typeface="Times New Roman" panose="02020603050405020304" pitchFamily="18" charset="0"/>
                        </a:rPr>
                        <a:t>ch.</a:t>
                      </a:r>
                      <a:endParaRPr lang="en-US" sz="1400" dirty="0"/>
                    </a:p>
                  </a:txBody>
                  <a:tcPr/>
                </a:tc>
                <a:tc>
                  <a:txBody>
                    <a:bodyPr/>
                    <a:lstStyle/>
                    <a:p>
                      <a:pPr algn="ctr"/>
                      <a:r>
                        <a:rPr lang="en-US" sz="1400" b="1" dirty="0" smtClean="0">
                          <a:latin typeface="Times New Roman" panose="02020603050405020304" pitchFamily="18" charset="0"/>
                          <a:cs typeface="Times New Roman" panose="02020603050405020304" pitchFamily="18" charset="0"/>
                        </a:rPr>
                        <a:t>392.5 </a:t>
                      </a:r>
                      <a:r>
                        <a:rPr lang="en-US" sz="1400" b="1" dirty="0" err="1" smtClean="0">
                          <a:latin typeface="Times New Roman" panose="02020603050405020304" pitchFamily="18" charset="0"/>
                          <a:cs typeface="Times New Roman" panose="02020603050405020304" pitchFamily="18" charset="0"/>
                        </a:rPr>
                        <a:t>ch.</a:t>
                      </a:r>
                      <a:endParaRPr lang="en-US" sz="1400" dirty="0"/>
                    </a:p>
                  </a:txBody>
                  <a:tcPr/>
                </a:tc>
                <a:tc>
                  <a:txBody>
                    <a:bodyPr/>
                    <a:lstStyle/>
                    <a:p>
                      <a:pPr algn="ctr"/>
                      <a:endParaRPr lang="en-US" sz="1400" dirty="0"/>
                    </a:p>
                  </a:txBody>
                  <a:tcPr/>
                </a:tc>
                <a:tc>
                  <a:txBody>
                    <a:bodyPr/>
                    <a:lstStyle/>
                    <a:p>
                      <a:pPr algn="ctr"/>
                      <a:endParaRPr lang="en-US" sz="1400" dirty="0"/>
                    </a:p>
                  </a:txBody>
                  <a:tcPr/>
                </a:tc>
              </a:tr>
              <a:tr h="267029">
                <a:tc>
                  <a:txBody>
                    <a:bodyPr/>
                    <a:lstStyle/>
                    <a:p>
                      <a:pPr algn="ctr"/>
                      <a:r>
                        <a:rPr lang="en-US" sz="1400" b="1" dirty="0" smtClean="0">
                          <a:latin typeface="Times New Roman" panose="02020603050405020304" pitchFamily="18" charset="0"/>
                          <a:cs typeface="Times New Roman" panose="02020603050405020304" pitchFamily="18" charset="0"/>
                        </a:rPr>
                        <a:t>Delta</a:t>
                      </a:r>
                      <a:endParaRPr 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sz="1400" b="1" dirty="0" smtClean="0">
                          <a:latin typeface="Times New Roman" panose="02020603050405020304" pitchFamily="18" charset="0"/>
                          <a:cs typeface="Times New Roman" panose="02020603050405020304" pitchFamily="18" charset="0"/>
                        </a:rPr>
                        <a:t>~50keV</a:t>
                      </a:r>
                      <a:endParaRPr 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sz="1400" b="1" dirty="0" smtClean="0">
                          <a:latin typeface="Times New Roman" panose="02020603050405020304" pitchFamily="18" charset="0"/>
                          <a:cs typeface="Times New Roman" panose="02020603050405020304" pitchFamily="18" charset="0"/>
                        </a:rPr>
                        <a:t>~60keV</a:t>
                      </a:r>
                      <a:endParaRPr 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sz="1400" b="1" dirty="0" smtClean="0">
                          <a:latin typeface="Times New Roman" panose="02020603050405020304" pitchFamily="18" charset="0"/>
                          <a:cs typeface="Times New Roman" panose="02020603050405020304" pitchFamily="18" charset="0"/>
                        </a:rPr>
                        <a:t>~15keV</a:t>
                      </a:r>
                      <a:endParaRPr 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sz="1400" b="1" dirty="0" smtClean="0">
                          <a:latin typeface="Times New Roman" panose="02020603050405020304" pitchFamily="18" charset="0"/>
                          <a:cs typeface="Times New Roman" panose="02020603050405020304" pitchFamily="18" charset="0"/>
                        </a:rPr>
                        <a:t>~13keV</a:t>
                      </a:r>
                      <a:endParaRPr lang="en-US" sz="1400" b="1" dirty="0">
                        <a:latin typeface="Times New Roman" panose="02020603050405020304" pitchFamily="18" charset="0"/>
                        <a:cs typeface="Times New Roman" panose="02020603050405020304" pitchFamily="18" charset="0"/>
                      </a:endParaRPr>
                    </a:p>
                  </a:txBody>
                  <a:tcPr/>
                </a:tc>
              </a:tr>
            </a:tbl>
          </a:graphicData>
        </a:graphic>
      </p:graphicFrame>
      <p:pic>
        <p:nvPicPr>
          <p:cNvPr id="15" name="Picture 2" descr="NIST Physical Measurement Laboratory">
            <a:extLst>
              <a:ext uri="{FF2B5EF4-FFF2-40B4-BE49-F238E27FC236}">
                <a16:creationId xmlns="" xmlns:a16="http://schemas.microsoft.com/office/drawing/2014/main" id="{20141A8A-1BF6-4DC3-8CFC-5FAB1EFD22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701" y="396735"/>
            <a:ext cx="491147" cy="25334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 y="-3374"/>
            <a:ext cx="9088341"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Absorption energy of alpha in </a:t>
            </a:r>
            <a:r>
              <a:rPr lang="en-US" sz="2000" b="1" baseline="30000" dirty="0" smtClean="0">
                <a:latin typeface="Times New Roman" panose="02020603050405020304" pitchFamily="18" charset="0"/>
                <a:cs typeface="Times New Roman" panose="02020603050405020304" pitchFamily="18" charset="0"/>
              </a:rPr>
              <a:t>4</a:t>
            </a:r>
            <a:r>
              <a:rPr lang="en-US" sz="2000" b="1" dirty="0" smtClean="0">
                <a:latin typeface="Times New Roman" panose="02020603050405020304" pitchFamily="18" charset="0"/>
                <a:cs typeface="Times New Roman" panose="02020603050405020304" pitchFamily="18" charset="0"/>
              </a:rPr>
              <a:t>He gas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999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D09A7A9-2536-42C4-ABA8-8C01CDED1EC3}"/>
              </a:ext>
            </a:extLst>
          </p:cNvPr>
          <p:cNvPicPr>
            <a:picLocks noChangeAspect="1"/>
          </p:cNvPicPr>
          <p:nvPr/>
        </p:nvPicPr>
        <p:blipFill>
          <a:blip r:embed="rId2">
            <a:lum/>
            <a:alphaModFix/>
          </a:blip>
          <a:srcRect/>
          <a:stretch>
            <a:fillRect/>
          </a:stretch>
        </p:blipFill>
        <p:spPr>
          <a:xfrm>
            <a:off x="4879780" y="1361907"/>
            <a:ext cx="3587141" cy="2623315"/>
          </a:xfrm>
          <a:prstGeom prst="rect">
            <a:avLst/>
          </a:prstGeom>
          <a:noFill/>
          <a:ln>
            <a:noFill/>
          </a:ln>
        </p:spPr>
      </p:pic>
      <p:pic>
        <p:nvPicPr>
          <p:cNvPr id="4" name="Picture 3">
            <a:extLst>
              <a:ext uri="{FF2B5EF4-FFF2-40B4-BE49-F238E27FC236}">
                <a16:creationId xmlns="" xmlns:a16="http://schemas.microsoft.com/office/drawing/2014/main" id="{776729F3-53F4-4394-81CC-0A94E09D3B62}"/>
              </a:ext>
            </a:extLst>
          </p:cNvPr>
          <p:cNvPicPr>
            <a:picLocks noChangeAspect="1"/>
          </p:cNvPicPr>
          <p:nvPr/>
        </p:nvPicPr>
        <p:blipFill>
          <a:blip r:embed="rId3">
            <a:lum/>
            <a:alphaModFix/>
          </a:blip>
          <a:srcRect/>
          <a:stretch>
            <a:fillRect/>
          </a:stretch>
        </p:blipFill>
        <p:spPr>
          <a:xfrm>
            <a:off x="798773" y="4136718"/>
            <a:ext cx="3554152" cy="2599190"/>
          </a:xfrm>
          <a:prstGeom prst="rect">
            <a:avLst/>
          </a:prstGeom>
          <a:noFill/>
          <a:ln>
            <a:noFill/>
          </a:ln>
        </p:spPr>
      </p:pic>
      <p:pic>
        <p:nvPicPr>
          <p:cNvPr id="5" name="Picture 4">
            <a:extLst>
              <a:ext uri="{FF2B5EF4-FFF2-40B4-BE49-F238E27FC236}">
                <a16:creationId xmlns="" xmlns:a16="http://schemas.microsoft.com/office/drawing/2014/main" id="{EE434204-0DE5-45A0-A5F5-DE82767CA0BA}"/>
              </a:ext>
            </a:extLst>
          </p:cNvPr>
          <p:cNvPicPr>
            <a:picLocks noChangeAspect="1"/>
          </p:cNvPicPr>
          <p:nvPr/>
        </p:nvPicPr>
        <p:blipFill>
          <a:blip r:embed="rId4">
            <a:lum/>
            <a:alphaModFix/>
          </a:blip>
          <a:srcRect/>
          <a:stretch>
            <a:fillRect/>
          </a:stretch>
        </p:blipFill>
        <p:spPr>
          <a:xfrm>
            <a:off x="4829230" y="4136718"/>
            <a:ext cx="3587141" cy="2623315"/>
          </a:xfrm>
          <a:prstGeom prst="rect">
            <a:avLst/>
          </a:prstGeom>
          <a:noFill/>
          <a:ln>
            <a:noFill/>
          </a:ln>
        </p:spPr>
      </p:pic>
      <p:pic>
        <p:nvPicPr>
          <p:cNvPr id="6" name="Picture 5">
            <a:extLst>
              <a:ext uri="{FF2B5EF4-FFF2-40B4-BE49-F238E27FC236}">
                <a16:creationId xmlns="" xmlns:a16="http://schemas.microsoft.com/office/drawing/2014/main" id="{ED3E36CB-EE68-4798-8F45-CF4E0F6DE05F}"/>
              </a:ext>
            </a:extLst>
          </p:cNvPr>
          <p:cNvPicPr>
            <a:picLocks noChangeAspect="1"/>
          </p:cNvPicPr>
          <p:nvPr/>
        </p:nvPicPr>
        <p:blipFill>
          <a:blip r:embed="rId5">
            <a:lum/>
            <a:alphaModFix/>
          </a:blip>
          <a:srcRect/>
          <a:stretch>
            <a:fillRect/>
          </a:stretch>
        </p:blipFill>
        <p:spPr>
          <a:xfrm>
            <a:off x="798773" y="1450436"/>
            <a:ext cx="3554152" cy="2610986"/>
          </a:xfrm>
          <a:prstGeom prst="rect">
            <a:avLst/>
          </a:prstGeom>
          <a:noFill/>
          <a:ln>
            <a:noFill/>
          </a:ln>
        </p:spPr>
      </p:pic>
      <p:sp>
        <p:nvSpPr>
          <p:cNvPr id="7" name="Rectangle 6"/>
          <p:cNvSpPr/>
          <p:nvPr/>
        </p:nvSpPr>
        <p:spPr>
          <a:xfrm>
            <a:off x="0" y="0"/>
            <a:ext cx="9144000" cy="147732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Spectra of </a:t>
            </a:r>
            <a:r>
              <a:rPr lang="en-US" b="1" baseline="30000" dirty="0">
                <a:latin typeface="Times New Roman" panose="02020603050405020304" pitchFamily="18" charset="0"/>
                <a:cs typeface="Times New Roman" panose="02020603050405020304" pitchFamily="18" charset="0"/>
              </a:rPr>
              <a:t>241</a:t>
            </a:r>
            <a:r>
              <a:rPr lang="en-US" b="1" dirty="0">
                <a:latin typeface="Times New Roman" panose="02020603050405020304" pitchFamily="18" charset="0"/>
                <a:cs typeface="Times New Roman" panose="02020603050405020304" pitchFamily="18" charset="0"/>
              </a:rPr>
              <a:t>Am </a:t>
            </a:r>
            <a:r>
              <a:rPr lang="en-US" b="1" dirty="0" smtClean="0">
                <a:latin typeface="Times New Roman" panose="02020603050405020304" pitchFamily="18" charset="0"/>
                <a:cs typeface="Times New Roman" panose="02020603050405020304" pitchFamily="18" charset="0"/>
              </a:rPr>
              <a:t>(5.388-1.6</a:t>
            </a:r>
            <a:r>
              <a:rPr lang="en-US" b="1" dirty="0">
                <a:latin typeface="Times New Roman" panose="02020603050405020304" pitchFamily="18" charset="0"/>
                <a:cs typeface="Times New Roman" panose="02020603050405020304" pitchFamily="18" charset="0"/>
              </a:rPr>
              <a:t>%, 5.443-13%, 5.486-84%, 5.511, 5.545MeV) </a:t>
            </a:r>
            <a:r>
              <a:rPr lang="en-US" b="1" dirty="0" smtClean="0">
                <a:latin typeface="Times New Roman" panose="02020603050405020304" pitchFamily="18" charset="0"/>
                <a:cs typeface="Times New Roman" panose="02020603050405020304" pitchFamily="18" charset="0"/>
              </a:rPr>
              <a:t>and </a:t>
            </a:r>
            <a:r>
              <a:rPr lang="en-US" b="1" baseline="30000" dirty="0" smtClean="0">
                <a:latin typeface="Times New Roman" panose="02020603050405020304" pitchFamily="18" charset="0"/>
                <a:cs typeface="Times New Roman" panose="02020603050405020304" pitchFamily="18" charset="0"/>
              </a:rPr>
              <a:t>148</a:t>
            </a:r>
            <a:r>
              <a:rPr lang="en-US" b="1" dirty="0" smtClean="0">
                <a:latin typeface="Times New Roman" panose="02020603050405020304" pitchFamily="18" charset="0"/>
                <a:cs typeface="Times New Roman" panose="02020603050405020304" pitchFamily="18" charset="0"/>
              </a:rPr>
              <a:t>Gd (3.184MeV</a:t>
            </a:r>
            <a:r>
              <a:rPr lang="en-US" b="1" dirty="0">
                <a:latin typeface="Times New Roman" panose="02020603050405020304" pitchFamily="18" charset="0"/>
                <a:cs typeface="Times New Roman" panose="02020603050405020304" pitchFamily="18" charset="0"/>
              </a:rPr>
              <a:t>) by Hamamatsu Si array detector </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S4114-35N)+preamplifier(charge)+</a:t>
            </a:r>
            <a:r>
              <a:rPr lang="en-US" b="1" dirty="0" smtClean="0">
                <a:latin typeface="Times New Roman" panose="02020603050405020304" pitchFamily="18" charset="0"/>
                <a:cs typeface="Times New Roman" panose="02020603050405020304" pitchFamily="18" charset="0"/>
              </a:rPr>
              <a:t>shaper. </a:t>
            </a:r>
            <a:endParaRPr lang="en-US" b="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s</a:t>
            </a:r>
            <a:r>
              <a:rPr lang="en-US" b="1" i="1" dirty="0" smtClean="0">
                <a:latin typeface="Times New Roman" panose="02020603050405020304" pitchFamily="18" charset="0"/>
                <a:cs typeface="Times New Roman" panose="02020603050405020304" pitchFamily="18" charset="0"/>
              </a:rPr>
              <a:t>igma </a:t>
            </a:r>
            <a:r>
              <a:rPr lang="en-US" b="1" i="1" dirty="0">
                <a:latin typeface="Times New Roman" panose="02020603050405020304" pitchFamily="18" charset="0"/>
                <a:cs typeface="Times New Roman" panose="02020603050405020304" pitchFamily="18" charset="0"/>
              </a:rPr>
              <a:t>noise ~</a:t>
            </a:r>
            <a:r>
              <a:rPr lang="en-US" b="1" i="1" dirty="0" smtClean="0">
                <a:latin typeface="Times New Roman" panose="02020603050405020304" pitchFamily="18" charset="0"/>
                <a:cs typeface="Times New Roman" panose="02020603050405020304" pitchFamily="18" charset="0"/>
              </a:rPr>
              <a:t>21keV;</a:t>
            </a:r>
          </a:p>
          <a:p>
            <a:r>
              <a:rPr lang="en-US" b="1" i="1" dirty="0" smtClean="0">
                <a:latin typeface="Times New Roman" panose="02020603050405020304" pitchFamily="18" charset="0"/>
                <a:cs typeface="Times New Roman" panose="02020603050405020304" pitchFamily="18" charset="0"/>
              </a:rPr>
              <a:t>energy </a:t>
            </a:r>
            <a:r>
              <a:rPr lang="en-US" b="1" i="1" dirty="0">
                <a:latin typeface="Times New Roman" panose="02020603050405020304" pitchFamily="18" charset="0"/>
                <a:cs typeface="Times New Roman" panose="02020603050405020304" pitchFamily="18" charset="0"/>
              </a:rPr>
              <a:t>resolution of alpha </a:t>
            </a:r>
            <a:r>
              <a:rPr lang="en-US" b="1" i="1" dirty="0" smtClean="0">
                <a:latin typeface="Times New Roman" panose="02020603050405020304" pitchFamily="18" charset="0"/>
                <a:cs typeface="Times New Roman" panose="02020603050405020304" pitchFamily="18" charset="0"/>
              </a:rPr>
              <a:t>(</a:t>
            </a:r>
            <a:r>
              <a:rPr lang="en-US" b="1" baseline="30000" dirty="0">
                <a:latin typeface="Times New Roman" panose="02020603050405020304" pitchFamily="18" charset="0"/>
                <a:cs typeface="Times New Roman" panose="02020603050405020304" pitchFamily="18" charset="0"/>
              </a:rPr>
              <a:t>148</a:t>
            </a:r>
            <a:r>
              <a:rPr lang="en-US" b="1" dirty="0">
                <a:latin typeface="Times New Roman" panose="02020603050405020304" pitchFamily="18" charset="0"/>
                <a:cs typeface="Times New Roman" panose="02020603050405020304" pitchFamily="18" charset="0"/>
              </a:rPr>
              <a:t>Gd</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35keV;</a:t>
            </a:r>
          </a:p>
          <a:p>
            <a:r>
              <a:rPr lang="en-US" b="1" i="1" dirty="0" smtClean="0">
                <a:latin typeface="Times New Roman" panose="02020603050405020304" pitchFamily="18" charset="0"/>
                <a:cs typeface="Times New Roman" panose="02020603050405020304" pitchFamily="18" charset="0"/>
              </a:rPr>
              <a:t>full-width </a:t>
            </a:r>
            <a:r>
              <a:rPr lang="en-US" b="1" i="1" dirty="0">
                <a:latin typeface="Times New Roman" panose="02020603050405020304" pitchFamily="18" charset="0"/>
                <a:cs typeface="Times New Roman" panose="02020603050405020304" pitchFamily="18" charset="0"/>
              </a:rPr>
              <a:t>of the signal ~60nsec.</a:t>
            </a:r>
          </a:p>
        </p:txBody>
      </p:sp>
    </p:spTree>
    <p:extLst>
      <p:ext uri="{BB962C8B-B14F-4D97-AF65-F5344CB8AC3E}">
        <p14:creationId xmlns:p14="http://schemas.microsoft.com/office/powerpoint/2010/main" val="1212097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0" y="785216"/>
                <a:ext cx="9144000" cy="5084533"/>
              </a:xfrm>
              <a:prstGeom prst="rect">
                <a:avLst/>
              </a:prstGeom>
            </p:spPr>
            <p:txBody>
              <a:bodyPr wrap="square">
                <a:spAutoFit/>
              </a:bodyPr>
              <a:lstStyle/>
              <a:p>
                <a:pPr marL="342900" indent="-342900">
                  <a:buFont typeface="Wingdings" panose="05000000000000000000" pitchFamily="2" charset="2"/>
                  <a:buChar char="q"/>
                </a:pPr>
                <a:r>
                  <a:rPr lang="en-US" b="1" dirty="0" smtClean="0"/>
                  <a:t>Beam parameters:</a:t>
                </a:r>
              </a:p>
              <a:p>
                <a:pPr marL="285750" lvl="0" indent="-285750">
                  <a:buFont typeface="Arial" panose="020B0604020202020204" pitchFamily="34" charset="0"/>
                  <a:buChar char="•"/>
                </a:pPr>
                <a:r>
                  <a:rPr lang="en-US" dirty="0" smtClean="0"/>
                  <a:t>beam </a:t>
                </a:r>
                <a:r>
                  <a:rPr lang="en-US" dirty="0"/>
                  <a:t>polarization</a:t>
                </a:r>
                <a:r>
                  <a:rPr lang="en-US" dirty="0" smtClean="0"/>
                  <a:t>    	                 </a:t>
                </a:r>
                <a14:m>
                  <m:oMath xmlns:m="http://schemas.openxmlformats.org/officeDocument/2006/math">
                    <m:r>
                      <a:rPr lang="en-US" i="1">
                        <a:latin typeface="Cambria Math"/>
                      </a:rPr>
                      <m:t>70 %</m:t>
                    </m:r>
                  </m:oMath>
                </a14:m>
                <a:endParaRPr lang="en-US" dirty="0"/>
              </a:p>
              <a:p>
                <a:pPr marL="285750" lvl="0" indent="-285750">
                  <a:buFont typeface="Arial" panose="020B0604020202020204" pitchFamily="34" charset="0"/>
                  <a:buChar char="•"/>
                </a:pPr>
                <a:r>
                  <a:rPr lang="en-US" dirty="0" smtClean="0"/>
                  <a:t>beam </a:t>
                </a:r>
                <a:r>
                  <a:rPr lang="en-US" dirty="0"/>
                  <a:t>energy	</a:t>
                </a:r>
                <a:r>
                  <a:rPr lang="en-US" dirty="0" smtClean="0"/>
                  <a:t>      	</a:t>
                </a:r>
                <a:r>
                  <a:rPr lang="en-US" dirty="0"/>
                  <a:t> </a:t>
                </a:r>
                <a:r>
                  <a:rPr lang="en-US" dirty="0" smtClean="0"/>
                  <a:t>                </a:t>
                </a:r>
                <a14:m>
                  <m:oMath xmlns:m="http://schemas.openxmlformats.org/officeDocument/2006/math">
                    <m:r>
                      <a:rPr lang="en-US" i="1">
                        <a:latin typeface="Cambria Math"/>
                      </a:rPr>
                      <m:t>6 </m:t>
                    </m:r>
                    <m:r>
                      <m:rPr>
                        <m:sty m:val="p"/>
                      </m:rPr>
                      <a:rPr lang="en-US">
                        <a:latin typeface="Cambria Math"/>
                      </a:rPr>
                      <m:t>MeV</m:t>
                    </m:r>
                  </m:oMath>
                </a14:m>
                <a:endParaRPr lang="en-US" dirty="0" smtClean="0"/>
              </a:p>
              <a:p>
                <a:pPr marL="285750" indent="-285750">
                  <a:buFont typeface="Arial" panose="020B0604020202020204" pitchFamily="34" charset="0"/>
                  <a:buChar char="•"/>
                </a:pPr>
                <a:r>
                  <a:rPr lang="en-US" dirty="0"/>
                  <a:t>t</a:t>
                </a:r>
                <a:r>
                  <a:rPr lang="en-US" dirty="0" smtClean="0"/>
                  <a:t>otal intensity				</a:t>
                </a:r>
                <a14:m>
                  <m:oMath xmlns:m="http://schemas.openxmlformats.org/officeDocument/2006/math">
                    <m:r>
                      <a:rPr lang="en-US" i="1" dirty="0" smtClean="0">
                        <a:latin typeface="Cambria Math"/>
                      </a:rPr>
                      <m:t>2</m:t>
                    </m:r>
                    <m:r>
                      <a:rPr lang="en-US" i="1">
                        <a:latin typeface="Cambria Math"/>
                      </a:rPr>
                      <m:t>×</m:t>
                    </m:r>
                    <m:sSup>
                      <m:sSupPr>
                        <m:ctrlPr>
                          <a:rPr lang="en-US" i="1">
                            <a:latin typeface="Cambria Math"/>
                          </a:rPr>
                        </m:ctrlPr>
                      </m:sSupPr>
                      <m:e>
                        <m:r>
                          <a:rPr lang="en-US" i="1">
                            <a:latin typeface="Cambria Math"/>
                          </a:rPr>
                          <m:t>10</m:t>
                        </m:r>
                      </m:e>
                      <m:sup>
                        <m:r>
                          <a:rPr lang="en-US" i="1">
                            <a:latin typeface="Cambria Math"/>
                          </a:rPr>
                          <m:t>11</m:t>
                        </m:r>
                      </m:sup>
                    </m:sSup>
                    <m:r>
                      <a:rPr lang="en-US" i="1">
                        <a:latin typeface="Cambria Math"/>
                      </a:rPr>
                      <m:t> </m:t>
                    </m:r>
                    <m:sSup>
                      <m:sSupPr>
                        <m:ctrlPr>
                          <a:rPr lang="en-US" i="1">
                            <a:latin typeface="Cambria Math"/>
                          </a:rPr>
                        </m:ctrlPr>
                      </m:sSupPr>
                      <m:e>
                        <m:r>
                          <m:rPr>
                            <m:sty m:val="p"/>
                          </m:rPr>
                          <a:rPr lang="en-US">
                            <a:latin typeface="Cambria Math"/>
                          </a:rPr>
                          <m:t>sec</m:t>
                        </m:r>
                      </m:e>
                      <m:sup>
                        <m:r>
                          <a:rPr lang="en-US" i="1">
                            <a:latin typeface="Cambria Math"/>
                          </a:rPr>
                          <m:t>−1</m:t>
                        </m:r>
                      </m:sup>
                    </m:sSup>
                  </m:oMath>
                </a14:m>
                <a:r>
                  <a:rPr lang="en-US" dirty="0"/>
                  <a:t>  </a:t>
                </a:r>
              </a:p>
              <a:p>
                <a:pPr marL="285750" lvl="0" indent="-285750">
                  <a:buFont typeface="Arial" panose="020B0604020202020204" pitchFamily="34" charset="0"/>
                  <a:buChar char="•"/>
                </a:pPr>
                <a:r>
                  <a:rPr lang="en-US" dirty="0" smtClean="0"/>
                  <a:t>intensity in </a:t>
                </a:r>
                <a:r>
                  <a:rPr lang="en-US" dirty="0" err="1" smtClean="0"/>
                  <a:t>polarimeter</a:t>
                </a:r>
                <a:r>
                  <a:rPr lang="en-US" dirty="0" smtClean="0"/>
                  <a:t>	         ~</a:t>
                </a:r>
                <a14:m>
                  <m:oMath xmlns:m="http://schemas.openxmlformats.org/officeDocument/2006/math">
                    <m:r>
                      <a:rPr lang="en-US" b="0" i="1" smtClean="0">
                        <a:latin typeface="Cambria Math"/>
                      </a:rPr>
                      <m:t>1</m:t>
                    </m:r>
                    <m:r>
                      <a:rPr lang="en-US" i="1">
                        <a:latin typeface="Cambria Math"/>
                      </a:rPr>
                      <m:t>×</m:t>
                    </m:r>
                    <m:sSup>
                      <m:sSupPr>
                        <m:ctrlPr>
                          <a:rPr lang="en-US" i="1">
                            <a:latin typeface="Cambria Math"/>
                          </a:rPr>
                        </m:ctrlPr>
                      </m:sSupPr>
                      <m:e>
                        <m:r>
                          <a:rPr lang="en-US" i="1">
                            <a:latin typeface="Cambria Math"/>
                          </a:rPr>
                          <m:t>10</m:t>
                        </m:r>
                      </m:e>
                      <m:sup>
                        <m:r>
                          <a:rPr lang="en-US" i="1">
                            <a:latin typeface="Cambria Math"/>
                          </a:rPr>
                          <m:t>11</m:t>
                        </m:r>
                      </m:sup>
                    </m:sSup>
                    <m:r>
                      <a:rPr lang="en-US" i="1">
                        <a:latin typeface="Cambria Math"/>
                      </a:rPr>
                      <m:t> </m:t>
                    </m:r>
                    <m:sSup>
                      <m:sSupPr>
                        <m:ctrlPr>
                          <a:rPr lang="en-US" i="1">
                            <a:latin typeface="Cambria Math"/>
                          </a:rPr>
                        </m:ctrlPr>
                      </m:sSupPr>
                      <m:e>
                        <m:r>
                          <m:rPr>
                            <m:sty m:val="p"/>
                          </m:rPr>
                          <a:rPr lang="en-US">
                            <a:latin typeface="Cambria Math"/>
                          </a:rPr>
                          <m:t>sec</m:t>
                        </m:r>
                      </m:e>
                      <m:sup>
                        <m:r>
                          <a:rPr lang="en-US" i="1">
                            <a:latin typeface="Cambria Math"/>
                          </a:rPr>
                          <m:t>−1</m:t>
                        </m:r>
                      </m:sup>
                    </m:sSup>
                  </m:oMath>
                </a14:m>
                <a:r>
                  <a:rPr lang="en-US" dirty="0"/>
                  <a:t> </a:t>
                </a:r>
                <a:r>
                  <a:rPr lang="en-US" dirty="0" smtClean="0"/>
                  <a:t> </a:t>
                </a:r>
                <a:endParaRPr lang="en-US" dirty="0"/>
              </a:p>
              <a:p>
                <a:pPr marL="285750" lvl="0" indent="-285750">
                  <a:buFont typeface="Arial" panose="020B0604020202020204" pitchFamily="34" charset="0"/>
                  <a:buChar char="•"/>
                </a:pPr>
                <a:r>
                  <a:rPr lang="en-US" dirty="0"/>
                  <a:t>b</a:t>
                </a:r>
                <a:r>
                  <a:rPr lang="en-US" dirty="0" smtClean="0"/>
                  <a:t>unch </a:t>
                </a:r>
                <a:r>
                  <a:rPr lang="en-US" dirty="0"/>
                  <a:t>frequency 	</a:t>
                </a:r>
                <a:r>
                  <a:rPr lang="en-US" dirty="0" smtClean="0"/>
                  <a:t>     	         1 Hz </a:t>
                </a:r>
                <a:endParaRPr lang="en-US" dirty="0"/>
              </a:p>
              <a:p>
                <a:pPr marL="285750" lvl="0" indent="-285750">
                  <a:buFont typeface="Arial" panose="020B0604020202020204" pitchFamily="34" charset="0"/>
                  <a:buChar char="•"/>
                </a:pPr>
                <a:r>
                  <a:rPr lang="en-US" dirty="0"/>
                  <a:t>b</a:t>
                </a:r>
                <a:r>
                  <a:rPr lang="en-US" dirty="0" smtClean="0"/>
                  <a:t>unch </a:t>
                </a:r>
                <a:r>
                  <a:rPr lang="en-US" dirty="0"/>
                  <a:t>duration		</a:t>
                </a:r>
                <a:r>
                  <a:rPr lang="en-US" dirty="0" smtClean="0"/>
                  <a:t>	       </a:t>
                </a:r>
                <a14:m>
                  <m:oMath xmlns:m="http://schemas.openxmlformats.org/officeDocument/2006/math">
                    <m:r>
                      <a:rPr lang="en-US" b="0" i="0" smtClean="0">
                        <a:latin typeface="Cambria Math"/>
                      </a:rPr>
                      <m:t> </m:t>
                    </m:r>
                    <m:r>
                      <a:rPr lang="en-US" i="1">
                        <a:latin typeface="Cambria Math"/>
                      </a:rPr>
                      <m:t>20</m:t>
                    </m:r>
                    <m:r>
                      <a:rPr lang="en-US" b="0" i="0" smtClean="0">
                        <a:latin typeface="Cambria Math"/>
                      </a:rPr>
                      <m:t> </m:t>
                    </m:r>
                    <m:r>
                      <m:rPr>
                        <m:sty m:val="p"/>
                      </m:rPr>
                      <a:rPr lang="en-US">
                        <a:latin typeface="Cambria Math"/>
                      </a:rPr>
                      <m:t>μsec</m:t>
                    </m:r>
                  </m:oMath>
                </a14:m>
                <a:r>
                  <a:rPr lang="en-US" dirty="0" smtClean="0"/>
                  <a:t> to Buster (to the </a:t>
                </a:r>
                <a:r>
                  <a:rPr lang="en-US" dirty="0" err="1" smtClean="0"/>
                  <a:t>polarimeter</a:t>
                </a:r>
                <a:r>
                  <a:rPr lang="en-US" dirty="0" smtClean="0"/>
                  <a:t> can </a:t>
                </a:r>
                <a:r>
                  <a:rPr lang="en-US" dirty="0"/>
                  <a:t>be </a:t>
                </a:r>
                <a:r>
                  <a:rPr lang="en-US" dirty="0" smtClean="0"/>
                  <a:t>extend 200</a:t>
                </a:r>
                <a:r>
                  <a:rPr lang="en-US" dirty="0"/>
                  <a:t> </a:t>
                </a:r>
                <a14:m>
                  <m:oMath xmlns:m="http://schemas.openxmlformats.org/officeDocument/2006/math">
                    <m:r>
                      <m:rPr>
                        <m:sty m:val="p"/>
                      </m:rPr>
                      <a:rPr lang="en-US">
                        <a:latin typeface="Cambria Math"/>
                      </a:rPr>
                      <m:t>μsec</m:t>
                    </m:r>
                  </m:oMath>
                </a14:m>
                <a:r>
                  <a:rPr lang="en-US" dirty="0" smtClean="0"/>
                  <a:t>)</a:t>
                </a:r>
              </a:p>
              <a:p>
                <a:pPr marL="285750" lvl="0" indent="-285750">
                  <a:buFont typeface="Arial" panose="020B0604020202020204" pitchFamily="34" charset="0"/>
                  <a:buChar char="•"/>
                </a:pPr>
                <a:endParaRPr lang="en-US" dirty="0" smtClean="0"/>
              </a:p>
              <a:p>
                <a:pPr marL="285750" indent="-285750">
                  <a:buFont typeface="Wingdings" panose="05000000000000000000" pitchFamily="2" charset="2"/>
                  <a:buChar char="q"/>
                </a:pPr>
                <a:r>
                  <a:rPr lang="en-US" b="1" dirty="0"/>
                  <a:t>The expected characteristics of the 6 MeV </a:t>
                </a:r>
                <a:r>
                  <a:rPr lang="en-US" b="1" dirty="0" err="1"/>
                  <a:t>polarimeter</a:t>
                </a:r>
                <a:r>
                  <a:rPr lang="en-US" b="1" dirty="0"/>
                  <a:t> based at the following parameters of the </a:t>
                </a:r>
                <a14:m>
                  <m:oMath xmlns:m="http://schemas.openxmlformats.org/officeDocument/2006/math">
                    <m:sPre>
                      <m:sPrePr>
                        <m:ctrlPr>
                          <a:rPr lang="en-US" b="1" i="1">
                            <a:latin typeface="Cambria Math"/>
                          </a:rPr>
                        </m:ctrlPr>
                      </m:sPrePr>
                      <m:sub/>
                      <m:sup>
                        <m:r>
                          <a:rPr lang="en-US" b="1" i="1">
                            <a:latin typeface="Cambria Math"/>
                          </a:rPr>
                          <m:t>𝟑</m:t>
                        </m:r>
                      </m:sup>
                      <m:e>
                        <m:r>
                          <a:rPr lang="en-US" b="1" i="1">
                            <a:latin typeface="Cambria Math"/>
                          </a:rPr>
                          <m:t>𝑯𝒆</m:t>
                        </m:r>
                      </m:e>
                    </m:sPre>
                  </m:oMath>
                </a14:m>
                <a:r>
                  <a:rPr lang="en-US" b="1" dirty="0"/>
                  <a:t> beam</a:t>
                </a:r>
                <a:r>
                  <a:rPr lang="en-US" b="1" dirty="0" smtClean="0"/>
                  <a:t>:</a:t>
                </a:r>
                <a:endParaRPr lang="en-US" dirty="0" smtClean="0"/>
              </a:p>
              <a:p>
                <a:pPr marL="285750" lvl="0" indent="-285750">
                  <a:buFont typeface="Arial" panose="020B0604020202020204" pitchFamily="34" charset="0"/>
                  <a:buChar char="•"/>
                </a:pPr>
                <a:r>
                  <a:rPr lang="en-US" dirty="0"/>
                  <a:t>c</a:t>
                </a:r>
                <a:r>
                  <a:rPr lang="en-US" dirty="0" smtClean="0"/>
                  <a:t>overed of center mass angle:    70-95</a:t>
                </a:r>
                <a:r>
                  <a:rPr lang="en-US" baseline="30000" dirty="0" smtClean="0"/>
                  <a:t>0</a:t>
                </a:r>
              </a:p>
              <a:p>
                <a:pPr marL="285750" lvl="0" indent="-285750">
                  <a:buFont typeface="Arial" panose="020B0604020202020204" pitchFamily="34" charset="0"/>
                  <a:buChar char="•"/>
                </a:pPr>
                <a:r>
                  <a:rPr lang="en-US" dirty="0" smtClean="0"/>
                  <a:t>available energy range:                 5.0-6.0 MeV</a:t>
                </a:r>
              </a:p>
              <a:p>
                <a:pPr marL="285750" lvl="0" indent="-285750">
                  <a:buFont typeface="Arial" panose="020B0604020202020204" pitchFamily="34" charset="0"/>
                  <a:buChar char="•"/>
                </a:pPr>
                <a:r>
                  <a:rPr lang="en-US" dirty="0" smtClean="0"/>
                  <a:t>detector noise (PED)                   	   </a:t>
                </a:r>
                <a14:m>
                  <m:oMath xmlns:m="http://schemas.openxmlformats.org/officeDocument/2006/math">
                    <m:sSub>
                      <m:sSubPr>
                        <m:ctrlPr>
                          <a:rPr lang="en-US" b="1" i="1">
                            <a:latin typeface="Cambria Math"/>
                          </a:rPr>
                        </m:ctrlPr>
                      </m:sSubPr>
                      <m:e>
                        <m:r>
                          <a:rPr lang="en-US" b="1" i="1">
                            <a:latin typeface="Cambria Math"/>
                          </a:rPr>
                          <m:t>𝝈</m:t>
                        </m:r>
                      </m:e>
                      <m:sub>
                        <m:r>
                          <a:rPr lang="en-US" b="1" i="1">
                            <a:latin typeface="Cambria Math"/>
                          </a:rPr>
                          <m:t>𝒏𝒐𝒊𝒄𝒆</m:t>
                        </m:r>
                      </m:sub>
                    </m:sSub>
                  </m:oMath>
                </a14:m>
                <a:r>
                  <a:rPr lang="en-US" dirty="0"/>
                  <a:t>~ </a:t>
                </a:r>
                <a:r>
                  <a:rPr lang="en-US" dirty="0" smtClean="0"/>
                  <a:t>15keV</a:t>
                </a:r>
                <a:endParaRPr lang="en-US" dirty="0"/>
              </a:p>
              <a:p>
                <a:pPr marL="285750" lvl="0" indent="-285750">
                  <a:buFont typeface="Arial" panose="020B0604020202020204" pitchFamily="34" charset="0"/>
                  <a:buChar char="•"/>
                </a:pPr>
                <a:r>
                  <a:rPr lang="en-US" dirty="0"/>
                  <a:t>e</a:t>
                </a:r>
                <a:r>
                  <a:rPr lang="en-US" dirty="0" smtClean="0"/>
                  <a:t>nergy resolution (no window)  </a:t>
                </a:r>
                <a14:m>
                  <m:oMath xmlns:m="http://schemas.openxmlformats.org/officeDocument/2006/math">
                    <m:sSub>
                      <m:sSubPr>
                        <m:ctrlPr>
                          <a:rPr lang="en-US" b="1" i="1">
                            <a:latin typeface="Cambria Math"/>
                          </a:rPr>
                        </m:ctrlPr>
                      </m:sSubPr>
                      <m:e>
                        <m:r>
                          <a:rPr lang="en-US" b="1" i="1" smtClean="0">
                            <a:latin typeface="Cambria Math"/>
                          </a:rPr>
                          <m:t>  </m:t>
                        </m:r>
                        <m:r>
                          <a:rPr lang="en-US" b="1" i="1">
                            <a:latin typeface="Cambria Math"/>
                          </a:rPr>
                          <m:t>𝝈</m:t>
                        </m:r>
                      </m:e>
                      <m:sub>
                        <m:r>
                          <a:rPr lang="en-US" b="1" i="1" smtClean="0">
                            <a:latin typeface="Cambria Math"/>
                          </a:rPr>
                          <m:t>𝑬</m:t>
                        </m:r>
                      </m:sub>
                    </m:sSub>
                  </m:oMath>
                </a14:m>
                <a:r>
                  <a:rPr lang="en-US" dirty="0" smtClean="0"/>
                  <a:t> ~ 20keV</a:t>
                </a:r>
              </a:p>
              <a:p>
                <a:pPr marL="285750" lvl="0" indent="-285750">
                  <a:buFont typeface="Arial" panose="020B0604020202020204" pitchFamily="34" charset="0"/>
                  <a:buChar char="•"/>
                </a:pPr>
                <a:r>
                  <a:rPr lang="en-US" dirty="0"/>
                  <a:t>t</a:t>
                </a:r>
                <a:r>
                  <a:rPr lang="en-US" dirty="0" smtClean="0"/>
                  <a:t>ime resolution                      	   </a:t>
                </a:r>
                <a14:m>
                  <m:oMath xmlns:m="http://schemas.openxmlformats.org/officeDocument/2006/math">
                    <m:sSub>
                      <m:sSubPr>
                        <m:ctrlPr>
                          <a:rPr lang="en-US" b="1" i="1">
                            <a:latin typeface="Cambria Math"/>
                          </a:rPr>
                        </m:ctrlPr>
                      </m:sSubPr>
                      <m:e>
                        <m:r>
                          <a:rPr lang="en-US" b="1" i="1">
                            <a:latin typeface="Cambria Math"/>
                          </a:rPr>
                          <m:t>𝝈</m:t>
                        </m:r>
                      </m:e>
                      <m:sub>
                        <m:r>
                          <a:rPr lang="en-US" b="1" i="1" smtClean="0">
                            <a:latin typeface="Cambria Math"/>
                          </a:rPr>
                          <m:t>𝒕</m:t>
                        </m:r>
                      </m:sub>
                    </m:sSub>
                  </m:oMath>
                </a14:m>
                <a:r>
                  <a:rPr lang="en-US" dirty="0" smtClean="0"/>
                  <a:t> ~ 0.2 ns</a:t>
                </a:r>
              </a:p>
              <a:p>
                <a:pPr marL="285750" lvl="0" indent="-285750">
                  <a:buFont typeface="Arial" panose="020B0604020202020204" pitchFamily="34" charset="0"/>
                  <a:buChar char="•"/>
                </a:pPr>
                <a:r>
                  <a:rPr lang="en-US" dirty="0" smtClean="0"/>
                  <a:t>signal full width                    	   ~ 130 ns</a:t>
                </a:r>
              </a:p>
              <a:p>
                <a:pPr marL="285750" lvl="0" indent="-285750">
                  <a:buFont typeface="Arial" panose="020B0604020202020204" pitchFamily="34" charset="0"/>
                  <a:buChar char="•"/>
                </a:pPr>
                <a:r>
                  <a:rPr lang="en-US" dirty="0"/>
                  <a:t>e</a:t>
                </a:r>
                <a:r>
                  <a:rPr lang="en-US" dirty="0" smtClean="0"/>
                  <a:t>nergy spread (after ~7mkm Al) </a:t>
                </a:r>
                <a14:m>
                  <m:oMath xmlns:m="http://schemas.openxmlformats.org/officeDocument/2006/math">
                    <m:sSub>
                      <m:sSubPr>
                        <m:ctrlPr>
                          <a:rPr lang="en-US" b="1" i="1">
                            <a:latin typeface="Cambria Math"/>
                          </a:rPr>
                        </m:ctrlPr>
                      </m:sSubPr>
                      <m:e>
                        <m:r>
                          <a:rPr lang="en-US" b="1" i="1">
                            <a:latin typeface="Cambria Math"/>
                          </a:rPr>
                          <m:t> </m:t>
                        </m:r>
                        <m:r>
                          <a:rPr lang="en-US" b="1" i="1">
                            <a:latin typeface="Cambria Math"/>
                          </a:rPr>
                          <m:t>𝝈</m:t>
                        </m:r>
                      </m:e>
                      <m:sub>
                        <m:r>
                          <a:rPr lang="en-US" b="1" i="1">
                            <a:latin typeface="Cambria Math"/>
                          </a:rPr>
                          <m:t>𝑬</m:t>
                        </m:r>
                        <m:r>
                          <a:rPr lang="en-US" b="1" i="1" baseline="30000" smtClean="0">
                            <a:latin typeface="Cambria Math"/>
                          </a:rPr>
                          <m:t>∗</m:t>
                        </m:r>
                      </m:sub>
                    </m:sSub>
                  </m:oMath>
                </a14:m>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t>80keV</a:t>
                </a:r>
              </a:p>
              <a:p>
                <a:pPr marL="285750" lvl="0" indent="-285750">
                  <a:buFont typeface="Arial" panose="020B0604020202020204" pitchFamily="34" charset="0"/>
                  <a:buChar char="•"/>
                </a:pPr>
                <a:r>
                  <a:rPr lang="en-US" dirty="0" smtClean="0"/>
                  <a:t>expected  rate				  ~100 event/pulse</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0" y="785216"/>
                <a:ext cx="9144000" cy="5084533"/>
              </a:xfrm>
              <a:prstGeom prst="rect">
                <a:avLst/>
              </a:prstGeom>
              <a:blipFill rotWithShape="1">
                <a:blip r:embed="rId2"/>
                <a:stretch>
                  <a:fillRect l="-400" t="-600" r="-1000" b="-959"/>
                </a:stretch>
              </a:blipFill>
            </p:spPr>
            <p:txBody>
              <a:bodyPr/>
              <a:lstStyle/>
              <a:p>
                <a:r>
                  <a:rPr lang="en-US">
                    <a:noFill/>
                  </a:rPr>
                  <a:t> </a:t>
                </a:r>
              </a:p>
            </p:txBody>
          </p:sp>
        </mc:Fallback>
      </mc:AlternateContent>
      <p:sp>
        <p:nvSpPr>
          <p:cNvPr id="4"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Expected </a:t>
            </a:r>
            <a:r>
              <a:rPr lang="en-US" altLang="en-US" sz="2400" b="1" dirty="0">
                <a:solidFill>
                  <a:srgbClr val="800000"/>
                </a:solidFill>
                <a:latin typeface="Times New Roman" panose="02020603050405020304" pitchFamily="18" charset="0"/>
                <a:cs typeface="Times New Roman" panose="02020603050405020304" pitchFamily="18" charset="0"/>
              </a:rPr>
              <a:t>Characteristics of the </a:t>
            </a:r>
            <a:r>
              <a:rPr lang="en-US" altLang="en-US" sz="2400" b="1" dirty="0" smtClean="0">
                <a:solidFill>
                  <a:srgbClr val="800000"/>
                </a:solidFill>
                <a:latin typeface="Times New Roman" panose="02020603050405020304" pitchFamily="18" charset="0"/>
                <a:cs typeface="Times New Roman" panose="02020603050405020304" pitchFamily="18" charset="0"/>
              </a:rPr>
              <a:t>beam and </a:t>
            </a:r>
            <a:r>
              <a:rPr lang="en-US" altLang="en-US" sz="2400" b="1" dirty="0" err="1" smtClean="0">
                <a:solidFill>
                  <a:srgbClr val="800000"/>
                </a:solidFill>
                <a:latin typeface="Times New Roman" panose="02020603050405020304" pitchFamily="18" charset="0"/>
                <a:cs typeface="Times New Roman" panose="02020603050405020304" pitchFamily="18" charset="0"/>
              </a:rPr>
              <a:t>Polarimeter</a:t>
            </a:r>
            <a:r>
              <a:rPr lang="en-US" altLang="en-US" sz="2400" b="1" dirty="0" smtClean="0">
                <a:solidFill>
                  <a:srgbClr val="800000"/>
                </a:solidFill>
                <a:latin typeface="Times New Roman" panose="02020603050405020304" pitchFamily="18" charset="0"/>
                <a:cs typeface="Times New Roman" panose="02020603050405020304" pitchFamily="18" charset="0"/>
              </a:rPr>
              <a:t>  </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102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Summary</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232653"/>
            <a:ext cx="9085477" cy="4247317"/>
          </a:xfrm>
          <a:prstGeom prst="rect">
            <a:avLst/>
          </a:prstGeom>
        </p:spPr>
        <p:txBody>
          <a:bodyPr wrap="square">
            <a:spAutoFit/>
          </a:bodyPr>
          <a:lstStyle/>
          <a:p>
            <a:pPr marL="342900" indent="-342900">
              <a:buFont typeface="Wingdings" panose="05000000000000000000" pitchFamily="2" charset="2"/>
              <a:buChar char="q"/>
            </a:pPr>
            <a:r>
              <a:rPr lang="en-US" b="1" dirty="0"/>
              <a:t>D</a:t>
            </a:r>
            <a:r>
              <a:rPr lang="en-US" b="1" dirty="0" smtClean="0"/>
              <a:t>evelopment of a </a:t>
            </a:r>
            <a:r>
              <a:rPr lang="en-US" b="1" dirty="0" err="1" smtClean="0"/>
              <a:t>polarimeter</a:t>
            </a:r>
            <a:r>
              <a:rPr lang="en-US" b="1" dirty="0" smtClean="0"/>
              <a:t> at the end of October 2019</a:t>
            </a:r>
          </a:p>
          <a:p>
            <a:pPr marL="742950" lvl="1" indent="-285750">
              <a:buFont typeface="Arial" panose="020B0604020202020204" pitchFamily="34" charset="0"/>
              <a:buChar char="•"/>
            </a:pPr>
            <a:r>
              <a:rPr lang="en-US" b="1" dirty="0" smtClean="0"/>
              <a:t>Mechanical and vacuum tests of the </a:t>
            </a:r>
            <a:r>
              <a:rPr lang="en-US" b="1" dirty="0" err="1" smtClean="0"/>
              <a:t>polarimeter</a:t>
            </a:r>
            <a:r>
              <a:rPr lang="en-US" b="1" dirty="0" smtClean="0"/>
              <a:t>. </a:t>
            </a:r>
          </a:p>
          <a:p>
            <a:pPr marL="342900" indent="-342900">
              <a:buFont typeface="Wingdings" panose="05000000000000000000" pitchFamily="2" charset="2"/>
              <a:buChar char="q"/>
            </a:pPr>
            <a:r>
              <a:rPr lang="en-US" b="1" dirty="0" smtClean="0"/>
              <a:t>Complete test of </a:t>
            </a:r>
            <a:r>
              <a:rPr lang="en-US" b="1" dirty="0" err="1" smtClean="0"/>
              <a:t>polarimeter</a:t>
            </a:r>
            <a:r>
              <a:rPr lang="en-US" b="1" dirty="0" smtClean="0"/>
              <a:t> on the BNL Tandem non polarized </a:t>
            </a:r>
            <a:r>
              <a:rPr lang="en-US" b="1" baseline="30000" dirty="0" smtClean="0"/>
              <a:t> </a:t>
            </a:r>
            <a:r>
              <a:rPr lang="en-US" b="1" baseline="30000" dirty="0"/>
              <a:t>3</a:t>
            </a:r>
            <a:r>
              <a:rPr lang="en-US" b="1" dirty="0"/>
              <a:t>He and </a:t>
            </a:r>
            <a:r>
              <a:rPr lang="en-US" b="1" baseline="30000" dirty="0"/>
              <a:t>4</a:t>
            </a:r>
            <a:r>
              <a:rPr lang="en-US" b="1" dirty="0"/>
              <a:t>He </a:t>
            </a:r>
            <a:r>
              <a:rPr lang="en-US" b="1" dirty="0" smtClean="0"/>
              <a:t>continuous beam in December 2019:</a:t>
            </a:r>
          </a:p>
          <a:p>
            <a:pPr marL="800100" lvl="1" indent="-342900">
              <a:buFont typeface="Arial" panose="020B0604020202020204" pitchFamily="34" charset="0"/>
              <a:buChar char="•"/>
            </a:pPr>
            <a:r>
              <a:rPr lang="en-US" b="1" dirty="0" smtClean="0"/>
              <a:t>study of the signal coincidence in two arms:</a:t>
            </a:r>
          </a:p>
          <a:p>
            <a:pPr marL="1200150" lvl="2" indent="-285750">
              <a:buFont typeface="Arial" panose="020B0604020202020204" pitchFamily="34" charset="0"/>
              <a:buChar char="•"/>
            </a:pPr>
            <a:r>
              <a:rPr lang="en-US" b="1" dirty="0" smtClean="0"/>
              <a:t>background;</a:t>
            </a:r>
          </a:p>
          <a:p>
            <a:pPr marL="1200150" lvl="2" indent="-285750">
              <a:buFont typeface="Arial" panose="020B0604020202020204" pitchFamily="34" charset="0"/>
              <a:buChar char="•"/>
            </a:pPr>
            <a:r>
              <a:rPr lang="en-US" b="1" baseline="30000" dirty="0"/>
              <a:t>3</a:t>
            </a:r>
            <a:r>
              <a:rPr lang="en-US" b="1" dirty="0"/>
              <a:t>He /</a:t>
            </a:r>
            <a:r>
              <a:rPr lang="en-US" b="1" baseline="30000" dirty="0" smtClean="0"/>
              <a:t>4</a:t>
            </a:r>
            <a:r>
              <a:rPr lang="en-US" b="1" dirty="0" smtClean="0"/>
              <a:t>He separation;</a:t>
            </a:r>
          </a:p>
          <a:p>
            <a:pPr marL="1200150" lvl="2" indent="-285750">
              <a:buFont typeface="Arial" panose="020B0604020202020204" pitchFamily="34" charset="0"/>
              <a:buChar char="•"/>
            </a:pPr>
            <a:r>
              <a:rPr lang="en-US" b="1" dirty="0"/>
              <a:t>energy and time resolution of detector</a:t>
            </a:r>
            <a:endParaRPr lang="en-US" b="1" dirty="0" smtClean="0"/>
          </a:p>
          <a:p>
            <a:pPr marL="800100" lvl="1" indent="-342900">
              <a:buFont typeface="Arial" panose="020B0604020202020204" pitchFamily="34" charset="0"/>
              <a:buChar char="•"/>
            </a:pPr>
            <a:r>
              <a:rPr lang="en-US" b="1" dirty="0" smtClean="0"/>
              <a:t>absorption energy in the vacuum window;</a:t>
            </a:r>
          </a:p>
          <a:p>
            <a:pPr marL="800100" lvl="1" indent="-342900">
              <a:buFont typeface="Arial" panose="020B0604020202020204" pitchFamily="34" charset="0"/>
              <a:buChar char="•"/>
            </a:pPr>
            <a:r>
              <a:rPr lang="en-US" b="1" dirty="0"/>
              <a:t>a</a:t>
            </a:r>
            <a:r>
              <a:rPr lang="en-US" b="1" dirty="0" smtClean="0"/>
              <a:t>bsorption energy on the Al foil vs. thickness and deposited energy in </a:t>
            </a:r>
            <a:r>
              <a:rPr lang="en-US" b="1" baseline="30000" dirty="0" smtClean="0"/>
              <a:t>4</a:t>
            </a:r>
            <a:r>
              <a:rPr lang="en-US" b="1" dirty="0" smtClean="0"/>
              <a:t>He gas vs. pressure;</a:t>
            </a:r>
          </a:p>
          <a:p>
            <a:pPr marL="800100" lvl="1" indent="-342900">
              <a:buFont typeface="Arial" panose="020B0604020202020204" pitchFamily="34" charset="0"/>
              <a:buChar char="•"/>
            </a:pPr>
            <a:r>
              <a:rPr lang="en-US" b="1" dirty="0" smtClean="0"/>
              <a:t>…</a:t>
            </a:r>
          </a:p>
          <a:p>
            <a:pPr marL="342900" indent="-342900">
              <a:buFont typeface="Wingdings" panose="05000000000000000000" pitchFamily="2" charset="2"/>
              <a:buChar char="q"/>
            </a:pPr>
            <a:r>
              <a:rPr lang="en-US" b="1" dirty="0" smtClean="0"/>
              <a:t>Prepare the </a:t>
            </a:r>
            <a:r>
              <a:rPr lang="en-US" b="1" dirty="0" err="1" smtClean="0"/>
              <a:t>polarimeter</a:t>
            </a:r>
            <a:r>
              <a:rPr lang="en-US" b="1" dirty="0" smtClean="0"/>
              <a:t> for installation on the EBIS line in early 2020</a:t>
            </a:r>
          </a:p>
          <a:p>
            <a:pPr marL="800100" lvl="1" indent="-342900">
              <a:buFont typeface="Arial" panose="020B0604020202020204" pitchFamily="34" charset="0"/>
              <a:buChar char="•"/>
            </a:pPr>
            <a:endParaRPr lang="en-US" b="1" dirty="0" smtClean="0"/>
          </a:p>
          <a:p>
            <a:pPr marL="800100" lvl="1" indent="-342900">
              <a:buFont typeface="Arial" panose="020B0604020202020204" pitchFamily="34" charset="0"/>
              <a:buChar char="•"/>
            </a:pPr>
            <a:endParaRPr lang="en-US" b="1" dirty="0"/>
          </a:p>
        </p:txBody>
      </p:sp>
    </p:spTree>
    <p:extLst>
      <p:ext uri="{BB962C8B-B14F-4D97-AF65-F5344CB8AC3E}">
        <p14:creationId xmlns:p14="http://schemas.microsoft.com/office/powerpoint/2010/main" val="8250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1887"/>
            <a:ext cx="9144000" cy="769441"/>
          </a:xfrm>
          <a:prstGeom prst="rect">
            <a:avLst/>
          </a:prstGeom>
        </p:spPr>
        <p:txBody>
          <a:bodyPr wrap="square">
            <a:spAutoFit/>
          </a:bodyPr>
          <a:lstStyle/>
          <a:p>
            <a:pPr algn="ctr"/>
            <a:r>
              <a:rPr lang="en-US" sz="2200" b="1" dirty="0" smtClean="0">
                <a:latin typeface="Times New Roman" panose="02020603050405020304" pitchFamily="18" charset="0"/>
                <a:cs typeface="Times New Roman" panose="02020603050405020304" pitchFamily="18" charset="0"/>
              </a:rPr>
              <a:t>E. Beebe, S. Ikeda, </a:t>
            </a:r>
            <a:r>
              <a:rPr lang="en-US" sz="2200" b="1" dirty="0" err="1" smtClean="0">
                <a:latin typeface="Times New Roman" panose="02020603050405020304" pitchFamily="18" charset="0"/>
                <a:cs typeface="Times New Roman" panose="02020603050405020304" pitchFamily="18" charset="0"/>
              </a:rPr>
              <a:t>T.Lehn</a:t>
            </a:r>
            <a:r>
              <a:rPr lang="en-US" sz="2200" b="1" dirty="0" smtClean="0">
                <a:latin typeface="Times New Roman" panose="02020603050405020304" pitchFamily="18" charset="0"/>
                <a:cs typeface="Times New Roman" panose="02020603050405020304" pitchFamily="18" charset="0"/>
              </a:rPr>
              <a:t>, S. </a:t>
            </a:r>
            <a:r>
              <a:rPr lang="en-US" sz="2200" b="1" dirty="0" err="1" smtClean="0">
                <a:latin typeface="Times New Roman" panose="02020603050405020304" pitchFamily="18" charset="0"/>
                <a:cs typeface="Times New Roman" panose="02020603050405020304" pitchFamily="18" charset="0"/>
              </a:rPr>
              <a:t>Kondrashev</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M. Musgrave, J. Maxwell,</a:t>
            </a:r>
          </a:p>
          <a:p>
            <a:pPr algn="ctr"/>
            <a:r>
              <a:rPr lang="en-US" sz="2200" b="1" dirty="0" smtClean="0">
                <a:latin typeface="Times New Roman" panose="02020603050405020304" pitchFamily="18" charset="0"/>
                <a:cs typeface="Times New Roman" panose="02020603050405020304" pitchFamily="18" charset="0"/>
              </a:rPr>
              <a:t>R. Milner</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M</a:t>
            </a:r>
            <a:r>
              <a:rPr lang="en-US" sz="2200" b="1" dirty="0">
                <a:latin typeface="Times New Roman" panose="02020603050405020304" pitchFamily="18" charset="0"/>
                <a:cs typeface="Times New Roman" panose="02020603050405020304" pitchFamily="18" charset="0"/>
              </a:rPr>
              <a:t>. Okamura, </a:t>
            </a:r>
            <a:r>
              <a:rPr lang="en-US" sz="2200" b="1"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D. Raparia, J. Ritter, S. </a:t>
            </a:r>
            <a:r>
              <a:rPr lang="en-US" sz="2200" b="1" dirty="0" err="1" smtClean="0">
                <a:latin typeface="Times New Roman" panose="02020603050405020304" pitchFamily="18" charset="0"/>
                <a:cs typeface="Times New Roman" panose="02020603050405020304" pitchFamily="18" charset="0"/>
              </a:rPr>
              <a:t>Trabocchi</a:t>
            </a:r>
            <a:endParaRPr lang="en-US" sz="2200" b="1"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Acknowledgements </a:t>
            </a:r>
          </a:p>
        </p:txBody>
      </p:sp>
      <p:sp>
        <p:nvSpPr>
          <p:cNvPr id="4" name="Rectangle 3"/>
          <p:cNvSpPr/>
          <p:nvPr/>
        </p:nvSpPr>
        <p:spPr>
          <a:xfrm>
            <a:off x="3677276" y="5334744"/>
            <a:ext cx="1730923" cy="523220"/>
          </a:xfrm>
          <a:prstGeom prst="rect">
            <a:avLst/>
          </a:prstGeom>
        </p:spPr>
        <p:txBody>
          <a:bodyPr wrap="none">
            <a:spAutoFit/>
          </a:bodyPr>
          <a:lstStyle/>
          <a:p>
            <a:r>
              <a:rPr lang="en-US" sz="2800" b="1" dirty="0" smtClean="0"/>
              <a:t>Thank you</a:t>
            </a:r>
            <a:endParaRPr lang="en-US" sz="2800" b="1" dirty="0"/>
          </a:p>
        </p:txBody>
      </p:sp>
    </p:spTree>
    <p:extLst>
      <p:ext uri="{BB962C8B-B14F-4D97-AF65-F5344CB8AC3E}">
        <p14:creationId xmlns:p14="http://schemas.microsoft.com/office/powerpoint/2010/main" val="297646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1959" y="3244334"/>
            <a:ext cx="1268745" cy="523220"/>
          </a:xfrm>
          <a:prstGeom prst="rect">
            <a:avLst/>
          </a:prstGeom>
        </p:spPr>
        <p:txBody>
          <a:bodyPr wrap="none">
            <a:spAutoFit/>
          </a:bodyPr>
          <a:lstStyle/>
          <a:p>
            <a:r>
              <a:rPr lang="en-US" sz="2800" b="1" dirty="0" smtClean="0"/>
              <a:t>Backup</a:t>
            </a:r>
            <a:endParaRPr lang="en-US" sz="2800" b="1" dirty="0"/>
          </a:p>
        </p:txBody>
      </p:sp>
    </p:spTree>
    <p:extLst>
      <p:ext uri="{BB962C8B-B14F-4D97-AF65-F5344CB8AC3E}">
        <p14:creationId xmlns:p14="http://schemas.microsoft.com/office/powerpoint/2010/main" val="772270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7E139C42-B7D6-46EB-AF7A-55F6086F414B}"/>
              </a:ext>
            </a:extLst>
          </p:cNvPr>
          <p:cNvGraphicFramePr>
            <a:graphicFrameLocks/>
          </p:cNvGraphicFramePr>
          <p:nvPr>
            <p:extLst>
              <p:ext uri="{D42A27DB-BD31-4B8C-83A1-F6EECF244321}">
                <p14:modId xmlns:p14="http://schemas.microsoft.com/office/powerpoint/2010/main" val="144581917"/>
              </p:ext>
            </p:extLst>
          </p:nvPr>
        </p:nvGraphicFramePr>
        <p:xfrm>
          <a:off x="488691" y="1539550"/>
          <a:ext cx="8276255" cy="4607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325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0370BAAA-39B4-4108-83F5-4EE652A04810}"/>
              </a:ext>
            </a:extLst>
          </p:cNvPr>
          <p:cNvGraphicFramePr>
            <a:graphicFrameLocks/>
          </p:cNvGraphicFramePr>
          <p:nvPr/>
        </p:nvGraphicFramePr>
        <p:xfrm>
          <a:off x="304800" y="228600"/>
          <a:ext cx="86868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538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a:extLst>
              <a:ext uri="{FF2B5EF4-FFF2-40B4-BE49-F238E27FC236}">
                <a16:creationId xmlns="" xmlns:a16="http://schemas.microsoft.com/office/drawing/2014/main" id="{8A6ADB24-661B-44E1-90A0-E6F3FC79F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 xmlns:a16="http://schemas.microsoft.com/office/drawing/2014/main" id="{CCB4CE16-25B8-4FA3-BF11-537E5681C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9051"/>
            <a:ext cx="9144000" cy="2398713"/>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7">
            <a:extLst>
              <a:ext uri="{FF2B5EF4-FFF2-40B4-BE49-F238E27FC236}">
                <a16:creationId xmlns="" xmlns:a16="http://schemas.microsoft.com/office/drawing/2014/main" id="{8BC0DFB5-D018-4550-B478-84F4C3C92341}"/>
              </a:ext>
            </a:extLst>
          </p:cNvPr>
          <p:cNvSpPr txBox="1">
            <a:spLocks noChangeArrowheads="1"/>
          </p:cNvSpPr>
          <p:nvPr/>
        </p:nvSpPr>
        <p:spPr bwMode="auto">
          <a:xfrm>
            <a:off x="0" y="5720934"/>
            <a:ext cx="9144000" cy="830997"/>
          </a:xfrm>
          <a:prstGeom prst="rect">
            <a:avLst/>
          </a:prstGeom>
          <a:solidFill>
            <a:schemeClr val="accent1">
              <a:lumMod val="20000"/>
              <a:lumOff val="80000"/>
            </a:schemeClr>
          </a:solidFill>
          <a:ln w="3175">
            <a:noFill/>
            <a:miter lim="800000"/>
            <a:headEnd/>
            <a:tailEnd/>
          </a:ln>
          <a:effectLst/>
          <a:extLst/>
        </p:spPr>
        <p:txBody>
          <a:bodyPr wrap="square">
            <a:spAutoFit/>
          </a:bodyPr>
          <a:lstStyle/>
          <a:p>
            <a:pPr algn="just"/>
            <a:r>
              <a:rPr lang="en-US" altLang="en-US" sz="1600" b="1" dirty="0">
                <a:solidFill>
                  <a:srgbClr val="800000"/>
                </a:solidFill>
                <a:latin typeface="Times New Roman" panose="02020603050405020304" pitchFamily="18" charset="0"/>
                <a:cs typeface="Times New Roman" panose="02020603050405020304" pitchFamily="18" charset="0"/>
              </a:rPr>
              <a:t>The development of the </a:t>
            </a:r>
            <a:r>
              <a:rPr lang="en-US" altLang="en-US" sz="1600" b="1" baseline="30000" dirty="0">
                <a:solidFill>
                  <a:srgbClr val="800000"/>
                </a:solidFill>
                <a:latin typeface="Times New Roman" panose="02020603050405020304" pitchFamily="18" charset="0"/>
                <a:cs typeface="Times New Roman" panose="02020603050405020304" pitchFamily="18" charset="0"/>
              </a:rPr>
              <a:t>3</a:t>
            </a:r>
            <a:r>
              <a:rPr lang="en-US" altLang="en-US" sz="1600" b="1" dirty="0">
                <a:solidFill>
                  <a:srgbClr val="800000"/>
                </a:solidFill>
                <a:latin typeface="Times New Roman" panose="02020603050405020304" pitchFamily="18" charset="0"/>
                <a:cs typeface="Times New Roman" panose="02020603050405020304" pitchFamily="18" charset="0"/>
              </a:rPr>
              <a:t>He polarizing apparatuses, the spin-rotator, and the nuclear polarimeter at the </a:t>
            </a:r>
            <a:r>
              <a:rPr lang="en-US" altLang="en-US" sz="1600" b="1" baseline="30000" dirty="0">
                <a:solidFill>
                  <a:srgbClr val="800000"/>
                </a:solidFill>
                <a:latin typeface="Times New Roman" panose="02020603050405020304" pitchFamily="18" charset="0"/>
                <a:cs typeface="Times New Roman" panose="02020603050405020304" pitchFamily="18" charset="0"/>
              </a:rPr>
              <a:t>3</a:t>
            </a:r>
            <a:r>
              <a:rPr lang="en-US" altLang="en-US" sz="1600" b="1" dirty="0">
                <a:solidFill>
                  <a:srgbClr val="800000"/>
                </a:solidFill>
                <a:latin typeface="Times New Roman" panose="02020603050405020304" pitchFamily="18" charset="0"/>
                <a:cs typeface="Times New Roman" panose="02020603050405020304" pitchFamily="18" charset="0"/>
              </a:rPr>
              <a:t>He++ ion beam energy 6.0 MeV </a:t>
            </a:r>
            <a:r>
              <a:rPr lang="en-US" altLang="en-US" sz="1600" b="1" dirty="0" smtClean="0">
                <a:solidFill>
                  <a:srgbClr val="800000"/>
                </a:solidFill>
                <a:latin typeface="Times New Roman" panose="02020603050405020304" pitchFamily="18" charset="0"/>
                <a:cs typeface="Times New Roman" panose="02020603050405020304" pitchFamily="18" charset="0"/>
              </a:rPr>
              <a:t>is </a:t>
            </a:r>
            <a:r>
              <a:rPr lang="en-US" altLang="en-US" sz="1600" b="1" dirty="0">
                <a:solidFill>
                  <a:srgbClr val="800000"/>
                </a:solidFill>
                <a:latin typeface="Times New Roman" panose="02020603050405020304" pitchFamily="18" charset="0"/>
                <a:cs typeface="Times New Roman" panose="02020603050405020304" pitchFamily="18" charset="0"/>
              </a:rPr>
              <a:t>funded by the DOE Research and Development Funds for the Next Generation Nuclear Physics Accelerators Facilities.</a:t>
            </a:r>
          </a:p>
        </p:txBody>
      </p:sp>
      <p:sp>
        <p:nvSpPr>
          <p:cNvPr id="11" name="Rectangle 2">
            <a:extLst>
              <a:ext uri="{FF2B5EF4-FFF2-40B4-BE49-F238E27FC236}">
                <a16:creationId xmlns="" xmlns:a16="http://schemas.microsoft.com/office/drawing/2014/main" id="{23F12EEB-3065-4828-B431-31F2BF18E496}"/>
              </a:ext>
            </a:extLst>
          </p:cNvPr>
          <p:cNvSpPr txBox="1">
            <a:spLocks noChangeArrowheads="1"/>
          </p:cNvSpPr>
          <p:nvPr/>
        </p:nvSpPr>
        <p:spPr>
          <a:xfrm>
            <a:off x="0" y="1"/>
            <a:ext cx="9144000" cy="624156"/>
          </a:xfrm>
          <a:prstGeom prst="rect">
            <a:avLst/>
          </a:prstGeom>
          <a:solidFill>
            <a:schemeClr val="bg1"/>
          </a:solidFill>
          <a:ln w="3175">
            <a:solidFill>
              <a:srgbClr val="0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a:solidFill>
                  <a:srgbClr val="800000"/>
                </a:solidFill>
                <a:latin typeface="Times New Roman" panose="02020603050405020304" pitchFamily="18" charset="0"/>
                <a:cs typeface="Times New Roman" panose="02020603050405020304" pitchFamily="18" charset="0"/>
              </a:rPr>
              <a:t>“Extended” EBIS upgrade with new “injector” solenoid </a:t>
            </a:r>
            <a:r>
              <a:rPr lang="en-US" altLang="en-US" sz="2400" b="1" kern="0" dirty="0">
                <a:solidFill>
                  <a:srgbClr val="800000"/>
                </a:solidFill>
                <a:latin typeface="Times New Roman" panose="02020603050405020304" pitchFamily="18" charset="0"/>
                <a:ea typeface="ＭＳ Ｐゴシック" panose="020B0600070205080204" pitchFamily="34" charset="-128"/>
                <a:cs typeface="Times New Roman" panose="02020603050405020304" pitchFamily="18" charset="0"/>
              </a:rPr>
              <a:t>spin rotator and polarimeter </a:t>
            </a:r>
            <a:r>
              <a:rPr lang="en-US" altLang="en-US" sz="2400" b="1" dirty="0">
                <a:solidFill>
                  <a:srgbClr val="800000"/>
                </a:solidFill>
                <a:latin typeface="Times New Roman" panose="02020603050405020304" pitchFamily="18" charset="0"/>
                <a:cs typeface="Times New Roman" panose="02020603050405020304" pitchFamily="18" charset="0"/>
              </a:rPr>
              <a:t>for polarized  </a:t>
            </a:r>
            <a:r>
              <a:rPr lang="en-US" altLang="en-US" sz="2400" b="1" baseline="30000" dirty="0">
                <a:solidFill>
                  <a:srgbClr val="800000"/>
                </a:solidFill>
                <a:latin typeface="Times New Roman" panose="02020603050405020304" pitchFamily="18" charset="0"/>
                <a:cs typeface="Times New Roman" panose="02020603050405020304" pitchFamily="18" charset="0"/>
              </a:rPr>
              <a:t>3</a:t>
            </a:r>
            <a:r>
              <a:rPr lang="en-US" altLang="en-US" sz="2400" b="1" dirty="0">
                <a:solidFill>
                  <a:srgbClr val="800000"/>
                </a:solidFill>
                <a:latin typeface="Times New Roman" panose="02020603050405020304" pitchFamily="18" charset="0"/>
                <a:cs typeface="Times New Roman" panose="02020603050405020304" pitchFamily="18" charset="0"/>
              </a:rPr>
              <a:t>He</a:t>
            </a:r>
            <a:r>
              <a:rPr lang="en-US" altLang="en-US" sz="2400" b="1" baseline="30000" dirty="0">
                <a:solidFill>
                  <a:srgbClr val="800000"/>
                </a:solidFill>
                <a:latin typeface="Times New Roman" panose="02020603050405020304" pitchFamily="18" charset="0"/>
                <a:cs typeface="Times New Roman" panose="02020603050405020304" pitchFamily="18" charset="0"/>
              </a:rPr>
              <a:t>++</a:t>
            </a:r>
            <a:r>
              <a:rPr lang="en-US" altLang="en-US" sz="2400" b="1" dirty="0">
                <a:solidFill>
                  <a:srgbClr val="800000"/>
                </a:solidFill>
                <a:latin typeface="Times New Roman" panose="02020603050405020304" pitchFamily="18" charset="0"/>
                <a:cs typeface="Times New Roman" panose="02020603050405020304" pitchFamily="18" charset="0"/>
              </a:rPr>
              <a:t> ion production</a:t>
            </a:r>
          </a:p>
        </p:txBody>
      </p:sp>
      <p:grpSp>
        <p:nvGrpSpPr>
          <p:cNvPr id="21" name="Group 20"/>
          <p:cNvGrpSpPr/>
          <p:nvPr/>
        </p:nvGrpSpPr>
        <p:grpSpPr>
          <a:xfrm>
            <a:off x="61993" y="735271"/>
            <a:ext cx="9082007" cy="2804843"/>
            <a:chOff x="0" y="624156"/>
            <a:chExt cx="9144000" cy="2804843"/>
          </a:xfrm>
        </p:grpSpPr>
        <p:pic>
          <p:nvPicPr>
            <p:cNvPr id="6" name="Picture 3" descr="Tandem_EBIS_Electron optics+_Ion extraction_Contour.wmf">
              <a:extLst>
                <a:ext uri="{FF2B5EF4-FFF2-40B4-BE49-F238E27FC236}">
                  <a16:creationId xmlns="" xmlns:a16="http://schemas.microsoft.com/office/drawing/2014/main" id="{C6721FA5-B5AC-4151-AE52-37AB73572E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624156"/>
              <a:ext cx="9144000" cy="2804843"/>
            </a:xfrm>
            <a:prstGeom prst="rect">
              <a:avLst/>
            </a:prstGeom>
            <a:noFill/>
            <a:ln w="317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4">
              <a:extLst>
                <a:ext uri="{FF2B5EF4-FFF2-40B4-BE49-F238E27FC236}">
                  <a16:creationId xmlns="" xmlns:a16="http://schemas.microsoft.com/office/drawing/2014/main" id="{DF2B028D-FEB9-400C-9043-496852B65925}"/>
                </a:ext>
              </a:extLst>
            </p:cNvPr>
            <p:cNvSpPr>
              <a:spLocks noChangeArrowheads="1"/>
            </p:cNvSpPr>
            <p:nvPr/>
          </p:nvSpPr>
          <p:spPr bwMode="auto">
            <a:xfrm>
              <a:off x="2632594" y="2158216"/>
              <a:ext cx="139481" cy="45719"/>
            </a:xfrm>
            <a:prstGeom prst="rect">
              <a:avLst/>
            </a:prstGeom>
            <a:solidFill>
              <a:srgbClr val="FF33CC"/>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n-US" altLang="en-US" b="0"/>
            </a:p>
          </p:txBody>
        </p:sp>
        <p:sp>
          <p:nvSpPr>
            <p:cNvPr id="9" name="Text Box 5">
              <a:extLst>
                <a:ext uri="{FF2B5EF4-FFF2-40B4-BE49-F238E27FC236}">
                  <a16:creationId xmlns="" xmlns:a16="http://schemas.microsoft.com/office/drawing/2014/main" id="{7E105B27-33A5-45C7-82E8-A16772A5F698}"/>
                </a:ext>
              </a:extLst>
            </p:cNvPr>
            <p:cNvSpPr txBox="1">
              <a:spLocks noChangeArrowheads="1"/>
            </p:cNvSpPr>
            <p:nvPr/>
          </p:nvSpPr>
          <p:spPr bwMode="auto">
            <a:xfrm>
              <a:off x="1330779" y="2668779"/>
              <a:ext cx="1600200" cy="738664"/>
            </a:xfrm>
            <a:prstGeom prst="rect">
              <a:avLst/>
            </a:prstGeom>
            <a:solidFill>
              <a:schemeClr val="bg1"/>
            </a:solidFill>
            <a:ln w="31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altLang="en-US" sz="1400" dirty="0" smtClean="0">
                  <a:latin typeface="Calibri" panose="020F0502020204030204" pitchFamily="34" charset="0"/>
                </a:rPr>
                <a:t>Holder </a:t>
              </a:r>
              <a:r>
                <a:rPr lang="en-US" altLang="en-US" sz="1400" b="0" dirty="0" smtClean="0">
                  <a:latin typeface="Calibri" panose="020F0502020204030204" pitchFamily="34" charset="0"/>
                </a:rPr>
                <a:t> </a:t>
              </a:r>
              <a:r>
                <a:rPr lang="en-US" altLang="en-US" sz="1400" b="0" baseline="30000" dirty="0" smtClean="0">
                  <a:latin typeface="Calibri" panose="020F0502020204030204" pitchFamily="34" charset="0"/>
                </a:rPr>
                <a:t>3</a:t>
              </a:r>
              <a:r>
                <a:rPr lang="en-US" altLang="en-US" sz="1400" b="0" dirty="0" smtClean="0">
                  <a:latin typeface="Calibri" panose="020F0502020204030204" pitchFamily="34" charset="0"/>
                </a:rPr>
                <a:t>He-cell </a:t>
              </a:r>
            </a:p>
            <a:p>
              <a:pPr algn="ctr" eaLnBrk="1" hangingPunct="1"/>
              <a:r>
                <a:rPr lang="en-US" altLang="en-US" sz="1400" b="0" dirty="0" smtClean="0">
                  <a:latin typeface="Calibri" panose="020F0502020204030204" pitchFamily="34" charset="0"/>
                </a:rPr>
                <a:t>with filling and injection valves</a:t>
              </a:r>
              <a:endParaRPr lang="en-US" altLang="en-US" sz="1400" b="0" dirty="0">
                <a:latin typeface="Calibri" panose="020F0502020204030204" pitchFamily="34" charset="0"/>
              </a:endParaRPr>
            </a:p>
          </p:txBody>
        </p:sp>
        <p:sp>
          <p:nvSpPr>
            <p:cNvPr id="10" name="Line 10">
              <a:extLst>
                <a:ext uri="{FF2B5EF4-FFF2-40B4-BE49-F238E27FC236}">
                  <a16:creationId xmlns="" xmlns:a16="http://schemas.microsoft.com/office/drawing/2014/main" id="{3676A300-C9A3-4F5A-9952-0BD33581BA59}"/>
                </a:ext>
              </a:extLst>
            </p:cNvPr>
            <p:cNvSpPr>
              <a:spLocks noChangeShapeType="1"/>
            </p:cNvSpPr>
            <p:nvPr/>
          </p:nvSpPr>
          <p:spPr bwMode="auto">
            <a:xfrm flipV="1">
              <a:off x="1943101" y="2203934"/>
              <a:ext cx="643116" cy="5311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5">
              <a:extLst>
                <a:ext uri="{FF2B5EF4-FFF2-40B4-BE49-F238E27FC236}">
                  <a16:creationId xmlns="" xmlns:a16="http://schemas.microsoft.com/office/drawing/2014/main" id="{7E105B27-33A5-45C7-82E8-A16772A5F698}"/>
                </a:ext>
              </a:extLst>
            </p:cNvPr>
            <p:cNvSpPr txBox="1">
              <a:spLocks noChangeArrowheads="1"/>
            </p:cNvSpPr>
            <p:nvPr/>
          </p:nvSpPr>
          <p:spPr bwMode="auto">
            <a:xfrm>
              <a:off x="2930978" y="2966281"/>
              <a:ext cx="1451154" cy="307777"/>
            </a:xfrm>
            <a:prstGeom prst="rect">
              <a:avLst/>
            </a:prstGeom>
            <a:solidFill>
              <a:schemeClr val="bg1"/>
            </a:solidFill>
            <a:ln w="31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altLang="en-US" sz="1400" b="0" dirty="0" smtClean="0">
                  <a:latin typeface="Calibri" panose="020F0502020204030204" pitchFamily="34" charset="0"/>
                </a:rPr>
                <a:t>Transition region</a:t>
              </a:r>
              <a:endParaRPr lang="en-US" altLang="en-US" sz="1400" b="0" dirty="0">
                <a:latin typeface="Calibri" panose="020F0502020204030204" pitchFamily="34" charset="0"/>
              </a:endParaRPr>
            </a:p>
          </p:txBody>
        </p:sp>
      </p:grpSp>
      <p:sp>
        <p:nvSpPr>
          <p:cNvPr id="22" name="Oval 21">
            <a:extLst>
              <a:ext uri="{FF2B5EF4-FFF2-40B4-BE49-F238E27FC236}">
                <a16:creationId xmlns="" xmlns:a16="http://schemas.microsoft.com/office/drawing/2014/main" id="{1AB6B104-4359-409D-8CFE-350D2CE27552}"/>
              </a:ext>
            </a:extLst>
          </p:cNvPr>
          <p:cNvSpPr/>
          <p:nvPr/>
        </p:nvSpPr>
        <p:spPr>
          <a:xfrm>
            <a:off x="6748594" y="3429000"/>
            <a:ext cx="1581746" cy="981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142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9" name="Rectangle 5">
            <a:extLst>
              <a:ext uri="{FF2B5EF4-FFF2-40B4-BE49-F238E27FC236}">
                <a16:creationId xmlns="" xmlns:a16="http://schemas.microsoft.com/office/drawing/2014/main" id="{0BF3FC13-B11C-4D22-88D5-2A5F2826D866}"/>
              </a:ext>
            </a:extLst>
          </p:cNvPr>
          <p:cNvSpPr>
            <a:spLocks noGrp="1" noChangeArrowheads="1"/>
          </p:cNvSpPr>
          <p:nvPr>
            <p:ph type="title" idx="4294967295"/>
          </p:nvPr>
        </p:nvSpPr>
        <p:spPr>
          <a:xfrm>
            <a:off x="0" y="0"/>
            <a:ext cx="9173845" cy="609600"/>
          </a:xfrm>
          <a:noFill/>
          <a:ln w="3175">
            <a:solidFill>
              <a:srgbClr val="000000"/>
            </a:solidFill>
          </a:ln>
          <a:extLst>
            <a:ext uri="{909E8E84-426E-40DD-AFC4-6F175D3DCCD1}">
              <a14:hiddenFill xmlns:a14="http://schemas.microsoft.com/office/drawing/2010/main">
                <a:solidFill>
                  <a:srgbClr val="FFFFFF"/>
                </a:solidFill>
              </a14:hiddenFill>
            </a:ext>
          </a:extLst>
        </p:spPr>
        <p:txBody>
          <a:bodyPr/>
          <a:lstStyle/>
          <a:p>
            <a:pPr algn="ctr"/>
            <a:r>
              <a:rPr lang="en-US" altLang="en-US" sz="2400" b="1" dirty="0">
                <a:solidFill>
                  <a:srgbClr val="800000"/>
                </a:solidFill>
                <a:latin typeface="Times New Roman" panose="02020603050405020304" pitchFamily="18" charset="0"/>
                <a:cs typeface="Times New Roman" panose="02020603050405020304" pitchFamily="18" charset="0"/>
              </a:rPr>
              <a:t>O</a:t>
            </a:r>
            <a:r>
              <a:rPr lang="en-US" altLang="en-US" sz="2400" b="1" i="0" cap="none" dirty="0" smtClean="0">
                <a:ln>
                  <a:noFill/>
                </a:ln>
                <a:solidFill>
                  <a:srgbClr val="800000"/>
                </a:solidFill>
                <a:effectLst/>
                <a:latin typeface="Times New Roman" panose="02020603050405020304" pitchFamily="18" charset="0"/>
                <a:cs typeface="Times New Roman" panose="02020603050405020304" pitchFamily="18" charset="0"/>
              </a:rPr>
              <a:t>ptically-pumped </a:t>
            </a:r>
            <a:r>
              <a:rPr lang="en-US" altLang="en-US" sz="2400" b="1" baseline="30000" dirty="0">
                <a:solidFill>
                  <a:srgbClr val="800000"/>
                </a:solidFill>
                <a:latin typeface="Times New Roman" panose="02020603050405020304" pitchFamily="18" charset="0"/>
                <a:cs typeface="Times New Roman" panose="02020603050405020304" pitchFamily="18" charset="0"/>
              </a:rPr>
              <a:t>3</a:t>
            </a:r>
            <a:r>
              <a:rPr lang="en-US" altLang="en-US" sz="2400" b="1" dirty="0">
                <a:solidFill>
                  <a:srgbClr val="800000"/>
                </a:solidFill>
                <a:latin typeface="Times New Roman" panose="02020603050405020304" pitchFamily="18" charset="0"/>
                <a:cs typeface="Times New Roman" panose="02020603050405020304" pitchFamily="18" charset="0"/>
              </a:rPr>
              <a:t>He </a:t>
            </a:r>
            <a:r>
              <a:rPr lang="en-US" altLang="en-US" sz="2400" b="1" i="0" cap="none" dirty="0" smtClean="0">
                <a:ln>
                  <a:noFill/>
                </a:ln>
                <a:solidFill>
                  <a:srgbClr val="800000"/>
                </a:solidFill>
                <a:effectLst/>
                <a:latin typeface="Times New Roman" panose="02020603050405020304" pitchFamily="18" charset="0"/>
                <a:cs typeface="Times New Roman" panose="02020603050405020304" pitchFamily="18" charset="0"/>
              </a:rPr>
              <a:t>in </a:t>
            </a:r>
            <a:r>
              <a:rPr lang="en-US" altLang="en-US" sz="2400" b="1" i="0" cap="none" dirty="0">
                <a:ln>
                  <a:noFill/>
                </a:ln>
                <a:solidFill>
                  <a:srgbClr val="800000"/>
                </a:solidFill>
                <a:effectLst/>
                <a:latin typeface="Times New Roman" panose="02020603050405020304" pitchFamily="18" charset="0"/>
                <a:cs typeface="Times New Roman" panose="02020603050405020304" pitchFamily="18" charset="0"/>
              </a:rPr>
              <a:t>the high magnetic field</a:t>
            </a:r>
          </a:p>
        </p:txBody>
      </p:sp>
      <p:grpSp>
        <p:nvGrpSpPr>
          <p:cNvPr id="3" name="Group 2"/>
          <p:cNvGrpSpPr/>
          <p:nvPr/>
        </p:nvGrpSpPr>
        <p:grpSpPr>
          <a:xfrm>
            <a:off x="214993" y="3080830"/>
            <a:ext cx="8618764" cy="3423682"/>
            <a:chOff x="152400" y="1670050"/>
            <a:chExt cx="8382000" cy="3423682"/>
          </a:xfrm>
        </p:grpSpPr>
        <p:pic>
          <p:nvPicPr>
            <p:cNvPr id="1521667" name="Picture 3">
              <a:extLst>
                <a:ext uri="{FF2B5EF4-FFF2-40B4-BE49-F238E27FC236}">
                  <a16:creationId xmlns="" xmlns:a16="http://schemas.microsoft.com/office/drawing/2014/main" id="{E08BFEAE-DD2C-4436-A341-DD5F25BFC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0050"/>
              <a:ext cx="3505200" cy="22987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21668" name="Picture 3">
              <a:extLst>
                <a:ext uri="{FF2B5EF4-FFF2-40B4-BE49-F238E27FC236}">
                  <a16:creationId xmlns="" xmlns:a16="http://schemas.microsoft.com/office/drawing/2014/main" id="{7435C8C0-E7F4-4857-870A-0D09DE78E9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4267200" cy="2362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21670" name="Text Box 6">
              <a:extLst>
                <a:ext uri="{FF2B5EF4-FFF2-40B4-BE49-F238E27FC236}">
                  <a16:creationId xmlns="" xmlns:a16="http://schemas.microsoft.com/office/drawing/2014/main" id="{9A9C4A89-F06A-4B98-9FCD-AD42FF14D34B}"/>
                </a:ext>
              </a:extLst>
            </p:cNvPr>
            <p:cNvSpPr txBox="1">
              <a:spLocks noChangeArrowheads="1"/>
            </p:cNvSpPr>
            <p:nvPr/>
          </p:nvSpPr>
          <p:spPr bwMode="auto">
            <a:xfrm>
              <a:off x="838200" y="4724400"/>
              <a:ext cx="2079415" cy="36933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Drift tube </a:t>
              </a:r>
              <a:r>
                <a:rPr lang="en-US" altLang="en-US" b="1" dirty="0" smtClean="0"/>
                <a:t>-20-40 </a:t>
              </a:r>
              <a:r>
                <a:rPr lang="en-US" altLang="en-US" b="1" dirty="0"/>
                <a:t>kV</a:t>
              </a:r>
            </a:p>
          </p:txBody>
        </p:sp>
        <p:sp>
          <p:nvSpPr>
            <p:cNvPr id="1521671" name="Line 7">
              <a:extLst>
                <a:ext uri="{FF2B5EF4-FFF2-40B4-BE49-F238E27FC236}">
                  <a16:creationId xmlns="" xmlns:a16="http://schemas.microsoft.com/office/drawing/2014/main" id="{70697454-0356-48BF-AB31-4222281421D4}"/>
                </a:ext>
              </a:extLst>
            </p:cNvPr>
            <p:cNvSpPr>
              <a:spLocks noChangeShapeType="1"/>
            </p:cNvSpPr>
            <p:nvPr/>
          </p:nvSpPr>
          <p:spPr bwMode="auto">
            <a:xfrm flipV="1">
              <a:off x="1752600" y="3733800"/>
              <a:ext cx="1447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1672" name="Text Box 8">
              <a:extLst>
                <a:ext uri="{FF2B5EF4-FFF2-40B4-BE49-F238E27FC236}">
                  <a16:creationId xmlns="" xmlns:a16="http://schemas.microsoft.com/office/drawing/2014/main" id="{CB3C8272-78DF-4BBE-B4AE-DE0585043757}"/>
                </a:ext>
              </a:extLst>
            </p:cNvPr>
            <p:cNvSpPr txBox="1">
              <a:spLocks noChangeArrowheads="1"/>
            </p:cNvSpPr>
            <p:nvPr/>
          </p:nvSpPr>
          <p:spPr bwMode="auto">
            <a:xfrm>
              <a:off x="3505200" y="4724400"/>
              <a:ext cx="1034707" cy="36933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Insulator</a:t>
              </a:r>
            </a:p>
          </p:txBody>
        </p:sp>
        <p:sp>
          <p:nvSpPr>
            <p:cNvPr id="1521673" name="Line 9">
              <a:extLst>
                <a:ext uri="{FF2B5EF4-FFF2-40B4-BE49-F238E27FC236}">
                  <a16:creationId xmlns="" xmlns:a16="http://schemas.microsoft.com/office/drawing/2014/main" id="{7A012A86-B85D-4F79-AA14-26065E3ACEFA}"/>
                </a:ext>
              </a:extLst>
            </p:cNvPr>
            <p:cNvSpPr>
              <a:spLocks noChangeShapeType="1"/>
            </p:cNvSpPr>
            <p:nvPr/>
          </p:nvSpPr>
          <p:spPr bwMode="auto">
            <a:xfrm flipH="1" flipV="1">
              <a:off x="3657600" y="3048000"/>
              <a:ext cx="5334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1674" name="Text Box 10">
              <a:extLst>
                <a:ext uri="{FF2B5EF4-FFF2-40B4-BE49-F238E27FC236}">
                  <a16:creationId xmlns="" xmlns:a16="http://schemas.microsoft.com/office/drawing/2014/main" id="{6E507E82-3E70-4436-BAC8-AD42488706F3}"/>
                </a:ext>
              </a:extLst>
            </p:cNvPr>
            <p:cNvSpPr txBox="1">
              <a:spLocks noChangeArrowheads="1"/>
            </p:cNvSpPr>
            <p:nvPr/>
          </p:nvSpPr>
          <p:spPr bwMode="auto">
            <a:xfrm>
              <a:off x="5241925" y="4613275"/>
              <a:ext cx="1368580" cy="36933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Pulsed valve</a:t>
              </a:r>
            </a:p>
          </p:txBody>
        </p:sp>
        <p:sp>
          <p:nvSpPr>
            <p:cNvPr id="1521675" name="Line 11">
              <a:extLst>
                <a:ext uri="{FF2B5EF4-FFF2-40B4-BE49-F238E27FC236}">
                  <a16:creationId xmlns="" xmlns:a16="http://schemas.microsoft.com/office/drawing/2014/main" id="{4330C1B9-7E57-4047-A937-21ED6CF63021}"/>
                </a:ext>
              </a:extLst>
            </p:cNvPr>
            <p:cNvSpPr>
              <a:spLocks noChangeShapeType="1"/>
            </p:cNvSpPr>
            <p:nvPr/>
          </p:nvSpPr>
          <p:spPr bwMode="auto">
            <a:xfrm flipV="1">
              <a:off x="5715000" y="2819400"/>
              <a:ext cx="990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1676"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2155966" y="1910486"/>
              <a:ext cx="788999" cy="307777"/>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t>3He-cell</a:t>
              </a:r>
            </a:p>
          </p:txBody>
        </p:sp>
      </p:grpSp>
      <p:sp>
        <p:nvSpPr>
          <p:cNvPr id="17"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8484142" y="4320951"/>
            <a:ext cx="699230" cy="246221"/>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smtClean="0"/>
              <a:t>D 216mm</a:t>
            </a:r>
            <a:endParaRPr lang="en-US" altLang="en-US" sz="1000" b="1" dirty="0"/>
          </a:p>
        </p:txBody>
      </p:sp>
      <p:sp>
        <p:nvSpPr>
          <p:cNvPr id="18"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7899428" y="4320951"/>
            <a:ext cx="699230" cy="246221"/>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smtClean="0"/>
              <a:t>D 175mm</a:t>
            </a:r>
            <a:endParaRPr lang="en-US" altLang="en-US" sz="1000" b="1" dirty="0"/>
          </a:p>
        </p:txBody>
      </p:sp>
      <p:grpSp>
        <p:nvGrpSpPr>
          <p:cNvPr id="6" name="Group 5"/>
          <p:cNvGrpSpPr/>
          <p:nvPr/>
        </p:nvGrpSpPr>
        <p:grpSpPr>
          <a:xfrm>
            <a:off x="8439936" y="2924965"/>
            <a:ext cx="204107" cy="228616"/>
            <a:chOff x="-563336" y="2383971"/>
            <a:chExt cx="204107" cy="228616"/>
          </a:xfrm>
        </p:grpSpPr>
        <p:sp>
          <p:nvSpPr>
            <p:cNvPr id="4" name="Oval 3"/>
            <p:cNvSpPr/>
            <p:nvPr/>
          </p:nvSpPr>
          <p:spPr>
            <a:xfrm>
              <a:off x="-563336" y="2383971"/>
              <a:ext cx="204107" cy="228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4143" y="2475419"/>
              <a:ext cx="45719" cy="45719"/>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8229104" y="2669546"/>
            <a:ext cx="604653" cy="307777"/>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smtClean="0"/>
              <a:t>beam</a:t>
            </a:r>
            <a:endParaRPr lang="en-US" altLang="en-US" sz="1400" b="1" dirty="0"/>
          </a:p>
        </p:txBody>
      </p:sp>
      <p:sp>
        <p:nvSpPr>
          <p:cNvPr id="23"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1989241" y="4484894"/>
            <a:ext cx="604653" cy="307777"/>
          </a:xfrm>
          <a:prstGeom prst="rect">
            <a:avLst/>
          </a:prstGeom>
          <a:solidFill>
            <a:schemeClr val="bg1"/>
          </a:solidFill>
          <a:ln w="3175">
            <a:noFill/>
            <a:miter lim="800000"/>
            <a:headEnd/>
            <a:tailEnd/>
          </a:ln>
          <a:effectLst/>
          <a:extLst/>
        </p:spPr>
        <p:txBody>
          <a:bodyPr wrap="none">
            <a:spAutoFit/>
          </a:bodyPr>
          <a:lstStyle/>
          <a:p>
            <a:r>
              <a:rPr lang="en-US" altLang="en-US" sz="1400" b="1" dirty="0" smtClean="0"/>
              <a:t>beam</a:t>
            </a:r>
            <a:endParaRPr lang="en-US" altLang="en-US" sz="1400" b="1" dirty="0"/>
          </a:p>
        </p:txBody>
      </p:sp>
      <p:cxnSp>
        <p:nvCxnSpPr>
          <p:cNvPr id="8" name="Straight Arrow Connector 7"/>
          <p:cNvCxnSpPr/>
          <p:nvPr/>
        </p:nvCxnSpPr>
        <p:spPr>
          <a:xfrm>
            <a:off x="3191246" y="4638783"/>
            <a:ext cx="6395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633913"/>
            <a:ext cx="9144000" cy="2308324"/>
          </a:xfrm>
          <a:prstGeom prst="rect">
            <a:avLst/>
          </a:prstGeom>
        </p:spPr>
        <p:txBody>
          <a:bodyPr wrap="square">
            <a:spAutoFit/>
          </a:bodyPr>
          <a:lstStyle/>
          <a:p>
            <a:r>
              <a:rPr lang="en-US" sz="1600" b="1" i="1" dirty="0">
                <a:latin typeface="Times New Roman" panose="02020603050405020304" pitchFamily="18" charset="0"/>
                <a:cs typeface="Times New Roman" panose="02020603050405020304" pitchFamily="18" charset="0"/>
              </a:rPr>
              <a:t>Holder  3He-cell </a:t>
            </a:r>
            <a:r>
              <a:rPr lang="en-US" sz="1600" b="1" i="1" dirty="0" smtClean="0">
                <a:latin typeface="Times New Roman" panose="02020603050405020304" pitchFamily="18" charset="0"/>
                <a:cs typeface="Times New Roman" panose="02020603050405020304" pitchFamily="18" charset="0"/>
              </a:rPr>
              <a:t>with </a:t>
            </a:r>
            <a:r>
              <a:rPr lang="en-US" sz="1600" b="1" i="1" dirty="0">
                <a:latin typeface="Times New Roman" panose="02020603050405020304" pitchFamily="18" charset="0"/>
                <a:cs typeface="Times New Roman" panose="02020603050405020304" pitchFamily="18" charset="0"/>
              </a:rPr>
              <a:t>filling and injection </a:t>
            </a:r>
            <a:r>
              <a:rPr lang="en-US" sz="1600" b="1" i="1" dirty="0" smtClean="0">
                <a:latin typeface="Times New Roman" panose="02020603050405020304" pitchFamily="18" charset="0"/>
                <a:cs typeface="Times New Roman" panose="02020603050405020304" pitchFamily="18" charset="0"/>
              </a:rPr>
              <a:t>valves </a:t>
            </a:r>
            <a:r>
              <a:rPr lang="en-US" sz="1600" b="1" dirty="0" smtClean="0">
                <a:latin typeface="Times New Roman" panose="02020603050405020304" pitchFamily="18" charset="0"/>
                <a:cs typeface="Times New Roman" panose="02020603050405020304" pitchFamily="18" charset="0"/>
              </a:rPr>
              <a:t>inside the EBIS SC solenoid at 5.0T magnetic field</a:t>
            </a:r>
          </a:p>
          <a:p>
            <a:pPr marL="285750" indent="-285750">
              <a:buFontTx/>
              <a:buChar char="-"/>
            </a:pPr>
            <a:r>
              <a:rPr lang="en-US" sz="1600" b="1" dirty="0" smtClean="0">
                <a:latin typeface="Times New Roman" panose="02020603050405020304" pitchFamily="18" charset="0"/>
                <a:cs typeface="Times New Roman" panose="02020603050405020304" pitchFamily="18" charset="0"/>
              </a:rPr>
              <a:t>Purification system of </a:t>
            </a:r>
            <a:r>
              <a:rPr lang="en-US" sz="1600" b="1" baseline="30000" dirty="0">
                <a:latin typeface="Times New Roman" panose="02020603050405020304" pitchFamily="18" charset="0"/>
                <a:cs typeface="Times New Roman" panose="02020603050405020304" pitchFamily="18" charset="0"/>
              </a:rPr>
              <a:t>3</a:t>
            </a:r>
            <a:r>
              <a:rPr lang="en-US" sz="1600" b="1" dirty="0">
                <a:latin typeface="Times New Roman" panose="02020603050405020304" pitchFamily="18" charset="0"/>
                <a:cs typeface="Times New Roman" panose="02020603050405020304" pitchFamily="18" charset="0"/>
              </a:rPr>
              <a:t>He gas </a:t>
            </a:r>
            <a:r>
              <a:rPr lang="en-US" sz="1600" b="1" dirty="0" smtClean="0">
                <a:latin typeface="Times New Roman" panose="02020603050405020304" pitchFamily="18" charset="0"/>
                <a:cs typeface="Times New Roman" panose="02020603050405020304" pitchFamily="18" charset="0"/>
              </a:rPr>
              <a:t>into </a:t>
            </a:r>
            <a:r>
              <a:rPr lang="en-US" sz="1600" b="1" dirty="0">
                <a:latin typeface="Times New Roman" panose="02020603050405020304" pitchFamily="18" charset="0"/>
                <a:cs typeface="Times New Roman" panose="02020603050405020304" pitchFamily="18" charset="0"/>
              </a:rPr>
              <a:t>cell by </a:t>
            </a:r>
            <a:r>
              <a:rPr lang="en-US" sz="1600" b="1" dirty="0" smtClean="0">
                <a:latin typeface="Times New Roman" panose="02020603050405020304" pitchFamily="18" charset="0"/>
                <a:cs typeface="Times New Roman" panose="02020603050405020304" pitchFamily="18" charset="0"/>
              </a:rPr>
              <a:t>modified </a:t>
            </a:r>
            <a:r>
              <a:rPr lang="en-US" sz="1600" b="1" dirty="0" err="1" smtClean="0">
                <a:latin typeface="Times New Roman" panose="02020603050405020304" pitchFamily="18" charset="0"/>
                <a:cs typeface="Times New Roman" panose="02020603050405020304" pitchFamily="18" charset="0"/>
              </a:rPr>
              <a:t>creo</a:t>
            </a:r>
            <a:r>
              <a:rPr lang="en-US" sz="1600" b="1" dirty="0" smtClean="0">
                <a:latin typeface="Times New Roman" panose="02020603050405020304" pitchFamily="18" charset="0"/>
                <a:cs typeface="Times New Roman" panose="02020603050405020304" pitchFamily="18" charset="0"/>
              </a:rPr>
              <a:t>-pump </a:t>
            </a:r>
            <a:r>
              <a:rPr lang="en-US" sz="1600" b="1" dirty="0" smtClean="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absorbed </a:t>
            </a:r>
            <a:r>
              <a:rPr lang="en-US" sz="1600" b="1" dirty="0">
                <a:latin typeface="Times New Roman" panose="02020603050405020304" pitchFamily="18" charset="0"/>
                <a:cs typeface="Times New Roman" panose="02020603050405020304" pitchFamily="18" charset="0"/>
              </a:rPr>
              <a:t>cartridge pump; </a:t>
            </a:r>
            <a:endParaRPr lang="en-US" sz="1600" b="1" dirty="0" smtClean="0">
              <a:latin typeface="Times New Roman" panose="02020603050405020304" pitchFamily="18" charset="0"/>
              <a:cs typeface="Times New Roman" panose="02020603050405020304" pitchFamily="18" charset="0"/>
            </a:endParaRPr>
          </a:p>
          <a:p>
            <a:pPr marL="285750" indent="-285750">
              <a:buFontTx/>
              <a:buChar char="-"/>
            </a:pPr>
            <a:r>
              <a:rPr lang="en-US" sz="1600" b="1" dirty="0" smtClean="0">
                <a:latin typeface="Times New Roman" panose="02020603050405020304" pitchFamily="18" charset="0"/>
                <a:cs typeface="Times New Roman" panose="02020603050405020304" pitchFamily="18" charset="0"/>
              </a:rPr>
              <a:t>Polarization 1Torr  </a:t>
            </a:r>
            <a:r>
              <a:rPr lang="en-US" sz="1600" b="1" baseline="30000" dirty="0" smtClean="0">
                <a:latin typeface="Times New Roman" panose="02020603050405020304" pitchFamily="18" charset="0"/>
                <a:cs typeface="Times New Roman" panose="02020603050405020304" pitchFamily="18" charset="0"/>
              </a:rPr>
              <a:t>3</a:t>
            </a:r>
            <a:r>
              <a:rPr lang="en-US" sz="1600" b="1" dirty="0" smtClean="0">
                <a:latin typeface="Times New Roman" panose="02020603050405020304" pitchFamily="18" charset="0"/>
                <a:cs typeface="Times New Roman" panose="02020603050405020304" pitchFamily="18" charset="0"/>
              </a:rPr>
              <a:t>He gas inside glass-cell by MEOP technique; </a:t>
            </a:r>
          </a:p>
          <a:p>
            <a:pPr marL="285750" indent="-285750">
              <a:buFontTx/>
              <a:buChar char="-"/>
            </a:pPr>
            <a:r>
              <a:rPr lang="en-US" sz="1600" b="1" dirty="0" smtClean="0">
                <a:latin typeface="Times New Roman" panose="02020603050405020304" pitchFamily="18" charset="0"/>
                <a:cs typeface="Times New Roman" panose="02020603050405020304" pitchFamily="18" charset="0"/>
              </a:rPr>
              <a:t>Measurement and control </a:t>
            </a:r>
            <a:r>
              <a:rPr lang="en-US" sz="1600" b="1" dirty="0">
                <a:latin typeface="Times New Roman" panose="02020603050405020304" pitchFamily="18" charset="0"/>
                <a:cs typeface="Times New Roman" panose="02020603050405020304" pitchFamily="18" charset="0"/>
              </a:rPr>
              <a:t>polarization </a:t>
            </a:r>
            <a:r>
              <a:rPr lang="en-US" sz="1600" b="1" dirty="0" smtClean="0">
                <a:latin typeface="Times New Roman" panose="02020603050405020304" pitchFamily="18" charset="0"/>
                <a:cs typeface="Times New Roman" panose="02020603050405020304" pitchFamily="18" charset="0"/>
              </a:rPr>
              <a:t>by optical probe </a:t>
            </a:r>
            <a:r>
              <a:rPr lang="en-US" sz="1600" b="1" dirty="0" err="1" smtClean="0">
                <a:latin typeface="Times New Roman" panose="02020603050405020304" pitchFamily="18" charset="0"/>
                <a:cs typeface="Times New Roman" panose="02020603050405020304" pitchFamily="18" charset="0"/>
              </a:rPr>
              <a:t>polarimeter</a:t>
            </a:r>
            <a:r>
              <a:rPr lang="en-US" sz="1600" b="1" dirty="0" smtClean="0">
                <a:latin typeface="Times New Roman" panose="02020603050405020304" pitchFamily="18" charset="0"/>
                <a:cs typeface="Times New Roman" panose="02020603050405020304" pitchFamily="18" charset="0"/>
              </a:rPr>
              <a:t>; </a:t>
            </a:r>
          </a:p>
          <a:p>
            <a:pPr marL="285750" indent="-285750">
              <a:buFontTx/>
              <a:buChar char="-"/>
            </a:pPr>
            <a:r>
              <a:rPr lang="en-US" sz="1600" b="1" dirty="0" smtClean="0">
                <a:latin typeface="Times New Roman" panose="02020603050405020304" pitchFamily="18" charset="0"/>
                <a:cs typeface="Times New Roman" panose="02020603050405020304" pitchFamily="18" charset="0"/>
              </a:rPr>
              <a:t>Injection of polarized </a:t>
            </a:r>
            <a:r>
              <a:rPr lang="en-US" sz="1600" b="1" baseline="30000" dirty="0">
                <a:latin typeface="Times New Roman" panose="02020603050405020304" pitchFamily="18" charset="0"/>
                <a:cs typeface="Times New Roman" panose="02020603050405020304" pitchFamily="18" charset="0"/>
              </a:rPr>
              <a:t>3</a:t>
            </a:r>
            <a:r>
              <a:rPr lang="en-US" sz="1600" b="1" dirty="0">
                <a:latin typeface="Times New Roman" panose="02020603050405020304" pitchFamily="18" charset="0"/>
                <a:cs typeface="Times New Roman" panose="02020603050405020304" pitchFamily="18" charset="0"/>
              </a:rPr>
              <a:t>He </a:t>
            </a:r>
            <a:r>
              <a:rPr lang="en-US" sz="1600" b="1" dirty="0" smtClean="0">
                <a:latin typeface="Times New Roman" panose="02020603050405020304" pitchFamily="18" charset="0"/>
                <a:cs typeface="Times New Roman" panose="02020603050405020304" pitchFamily="18" charset="0"/>
              </a:rPr>
              <a:t>into drift tube (beam line</a:t>
            </a:r>
            <a:r>
              <a:rPr lang="en-US" sz="1600" b="1" dirty="0">
                <a:latin typeface="Times New Roman" panose="02020603050405020304" pitchFamily="18" charset="0"/>
                <a:cs typeface="Times New Roman" panose="02020603050405020304" pitchFamily="18" charset="0"/>
              </a:rPr>
              <a:t>) by pulsed valve ( </a:t>
            </a:r>
            <a:r>
              <a:rPr lang="en-US" sz="1600" b="1" dirty="0" smtClean="0">
                <a:latin typeface="Times New Roman" panose="02020603050405020304" pitchFamily="18" charset="0"/>
                <a:cs typeface="Times New Roman" panose="02020603050405020304" pitchFamily="18" charset="0"/>
              </a:rPr>
              <a:t>~2-3*10</a:t>
            </a:r>
            <a:r>
              <a:rPr lang="en-US" sz="1600" b="1" baseline="30000" dirty="0" smtClean="0">
                <a:latin typeface="Times New Roman" panose="02020603050405020304" pitchFamily="18" charset="0"/>
                <a:cs typeface="Times New Roman" panose="02020603050405020304" pitchFamily="18" charset="0"/>
              </a:rPr>
              <a:t>12</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atoms/pulse</a:t>
            </a:r>
            <a:r>
              <a:rPr lang="en-US" sz="1600" b="1" dirty="0" smtClean="0">
                <a:latin typeface="Times New Roman" panose="02020603050405020304" pitchFamily="18" charset="0"/>
                <a:cs typeface="Times New Roman" panose="02020603050405020304" pitchFamily="18" charset="0"/>
              </a:rPr>
              <a:t>);</a:t>
            </a:r>
          </a:p>
          <a:p>
            <a:pPr marL="285750" indent="-285750">
              <a:buFontTx/>
              <a:buChar char="-"/>
            </a:pPr>
            <a:r>
              <a:rPr lang="en-US" sz="1600" b="1" dirty="0">
                <a:latin typeface="Times New Roman" panose="02020603050405020304" pitchFamily="18" charset="0"/>
                <a:cs typeface="Times New Roman" panose="02020603050405020304" pitchFamily="18" charset="0"/>
              </a:rPr>
              <a:t>10 Amp electron </a:t>
            </a:r>
            <a:r>
              <a:rPr lang="en-US" sz="1600" b="1" dirty="0" smtClean="0">
                <a:latin typeface="Times New Roman" panose="02020603050405020304" pitchFamily="18" charset="0"/>
                <a:cs typeface="Times New Roman" panose="02020603050405020304" pitchFamily="18" charset="0"/>
              </a:rPr>
              <a:t>beam completely </a:t>
            </a:r>
            <a:r>
              <a:rPr lang="en-US" sz="1600" b="1" dirty="0">
                <a:latin typeface="Times New Roman" panose="02020603050405020304" pitchFamily="18" charset="0"/>
                <a:cs typeface="Times New Roman" panose="02020603050405020304" pitchFamily="18" charset="0"/>
              </a:rPr>
              <a:t>ionizes the polarized </a:t>
            </a:r>
            <a:r>
              <a:rPr lang="en-US" sz="1600" b="1" dirty="0" smtClean="0">
                <a:latin typeface="Times New Roman" panose="02020603050405020304" pitchFamily="18" charset="0"/>
                <a:cs typeface="Times New Roman" panose="02020603050405020304" pitchFamily="18" charset="0"/>
              </a:rPr>
              <a:t>atoms;</a:t>
            </a:r>
          </a:p>
          <a:p>
            <a:pPr marL="285750" indent="-285750">
              <a:buFontTx/>
              <a:buChar char="-"/>
            </a:pPr>
            <a:r>
              <a:rPr lang="en-US" sz="1600" b="1" dirty="0" smtClean="0">
                <a:latin typeface="Times New Roman" panose="02020603050405020304" pitchFamily="18" charset="0"/>
                <a:cs typeface="Times New Roman" panose="02020603050405020304" pitchFamily="18" charset="0"/>
              </a:rPr>
              <a:t>Accelerate to </a:t>
            </a:r>
            <a:r>
              <a:rPr lang="en-US" sz="1600" b="1" dirty="0">
                <a:latin typeface="Times New Roman" panose="02020603050405020304" pitchFamily="18" charset="0"/>
                <a:cs typeface="Times New Roman" panose="02020603050405020304" pitchFamily="18" charset="0"/>
              </a:rPr>
              <a:t>6 </a:t>
            </a:r>
            <a:r>
              <a:rPr lang="en-US" sz="1600" b="1" dirty="0" smtClean="0">
                <a:latin typeface="Times New Roman" panose="02020603050405020304" pitchFamily="18" charset="0"/>
                <a:cs typeface="Times New Roman" panose="02020603050405020304" pitchFamily="18" charset="0"/>
              </a:rPr>
              <a:t>MeV by </a:t>
            </a:r>
            <a:r>
              <a:rPr lang="en-US" sz="1600" b="1" dirty="0">
                <a:latin typeface="Times New Roman" panose="02020603050405020304" pitchFamily="18" charset="0"/>
                <a:cs typeface="Times New Roman" panose="02020603050405020304" pitchFamily="18" charset="0"/>
              </a:rPr>
              <a:t>RFQ-LINAC </a:t>
            </a:r>
            <a:r>
              <a:rPr lang="en-US" sz="1600" b="1" dirty="0" smtClean="0">
                <a:latin typeface="Times New Roman" panose="02020603050405020304" pitchFamily="18" charset="0"/>
                <a:cs typeface="Times New Roman" panose="02020603050405020304" pitchFamily="18" charset="0"/>
              </a:rPr>
              <a:t>system</a:t>
            </a:r>
            <a:r>
              <a:rPr lang="en-US" sz="1600" b="1" dirty="0" smtClean="0">
                <a:latin typeface="Times New Roman" panose="02020603050405020304" pitchFamily="18" charset="0"/>
                <a:cs typeface="Times New Roman" panose="02020603050405020304" pitchFamily="18" charset="0"/>
              </a:rPr>
              <a:t>;</a:t>
            </a:r>
          </a:p>
          <a:p>
            <a:pPr marL="285750" indent="-285750">
              <a:buFontTx/>
              <a:buChar char="-"/>
            </a:pPr>
            <a:r>
              <a:rPr lang="en-US" sz="1600" b="1" dirty="0" smtClean="0">
                <a:latin typeface="Times New Roman" panose="02020603050405020304" pitchFamily="18" charset="0"/>
                <a:cs typeface="Times New Roman" panose="02020603050405020304" pitchFamily="18" charset="0"/>
              </a:rPr>
              <a:t>Rotate a spin from the longitudinal to </a:t>
            </a:r>
            <a:r>
              <a:rPr lang="en-US" sz="1600" b="1" dirty="0">
                <a:latin typeface="Times New Roman" panose="02020603050405020304" pitchFamily="18" charset="0"/>
                <a:cs typeface="Times New Roman" panose="02020603050405020304" pitchFamily="18" charset="0"/>
              </a:rPr>
              <a:t>the vertical direction </a:t>
            </a:r>
            <a:r>
              <a:rPr lang="en-US" sz="1600" b="1" dirty="0" smtClean="0">
                <a:latin typeface="Times New Roman" panose="02020603050405020304" pitchFamily="18" charset="0"/>
                <a:cs typeface="Times New Roman" panose="02020603050405020304" pitchFamily="18" charset="0"/>
              </a:rPr>
              <a:t>by bunsher-1;</a:t>
            </a:r>
            <a:endParaRPr lang="en-US" sz="1600" b="1" dirty="0" smtClean="0">
              <a:latin typeface="Times New Roman" panose="02020603050405020304" pitchFamily="18" charset="0"/>
              <a:cs typeface="Times New Roman" panose="02020603050405020304" pitchFamily="18" charset="0"/>
            </a:endParaRPr>
          </a:p>
          <a:p>
            <a:pPr marL="285750" indent="-285750">
              <a:buFontTx/>
              <a:buChar char="-"/>
            </a:pPr>
            <a:r>
              <a:rPr lang="en-US" sz="1600" b="1" i="1" dirty="0" smtClean="0">
                <a:latin typeface="Times New Roman" panose="02020603050405020304" pitchFamily="18" charset="0"/>
                <a:cs typeface="Times New Roman" panose="02020603050405020304" pitchFamily="18" charset="0"/>
              </a:rPr>
              <a:t>Measurement polarization of  </a:t>
            </a:r>
            <a:r>
              <a:rPr lang="en-US" sz="1600" b="1" i="1" baseline="30000" dirty="0" smtClean="0">
                <a:latin typeface="Times New Roman" panose="02020603050405020304" pitchFamily="18" charset="0"/>
                <a:cs typeface="Times New Roman" panose="02020603050405020304" pitchFamily="18" charset="0"/>
              </a:rPr>
              <a:t>3</a:t>
            </a:r>
            <a:r>
              <a:rPr lang="en-US" sz="1600" b="1" i="1" dirty="0" smtClean="0">
                <a:latin typeface="Times New Roman" panose="02020603050405020304" pitchFamily="18" charset="0"/>
                <a:cs typeface="Times New Roman" panose="02020603050405020304" pitchFamily="18" charset="0"/>
              </a:rPr>
              <a:t>He beam by 6MeV </a:t>
            </a:r>
            <a:r>
              <a:rPr lang="en-US" sz="1600" b="1" i="1" dirty="0" err="1" smtClean="0">
                <a:latin typeface="Times New Roman" panose="02020603050405020304" pitchFamily="18" charset="0"/>
                <a:cs typeface="Times New Roman" panose="02020603050405020304" pitchFamily="18" charset="0"/>
              </a:rPr>
              <a:t>polarimeter</a:t>
            </a:r>
            <a:r>
              <a:rPr lang="en-US" sz="1600" b="1" i="1" dirty="0" smtClean="0">
                <a:latin typeface="Times New Roman" panose="02020603050405020304" pitchFamily="18" charset="0"/>
                <a:cs typeface="Times New Roman" panose="02020603050405020304" pitchFamily="18" charset="0"/>
              </a:rPr>
              <a:t>;</a:t>
            </a:r>
            <a:endParaRPr lang="en-US" sz="16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08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53" y="2349060"/>
            <a:ext cx="8605338" cy="319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5">
            <a:extLst>
              <a:ext uri="{FF2B5EF4-FFF2-40B4-BE49-F238E27FC236}">
                <a16:creationId xmlns="" xmlns:a16="http://schemas.microsoft.com/office/drawing/2014/main" id="{0BF3FC13-B11C-4D22-88D5-2A5F2826D866}"/>
              </a:ext>
            </a:extLst>
          </p:cNvPr>
          <p:cNvSpPr txBox="1">
            <a:spLocks noChangeArrowheads="1"/>
          </p:cNvSpPr>
          <p:nvPr/>
        </p:nvSpPr>
        <p:spPr>
          <a:xfrm>
            <a:off x="0" y="0"/>
            <a:ext cx="9173845" cy="60960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baseline="30000" smtClean="0">
                <a:solidFill>
                  <a:srgbClr val="800000"/>
                </a:solidFill>
                <a:latin typeface="Times New Roman" panose="02020603050405020304" pitchFamily="18" charset="0"/>
                <a:cs typeface="Times New Roman" panose="02020603050405020304" pitchFamily="18" charset="0"/>
              </a:rPr>
              <a:t>3</a:t>
            </a:r>
            <a:r>
              <a:rPr lang="en-US" altLang="en-US" sz="2400" b="1" smtClean="0">
                <a:solidFill>
                  <a:srgbClr val="800000"/>
                </a:solidFill>
                <a:latin typeface="Times New Roman" panose="02020603050405020304" pitchFamily="18" charset="0"/>
                <a:cs typeface="Times New Roman" panose="02020603050405020304" pitchFamily="18" charset="0"/>
              </a:rPr>
              <a:t>He optically-pumped cell in the high magnetic field</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5"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5298014" y="1952899"/>
            <a:ext cx="758541" cy="307777"/>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baseline="30000" dirty="0"/>
              <a:t>3</a:t>
            </a:r>
            <a:r>
              <a:rPr lang="en-US" altLang="en-US" sz="1400" b="1" dirty="0"/>
              <a:t>He-cell</a:t>
            </a:r>
          </a:p>
        </p:txBody>
      </p:sp>
      <p:sp>
        <p:nvSpPr>
          <p:cNvPr id="6"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3609104" y="1937090"/>
            <a:ext cx="1334533" cy="307777"/>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baseline="30000" dirty="0" smtClean="0"/>
              <a:t>3</a:t>
            </a:r>
            <a:r>
              <a:rPr lang="en-US" altLang="en-US" sz="1400" b="1" dirty="0" smtClean="0"/>
              <a:t>He filling valve</a:t>
            </a:r>
            <a:endParaRPr lang="en-US" altLang="en-US" sz="1400" b="1" dirty="0"/>
          </a:p>
        </p:txBody>
      </p:sp>
      <p:sp>
        <p:nvSpPr>
          <p:cNvPr id="7"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6342592" y="1952900"/>
            <a:ext cx="1603965" cy="307777"/>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baseline="30000" dirty="0" smtClean="0"/>
              <a:t>3</a:t>
            </a:r>
            <a:r>
              <a:rPr lang="en-US" altLang="en-US" sz="1400" b="1" dirty="0" smtClean="0"/>
              <a:t>He injection valve</a:t>
            </a:r>
            <a:endParaRPr lang="en-US" altLang="en-US" sz="1400" b="1" dirty="0"/>
          </a:p>
        </p:txBody>
      </p:sp>
      <p:sp>
        <p:nvSpPr>
          <p:cNvPr id="8"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7946558" y="3685204"/>
            <a:ext cx="1006942" cy="307777"/>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smtClean="0"/>
              <a:t>HV isolator</a:t>
            </a:r>
            <a:endParaRPr lang="en-US" altLang="en-US" sz="1400" b="1" dirty="0"/>
          </a:p>
        </p:txBody>
      </p:sp>
      <p:sp>
        <p:nvSpPr>
          <p:cNvPr id="9" name="Text Box 12">
            <a:extLst>
              <a:ext uri="{FF2B5EF4-FFF2-40B4-BE49-F238E27FC236}">
                <a16:creationId xmlns="" xmlns:a16="http://schemas.microsoft.com/office/drawing/2014/main" id="{7608F09C-364A-45DE-A8C6-4F98D2AEF3DA}"/>
              </a:ext>
            </a:extLst>
          </p:cNvPr>
          <p:cNvSpPr txBox="1">
            <a:spLocks noChangeArrowheads="1"/>
          </p:cNvSpPr>
          <p:nvPr/>
        </p:nvSpPr>
        <p:spPr bwMode="auto">
          <a:xfrm>
            <a:off x="245154" y="782019"/>
            <a:ext cx="3268011" cy="2031325"/>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smtClean="0"/>
              <a:t>Inputs&amp; outputs:</a:t>
            </a:r>
          </a:p>
          <a:p>
            <a:pPr marL="285750" indent="-285750">
              <a:buFont typeface="Arial" panose="020B0604020202020204" pitchFamily="34" charset="0"/>
              <a:buChar char="•"/>
            </a:pPr>
            <a:r>
              <a:rPr lang="en-US" altLang="en-US" sz="1400" b="1" dirty="0" smtClean="0"/>
              <a:t>RF- discharge cable;</a:t>
            </a:r>
          </a:p>
          <a:p>
            <a:pPr marL="285750" indent="-285750">
              <a:buFont typeface="Arial" panose="020B0604020202020204" pitchFamily="34" charset="0"/>
              <a:buChar char="•"/>
            </a:pPr>
            <a:r>
              <a:rPr lang="en-US" altLang="en-US" sz="1400" b="1" dirty="0"/>
              <a:t>p</a:t>
            </a:r>
            <a:r>
              <a:rPr lang="en-US" altLang="en-US" sz="1400" b="1" dirty="0" smtClean="0"/>
              <a:t>umping laser high power optic fiber;</a:t>
            </a:r>
          </a:p>
          <a:p>
            <a:pPr marL="285750" indent="-285750">
              <a:buFont typeface="Arial" panose="020B0604020202020204" pitchFamily="34" charset="0"/>
              <a:buChar char="•"/>
            </a:pPr>
            <a:r>
              <a:rPr lang="en-US" altLang="en-US" sz="1400" b="1" dirty="0" smtClean="0"/>
              <a:t>probe laser optic fiber;</a:t>
            </a:r>
          </a:p>
          <a:p>
            <a:pPr marL="285750" indent="-285750">
              <a:buFont typeface="Arial" panose="020B0604020202020204" pitchFamily="34" charset="0"/>
              <a:buChar char="•"/>
            </a:pPr>
            <a:r>
              <a:rPr lang="en-US" altLang="en-US" sz="1400" b="1" baseline="30000" dirty="0" smtClean="0"/>
              <a:t>3</a:t>
            </a:r>
            <a:r>
              <a:rPr lang="en-US" altLang="en-US" sz="1400" b="1" dirty="0" smtClean="0"/>
              <a:t>He spectra control fiber;</a:t>
            </a:r>
          </a:p>
          <a:p>
            <a:pPr marL="285750" indent="-285750">
              <a:buFont typeface="Arial" panose="020B0604020202020204" pitchFamily="34" charset="0"/>
              <a:buChar char="•"/>
            </a:pPr>
            <a:r>
              <a:rPr lang="en-US" altLang="en-US" sz="1400" b="1" dirty="0"/>
              <a:t>f</a:t>
            </a:r>
            <a:r>
              <a:rPr lang="en-US" altLang="en-US" sz="1400" b="1" dirty="0" smtClean="0"/>
              <a:t>illing valve pulse cable;</a:t>
            </a:r>
          </a:p>
          <a:p>
            <a:pPr marL="285750" indent="-285750">
              <a:buFont typeface="Arial" panose="020B0604020202020204" pitchFamily="34" charset="0"/>
              <a:buChar char="•"/>
            </a:pPr>
            <a:r>
              <a:rPr lang="en-US" altLang="en-US" sz="1400" b="1" dirty="0" smtClean="0"/>
              <a:t>Injection valve pulse cable;</a:t>
            </a:r>
          </a:p>
          <a:p>
            <a:pPr marL="285750" indent="-285750">
              <a:buFont typeface="Arial" panose="020B0604020202020204" pitchFamily="34" charset="0"/>
              <a:buChar char="•"/>
            </a:pPr>
            <a:r>
              <a:rPr lang="en-US" altLang="en-US" sz="1400" b="1" dirty="0" smtClean="0"/>
              <a:t>PD output cable;</a:t>
            </a:r>
          </a:p>
          <a:p>
            <a:pPr marL="285750" indent="-285750">
              <a:buFont typeface="Arial" panose="020B0604020202020204" pitchFamily="34" charset="0"/>
              <a:buChar char="•"/>
            </a:pPr>
            <a:r>
              <a:rPr lang="en-US" altLang="en-US" sz="1400" b="1" dirty="0" smtClean="0"/>
              <a:t>3He gas filling line</a:t>
            </a:r>
            <a:endParaRPr lang="en-US" altLang="en-US" sz="1400" b="1" dirty="0"/>
          </a:p>
        </p:txBody>
      </p:sp>
      <p:sp>
        <p:nvSpPr>
          <p:cNvPr id="10" name="Rectangle 9"/>
          <p:cNvSpPr/>
          <p:nvPr/>
        </p:nvSpPr>
        <p:spPr>
          <a:xfrm>
            <a:off x="2522189" y="4419992"/>
            <a:ext cx="990977" cy="307777"/>
          </a:xfrm>
          <a:prstGeom prst="rect">
            <a:avLst/>
          </a:prstGeom>
        </p:spPr>
        <p:txBody>
          <a:bodyPr wrap="none">
            <a:spAutoFit/>
          </a:bodyPr>
          <a:lstStyle/>
          <a:p>
            <a:r>
              <a:rPr lang="en-US" sz="1400" b="1" dirty="0" smtClean="0">
                <a:latin typeface="Times New Roman" panose="02020603050405020304" pitchFamily="18" charset="0"/>
                <a:cs typeface="Times New Roman" panose="02020603050405020304" pitchFamily="18" charset="0"/>
              </a:rPr>
              <a:t>Drift </a:t>
            </a:r>
            <a:r>
              <a:rPr lang="en-US" sz="1400" b="1" dirty="0">
                <a:latin typeface="Times New Roman" panose="02020603050405020304" pitchFamily="18" charset="0"/>
                <a:cs typeface="Times New Roman" panose="02020603050405020304" pitchFamily="18" charset="0"/>
              </a:rPr>
              <a:t>tube </a:t>
            </a:r>
            <a:endParaRPr lang="en-US" sz="1400" dirty="0"/>
          </a:p>
        </p:txBody>
      </p:sp>
      <p:sp>
        <p:nvSpPr>
          <p:cNvPr id="12" name="Title 1">
            <a:extLst>
              <a:ext uri="{FF2B5EF4-FFF2-40B4-BE49-F238E27FC236}">
                <a16:creationId xmlns="" xmlns:a16="http://schemas.microsoft.com/office/drawing/2014/main" id="{3ABED393-D9DE-49EE-B1E2-C1E011255B37}"/>
              </a:ext>
            </a:extLst>
          </p:cNvPr>
          <p:cNvSpPr>
            <a:spLocks/>
          </p:cNvSpPr>
          <p:nvPr/>
        </p:nvSpPr>
        <p:spPr bwMode="auto">
          <a:xfrm>
            <a:off x="-37196" y="5796951"/>
            <a:ext cx="9152171" cy="575952"/>
          </a:xfrm>
          <a:prstGeom prst="rect">
            <a:avLst/>
          </a:prstGeom>
          <a:solidFill>
            <a:schemeClr val="bg1"/>
          </a:solidFill>
          <a:ln w="3175">
            <a:solidFill>
              <a:srgbClr val="000000"/>
            </a:solidFill>
            <a:miter lim="800000"/>
            <a:headEnd/>
            <a:tailEnd/>
          </a:ln>
        </p:spPr>
        <p:txBody>
          <a:bodyPr anchor="ctr"/>
          <a:lstStyle>
            <a:lvl1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1pPr>
            <a:lvl2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2pPr>
            <a:lvl3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3pPr>
            <a:lvl4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4pPr>
            <a:lvl5pPr algn="r" eaLnBrk="0" hangingPunct="0">
              <a:lnSpc>
                <a:spcPct val="80000"/>
              </a:lnSpc>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5pPr>
            <a:lvl6pPr marL="4572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6pPr>
            <a:lvl7pPr marL="9144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7pPr>
            <a:lvl8pPr marL="13716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8pPr>
            <a:lvl9pPr marL="1828800" algn="r" eaLnBrk="0" fontAlgn="base" hangingPunct="0">
              <a:lnSpc>
                <a:spcPct val="80000"/>
              </a:lnSpc>
              <a:spcBef>
                <a:spcPct val="0"/>
              </a:spcBef>
              <a:spcAft>
                <a:spcPct val="0"/>
              </a:spcAft>
              <a:defRPr sz="2800" b="1" i="1">
                <a:solidFill>
                  <a:srgbClr val="0000FF"/>
                </a:solidFill>
                <a:latin typeface="Comic Sans MS Bold" panose="030F0902030302020204" pitchFamily="66" charset="0"/>
                <a:ea typeface="ＭＳ Ｐゴシック" panose="020B0600070205080204" pitchFamily="34" charset="-128"/>
                <a:cs typeface="Comic Sans MS Bold" panose="030F0902030302020204" pitchFamily="66" charset="0"/>
              </a:defRPr>
            </a:lvl9pPr>
          </a:lstStyle>
          <a:p>
            <a:pPr algn="l">
              <a:lnSpc>
                <a:spcPct val="100000"/>
              </a:lnSpc>
            </a:pPr>
            <a:r>
              <a:rPr lang="en-US" altLang="en-US" sz="1600" i="0" dirty="0" smtClean="0">
                <a:solidFill>
                  <a:schemeClr val="tx1"/>
                </a:solidFill>
                <a:latin typeface="Times New Roman" panose="02020603050405020304" pitchFamily="18" charset="0"/>
                <a:cs typeface="Times New Roman" panose="02020603050405020304" pitchFamily="18" charset="0"/>
              </a:rPr>
              <a:t>A long </a:t>
            </a:r>
            <a:r>
              <a:rPr lang="en-US" altLang="en-US" sz="1600" i="0" dirty="0">
                <a:solidFill>
                  <a:schemeClr val="tx1"/>
                </a:solidFill>
                <a:latin typeface="Times New Roman" panose="02020603050405020304" pitchFamily="18" charset="0"/>
                <a:cs typeface="Times New Roman" panose="02020603050405020304" pitchFamily="18" charset="0"/>
              </a:rPr>
              <a:t>drift tube </a:t>
            </a:r>
            <a:r>
              <a:rPr lang="en-US" altLang="en-US" sz="1600" i="0" dirty="0" smtClean="0">
                <a:solidFill>
                  <a:schemeClr val="tx1"/>
                </a:solidFill>
                <a:latin typeface="Times New Roman" panose="02020603050405020304" pitchFamily="18" charset="0"/>
                <a:cs typeface="Times New Roman" panose="02020603050405020304" pitchFamily="18" charset="0"/>
              </a:rPr>
              <a:t>with a small </a:t>
            </a:r>
            <a:r>
              <a:rPr lang="en-US" altLang="en-US" sz="1600" i="0" dirty="0">
                <a:solidFill>
                  <a:schemeClr val="tx1"/>
                </a:solidFill>
                <a:latin typeface="Times New Roman" panose="02020603050405020304" pitchFamily="18" charset="0"/>
                <a:cs typeface="Times New Roman" panose="02020603050405020304" pitchFamily="18" charset="0"/>
              </a:rPr>
              <a:t>diameter </a:t>
            </a:r>
            <a:r>
              <a:rPr lang="en-US" altLang="en-US" sz="1600" i="0" dirty="0" smtClean="0">
                <a:solidFill>
                  <a:schemeClr val="tx1"/>
                </a:solidFill>
                <a:latin typeface="Times New Roman" panose="02020603050405020304" pitchFamily="18" charset="0"/>
                <a:cs typeface="Times New Roman" panose="02020603050405020304" pitchFamily="18" charset="0"/>
              </a:rPr>
              <a:t>(~10-15mm) acts </a:t>
            </a:r>
            <a:r>
              <a:rPr lang="en-US" altLang="en-US" sz="1600" i="0" dirty="0">
                <a:solidFill>
                  <a:schemeClr val="tx1"/>
                </a:solidFill>
                <a:latin typeface="Times New Roman" panose="02020603050405020304" pitchFamily="18" charset="0"/>
                <a:cs typeface="Times New Roman" panose="02020603050405020304" pitchFamily="18" charset="0"/>
              </a:rPr>
              <a:t>like a </a:t>
            </a:r>
            <a:r>
              <a:rPr lang="en-US" altLang="en-US" sz="1600" i="0" baseline="30000" dirty="0">
                <a:solidFill>
                  <a:schemeClr val="tx1"/>
                </a:solidFill>
                <a:latin typeface="Times New Roman" panose="02020603050405020304" pitchFamily="18" charset="0"/>
                <a:cs typeface="Times New Roman" panose="02020603050405020304" pitchFamily="18" charset="0"/>
              </a:rPr>
              <a:t>3</a:t>
            </a:r>
            <a:r>
              <a:rPr lang="en-US" altLang="en-US" sz="1600" i="0" dirty="0">
                <a:solidFill>
                  <a:schemeClr val="tx1"/>
                </a:solidFill>
                <a:latin typeface="Times New Roman" panose="02020603050405020304" pitchFamily="18" charset="0"/>
                <a:cs typeface="Times New Roman" panose="02020603050405020304" pitchFamily="18" charset="0"/>
              </a:rPr>
              <a:t>He storage cell, which reduces gas load </a:t>
            </a:r>
            <a:r>
              <a:rPr lang="en-US" altLang="en-US" sz="1600" i="0" dirty="0" smtClean="0">
                <a:solidFill>
                  <a:schemeClr val="tx1"/>
                </a:solidFill>
                <a:latin typeface="Times New Roman" panose="02020603050405020304" pitchFamily="18" charset="0"/>
                <a:cs typeface="Times New Roman" panose="02020603050405020304" pitchFamily="18" charset="0"/>
              </a:rPr>
              <a:t>of </a:t>
            </a:r>
            <a:r>
              <a:rPr lang="en-US" altLang="en-US" sz="1600" i="0" dirty="0">
                <a:solidFill>
                  <a:schemeClr val="tx1"/>
                </a:solidFill>
                <a:latin typeface="Times New Roman" panose="02020603050405020304" pitchFamily="18" charset="0"/>
                <a:cs typeface="Times New Roman" panose="02020603050405020304" pitchFamily="18" charset="0"/>
              </a:rPr>
              <a:t>the EBIS vacuum </a:t>
            </a:r>
            <a:r>
              <a:rPr lang="en-US" altLang="en-US" sz="1600" i="0" dirty="0" smtClean="0">
                <a:solidFill>
                  <a:schemeClr val="tx1"/>
                </a:solidFill>
                <a:latin typeface="Times New Roman" panose="02020603050405020304" pitchFamily="18" charset="0"/>
                <a:cs typeface="Times New Roman" panose="02020603050405020304" pitchFamily="18" charset="0"/>
              </a:rPr>
              <a:t>system. </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387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7">
            <a:extLst>
              <a:ext uri="{FF2B5EF4-FFF2-40B4-BE49-F238E27FC236}">
                <a16:creationId xmlns="" xmlns:a16="http://schemas.microsoft.com/office/drawing/2014/main" id="{B023FF88-B527-4119-A699-50EA03214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8" y="-4810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le 1">
            <a:extLst>
              <a:ext uri="{FF2B5EF4-FFF2-40B4-BE49-F238E27FC236}">
                <a16:creationId xmlns="" xmlns:a16="http://schemas.microsoft.com/office/drawing/2014/main" id="{20D2DB5C-0D4E-4BCC-895F-7FE0912D1662}"/>
              </a:ext>
            </a:extLst>
          </p:cNvPr>
          <p:cNvSpPr txBox="1">
            <a:spLocks noChangeArrowheads="1"/>
          </p:cNvSpPr>
          <p:nvPr/>
        </p:nvSpPr>
        <p:spPr bwMode="auto">
          <a:xfrm>
            <a:off x="-32249" y="926651"/>
            <a:ext cx="9144000" cy="22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a:lnSpc>
                <a:spcPct val="150000"/>
              </a:lnSpc>
              <a:spcBef>
                <a:spcPct val="0"/>
              </a:spcBef>
              <a:buFontTx/>
              <a:buNone/>
            </a:pPr>
            <a:r>
              <a:rPr lang="en-US" altLang="en-US" sz="1800" b="1" dirty="0">
                <a:latin typeface="Times New Roman" panose="02020603050405020304" pitchFamily="18" charset="0"/>
                <a:cs typeface="Times New Roman" panose="02020603050405020304" pitchFamily="18" charset="0"/>
              </a:rPr>
              <a:t>After EBIS LINAC the polarized </a:t>
            </a:r>
            <a:r>
              <a:rPr lang="en-US" altLang="en-US" sz="1800" b="1" baseline="30000" dirty="0">
                <a:latin typeface="Times New Roman" panose="02020603050405020304" pitchFamily="18" charset="0"/>
                <a:cs typeface="Times New Roman" panose="02020603050405020304" pitchFamily="18" charset="0"/>
              </a:rPr>
              <a:t>3</a:t>
            </a:r>
            <a:r>
              <a:rPr lang="en-US" altLang="en-US" sz="1800" b="1" dirty="0">
                <a:latin typeface="Times New Roman" panose="02020603050405020304" pitchFamily="18" charset="0"/>
                <a:cs typeface="Times New Roman" panose="02020603050405020304" pitchFamily="18" charset="0"/>
              </a:rPr>
              <a:t>He beam will have an energy 6MeV and a longitudinal spin direction. Before it will transport to the Booster the spin </a:t>
            </a:r>
            <a:r>
              <a:rPr lang="en-US" altLang="en-US" sz="1800" b="1" dirty="0" smtClean="0">
                <a:latin typeface="Times New Roman" panose="02020603050405020304" pitchFamily="18" charset="0"/>
                <a:cs typeface="Times New Roman" panose="02020603050405020304" pitchFamily="18" charset="0"/>
              </a:rPr>
              <a:t>will </a:t>
            </a:r>
            <a:r>
              <a:rPr lang="en-US" altLang="en-US" sz="1800" b="1" dirty="0">
                <a:latin typeface="Times New Roman" panose="02020603050405020304" pitchFamily="18" charset="0"/>
                <a:cs typeface="Times New Roman" panose="02020603050405020304" pitchFamily="18" charset="0"/>
              </a:rPr>
              <a:t>be rotated to the vertical </a:t>
            </a:r>
            <a:r>
              <a:rPr lang="en-US" altLang="en-US" sz="1800" b="1" dirty="0" smtClean="0">
                <a:latin typeface="Times New Roman" panose="02020603050405020304" pitchFamily="18" charset="0"/>
                <a:cs typeface="Times New Roman" panose="02020603050405020304" pitchFamily="18" charset="0"/>
              </a:rPr>
              <a:t>direction by dipole. With </a:t>
            </a:r>
            <a:r>
              <a:rPr lang="en-US" altLang="en-US" sz="1800" b="1" dirty="0">
                <a:latin typeface="Times New Roman" panose="02020603050405020304" pitchFamily="18" charset="0"/>
                <a:cs typeface="Times New Roman" panose="02020603050405020304" pitchFamily="18" charset="0"/>
              </a:rPr>
              <a:t>additional enable spin-flip we can measure polarization of the beam by a standard configuration of left/right symmetric Si strip detectors like </a:t>
            </a:r>
            <a:r>
              <a:rPr lang="en-US" altLang="en-US" sz="1800" b="1" dirty="0" smtClean="0">
                <a:latin typeface="Times New Roman" panose="02020603050405020304" pitchFamily="18" charset="0"/>
                <a:cs typeface="Times New Roman" panose="02020603050405020304" pitchFamily="18" charset="0"/>
              </a:rPr>
              <a:t>proton-carbon </a:t>
            </a:r>
            <a:r>
              <a:rPr lang="en-US" altLang="en-US" sz="1800" b="1" dirty="0">
                <a:latin typeface="Times New Roman" panose="02020603050405020304" pitchFamily="18" charset="0"/>
                <a:cs typeface="Times New Roman" panose="02020603050405020304" pitchFamily="18" charset="0"/>
              </a:rPr>
              <a:t>polarimeters in AGS and RHIC, and H-jet polarimeters in RHIC.</a:t>
            </a:r>
          </a:p>
        </p:txBody>
      </p:sp>
      <p:sp>
        <p:nvSpPr>
          <p:cNvPr id="3" name="Date Placeholder 3">
            <a:extLst>
              <a:ext uri="{FF2B5EF4-FFF2-40B4-BE49-F238E27FC236}">
                <a16:creationId xmlns="" xmlns:a16="http://schemas.microsoft.com/office/drawing/2014/main" id="{8834A383-40C7-46CC-A7AA-D5233FEF63EC}"/>
              </a:ext>
            </a:extLst>
          </p:cNvPr>
          <p:cNvSpPr>
            <a:spLocks noGrp="1"/>
          </p:cNvSpPr>
          <p:nvPr>
            <p:ph type="dt" sz="quarter" idx="10"/>
          </p:nvPr>
        </p:nvSpPr>
        <p:spPr>
          <a:xfrm>
            <a:off x="457200" y="6356350"/>
            <a:ext cx="2133600" cy="365125"/>
          </a:xfrm>
        </p:spPr>
        <p:txBody>
          <a:bodyPr/>
          <a:lstStyle/>
          <a:p>
            <a:pPr>
              <a:defRPr/>
            </a:pPr>
            <a:fld id="{C9921BEE-5CEC-4289-8CEC-C349F96475B1}" type="datetime1">
              <a:rPr lang="en-US"/>
              <a:pPr>
                <a:defRPr/>
              </a:pPr>
              <a:t>9/27/2019</a:t>
            </a:fld>
            <a:endParaRPr lang="en-US"/>
          </a:p>
        </p:txBody>
      </p:sp>
      <p:sp>
        <p:nvSpPr>
          <p:cNvPr id="5124" name="Slide Number Placeholder 4">
            <a:extLst>
              <a:ext uri="{FF2B5EF4-FFF2-40B4-BE49-F238E27FC236}">
                <a16:creationId xmlns="" xmlns:a16="http://schemas.microsoft.com/office/drawing/2014/main" id="{F9D9FBD6-B549-4A33-8042-E49DC00081A3}"/>
              </a:ext>
            </a:extLst>
          </p:cNvPr>
          <p:cNvSpPr>
            <a:spLocks noGrp="1" noChangeArrowheads="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0F87DFD-5BAD-484F-8A98-5B8146D1E35B}" type="slidenum">
              <a:rPr lang="en-US" altLang="en-US" sz="1200" smtClean="0">
                <a:solidFill>
                  <a:srgbClr val="898989"/>
                </a:solidFill>
                <a:cs typeface="Arial" panose="020B0604020202020204" pitchFamily="34" charset="0"/>
              </a:rPr>
              <a:pPr fontAlgn="base">
                <a:lnSpc>
                  <a:spcPct val="100000"/>
                </a:lnSpc>
                <a:spcBef>
                  <a:spcPct val="0"/>
                </a:spcBef>
                <a:spcAft>
                  <a:spcPct val="0"/>
                </a:spcAft>
                <a:buFontTx/>
                <a:buNone/>
              </a:pPr>
              <a:t>6</a:t>
            </a:fld>
            <a:endParaRPr lang="en-US" altLang="en-US" sz="1200">
              <a:solidFill>
                <a:srgbClr val="898989"/>
              </a:solidFill>
              <a:cs typeface="Arial" panose="020B0604020202020204" pitchFamily="34" charset="0"/>
            </a:endParaRPr>
          </a:p>
        </p:txBody>
      </p:sp>
      <p:sp>
        <p:nvSpPr>
          <p:cNvPr id="50" name="Rectangle 2">
            <a:extLst>
              <a:ext uri="{FF2B5EF4-FFF2-40B4-BE49-F238E27FC236}">
                <a16:creationId xmlns="" xmlns:a16="http://schemas.microsoft.com/office/drawing/2014/main" id="{890141BE-673E-45FC-BD74-6001E1A93D6E}"/>
              </a:ext>
            </a:extLst>
          </p:cNvPr>
          <p:cNvSpPr txBox="1">
            <a:spLocks noChangeArrowheads="1"/>
          </p:cNvSpPr>
          <p:nvPr/>
        </p:nvSpPr>
        <p:spPr>
          <a:xfrm>
            <a:off x="-64498" y="1"/>
            <a:ext cx="9208498" cy="624156"/>
          </a:xfrm>
          <a:prstGeom prst="rect">
            <a:avLst/>
          </a:prstGeom>
          <a:solidFill>
            <a:schemeClr val="bg1"/>
          </a:solidFill>
          <a:ln w="3175">
            <a:solidFill>
              <a:srgbClr val="0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a:solidFill>
                  <a:srgbClr val="800000"/>
                </a:solidFill>
                <a:latin typeface="Times New Roman" panose="02020603050405020304" pitchFamily="18" charset="0"/>
                <a:cs typeface="Times New Roman" panose="02020603050405020304" pitchFamily="18" charset="0"/>
              </a:rPr>
              <a:t>“Extended” EBIS upgrade with new “injector” solenoid </a:t>
            </a:r>
            <a:r>
              <a:rPr lang="en-US" altLang="en-US" sz="2400" b="1" kern="0" dirty="0">
                <a:solidFill>
                  <a:srgbClr val="800000"/>
                </a:solidFill>
                <a:latin typeface="Times New Roman" panose="02020603050405020304" pitchFamily="18" charset="0"/>
                <a:ea typeface="ＭＳ Ｐゴシック" panose="020B0600070205080204" pitchFamily="34" charset="-128"/>
                <a:cs typeface="Times New Roman" panose="02020603050405020304" pitchFamily="18" charset="0"/>
              </a:rPr>
              <a:t>spin rotator and polarimeter </a:t>
            </a:r>
            <a:r>
              <a:rPr lang="en-US" altLang="en-US" sz="2400" b="1" dirty="0">
                <a:solidFill>
                  <a:srgbClr val="800000"/>
                </a:solidFill>
                <a:latin typeface="Times New Roman" panose="02020603050405020304" pitchFamily="18" charset="0"/>
                <a:cs typeface="Times New Roman" panose="02020603050405020304" pitchFamily="18" charset="0"/>
              </a:rPr>
              <a:t>for polarized  3He</a:t>
            </a:r>
            <a:r>
              <a:rPr lang="en-US" altLang="en-US" sz="2400" b="1" baseline="30000" dirty="0">
                <a:solidFill>
                  <a:srgbClr val="800000"/>
                </a:solidFill>
                <a:latin typeface="Times New Roman" panose="02020603050405020304" pitchFamily="18" charset="0"/>
                <a:cs typeface="Times New Roman" panose="02020603050405020304" pitchFamily="18" charset="0"/>
              </a:rPr>
              <a:t>++</a:t>
            </a:r>
            <a:r>
              <a:rPr lang="en-US" altLang="en-US" sz="2400" b="1" dirty="0">
                <a:solidFill>
                  <a:srgbClr val="800000"/>
                </a:solidFill>
                <a:latin typeface="Times New Roman" panose="02020603050405020304" pitchFamily="18" charset="0"/>
                <a:cs typeface="Times New Roman" panose="02020603050405020304" pitchFamily="18" charset="0"/>
              </a:rPr>
              <a:t> ion production</a:t>
            </a:r>
          </a:p>
        </p:txBody>
      </p:sp>
      <p:grpSp>
        <p:nvGrpSpPr>
          <p:cNvPr id="2" name="Group 1"/>
          <p:cNvGrpSpPr/>
          <p:nvPr/>
        </p:nvGrpSpPr>
        <p:grpSpPr>
          <a:xfrm>
            <a:off x="0" y="3294861"/>
            <a:ext cx="9111751" cy="2327726"/>
            <a:chOff x="148892" y="2807589"/>
            <a:chExt cx="8905460" cy="2327726"/>
          </a:xfrm>
        </p:grpSpPr>
        <p:grpSp>
          <p:nvGrpSpPr>
            <p:cNvPr id="5125" name="Group 5">
              <a:extLst>
                <a:ext uri="{FF2B5EF4-FFF2-40B4-BE49-F238E27FC236}">
                  <a16:creationId xmlns="" xmlns:a16="http://schemas.microsoft.com/office/drawing/2014/main" id="{9DA5BB58-E73F-4EFB-93C4-975A222E01AF}"/>
                </a:ext>
              </a:extLst>
            </p:cNvPr>
            <p:cNvGrpSpPr>
              <a:grpSpLocks/>
            </p:cNvGrpSpPr>
            <p:nvPr/>
          </p:nvGrpSpPr>
          <p:grpSpPr bwMode="auto">
            <a:xfrm>
              <a:off x="148892" y="2807589"/>
              <a:ext cx="8905460" cy="2327726"/>
              <a:chOff x="1152525" y="2144713"/>
              <a:chExt cx="10182339" cy="2139918"/>
            </a:xfrm>
          </p:grpSpPr>
          <p:sp>
            <p:nvSpPr>
              <p:cNvPr id="6" name="Isosceles Triangle 5">
                <a:extLst>
                  <a:ext uri="{FF2B5EF4-FFF2-40B4-BE49-F238E27FC236}">
                    <a16:creationId xmlns="" xmlns:a16="http://schemas.microsoft.com/office/drawing/2014/main" id="{BB5A0CFB-EC07-4607-93EE-2A4C37193B5D}"/>
                  </a:ext>
                </a:extLst>
              </p:cNvPr>
              <p:cNvSpPr/>
              <p:nvPr/>
            </p:nvSpPr>
            <p:spPr>
              <a:xfrm>
                <a:off x="6903403" y="3293651"/>
                <a:ext cx="386966" cy="33420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7" name="Isosceles Triangle 6">
                <a:extLst>
                  <a:ext uri="{FF2B5EF4-FFF2-40B4-BE49-F238E27FC236}">
                    <a16:creationId xmlns="" xmlns:a16="http://schemas.microsoft.com/office/drawing/2014/main" id="{3EFBA844-A688-4EE8-A9AA-26E1A7657893}"/>
                  </a:ext>
                </a:extLst>
              </p:cNvPr>
              <p:cNvSpPr/>
              <p:nvPr/>
            </p:nvSpPr>
            <p:spPr>
              <a:xfrm>
                <a:off x="2719039" y="3287000"/>
                <a:ext cx="386966" cy="335869"/>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cxnSp>
            <p:nvCxnSpPr>
              <p:cNvPr id="8" name="Straight Connector 7">
                <a:extLst>
                  <a:ext uri="{FF2B5EF4-FFF2-40B4-BE49-F238E27FC236}">
                    <a16:creationId xmlns="" xmlns:a16="http://schemas.microsoft.com/office/drawing/2014/main" id="{DAD8F489-2076-43E6-B0D5-1EE1F5DE17A7}"/>
                  </a:ext>
                </a:extLst>
              </p:cNvPr>
              <p:cNvCxnSpPr/>
              <p:nvPr/>
            </p:nvCxnSpPr>
            <p:spPr>
              <a:xfrm>
                <a:off x="2809953" y="3506479"/>
                <a:ext cx="4650587" cy="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 xmlns:a16="http://schemas.microsoft.com/office/drawing/2014/main" id="{DF0FCA55-BD1F-4F5D-991F-E3BEBD906132}"/>
                  </a:ext>
                </a:extLst>
              </p:cNvPr>
              <p:cNvSpPr/>
              <p:nvPr/>
            </p:nvSpPr>
            <p:spPr>
              <a:xfrm rot="19630294">
                <a:off x="3234217" y="3042580"/>
                <a:ext cx="547813" cy="172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10" name="Isosceles Triangle 9">
                <a:extLst>
                  <a:ext uri="{FF2B5EF4-FFF2-40B4-BE49-F238E27FC236}">
                    <a16:creationId xmlns="" xmlns:a16="http://schemas.microsoft.com/office/drawing/2014/main" id="{CF796110-E007-4B65-9C2D-059C347D07E4}"/>
                  </a:ext>
                </a:extLst>
              </p:cNvPr>
              <p:cNvSpPr/>
              <p:nvPr/>
            </p:nvSpPr>
            <p:spPr>
              <a:xfrm>
                <a:off x="5721523" y="2545428"/>
                <a:ext cx="389298" cy="33420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11" name="Isosceles Triangle 10">
                <a:extLst>
                  <a:ext uri="{FF2B5EF4-FFF2-40B4-BE49-F238E27FC236}">
                    <a16:creationId xmlns="" xmlns:a16="http://schemas.microsoft.com/office/drawing/2014/main" id="{85DD9520-2BE7-45D7-AAA8-34FFC247F672}"/>
                  </a:ext>
                </a:extLst>
              </p:cNvPr>
              <p:cNvSpPr/>
              <p:nvPr/>
            </p:nvSpPr>
            <p:spPr>
              <a:xfrm>
                <a:off x="3926560" y="2550416"/>
                <a:ext cx="389298" cy="33420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12" name="Rectangle 11">
                <a:extLst>
                  <a:ext uri="{FF2B5EF4-FFF2-40B4-BE49-F238E27FC236}">
                    <a16:creationId xmlns="" xmlns:a16="http://schemas.microsoft.com/office/drawing/2014/main" id="{CDC72EE6-64D1-42DD-8A50-5AC0CCD76A17}"/>
                  </a:ext>
                </a:extLst>
              </p:cNvPr>
              <p:cNvSpPr/>
              <p:nvPr/>
            </p:nvSpPr>
            <p:spPr>
              <a:xfrm>
                <a:off x="1152525" y="3250421"/>
                <a:ext cx="955760" cy="512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dirty="0"/>
              </a:p>
            </p:txBody>
          </p:sp>
          <p:sp>
            <p:nvSpPr>
              <p:cNvPr id="5133" name="TextBox 4">
                <a:extLst>
                  <a:ext uri="{FF2B5EF4-FFF2-40B4-BE49-F238E27FC236}">
                    <a16:creationId xmlns="" xmlns:a16="http://schemas.microsoft.com/office/drawing/2014/main" id="{4203C225-587E-4A23-9556-31F10931BAC3}"/>
                  </a:ext>
                </a:extLst>
              </p:cNvPr>
              <p:cNvSpPr txBox="1">
                <a:spLocks noChangeArrowheads="1"/>
              </p:cNvSpPr>
              <p:nvPr/>
            </p:nvSpPr>
            <p:spPr bwMode="auto">
              <a:xfrm>
                <a:off x="1296987" y="3322639"/>
                <a:ext cx="660774"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Linac</a:t>
                </a:r>
              </a:p>
            </p:txBody>
          </p:sp>
          <p:cxnSp>
            <p:nvCxnSpPr>
              <p:cNvPr id="14" name="Straight Connector 13">
                <a:extLst>
                  <a:ext uri="{FF2B5EF4-FFF2-40B4-BE49-F238E27FC236}">
                    <a16:creationId xmlns="" xmlns:a16="http://schemas.microsoft.com/office/drawing/2014/main" id="{62FFA33E-B47D-4B44-BA6B-DC959B865834}"/>
                  </a:ext>
                </a:extLst>
              </p:cNvPr>
              <p:cNvCxnSpPr>
                <a:stCxn id="12" idx="3"/>
              </p:cNvCxnSpPr>
              <p:nvPr/>
            </p:nvCxnSpPr>
            <p:spPr>
              <a:xfrm>
                <a:off x="2108285" y="3506479"/>
                <a:ext cx="8042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F7FE997-FE3D-4DF5-827F-CADA7A7B52D8}"/>
                  </a:ext>
                </a:extLst>
              </p:cNvPr>
              <p:cNvCxnSpPr/>
              <p:nvPr/>
            </p:nvCxnSpPr>
            <p:spPr>
              <a:xfrm flipV="1">
                <a:off x="2912523" y="2753268"/>
                <a:ext cx="1207521" cy="75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DF2F4742-1C4B-4EBF-B84F-73729E1848E5}"/>
                  </a:ext>
                </a:extLst>
              </p:cNvPr>
              <p:cNvCxnSpPr/>
              <p:nvPr/>
            </p:nvCxnSpPr>
            <p:spPr>
              <a:xfrm>
                <a:off x="4120043" y="2753268"/>
                <a:ext cx="1766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FC7B3DD1-EE16-4E1C-AC31-3640E604218F}"/>
                  </a:ext>
                </a:extLst>
              </p:cNvPr>
              <p:cNvCxnSpPr/>
              <p:nvPr/>
            </p:nvCxnSpPr>
            <p:spPr>
              <a:xfrm flipH="1" flipV="1">
                <a:off x="5887034" y="2753268"/>
                <a:ext cx="1209851" cy="75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0BADB90-0926-4329-83DD-8156A9FEB6C8}"/>
                  </a:ext>
                </a:extLst>
              </p:cNvPr>
              <p:cNvCxnSpPr/>
              <p:nvPr/>
            </p:nvCxnSpPr>
            <p:spPr>
              <a:xfrm>
                <a:off x="7096885" y="3506479"/>
                <a:ext cx="1009376" cy="0"/>
              </a:xfrm>
              <a:prstGeom prst="line">
                <a:avLst/>
              </a:prstGeom>
            </p:spPr>
            <p:style>
              <a:lnRef idx="1">
                <a:schemeClr val="accent1"/>
              </a:lnRef>
              <a:fillRef idx="0">
                <a:schemeClr val="accent1"/>
              </a:fillRef>
              <a:effectRef idx="0">
                <a:schemeClr val="accent1"/>
              </a:effectRef>
              <a:fontRef idx="minor">
                <a:schemeClr val="tx1"/>
              </a:fontRef>
            </p:style>
          </p:cxnSp>
          <p:sp>
            <p:nvSpPr>
              <p:cNvPr id="5139" name="TextBox 25">
                <a:extLst>
                  <a:ext uri="{FF2B5EF4-FFF2-40B4-BE49-F238E27FC236}">
                    <a16:creationId xmlns="" xmlns:a16="http://schemas.microsoft.com/office/drawing/2014/main" id="{D91E35C3-EC8B-47C2-980A-4CEDCC9E3480}"/>
                  </a:ext>
                </a:extLst>
              </p:cNvPr>
              <p:cNvSpPr txBox="1">
                <a:spLocks noChangeArrowheads="1"/>
              </p:cNvSpPr>
              <p:nvPr/>
            </p:nvSpPr>
            <p:spPr bwMode="auto">
              <a:xfrm>
                <a:off x="2515208" y="3614772"/>
                <a:ext cx="763960"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dipole</a:t>
                </a:r>
              </a:p>
            </p:txBody>
          </p:sp>
          <p:sp>
            <p:nvSpPr>
              <p:cNvPr id="5140" name="TextBox 26">
                <a:extLst>
                  <a:ext uri="{FF2B5EF4-FFF2-40B4-BE49-F238E27FC236}">
                    <a16:creationId xmlns="" xmlns:a16="http://schemas.microsoft.com/office/drawing/2014/main" id="{CEBC47FE-C33C-41A2-A6D0-87D0093C62A5}"/>
                  </a:ext>
                </a:extLst>
              </p:cNvPr>
              <p:cNvSpPr txBox="1">
                <a:spLocks noChangeArrowheads="1"/>
              </p:cNvSpPr>
              <p:nvPr/>
            </p:nvSpPr>
            <p:spPr bwMode="auto">
              <a:xfrm>
                <a:off x="3771901" y="2933701"/>
                <a:ext cx="763961"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dipole</a:t>
                </a:r>
              </a:p>
            </p:txBody>
          </p:sp>
          <p:sp>
            <p:nvSpPr>
              <p:cNvPr id="5141" name="TextBox 27">
                <a:extLst>
                  <a:ext uri="{FF2B5EF4-FFF2-40B4-BE49-F238E27FC236}">
                    <a16:creationId xmlns="" xmlns:a16="http://schemas.microsoft.com/office/drawing/2014/main" id="{1E485164-71A4-44D6-946E-15A74542E14D}"/>
                  </a:ext>
                </a:extLst>
              </p:cNvPr>
              <p:cNvSpPr txBox="1">
                <a:spLocks noChangeArrowheads="1"/>
              </p:cNvSpPr>
              <p:nvPr/>
            </p:nvSpPr>
            <p:spPr bwMode="auto">
              <a:xfrm>
                <a:off x="5478463" y="2206625"/>
                <a:ext cx="763961"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dipole</a:t>
                </a:r>
              </a:p>
            </p:txBody>
          </p:sp>
          <p:sp>
            <p:nvSpPr>
              <p:cNvPr id="5142" name="TextBox 28">
                <a:extLst>
                  <a:ext uri="{FF2B5EF4-FFF2-40B4-BE49-F238E27FC236}">
                    <a16:creationId xmlns="" xmlns:a16="http://schemas.microsoft.com/office/drawing/2014/main" id="{B0592831-6811-4BC4-B5FE-6CD14FE3C101}"/>
                  </a:ext>
                </a:extLst>
              </p:cNvPr>
              <p:cNvSpPr txBox="1">
                <a:spLocks noChangeArrowheads="1"/>
              </p:cNvSpPr>
              <p:nvPr/>
            </p:nvSpPr>
            <p:spPr bwMode="auto">
              <a:xfrm>
                <a:off x="6700975" y="3619522"/>
                <a:ext cx="763960"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dipole</a:t>
                </a:r>
              </a:p>
            </p:txBody>
          </p:sp>
          <p:grpSp>
            <p:nvGrpSpPr>
              <p:cNvPr id="5143" name="Group 33">
                <a:extLst>
                  <a:ext uri="{FF2B5EF4-FFF2-40B4-BE49-F238E27FC236}">
                    <a16:creationId xmlns="" xmlns:a16="http://schemas.microsoft.com/office/drawing/2014/main" id="{052A7867-39E6-4E87-9C1F-185AA56398F2}"/>
                  </a:ext>
                </a:extLst>
              </p:cNvPr>
              <p:cNvGrpSpPr>
                <a:grpSpLocks/>
              </p:cNvGrpSpPr>
              <p:nvPr/>
            </p:nvGrpSpPr>
            <p:grpSpPr bwMode="auto">
              <a:xfrm>
                <a:off x="4913313" y="2544763"/>
                <a:ext cx="136525" cy="415925"/>
                <a:chOff x="4586879" y="2345698"/>
                <a:chExt cx="137157" cy="415333"/>
              </a:xfrm>
            </p:grpSpPr>
            <p:sp>
              <p:nvSpPr>
                <p:cNvPr id="46" name="Rectangle 45">
                  <a:extLst>
                    <a:ext uri="{FF2B5EF4-FFF2-40B4-BE49-F238E27FC236}">
                      <a16:creationId xmlns="" xmlns:a16="http://schemas.microsoft.com/office/drawing/2014/main" id="{8D3795E5-58DC-4922-AADC-DEB65E22610F}"/>
                    </a:ext>
                  </a:extLst>
                </p:cNvPr>
                <p:cNvSpPr/>
                <p:nvPr/>
              </p:nvSpPr>
              <p:spPr>
                <a:xfrm>
                  <a:off x="4586187" y="2346362"/>
                  <a:ext cx="46838" cy="415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47" name="Rectangle 46">
                  <a:extLst>
                    <a:ext uri="{FF2B5EF4-FFF2-40B4-BE49-F238E27FC236}">
                      <a16:creationId xmlns="" xmlns:a16="http://schemas.microsoft.com/office/drawing/2014/main" id="{ACC868C2-059E-480F-8B64-9A4727EC91A0}"/>
                    </a:ext>
                  </a:extLst>
                </p:cNvPr>
                <p:cNvSpPr/>
                <p:nvPr/>
              </p:nvSpPr>
              <p:spPr>
                <a:xfrm>
                  <a:off x="4633025" y="2346362"/>
                  <a:ext cx="44496" cy="415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48" name="Rectangle 47">
                  <a:extLst>
                    <a:ext uri="{FF2B5EF4-FFF2-40B4-BE49-F238E27FC236}">
                      <a16:creationId xmlns="" xmlns:a16="http://schemas.microsoft.com/office/drawing/2014/main" id="{E7B37BA8-943B-4309-88A0-A79772AF643A}"/>
                    </a:ext>
                  </a:extLst>
                </p:cNvPr>
                <p:cNvSpPr/>
                <p:nvPr/>
              </p:nvSpPr>
              <p:spPr>
                <a:xfrm>
                  <a:off x="4677521" y="2346362"/>
                  <a:ext cx="46838" cy="415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grpSp>
          <p:grpSp>
            <p:nvGrpSpPr>
              <p:cNvPr id="5144" name="Group 34">
                <a:extLst>
                  <a:ext uri="{FF2B5EF4-FFF2-40B4-BE49-F238E27FC236}">
                    <a16:creationId xmlns="" xmlns:a16="http://schemas.microsoft.com/office/drawing/2014/main" id="{083094F2-DEF8-445D-96A3-13F362071DEA}"/>
                  </a:ext>
                </a:extLst>
              </p:cNvPr>
              <p:cNvGrpSpPr>
                <a:grpSpLocks/>
              </p:cNvGrpSpPr>
              <p:nvPr/>
            </p:nvGrpSpPr>
            <p:grpSpPr bwMode="auto">
              <a:xfrm>
                <a:off x="6486525" y="2960688"/>
                <a:ext cx="136525" cy="415925"/>
                <a:chOff x="4586879" y="2345698"/>
                <a:chExt cx="137157" cy="415333"/>
              </a:xfrm>
            </p:grpSpPr>
            <p:sp>
              <p:nvSpPr>
                <p:cNvPr id="43" name="Rectangle 42">
                  <a:extLst>
                    <a:ext uri="{FF2B5EF4-FFF2-40B4-BE49-F238E27FC236}">
                      <a16:creationId xmlns="" xmlns:a16="http://schemas.microsoft.com/office/drawing/2014/main" id="{8BE9D16A-1CE3-4BF2-B738-1BC3587E528D}"/>
                    </a:ext>
                  </a:extLst>
                </p:cNvPr>
                <p:cNvSpPr/>
                <p:nvPr/>
              </p:nvSpPr>
              <p:spPr>
                <a:xfrm>
                  <a:off x="4586484" y="2346117"/>
                  <a:ext cx="46838" cy="415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44" name="Rectangle 43">
                  <a:extLst>
                    <a:ext uri="{FF2B5EF4-FFF2-40B4-BE49-F238E27FC236}">
                      <a16:creationId xmlns="" xmlns:a16="http://schemas.microsoft.com/office/drawing/2014/main" id="{E794D74E-800D-4C53-8E87-C3D5D8CA7F86}"/>
                    </a:ext>
                  </a:extLst>
                </p:cNvPr>
                <p:cNvSpPr/>
                <p:nvPr/>
              </p:nvSpPr>
              <p:spPr>
                <a:xfrm>
                  <a:off x="4633322" y="2346117"/>
                  <a:ext cx="44497" cy="415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45" name="Rectangle 44">
                  <a:extLst>
                    <a:ext uri="{FF2B5EF4-FFF2-40B4-BE49-F238E27FC236}">
                      <a16:creationId xmlns="" xmlns:a16="http://schemas.microsoft.com/office/drawing/2014/main" id="{DE01F24A-2A65-40F4-B44F-C6239918F0A5}"/>
                    </a:ext>
                  </a:extLst>
                </p:cNvPr>
                <p:cNvSpPr/>
                <p:nvPr/>
              </p:nvSpPr>
              <p:spPr>
                <a:xfrm>
                  <a:off x="4677819" y="2346117"/>
                  <a:ext cx="46838" cy="415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grpSp>
          <p:sp>
            <p:nvSpPr>
              <p:cNvPr id="5145" name="TextBox 38">
                <a:extLst>
                  <a:ext uri="{FF2B5EF4-FFF2-40B4-BE49-F238E27FC236}">
                    <a16:creationId xmlns="" xmlns:a16="http://schemas.microsoft.com/office/drawing/2014/main" id="{2BFE8AD0-BA84-4732-8F4C-86C49B5E36CA}"/>
                  </a:ext>
                </a:extLst>
              </p:cNvPr>
              <p:cNvSpPr txBox="1">
                <a:spLocks noChangeArrowheads="1"/>
              </p:cNvSpPr>
              <p:nvPr/>
            </p:nvSpPr>
            <p:spPr bwMode="auto">
              <a:xfrm>
                <a:off x="4681538" y="2914649"/>
                <a:ext cx="657022"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quad</a:t>
                </a:r>
              </a:p>
            </p:txBody>
          </p:sp>
          <p:sp>
            <p:nvSpPr>
              <p:cNvPr id="5146" name="TextBox 39">
                <a:extLst>
                  <a:ext uri="{FF2B5EF4-FFF2-40B4-BE49-F238E27FC236}">
                    <a16:creationId xmlns="" xmlns:a16="http://schemas.microsoft.com/office/drawing/2014/main" id="{C9007943-1A0D-49F4-B7EC-5357D1E57FD8}"/>
                  </a:ext>
                </a:extLst>
              </p:cNvPr>
              <p:cNvSpPr txBox="1">
                <a:spLocks noChangeArrowheads="1"/>
              </p:cNvSpPr>
              <p:nvPr/>
            </p:nvSpPr>
            <p:spPr bwMode="auto">
              <a:xfrm>
                <a:off x="6224587" y="2671763"/>
                <a:ext cx="657022"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quad</a:t>
                </a:r>
              </a:p>
            </p:txBody>
          </p:sp>
          <p:sp>
            <p:nvSpPr>
              <p:cNvPr id="27" name="Oval 26">
                <a:extLst>
                  <a:ext uri="{FF2B5EF4-FFF2-40B4-BE49-F238E27FC236}">
                    <a16:creationId xmlns="" xmlns:a16="http://schemas.microsoft.com/office/drawing/2014/main" id="{AF1ECE6A-CA13-4391-8715-92C02C05CB3F}"/>
                  </a:ext>
                </a:extLst>
              </p:cNvPr>
              <p:cNvSpPr/>
              <p:nvPr/>
            </p:nvSpPr>
            <p:spPr>
              <a:xfrm>
                <a:off x="8106261" y="3313604"/>
                <a:ext cx="538488" cy="3874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cxnSp>
            <p:nvCxnSpPr>
              <p:cNvPr id="28" name="Straight Connector 27">
                <a:extLst>
                  <a:ext uri="{FF2B5EF4-FFF2-40B4-BE49-F238E27FC236}">
                    <a16:creationId xmlns="" xmlns:a16="http://schemas.microsoft.com/office/drawing/2014/main" id="{D6E87740-27A9-4942-A95D-F45457D4BE2C}"/>
                  </a:ext>
                </a:extLst>
              </p:cNvPr>
              <p:cNvCxnSpPr/>
              <p:nvPr/>
            </p:nvCxnSpPr>
            <p:spPr>
              <a:xfrm>
                <a:off x="8644750" y="3506479"/>
                <a:ext cx="1662090"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49" name="TextBox 45">
                <a:extLst>
                  <a:ext uri="{FF2B5EF4-FFF2-40B4-BE49-F238E27FC236}">
                    <a16:creationId xmlns="" xmlns:a16="http://schemas.microsoft.com/office/drawing/2014/main" id="{98388324-9966-43C0-8509-558E710D14E2}"/>
                  </a:ext>
                </a:extLst>
              </p:cNvPr>
              <p:cNvSpPr txBox="1">
                <a:spLocks noChangeArrowheads="1"/>
              </p:cNvSpPr>
              <p:nvPr/>
            </p:nvSpPr>
            <p:spPr bwMode="auto">
              <a:xfrm>
                <a:off x="7947025" y="3757613"/>
                <a:ext cx="1032249"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buncher2</a:t>
                </a:r>
              </a:p>
            </p:txBody>
          </p:sp>
          <p:sp>
            <p:nvSpPr>
              <p:cNvPr id="5150" name="TextBox 49">
                <a:extLst>
                  <a:ext uri="{FF2B5EF4-FFF2-40B4-BE49-F238E27FC236}">
                    <a16:creationId xmlns="" xmlns:a16="http://schemas.microsoft.com/office/drawing/2014/main" id="{04F27C55-344A-476E-A2F0-BA8C3BA33639}"/>
                  </a:ext>
                </a:extLst>
              </p:cNvPr>
              <p:cNvSpPr txBox="1">
                <a:spLocks noChangeArrowheads="1"/>
              </p:cNvSpPr>
              <p:nvPr/>
            </p:nvSpPr>
            <p:spPr bwMode="auto">
              <a:xfrm>
                <a:off x="4287838" y="3659187"/>
                <a:ext cx="1256933"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Existing line</a:t>
                </a:r>
              </a:p>
            </p:txBody>
          </p:sp>
          <p:cxnSp>
            <p:nvCxnSpPr>
              <p:cNvPr id="31" name="Straight Connector 30">
                <a:extLst>
                  <a:ext uri="{FF2B5EF4-FFF2-40B4-BE49-F238E27FC236}">
                    <a16:creationId xmlns="" xmlns:a16="http://schemas.microsoft.com/office/drawing/2014/main" id="{E9BE9FF9-AF30-479C-AA7E-8648D1094B00}"/>
                  </a:ext>
                </a:extLst>
              </p:cNvPr>
              <p:cNvCxnSpPr/>
              <p:nvPr/>
            </p:nvCxnSpPr>
            <p:spPr>
              <a:xfrm flipV="1">
                <a:off x="5887034" y="2753268"/>
                <a:ext cx="214463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 xmlns:a16="http://schemas.microsoft.com/office/drawing/2014/main" id="{015D3A63-4C01-4F9C-8494-A58D475F9909}"/>
                  </a:ext>
                </a:extLst>
              </p:cNvPr>
              <p:cNvSpPr/>
              <p:nvPr/>
            </p:nvSpPr>
            <p:spPr>
              <a:xfrm>
                <a:off x="8031665" y="2530463"/>
                <a:ext cx="836872" cy="457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1"/>
              </a:p>
            </p:txBody>
          </p:sp>
          <p:sp>
            <p:nvSpPr>
              <p:cNvPr id="5153" name="TextBox 54">
                <a:extLst>
                  <a:ext uri="{FF2B5EF4-FFF2-40B4-BE49-F238E27FC236}">
                    <a16:creationId xmlns="" xmlns:a16="http://schemas.microsoft.com/office/drawing/2014/main" id="{8F94A1A8-F906-4F04-BACC-B33DA69D37DE}"/>
                  </a:ext>
                </a:extLst>
              </p:cNvPr>
              <p:cNvSpPr txBox="1">
                <a:spLocks noChangeArrowheads="1"/>
              </p:cNvSpPr>
              <p:nvPr/>
            </p:nvSpPr>
            <p:spPr bwMode="auto">
              <a:xfrm>
                <a:off x="7804149" y="2168525"/>
                <a:ext cx="1249653"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polarimeter</a:t>
                </a:r>
              </a:p>
            </p:txBody>
          </p:sp>
          <p:sp>
            <p:nvSpPr>
              <p:cNvPr id="5154" name="TextBox 55">
                <a:extLst>
                  <a:ext uri="{FF2B5EF4-FFF2-40B4-BE49-F238E27FC236}">
                    <a16:creationId xmlns="" xmlns:a16="http://schemas.microsoft.com/office/drawing/2014/main" id="{ED5BE0B6-DF0B-45C5-9082-5303DFDA3BF0}"/>
                  </a:ext>
                </a:extLst>
              </p:cNvPr>
              <p:cNvSpPr txBox="1">
                <a:spLocks noChangeArrowheads="1"/>
              </p:cNvSpPr>
              <p:nvPr/>
            </p:nvSpPr>
            <p:spPr bwMode="auto">
              <a:xfrm>
                <a:off x="2437276" y="3843070"/>
                <a:ext cx="951573"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21.5 deg</a:t>
                </a:r>
              </a:p>
            </p:txBody>
          </p:sp>
          <p:sp>
            <p:nvSpPr>
              <p:cNvPr id="5155" name="TextBox 57">
                <a:extLst>
                  <a:ext uri="{FF2B5EF4-FFF2-40B4-BE49-F238E27FC236}">
                    <a16:creationId xmlns="" xmlns:a16="http://schemas.microsoft.com/office/drawing/2014/main" id="{60BD8010-5204-421C-884D-D3809733031A}"/>
                  </a:ext>
                </a:extLst>
              </p:cNvPr>
              <p:cNvSpPr txBox="1">
                <a:spLocks noChangeArrowheads="1"/>
              </p:cNvSpPr>
              <p:nvPr/>
            </p:nvSpPr>
            <p:spPr bwMode="auto">
              <a:xfrm>
                <a:off x="10442576" y="3338513"/>
                <a:ext cx="892288"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Booster</a:t>
                </a:r>
              </a:p>
            </p:txBody>
          </p:sp>
          <p:sp>
            <p:nvSpPr>
              <p:cNvPr id="5156" name="TextBox 60">
                <a:extLst>
                  <a:ext uri="{FF2B5EF4-FFF2-40B4-BE49-F238E27FC236}">
                    <a16:creationId xmlns="" xmlns:a16="http://schemas.microsoft.com/office/drawing/2014/main" id="{6A47C4E8-FD6B-4BEF-86DA-19486A0DC79C}"/>
                  </a:ext>
                </a:extLst>
              </p:cNvPr>
              <p:cNvSpPr txBox="1">
                <a:spLocks noChangeArrowheads="1"/>
              </p:cNvSpPr>
              <p:nvPr/>
            </p:nvSpPr>
            <p:spPr bwMode="auto">
              <a:xfrm>
                <a:off x="2571532" y="2786992"/>
                <a:ext cx="960957"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solenoid</a:t>
                </a:r>
              </a:p>
            </p:txBody>
          </p:sp>
          <p:cxnSp>
            <p:nvCxnSpPr>
              <p:cNvPr id="37" name="Straight Connector 36">
                <a:extLst>
                  <a:ext uri="{FF2B5EF4-FFF2-40B4-BE49-F238E27FC236}">
                    <a16:creationId xmlns="" xmlns:a16="http://schemas.microsoft.com/office/drawing/2014/main" id="{FA0E1826-64AD-4776-8B09-A53C86E7DBC4}"/>
                  </a:ext>
                </a:extLst>
              </p:cNvPr>
              <p:cNvCxnSpPr/>
              <p:nvPr/>
            </p:nvCxnSpPr>
            <p:spPr>
              <a:xfrm flipV="1">
                <a:off x="4129368" y="2475594"/>
                <a:ext cx="629403" cy="27601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 xmlns:a16="http://schemas.microsoft.com/office/drawing/2014/main" id="{D3E62068-B15A-40C8-B32C-E6EF253BC1FC}"/>
                  </a:ext>
                </a:extLst>
              </p:cNvPr>
              <p:cNvSpPr/>
              <p:nvPr/>
            </p:nvSpPr>
            <p:spPr>
              <a:xfrm rot="20212005">
                <a:off x="4644545" y="2392458"/>
                <a:ext cx="186490" cy="177910"/>
              </a:xfrm>
              <a:prstGeom prst="rect">
                <a:avLst/>
              </a:prstGeom>
              <a:solidFill>
                <a:schemeClr val="accent3">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1400" b="1"/>
              </a:p>
            </p:txBody>
          </p:sp>
          <p:sp>
            <p:nvSpPr>
              <p:cNvPr id="5159" name="TextBox 63">
                <a:extLst>
                  <a:ext uri="{FF2B5EF4-FFF2-40B4-BE49-F238E27FC236}">
                    <a16:creationId xmlns="" xmlns:a16="http://schemas.microsoft.com/office/drawing/2014/main" id="{D3E9E21B-B382-41C6-AA79-5EB1D29C4A9A}"/>
                  </a:ext>
                </a:extLst>
              </p:cNvPr>
              <p:cNvSpPr txBox="1">
                <a:spLocks noChangeArrowheads="1"/>
              </p:cNvSpPr>
              <p:nvPr/>
            </p:nvSpPr>
            <p:spPr bwMode="auto">
              <a:xfrm>
                <a:off x="4373563" y="2144713"/>
                <a:ext cx="422505"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FC</a:t>
                </a:r>
              </a:p>
            </p:txBody>
          </p:sp>
          <p:cxnSp>
            <p:nvCxnSpPr>
              <p:cNvPr id="40" name="Straight Connector 39">
                <a:extLst>
                  <a:ext uri="{FF2B5EF4-FFF2-40B4-BE49-F238E27FC236}">
                    <a16:creationId xmlns="" xmlns:a16="http://schemas.microsoft.com/office/drawing/2014/main" id="{6F074ED2-4171-4673-A0F1-7F55653E2B61}"/>
                  </a:ext>
                </a:extLst>
              </p:cNvPr>
              <p:cNvCxnSpPr/>
              <p:nvPr/>
            </p:nvCxnSpPr>
            <p:spPr>
              <a:xfrm>
                <a:off x="7071243" y="3498165"/>
                <a:ext cx="592105" cy="37411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 xmlns:a16="http://schemas.microsoft.com/office/drawing/2014/main" id="{4A1AD331-C0DB-4223-98D2-8D9C8912E0E8}"/>
                  </a:ext>
                </a:extLst>
              </p:cNvPr>
              <p:cNvSpPr/>
              <p:nvPr/>
            </p:nvSpPr>
            <p:spPr>
              <a:xfrm rot="1387995" flipV="1">
                <a:off x="7637705" y="3819070"/>
                <a:ext cx="186490" cy="177910"/>
              </a:xfrm>
              <a:prstGeom prst="rect">
                <a:avLst/>
              </a:prstGeom>
              <a:solidFill>
                <a:schemeClr val="accent3">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1400" b="1"/>
              </a:p>
            </p:txBody>
          </p:sp>
          <p:sp>
            <p:nvSpPr>
              <p:cNvPr id="5162" name="TextBox 67">
                <a:extLst>
                  <a:ext uri="{FF2B5EF4-FFF2-40B4-BE49-F238E27FC236}">
                    <a16:creationId xmlns="" xmlns:a16="http://schemas.microsoft.com/office/drawing/2014/main" id="{60538672-9E89-4D5D-BA23-5C6752B79E1B}"/>
                  </a:ext>
                </a:extLst>
              </p:cNvPr>
              <p:cNvSpPr txBox="1">
                <a:spLocks noChangeArrowheads="1"/>
              </p:cNvSpPr>
              <p:nvPr/>
            </p:nvSpPr>
            <p:spPr bwMode="auto">
              <a:xfrm>
                <a:off x="7551739" y="3984625"/>
                <a:ext cx="422505" cy="3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FC</a:t>
                </a:r>
              </a:p>
            </p:txBody>
          </p:sp>
        </p:grpSp>
        <p:grpSp>
          <p:nvGrpSpPr>
            <p:cNvPr id="53" name="Group 3"/>
            <p:cNvGrpSpPr>
              <a:grpSpLocks/>
            </p:cNvGrpSpPr>
            <p:nvPr/>
          </p:nvGrpSpPr>
          <p:grpSpPr bwMode="auto">
            <a:xfrm>
              <a:off x="1158839" y="4180535"/>
              <a:ext cx="219102" cy="215785"/>
              <a:chOff x="1974119" y="3497728"/>
              <a:chExt cx="440377" cy="424330"/>
            </a:xfrm>
          </p:grpSpPr>
          <p:sp>
            <p:nvSpPr>
              <p:cNvPr id="56" name="Oval 55"/>
              <p:cNvSpPr/>
              <p:nvPr/>
            </p:nvSpPr>
            <p:spPr>
              <a:xfrm>
                <a:off x="1990166" y="3497728"/>
                <a:ext cx="424330" cy="424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9525">
                    <a:solidFill>
                      <a:schemeClr val="tx1"/>
                    </a:solidFill>
                  </a:ln>
                </a:endParaRPr>
              </a:p>
            </p:txBody>
          </p:sp>
          <p:cxnSp>
            <p:nvCxnSpPr>
              <p:cNvPr id="57" name="Straight Arrow Connector 56"/>
              <p:cNvCxnSpPr/>
              <p:nvPr/>
            </p:nvCxnSpPr>
            <p:spPr>
              <a:xfrm>
                <a:off x="1974119" y="3720858"/>
                <a:ext cx="42433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8"/>
            <p:cNvSpPr txBox="1">
              <a:spLocks noChangeArrowheads="1"/>
            </p:cNvSpPr>
            <p:nvPr/>
          </p:nvSpPr>
          <p:spPr bwMode="auto">
            <a:xfrm>
              <a:off x="1041045" y="3872758"/>
              <a:ext cx="599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baseline="30000" dirty="0" smtClean="0"/>
                <a:t>3</a:t>
              </a:r>
              <a:r>
                <a:rPr lang="en-US" altLang="en-US" sz="1400" b="1" dirty="0" smtClean="0"/>
                <a:t>H</a:t>
              </a:r>
              <a:r>
                <a:rPr lang="en-US" altLang="en-US" sz="1400" b="1" baseline="30000" dirty="0"/>
                <a:t>+</a:t>
              </a:r>
              <a:r>
                <a:rPr lang="en-US" altLang="en-US" sz="1400" b="1" baseline="30000" dirty="0" smtClean="0"/>
                <a:t>+</a:t>
              </a:r>
              <a:endParaRPr lang="en-US" altLang="en-US" sz="1400" b="1" baseline="30000" dirty="0"/>
            </a:p>
          </p:txBody>
        </p:sp>
        <p:grpSp>
          <p:nvGrpSpPr>
            <p:cNvPr id="58" name="Group 10"/>
            <p:cNvGrpSpPr>
              <a:grpSpLocks/>
            </p:cNvGrpSpPr>
            <p:nvPr/>
          </p:nvGrpSpPr>
          <p:grpSpPr bwMode="auto">
            <a:xfrm rot="3256652">
              <a:off x="1812723" y="3998621"/>
              <a:ext cx="198298" cy="189342"/>
              <a:chOff x="1990166" y="3497728"/>
              <a:chExt cx="424330" cy="424330"/>
            </a:xfrm>
          </p:grpSpPr>
          <p:sp>
            <p:nvSpPr>
              <p:cNvPr id="59" name="Oval 58"/>
              <p:cNvSpPr/>
              <p:nvPr/>
            </p:nvSpPr>
            <p:spPr>
              <a:xfrm>
                <a:off x="1990166" y="3497728"/>
                <a:ext cx="424330" cy="424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0" name="Straight Arrow Connector 59"/>
              <p:cNvCxnSpPr>
                <a:endCxn id="59" idx="6"/>
              </p:cNvCxnSpPr>
              <p:nvPr/>
            </p:nvCxnSpPr>
            <p:spPr>
              <a:xfrm>
                <a:off x="1990696" y="3709303"/>
                <a:ext cx="42433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489605"/>
                <a:ext cx="9092794" cy="3458126"/>
              </a:xfrm>
              <a:prstGeom prst="rect">
                <a:avLst/>
              </a:prstGeom>
            </p:spPr>
            <p:txBody>
              <a:bodyPr wrap="square">
                <a:spAutoFit/>
              </a:bodyPr>
              <a:lstStyle/>
              <a:p>
                <a:r>
                  <a:rPr lang="en-US" dirty="0" smtClean="0"/>
                  <a:t>We will measure </a:t>
                </a:r>
                <a:r>
                  <a:rPr lang="en-US" dirty="0"/>
                  <a:t>the spin correlated asymmetry of </a:t>
                </a:r>
                <a14:m>
                  <m:oMath xmlns:m="http://schemas.openxmlformats.org/officeDocument/2006/math">
                    <m:sPre>
                      <m:sPrePr>
                        <m:ctrlPr>
                          <a:rPr lang="en-US" i="1">
                            <a:latin typeface="Cambria Math"/>
                          </a:rPr>
                        </m:ctrlPr>
                      </m:sPrePr>
                      <m:sub/>
                      <m:sup>
                        <m:r>
                          <a:rPr lang="en-US" i="1">
                            <a:latin typeface="Cambria Math"/>
                          </a:rPr>
                          <m:t>3</m:t>
                        </m:r>
                      </m:sup>
                      <m:e>
                        <m:r>
                          <a:rPr lang="en-US" i="1">
                            <a:latin typeface="Cambria Math"/>
                          </a:rPr>
                          <m:t>𝐻𝑒</m:t>
                        </m:r>
                      </m:e>
                    </m:sPre>
                  </m:oMath>
                </a14:m>
                <a:r>
                  <a:rPr lang="en-US" dirty="0">
                    <a:effectLst/>
                  </a:rPr>
                  <a:t> scattering on </a:t>
                </a:r>
                <a:r>
                  <a:rPr lang="en-US" dirty="0" smtClean="0">
                    <a:effectLst/>
                  </a:rPr>
                  <a:t>the </a:t>
                </a:r>
                <a14:m>
                  <m:oMath xmlns:m="http://schemas.openxmlformats.org/officeDocument/2006/math">
                    <m:sPre>
                      <m:sPrePr>
                        <m:ctrlPr>
                          <a:rPr lang="en-US" i="1">
                            <a:latin typeface="Cambria Math"/>
                          </a:rPr>
                        </m:ctrlPr>
                      </m:sPrePr>
                      <m:sub/>
                      <m:sup>
                        <m:r>
                          <a:rPr lang="en-US" i="1">
                            <a:latin typeface="Cambria Math"/>
                          </a:rPr>
                          <m:t>4</m:t>
                        </m:r>
                      </m:sup>
                      <m:e>
                        <m:r>
                          <a:rPr lang="en-US" i="1">
                            <a:latin typeface="Cambria Math"/>
                          </a:rPr>
                          <m:t>𝐻𝑒</m:t>
                        </m:r>
                      </m:e>
                    </m:sPre>
                    <m:r>
                      <a:rPr lang="en-US" i="1">
                        <a:latin typeface="Cambria Math"/>
                      </a:rPr>
                      <m:t> </m:t>
                    </m:r>
                  </m:oMath>
                </a14:m>
                <a:r>
                  <a:rPr lang="en-US" dirty="0" smtClean="0"/>
                  <a:t>gas target to </a:t>
                </a:r>
                <a:r>
                  <a:rPr lang="en-US" dirty="0"/>
                  <a:t>determine the polarization of </a:t>
                </a:r>
                <a14:m>
                  <m:oMath xmlns:m="http://schemas.openxmlformats.org/officeDocument/2006/math">
                    <m:sPre>
                      <m:sPrePr>
                        <m:ctrlPr>
                          <a:rPr lang="en-US" i="1">
                            <a:latin typeface="Cambria Math"/>
                          </a:rPr>
                        </m:ctrlPr>
                      </m:sPrePr>
                      <m:sub/>
                      <m:sup>
                        <m:r>
                          <a:rPr lang="en-US" i="1">
                            <a:latin typeface="Cambria Math"/>
                          </a:rPr>
                          <m:t>3</m:t>
                        </m:r>
                      </m:sup>
                      <m:e>
                        <m:r>
                          <a:rPr lang="en-US" i="1">
                            <a:latin typeface="Cambria Math"/>
                          </a:rPr>
                          <m:t>𝐻𝑒</m:t>
                        </m:r>
                      </m:e>
                    </m:sPre>
                  </m:oMath>
                </a14:m>
                <a:r>
                  <a:rPr lang="en-US" dirty="0"/>
                  <a:t> beam. </a:t>
                </a:r>
                <a:endParaRPr lang="en-US" dirty="0" smtClean="0"/>
              </a:p>
              <a:p>
                <a:endParaRPr lang="en-US" dirty="0">
                  <a:effectLst/>
                </a:endParaRPr>
              </a:p>
              <a:p>
                <a:r>
                  <a:rPr lang="en-US" i="1" dirty="0"/>
                  <a:t>The asymmetry could be </a:t>
                </a:r>
                <a:r>
                  <a:rPr lang="en-US" i="1" dirty="0" smtClean="0"/>
                  <a:t>find </a:t>
                </a:r>
                <a:r>
                  <a:rPr lang="en-US" i="1" dirty="0"/>
                  <a:t>from the number of detected </a:t>
                </a:r>
                <a:r>
                  <a:rPr lang="en-US" i="1" dirty="0" smtClean="0"/>
                  <a:t>scattered </a:t>
                </a:r>
                <a:r>
                  <a:rPr lang="en-US" i="1" dirty="0"/>
                  <a:t>particles </a:t>
                </a:r>
                <a14:m>
                  <m:oMath xmlns:m="http://schemas.openxmlformats.org/officeDocument/2006/math">
                    <m:sSubSup>
                      <m:sSubSupPr>
                        <m:ctrlPr>
                          <a:rPr lang="en-US" i="1">
                            <a:latin typeface="Cambria Math"/>
                          </a:rPr>
                        </m:ctrlPr>
                      </m:sSubSupPr>
                      <m:e>
                        <m:r>
                          <a:rPr lang="en-US" i="1">
                            <a:latin typeface="Cambria Math"/>
                          </a:rPr>
                          <m:t>𝑁</m:t>
                        </m:r>
                      </m:e>
                      <m:sub>
                        <m:r>
                          <a:rPr lang="en-US" i="1">
                            <a:latin typeface="Cambria Math"/>
                          </a:rPr>
                          <m:t>𝐿𝑅</m:t>
                        </m:r>
                      </m:sub>
                      <m:sup>
                        <m:r>
                          <a:rPr lang="en-US" i="1">
                            <a:latin typeface="Cambria Math"/>
                          </a:rPr>
                          <m:t>↑↓</m:t>
                        </m:r>
                      </m:sup>
                    </m:sSubSup>
                  </m:oMath>
                </a14:m>
                <a:r>
                  <a:rPr lang="en-US" i="1" dirty="0"/>
                  <a:t> in left/right (L/R) detectors depending on the beam spin (</a:t>
                </a:r>
                <a14:m>
                  <m:oMath xmlns:m="http://schemas.openxmlformats.org/officeDocument/2006/math">
                    <m:r>
                      <a:rPr lang="en-US" i="1">
                        <a:latin typeface="Cambria Math"/>
                      </a:rPr>
                      <m:t>↑↓</m:t>
                    </m:r>
                  </m:oMath>
                </a14:m>
                <a:r>
                  <a:rPr lang="en-US" i="1" dirty="0" smtClean="0"/>
                  <a:t>):</a:t>
                </a:r>
                <a:endParaRPr lang="en-US" i="1" dirty="0">
                  <a:effectLst/>
                </a:endParaRPr>
              </a:p>
              <a:p>
                <a14:m>
                  <m:oMath xmlns:m="http://schemas.openxmlformats.org/officeDocument/2006/math">
                    <m:r>
                      <a:rPr lang="en-US" b="1" i="1">
                        <a:latin typeface="Cambria Math"/>
                      </a:rPr>
                      <m:t>𝒂</m:t>
                    </m:r>
                    <m:r>
                      <a:rPr lang="en-US" b="1" i="1">
                        <a:latin typeface="Cambria Math"/>
                      </a:rPr>
                      <m:t>=</m:t>
                    </m:r>
                    <m:sSub>
                      <m:sSubPr>
                        <m:ctrlPr>
                          <a:rPr lang="en-US" b="1" i="1">
                            <a:latin typeface="Cambria Math"/>
                          </a:rPr>
                        </m:ctrlPr>
                      </m:sSubPr>
                      <m:e>
                        <m:r>
                          <a:rPr lang="en-US" b="1" i="1">
                            <a:latin typeface="Cambria Math"/>
                          </a:rPr>
                          <m:t>𝑨</m:t>
                        </m:r>
                      </m:e>
                      <m:sub>
                        <m:r>
                          <a:rPr lang="en-US" b="1" i="1">
                            <a:latin typeface="Cambria Math"/>
                          </a:rPr>
                          <m:t>𝑵</m:t>
                        </m:r>
                      </m:sub>
                    </m:sSub>
                    <m:r>
                      <a:rPr lang="en-US" b="1" i="1">
                        <a:latin typeface="Cambria Math"/>
                      </a:rPr>
                      <m:t>𝑷</m:t>
                    </m:r>
                    <m:r>
                      <a:rPr lang="en-US" b="1" i="1">
                        <a:latin typeface="Cambria Math"/>
                      </a:rPr>
                      <m:t>=</m:t>
                    </m:r>
                    <m:f>
                      <m:fPr>
                        <m:ctrlPr>
                          <a:rPr lang="en-US" b="1" i="1">
                            <a:latin typeface="Cambria Math"/>
                          </a:rPr>
                        </m:ctrlPr>
                      </m:fPr>
                      <m:num>
                        <m:rad>
                          <m:radPr>
                            <m:degHide m:val="on"/>
                            <m:ctrlPr>
                              <a:rPr lang="en-US" b="1" i="1">
                                <a:latin typeface="Cambria Math"/>
                              </a:rPr>
                            </m:ctrlPr>
                          </m:radPr>
                          <m:deg/>
                          <m:e>
                            <m:sSubSup>
                              <m:sSubSupPr>
                                <m:ctrlPr>
                                  <a:rPr lang="en-US" b="1" i="1">
                                    <a:latin typeface="Cambria Math"/>
                                  </a:rPr>
                                </m:ctrlPr>
                              </m:sSubSupPr>
                              <m:e>
                                <m:r>
                                  <a:rPr lang="en-US" b="1" i="1">
                                    <a:latin typeface="Cambria Math"/>
                                  </a:rPr>
                                  <m:t>𝑵</m:t>
                                </m:r>
                              </m:e>
                              <m:sub>
                                <m:r>
                                  <a:rPr lang="en-US" b="1" i="1">
                                    <a:latin typeface="Cambria Math"/>
                                  </a:rPr>
                                  <m:t>𝑹</m:t>
                                </m:r>
                              </m:sub>
                              <m:sup>
                                <m:r>
                                  <a:rPr lang="en-US" b="1" i="1">
                                    <a:latin typeface="Cambria Math"/>
                                  </a:rPr>
                                  <m:t>↑</m:t>
                                </m:r>
                              </m:sup>
                            </m:sSubSup>
                            <m:sSubSup>
                              <m:sSubSupPr>
                                <m:ctrlPr>
                                  <a:rPr lang="en-US" b="1" i="1">
                                    <a:latin typeface="Cambria Math"/>
                                  </a:rPr>
                                </m:ctrlPr>
                              </m:sSubSupPr>
                              <m:e>
                                <m:r>
                                  <a:rPr lang="en-US" b="1" i="1">
                                    <a:latin typeface="Cambria Math"/>
                                  </a:rPr>
                                  <m:t>𝑵</m:t>
                                </m:r>
                              </m:e>
                              <m:sub>
                                <m:r>
                                  <a:rPr lang="en-US" b="1" i="1">
                                    <a:latin typeface="Cambria Math"/>
                                  </a:rPr>
                                  <m:t>𝑳</m:t>
                                </m:r>
                              </m:sub>
                              <m:sup>
                                <m:r>
                                  <a:rPr lang="en-US" b="1" i="1">
                                    <a:latin typeface="Cambria Math"/>
                                  </a:rPr>
                                  <m:t>↓</m:t>
                                </m:r>
                              </m:sup>
                            </m:sSubSup>
                          </m:e>
                        </m:rad>
                        <m:r>
                          <a:rPr lang="en-US" b="1" i="1">
                            <a:latin typeface="Cambria Math"/>
                          </a:rPr>
                          <m:t>−</m:t>
                        </m:r>
                        <m:rad>
                          <m:radPr>
                            <m:degHide m:val="on"/>
                            <m:ctrlPr>
                              <a:rPr lang="en-US" b="1" i="1">
                                <a:latin typeface="Cambria Math"/>
                              </a:rPr>
                            </m:ctrlPr>
                          </m:radPr>
                          <m:deg/>
                          <m:e>
                            <m:sSubSup>
                              <m:sSubSupPr>
                                <m:ctrlPr>
                                  <a:rPr lang="en-US" b="1" i="1">
                                    <a:latin typeface="Cambria Math"/>
                                  </a:rPr>
                                </m:ctrlPr>
                              </m:sSubSupPr>
                              <m:e>
                                <m:r>
                                  <a:rPr lang="en-US" b="1" i="1">
                                    <a:latin typeface="Cambria Math"/>
                                  </a:rPr>
                                  <m:t>𝑵</m:t>
                                </m:r>
                              </m:e>
                              <m:sub>
                                <m:r>
                                  <a:rPr lang="en-US" b="1" i="1">
                                    <a:latin typeface="Cambria Math"/>
                                  </a:rPr>
                                  <m:t>𝑹</m:t>
                                </m:r>
                              </m:sub>
                              <m:sup>
                                <m:r>
                                  <a:rPr lang="en-US" b="1" i="1">
                                    <a:latin typeface="Cambria Math"/>
                                  </a:rPr>
                                  <m:t>↓</m:t>
                                </m:r>
                              </m:sup>
                            </m:sSubSup>
                            <m:sSubSup>
                              <m:sSubSupPr>
                                <m:ctrlPr>
                                  <a:rPr lang="en-US" b="1" i="1">
                                    <a:latin typeface="Cambria Math"/>
                                  </a:rPr>
                                </m:ctrlPr>
                              </m:sSubSupPr>
                              <m:e>
                                <m:r>
                                  <a:rPr lang="en-US" b="1" i="1">
                                    <a:latin typeface="Cambria Math"/>
                                  </a:rPr>
                                  <m:t>𝑵</m:t>
                                </m:r>
                              </m:e>
                              <m:sub>
                                <m:r>
                                  <a:rPr lang="en-US" b="1" i="1">
                                    <a:latin typeface="Cambria Math"/>
                                  </a:rPr>
                                  <m:t>𝑳</m:t>
                                </m:r>
                              </m:sub>
                              <m:sup>
                                <m:r>
                                  <a:rPr lang="en-US" b="1" i="1">
                                    <a:latin typeface="Cambria Math"/>
                                  </a:rPr>
                                  <m:t>↑</m:t>
                                </m:r>
                              </m:sup>
                            </m:sSubSup>
                          </m:e>
                        </m:rad>
                      </m:num>
                      <m:den>
                        <m:rad>
                          <m:radPr>
                            <m:degHide m:val="on"/>
                            <m:ctrlPr>
                              <a:rPr lang="en-US" b="1" i="1">
                                <a:latin typeface="Cambria Math"/>
                              </a:rPr>
                            </m:ctrlPr>
                          </m:radPr>
                          <m:deg/>
                          <m:e>
                            <m:sSubSup>
                              <m:sSubSupPr>
                                <m:ctrlPr>
                                  <a:rPr lang="en-US" b="1" i="1">
                                    <a:latin typeface="Cambria Math"/>
                                  </a:rPr>
                                </m:ctrlPr>
                              </m:sSubSupPr>
                              <m:e>
                                <m:r>
                                  <a:rPr lang="en-US" b="1" i="1">
                                    <a:latin typeface="Cambria Math"/>
                                  </a:rPr>
                                  <m:t>𝑵</m:t>
                                </m:r>
                              </m:e>
                              <m:sub>
                                <m:r>
                                  <a:rPr lang="en-US" b="1" i="1">
                                    <a:latin typeface="Cambria Math"/>
                                  </a:rPr>
                                  <m:t>𝑹</m:t>
                                </m:r>
                              </m:sub>
                              <m:sup>
                                <m:r>
                                  <a:rPr lang="en-US" b="1" i="1">
                                    <a:latin typeface="Cambria Math"/>
                                  </a:rPr>
                                  <m:t>↑</m:t>
                                </m:r>
                              </m:sup>
                            </m:sSubSup>
                            <m:sSubSup>
                              <m:sSubSupPr>
                                <m:ctrlPr>
                                  <a:rPr lang="en-US" b="1" i="1">
                                    <a:latin typeface="Cambria Math"/>
                                  </a:rPr>
                                </m:ctrlPr>
                              </m:sSubSupPr>
                              <m:e>
                                <m:r>
                                  <a:rPr lang="en-US" b="1" i="1">
                                    <a:latin typeface="Cambria Math"/>
                                  </a:rPr>
                                  <m:t>𝑵</m:t>
                                </m:r>
                              </m:e>
                              <m:sub>
                                <m:r>
                                  <a:rPr lang="en-US" b="1" i="1">
                                    <a:latin typeface="Cambria Math"/>
                                  </a:rPr>
                                  <m:t>𝑳</m:t>
                                </m:r>
                              </m:sub>
                              <m:sup>
                                <m:r>
                                  <a:rPr lang="en-US" b="1" i="1">
                                    <a:latin typeface="Cambria Math"/>
                                  </a:rPr>
                                  <m:t>↓</m:t>
                                </m:r>
                              </m:sup>
                            </m:sSubSup>
                          </m:e>
                        </m:rad>
                        <m:r>
                          <a:rPr lang="en-US" b="1" i="1">
                            <a:latin typeface="Cambria Math"/>
                          </a:rPr>
                          <m:t>+</m:t>
                        </m:r>
                        <m:rad>
                          <m:radPr>
                            <m:degHide m:val="on"/>
                            <m:ctrlPr>
                              <a:rPr lang="en-US" b="1" i="1">
                                <a:latin typeface="Cambria Math"/>
                              </a:rPr>
                            </m:ctrlPr>
                          </m:radPr>
                          <m:deg/>
                          <m:e>
                            <m:sSubSup>
                              <m:sSubSupPr>
                                <m:ctrlPr>
                                  <a:rPr lang="en-US" b="1" i="1">
                                    <a:latin typeface="Cambria Math"/>
                                  </a:rPr>
                                </m:ctrlPr>
                              </m:sSubSupPr>
                              <m:e>
                                <m:r>
                                  <a:rPr lang="en-US" b="1" i="1">
                                    <a:latin typeface="Cambria Math"/>
                                  </a:rPr>
                                  <m:t>𝑵</m:t>
                                </m:r>
                              </m:e>
                              <m:sub>
                                <m:r>
                                  <a:rPr lang="en-US" b="1" i="1">
                                    <a:latin typeface="Cambria Math"/>
                                  </a:rPr>
                                  <m:t>𝑹</m:t>
                                </m:r>
                              </m:sub>
                              <m:sup>
                                <m:r>
                                  <a:rPr lang="en-US" b="1" i="1">
                                    <a:latin typeface="Cambria Math"/>
                                  </a:rPr>
                                  <m:t>↓</m:t>
                                </m:r>
                              </m:sup>
                            </m:sSubSup>
                            <m:sSubSup>
                              <m:sSubSupPr>
                                <m:ctrlPr>
                                  <a:rPr lang="en-US" b="1" i="1">
                                    <a:latin typeface="Cambria Math"/>
                                  </a:rPr>
                                </m:ctrlPr>
                              </m:sSubSupPr>
                              <m:e>
                                <m:r>
                                  <a:rPr lang="en-US" b="1" i="1">
                                    <a:latin typeface="Cambria Math"/>
                                  </a:rPr>
                                  <m:t>𝑵</m:t>
                                </m:r>
                              </m:e>
                              <m:sub>
                                <m:r>
                                  <a:rPr lang="en-US" b="1" i="1">
                                    <a:latin typeface="Cambria Math"/>
                                  </a:rPr>
                                  <m:t>𝑳</m:t>
                                </m:r>
                              </m:sub>
                              <m:sup>
                                <m:r>
                                  <a:rPr lang="en-US" b="1" i="1">
                                    <a:latin typeface="Cambria Math"/>
                                  </a:rPr>
                                  <m:t>↑</m:t>
                                </m:r>
                              </m:sup>
                            </m:sSubSup>
                          </m:e>
                        </m:rad>
                      </m:den>
                    </m:f>
                  </m:oMath>
                </a14:m>
                <a:r>
                  <a:rPr lang="en-US" dirty="0"/>
                  <a:t>    </a:t>
                </a:r>
                <a:r>
                  <a:rPr lang="en-US" dirty="0" smtClean="0"/>
                  <a:t>and </a:t>
                </a:r>
                <a14:m>
                  <m:oMath xmlns:m="http://schemas.openxmlformats.org/officeDocument/2006/math">
                    <m:sSub>
                      <m:sSubPr>
                        <m:ctrlPr>
                          <a:rPr lang="en-US" b="1" i="1">
                            <a:latin typeface="Cambria Math"/>
                          </a:rPr>
                        </m:ctrlPr>
                      </m:sSubPr>
                      <m:e>
                        <m:r>
                          <a:rPr lang="en-US" b="1" i="1">
                            <a:latin typeface="Cambria Math"/>
                          </a:rPr>
                          <m:t>𝝈</m:t>
                        </m:r>
                      </m:e>
                      <m:sub>
                        <m:r>
                          <a:rPr lang="en-US" b="1" i="1">
                            <a:latin typeface="Cambria Math"/>
                          </a:rPr>
                          <m:t>𝒂</m:t>
                        </m:r>
                      </m:sub>
                    </m:sSub>
                    <m:r>
                      <a:rPr lang="en-US" b="1" i="1">
                        <a:latin typeface="Cambria Math"/>
                      </a:rPr>
                      <m:t>=</m:t>
                    </m:r>
                    <m:rad>
                      <m:radPr>
                        <m:degHide m:val="on"/>
                        <m:ctrlPr>
                          <a:rPr lang="en-US" b="1" i="1">
                            <a:latin typeface="Cambria Math"/>
                          </a:rPr>
                        </m:ctrlPr>
                      </m:radPr>
                      <m:deg/>
                      <m:e>
                        <m:f>
                          <m:fPr>
                            <m:ctrlPr>
                              <a:rPr lang="en-US" b="1" i="1">
                                <a:latin typeface="Cambria Math"/>
                              </a:rPr>
                            </m:ctrlPr>
                          </m:fPr>
                          <m:num>
                            <m:r>
                              <a:rPr lang="en-US" b="1" i="1">
                                <a:latin typeface="Cambria Math"/>
                              </a:rPr>
                              <m:t>𝟏</m:t>
                            </m:r>
                            <m:r>
                              <a:rPr lang="en-US" b="1" i="1">
                                <a:latin typeface="Cambria Math"/>
                              </a:rPr>
                              <m:t>−</m:t>
                            </m:r>
                            <m:sSup>
                              <m:sSupPr>
                                <m:ctrlPr>
                                  <a:rPr lang="en-US" b="1" i="1">
                                    <a:latin typeface="Cambria Math"/>
                                  </a:rPr>
                                </m:ctrlPr>
                              </m:sSupPr>
                              <m:e>
                                <m:r>
                                  <a:rPr lang="en-US" b="1" i="1">
                                    <a:latin typeface="Cambria Math"/>
                                  </a:rPr>
                                  <m:t>𝒂</m:t>
                                </m:r>
                              </m:e>
                              <m:sup>
                                <m:r>
                                  <a:rPr lang="en-US" b="1" i="1">
                                    <a:latin typeface="Cambria Math"/>
                                  </a:rPr>
                                  <m:t>𝟐</m:t>
                                </m:r>
                              </m:sup>
                            </m:sSup>
                          </m:num>
                          <m:den>
                            <m:sSubSup>
                              <m:sSubSupPr>
                                <m:ctrlPr>
                                  <a:rPr lang="en-US" b="1" i="1">
                                    <a:latin typeface="Cambria Math"/>
                                  </a:rPr>
                                </m:ctrlPr>
                              </m:sSubSupPr>
                              <m:e>
                                <m:r>
                                  <a:rPr lang="en-US" b="1" i="1">
                                    <a:latin typeface="Cambria Math"/>
                                  </a:rPr>
                                  <m:t>𝑵</m:t>
                                </m:r>
                              </m:e>
                              <m:sub>
                                <m:r>
                                  <a:rPr lang="en-US" b="1" i="1">
                                    <a:latin typeface="Cambria Math"/>
                                  </a:rPr>
                                  <m:t>𝑹</m:t>
                                </m:r>
                              </m:sub>
                              <m:sup>
                                <m:r>
                                  <a:rPr lang="en-US" b="1" i="1">
                                    <a:latin typeface="Cambria Math"/>
                                  </a:rPr>
                                  <m:t>↑</m:t>
                                </m:r>
                              </m:sup>
                            </m:sSubSup>
                            <m:sSubSup>
                              <m:sSubSupPr>
                                <m:ctrlPr>
                                  <a:rPr lang="en-US" b="1" i="1">
                                    <a:latin typeface="Cambria Math"/>
                                  </a:rPr>
                                </m:ctrlPr>
                              </m:sSubSupPr>
                              <m:e>
                                <m:r>
                                  <a:rPr lang="en-US" b="1" i="1">
                                    <a:latin typeface="Cambria Math"/>
                                  </a:rPr>
                                  <m:t>+</m:t>
                                </m:r>
                                <m:r>
                                  <a:rPr lang="en-US" b="1" i="1">
                                    <a:latin typeface="Cambria Math"/>
                                  </a:rPr>
                                  <m:t>𝑵</m:t>
                                </m:r>
                              </m:e>
                              <m:sub>
                                <m:r>
                                  <a:rPr lang="en-US" b="1" i="1">
                                    <a:latin typeface="Cambria Math"/>
                                  </a:rPr>
                                  <m:t>𝑹</m:t>
                                </m:r>
                              </m:sub>
                              <m:sup>
                                <m:r>
                                  <a:rPr lang="en-US" b="1" i="1">
                                    <a:latin typeface="Cambria Math"/>
                                  </a:rPr>
                                  <m:t>↓</m:t>
                                </m:r>
                              </m:sup>
                            </m:sSubSup>
                            <m:r>
                              <a:rPr lang="en-US" b="1" i="1">
                                <a:latin typeface="Cambria Math"/>
                              </a:rPr>
                              <m:t>+</m:t>
                            </m:r>
                            <m:sSubSup>
                              <m:sSubSupPr>
                                <m:ctrlPr>
                                  <a:rPr lang="en-US" b="1" i="1">
                                    <a:latin typeface="Cambria Math"/>
                                  </a:rPr>
                                </m:ctrlPr>
                              </m:sSubSupPr>
                              <m:e>
                                <m:r>
                                  <a:rPr lang="en-US" b="1" i="1">
                                    <a:latin typeface="Cambria Math"/>
                                  </a:rPr>
                                  <m:t>𝑵</m:t>
                                </m:r>
                              </m:e>
                              <m:sub>
                                <m:r>
                                  <a:rPr lang="en-US" b="1" i="1">
                                    <a:latin typeface="Cambria Math"/>
                                  </a:rPr>
                                  <m:t>𝑳</m:t>
                                </m:r>
                              </m:sub>
                              <m:sup>
                                <m:r>
                                  <a:rPr lang="en-US" b="1" i="1">
                                    <a:latin typeface="Cambria Math"/>
                                  </a:rPr>
                                  <m:t>↑</m:t>
                                </m:r>
                              </m:sup>
                            </m:sSubSup>
                            <m:sSubSup>
                              <m:sSubSupPr>
                                <m:ctrlPr>
                                  <a:rPr lang="en-US" b="1" i="1">
                                    <a:latin typeface="Cambria Math"/>
                                  </a:rPr>
                                </m:ctrlPr>
                              </m:sSubSupPr>
                              <m:e>
                                <m:r>
                                  <a:rPr lang="en-US" b="1" i="1">
                                    <a:latin typeface="Cambria Math"/>
                                  </a:rPr>
                                  <m:t>+</m:t>
                                </m:r>
                                <m:r>
                                  <a:rPr lang="en-US" b="1" i="1">
                                    <a:latin typeface="Cambria Math"/>
                                  </a:rPr>
                                  <m:t>𝑵</m:t>
                                </m:r>
                              </m:e>
                              <m:sub>
                                <m:r>
                                  <a:rPr lang="en-US" b="1" i="1">
                                    <a:latin typeface="Cambria Math"/>
                                  </a:rPr>
                                  <m:t>𝑳</m:t>
                                </m:r>
                              </m:sub>
                              <m:sup>
                                <m:r>
                                  <a:rPr lang="en-US" b="1" i="1">
                                    <a:latin typeface="Cambria Math"/>
                                  </a:rPr>
                                  <m:t>↓</m:t>
                                </m:r>
                              </m:sup>
                            </m:sSubSup>
                          </m:den>
                        </m:f>
                      </m:e>
                    </m:rad>
                    <m:r>
                      <a:rPr lang="en-US" b="1" i="1">
                        <a:latin typeface="Cambria Math"/>
                      </a:rPr>
                      <m:t>=</m:t>
                    </m:r>
                    <m:rad>
                      <m:radPr>
                        <m:degHide m:val="on"/>
                        <m:ctrlPr>
                          <a:rPr lang="en-US" b="1" i="1">
                            <a:latin typeface="Cambria Math"/>
                          </a:rPr>
                        </m:ctrlPr>
                      </m:radPr>
                      <m:deg/>
                      <m:e>
                        <m:f>
                          <m:fPr>
                            <m:ctrlPr>
                              <a:rPr lang="en-US" b="1" i="1">
                                <a:latin typeface="Cambria Math"/>
                              </a:rPr>
                            </m:ctrlPr>
                          </m:fPr>
                          <m:num>
                            <m:r>
                              <a:rPr lang="en-US" b="1" i="1">
                                <a:latin typeface="Cambria Math"/>
                              </a:rPr>
                              <m:t>𝟏</m:t>
                            </m:r>
                            <m:r>
                              <a:rPr lang="en-US" b="1" i="1">
                                <a:latin typeface="Cambria Math"/>
                              </a:rPr>
                              <m:t>−</m:t>
                            </m:r>
                            <m:sSup>
                              <m:sSupPr>
                                <m:ctrlPr>
                                  <a:rPr lang="en-US" b="1" i="1">
                                    <a:latin typeface="Cambria Math"/>
                                  </a:rPr>
                                </m:ctrlPr>
                              </m:sSupPr>
                              <m:e>
                                <m:r>
                                  <a:rPr lang="en-US" b="1" i="1">
                                    <a:latin typeface="Cambria Math"/>
                                  </a:rPr>
                                  <m:t>𝒂</m:t>
                                </m:r>
                              </m:e>
                              <m:sup>
                                <m:r>
                                  <a:rPr lang="en-US" b="1" i="1">
                                    <a:latin typeface="Cambria Math"/>
                                  </a:rPr>
                                  <m:t>𝟐</m:t>
                                </m:r>
                              </m:sup>
                            </m:sSup>
                          </m:num>
                          <m:den>
                            <m:sSub>
                              <m:sSubPr>
                                <m:ctrlPr>
                                  <a:rPr lang="en-US" b="1" i="1">
                                    <a:latin typeface="Cambria Math"/>
                                  </a:rPr>
                                </m:ctrlPr>
                              </m:sSubPr>
                              <m:e>
                                <m:r>
                                  <a:rPr lang="en-US" b="1" i="1">
                                    <a:latin typeface="Cambria Math"/>
                                  </a:rPr>
                                  <m:t>𝑵</m:t>
                                </m:r>
                              </m:e>
                              <m:sub>
                                <m:r>
                                  <a:rPr lang="en-US" b="1" i="1">
                                    <a:latin typeface="Cambria Math"/>
                                  </a:rPr>
                                  <m:t>𝒕𝒐𝒕</m:t>
                                </m:r>
                              </m:sub>
                            </m:sSub>
                          </m:den>
                        </m:f>
                      </m:e>
                    </m:rad>
                  </m:oMath>
                </a14:m>
                <a:r>
                  <a:rPr lang="en-US" dirty="0" smtClean="0"/>
                  <a:t>,</a:t>
                </a:r>
              </a:p>
              <a:p>
                <a:r>
                  <a:rPr lang="en-US" i="1" dirty="0" smtClean="0"/>
                  <a:t>where </a:t>
                </a:r>
                <a14:m>
                  <m:oMath xmlns:m="http://schemas.openxmlformats.org/officeDocument/2006/math">
                    <m:r>
                      <a:rPr lang="en-US" i="1">
                        <a:latin typeface="Cambria Math"/>
                      </a:rPr>
                      <m:t>𝑃</m:t>
                    </m:r>
                  </m:oMath>
                </a14:m>
                <a:r>
                  <a:rPr lang="en-US" i="1" dirty="0"/>
                  <a:t> is the beam polarization</a:t>
                </a:r>
                <a:r>
                  <a:rPr lang="en-US" i="1" dirty="0" smtClean="0"/>
                  <a:t>, </a:t>
                </a:r>
                <a14:m>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𝑁</m:t>
                        </m:r>
                      </m:sub>
                    </m:sSub>
                  </m:oMath>
                </a14:m>
                <a:r>
                  <a:rPr lang="en-US" i="1" dirty="0"/>
                  <a:t> -</a:t>
                </a:r>
                <a:r>
                  <a:rPr lang="en-US" i="1" dirty="0" smtClean="0"/>
                  <a:t> </a:t>
                </a:r>
                <a:r>
                  <a:rPr lang="en-US" i="1" dirty="0"/>
                  <a:t>analyzing </a:t>
                </a:r>
                <a:r>
                  <a:rPr lang="en-US" i="1" dirty="0" smtClean="0"/>
                  <a:t>power and </a:t>
                </a:r>
                <a14:m>
                  <m:oMath xmlns:m="http://schemas.openxmlformats.org/officeDocument/2006/math">
                    <m:sSub>
                      <m:sSubPr>
                        <m:ctrlPr>
                          <a:rPr lang="en-US" b="1" i="1">
                            <a:latin typeface="Cambria Math"/>
                          </a:rPr>
                        </m:ctrlPr>
                      </m:sSubPr>
                      <m:e>
                        <m:r>
                          <a:rPr lang="en-US" b="1" i="1">
                            <a:latin typeface="Cambria Math"/>
                          </a:rPr>
                          <m:t>𝝈</m:t>
                        </m:r>
                      </m:e>
                      <m:sub>
                        <m:r>
                          <a:rPr lang="en-US" b="1" i="1">
                            <a:latin typeface="Cambria Math"/>
                          </a:rPr>
                          <m:t>𝒂</m:t>
                        </m:r>
                      </m:sub>
                    </m:sSub>
                  </m:oMath>
                </a14:m>
                <a:r>
                  <a:rPr lang="en-US" i="1" dirty="0" smtClean="0"/>
                  <a:t> - </a:t>
                </a:r>
                <a:r>
                  <a:rPr lang="en-US" i="1" dirty="0"/>
                  <a:t>statistical </a:t>
                </a:r>
                <a:r>
                  <a:rPr lang="en-US" i="1" dirty="0" smtClean="0"/>
                  <a:t>accuracy.</a:t>
                </a:r>
              </a:p>
              <a:p>
                <a:endParaRPr lang="en-US" dirty="0" smtClean="0"/>
              </a:p>
              <a:p>
                <a:r>
                  <a:rPr lang="en-US" dirty="0" smtClean="0"/>
                  <a:t>The </a:t>
                </a:r>
                <a:r>
                  <a:rPr lang="en-US" dirty="0"/>
                  <a:t>square root formula </a:t>
                </a:r>
                <a:r>
                  <a:rPr lang="en-US" dirty="0" smtClean="0"/>
                  <a:t>strongly </a:t>
                </a:r>
                <a:r>
                  <a:rPr lang="en-US" dirty="0"/>
                  <a:t>suppress systematic errors associated with left/right detectors acceptance asymmetry and the beam spin up/down luminosity </a:t>
                </a:r>
                <a:r>
                  <a:rPr lang="en-US" dirty="0" smtClean="0"/>
                  <a:t>asymmetry.</a:t>
                </a:r>
                <a:endParaRPr lang="en-US" dirty="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0" y="489605"/>
                <a:ext cx="9092794" cy="3458126"/>
              </a:xfrm>
              <a:prstGeom prst="rect">
                <a:avLst/>
              </a:prstGeom>
              <a:blipFill rotWithShape="1">
                <a:blip r:embed="rId2"/>
                <a:stretch>
                  <a:fillRect l="-536" t="-880" r="-603" b="-1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0" y="4202258"/>
                <a:ext cx="9144000" cy="2314544"/>
              </a:xfrm>
              <a:prstGeom prst="rect">
                <a:avLst/>
              </a:prstGeom>
              <a:solidFill>
                <a:schemeClr val="tx2">
                  <a:lumMod val="20000"/>
                  <a:lumOff val="80000"/>
                </a:schemeClr>
              </a:solidFill>
            </p:spPr>
            <p:txBody>
              <a:bodyPr wrap="square">
                <a:spAutoFit/>
              </a:bodyPr>
              <a:lstStyle/>
              <a:p>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precise measurement of the  </a:t>
                </a:r>
                <a14:m>
                  <m:oMath xmlns:m="http://schemas.openxmlformats.org/officeDocument/2006/math">
                    <m:sPre>
                      <m:sPrePr>
                        <m:ctrlPr>
                          <a:rPr lang="en-US" b="1" i="1">
                            <a:latin typeface="Cambria Math"/>
                          </a:rPr>
                        </m:ctrlPr>
                      </m:sPrePr>
                      <m:sub/>
                      <m:sup>
                        <m:r>
                          <a:rPr lang="en-US" b="1" i="1">
                            <a:latin typeface="Cambria Math"/>
                          </a:rPr>
                          <m:t>𝟑</m:t>
                        </m:r>
                      </m:sup>
                      <m:e>
                        <m:r>
                          <a:rPr lang="en-US" b="1" i="1">
                            <a:latin typeface="Cambria Math"/>
                          </a:rPr>
                          <m:t>𝑯𝒆</m:t>
                        </m:r>
                      </m:e>
                    </m:sPre>
                  </m:oMath>
                </a14:m>
                <a:r>
                  <a:rPr lang="en-US" b="1" dirty="0">
                    <a:latin typeface="Times New Roman" panose="02020603050405020304" pitchFamily="18" charset="0"/>
                    <a:cs typeface="Times New Roman" panose="02020603050405020304" pitchFamily="18" charset="0"/>
                  </a:rPr>
                  <a:t> beam polarization </a:t>
                </a:r>
                <a:r>
                  <a:rPr lang="en-US" b="1" dirty="0" smtClean="0">
                    <a:latin typeface="Times New Roman" panose="02020603050405020304" pitchFamily="18" charset="0"/>
                    <a:cs typeface="Times New Roman" panose="02020603050405020304" pitchFamily="18" charset="0"/>
                  </a:rPr>
                  <a:t>depends on:</a:t>
                </a:r>
              </a:p>
              <a:p>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well knowledge </a:t>
                </a:r>
                <a:r>
                  <a:rPr lang="en-US" b="1" dirty="0">
                    <a:latin typeface="Times New Roman" panose="02020603050405020304" pitchFamily="18" charset="0"/>
                    <a:cs typeface="Times New Roman" panose="02020603050405020304" pitchFamily="18" charset="0"/>
                  </a:rPr>
                  <a:t>the effective analyzing power </a:t>
                </a:r>
                <a:r>
                  <a:rPr lang="en-US" b="1" dirty="0" smtClean="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measured area;</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accuracy of calibration and control of the measured energy;</a:t>
                </a: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energy </a:t>
                </a:r>
                <a:r>
                  <a:rPr lang="en-US" b="1" dirty="0">
                    <a:latin typeface="Times New Roman" panose="02020603050405020304" pitchFamily="18" charset="0"/>
                    <a:cs typeface="Times New Roman" panose="02020603050405020304" pitchFamily="18" charset="0"/>
                  </a:rPr>
                  <a:t>and time resolution of </a:t>
                </a:r>
                <a:r>
                  <a:rPr lang="en-US" b="1" dirty="0" smtClean="0">
                    <a:latin typeface="Times New Roman" panose="02020603050405020304" pitchFamily="18" charset="0"/>
                    <a:cs typeface="Times New Roman" panose="02020603050405020304" pitchFamily="18" charset="0"/>
                  </a:rPr>
                  <a:t>detectors;</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control </a:t>
                </a:r>
                <a:r>
                  <a:rPr lang="en-US" b="1" dirty="0">
                    <a:latin typeface="Times New Roman" panose="02020603050405020304" pitchFamily="18" charset="0"/>
                    <a:cs typeface="Times New Roman" panose="02020603050405020304" pitchFamily="18" charset="0"/>
                  </a:rPr>
                  <a:t>the detector dead-time and </a:t>
                </a:r>
                <a:r>
                  <a:rPr lang="en-US" b="1" dirty="0" smtClean="0">
                    <a:latin typeface="Times New Roman" panose="02020603050405020304" pitchFamily="18" charset="0"/>
                    <a:cs typeface="Times New Roman" panose="02020603050405020304" pitchFamily="18" charset="0"/>
                  </a:rPr>
                  <a:t>pileup;</a:t>
                </a: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data collection rate</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4202258"/>
                <a:ext cx="9144000" cy="2314544"/>
              </a:xfrm>
              <a:prstGeom prst="rect">
                <a:avLst/>
              </a:prstGeom>
              <a:blipFill rotWithShape="1">
                <a:blip r:embed="rId3"/>
                <a:stretch>
                  <a:fillRect l="-533" t="-1053"/>
                </a:stretch>
              </a:blipFill>
            </p:spPr>
            <p:txBody>
              <a:bodyPr/>
              <a:lstStyle/>
              <a:p>
                <a:r>
                  <a:rPr lang="en-US">
                    <a:noFill/>
                  </a:rPr>
                  <a:t> </a:t>
                </a:r>
              </a:p>
            </p:txBody>
          </p:sp>
        </mc:Fallback>
      </mc:AlternateContent>
      <p:sp>
        <p:nvSpPr>
          <p:cNvPr id="4" name="Rectangle 3">
            <a:extLst>
              <a:ext uri="{FF2B5EF4-FFF2-40B4-BE49-F238E27FC236}">
                <a16:creationId xmlns="" xmlns:a16="http://schemas.microsoft.com/office/drawing/2014/main" id="{4B2AEC54-91A1-422F-A045-E915EA716A06}"/>
              </a:ext>
            </a:extLst>
          </p:cNvPr>
          <p:cNvSpPr txBox="1">
            <a:spLocks noChangeArrowheads="1"/>
          </p:cNvSpPr>
          <p:nvPr/>
        </p:nvSpPr>
        <p:spPr>
          <a:xfrm>
            <a:off x="0" y="1"/>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aseline="30000" dirty="0">
                <a:solidFill>
                  <a:srgbClr val="800000"/>
                </a:solidFill>
                <a:latin typeface="Times New Roman" panose="02020603050405020304" pitchFamily="18" charset="0"/>
                <a:cs typeface="Times New Roman" panose="02020603050405020304" pitchFamily="18" charset="0"/>
              </a:rPr>
              <a:t>3</a:t>
            </a:r>
            <a:r>
              <a:rPr lang="en-US" altLang="en-US" sz="2400" dirty="0">
                <a:solidFill>
                  <a:srgbClr val="800000"/>
                </a:solidFill>
                <a:latin typeface="Times New Roman" panose="02020603050405020304" pitchFamily="18" charset="0"/>
                <a:cs typeface="Times New Roman" panose="02020603050405020304" pitchFamily="18" charset="0"/>
              </a:rPr>
              <a:t>He-</a:t>
            </a:r>
            <a:r>
              <a:rPr lang="en-US" altLang="en-US" sz="2400" baseline="30000" dirty="0">
                <a:solidFill>
                  <a:srgbClr val="800000"/>
                </a:solidFill>
                <a:latin typeface="Times New Roman" panose="02020603050405020304" pitchFamily="18" charset="0"/>
                <a:cs typeface="Times New Roman" panose="02020603050405020304" pitchFamily="18" charset="0"/>
              </a:rPr>
              <a:t>4</a:t>
            </a:r>
            <a:r>
              <a:rPr lang="en-US" altLang="en-US" sz="2400" dirty="0">
                <a:solidFill>
                  <a:srgbClr val="800000"/>
                </a:solidFill>
                <a:latin typeface="Times New Roman" panose="02020603050405020304" pitchFamily="18" charset="0"/>
                <a:cs typeface="Times New Roman" panose="02020603050405020304" pitchFamily="18" charset="0"/>
              </a:rPr>
              <a:t>He scattering polarimeter at 6.0 MeV beam energy</a:t>
            </a:r>
          </a:p>
        </p:txBody>
      </p:sp>
    </p:spTree>
    <p:extLst>
      <p:ext uri="{BB962C8B-B14F-4D97-AF65-F5344CB8AC3E}">
        <p14:creationId xmlns:p14="http://schemas.microsoft.com/office/powerpoint/2010/main" val="820414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 xmlns:a16="http://schemas.microsoft.com/office/drawing/2014/main" id="{D8AD077A-9D0D-419F-AE63-D9177D70A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xmlns:a14="http://schemas.microsoft.com/office/drawing/2010/main" xmlns:mc="http://schemas.openxmlformats.org/markup-compatibility/2006" id="{2A526BD6-9059-42CF-B103-2291F4E382E0}"/>
              </a:ext>
            </a:extLst>
          </p:cNvPr>
          <p:cNvSpPr/>
          <p:nvPr/>
        </p:nvSpPr>
        <p:spPr>
          <a:xfrm>
            <a:off x="0" y="633980"/>
            <a:ext cx="9144000" cy="646331"/>
          </a:xfrm>
          <a:prstGeom prst="rect">
            <a:avLst/>
          </a:prstGeom>
        </p:spPr>
        <p:txBody>
          <a:bodyPr wrap="square">
            <a:spAutoFit/>
          </a:bodyPr>
          <a:lstStyle/>
          <a:p>
            <a:pPr algn="just"/>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analyzing power for elastic </a:t>
            </a:r>
            <a:r>
              <a:rPr lang="en-US" baseline="30000"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He-</a:t>
            </a:r>
            <a:r>
              <a:rPr lang="en-US" baseline="30000" dirty="0">
                <a:solidFill>
                  <a:srgbClr val="000000"/>
                </a:solidFill>
                <a:latin typeface="Times New Roman" panose="02020603050405020304" pitchFamily="18" charset="0"/>
              </a:rPr>
              <a:t>4</a:t>
            </a:r>
            <a:r>
              <a:rPr lang="en-US" dirty="0">
                <a:solidFill>
                  <a:srgbClr val="000000"/>
                </a:solidFill>
                <a:latin typeface="Times New Roman" panose="02020603050405020304" pitchFamily="18" charset="0"/>
              </a:rPr>
              <a:t>He scattering  is a function of the beam kinetic energy</a:t>
            </a:r>
            <a:r>
              <a:rPr lang="en-US" dirty="0">
                <a:solidFill>
                  <a:srgbClr val="000000"/>
                </a:solidFill>
                <a:latin typeface="Cambria Math" panose="02040503050406030204" pitchFamily="18" charset="0"/>
              </a:rPr>
              <a:t> </a:t>
            </a:r>
            <a:r>
              <a:rPr lang="en-US" dirty="0">
                <a:solidFill>
                  <a:srgbClr val="000000"/>
                </a:solidFill>
                <a:latin typeface="Times New Roman" panose="02020603050405020304" pitchFamily="18" charset="0"/>
              </a:rPr>
              <a:t>and the </a:t>
            </a:r>
            <a:r>
              <a:rPr lang="en-US" dirty="0" smtClean="0">
                <a:solidFill>
                  <a:srgbClr val="000000"/>
                </a:solidFill>
                <a:latin typeface="Times New Roman" panose="02020603050405020304" pitchFamily="18" charset="0"/>
              </a:rPr>
              <a:t>CM scattering angle - </a:t>
            </a:r>
            <a:r>
              <a:rPr lang="en-US" dirty="0" smtClean="0">
                <a:solidFill>
                  <a:srgbClr val="000000"/>
                </a:solidFill>
                <a:latin typeface="Cambria Math" panose="02040503050406030204" pitchFamily="18" charset="0"/>
              </a:rPr>
              <a:t>𝐴</a:t>
            </a:r>
            <a:r>
              <a:rPr lang="en-US" baseline="-25000" dirty="0" smtClean="0">
                <a:solidFill>
                  <a:srgbClr val="000000"/>
                </a:solidFill>
                <a:latin typeface="Cambria Math" panose="02040503050406030204" pitchFamily="18" charset="0"/>
              </a:rPr>
              <a:t>𝑁</a:t>
            </a:r>
            <a:r>
              <a:rPr lang="en-US" dirty="0">
                <a:solidFill>
                  <a:srgbClr val="000000"/>
                </a:solidFill>
                <a:latin typeface="Cambria Math" panose="02040503050406030204" pitchFamily="18" charset="0"/>
              </a:rPr>
              <a:t>(𝐸</a:t>
            </a:r>
            <a:r>
              <a:rPr lang="en-US" baseline="-25000" dirty="0">
                <a:solidFill>
                  <a:srgbClr val="000000"/>
                </a:solidFill>
                <a:latin typeface="Cambria Math" panose="02040503050406030204" pitchFamily="18" charset="0"/>
              </a:rPr>
              <a:t>𝑏𝑒𝑎𝑚</a:t>
            </a:r>
            <a:r>
              <a:rPr lang="en-US" dirty="0">
                <a:solidFill>
                  <a:srgbClr val="000000"/>
                </a:solidFill>
                <a:latin typeface="Cambria Math" panose="02040503050406030204" pitchFamily="18" charset="0"/>
              </a:rPr>
              <a:t>,𝜃</a:t>
            </a:r>
            <a:r>
              <a:rPr lang="en-US" baseline="-25000" dirty="0">
                <a:solidFill>
                  <a:srgbClr val="000000"/>
                </a:solidFill>
                <a:latin typeface="Cambria Math" panose="02040503050406030204" pitchFamily="18" charset="0"/>
              </a:rPr>
              <a:t>𝐶𝑀</a:t>
            </a:r>
            <a:r>
              <a:rPr lang="en-US" dirty="0">
                <a:solidFill>
                  <a:srgbClr val="000000"/>
                </a:solidFill>
                <a:latin typeface="Cambria Math" panose="02040503050406030204" pitchFamily="18" charset="0"/>
              </a:rPr>
              <a:t>)</a:t>
            </a:r>
            <a:r>
              <a:rPr lang="en-US" dirty="0">
                <a:solidFill>
                  <a:srgbClr val="000000"/>
                </a:solidFill>
                <a:latin typeface="Times New Roman" panose="02020603050405020304" pitchFamily="18" charset="0"/>
              </a:rPr>
              <a:t> and can reach 100% at several points</a:t>
            </a:r>
            <a:r>
              <a:rPr lang="en-US" dirty="0">
                <a:solidFill>
                  <a:srgbClr val="000000"/>
                </a:solidFill>
                <a:latin typeface="Cambria Math" panose="02040503050406030204" pitchFamily="18" charset="0"/>
              </a:rPr>
              <a:t> </a:t>
            </a:r>
            <a:r>
              <a:rPr lang="en-US" dirty="0" smtClean="0">
                <a:solidFill>
                  <a:srgbClr val="000000"/>
                </a:solidFill>
                <a:latin typeface="Cambria Math" panose="02040503050406030204" pitchFamily="18" charset="0"/>
              </a:rPr>
              <a:t>(</a:t>
            </a:r>
            <a:r>
              <a:rPr lang="en-US" dirty="0">
                <a:solidFill>
                  <a:srgbClr val="000000"/>
                </a:solidFill>
                <a:latin typeface="Cambria Math" panose="02040503050406030204" pitchFamily="18" charset="0"/>
              </a:rPr>
              <a:t>𝐸,𝜃) [1</a:t>
            </a:r>
            <a:r>
              <a:rPr lang="en-US" dirty="0" smtClean="0">
                <a:solidFill>
                  <a:srgbClr val="000000"/>
                </a:solidFill>
                <a:latin typeface="Cambria Math" panose="02040503050406030204" pitchFamily="18" charset="0"/>
              </a:rPr>
              <a:t>]</a:t>
            </a:r>
            <a:r>
              <a:rPr lang="en-US" dirty="0" smtClean="0">
                <a:solidFill>
                  <a:srgbClr val="000000"/>
                </a:solidFill>
                <a:latin typeface="Times New Roman" panose="02020603050405020304" pitchFamily="18" charset="0"/>
              </a:rPr>
              <a:t>.</a:t>
            </a:r>
          </a:p>
        </p:txBody>
      </p:sp>
      <p:sp>
        <p:nvSpPr>
          <p:cNvPr id="3"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58523"/>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Analyzing power of </a:t>
            </a:r>
            <a:r>
              <a:rPr lang="en-US" altLang="en-US" sz="2400" b="1" baseline="30000" dirty="0" smtClean="0">
                <a:solidFill>
                  <a:srgbClr val="800000"/>
                </a:solidFill>
                <a:latin typeface="Times New Roman" panose="02020603050405020304" pitchFamily="18" charset="0"/>
                <a:cs typeface="Times New Roman" panose="02020603050405020304" pitchFamily="18" charset="0"/>
              </a:rPr>
              <a:t>3</a:t>
            </a:r>
            <a:r>
              <a:rPr lang="en-US" altLang="en-US" sz="2400" b="1" dirty="0" smtClean="0">
                <a:solidFill>
                  <a:srgbClr val="800000"/>
                </a:solidFill>
                <a:latin typeface="Times New Roman" panose="02020603050405020304" pitchFamily="18" charset="0"/>
                <a:cs typeface="Times New Roman" panose="02020603050405020304" pitchFamily="18" charset="0"/>
              </a:rPr>
              <a:t>He-</a:t>
            </a:r>
            <a:r>
              <a:rPr lang="en-US" altLang="en-US" sz="2400" b="1" baseline="30000" dirty="0" smtClean="0">
                <a:solidFill>
                  <a:srgbClr val="800000"/>
                </a:solidFill>
                <a:latin typeface="Times New Roman" panose="02020603050405020304" pitchFamily="18" charset="0"/>
                <a:cs typeface="Times New Roman" panose="02020603050405020304" pitchFamily="18" charset="0"/>
              </a:rPr>
              <a:t>4</a:t>
            </a:r>
            <a:r>
              <a:rPr lang="en-US" altLang="en-US" sz="2400" b="1" dirty="0" smtClean="0">
                <a:solidFill>
                  <a:srgbClr val="800000"/>
                </a:solidFill>
                <a:latin typeface="Times New Roman" panose="02020603050405020304" pitchFamily="18" charset="0"/>
                <a:cs typeface="Times New Roman" panose="02020603050405020304" pitchFamily="18" charset="0"/>
              </a:rPr>
              <a:t>He scattering</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4C6C06B-AFD2-42DF-87CB-0FEBFD9B2B64}"/>
              </a:ext>
            </a:extLst>
          </p:cNvPr>
          <p:cNvSpPr/>
          <p:nvPr/>
        </p:nvSpPr>
        <p:spPr>
          <a:xfrm>
            <a:off x="0" y="5836192"/>
            <a:ext cx="9144000" cy="325538"/>
          </a:xfrm>
          <a:prstGeom prst="rect">
            <a:avLst/>
          </a:prstGeom>
          <a:solidFill>
            <a:schemeClr val="bg1"/>
          </a:solidFill>
        </p:spPr>
        <p:txBody>
          <a:bodyPr wrap="square">
            <a:spAutoFit/>
          </a:bodyPr>
          <a:lstStyle/>
          <a:p>
            <a:pPr>
              <a:lnSpc>
                <a:spcPct val="115000"/>
              </a:lnSpc>
              <a:spcAft>
                <a:spcPts val="1000"/>
              </a:spcAft>
            </a:pPr>
            <a:r>
              <a:rPr lang="en-US" sz="1400" dirty="0">
                <a:latin typeface="Calibri" panose="020F0502020204030204" pitchFamily="34" charset="0"/>
                <a:ea typeface="Calibri" panose="020F0502020204030204" pitchFamily="34" charset="0"/>
                <a:cs typeface="Times New Roman" panose="02020603050405020304" pitchFamily="18" charset="0"/>
              </a:rPr>
              <a:t>[1]  D.M. HARDY</a:t>
            </a:r>
            <a:r>
              <a:rPr lang="en-US" sz="1400" dirty="0">
                <a:latin typeface="Calibri" panose="020F0502020204030204" pitchFamily="34" charset="0"/>
                <a:ea typeface="Times New Roman" panose="02020603050405020304" pitchFamily="18" charset="0"/>
                <a:cs typeface="Times New Roman" panose="02020603050405020304" pitchFamily="18" charset="0"/>
              </a:rPr>
              <a:t> et al. </a:t>
            </a:r>
            <a:r>
              <a:rPr lang="en-US" sz="1400" dirty="0">
                <a:latin typeface="Calibri" panose="020F0502020204030204" pitchFamily="34" charset="0"/>
                <a:ea typeface="Calibri" panose="020F0502020204030204" pitchFamily="34" charset="0"/>
                <a:cs typeface="Times New Roman" panose="02020603050405020304" pitchFamily="18" charset="0"/>
              </a:rPr>
              <a:t>“POLARIZATION IN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He +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4</a:t>
            </a:r>
            <a:r>
              <a:rPr lang="en-US" sz="1400" dirty="0">
                <a:latin typeface="Calibri" panose="020F0502020204030204" pitchFamily="34" charset="0"/>
                <a:ea typeface="Calibri" panose="020F0502020204030204" pitchFamily="34" charset="0"/>
                <a:cs typeface="Times New Roman" panose="02020603050405020304" pitchFamily="18" charset="0"/>
              </a:rPr>
              <a:t>He ELASTIC SCATTERING”,</a:t>
            </a:r>
            <a:r>
              <a:rPr lang="en-US" sz="1400" i="1" dirty="0">
                <a:latin typeface="Calibri" panose="020F0502020204030204" pitchFamily="34" charset="0"/>
                <a:ea typeface="Calibri" panose="020F0502020204030204" pitchFamily="34" charset="0"/>
                <a:cs typeface="Times New Roman" panose="02020603050405020304" pitchFamily="18" charset="0"/>
              </a:rPr>
              <a:t> </a:t>
            </a:r>
            <a:r>
              <a:rPr lang="en-US" sz="1400" i="1" dirty="0" err="1">
                <a:latin typeface="Calibri" panose="020F0502020204030204" pitchFamily="34" charset="0"/>
                <a:ea typeface="Calibri" panose="020F0502020204030204" pitchFamily="34" charset="0"/>
                <a:cs typeface="Times New Roman" panose="02020603050405020304" pitchFamily="18" charset="0"/>
              </a:rPr>
              <a:t>Pys</a:t>
            </a:r>
            <a:r>
              <a:rPr lang="en-US" sz="1400" i="1" dirty="0">
                <a:latin typeface="Calibri" panose="020F0502020204030204" pitchFamily="34" charset="0"/>
                <a:ea typeface="Calibri" panose="020F0502020204030204" pitchFamily="34" charset="0"/>
                <a:cs typeface="Times New Roman" panose="02020603050405020304" pitchFamily="18" charset="0"/>
              </a:rPr>
              <a:t>. Let. Vol.31B, #6, 16 March 1970, p. 355-357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 xmlns:a16="http://schemas.microsoft.com/office/drawing/2014/main" id="{974A6D75-ADAD-42FD-B375-A48BEE54CC12}"/>
              </a:ext>
            </a:extLst>
          </p:cNvPr>
          <p:cNvGrpSpPr/>
          <p:nvPr/>
        </p:nvGrpSpPr>
        <p:grpSpPr>
          <a:xfrm>
            <a:off x="0" y="1280311"/>
            <a:ext cx="9144000" cy="4395809"/>
            <a:chOff x="0" y="0"/>
            <a:chExt cx="8596313" cy="3819525"/>
          </a:xfrm>
        </p:grpSpPr>
        <p:pic>
          <p:nvPicPr>
            <p:cNvPr id="14" name="Picture 13">
              <a:extLst>
                <a:ext uri="{FF2B5EF4-FFF2-40B4-BE49-F238E27FC236}">
                  <a16:creationId xmlns="" xmlns:a16="http://schemas.microsoft.com/office/drawing/2014/main" id="{5E69613C-875E-438F-B168-8892DAC6A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650"/>
              <a:ext cx="8596313" cy="369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 xmlns:a16="http://schemas.microsoft.com/office/drawing/2014/main" id="{03FD3049-E8E0-4247-81EF-7837F226DE8A}"/>
                </a:ext>
              </a:extLst>
            </p:cNvPr>
            <p:cNvCxnSpPr/>
            <p:nvPr/>
          </p:nvCxnSpPr>
          <p:spPr>
            <a:xfrm>
              <a:off x="1447800" y="0"/>
              <a:ext cx="76200" cy="36576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5-Point Star 10">
              <a:extLst>
                <a:ext uri="{FF2B5EF4-FFF2-40B4-BE49-F238E27FC236}">
                  <a16:creationId xmlns="" xmlns:a16="http://schemas.microsoft.com/office/drawing/2014/main" id="{AFC29751-2835-4B7B-B084-9139ABC5C942}"/>
                </a:ext>
              </a:extLst>
            </p:cNvPr>
            <p:cNvSpPr/>
            <p:nvPr/>
          </p:nvSpPr>
          <p:spPr>
            <a:xfrm>
              <a:off x="925243" y="1663166"/>
              <a:ext cx="152400" cy="152400"/>
            </a:xfrm>
            <a:prstGeom prst="star5">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grpSp>
      <p:sp>
        <p:nvSpPr>
          <p:cNvPr id="5" name="Star: 5 Points 4">
            <a:extLst>
              <a:ext uri="{FF2B5EF4-FFF2-40B4-BE49-F238E27FC236}">
                <a16:creationId xmlns="" xmlns:a16="http://schemas.microsoft.com/office/drawing/2014/main" id="{FBA3A017-FAE5-48A9-946D-6945063C4C04}"/>
              </a:ext>
            </a:extLst>
          </p:cNvPr>
          <p:cNvSpPr/>
          <p:nvPr/>
        </p:nvSpPr>
        <p:spPr>
          <a:xfrm>
            <a:off x="2993598" y="2677874"/>
            <a:ext cx="167541" cy="1725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 xmlns:a16="http://schemas.microsoft.com/office/drawing/2014/main" id="{09507CBF-10E3-4A6E-982E-67138B8A282F}"/>
              </a:ext>
            </a:extLst>
          </p:cNvPr>
          <p:cNvSpPr/>
          <p:nvPr/>
        </p:nvSpPr>
        <p:spPr>
          <a:xfrm>
            <a:off x="6761318" y="3670682"/>
            <a:ext cx="167541" cy="1725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 xmlns:a16="http://schemas.microsoft.com/office/drawing/2014/main" id="{9A6CD581-E6D9-4C20-B9F7-7D001FE2DB3B}"/>
              </a:ext>
            </a:extLst>
          </p:cNvPr>
          <p:cNvSpPr/>
          <p:nvPr/>
        </p:nvSpPr>
        <p:spPr>
          <a:xfrm>
            <a:off x="8367614" y="2677875"/>
            <a:ext cx="167541" cy="1725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2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 xmlns:a16="http://schemas.microsoft.com/office/drawing/2014/main" id="{D8AD077A-9D0D-419F-AE63-D9177D70A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2A526BD6-9059-42CF-B103-2291F4E382E0}"/>
                  </a:ext>
                </a:extLst>
              </p:cNvPr>
              <p:cNvSpPr/>
              <p:nvPr/>
            </p:nvSpPr>
            <p:spPr>
              <a:xfrm>
                <a:off x="0" y="487443"/>
                <a:ext cx="9144000" cy="923330"/>
              </a:xfrm>
              <a:prstGeom prst="rect">
                <a:avLst/>
              </a:prstGeom>
            </p:spPr>
            <p:txBody>
              <a:bodyPr wrap="square">
                <a:spAutoFit/>
              </a:bodyPr>
              <a:lstStyle/>
              <a:p>
                <a:pPr algn="just"/>
                <a:r>
                  <a:rPr lang="en-US" dirty="0">
                    <a:solidFill>
                      <a:srgbClr val="000000"/>
                    </a:solidFill>
                    <a:latin typeface="Times New Roman" panose="02020603050405020304" pitchFamily="18" charset="0"/>
                  </a:rPr>
                  <a:t>There is no inelastic contribution in </a:t>
                </a:r>
                <a:r>
                  <a:rPr lang="en-US" baseline="30000"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He-</a:t>
                </a:r>
                <a:r>
                  <a:rPr lang="en-US" baseline="30000" dirty="0">
                    <a:solidFill>
                      <a:srgbClr val="000000"/>
                    </a:solidFill>
                    <a:latin typeface="Times New Roman" panose="02020603050405020304" pitchFamily="18" charset="0"/>
                  </a:rPr>
                  <a:t>4</a:t>
                </a:r>
                <a:r>
                  <a:rPr lang="en-US" dirty="0">
                    <a:solidFill>
                      <a:srgbClr val="000000"/>
                    </a:solidFill>
                    <a:latin typeface="Times New Roman" panose="02020603050405020304" pitchFamily="18" charset="0"/>
                  </a:rPr>
                  <a:t>He scattering at energy of beam</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≤6 </m:t>
                    </m:r>
                    <m:r>
                      <m:rPr>
                        <m:sty m:val="p"/>
                      </m:rPr>
                      <a:rPr lang="en-US">
                        <a:latin typeface="Cambria Math" panose="02040503050406030204" pitchFamily="18" charset="0"/>
                      </a:rPr>
                      <m:t>MeV</m:t>
                    </m:r>
                  </m:oMath>
                </a14:m>
                <a:r>
                  <a:rPr lang="en-US" dirty="0"/>
                  <a:t>.</a:t>
                </a:r>
                <a:r>
                  <a:rPr lang="en-US" dirty="0">
                    <a:solidFill>
                      <a:srgbClr val="000000"/>
                    </a:solidFill>
                    <a:latin typeface="Times New Roman" panose="02020603050405020304" pitchFamily="18" charset="0"/>
                  </a:rPr>
                  <a:t> One of </a:t>
                </a:r>
                <a:r>
                  <a:rPr lang="en-US" dirty="0" smtClean="0">
                    <a:solidFill>
                      <a:srgbClr val="000000"/>
                    </a:solidFill>
                    <a:latin typeface="Times New Roman" panose="02020603050405020304" pitchFamily="18" charset="0"/>
                  </a:rPr>
                  <a:t>point is </a:t>
                </a:r>
                <a:r>
                  <a:rPr lang="en-US" dirty="0">
                    <a:solidFill>
                      <a:srgbClr val="000000"/>
                    </a:solidFill>
                    <a:latin typeface="Cambria Math" panose="02040503050406030204" pitchFamily="18" charset="0"/>
                  </a:rPr>
                  <a:t>𝐸</a:t>
                </a:r>
                <a:r>
                  <a:rPr lang="en-US" baseline="-25000" dirty="0">
                    <a:solidFill>
                      <a:srgbClr val="000000"/>
                    </a:solidFill>
                    <a:latin typeface="Cambria Math" panose="02040503050406030204" pitchFamily="18" charset="0"/>
                  </a:rPr>
                  <a:t>𝑏𝑒𝑎𝑚</a:t>
                </a:r>
                <a:r>
                  <a:rPr lang="en-US" dirty="0">
                    <a:solidFill>
                      <a:srgbClr val="000000"/>
                    </a:solidFill>
                    <a:latin typeface="Cambria Math" panose="02040503050406030204" pitchFamily="18" charset="0"/>
                  </a:rPr>
                  <a:t>≈5.3 MeV </a:t>
                </a:r>
                <a:r>
                  <a:rPr lang="en-US" dirty="0">
                    <a:solidFill>
                      <a:srgbClr val="000000"/>
                    </a:solidFill>
                    <a:latin typeface="Times New Roman" panose="02020603050405020304" pitchFamily="18" charset="0"/>
                  </a:rPr>
                  <a:t>and </a:t>
                </a:r>
                <a:r>
                  <a:rPr lang="en-US" dirty="0">
                    <a:solidFill>
                      <a:srgbClr val="000000"/>
                    </a:solidFill>
                    <a:latin typeface="Cambria Math" panose="02040503050406030204" pitchFamily="18" charset="0"/>
                  </a:rPr>
                  <a:t>𝜃</a:t>
                </a:r>
                <a:r>
                  <a:rPr lang="en-US" baseline="-25000" dirty="0">
                    <a:solidFill>
                      <a:srgbClr val="000000"/>
                    </a:solidFill>
                    <a:latin typeface="Cambria Math" panose="02040503050406030204" pitchFamily="18" charset="0"/>
                  </a:rPr>
                  <a:t>𝐶𝑀</a:t>
                </a:r>
                <a:r>
                  <a:rPr lang="en-US" dirty="0">
                    <a:solidFill>
                      <a:srgbClr val="000000"/>
                    </a:solidFill>
                    <a:latin typeface="Cambria Math" panose="02040503050406030204" pitchFamily="18" charset="0"/>
                  </a:rPr>
                  <a:t>≈91°</a:t>
                </a:r>
                <a:r>
                  <a:rPr lang="en-US" dirty="0">
                    <a:solidFill>
                      <a:srgbClr val="000000"/>
                    </a:solidFill>
                    <a:latin typeface="Times New Roman" panose="02020603050405020304" pitchFamily="18" charset="0"/>
                  </a:rPr>
                  <a:t> [1]. T</a:t>
                </a:r>
                <a:r>
                  <a:rPr lang="en-US" dirty="0" smtClean="0">
                    <a:solidFill>
                      <a:srgbClr val="000000"/>
                    </a:solidFill>
                    <a:latin typeface="Times New Roman" panose="02020603050405020304" pitchFamily="18" charset="0"/>
                  </a:rPr>
                  <a:t>he </a:t>
                </a:r>
                <a:r>
                  <a:rPr lang="en-US" dirty="0">
                    <a:solidFill>
                      <a:srgbClr val="000000"/>
                    </a:solidFill>
                    <a:latin typeface="Times New Roman" panose="02020603050405020304" pitchFamily="18" charset="0"/>
                  </a:rPr>
                  <a:t>exact location of this point was not well </a:t>
                </a:r>
                <a:r>
                  <a:rPr lang="en-US" dirty="0" smtClean="0">
                    <a:solidFill>
                      <a:srgbClr val="000000"/>
                    </a:solidFill>
                    <a:latin typeface="Times New Roman" panose="02020603050405020304" pitchFamily="18" charset="0"/>
                  </a:rPr>
                  <a:t>determined. Late the </a:t>
                </a:r>
                <a:r>
                  <a:rPr lang="en-US" dirty="0">
                    <a:solidFill>
                      <a:srgbClr val="000000"/>
                    </a:solidFill>
                    <a:latin typeface="Times New Roman" panose="02020603050405020304" pitchFamily="18" charset="0"/>
                  </a:rPr>
                  <a:t>location of this </a:t>
                </a:r>
                <a:r>
                  <a:rPr lang="en-US" dirty="0" smtClean="0">
                    <a:solidFill>
                      <a:srgbClr val="000000"/>
                    </a:solidFill>
                    <a:latin typeface="Times New Roman" panose="02020603050405020304" pitchFamily="18" charset="0"/>
                  </a:rPr>
                  <a:t>point was </a:t>
                </a:r>
                <a:r>
                  <a:rPr lang="en-US" dirty="0">
                    <a:solidFill>
                      <a:srgbClr val="000000"/>
                    </a:solidFill>
                    <a:latin typeface="Times New Roman" panose="02020603050405020304" pitchFamily="18" charset="0"/>
                  </a:rPr>
                  <a:t>evaluated as </a:t>
                </a:r>
                <a:r>
                  <a:rPr lang="en-US" dirty="0" smtClean="0">
                    <a:solidFill>
                      <a:srgbClr val="000000"/>
                    </a:solidFill>
                    <a:latin typeface="Cambria Math" panose="02040503050406030204" pitchFamily="18" charset="0"/>
                  </a:rPr>
                  <a:t>𝐸</a:t>
                </a:r>
                <a:r>
                  <a:rPr lang="en-US" baseline="-25000" dirty="0" smtClean="0">
                    <a:solidFill>
                      <a:srgbClr val="000000"/>
                    </a:solidFill>
                    <a:latin typeface="Cambria Math" panose="02040503050406030204" pitchFamily="18" charset="0"/>
                  </a:rPr>
                  <a:t>𝑏𝑒𝑎𝑚</a:t>
                </a:r>
                <a:r>
                  <a:rPr lang="en-US" dirty="0">
                    <a:solidFill>
                      <a:srgbClr val="000000"/>
                    </a:solidFill>
                    <a:latin typeface="Cambria Math" panose="02040503050406030204" pitchFamily="18" charset="0"/>
                  </a:rPr>
                  <a:t>≈5.4 MeV,𝜃</a:t>
                </a:r>
                <a:r>
                  <a:rPr lang="en-US" baseline="-25000" dirty="0">
                    <a:solidFill>
                      <a:srgbClr val="000000"/>
                    </a:solidFill>
                    <a:latin typeface="Cambria Math" panose="02040503050406030204" pitchFamily="18" charset="0"/>
                  </a:rPr>
                  <a:t>𝐶𝑀</a:t>
                </a:r>
                <a:r>
                  <a:rPr lang="en-US" dirty="0">
                    <a:solidFill>
                      <a:srgbClr val="000000"/>
                    </a:solidFill>
                    <a:latin typeface="Cambria Math" panose="02040503050406030204" pitchFamily="18" charset="0"/>
                  </a:rPr>
                  <a:t>≈ 79</a:t>
                </a:r>
                <a:r>
                  <a:rPr lang="en-US" dirty="0" smtClean="0">
                    <a:solidFill>
                      <a:srgbClr val="000000"/>
                    </a:solidFill>
                    <a:latin typeface="Cambria Math" panose="02040503050406030204" pitchFamily="18" charset="0"/>
                  </a:rPr>
                  <a:t>° </a:t>
                </a:r>
                <a:r>
                  <a:rPr lang="en-US" dirty="0" smtClean="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Ref. [2</a:t>
                </a:r>
                <a:r>
                  <a:rPr lang="en-US"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xmlns="" id="{2A526BD6-9059-42CF-B103-2291F4E382E0}"/>
                  </a:ext>
                </a:extLst>
              </p:cNvPr>
              <p:cNvSpPr>
                <a:spLocks noRot="1" noChangeAspect="1" noMove="1" noResize="1" noEditPoints="1" noAdjustHandles="1" noChangeArrowheads="1" noChangeShapeType="1" noTextEdit="1"/>
              </p:cNvSpPr>
              <p:nvPr/>
            </p:nvSpPr>
            <p:spPr>
              <a:xfrm>
                <a:off x="0" y="487443"/>
                <a:ext cx="9144000" cy="923330"/>
              </a:xfrm>
              <a:prstGeom prst="rect">
                <a:avLst/>
              </a:prstGeom>
              <a:blipFill rotWithShape="1">
                <a:blip r:embed="rId3"/>
                <a:stretch>
                  <a:fillRect l="-533" t="-3974" r="-533" b="-9934"/>
                </a:stretch>
              </a:blipFill>
            </p:spPr>
            <p:txBody>
              <a:bodyPr/>
              <a:lstStyle/>
              <a:p>
                <a:r>
                  <a:rPr lang="en-US">
                    <a:noFill/>
                  </a:rPr>
                  <a:t> </a:t>
                </a:r>
              </a:p>
            </p:txBody>
          </p:sp>
        </mc:Fallback>
      </mc:AlternateContent>
      <p:sp>
        <p:nvSpPr>
          <p:cNvPr id="6" name="Rectangle 5">
            <a:extLst>
              <a:ext uri="{FF2B5EF4-FFF2-40B4-BE49-F238E27FC236}">
                <a16:creationId xmlns="" xmlns:a16="http://schemas.microsoft.com/office/drawing/2014/main" id="{D4C6C06B-AFD2-42DF-87CB-0FEBFD9B2B64}"/>
              </a:ext>
            </a:extLst>
          </p:cNvPr>
          <p:cNvSpPr/>
          <p:nvPr/>
        </p:nvSpPr>
        <p:spPr>
          <a:xfrm>
            <a:off x="0" y="5719395"/>
            <a:ext cx="9144000" cy="503664"/>
          </a:xfrm>
          <a:prstGeom prst="rect">
            <a:avLst/>
          </a:prstGeom>
          <a:solidFill>
            <a:schemeClr val="bg1"/>
          </a:solidFill>
        </p:spPr>
        <p:txBody>
          <a:bodyPr wrap="square">
            <a:spAutoFit/>
          </a:bodyPr>
          <a:lstStyle/>
          <a:p>
            <a:pPr>
              <a:lnSpc>
                <a:spcPct val="115000"/>
              </a:lnSpc>
              <a:spcAft>
                <a:spcPts val="1000"/>
              </a:spcAft>
            </a:pPr>
            <a:r>
              <a:rPr lang="en-US" sz="1200" dirty="0">
                <a:latin typeface="Calibri" panose="020F0502020204030204" pitchFamily="34" charset="0"/>
                <a:ea typeface="Times New Roman" panose="02020603050405020304" pitchFamily="18" charset="0"/>
                <a:cs typeface="Times New Roman" panose="02020603050405020304" pitchFamily="18" charset="0"/>
              </a:rPr>
              <a:t>[1] G.R. PLATTNER et al. “ABSOLUTE CALIBRATION OF SPIN -1/2 POLARIZATION”</a:t>
            </a: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a:latin typeface="Calibri" panose="020F0502020204030204" pitchFamily="34" charset="0"/>
                <a:ea typeface="Calibri" panose="020F0502020204030204" pitchFamily="34" charset="0"/>
                <a:cs typeface="Times New Roman" panose="02020603050405020304" pitchFamily="18" charset="0"/>
              </a:rPr>
              <a:t>Pys</a:t>
            </a:r>
            <a:r>
              <a:rPr lang="en-US" sz="1200" i="1" dirty="0">
                <a:latin typeface="Calibri" panose="020F0502020204030204" pitchFamily="34" charset="0"/>
                <a:ea typeface="Calibri" panose="020F0502020204030204" pitchFamily="34" charset="0"/>
                <a:cs typeface="Times New Roman" panose="02020603050405020304" pitchFamily="18" charset="0"/>
              </a:rPr>
              <a:t>. Let. Vol. 36B, #3, 6 Sep 1971, page 211-214                          </a:t>
            </a:r>
            <a:r>
              <a:rPr lang="en-US" sz="1200" dirty="0">
                <a:latin typeface="Calibri" panose="020F0502020204030204" pitchFamily="34" charset="0"/>
                <a:ea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W.R.Boykin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S.D.Baker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D.M.Hardy</a:t>
            </a:r>
            <a:r>
              <a:rPr lang="en-US" sz="1200" dirty="0">
                <a:latin typeface="Times New Roman" panose="02020603050405020304" pitchFamily="18" charset="0"/>
                <a:cs typeface="Times New Roman" panose="02020603050405020304" pitchFamily="18" charset="0"/>
              </a:rPr>
              <a:t>, “Scattering of </a:t>
            </a:r>
            <a:r>
              <a:rPr lang="en-US" sz="1200" baseline="30000"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He and </a:t>
            </a:r>
            <a:r>
              <a:rPr lang="en-US" sz="1200" baseline="30000"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He from polarized </a:t>
            </a:r>
            <a:r>
              <a:rPr lang="en-US" sz="1200" baseline="30000"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He between 4 and 10 MeV,”  </a:t>
            </a:r>
            <a:r>
              <a:rPr lang="en-US" sz="1200" dirty="0" err="1">
                <a:latin typeface="Times New Roman" panose="02020603050405020304" pitchFamily="18" charset="0"/>
                <a:cs typeface="Times New Roman" panose="02020603050405020304" pitchFamily="18" charset="0"/>
              </a:rPr>
              <a:t>Nucl</a:t>
            </a:r>
            <a:r>
              <a:rPr lang="en-US" sz="1200" dirty="0">
                <a:latin typeface="Times New Roman" panose="02020603050405020304" pitchFamily="18" charset="0"/>
                <a:cs typeface="Times New Roman" panose="02020603050405020304" pitchFamily="18" charset="0"/>
              </a:rPr>
              <a:t>. Phys. A </a:t>
            </a:r>
            <a:r>
              <a:rPr lang="en-US" sz="1200" b="1" dirty="0">
                <a:latin typeface="Times New Roman" panose="02020603050405020304" pitchFamily="18" charset="0"/>
                <a:cs typeface="Times New Roman" panose="02020603050405020304" pitchFamily="18" charset="0"/>
              </a:rPr>
              <a:t>195</a:t>
            </a:r>
            <a:r>
              <a:rPr lang="en-US" sz="1200" dirty="0">
                <a:latin typeface="Times New Roman" panose="02020603050405020304" pitchFamily="18" charset="0"/>
                <a:cs typeface="Times New Roman" panose="02020603050405020304" pitchFamily="18" charset="0"/>
              </a:rPr>
              <a:t>, 241 (1972).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1">
            <a:extLst>
              <a:ext uri="{FF2B5EF4-FFF2-40B4-BE49-F238E27FC236}">
                <a16:creationId xmlns="" xmlns:a16="http://schemas.microsoft.com/office/drawing/2014/main" id="{4EA433AD-059A-403F-9EE2-60685B870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5" y="1612830"/>
            <a:ext cx="5983057" cy="394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 xmlns:a16="http://schemas.microsoft.com/office/drawing/2014/main" id="{84D003DD-A723-4980-92D7-B636AC019ABC}"/>
              </a:ext>
            </a:extLst>
          </p:cNvPr>
          <p:cNvSpPr txBox="1">
            <a:spLocks noChangeArrowheads="1"/>
          </p:cNvSpPr>
          <p:nvPr/>
        </p:nvSpPr>
        <p:spPr>
          <a:xfrm>
            <a:off x="0" y="0"/>
            <a:ext cx="9144000" cy="498680"/>
          </a:xfrm>
          <a:prstGeom prst="rect">
            <a:avLst/>
          </a:prstGeom>
          <a:noFill/>
          <a:ln w="3175">
            <a:solidFill>
              <a:srgbClr val="000000"/>
            </a:solidFill>
          </a:ln>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dirty="0" smtClean="0">
                <a:solidFill>
                  <a:srgbClr val="800000"/>
                </a:solidFill>
                <a:latin typeface="Times New Roman" panose="02020603050405020304" pitchFamily="18" charset="0"/>
                <a:cs typeface="Times New Roman" panose="02020603050405020304" pitchFamily="18" charset="0"/>
              </a:rPr>
              <a:t>Analyzing power of </a:t>
            </a:r>
            <a:r>
              <a:rPr lang="en-US" altLang="en-US" sz="2400" b="1" baseline="30000" dirty="0" smtClean="0">
                <a:solidFill>
                  <a:srgbClr val="800000"/>
                </a:solidFill>
                <a:latin typeface="Times New Roman" panose="02020603050405020304" pitchFamily="18" charset="0"/>
                <a:cs typeface="Times New Roman" panose="02020603050405020304" pitchFamily="18" charset="0"/>
              </a:rPr>
              <a:t>3</a:t>
            </a:r>
            <a:r>
              <a:rPr lang="en-US" altLang="en-US" sz="2400" b="1" dirty="0" smtClean="0">
                <a:solidFill>
                  <a:srgbClr val="800000"/>
                </a:solidFill>
                <a:latin typeface="Times New Roman" panose="02020603050405020304" pitchFamily="18" charset="0"/>
                <a:cs typeface="Times New Roman" panose="02020603050405020304" pitchFamily="18" charset="0"/>
              </a:rPr>
              <a:t>He-</a:t>
            </a:r>
            <a:r>
              <a:rPr lang="en-US" altLang="en-US" sz="2400" b="1" baseline="30000" dirty="0" smtClean="0">
                <a:solidFill>
                  <a:srgbClr val="800000"/>
                </a:solidFill>
                <a:latin typeface="Times New Roman" panose="02020603050405020304" pitchFamily="18" charset="0"/>
                <a:cs typeface="Times New Roman" panose="02020603050405020304" pitchFamily="18" charset="0"/>
              </a:rPr>
              <a:t>4</a:t>
            </a:r>
            <a:r>
              <a:rPr lang="en-US" altLang="en-US" sz="2400" b="1" dirty="0" smtClean="0">
                <a:solidFill>
                  <a:srgbClr val="800000"/>
                </a:solidFill>
                <a:latin typeface="Times New Roman" panose="02020603050405020304" pitchFamily="18" charset="0"/>
                <a:cs typeface="Times New Roman" panose="02020603050405020304" pitchFamily="18" charset="0"/>
              </a:rPr>
              <a:t>He scattering</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580186" y="1675751"/>
            <a:ext cx="3503429" cy="3448339"/>
            <a:chOff x="102412" y="891867"/>
            <a:chExt cx="4097463" cy="3627306"/>
          </a:xfrm>
        </p:grpSpPr>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12" y="891867"/>
              <a:ext cx="4097463" cy="36273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Connector 14"/>
            <p:cNvCxnSpPr/>
            <p:nvPr/>
          </p:nvCxnSpPr>
          <p:spPr>
            <a:xfrm flipV="1">
              <a:off x="1337363" y="891867"/>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45949"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11736" y="924213"/>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82601"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50927"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47295" y="928682"/>
              <a:ext cx="0" cy="32230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66702" y="1341621"/>
              <a:ext cx="690068" cy="649192"/>
            </a:xfrm>
            <a:prstGeom prst="rect">
              <a:avLst/>
            </a:prstGeom>
            <a:solidFill>
              <a:srgbClr val="4FB959">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597215" y="2993367"/>
            <a:ext cx="1871932" cy="19917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17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3528</TotalTime>
  <Words>2477</Words>
  <Application>Microsoft Office PowerPoint</Application>
  <PresentationFormat>On-screen Show (4:3)</PresentationFormat>
  <Paragraphs>294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Precision absolute polarimeter development for the 3He++ ion beam at 5.0-6.0 MeV energy</vt:lpstr>
      <vt:lpstr>Polarized 3He++ ion source development in EBIS  BNL-MIT collaboration</vt:lpstr>
      <vt:lpstr>PowerPoint Presentation</vt:lpstr>
      <vt:lpstr>Optically-pumped 3He in the high magnetic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absolute polarimeter development for the 3He++ ion beam at 5.0-6.0 MeV energy</dc:title>
  <dc:creator>Larisa Petrosian</dc:creator>
  <cp:lastModifiedBy>user</cp:lastModifiedBy>
  <cp:revision>131</cp:revision>
  <dcterms:created xsi:type="dcterms:W3CDTF">2019-09-19T23:16:07Z</dcterms:created>
  <dcterms:modified xsi:type="dcterms:W3CDTF">2019-09-27T16:17:29Z</dcterms:modified>
</cp:coreProperties>
</file>