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9" r:id="rId2"/>
    <p:sldId id="272" r:id="rId3"/>
    <p:sldId id="262" r:id="rId4"/>
    <p:sldId id="257" r:id="rId5"/>
    <p:sldId id="256" r:id="rId6"/>
    <p:sldId id="271" r:id="rId7"/>
    <p:sldId id="270" r:id="rId8"/>
    <p:sldId id="263" r:id="rId9"/>
    <p:sldId id="267" r:id="rId10"/>
    <p:sldId id="266" r:id="rId11"/>
    <p:sldId id="273" r:id="rId12"/>
    <p:sldId id="268" r:id="rId13"/>
    <p:sldId id="26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33"/>
    <p:restoredTop sz="86395"/>
  </p:normalViewPr>
  <p:slideViewPr>
    <p:cSldViewPr snapToGrid="0" snapToObjects="1">
      <p:cViewPr varScale="1">
        <p:scale>
          <a:sx n="73" d="100"/>
          <a:sy n="73" d="100"/>
        </p:scale>
        <p:origin x="448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F06F3-7851-8C4A-8254-56542AC681D7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423774-2BC0-EF40-B4D1-412450AE5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67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23774-2BC0-EF40-B4D1-412450AE53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156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0EF4F-EED7-E347-B861-9102618391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30303C-E405-0F47-97FF-8E671A4450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4FB65-E983-3F4D-8A4D-1A571D80C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68830-1FA4-4846-A295-6D561F84103A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D8DBC-39E6-D146-A3BB-4B913AC03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CBB4A-88AF-6745-957A-4C35E3CBC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960CB-DBD3-934A-969A-9F3872ACC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98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C712D-8EEF-494E-825D-EE3CBBC04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35AE9A-2DDF-F44B-9173-5C01FE3922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2BD83-E221-504C-9030-E290F4737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68830-1FA4-4846-A295-6D561F84103A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26A00-4911-AF46-8BE1-404441C5B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896E7C-1232-D74E-8BD9-8109C1AB0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960CB-DBD3-934A-969A-9F3872ACC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04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630EE9-5F36-5141-8476-3F395C8716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257D38-9D3A-A541-8FC8-2B7DBB2E95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5C654-6E04-024C-A5C7-27DA42422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68830-1FA4-4846-A295-6D561F84103A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33B27-BBF7-0149-BF80-76FB3AEB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D7F13-D325-8C48-8EAB-226EF5FC0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960CB-DBD3-934A-969A-9F3872ACC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42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03831-3C7C-CC4A-914C-BD8A2CC38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BDCA4-74A0-F04B-95FD-23C5C15B83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6F5E6-D687-8E46-B41F-E5F0B8981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68830-1FA4-4846-A295-6D561F84103A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C725A-D63C-8B43-BE28-E8F1A4A44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AD903-FE4B-E243-8628-9345E0C29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960CB-DBD3-934A-969A-9F3872ACC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65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D88D0-6CD7-6E42-A3EB-13E4B6A7B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B9F78-52F1-184A-AA14-7C208D547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B5C0CC-D5D0-594C-B988-53C0E8250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68830-1FA4-4846-A295-6D561F84103A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AB720-D0A5-F949-AA2F-3ACF5A4D9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69354-2068-FD49-90F0-17E0F41E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960CB-DBD3-934A-969A-9F3872ACC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734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DBBBB-1B77-9B4A-AE09-DBC9E75D9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53BAF-7125-CB42-9829-331F0D2CAB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ED4624-7E96-A245-A165-E41FDFA8F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CA01F3-497E-AC43-8D55-955929BA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68830-1FA4-4846-A295-6D561F84103A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B7A116-59C5-1C49-8D12-04437CDE0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C7E8E8-9689-BE40-A79A-FCA1BF198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960CB-DBD3-934A-969A-9F3872ACC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69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A1D88-2DC0-6E4E-8078-4CB2B50C3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725A9-3C10-474C-9E0B-16551D5C8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6D84C2-527D-F943-92E9-7F949445B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AC1CE0-E1E5-2047-8DC2-4616832949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FC571B-A816-2C46-9159-339916288A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03F7BD-5178-4341-9CF2-06F51E5CA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68830-1FA4-4846-A295-6D561F84103A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751F35-1710-4649-A3EC-6383135E4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AB5F25-DCFB-DE4B-90FB-1196BB411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960CB-DBD3-934A-969A-9F3872ACC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112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9A86D-6D7D-DE4E-A07C-644945520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773F7C-90C1-9641-AB2F-A2761234E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68830-1FA4-4846-A295-6D561F84103A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DE0054-C2E8-B045-A79D-B498E4721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AB6FE9-2E04-6446-A0BF-7F53BBF53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960CB-DBD3-934A-969A-9F3872ACC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42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BDF488-AC29-9840-A407-90C6FFB32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68830-1FA4-4846-A295-6D561F84103A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9A543D-635D-2641-BCA7-3F2E9CAD4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8F32CA-3DA2-4E49-AE75-D5B06855B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960CB-DBD3-934A-969A-9F3872ACC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370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0041E-6E9B-AF48-B7DF-EB76F2C60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DA336-D34B-3444-A2CD-3D8EAF911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F4203E-36D0-864D-981A-D472C9D096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6AF2BB-CD69-E44C-9043-F8DDA5572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68830-1FA4-4846-A295-6D561F84103A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437C17-138E-EB4B-A379-ED80DBBF6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67B03F-4F4B-A14D-8B5B-7F50C76A6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960CB-DBD3-934A-969A-9F3872ACC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049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A4C6E-5771-FF4E-819E-56F5E46E5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ADA51D-E813-5D41-8E6B-9AF6933EDC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756274-8D23-F742-A0C9-E3BC25BCB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110551-4E2A-2244-98D3-044EFB686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68830-1FA4-4846-A295-6D561F84103A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D6AE17-21B1-9E44-9444-362D80C81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B55C7A-3A48-F44D-8657-C47F8C33B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960CB-DBD3-934A-969A-9F3872ACC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548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8DECD8-9AEE-1F49-80DD-04ECE7146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8BD1EB-A1D6-754D-A769-371E94A4C3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03326D-0F67-6243-98CE-8DA08DD321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68830-1FA4-4846-A295-6D561F84103A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8D26D-2AC4-0E49-B143-F86A6B3CF1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0F43D-37A4-BC4B-B9C0-8C84191B56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960CB-DBD3-934A-969A-9F3872ACC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748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560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10B2ED-56F2-D144-B4C8-6C4B1F0F7B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5496" y="2443313"/>
            <a:ext cx="6586489" cy="3785419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I first met Donald Crabb in 1999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In 1988 </a:t>
            </a:r>
            <a:r>
              <a:rPr lang="en-US" sz="2000" dirty="0" err="1"/>
              <a:t>UVa</a:t>
            </a:r>
            <a:r>
              <a:rPr lang="en-US" sz="2000" dirty="0"/>
              <a:t> proposed a comprehensive  polarized target program for CEBAF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First goal was a measurement of electric form factor of the neutron, submitted in 1989 to PAC , approved in 1993, ran in 1998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We had no experience with DNP targets and solicited the help of Don Crabb to convince the lab that it was possible and a substantial program of physics was possible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I recall meeting Don for the first time when I picked him up at the NN airport in 1989 so he might make a presentation to CEBAF.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In 1990 he joined </a:t>
            </a:r>
            <a:r>
              <a:rPr lang="en-US" sz="2000" dirty="0" err="1"/>
              <a:t>UVa</a:t>
            </a:r>
            <a:r>
              <a:rPr lang="en-US" sz="2000" dirty="0"/>
              <a:t> – and he began to train me in polarized targets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We have been inseparable since.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0F92E-BD2B-0F43-9E31-1DB6B2DA2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441901" y="1278976"/>
            <a:ext cx="5020739" cy="3962504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618CD9A-6059-784B-A400-C710B64E0018}"/>
              </a:ext>
            </a:extLst>
          </p:cNvPr>
          <p:cNvSpPr/>
          <p:nvPr/>
        </p:nvSpPr>
        <p:spPr>
          <a:xfrm>
            <a:off x="746295" y="4347179"/>
            <a:ext cx="2644346" cy="1077149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E0491D-1806-E144-8222-ED660FD432F6}"/>
              </a:ext>
            </a:extLst>
          </p:cNvPr>
          <p:cNvSpPr/>
          <p:nvPr/>
        </p:nvSpPr>
        <p:spPr>
          <a:xfrm>
            <a:off x="484742" y="629268"/>
            <a:ext cx="3382178" cy="54300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9D2E54-02DF-6444-8936-FD62BA032012}"/>
              </a:ext>
            </a:extLst>
          </p:cNvPr>
          <p:cNvSpPr txBox="1"/>
          <p:nvPr/>
        </p:nvSpPr>
        <p:spPr>
          <a:xfrm>
            <a:off x="4970699" y="532182"/>
            <a:ext cx="699608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</a:rPr>
              <a:t>Donald Crabb and Me</a:t>
            </a:r>
          </a:p>
          <a:p>
            <a:pPr algn="ctr"/>
            <a:r>
              <a:rPr lang="en-US" sz="2800" dirty="0"/>
              <a:t>*Donal Day*</a:t>
            </a:r>
          </a:p>
        </p:txBody>
      </p:sp>
    </p:spTree>
    <p:extLst>
      <p:ext uri="{BB962C8B-B14F-4D97-AF65-F5344CB8AC3E}">
        <p14:creationId xmlns:p14="http://schemas.microsoft.com/office/powerpoint/2010/main" val="3664283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store&#10;&#10;Description automatically generated">
            <a:extLst>
              <a:ext uri="{FF2B5EF4-FFF2-40B4-BE49-F238E27FC236}">
                <a16:creationId xmlns:a16="http://schemas.microsoft.com/office/drawing/2014/main" id="{E37A5E5F-9C05-644F-B69F-9D2DE35E2E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3C7349-CFFD-9E4B-AE2D-E08014334396}"/>
              </a:ext>
            </a:extLst>
          </p:cNvPr>
          <p:cNvSpPr txBox="1"/>
          <p:nvPr/>
        </p:nvSpPr>
        <p:spPr>
          <a:xfrm>
            <a:off x="98854" y="4306330"/>
            <a:ext cx="3414373" cy="1464276"/>
          </a:xfrm>
          <a:prstGeom prst="ellipse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Training, guiding, teaching.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Smiling, always smiling</a:t>
            </a:r>
          </a:p>
        </p:txBody>
      </p:sp>
    </p:spTree>
    <p:extLst>
      <p:ext uri="{BB962C8B-B14F-4D97-AF65-F5344CB8AC3E}">
        <p14:creationId xmlns:p14="http://schemas.microsoft.com/office/powerpoint/2010/main" val="3055009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16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18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F0BBF3-6F92-D04A-8BB1-D17BC4FEFBE6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Building Polarized Targets</a:t>
            </a:r>
          </a:p>
        </p:txBody>
      </p:sp>
      <p:pic>
        <p:nvPicPr>
          <p:cNvPr id="11" name="Picture 10" descr="A couple of people that are standing in a room&#10;&#10;Description automatically generated">
            <a:extLst>
              <a:ext uri="{FF2B5EF4-FFF2-40B4-BE49-F238E27FC236}">
                <a16:creationId xmlns:a16="http://schemas.microsoft.com/office/drawing/2014/main" id="{B6EA5B33-9F82-DC45-9DC6-F2F76803D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988" t="12655" r="9050" b="8436"/>
          <a:stretch/>
        </p:blipFill>
        <p:spPr>
          <a:xfrm>
            <a:off x="750707" y="307731"/>
            <a:ext cx="2564275" cy="3997637"/>
          </a:xfrm>
          <a:prstGeom prst="rect">
            <a:avLst/>
          </a:prstGeom>
        </p:spPr>
      </p:pic>
      <p:pic>
        <p:nvPicPr>
          <p:cNvPr id="7" name="Picture 6" descr="A person standing in a room&#10;&#10;Description automatically generated">
            <a:extLst>
              <a:ext uri="{FF2B5EF4-FFF2-40B4-BE49-F238E27FC236}">
                <a16:creationId xmlns:a16="http://schemas.microsoft.com/office/drawing/2014/main" id="{A5336358-7961-7B41-99DF-B39E915929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77" t="26306" r="27613" b="7748"/>
          <a:stretch/>
        </p:blipFill>
        <p:spPr>
          <a:xfrm>
            <a:off x="4453127" y="307731"/>
            <a:ext cx="3298527" cy="399763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erson standing in a kitchen&#10;&#10;Description automatically generated">
            <a:extLst>
              <a:ext uri="{FF2B5EF4-FFF2-40B4-BE49-F238E27FC236}">
                <a16:creationId xmlns:a16="http://schemas.microsoft.com/office/drawing/2014/main" id="{6CA1E324-8741-0443-ABC3-39423AD312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30" t="21262" r="15296" b="7207"/>
          <a:stretch/>
        </p:blipFill>
        <p:spPr>
          <a:xfrm>
            <a:off x="8600891" y="330045"/>
            <a:ext cx="3121583" cy="3997637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0438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EE7F0B-6151-F944-91B1-133E812A3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523" y="430835"/>
            <a:ext cx="11139854" cy="930447"/>
          </a:xfrm>
          <a:prstGeom prst="ellipse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inSPIRE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knows of him too</a:t>
            </a:r>
            <a:b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“find a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crabb,dg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”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C007C23-5F39-BC47-8CF8-BEFFBE100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902" y="2509911"/>
            <a:ext cx="9243096" cy="39976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B778CAC-7394-1A47-A3BE-2D81713FD170}"/>
              </a:ext>
            </a:extLst>
          </p:cNvPr>
          <p:cNvSpPr/>
          <p:nvPr/>
        </p:nvSpPr>
        <p:spPr>
          <a:xfrm>
            <a:off x="1446902" y="4040659"/>
            <a:ext cx="8228439" cy="1223319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DF2636-E06F-184E-A36E-C8939A84242D}"/>
              </a:ext>
            </a:extLst>
          </p:cNvPr>
          <p:cNvSpPr/>
          <p:nvPr/>
        </p:nvSpPr>
        <p:spPr>
          <a:xfrm>
            <a:off x="1446901" y="6152975"/>
            <a:ext cx="8228439" cy="341871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236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692A2EB-1C40-E24A-9241-0458E2003F0B}"/>
              </a:ext>
            </a:extLst>
          </p:cNvPr>
          <p:cNvSpPr txBox="1"/>
          <p:nvPr/>
        </p:nvSpPr>
        <p:spPr>
          <a:xfrm>
            <a:off x="6746628" y="1783959"/>
            <a:ext cx="464525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latin typeface="+mj-lt"/>
                <a:ea typeface="+mj-ea"/>
                <a:cs typeface="+mj-cs"/>
              </a:rPr>
              <a:t>Don has always had great hair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group of people sitting on a couch&#10;&#10;Description automatically generated">
            <a:extLst>
              <a:ext uri="{FF2B5EF4-FFF2-40B4-BE49-F238E27FC236}">
                <a16:creationId xmlns:a16="http://schemas.microsoft.com/office/drawing/2014/main" id="{B7B9E7AF-8CF5-184B-9DF1-AC62C9FB39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33" r="9716" b="-2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196601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7FA7EB-4A0D-DB40-8CC9-88D777D54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715498" y="1189971"/>
            <a:ext cx="5020739" cy="396250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B5077D7-F1A7-4340-A872-8B77DA75EBBA}"/>
              </a:ext>
            </a:extLst>
          </p:cNvPr>
          <p:cNvSpPr/>
          <p:nvPr/>
        </p:nvSpPr>
        <p:spPr>
          <a:xfrm>
            <a:off x="4903694" y="4321946"/>
            <a:ext cx="2644346" cy="1077149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5" name="Picture 4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BD487E0D-6952-C14B-87D7-35CE9817B00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2110" y="613934"/>
            <a:ext cx="3385616" cy="48971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60EEAF-40D0-BB46-8D32-DE62EE3A5089}"/>
              </a:ext>
            </a:extLst>
          </p:cNvPr>
          <p:cNvSpPr txBox="1"/>
          <p:nvPr/>
        </p:nvSpPr>
        <p:spPr>
          <a:xfrm>
            <a:off x="290163" y="1352552"/>
            <a:ext cx="3954452" cy="53553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In 1988 </a:t>
            </a:r>
            <a:r>
              <a:rPr lang="en-US" dirty="0" err="1"/>
              <a:t>UVa</a:t>
            </a:r>
            <a:r>
              <a:rPr lang="en-US" dirty="0"/>
              <a:t> proposed a comprehensive  polarized target program for CEBAF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dirty="0"/>
              <a:t>First effort was to be a measurement of electric form factor of the neutron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 err="1"/>
              <a:t>UVa</a:t>
            </a:r>
            <a:r>
              <a:rPr lang="en-US" dirty="0"/>
              <a:t> had no experience with DNP targets and solicited the help of Don Crabb to convince the lab that a substantial program of polarized target physics was possible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I met Don for first time when I picked him up at the NN airport in 1989 so he might make a presentation to CEBAF.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In 1990 he joined </a:t>
            </a:r>
            <a:r>
              <a:rPr lang="en-US" dirty="0" err="1"/>
              <a:t>UVa</a:t>
            </a:r>
            <a:r>
              <a:rPr lang="en-US" dirty="0"/>
              <a:t> – and he began to train me in polarized targets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  We have worked closely together since.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51DA4B-5E61-A54C-BC00-FDC6418D78CB}"/>
              </a:ext>
            </a:extLst>
          </p:cNvPr>
          <p:cNvSpPr txBox="1"/>
          <p:nvPr/>
        </p:nvSpPr>
        <p:spPr>
          <a:xfrm>
            <a:off x="8304864" y="5657671"/>
            <a:ext cx="3402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Magnet arrives 1992 @ </a:t>
            </a:r>
            <a:r>
              <a:rPr lang="en-US" dirty="0" err="1"/>
              <a:t>UVa</a:t>
            </a:r>
            <a:endParaRPr lang="en-US" dirty="0"/>
          </a:p>
          <a:p>
            <a:r>
              <a:rPr lang="en-US" dirty="0"/>
              <a:t>Goes to SLAC in 1993 for spin structure experiments; then used first time at JLAB in 1998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243412-B8D6-7041-9EA7-659C894DB1FD}"/>
              </a:ext>
            </a:extLst>
          </p:cNvPr>
          <p:cNvSpPr txBox="1"/>
          <p:nvPr/>
        </p:nvSpPr>
        <p:spPr>
          <a:xfrm>
            <a:off x="-340502" y="150136"/>
            <a:ext cx="5205790" cy="144655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</a:rPr>
              <a:t>Donald Crabb and Me</a:t>
            </a:r>
          </a:p>
          <a:p>
            <a:pPr algn="ctr"/>
            <a:r>
              <a:rPr lang="en-US" dirty="0" err="1"/>
              <a:t>Donal</a:t>
            </a:r>
            <a:r>
              <a:rPr lang="en-US" dirty="0"/>
              <a:t> Day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54DD19-1169-B94D-AB23-1FB62CC96D10}"/>
              </a:ext>
            </a:extLst>
          </p:cNvPr>
          <p:cNvSpPr/>
          <p:nvPr/>
        </p:nvSpPr>
        <p:spPr>
          <a:xfrm>
            <a:off x="4534779" y="636932"/>
            <a:ext cx="3382178" cy="50207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525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654AEE-2FD0-E947-A90B-E2BC56D03DF3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SLAC E143 1994               JLAB 2009 </a:t>
            </a:r>
          </a:p>
        </p:txBody>
      </p:sp>
      <p:pic>
        <p:nvPicPr>
          <p:cNvPr id="3" name="Picture 2" descr="A group of people sitting at a table in a restaurant&#10;&#10;Description automatically generated">
            <a:extLst>
              <a:ext uri="{FF2B5EF4-FFF2-40B4-BE49-F238E27FC236}">
                <a16:creationId xmlns:a16="http://schemas.microsoft.com/office/drawing/2014/main" id="{6D3F3F4B-289A-914C-8E1C-FD5F5A60BE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414" r="1" b="28457"/>
          <a:stretch/>
        </p:blipFill>
        <p:spPr>
          <a:xfrm>
            <a:off x="320040" y="403255"/>
            <a:ext cx="5455917" cy="3806589"/>
          </a:xfrm>
          <a:prstGeom prst="rect">
            <a:avLst/>
          </a:prstGeom>
        </p:spPr>
      </p:pic>
      <p:pic>
        <p:nvPicPr>
          <p:cNvPr id="10" name="Picture 9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775ADE96-2DCF-C643-847F-0889852A0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910" y="307731"/>
            <a:ext cx="5330182" cy="3997637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790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uilding&#10;&#10;Description automatically generated">
            <a:extLst>
              <a:ext uri="{FF2B5EF4-FFF2-40B4-BE49-F238E27FC236}">
                <a16:creationId xmlns:a16="http://schemas.microsoft.com/office/drawing/2014/main" id="{6A279759-EF63-FF41-B769-DDE543005D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22169"/>
          <a:stretch/>
        </p:blipFill>
        <p:spPr>
          <a:xfrm>
            <a:off x="-3" y="-28"/>
            <a:ext cx="12192000" cy="68559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C7C6EB-CFBE-ED4B-AD5E-A0CCC22BD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2445" y="3640254"/>
            <a:ext cx="5319433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If he is working  on a target, he is smiling!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72D119F-8562-42DA-AE9A-70D44FDCF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389868" cy="6374535"/>
          </a:xfrm>
          <a:custGeom>
            <a:avLst/>
            <a:gdLst>
              <a:gd name="connsiteX0" fmla="*/ 620377 w 5389868"/>
              <a:gd name="connsiteY0" fmla="*/ 6374535 h 6374535"/>
              <a:gd name="connsiteX1" fmla="*/ 3459520 w 5389868"/>
              <a:gd name="connsiteY1" fmla="*/ 6374535 h 6374535"/>
              <a:gd name="connsiteX2" fmla="*/ 3638761 w 5389868"/>
              <a:gd name="connsiteY2" fmla="*/ 6288190 h 6374535"/>
              <a:gd name="connsiteX3" fmla="*/ 5389868 w 5389868"/>
              <a:gd name="connsiteY3" fmla="*/ 3346018 h 6374535"/>
              <a:gd name="connsiteX4" fmla="*/ 2043850 w 5389868"/>
              <a:gd name="connsiteY4" fmla="*/ 0 h 6374535"/>
              <a:gd name="connsiteX5" fmla="*/ 139826 w 5389868"/>
              <a:gd name="connsiteY5" fmla="*/ 594192 h 6374535"/>
              <a:gd name="connsiteX6" fmla="*/ 0 w 5389868"/>
              <a:gd name="connsiteY6" fmla="*/ 700065 h 6374535"/>
              <a:gd name="connsiteX7" fmla="*/ 0 w 5389868"/>
              <a:gd name="connsiteY7" fmla="*/ 5991971 h 6374535"/>
              <a:gd name="connsiteX8" fmla="*/ 139827 w 5389868"/>
              <a:gd name="connsiteY8" fmla="*/ 6097845 h 6374535"/>
              <a:gd name="connsiteX9" fmla="*/ 378347 w 5389868"/>
              <a:gd name="connsiteY9" fmla="*/ 6248727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89868" h="6374535">
                <a:moveTo>
                  <a:pt x="620377" y="6374535"/>
                </a:moveTo>
                <a:lnTo>
                  <a:pt x="3459520" y="6374535"/>
                </a:lnTo>
                <a:lnTo>
                  <a:pt x="3638761" y="6288190"/>
                </a:lnTo>
                <a:cubicBezTo>
                  <a:pt x="4681799" y="5721578"/>
                  <a:pt x="5389868" y="4616487"/>
                  <a:pt x="5389868" y="3346018"/>
                </a:cubicBezTo>
                <a:cubicBezTo>
                  <a:pt x="5389868" y="1498063"/>
                  <a:pt x="3891805" y="0"/>
                  <a:pt x="2043850" y="0"/>
                </a:cubicBezTo>
                <a:cubicBezTo>
                  <a:pt x="1336430" y="0"/>
                  <a:pt x="680285" y="219535"/>
                  <a:pt x="139826" y="594192"/>
                </a:cubicBezTo>
                <a:lnTo>
                  <a:pt x="0" y="700065"/>
                </a:lnTo>
                <a:lnTo>
                  <a:pt x="0" y="5991971"/>
                </a:lnTo>
                <a:lnTo>
                  <a:pt x="139827" y="6097845"/>
                </a:lnTo>
                <a:cubicBezTo>
                  <a:pt x="217035" y="6151367"/>
                  <a:pt x="296605" y="6201724"/>
                  <a:pt x="378347" y="62487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Placeholder 5" descr="SLAC, E155, assembing the pump line.&#10;&#10;Is that Emyln Hughes.? Why no faall protection?">
            <a:extLst>
              <a:ext uri="{FF2B5EF4-FFF2-40B4-BE49-F238E27FC236}">
                <a16:creationId xmlns:a16="http://schemas.microsoft.com/office/drawing/2014/main" id="{CF9506BC-2B73-C440-AAA4-EDBA04BD9C3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17540" r="-1" b="-1"/>
          <a:stretch/>
        </p:blipFill>
        <p:spPr>
          <a:xfrm>
            <a:off x="2" y="2"/>
            <a:ext cx="5234519" cy="6210629"/>
          </a:xfrm>
          <a:custGeom>
            <a:avLst/>
            <a:gdLst>
              <a:gd name="connsiteX0" fmla="*/ 1082595 w 5234519"/>
              <a:gd name="connsiteY0" fmla="*/ 0 h 6210629"/>
              <a:gd name="connsiteX1" fmla="*/ 3027450 w 5234519"/>
              <a:gd name="connsiteY1" fmla="*/ 0 h 6210629"/>
              <a:gd name="connsiteX2" fmla="*/ 3291029 w 5234519"/>
              <a:gd name="connsiteY2" fmla="*/ 96471 h 6210629"/>
              <a:gd name="connsiteX3" fmla="*/ 5234519 w 5234519"/>
              <a:gd name="connsiteY3" fmla="*/ 3028517 h 6210629"/>
              <a:gd name="connsiteX4" fmla="*/ 2052407 w 5234519"/>
              <a:gd name="connsiteY4" fmla="*/ 6210629 h 6210629"/>
              <a:gd name="connsiteX5" fmla="*/ 28288 w 5234519"/>
              <a:gd name="connsiteY5" fmla="*/ 5483989 h 6210629"/>
              <a:gd name="connsiteX6" fmla="*/ 0 w 5234519"/>
              <a:gd name="connsiteY6" fmla="*/ 5458279 h 6210629"/>
              <a:gd name="connsiteX7" fmla="*/ 0 w 5234519"/>
              <a:gd name="connsiteY7" fmla="*/ 598754 h 6210629"/>
              <a:gd name="connsiteX8" fmla="*/ 28288 w 5234519"/>
              <a:gd name="connsiteY8" fmla="*/ 573044 h 6210629"/>
              <a:gd name="connsiteX9" fmla="*/ 958290 w 5234519"/>
              <a:gd name="connsiteY9" fmla="*/ 39494 h 621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4519" h="6210629">
                <a:moveTo>
                  <a:pt x="1082595" y="0"/>
                </a:moveTo>
                <a:lnTo>
                  <a:pt x="3027450" y="0"/>
                </a:lnTo>
                <a:lnTo>
                  <a:pt x="3291029" y="96471"/>
                </a:lnTo>
                <a:cubicBezTo>
                  <a:pt x="4433137" y="579542"/>
                  <a:pt x="5234519" y="1710443"/>
                  <a:pt x="5234519" y="3028517"/>
                </a:cubicBezTo>
                <a:cubicBezTo>
                  <a:pt x="5234519" y="4785949"/>
                  <a:pt x="3809839" y="6210629"/>
                  <a:pt x="2052407" y="6210629"/>
                </a:cubicBezTo>
                <a:cubicBezTo>
                  <a:pt x="1283531" y="6210629"/>
                  <a:pt x="578345" y="5937936"/>
                  <a:pt x="28288" y="5483989"/>
                </a:cubicBezTo>
                <a:lnTo>
                  <a:pt x="0" y="5458279"/>
                </a:lnTo>
                <a:lnTo>
                  <a:pt x="0" y="598754"/>
                </a:lnTo>
                <a:lnTo>
                  <a:pt x="28288" y="573044"/>
                </a:lnTo>
                <a:cubicBezTo>
                  <a:pt x="303317" y="346070"/>
                  <a:pt x="617127" y="164410"/>
                  <a:pt x="958290" y="39494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CFFC2B-9E39-D143-8B59-BFC4C41A5CB7}"/>
              </a:ext>
            </a:extLst>
          </p:cNvPr>
          <p:cNvSpPr txBox="1"/>
          <p:nvPr/>
        </p:nvSpPr>
        <p:spPr>
          <a:xfrm>
            <a:off x="7105880" y="5716587"/>
            <a:ext cx="3160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 Tobias and no fall protection!</a:t>
            </a:r>
          </a:p>
        </p:txBody>
      </p:sp>
    </p:spTree>
    <p:extLst>
      <p:ext uri="{BB962C8B-B14F-4D97-AF65-F5344CB8AC3E}">
        <p14:creationId xmlns:p14="http://schemas.microsoft.com/office/powerpoint/2010/main" val="3009420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86D8D0-70D2-2440-B86A-783940D97481}"/>
              </a:ext>
            </a:extLst>
          </p:cNvPr>
          <p:cNvSpPr txBox="1"/>
          <p:nvPr/>
        </p:nvSpPr>
        <p:spPr>
          <a:xfrm>
            <a:off x="66032" y="371376"/>
            <a:ext cx="3097428" cy="3620530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  <a:ea typeface="+mj-ea"/>
                <a:cs typeface="+mj-cs"/>
              </a:rPr>
              <a:t>Students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  <a:ea typeface="+mj-ea"/>
                <a:cs typeface="+mj-cs"/>
              </a:rPr>
              <a:t>Josh Pierce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  <a:ea typeface="+mj-ea"/>
                <a:cs typeface="+mj-cs"/>
              </a:rPr>
              <a:t>Renee </a:t>
            </a:r>
            <a:r>
              <a:rPr lang="en-US" dirty="0" err="1">
                <a:solidFill>
                  <a:srgbClr val="FFFFFF"/>
                </a:solidFill>
                <a:ea typeface="+mj-ea"/>
                <a:cs typeface="+mj-cs"/>
              </a:rPr>
              <a:t>Fatemi</a:t>
            </a:r>
            <a:endParaRPr lang="en-US" dirty="0">
              <a:solidFill>
                <a:srgbClr val="FFFFFF"/>
              </a:solidFill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  <a:ea typeface="+mj-ea"/>
                <a:cs typeface="+mj-cs"/>
              </a:rPr>
              <a:t>Dustin McNulty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  <a:ea typeface="+mj-ea"/>
                <a:cs typeface="+mj-cs"/>
              </a:rPr>
              <a:t>Yelena </a:t>
            </a:r>
            <a:r>
              <a:rPr lang="en-US" dirty="0" err="1">
                <a:solidFill>
                  <a:srgbClr val="FFFFFF"/>
                </a:solidFill>
                <a:ea typeface="+mj-ea"/>
                <a:cs typeface="+mj-cs"/>
              </a:rPr>
              <a:t>Prok</a:t>
            </a:r>
            <a:r>
              <a:rPr lang="en-US" dirty="0">
                <a:solidFill>
                  <a:srgbClr val="FFFFFF"/>
                </a:solidFill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  <a:ea typeface="+mj-ea"/>
                <a:cs typeface="+mj-cs"/>
              </a:rPr>
              <a:t>Al Tobias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Jonathan Mellor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Kang Kovacs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Nicholas </a:t>
            </a:r>
            <a:r>
              <a:rPr lang="en-US" dirty="0" err="1">
                <a:solidFill>
                  <a:srgbClr val="FFFFFF"/>
                </a:solidFill>
              </a:rPr>
              <a:t>Kvaltine</a:t>
            </a: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 err="1">
                <a:solidFill>
                  <a:srgbClr val="FFFFFF"/>
                </a:solidFill>
                <a:ea typeface="+mj-ea"/>
                <a:cs typeface="+mj-cs"/>
              </a:rPr>
              <a:t>Svyatoslav</a:t>
            </a:r>
            <a:r>
              <a:rPr lang="en-US" dirty="0">
                <a:solidFill>
                  <a:srgbClr val="FFFFFF"/>
                </a:solidFill>
                <a:ea typeface="+mj-ea"/>
                <a:cs typeface="+mj-cs"/>
              </a:rPr>
              <a:t> </a:t>
            </a:r>
            <a:r>
              <a:rPr lang="en-US" dirty="0" err="1">
                <a:solidFill>
                  <a:srgbClr val="FFFFFF"/>
                </a:solidFill>
                <a:ea typeface="+mj-ea"/>
                <a:cs typeface="+mj-cs"/>
              </a:rPr>
              <a:t>Tkachenko</a:t>
            </a:r>
            <a:endParaRPr lang="en-US" dirty="0">
              <a:solidFill>
                <a:srgbClr val="FFFFFF"/>
              </a:solidFill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dirty="0">
              <a:solidFill>
                <a:srgbClr val="FFFFFF"/>
              </a:solidFill>
              <a:ea typeface="+mj-ea"/>
              <a:cs typeface="+mj-cs"/>
            </a:endParaRPr>
          </a:p>
        </p:txBody>
      </p:sp>
      <p:pic>
        <p:nvPicPr>
          <p:cNvPr id="8" name="Picture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861505CD-1C3D-074D-829A-B5B9ED34C6C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4801" y="976184"/>
            <a:ext cx="5895522" cy="44398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7223DC-EC36-C146-B68E-BD6508D2FB97}"/>
              </a:ext>
            </a:extLst>
          </p:cNvPr>
          <p:cNvSpPr txBox="1"/>
          <p:nvPr/>
        </p:nvSpPr>
        <p:spPr>
          <a:xfrm>
            <a:off x="3638161" y="204717"/>
            <a:ext cx="247664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PostDocs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Glen Warren</a:t>
            </a:r>
          </a:p>
          <a:p>
            <a:r>
              <a:rPr lang="en-US" dirty="0"/>
              <a:t>Frank </a:t>
            </a:r>
            <a:r>
              <a:rPr lang="en-US" dirty="0" err="1"/>
              <a:t>Wesslemann</a:t>
            </a:r>
            <a:endParaRPr lang="en-US" dirty="0"/>
          </a:p>
          <a:p>
            <a:r>
              <a:rPr lang="en-US" dirty="0"/>
              <a:t>Beni </a:t>
            </a:r>
            <a:r>
              <a:rPr lang="en-US" dirty="0" err="1"/>
              <a:t>Zihlmann</a:t>
            </a:r>
            <a:endParaRPr lang="en-US" dirty="0"/>
          </a:p>
          <a:p>
            <a:r>
              <a:rPr lang="en-US" dirty="0"/>
              <a:t>Marko </a:t>
            </a:r>
            <a:r>
              <a:rPr lang="en-US" dirty="0" err="1"/>
              <a:t>Zeier</a:t>
            </a:r>
            <a:endParaRPr lang="en-US" dirty="0"/>
          </a:p>
          <a:p>
            <a:r>
              <a:rPr lang="en-US" dirty="0"/>
              <a:t>Karl </a:t>
            </a:r>
            <a:r>
              <a:rPr lang="en-US" dirty="0" err="1"/>
              <a:t>Slifer</a:t>
            </a:r>
            <a:endParaRPr lang="en-US" dirty="0"/>
          </a:p>
          <a:p>
            <a:r>
              <a:rPr lang="en-US" dirty="0" err="1"/>
              <a:t>Hovannes</a:t>
            </a:r>
            <a:r>
              <a:rPr lang="en-US" dirty="0"/>
              <a:t> </a:t>
            </a:r>
            <a:r>
              <a:rPr lang="en-US" dirty="0" err="1"/>
              <a:t>Baghdasaryan</a:t>
            </a:r>
            <a:endParaRPr lang="en-US" dirty="0"/>
          </a:p>
          <a:p>
            <a:r>
              <a:rPr lang="en-US" dirty="0"/>
              <a:t>Dustin Keller</a:t>
            </a:r>
          </a:p>
          <a:p>
            <a:r>
              <a:rPr lang="en-US" dirty="0"/>
              <a:t>Stephen </a:t>
            </a:r>
            <a:r>
              <a:rPr lang="en-US" dirty="0" err="1"/>
              <a:t>Bueltmann</a:t>
            </a:r>
            <a:endParaRPr lang="en-US" dirty="0"/>
          </a:p>
          <a:p>
            <a:r>
              <a:rPr lang="en-US" dirty="0"/>
              <a:t>Joe Mitchell </a:t>
            </a:r>
          </a:p>
          <a:p>
            <a:r>
              <a:rPr lang="en-US" dirty="0" err="1"/>
              <a:t>Narbe</a:t>
            </a:r>
            <a:r>
              <a:rPr lang="en-US" dirty="0"/>
              <a:t> </a:t>
            </a:r>
            <a:r>
              <a:rPr lang="en-US" dirty="0" err="1"/>
              <a:t>Kalantarians</a:t>
            </a:r>
            <a:endParaRPr lang="en-US" dirty="0"/>
          </a:p>
          <a:p>
            <a:r>
              <a:rPr lang="en-US" dirty="0"/>
              <a:t>Josh Hoskins</a:t>
            </a:r>
          </a:p>
          <a:p>
            <a:r>
              <a:rPr lang="en-US" dirty="0" err="1"/>
              <a:t>Zulkaida</a:t>
            </a:r>
            <a:r>
              <a:rPr lang="en-US" dirty="0"/>
              <a:t> Akbar</a:t>
            </a:r>
          </a:p>
          <a:p>
            <a:r>
              <a:rPr lang="en-US" dirty="0" err="1"/>
              <a:t>Jixie</a:t>
            </a:r>
            <a:r>
              <a:rPr lang="en-US" dirty="0"/>
              <a:t> Zhang</a:t>
            </a:r>
          </a:p>
          <a:p>
            <a:r>
              <a:rPr lang="en-US" dirty="0"/>
              <a:t>Shige Tajima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A94E3D-E5E6-4448-B9FC-0C44F75EB3DD}"/>
              </a:ext>
            </a:extLst>
          </p:cNvPr>
          <p:cNvSpPr txBox="1"/>
          <p:nvPr/>
        </p:nvSpPr>
        <p:spPr>
          <a:xfrm>
            <a:off x="212118" y="4603491"/>
            <a:ext cx="6493029" cy="2299091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Helped train many more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Todd </a:t>
            </a:r>
            <a:r>
              <a:rPr lang="en-US" dirty="0" err="1">
                <a:solidFill>
                  <a:srgbClr val="FFFFFF"/>
                </a:solidFill>
              </a:rPr>
              <a:t>Averett</a:t>
            </a: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TJ Liu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James Maxwell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Paul McKee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Nadia </a:t>
            </a:r>
            <a:r>
              <a:rPr lang="en-US" dirty="0" err="1">
                <a:solidFill>
                  <a:srgbClr val="FFFFFF"/>
                </a:solidFill>
              </a:rPr>
              <a:t>Fomin</a:t>
            </a: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 err="1">
                <a:solidFill>
                  <a:srgbClr val="FFFFFF"/>
                </a:solidFill>
              </a:rPr>
              <a:t>Vahe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Mamyan</a:t>
            </a: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 err="1">
                <a:solidFill>
                  <a:srgbClr val="FFFFFF"/>
                </a:solidFill>
              </a:rPr>
              <a:t>Hongguo</a:t>
            </a:r>
            <a:r>
              <a:rPr lang="en-US" dirty="0">
                <a:solidFill>
                  <a:srgbClr val="FFFFFF"/>
                </a:solidFill>
              </a:rPr>
              <a:t> Zhu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Chris Harris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Justin Wright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Chris </a:t>
            </a:r>
            <a:r>
              <a:rPr lang="en-US" dirty="0" err="1">
                <a:solidFill>
                  <a:srgbClr val="FFFFFF"/>
                </a:solidFill>
              </a:rPr>
              <a:t>Cothran</a:t>
            </a: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Mikhail </a:t>
            </a:r>
            <a:r>
              <a:rPr lang="en-US" dirty="0" err="1">
                <a:solidFill>
                  <a:srgbClr val="FFFFFF"/>
                </a:solidFill>
              </a:rPr>
              <a:t>Yurov</a:t>
            </a: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 err="1">
                <a:solidFill>
                  <a:srgbClr val="FFFFFF"/>
                </a:solidFill>
              </a:rPr>
              <a:t>Dien</a:t>
            </a:r>
            <a:r>
              <a:rPr lang="en-US" dirty="0">
                <a:solidFill>
                  <a:srgbClr val="FFFFFF"/>
                </a:solidFill>
              </a:rPr>
              <a:t> Nguyen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0FFB969-267C-E74F-930B-7B0B480898B9}"/>
              </a:ext>
            </a:extLst>
          </p:cNvPr>
          <p:cNvCxnSpPr>
            <a:cxnSpLocks/>
          </p:cNvCxnSpPr>
          <p:nvPr/>
        </p:nvCxnSpPr>
        <p:spPr>
          <a:xfrm flipV="1">
            <a:off x="3204963" y="444244"/>
            <a:ext cx="0" cy="38911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CEA6149-637F-7E42-B90C-D72100A2AA7A}"/>
              </a:ext>
            </a:extLst>
          </p:cNvPr>
          <p:cNvCxnSpPr>
            <a:cxnSpLocks/>
          </p:cNvCxnSpPr>
          <p:nvPr/>
        </p:nvCxnSpPr>
        <p:spPr>
          <a:xfrm>
            <a:off x="3217320" y="4500113"/>
            <a:ext cx="22402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2489495-83A1-9247-8E52-8C86E8266CEE}"/>
              </a:ext>
            </a:extLst>
          </p:cNvPr>
          <p:cNvSpPr txBox="1"/>
          <p:nvPr/>
        </p:nvSpPr>
        <p:spPr>
          <a:xfrm>
            <a:off x="6847372" y="359618"/>
            <a:ext cx="4430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Don’s life has been spent teaching</a:t>
            </a:r>
          </a:p>
        </p:txBody>
      </p:sp>
    </p:spTree>
    <p:extLst>
      <p:ext uri="{BB962C8B-B14F-4D97-AF65-F5344CB8AC3E}">
        <p14:creationId xmlns:p14="http://schemas.microsoft.com/office/powerpoint/2010/main" val="2648283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5AA28DD-CE07-4AFE-B12D-EAB595E12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7B257B-986F-AF42-80B8-B6D9057269E3}"/>
              </a:ext>
            </a:extLst>
          </p:cNvPr>
          <p:cNvSpPr txBox="1"/>
          <p:nvPr/>
        </p:nvSpPr>
        <p:spPr>
          <a:xfrm>
            <a:off x="5021821" y="3812954"/>
            <a:ext cx="6465287" cy="1516014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Dozens of undergraduates</a:t>
            </a:r>
          </a:p>
        </p:txBody>
      </p:sp>
      <p:pic>
        <p:nvPicPr>
          <p:cNvPr id="9" name="Picture 8" descr="A person standing in front of a store&#10;&#10;Description automatically generated">
            <a:extLst>
              <a:ext uri="{FF2B5EF4-FFF2-40B4-BE49-F238E27FC236}">
                <a16:creationId xmlns:a16="http://schemas.microsoft.com/office/drawing/2014/main" id="{82321C5F-F1A4-DE4D-921E-CB509AD884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10" r="-1" b="26025"/>
          <a:stretch/>
        </p:blipFill>
        <p:spPr>
          <a:xfrm>
            <a:off x="317635" y="299363"/>
            <a:ext cx="4160452" cy="3831167"/>
          </a:xfrm>
          <a:prstGeom prst="rect">
            <a:avLst/>
          </a:prstGeom>
        </p:spPr>
      </p:pic>
      <p:pic>
        <p:nvPicPr>
          <p:cNvPr id="6" name="Picture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C0EF738B-28E3-A34C-9ED0-22EEC0F62A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" b="6913"/>
          <a:stretch/>
        </p:blipFill>
        <p:spPr>
          <a:xfrm>
            <a:off x="4638789" y="299363"/>
            <a:ext cx="4308687" cy="3008188"/>
          </a:xfrm>
          <a:prstGeom prst="rect">
            <a:avLst/>
          </a:prstGeom>
        </p:spPr>
      </p:pic>
      <p:pic>
        <p:nvPicPr>
          <p:cNvPr id="11" name="Picture 10" descr="A person standing in a room&#10;&#10;Description automatically generated">
            <a:extLst>
              <a:ext uri="{FF2B5EF4-FFF2-40B4-BE49-F238E27FC236}">
                <a16:creationId xmlns:a16="http://schemas.microsoft.com/office/drawing/2014/main" id="{B1B63179-9DCB-364A-A524-2B1DB42F39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14" b="7493"/>
          <a:stretch/>
        </p:blipFill>
        <p:spPr>
          <a:xfrm>
            <a:off x="9108179" y="299364"/>
            <a:ext cx="2775313" cy="3008188"/>
          </a:xfrm>
          <a:prstGeom prst="rect">
            <a:avLst/>
          </a:prstGeom>
        </p:spPr>
      </p:pic>
      <p:pic>
        <p:nvPicPr>
          <p:cNvPr id="4" name="Picture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87F96983-4607-2046-B7B0-E6FA395818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33" r="-1" b="29763"/>
          <a:stretch/>
        </p:blipFill>
        <p:spPr>
          <a:xfrm>
            <a:off x="317635" y="4295494"/>
            <a:ext cx="4160452" cy="222249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FAEE00F-6FD3-4C83-A73A-5645A0ED13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4512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E6D7D604-4476-6F4B-B18A-3BD15B82D2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52" b="770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3C7349-CFFD-9E4B-AE2D-E08014334396}"/>
              </a:ext>
            </a:extLst>
          </p:cNvPr>
          <p:cNvSpPr txBox="1"/>
          <p:nvPr/>
        </p:nvSpPr>
        <p:spPr>
          <a:xfrm>
            <a:off x="3409456" y="284478"/>
            <a:ext cx="3782175" cy="1729673"/>
          </a:xfrm>
          <a:prstGeom prst="ellipse">
            <a:avLst/>
          </a:prstGeom>
          <a:solidFill>
            <a:srgbClr val="262626"/>
          </a:solidFill>
          <a:ln w="257175" cap="sq" cmpd="sng" algn="ctr">
            <a:solidFill>
              <a:srgbClr val="262626">
                <a:alpha val="60000"/>
              </a:srgbClr>
            </a:solidFill>
            <a:prstDash val="solid"/>
            <a:miter lim="800000"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chemeClr val="lt1"/>
                </a:solidFill>
                <a:latin typeface="+mj-lt"/>
                <a:ea typeface="+mj-ea"/>
                <a:cs typeface="+mj-cs"/>
              </a:rPr>
              <a:t>I am at SLAC and confused.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chemeClr val="lt1"/>
                </a:solidFill>
                <a:latin typeface="+mj-lt"/>
                <a:ea typeface="+mj-ea"/>
                <a:cs typeface="+mj-cs"/>
              </a:rPr>
              <a:t>Don is on the line in Charlottesville sorting us out.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chemeClr val="lt1"/>
                </a:solidFill>
                <a:latin typeface="+mj-lt"/>
                <a:ea typeface="+mj-ea"/>
                <a:cs typeface="+mj-cs"/>
              </a:rPr>
              <a:t>Not a rare occurrence.</a:t>
            </a:r>
          </a:p>
        </p:txBody>
      </p:sp>
    </p:spTree>
    <p:extLst>
      <p:ext uri="{BB962C8B-B14F-4D97-AF65-F5344CB8AC3E}">
        <p14:creationId xmlns:p14="http://schemas.microsoft.com/office/powerpoint/2010/main" val="27360149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8CE8C0A7-B6A7-E846-A901-6957D44D87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68" b="636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3C7349-CFFD-9E4B-AE2D-E08014334396}"/>
              </a:ext>
            </a:extLst>
          </p:cNvPr>
          <p:cNvSpPr txBox="1"/>
          <p:nvPr/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Training, guiding, teaching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3A0A32-64D3-0647-B0BA-B0CC7636D8CE}"/>
              </a:ext>
            </a:extLst>
          </p:cNvPr>
          <p:cNvSpPr txBox="1"/>
          <p:nvPr/>
        </p:nvSpPr>
        <p:spPr>
          <a:xfrm>
            <a:off x="9267568" y="333632"/>
            <a:ext cx="643061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SLAC</a:t>
            </a:r>
          </a:p>
        </p:txBody>
      </p:sp>
    </p:spTree>
    <p:extLst>
      <p:ext uri="{BB962C8B-B14F-4D97-AF65-F5344CB8AC3E}">
        <p14:creationId xmlns:p14="http://schemas.microsoft.com/office/powerpoint/2010/main" val="1167631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E3C7349-CFFD-9E4B-AE2D-E08014334396}"/>
              </a:ext>
            </a:extLst>
          </p:cNvPr>
          <p:cNvSpPr txBox="1"/>
          <p:nvPr/>
        </p:nvSpPr>
        <p:spPr>
          <a:xfrm>
            <a:off x="6746628" y="1783959"/>
            <a:ext cx="4645250" cy="2889114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dirty="0">
                <a:latin typeface="+mj-lt"/>
                <a:ea typeface="+mj-ea"/>
                <a:cs typeface="+mj-cs"/>
              </a:rPr>
              <a:t>Training, guiding, teaching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group of people preparing food in a kitchen&#10;&#10;Description automatically generated">
            <a:extLst>
              <a:ext uri="{FF2B5EF4-FFF2-40B4-BE49-F238E27FC236}">
                <a16:creationId xmlns:a16="http://schemas.microsoft.com/office/drawing/2014/main" id="{CFC97DB8-FFFF-454B-9D5A-B4FBEA3C08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2" r="-2" b="14305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6FFF121-949B-FA49-A0BB-08555A1CCED7}"/>
              </a:ext>
            </a:extLst>
          </p:cNvPr>
          <p:cNvSpPr/>
          <p:nvPr/>
        </p:nvSpPr>
        <p:spPr>
          <a:xfrm>
            <a:off x="151447" y="142788"/>
            <a:ext cx="614271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b="0" i="0" u="none" strike="noStrike" cap="all" dirty="0">
                <a:solidFill>
                  <a:schemeClr val="tx1"/>
                </a:solidFill>
                <a:effectLst/>
                <a:latin typeface="MontserratRegular"/>
              </a:rPr>
              <a:t>JLAB</a:t>
            </a:r>
          </a:p>
        </p:txBody>
      </p:sp>
    </p:spTree>
    <p:extLst>
      <p:ext uri="{BB962C8B-B14F-4D97-AF65-F5344CB8AC3E}">
        <p14:creationId xmlns:p14="http://schemas.microsoft.com/office/powerpoint/2010/main" val="40092047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431</Words>
  <Application>Microsoft Office PowerPoint</Application>
  <PresentationFormat>Widescreen</PresentationFormat>
  <Paragraphs>76</Paragraphs>
  <Slides>13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MontserratRegular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If he is working  on a target, he is smiling!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inSPIRE knows of him too “find a crabb,dg”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first met Don Crabb in 1989</dc:title>
  <dc:creator>Day, Donal B (dbd)</dc:creator>
  <cp:lastModifiedBy>Pierce, Josh</cp:lastModifiedBy>
  <cp:revision>14</cp:revision>
  <dcterms:created xsi:type="dcterms:W3CDTF">2019-09-19T17:09:00Z</dcterms:created>
  <dcterms:modified xsi:type="dcterms:W3CDTF">2019-09-23T11:42:47Z</dcterms:modified>
</cp:coreProperties>
</file>