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45" r:id="rId5"/>
  </p:sldMasterIdLst>
  <p:notesMasterIdLst>
    <p:notesMasterId r:id="rId16"/>
  </p:notesMasterIdLst>
  <p:handoutMasterIdLst>
    <p:handoutMasterId r:id="rId17"/>
  </p:handoutMasterIdLst>
  <p:sldIdLst>
    <p:sldId id="256" r:id="rId6"/>
    <p:sldId id="260" r:id="rId7"/>
    <p:sldId id="339" r:id="rId8"/>
    <p:sldId id="336" r:id="rId9"/>
    <p:sldId id="294" r:id="rId10"/>
    <p:sldId id="316" r:id="rId11"/>
    <p:sldId id="257" r:id="rId12"/>
    <p:sldId id="344" r:id="rId13"/>
    <p:sldId id="345" r:id="rId14"/>
    <p:sldId id="343" r:id="rId1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24" clrIdx="0"/>
  <p:cmAuthor id="2" name="Smith, Kelley S." initials="SKS" lastIdx="5" clrIdx="1">
    <p:extLst>
      <p:ext uri="{19B8F6BF-5375-455C-9EA6-DF929625EA0E}">
        <p15:presenceInfo xmlns:p15="http://schemas.microsoft.com/office/powerpoint/2012/main" userId="2aaf8c80-c8d4-4dd9-81b2-cf52a6d2cf2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795"/>
    <a:srgbClr val="417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7" autoAdjust="0"/>
    <p:restoredTop sz="96327" autoAdjust="0"/>
  </p:normalViewPr>
  <p:slideViewPr>
    <p:cSldViewPr snapToGrid="0" showGuides="1">
      <p:cViewPr varScale="1">
        <p:scale>
          <a:sx n="117" d="100"/>
          <a:sy n="117" d="100"/>
        </p:scale>
        <p:origin x="37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164"/>
    </p:cViewPr>
  </p:sorterViewPr>
  <p:notesViewPr>
    <p:cSldViewPr snapToGrid="0">
      <p:cViewPr varScale="1">
        <p:scale>
          <a:sx n="87" d="100"/>
          <a:sy n="87" d="100"/>
        </p:scale>
        <p:origin x="273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F1D34-86B1-3A40-BE1E-B32F7EF2BF73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45D34B-184E-9048-9659-E84813F50B80}">
      <dgm:prSet phldrT="[Text]"/>
      <dgm:spPr/>
      <dgm:t>
        <a:bodyPr/>
        <a:lstStyle/>
        <a:p>
          <a:r>
            <a:rPr lang="en-US" dirty="0"/>
            <a:t>More than 3000 total researchers</a:t>
          </a:r>
        </a:p>
      </dgm:t>
    </dgm:pt>
    <dgm:pt modelId="{62991C48-5E08-7B4E-A493-9AFAB7A67876}" type="parTrans" cxnId="{02E5B997-9DCC-AD41-8C69-E20CFA67DEC2}">
      <dgm:prSet/>
      <dgm:spPr/>
      <dgm:t>
        <a:bodyPr/>
        <a:lstStyle/>
        <a:p>
          <a:endParaRPr lang="en-US"/>
        </a:p>
      </dgm:t>
    </dgm:pt>
    <dgm:pt modelId="{CB78D751-4724-7549-B0E2-81B4B8F57956}" type="sibTrans" cxnId="{02E5B997-9DCC-AD41-8C69-E20CFA67DEC2}">
      <dgm:prSet/>
      <dgm:spPr/>
      <dgm:t>
        <a:bodyPr/>
        <a:lstStyle/>
        <a:p>
          <a:endParaRPr lang="en-US"/>
        </a:p>
      </dgm:t>
    </dgm:pt>
    <dgm:pt modelId="{31739C96-06E5-E544-B39C-1804D678D4FA}">
      <dgm:prSet phldrT="[Text]"/>
      <dgm:spPr/>
      <dgm:t>
        <a:bodyPr/>
        <a:lstStyle/>
        <a:p>
          <a:r>
            <a:rPr lang="en-US" dirty="0"/>
            <a:t>More than 1300 experiments</a:t>
          </a:r>
        </a:p>
      </dgm:t>
    </dgm:pt>
    <dgm:pt modelId="{D1645C40-A1D5-EB40-8655-8DD440E086EB}" type="parTrans" cxnId="{A4D4375A-602B-0C40-AFB1-C72F7774FFE8}">
      <dgm:prSet/>
      <dgm:spPr/>
      <dgm:t>
        <a:bodyPr/>
        <a:lstStyle/>
        <a:p>
          <a:endParaRPr lang="en-US"/>
        </a:p>
      </dgm:t>
    </dgm:pt>
    <dgm:pt modelId="{098B46A0-F24C-5D43-95E2-0F8E4D5D6869}" type="sibTrans" cxnId="{A4D4375A-602B-0C40-AFB1-C72F7774FFE8}">
      <dgm:prSet/>
      <dgm:spPr/>
      <dgm:t>
        <a:bodyPr/>
        <a:lstStyle/>
        <a:p>
          <a:endParaRPr lang="en-US"/>
        </a:p>
      </dgm:t>
    </dgm:pt>
    <dgm:pt modelId="{F2038FD2-27DA-AE4D-86AE-85AA4B69FDF8}">
      <dgm:prSet phldrT="[Text]"/>
      <dgm:spPr/>
      <dgm:t>
        <a:bodyPr/>
        <a:lstStyle/>
        <a:p>
          <a:r>
            <a:rPr lang="en-US" dirty="0"/>
            <a:t>More than 102,000 hours of beam time for users</a:t>
          </a:r>
        </a:p>
      </dgm:t>
    </dgm:pt>
    <dgm:pt modelId="{B89A7573-EC16-624F-960B-545228D20399}" type="parTrans" cxnId="{9F2968DE-5794-B740-81E8-BD7B302FFD92}">
      <dgm:prSet/>
      <dgm:spPr/>
      <dgm:t>
        <a:bodyPr/>
        <a:lstStyle/>
        <a:p>
          <a:endParaRPr lang="en-US"/>
        </a:p>
      </dgm:t>
    </dgm:pt>
    <dgm:pt modelId="{19060849-FD53-CF4F-9552-B7C1622D2ADC}" type="sibTrans" cxnId="{9F2968DE-5794-B740-81E8-BD7B302FFD92}">
      <dgm:prSet/>
      <dgm:spPr/>
      <dgm:t>
        <a:bodyPr/>
        <a:lstStyle/>
        <a:p>
          <a:endParaRPr lang="en-US"/>
        </a:p>
      </dgm:t>
    </dgm:pt>
    <dgm:pt modelId="{AA558C0F-C235-BD43-94C3-FE7DDA1390CA}">
      <dgm:prSet/>
      <dgm:spPr/>
      <dgm:t>
        <a:bodyPr/>
        <a:lstStyle/>
        <a:p>
          <a:r>
            <a:rPr lang="en-US" dirty="0"/>
            <a:t>More than 700 scientific publications </a:t>
          </a:r>
        </a:p>
      </dgm:t>
    </dgm:pt>
    <dgm:pt modelId="{00D41D1E-FC50-E64C-96AB-4B9D31485BE4}" type="parTrans" cxnId="{37A37C53-941A-7C49-8E84-E2BFB855D1C4}">
      <dgm:prSet/>
      <dgm:spPr/>
      <dgm:t>
        <a:bodyPr/>
        <a:lstStyle/>
        <a:p>
          <a:endParaRPr lang="en-US"/>
        </a:p>
      </dgm:t>
    </dgm:pt>
    <dgm:pt modelId="{DAA9D269-5AEF-5847-9B8C-884AB672EADD}" type="sibTrans" cxnId="{37A37C53-941A-7C49-8E84-E2BFB855D1C4}">
      <dgm:prSet/>
      <dgm:spPr/>
      <dgm:t>
        <a:bodyPr/>
        <a:lstStyle/>
        <a:p>
          <a:endParaRPr lang="en-US"/>
        </a:p>
      </dgm:t>
    </dgm:pt>
    <dgm:pt modelId="{9E3DD321-C872-0C45-A7B3-C8CB8803EC02}">
      <dgm:prSet/>
      <dgm:spPr/>
      <dgm:t>
        <a:bodyPr/>
        <a:lstStyle/>
        <a:p>
          <a:r>
            <a:rPr lang="en-US" dirty="0"/>
            <a:t>30 neutron scattering instruments </a:t>
          </a:r>
        </a:p>
      </dgm:t>
    </dgm:pt>
    <dgm:pt modelId="{64395074-967E-C44C-B09E-105F045DF90E}" type="parTrans" cxnId="{0E9CAD11-EDC8-384C-9BBD-47FE6EC91FB5}">
      <dgm:prSet/>
      <dgm:spPr/>
      <dgm:t>
        <a:bodyPr/>
        <a:lstStyle/>
        <a:p>
          <a:endParaRPr lang="en-US"/>
        </a:p>
      </dgm:t>
    </dgm:pt>
    <dgm:pt modelId="{0365C081-5D64-964A-B94C-700A233A2F48}" type="sibTrans" cxnId="{0E9CAD11-EDC8-384C-9BBD-47FE6EC91FB5}">
      <dgm:prSet/>
      <dgm:spPr/>
      <dgm:t>
        <a:bodyPr/>
        <a:lstStyle/>
        <a:p>
          <a:endParaRPr lang="en-US"/>
        </a:p>
      </dgm:t>
    </dgm:pt>
    <dgm:pt modelId="{E8557F80-9120-1543-A9BD-84013C7D82CD}" type="pres">
      <dgm:prSet presAssocID="{5F4F1D34-86B1-3A40-BE1E-B32F7EF2BF73}" presName="Name0" presStyleCnt="0">
        <dgm:presLayoutVars>
          <dgm:chMax val="7"/>
          <dgm:chPref val="7"/>
          <dgm:dir/>
        </dgm:presLayoutVars>
      </dgm:prSet>
      <dgm:spPr/>
    </dgm:pt>
    <dgm:pt modelId="{818D6D8C-169C-4D4D-A888-EECD384998F2}" type="pres">
      <dgm:prSet presAssocID="{5F4F1D34-86B1-3A40-BE1E-B32F7EF2BF73}" presName="Name1" presStyleCnt="0"/>
      <dgm:spPr/>
    </dgm:pt>
    <dgm:pt modelId="{9EFED94F-D04E-3E43-95D7-1910C9C8ED02}" type="pres">
      <dgm:prSet presAssocID="{5F4F1D34-86B1-3A40-BE1E-B32F7EF2BF73}" presName="cycle" presStyleCnt="0"/>
      <dgm:spPr/>
    </dgm:pt>
    <dgm:pt modelId="{3F3C7B0B-A423-1044-AC96-38C8C7347AB6}" type="pres">
      <dgm:prSet presAssocID="{5F4F1D34-86B1-3A40-BE1E-B32F7EF2BF73}" presName="srcNode" presStyleLbl="node1" presStyleIdx="0" presStyleCnt="5"/>
      <dgm:spPr/>
    </dgm:pt>
    <dgm:pt modelId="{251024D6-7784-2C47-AE7B-C10ED31D560A}" type="pres">
      <dgm:prSet presAssocID="{5F4F1D34-86B1-3A40-BE1E-B32F7EF2BF73}" presName="conn" presStyleLbl="parChTrans1D2" presStyleIdx="0" presStyleCnt="1"/>
      <dgm:spPr/>
    </dgm:pt>
    <dgm:pt modelId="{89915380-E994-D24B-B85C-5D5457E73443}" type="pres">
      <dgm:prSet presAssocID="{5F4F1D34-86B1-3A40-BE1E-B32F7EF2BF73}" presName="extraNode" presStyleLbl="node1" presStyleIdx="0" presStyleCnt="5"/>
      <dgm:spPr/>
    </dgm:pt>
    <dgm:pt modelId="{B01CDE20-239A-5D42-A2E3-F18096E28C2B}" type="pres">
      <dgm:prSet presAssocID="{5F4F1D34-86B1-3A40-BE1E-B32F7EF2BF73}" presName="dstNode" presStyleLbl="node1" presStyleIdx="0" presStyleCnt="5"/>
      <dgm:spPr/>
    </dgm:pt>
    <dgm:pt modelId="{20D4044B-E4E3-C94E-BDF7-FB9DE8E6E4B2}" type="pres">
      <dgm:prSet presAssocID="{9E3DD321-C872-0C45-A7B3-C8CB8803EC02}" presName="text_1" presStyleLbl="node1" presStyleIdx="0" presStyleCnt="5">
        <dgm:presLayoutVars>
          <dgm:bulletEnabled val="1"/>
        </dgm:presLayoutVars>
      </dgm:prSet>
      <dgm:spPr/>
    </dgm:pt>
    <dgm:pt modelId="{FDA6112D-068D-894C-97D4-897D9ACE46A4}" type="pres">
      <dgm:prSet presAssocID="{9E3DD321-C872-0C45-A7B3-C8CB8803EC02}" presName="accent_1" presStyleCnt="0"/>
      <dgm:spPr/>
    </dgm:pt>
    <dgm:pt modelId="{8738DDC1-88A7-6C47-B321-7F54A75D22BF}" type="pres">
      <dgm:prSet presAssocID="{9E3DD321-C872-0C45-A7B3-C8CB8803EC02}" presName="accentRepeatNode" presStyleLbl="solidFgAcc1" presStyleIdx="0" presStyleCnt="5"/>
      <dgm:spPr/>
    </dgm:pt>
    <dgm:pt modelId="{AE299E99-5C4D-704B-AF55-AC4CFFB6EC86}" type="pres">
      <dgm:prSet presAssocID="{8245D34B-184E-9048-9659-E84813F50B80}" presName="text_2" presStyleLbl="node1" presStyleIdx="1" presStyleCnt="5">
        <dgm:presLayoutVars>
          <dgm:bulletEnabled val="1"/>
        </dgm:presLayoutVars>
      </dgm:prSet>
      <dgm:spPr/>
    </dgm:pt>
    <dgm:pt modelId="{7FAA5696-4EB6-2B42-ADA1-031DDFAA7CE0}" type="pres">
      <dgm:prSet presAssocID="{8245D34B-184E-9048-9659-E84813F50B80}" presName="accent_2" presStyleCnt="0"/>
      <dgm:spPr/>
    </dgm:pt>
    <dgm:pt modelId="{86A59103-3595-AD47-BB17-B0F3B90863F0}" type="pres">
      <dgm:prSet presAssocID="{8245D34B-184E-9048-9659-E84813F50B80}" presName="accentRepeatNode" presStyleLbl="solidFgAcc1" presStyleIdx="1" presStyleCnt="5"/>
      <dgm:spPr/>
    </dgm:pt>
    <dgm:pt modelId="{6843DF0D-2F49-B24B-9A0A-932D403099E8}" type="pres">
      <dgm:prSet presAssocID="{31739C96-06E5-E544-B39C-1804D678D4FA}" presName="text_3" presStyleLbl="node1" presStyleIdx="2" presStyleCnt="5">
        <dgm:presLayoutVars>
          <dgm:bulletEnabled val="1"/>
        </dgm:presLayoutVars>
      </dgm:prSet>
      <dgm:spPr/>
    </dgm:pt>
    <dgm:pt modelId="{8D642EDE-1E26-0947-928D-DAA42AF1F49A}" type="pres">
      <dgm:prSet presAssocID="{31739C96-06E5-E544-B39C-1804D678D4FA}" presName="accent_3" presStyleCnt="0"/>
      <dgm:spPr/>
    </dgm:pt>
    <dgm:pt modelId="{6A23444D-19DE-6D4F-A6BB-D3179B1095D7}" type="pres">
      <dgm:prSet presAssocID="{31739C96-06E5-E544-B39C-1804D678D4FA}" presName="accentRepeatNode" presStyleLbl="solidFgAcc1" presStyleIdx="2" presStyleCnt="5"/>
      <dgm:spPr/>
    </dgm:pt>
    <dgm:pt modelId="{8887C827-6076-E447-9D6F-2FBF1161F91D}" type="pres">
      <dgm:prSet presAssocID="{F2038FD2-27DA-AE4D-86AE-85AA4B69FDF8}" presName="text_4" presStyleLbl="node1" presStyleIdx="3" presStyleCnt="5">
        <dgm:presLayoutVars>
          <dgm:bulletEnabled val="1"/>
        </dgm:presLayoutVars>
      </dgm:prSet>
      <dgm:spPr/>
    </dgm:pt>
    <dgm:pt modelId="{634488F6-00AE-E743-8E28-8CACC8233D12}" type="pres">
      <dgm:prSet presAssocID="{F2038FD2-27DA-AE4D-86AE-85AA4B69FDF8}" presName="accent_4" presStyleCnt="0"/>
      <dgm:spPr/>
    </dgm:pt>
    <dgm:pt modelId="{00EBE4F0-4A82-B247-88A7-3736C9C9BE9E}" type="pres">
      <dgm:prSet presAssocID="{F2038FD2-27DA-AE4D-86AE-85AA4B69FDF8}" presName="accentRepeatNode" presStyleLbl="solidFgAcc1" presStyleIdx="3" presStyleCnt="5"/>
      <dgm:spPr/>
    </dgm:pt>
    <dgm:pt modelId="{6647BA91-9ADA-9745-B968-F7BEB93A29F8}" type="pres">
      <dgm:prSet presAssocID="{AA558C0F-C235-BD43-94C3-FE7DDA1390CA}" presName="text_5" presStyleLbl="node1" presStyleIdx="4" presStyleCnt="5">
        <dgm:presLayoutVars>
          <dgm:bulletEnabled val="1"/>
        </dgm:presLayoutVars>
      </dgm:prSet>
      <dgm:spPr/>
    </dgm:pt>
    <dgm:pt modelId="{2FB2D84A-8760-FE43-88CA-E4331B26B882}" type="pres">
      <dgm:prSet presAssocID="{AA558C0F-C235-BD43-94C3-FE7DDA1390CA}" presName="accent_5" presStyleCnt="0"/>
      <dgm:spPr/>
    </dgm:pt>
    <dgm:pt modelId="{1226BDCC-5A3B-4741-A505-DA55DBE46F8C}" type="pres">
      <dgm:prSet presAssocID="{AA558C0F-C235-BD43-94C3-FE7DDA1390CA}" presName="accentRepeatNode" presStyleLbl="solidFgAcc1" presStyleIdx="4" presStyleCnt="5"/>
      <dgm:spPr/>
    </dgm:pt>
  </dgm:ptLst>
  <dgm:cxnLst>
    <dgm:cxn modelId="{0E9CAD11-EDC8-384C-9BBD-47FE6EC91FB5}" srcId="{5F4F1D34-86B1-3A40-BE1E-B32F7EF2BF73}" destId="{9E3DD321-C872-0C45-A7B3-C8CB8803EC02}" srcOrd="0" destOrd="0" parTransId="{64395074-967E-C44C-B09E-105F045DF90E}" sibTransId="{0365C081-5D64-964A-B94C-700A233A2F48}"/>
    <dgm:cxn modelId="{39CD792C-7A5E-1143-AEDD-480A64AE7300}" type="presOf" srcId="{F2038FD2-27DA-AE4D-86AE-85AA4B69FDF8}" destId="{8887C827-6076-E447-9D6F-2FBF1161F91D}" srcOrd="0" destOrd="0" presId="urn:microsoft.com/office/officeart/2008/layout/VerticalCurvedList"/>
    <dgm:cxn modelId="{E655186F-7E99-4146-BFB3-3ED08A4FC6F4}" type="presOf" srcId="{5F4F1D34-86B1-3A40-BE1E-B32F7EF2BF73}" destId="{E8557F80-9120-1543-A9BD-84013C7D82CD}" srcOrd="0" destOrd="0" presId="urn:microsoft.com/office/officeart/2008/layout/VerticalCurvedList"/>
    <dgm:cxn modelId="{37A37C53-941A-7C49-8E84-E2BFB855D1C4}" srcId="{5F4F1D34-86B1-3A40-BE1E-B32F7EF2BF73}" destId="{AA558C0F-C235-BD43-94C3-FE7DDA1390CA}" srcOrd="4" destOrd="0" parTransId="{00D41D1E-FC50-E64C-96AB-4B9D31485BE4}" sibTransId="{DAA9D269-5AEF-5847-9B8C-884AB672EADD}"/>
    <dgm:cxn modelId="{A4D4375A-602B-0C40-AFB1-C72F7774FFE8}" srcId="{5F4F1D34-86B1-3A40-BE1E-B32F7EF2BF73}" destId="{31739C96-06E5-E544-B39C-1804D678D4FA}" srcOrd="2" destOrd="0" parTransId="{D1645C40-A1D5-EB40-8655-8DD440E086EB}" sibTransId="{098B46A0-F24C-5D43-95E2-0F8E4D5D6869}"/>
    <dgm:cxn modelId="{02E5B997-9DCC-AD41-8C69-E20CFA67DEC2}" srcId="{5F4F1D34-86B1-3A40-BE1E-B32F7EF2BF73}" destId="{8245D34B-184E-9048-9659-E84813F50B80}" srcOrd="1" destOrd="0" parTransId="{62991C48-5E08-7B4E-A493-9AFAB7A67876}" sibTransId="{CB78D751-4724-7549-B0E2-81B4B8F57956}"/>
    <dgm:cxn modelId="{2F19F2BB-F2C3-9544-A8A9-3280C03299E6}" type="presOf" srcId="{31739C96-06E5-E544-B39C-1804D678D4FA}" destId="{6843DF0D-2F49-B24B-9A0A-932D403099E8}" srcOrd="0" destOrd="0" presId="urn:microsoft.com/office/officeart/2008/layout/VerticalCurvedList"/>
    <dgm:cxn modelId="{10AC8DC6-C560-BF48-AB23-E595C60A74DA}" type="presOf" srcId="{AA558C0F-C235-BD43-94C3-FE7DDA1390CA}" destId="{6647BA91-9ADA-9745-B968-F7BEB93A29F8}" srcOrd="0" destOrd="0" presId="urn:microsoft.com/office/officeart/2008/layout/VerticalCurvedList"/>
    <dgm:cxn modelId="{3BAAA0D6-EEC1-D741-A301-69658735F6D0}" type="presOf" srcId="{8245D34B-184E-9048-9659-E84813F50B80}" destId="{AE299E99-5C4D-704B-AF55-AC4CFFB6EC86}" srcOrd="0" destOrd="0" presId="urn:microsoft.com/office/officeart/2008/layout/VerticalCurvedList"/>
    <dgm:cxn modelId="{9F2968DE-5794-B740-81E8-BD7B302FFD92}" srcId="{5F4F1D34-86B1-3A40-BE1E-B32F7EF2BF73}" destId="{F2038FD2-27DA-AE4D-86AE-85AA4B69FDF8}" srcOrd="3" destOrd="0" parTransId="{B89A7573-EC16-624F-960B-545228D20399}" sibTransId="{19060849-FD53-CF4F-9552-B7C1622D2ADC}"/>
    <dgm:cxn modelId="{ECA5ECF5-F88E-794C-AD66-364303E3D423}" type="presOf" srcId="{9E3DD321-C872-0C45-A7B3-C8CB8803EC02}" destId="{20D4044B-E4E3-C94E-BDF7-FB9DE8E6E4B2}" srcOrd="0" destOrd="0" presId="urn:microsoft.com/office/officeart/2008/layout/VerticalCurvedList"/>
    <dgm:cxn modelId="{AD3477FB-F532-104F-A3A9-DCF58704CBBC}" type="presOf" srcId="{0365C081-5D64-964A-B94C-700A233A2F48}" destId="{251024D6-7784-2C47-AE7B-C10ED31D560A}" srcOrd="0" destOrd="0" presId="urn:microsoft.com/office/officeart/2008/layout/VerticalCurvedList"/>
    <dgm:cxn modelId="{C05AFCAD-B0C6-2842-9491-0CFE86BA6C08}" type="presParOf" srcId="{E8557F80-9120-1543-A9BD-84013C7D82CD}" destId="{818D6D8C-169C-4D4D-A888-EECD384998F2}" srcOrd="0" destOrd="0" presId="urn:microsoft.com/office/officeart/2008/layout/VerticalCurvedList"/>
    <dgm:cxn modelId="{1FB190CA-19A9-2044-B2EC-31A2F11EDBE9}" type="presParOf" srcId="{818D6D8C-169C-4D4D-A888-EECD384998F2}" destId="{9EFED94F-D04E-3E43-95D7-1910C9C8ED02}" srcOrd="0" destOrd="0" presId="urn:microsoft.com/office/officeart/2008/layout/VerticalCurvedList"/>
    <dgm:cxn modelId="{4435D4B1-0DFF-2340-A14B-6656A81E0849}" type="presParOf" srcId="{9EFED94F-D04E-3E43-95D7-1910C9C8ED02}" destId="{3F3C7B0B-A423-1044-AC96-38C8C7347AB6}" srcOrd="0" destOrd="0" presId="urn:microsoft.com/office/officeart/2008/layout/VerticalCurvedList"/>
    <dgm:cxn modelId="{1B9B1F45-9DCA-FE4E-B306-689A8111274C}" type="presParOf" srcId="{9EFED94F-D04E-3E43-95D7-1910C9C8ED02}" destId="{251024D6-7784-2C47-AE7B-C10ED31D560A}" srcOrd="1" destOrd="0" presId="urn:microsoft.com/office/officeart/2008/layout/VerticalCurvedList"/>
    <dgm:cxn modelId="{9D62B569-1029-B343-B6EB-240CEBEB75CC}" type="presParOf" srcId="{9EFED94F-D04E-3E43-95D7-1910C9C8ED02}" destId="{89915380-E994-D24B-B85C-5D5457E73443}" srcOrd="2" destOrd="0" presId="urn:microsoft.com/office/officeart/2008/layout/VerticalCurvedList"/>
    <dgm:cxn modelId="{AB9362F8-C057-3640-8CEC-E019AEE7D1DE}" type="presParOf" srcId="{9EFED94F-D04E-3E43-95D7-1910C9C8ED02}" destId="{B01CDE20-239A-5D42-A2E3-F18096E28C2B}" srcOrd="3" destOrd="0" presId="urn:microsoft.com/office/officeart/2008/layout/VerticalCurvedList"/>
    <dgm:cxn modelId="{7C8B8A15-9A30-2E40-A220-330B981AD98F}" type="presParOf" srcId="{818D6D8C-169C-4D4D-A888-EECD384998F2}" destId="{20D4044B-E4E3-C94E-BDF7-FB9DE8E6E4B2}" srcOrd="1" destOrd="0" presId="urn:microsoft.com/office/officeart/2008/layout/VerticalCurvedList"/>
    <dgm:cxn modelId="{04ADB0FD-2671-BB4F-B93B-452F4A23C00C}" type="presParOf" srcId="{818D6D8C-169C-4D4D-A888-EECD384998F2}" destId="{FDA6112D-068D-894C-97D4-897D9ACE46A4}" srcOrd="2" destOrd="0" presId="urn:microsoft.com/office/officeart/2008/layout/VerticalCurvedList"/>
    <dgm:cxn modelId="{AA7613DF-3411-494D-9EB4-556FEC5E9F5B}" type="presParOf" srcId="{FDA6112D-068D-894C-97D4-897D9ACE46A4}" destId="{8738DDC1-88A7-6C47-B321-7F54A75D22BF}" srcOrd="0" destOrd="0" presId="urn:microsoft.com/office/officeart/2008/layout/VerticalCurvedList"/>
    <dgm:cxn modelId="{8D402005-B0FC-AB45-811D-467A3BE32AA7}" type="presParOf" srcId="{818D6D8C-169C-4D4D-A888-EECD384998F2}" destId="{AE299E99-5C4D-704B-AF55-AC4CFFB6EC86}" srcOrd="3" destOrd="0" presId="urn:microsoft.com/office/officeart/2008/layout/VerticalCurvedList"/>
    <dgm:cxn modelId="{5D90A29D-69A4-7142-B17C-358F13C11D57}" type="presParOf" srcId="{818D6D8C-169C-4D4D-A888-EECD384998F2}" destId="{7FAA5696-4EB6-2B42-ADA1-031DDFAA7CE0}" srcOrd="4" destOrd="0" presId="urn:microsoft.com/office/officeart/2008/layout/VerticalCurvedList"/>
    <dgm:cxn modelId="{931C9522-881C-C140-9290-6B75A09D8756}" type="presParOf" srcId="{7FAA5696-4EB6-2B42-ADA1-031DDFAA7CE0}" destId="{86A59103-3595-AD47-BB17-B0F3B90863F0}" srcOrd="0" destOrd="0" presId="urn:microsoft.com/office/officeart/2008/layout/VerticalCurvedList"/>
    <dgm:cxn modelId="{AA6A35A8-021D-8642-BC71-F1490D9392EB}" type="presParOf" srcId="{818D6D8C-169C-4D4D-A888-EECD384998F2}" destId="{6843DF0D-2F49-B24B-9A0A-932D403099E8}" srcOrd="5" destOrd="0" presId="urn:microsoft.com/office/officeart/2008/layout/VerticalCurvedList"/>
    <dgm:cxn modelId="{FEE860F1-9663-E64D-91C0-D37474BCAC46}" type="presParOf" srcId="{818D6D8C-169C-4D4D-A888-EECD384998F2}" destId="{8D642EDE-1E26-0947-928D-DAA42AF1F49A}" srcOrd="6" destOrd="0" presId="urn:microsoft.com/office/officeart/2008/layout/VerticalCurvedList"/>
    <dgm:cxn modelId="{806A53A8-BFBF-A94F-A7D7-1DAC6C4E9DF5}" type="presParOf" srcId="{8D642EDE-1E26-0947-928D-DAA42AF1F49A}" destId="{6A23444D-19DE-6D4F-A6BB-D3179B1095D7}" srcOrd="0" destOrd="0" presId="urn:microsoft.com/office/officeart/2008/layout/VerticalCurvedList"/>
    <dgm:cxn modelId="{67A7F3D8-FFF2-B54D-ABDF-37087719C2E6}" type="presParOf" srcId="{818D6D8C-169C-4D4D-A888-EECD384998F2}" destId="{8887C827-6076-E447-9D6F-2FBF1161F91D}" srcOrd="7" destOrd="0" presId="urn:microsoft.com/office/officeart/2008/layout/VerticalCurvedList"/>
    <dgm:cxn modelId="{4C306F6B-9692-8F45-92C2-348E22F3EE11}" type="presParOf" srcId="{818D6D8C-169C-4D4D-A888-EECD384998F2}" destId="{634488F6-00AE-E743-8E28-8CACC8233D12}" srcOrd="8" destOrd="0" presId="urn:microsoft.com/office/officeart/2008/layout/VerticalCurvedList"/>
    <dgm:cxn modelId="{AB791E3D-E751-984E-972D-ED7555428D63}" type="presParOf" srcId="{634488F6-00AE-E743-8E28-8CACC8233D12}" destId="{00EBE4F0-4A82-B247-88A7-3736C9C9BE9E}" srcOrd="0" destOrd="0" presId="urn:microsoft.com/office/officeart/2008/layout/VerticalCurvedList"/>
    <dgm:cxn modelId="{FE6FF99C-75EE-9643-83F0-544698F6CDC7}" type="presParOf" srcId="{818D6D8C-169C-4D4D-A888-EECD384998F2}" destId="{6647BA91-9ADA-9745-B968-F7BEB93A29F8}" srcOrd="9" destOrd="0" presId="urn:microsoft.com/office/officeart/2008/layout/VerticalCurvedList"/>
    <dgm:cxn modelId="{5430AF33-A3AD-8E4B-84F2-26650892F31F}" type="presParOf" srcId="{818D6D8C-169C-4D4D-A888-EECD384998F2}" destId="{2FB2D84A-8760-FE43-88CA-E4331B26B882}" srcOrd="10" destOrd="0" presId="urn:microsoft.com/office/officeart/2008/layout/VerticalCurvedList"/>
    <dgm:cxn modelId="{39754F23-9EA4-1548-9FAC-FBA38B6125EA}" type="presParOf" srcId="{2FB2D84A-8760-FE43-88CA-E4331B26B882}" destId="{1226BDCC-5A3B-4741-A505-DA55DBE46F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024D6-7784-2C47-AE7B-C10ED31D560A}">
      <dsp:nvSpPr>
        <dsp:cNvPr id="0" name=""/>
        <dsp:cNvSpPr/>
      </dsp:nvSpPr>
      <dsp:spPr>
        <a:xfrm>
          <a:off x="-5590546" y="-855858"/>
          <a:ext cx="6656242" cy="6656242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D4044B-E4E3-C94E-BDF7-FB9DE8E6E4B2}">
      <dsp:nvSpPr>
        <dsp:cNvPr id="0" name=""/>
        <dsp:cNvSpPr/>
      </dsp:nvSpPr>
      <dsp:spPr>
        <a:xfrm>
          <a:off x="465904" y="308933"/>
          <a:ext cx="10454734" cy="618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4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30 neutron scattering instruments </a:t>
          </a:r>
        </a:p>
      </dsp:txBody>
      <dsp:txXfrm>
        <a:off x="465904" y="308933"/>
        <a:ext cx="10454734" cy="618263"/>
      </dsp:txXfrm>
    </dsp:sp>
    <dsp:sp modelId="{8738DDC1-88A7-6C47-B321-7F54A75D22BF}">
      <dsp:nvSpPr>
        <dsp:cNvPr id="0" name=""/>
        <dsp:cNvSpPr/>
      </dsp:nvSpPr>
      <dsp:spPr>
        <a:xfrm>
          <a:off x="79489" y="231651"/>
          <a:ext cx="772829" cy="772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99E99-5C4D-704B-AF55-AC4CFFB6EC86}">
      <dsp:nvSpPr>
        <dsp:cNvPr id="0" name=""/>
        <dsp:cNvSpPr/>
      </dsp:nvSpPr>
      <dsp:spPr>
        <a:xfrm>
          <a:off x="908933" y="1236032"/>
          <a:ext cx="10011704" cy="618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4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More than 3000 total researchers</a:t>
          </a:r>
        </a:p>
      </dsp:txBody>
      <dsp:txXfrm>
        <a:off x="908933" y="1236032"/>
        <a:ext cx="10011704" cy="618263"/>
      </dsp:txXfrm>
    </dsp:sp>
    <dsp:sp modelId="{86A59103-3595-AD47-BB17-B0F3B90863F0}">
      <dsp:nvSpPr>
        <dsp:cNvPr id="0" name=""/>
        <dsp:cNvSpPr/>
      </dsp:nvSpPr>
      <dsp:spPr>
        <a:xfrm>
          <a:off x="522518" y="1158749"/>
          <a:ext cx="772829" cy="772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3DF0D-2F49-B24B-9A0A-932D403099E8}">
      <dsp:nvSpPr>
        <dsp:cNvPr id="0" name=""/>
        <dsp:cNvSpPr/>
      </dsp:nvSpPr>
      <dsp:spPr>
        <a:xfrm>
          <a:off x="1044908" y="2163131"/>
          <a:ext cx="9875730" cy="618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4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More than 1300 experiments</a:t>
          </a:r>
        </a:p>
      </dsp:txBody>
      <dsp:txXfrm>
        <a:off x="1044908" y="2163131"/>
        <a:ext cx="9875730" cy="618263"/>
      </dsp:txXfrm>
    </dsp:sp>
    <dsp:sp modelId="{6A23444D-19DE-6D4F-A6BB-D3179B1095D7}">
      <dsp:nvSpPr>
        <dsp:cNvPr id="0" name=""/>
        <dsp:cNvSpPr/>
      </dsp:nvSpPr>
      <dsp:spPr>
        <a:xfrm>
          <a:off x="658493" y="2085848"/>
          <a:ext cx="772829" cy="772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7C827-6076-E447-9D6F-2FBF1161F91D}">
      <dsp:nvSpPr>
        <dsp:cNvPr id="0" name=""/>
        <dsp:cNvSpPr/>
      </dsp:nvSpPr>
      <dsp:spPr>
        <a:xfrm>
          <a:off x="908933" y="3090229"/>
          <a:ext cx="10011704" cy="618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4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More than 102,000 hours of beam time for users</a:t>
          </a:r>
        </a:p>
      </dsp:txBody>
      <dsp:txXfrm>
        <a:off x="908933" y="3090229"/>
        <a:ext cx="10011704" cy="618263"/>
      </dsp:txXfrm>
    </dsp:sp>
    <dsp:sp modelId="{00EBE4F0-4A82-B247-88A7-3736C9C9BE9E}">
      <dsp:nvSpPr>
        <dsp:cNvPr id="0" name=""/>
        <dsp:cNvSpPr/>
      </dsp:nvSpPr>
      <dsp:spPr>
        <a:xfrm>
          <a:off x="522518" y="3012946"/>
          <a:ext cx="772829" cy="772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7BA91-9ADA-9745-B968-F7BEB93A29F8}">
      <dsp:nvSpPr>
        <dsp:cNvPr id="0" name=""/>
        <dsp:cNvSpPr/>
      </dsp:nvSpPr>
      <dsp:spPr>
        <a:xfrm>
          <a:off x="465904" y="4017328"/>
          <a:ext cx="10454734" cy="618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47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More than 700 scientific publications </a:t>
          </a:r>
        </a:p>
      </dsp:txBody>
      <dsp:txXfrm>
        <a:off x="465904" y="4017328"/>
        <a:ext cx="10454734" cy="618263"/>
      </dsp:txXfrm>
    </dsp:sp>
    <dsp:sp modelId="{1226BDCC-5A3B-4741-A505-DA55DBE46F8C}">
      <dsp:nvSpPr>
        <dsp:cNvPr id="0" name=""/>
        <dsp:cNvSpPr/>
      </dsp:nvSpPr>
      <dsp:spPr>
        <a:xfrm>
          <a:off x="79489" y="3940045"/>
          <a:ext cx="772829" cy="772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A69BC-1E60-4AD0-8BDE-EB03CFDCB24A}" type="datetimeFigureOut">
              <a:rPr lang="en-US" smtClean="0"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E27AB-C042-4933-B32C-72E3690EC4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71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E218A-58DD-408D-B4E1-1F3232315400}" type="datetimeFigureOut">
              <a:rPr lang="en-US" smtClean="0"/>
              <a:t>6/11/2019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98541-C142-47E2-90A4-A7B853DBA2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0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71" tIns="46536" rIns="93071" bIns="46536" anchor="b"/>
          <a:lstStyle/>
          <a:p>
            <a:pPr algn="r" defTabSz="918809"/>
            <a:fld id="{758DF1A2-8AE4-40F7-9179-4FECB3A5A015}" type="slidenum">
              <a:rPr lang="en-US" sz="1000" b="1">
                <a:solidFill>
                  <a:srgbClr val="000000"/>
                </a:solidFill>
              </a:rPr>
              <a:pPr algn="r" defTabSz="918809"/>
              <a:t>2</a:t>
            </a:fld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96258" name="Rectangle 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7"/>
          <p:cNvSpPr>
            <a:spLocks noGrp="1"/>
          </p:cNvSpPr>
          <p:nvPr>
            <p:ph type="body" idx="1"/>
          </p:nvPr>
        </p:nvSpPr>
        <p:spPr bwMode="auto">
          <a:xfrm>
            <a:off x="701040" y="4415790"/>
            <a:ext cx="5608320" cy="4184995"/>
          </a:xfrm>
          <a:noFill/>
        </p:spPr>
        <p:txBody>
          <a:bodyPr wrap="square" lIns="91401" tIns="45699" rIns="91401" bIns="4569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We </a:t>
            </a:r>
            <a:r>
              <a:rPr lang="en-US" baseline="0" dirty="0"/>
              <a:t>operated two powerful advanced neutron scattering research facilities HFIR and the SNS on behalf of DOE.</a:t>
            </a:r>
          </a:p>
          <a:p>
            <a:pPr>
              <a:spcBef>
                <a:spcPct val="0"/>
              </a:spcBef>
            </a:pPr>
            <a:endParaRPr lang="en-US" baseline="0" dirty="0"/>
          </a:p>
          <a:p>
            <a:pPr>
              <a:spcBef>
                <a:spcPct val="0"/>
              </a:spcBef>
            </a:pPr>
            <a:r>
              <a:rPr lang="en-US" baseline="0" dirty="0"/>
              <a:t>The </a:t>
            </a:r>
            <a:r>
              <a:rPr lang="en-US" dirty="0"/>
              <a:t>SNS began operations</a:t>
            </a:r>
            <a:r>
              <a:rPr lang="en-US" baseline="0" dirty="0"/>
              <a:t> in </a:t>
            </a:r>
            <a:r>
              <a:rPr lang="en-US" dirty="0"/>
              <a:t>2006 and is the world’s most powerful source of pulsed neutrons,</a:t>
            </a:r>
          </a:p>
          <a:p>
            <a:pPr>
              <a:spcBef>
                <a:spcPct val="0"/>
              </a:spcBef>
            </a:pPr>
            <a:endParaRPr lang="en-US" baseline="0" dirty="0"/>
          </a:p>
          <a:p>
            <a:pPr>
              <a:spcBef>
                <a:spcPct val="0"/>
              </a:spcBef>
            </a:pPr>
            <a:r>
              <a:rPr lang="en-US" baseline="0" dirty="0"/>
              <a:t>The accelerator, which is situated here operates at about 1MW. This is the first target station. We have a </a:t>
            </a:r>
            <a:r>
              <a:rPr lang="en-US" dirty="0"/>
              <a:t>well-developed upgrade path which</a:t>
            </a:r>
            <a:r>
              <a:rPr lang="en-US" baseline="0" dirty="0"/>
              <a:t> includes a </a:t>
            </a:r>
            <a:r>
              <a:rPr lang="en-US" dirty="0"/>
              <a:t>second target station which will be position here.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The STS will give researchers</a:t>
            </a:r>
            <a:r>
              <a:rPr lang="en-US" baseline="0" dirty="0"/>
              <a:t> </a:t>
            </a:r>
            <a:r>
              <a:rPr lang="en-US" dirty="0"/>
              <a:t>new opportunities</a:t>
            </a:r>
            <a:r>
              <a:rPr lang="en-US" baseline="0" dirty="0"/>
              <a:t> in for mesoscale science</a:t>
            </a: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This</a:t>
            </a:r>
            <a:r>
              <a:rPr lang="en-US" baseline="0" dirty="0"/>
              <a:t> building houses the SNS offices and labs, and this adjoining building houses the CNMS.</a:t>
            </a:r>
          </a:p>
          <a:p>
            <a:pPr>
              <a:spcBef>
                <a:spcPct val="0"/>
              </a:spcBef>
            </a:pPr>
            <a:endParaRPr lang="en-US" baseline="0" dirty="0"/>
          </a:p>
          <a:p>
            <a:pPr>
              <a:spcBef>
                <a:spcPct val="0"/>
              </a:spcBef>
            </a:pPr>
            <a:r>
              <a:rPr lang="en-US" baseline="0" dirty="0"/>
              <a:t>Here is the Joint Institute for Neutrons Sciences, constructed with funding from the State of Tennessee, a partnership facility with UT with a focus on industrial users, student and staff training, and visiting scientist programs.</a:t>
            </a:r>
          </a:p>
          <a:p>
            <a:pPr>
              <a:spcBef>
                <a:spcPct val="0"/>
              </a:spcBef>
            </a:pPr>
            <a:endParaRPr lang="en-US" baseline="0" dirty="0"/>
          </a:p>
          <a:p>
            <a:pPr>
              <a:spcBef>
                <a:spcPct val="0"/>
              </a:spcBef>
            </a:pPr>
            <a:r>
              <a:rPr lang="en-US" baseline="0" dirty="0"/>
              <a:t>And this is our guest house.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HFIR has been in operation since 1965. It operates at 85MW. We’ve just completed</a:t>
            </a:r>
            <a:r>
              <a:rPr lang="en-US" baseline="0" dirty="0"/>
              <a:t> 50 cycles of operation with a </a:t>
            </a:r>
            <a:r>
              <a:rPr lang="en-US" dirty="0"/>
              <a:t>cold neutron source of unsurpassed brightness</a:t>
            </a:r>
            <a:r>
              <a:rPr lang="en-US" baseline="0" dirty="0"/>
              <a:t> which </a:t>
            </a:r>
            <a:r>
              <a:rPr lang="en-US" dirty="0"/>
              <a:t>provide researchers the ability to determine nanoscale structures in a vast array of materials (polymers, biological macromolecules, solids).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Between the SNS and HFIR we currently operate 30</a:t>
            </a:r>
            <a:r>
              <a:rPr lang="en-US" baseline="0" dirty="0"/>
              <a:t> beam lines serving around 1200 unique users a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3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/>
              <a:buNone/>
            </a:pPr>
            <a:r>
              <a:rPr lang="en-US" dirty="0"/>
              <a:t>&gt;30 industrial</a:t>
            </a:r>
            <a:r>
              <a:rPr lang="en-US" baseline="0" dirty="0"/>
              <a:t> companies utilized ORNL neutron measurement techniques in recent years but currently a limited  number of “major” programs: e.g. Cummins, DuPont, GE, GM, &amp; P&amp;W, Honda, Corning, &amp; US Steel.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E782D-D5D0-364D-B4A3-0E35D8B3AB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9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8113789" y="0"/>
            <a:ext cx="4094672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04" y="179738"/>
            <a:ext cx="5546896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705" y="1761403"/>
            <a:ext cx="4340396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69705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539" y="66"/>
            <a:ext cx="9864325" cy="6629335"/>
          </a:xfrm>
          <a:prstGeom prst="rect">
            <a:avLst/>
          </a:prstGeom>
        </p:spPr>
      </p:pic>
      <p:pic>
        <p:nvPicPr>
          <p:cNvPr id="9" name="Picture 8" descr="HFIR_SNS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178" y="6364720"/>
            <a:ext cx="2887039" cy="329183"/>
          </a:xfrm>
          <a:prstGeom prst="rect">
            <a:avLst/>
          </a:prstGeom>
        </p:spPr>
      </p:pic>
      <p:pic>
        <p:nvPicPr>
          <p:cNvPr id="6" name="Picture 5" descr="title page graphic_HFIR-SNS_STS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274" y="609600"/>
            <a:ext cx="5350347" cy="480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/>
        </p:nvSpPr>
        <p:spPr>
          <a:xfrm>
            <a:off x="274320" y="320042"/>
            <a:ext cx="165898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62" y="1074421"/>
            <a:ext cx="11341741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162" y="5343837"/>
            <a:ext cx="538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</a:t>
            </a:r>
            <a:b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for the US Department of Energy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1E8798D-8DC1-4F66-BD16-7083682BED34}"/>
              </a:ext>
            </a:extLst>
          </p:cNvPr>
          <p:cNvSpPr/>
          <p:nvPr/>
        </p:nvSpPr>
        <p:spPr>
          <a:xfrm>
            <a:off x="11608905" y="2"/>
            <a:ext cx="583097" cy="5307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738" y="1388963"/>
            <a:ext cx="10864905" cy="560153"/>
          </a:xfrm>
        </p:spPr>
        <p:txBody>
          <a:bodyPr/>
          <a:lstStyle>
            <a:lvl1pPr algn="l">
              <a:defRPr sz="32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482" y="2928830"/>
            <a:ext cx="6253535" cy="1808175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39961D-E2BA-492C-BC48-01E29F648BCC}"/>
              </a:ext>
            </a:extLst>
          </p:cNvPr>
          <p:cNvSpPr/>
          <p:nvPr/>
        </p:nvSpPr>
        <p:spPr>
          <a:xfrm>
            <a:off x="6096000" y="5307667"/>
            <a:ext cx="6096000" cy="1550335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9A2B3-A685-470B-9190-7D6FE9C16A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273" y="5386774"/>
            <a:ext cx="1598751" cy="396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44590-B596-4A93-8D86-6F9A318AF1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7" y="444484"/>
            <a:ext cx="1349918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990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1"/>
            <a:ext cx="11425236" cy="501676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7" y="1371601"/>
            <a:ext cx="11372771" cy="4247957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867978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DB55031-6CBC-4BE4-8563-DD69C0E4F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831" y="1078994"/>
            <a:ext cx="5568919" cy="430197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6C8C473-D781-4047-9817-78BBBB4E8673}"/>
              </a:ext>
            </a:extLst>
          </p:cNvPr>
          <p:cNvSpPr/>
          <p:nvPr/>
        </p:nvSpPr>
        <p:spPr>
          <a:xfrm>
            <a:off x="6095999" y="-1"/>
            <a:ext cx="6096000" cy="68580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/>
        </p:nvSpPr>
        <p:spPr>
          <a:xfrm>
            <a:off x="274321" y="1078994"/>
            <a:ext cx="5812511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81"/>
            <a:ext cx="5413469" cy="48013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8" y="2688199"/>
            <a:ext cx="5431021" cy="2456231"/>
          </a:xfrm>
        </p:spPr>
        <p:txBody>
          <a:bodyPr/>
          <a:lstStyle>
            <a:lvl1pPr>
              <a:buClr>
                <a:schemeClr val="tx1"/>
              </a:buClr>
              <a:defRPr sz="20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CC9B5-CED7-4937-B550-93909B189247}"/>
              </a:ext>
            </a:extLst>
          </p:cNvPr>
          <p:cNvSpPr/>
          <p:nvPr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C09ADF-6A42-46CF-A9A5-D7059B139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6" y="444484"/>
            <a:ext cx="1306375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9020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01676"/>
          </a:xfrm>
        </p:spPr>
        <p:txBody>
          <a:bodyPr/>
          <a:lstStyle>
            <a:lvl1pPr>
              <a:lnSpc>
                <a:spcPct val="95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768" y="1444753"/>
            <a:ext cx="5507832" cy="4194420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+mn-lt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+mn-lt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 sz="1600">
                <a:latin typeface="+mn-lt"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 sz="1400">
                <a:latin typeface="+mn-lt"/>
              </a:defRPr>
            </a:lvl4pPr>
            <a:lvl5pPr marL="1482725" indent="-222250">
              <a:lnSpc>
                <a:spcPct val="95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753"/>
            <a:ext cx="5504688" cy="4194420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+mn-lt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+mn-lt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 sz="1600">
                <a:latin typeface="+mn-lt"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 sz="1400">
                <a:latin typeface="+mn-lt"/>
              </a:defRPr>
            </a:lvl4pPr>
            <a:lvl5pPr marL="1482725" indent="-222250">
              <a:lnSpc>
                <a:spcPct val="95000"/>
              </a:lnSpc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349592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01676"/>
          </a:xfrm>
        </p:spPr>
        <p:txBody>
          <a:bodyPr/>
          <a:lstStyle>
            <a:lvl1pPr>
              <a:lnSpc>
                <a:spcPct val="95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768" y="1444752"/>
            <a:ext cx="5507832" cy="821190"/>
          </a:xfrm>
        </p:spPr>
        <p:txBody>
          <a:bodyPr anchor="b"/>
          <a:lstStyle>
            <a:lvl1pPr marL="0" indent="0">
              <a:lnSpc>
                <a:spcPct val="95000"/>
              </a:lnSpc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768" y="2265944"/>
            <a:ext cx="5507832" cy="3373229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+mn-lt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+mn-lt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 sz="1600">
                <a:latin typeface="+mn-lt"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 sz="1400">
                <a:latin typeface="+mn-lt"/>
              </a:defRPr>
            </a:lvl4pPr>
            <a:lvl5pPr marL="1482725" indent="-222250">
              <a:lnSpc>
                <a:spcPct val="95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lnSpc>
                <a:spcPct val="95000"/>
              </a:lnSpc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65944"/>
            <a:ext cx="5504688" cy="3373229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+mn-lt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+mn-lt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 sz="1600">
                <a:latin typeface="+mn-lt"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 sz="1400">
                <a:latin typeface="+mn-lt"/>
              </a:defRPr>
            </a:lvl4pPr>
            <a:lvl5pPr marL="1482725" indent="-222250">
              <a:lnSpc>
                <a:spcPct val="95000"/>
              </a:lnSpc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994270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1"/>
            <a:ext cx="11425236" cy="501676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5427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93715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01676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425" y="1444752"/>
            <a:ext cx="5393905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425" y="2265944"/>
            <a:ext cx="5393905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lnSpc>
                <a:spcPct val="95000"/>
              </a:lnSpc>
              <a:buClr>
                <a:schemeClr val="tx1"/>
              </a:buClr>
              <a:defRPr sz="1800"/>
            </a:lvl1pPr>
            <a:lvl2pPr>
              <a:lnSpc>
                <a:spcPct val="95000"/>
              </a:lnSpc>
              <a:buClr>
                <a:schemeClr val="tx1"/>
              </a:buClr>
              <a:defRPr sz="1600"/>
            </a:lvl2pPr>
            <a:lvl3pPr>
              <a:lnSpc>
                <a:spcPct val="95000"/>
              </a:lnSpc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9343" y="1444752"/>
            <a:ext cx="538886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9343" y="2270334"/>
            <a:ext cx="538886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lnSpc>
                <a:spcPct val="95000"/>
              </a:lnSpc>
              <a:buClr>
                <a:schemeClr val="tx1"/>
              </a:buClr>
              <a:defRPr sz="1800"/>
            </a:lvl1pPr>
            <a:lvl2pPr>
              <a:lnSpc>
                <a:spcPct val="95000"/>
              </a:lnSpc>
              <a:buClr>
                <a:schemeClr val="tx1"/>
              </a:buClr>
              <a:defRPr sz="1600"/>
            </a:lvl2pPr>
            <a:lvl3pPr>
              <a:lnSpc>
                <a:spcPct val="95000"/>
              </a:lnSpc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404403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01676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265" y="1444753"/>
            <a:ext cx="3539339" cy="69914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265" y="2139507"/>
            <a:ext cx="3539339" cy="3939508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96991" y="1444753"/>
            <a:ext cx="3537319" cy="69914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6991" y="2143898"/>
            <a:ext cx="3537319" cy="3939508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27327" y="1444753"/>
            <a:ext cx="3537319" cy="69914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27327" y="2143898"/>
            <a:ext cx="3537319" cy="3939508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365206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0" y="1078994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5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/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80" y="1275790"/>
            <a:ext cx="5537405" cy="911019"/>
          </a:xfrm>
        </p:spPr>
        <p:txBody>
          <a:bodyPr/>
          <a:lstStyle>
            <a:lvl1pPr>
              <a:lnSpc>
                <a:spcPct val="95000"/>
              </a:lnSpc>
              <a:defRPr sz="2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217" y="2434852"/>
            <a:ext cx="5512904" cy="2709579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Century Gothic" panose="020B0502020202020204" pitchFamily="34" charset="0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078994"/>
            <a:ext cx="5512904" cy="42286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587E3B-57BC-4B9E-9BA0-707BE07CB94C}"/>
              </a:ext>
            </a:extLst>
          </p:cNvPr>
          <p:cNvSpPr/>
          <p:nvPr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A21945-2BB3-4CE6-AA63-28E4BBC649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1474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47" y="177800"/>
            <a:ext cx="11515053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080" y="1367185"/>
            <a:ext cx="1152352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/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80" y="1275789"/>
            <a:ext cx="5537405" cy="867930"/>
          </a:xfrm>
        </p:spPr>
        <p:txBody>
          <a:bodyPr/>
          <a:lstStyle>
            <a:lvl1pPr>
              <a:lnSpc>
                <a:spcPct val="90000"/>
              </a:lnSpc>
              <a:defRPr sz="2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217" y="2477531"/>
            <a:ext cx="5512904" cy="4139078"/>
          </a:xfrm>
        </p:spPr>
        <p:txBody>
          <a:bodyPr/>
          <a:lstStyle>
            <a:lvl1pPr>
              <a:lnSpc>
                <a:spcPct val="90000"/>
              </a:lnSpc>
              <a:buClr>
                <a:schemeClr val="tx1"/>
              </a:buClr>
              <a:defRPr sz="2000"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buClr>
                <a:schemeClr val="tx1"/>
              </a:buClr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078994"/>
            <a:ext cx="5512904" cy="42286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5B9F43-3CEE-446F-8E35-BC213A599756}"/>
              </a:ext>
            </a:extLst>
          </p:cNvPr>
          <p:cNvSpPr/>
          <p:nvPr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8DF9A1-5042-4686-969C-CF4B11C610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9904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2" y="0"/>
            <a:ext cx="11334583" cy="634440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1C2A179-EA72-4D9C-8B5A-60C726FDCDB1}"/>
              </a:ext>
            </a:extLst>
          </p:cNvPr>
          <p:cNvSpPr/>
          <p:nvPr/>
        </p:nvSpPr>
        <p:spPr>
          <a:xfrm>
            <a:off x="6095999" y="-1"/>
            <a:ext cx="6096000" cy="68580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344401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344401 h 6858000"/>
              <a:gd name="connsiteX6" fmla="*/ 5512903 w 6096000"/>
              <a:gd name="connsiteY6" fmla="*/ 63444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6344401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44401"/>
                </a:lnTo>
                <a:lnTo>
                  <a:pt x="5512903" y="63444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E25A-AEE2-4B84-B230-E61FBB5916C0}"/>
              </a:ext>
            </a:extLst>
          </p:cNvPr>
          <p:cNvSpPr/>
          <p:nvPr/>
        </p:nvSpPr>
        <p:spPr>
          <a:xfrm>
            <a:off x="0" y="6344404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1"/>
            <a:ext cx="11000232" cy="501676"/>
          </a:xfrm>
        </p:spPr>
        <p:txBody>
          <a:bodyPr/>
          <a:lstStyle>
            <a:lvl1pPr>
              <a:lnSpc>
                <a:spcPct val="95000"/>
              </a:lnSpc>
              <a:defRPr sz="2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53D30EF-56FE-412C-8B5E-E1FEDC6BE58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1D7D10-50EE-4EC8-8429-7F10D50FDF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6" y="6474106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6681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1" y="1435553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6351586" y="1435553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6351586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7345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7345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2169897" y="320042"/>
            <a:ext cx="1002210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895" y="400521"/>
            <a:ext cx="9999324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D583F3-A626-4386-A514-ABEE74ACAA93}"/>
              </a:ext>
            </a:extLst>
          </p:cNvPr>
          <p:cNvSpPr/>
          <p:nvPr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63F72F-D8C5-4724-B209-B51C0502E70D}"/>
              </a:ext>
            </a:extLst>
          </p:cNvPr>
          <p:cNvSpPr/>
          <p:nvPr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2AAD89-B12B-45CD-B15D-8478AE5BEF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6633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0" y="1435553"/>
            <a:ext cx="3868139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4299091" y="1435553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/>
        </p:nvSpPr>
        <p:spPr>
          <a:xfrm>
            <a:off x="8323860" y="1435553"/>
            <a:ext cx="3868139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1" y="948037"/>
            <a:ext cx="386675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/>
        </p:nvSpPr>
        <p:spPr>
          <a:xfrm>
            <a:off x="8323861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12017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7940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45755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2169897" y="320042"/>
            <a:ext cx="1002210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896" y="405256"/>
            <a:ext cx="9936760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A5E570-6CEB-41E7-8D0B-3A8F71C0DC0C}"/>
              </a:ext>
            </a:extLst>
          </p:cNvPr>
          <p:cNvSpPr/>
          <p:nvPr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01B422-8DF5-45CF-9477-2F7F2A9A0FF4}"/>
              </a:ext>
            </a:extLst>
          </p:cNvPr>
          <p:cNvSpPr/>
          <p:nvPr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BF1765-1FC6-4B2E-978F-E2CE306D8F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7057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/>
        </p:nvSpPr>
        <p:spPr>
          <a:xfrm>
            <a:off x="274322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817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/>
        </p:nvSpPr>
        <p:spPr>
          <a:xfrm>
            <a:off x="274321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/>
        </p:nvSpPr>
        <p:spPr>
          <a:xfrm>
            <a:off x="3288611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/>
        </p:nvSpPr>
        <p:spPr>
          <a:xfrm>
            <a:off x="3288611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/>
        </p:nvSpPr>
        <p:spPr>
          <a:xfrm>
            <a:off x="630290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/>
        </p:nvSpPr>
        <p:spPr>
          <a:xfrm>
            <a:off x="6302902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/>
        </p:nvSpPr>
        <p:spPr>
          <a:xfrm>
            <a:off x="9317194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/>
        </p:nvSpPr>
        <p:spPr>
          <a:xfrm>
            <a:off x="9317194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85800" indent="-170260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83917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05379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4923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/>
        </p:nvSpPr>
        <p:spPr>
          <a:xfrm>
            <a:off x="2169897" y="320042"/>
            <a:ext cx="1002210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896" y="405256"/>
            <a:ext cx="9936493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12498" y="969264"/>
            <a:ext cx="2879503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31939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87BB4B-352F-40F3-92C4-449A98607320}"/>
              </a:ext>
            </a:extLst>
          </p:cNvPr>
          <p:cNvSpPr/>
          <p:nvPr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F4C16E-1143-4307-BA5B-3A22A63363EC}"/>
              </a:ext>
            </a:extLst>
          </p:cNvPr>
          <p:cNvSpPr/>
          <p:nvPr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A45BF44-A7D3-46D8-9427-D88674E3E7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769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8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47" y="177800"/>
            <a:ext cx="11515053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096" y="1363056"/>
            <a:ext cx="5597677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9864" y="1363056"/>
            <a:ext cx="5597677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264" y="1462314"/>
            <a:ext cx="559003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264" y="2102076"/>
            <a:ext cx="55900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76828"/>
            <a:ext cx="55922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16590"/>
            <a:ext cx="55922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47" y="177800"/>
            <a:ext cx="5215853" cy="877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8113789" y="0"/>
            <a:ext cx="4094672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3789" y="66"/>
            <a:ext cx="4094672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8113789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268" y="6338371"/>
            <a:ext cx="17732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77800"/>
            <a:ext cx="10972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44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" y="65"/>
            <a:ext cx="12191767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0547" y="177800"/>
            <a:ext cx="11504904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1584" y="1445478"/>
            <a:ext cx="1152352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30261" y="65130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88164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NScD Orientation,</a:t>
            </a:r>
            <a:r>
              <a:rPr lang="en-US" sz="100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Jan 2018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HFIR_SNS_color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469" y="6374028"/>
            <a:ext cx="2368732" cy="3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9" y="274321"/>
            <a:ext cx="11378099" cy="5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5" y="1371600"/>
            <a:ext cx="11419468" cy="430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/>
        </p:nvSpPr>
        <p:spPr>
          <a:xfrm>
            <a:off x="0" y="320042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0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4C89F170-E44E-425F-916D-A6CE75BAD713}"/>
              </a:ext>
            </a:extLst>
          </p:cNvPr>
          <p:cNvSpPr txBox="1">
            <a:spLocks noChangeArrowheads="1"/>
          </p:cNvSpPr>
          <p:nvPr/>
        </p:nvSpPr>
        <p:spPr>
          <a:xfrm>
            <a:off x="6836639" y="6583680"/>
            <a:ext cx="5147733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100" dirty="0">
                <a:solidFill>
                  <a:srgbClr val="BFBFBF"/>
                </a:solidFill>
                <a:latin typeface="+mn-lt"/>
                <a:cs typeface="Arial" pitchFamily="34" charset="0"/>
              </a:rPr>
              <a:t> June 11, 2019</a:t>
            </a:r>
          </a:p>
        </p:txBody>
      </p:sp>
      <p:pic>
        <p:nvPicPr>
          <p:cNvPr id="11" name="Picture 10" descr="HFIR_SNS_color.png">
            <a:extLst>
              <a:ext uri="{FF2B5EF4-FFF2-40B4-BE49-F238E27FC236}">
                <a16:creationId xmlns:a16="http://schemas.microsoft.com/office/drawing/2014/main" id="{633A5BC0-4DAB-45CC-B4C1-E21B816F97F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2" y="6450820"/>
            <a:ext cx="2647407" cy="3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</p:sldLayoutIdLst>
  <p:hf hdr="0" ft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5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hyperlink" Target="http://www.bing.com/images/search?q=bridgestone+logo&amp;id=BD455BF51788202E14107128053B61744AF74BAB&amp;FORM=IQFRBA" TargetMode="External"/><Relationship Id="rId39" Type="http://schemas.openxmlformats.org/officeDocument/2006/relationships/image" Target="../media/image47.png"/><Relationship Id="rId3" Type="http://schemas.openxmlformats.org/officeDocument/2006/relationships/image" Target="../media/image17.tiff"/><Relationship Id="rId21" Type="http://schemas.openxmlformats.org/officeDocument/2006/relationships/image" Target="../media/image34.png"/><Relationship Id="rId34" Type="http://schemas.openxmlformats.org/officeDocument/2006/relationships/image" Target="../media/image43.png"/><Relationship Id="rId42" Type="http://schemas.openxmlformats.org/officeDocument/2006/relationships/image" Target="../media/image50.png"/><Relationship Id="rId47" Type="http://schemas.openxmlformats.org/officeDocument/2006/relationships/image" Target="../media/image55.tiff"/><Relationship Id="rId7" Type="http://schemas.openxmlformats.org/officeDocument/2006/relationships/image" Target="../media/image21.tif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7.jpeg"/><Relationship Id="rId33" Type="http://schemas.openxmlformats.org/officeDocument/2006/relationships/image" Target="../media/image42.jpeg"/><Relationship Id="rId38" Type="http://schemas.openxmlformats.org/officeDocument/2006/relationships/image" Target="../media/image46.png"/><Relationship Id="rId46" Type="http://schemas.openxmlformats.org/officeDocument/2006/relationships/image" Target="../media/image54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29" Type="http://schemas.openxmlformats.org/officeDocument/2006/relationships/image" Target="../media/image39.jpe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tiff"/><Relationship Id="rId11" Type="http://schemas.openxmlformats.org/officeDocument/2006/relationships/image" Target="../media/image24.png"/><Relationship Id="rId24" Type="http://schemas.openxmlformats.org/officeDocument/2006/relationships/hyperlink" Target="http://www.bing.com/images/search?q=p&amp;g+logo&amp;id=C38DCCAD5939F16E8D8EEE6F3CCF2FC823E28200&amp;FORM=IQFRBA" TargetMode="External"/><Relationship Id="rId32" Type="http://schemas.openxmlformats.org/officeDocument/2006/relationships/hyperlink" Target="http://www.army.mil/article/156895/Are_You_an_Engineer_or_Scientist___Submit_your___/" TargetMode="External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45" Type="http://schemas.openxmlformats.org/officeDocument/2006/relationships/image" Target="../media/image53.png"/><Relationship Id="rId5" Type="http://schemas.openxmlformats.org/officeDocument/2006/relationships/image" Target="../media/image19.tiff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hyperlink" Target="http://www.bing.com/images/search?q=dow+logo&amp;id=38CE2CC395EF0B2DF22AE32E356E4AC4459E7D14&amp;FORM=IQFRBA" TargetMode="External"/><Relationship Id="rId36" Type="http://schemas.openxmlformats.org/officeDocument/2006/relationships/image" Target="../media/image44.jpeg"/><Relationship Id="rId49" Type="http://schemas.openxmlformats.org/officeDocument/2006/relationships/image" Target="../media/image57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1.jpeg"/><Relationship Id="rId44" Type="http://schemas.openxmlformats.org/officeDocument/2006/relationships/image" Target="../media/image52.png"/><Relationship Id="rId4" Type="http://schemas.openxmlformats.org/officeDocument/2006/relationships/image" Target="../media/image18.tiff"/><Relationship Id="rId9" Type="http://schemas.openxmlformats.org/officeDocument/2006/relationships/image" Target="../media/image22.jpe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38.jpeg"/><Relationship Id="rId30" Type="http://schemas.openxmlformats.org/officeDocument/2006/relationships/image" Target="../media/image40.jpeg"/><Relationship Id="rId35" Type="http://schemas.openxmlformats.org/officeDocument/2006/relationships/hyperlink" Target="http://www.bing.com/images/search?q=pratt+&amp;+whitney+logo&amp;id=25A6ED7D89AF729BA5712C60079DCF1587CF1469&amp;FORM=IQFRBA" TargetMode="External"/><Relationship Id="rId43" Type="http://schemas.openxmlformats.org/officeDocument/2006/relationships/image" Target="../media/image51.png"/><Relationship Id="rId48" Type="http://schemas.openxmlformats.org/officeDocument/2006/relationships/image" Target="../media/image56.tiff"/><Relationship Id="rId8" Type="http://schemas.openxmlformats.org/officeDocument/2006/relationships/hyperlink" Target="http://www.bing.com/images/search?q=cummins+inc+logo&amp;id=F3529EAB7328FDC179E9A1B282F1EF21ECABE859&amp;FORM=IQFRB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82" y="1038922"/>
            <a:ext cx="6769201" cy="1027974"/>
          </a:xfrm>
        </p:spPr>
        <p:txBody>
          <a:bodyPr/>
          <a:lstStyle/>
          <a:p>
            <a:r>
              <a:rPr lang="en-US" dirty="0"/>
              <a:t>Spallation Neutron Source and High Flux Isotope Reactor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B206E8-77DF-41FA-B207-9B7A3CEBF737}"/>
              </a:ext>
            </a:extLst>
          </p:cNvPr>
          <p:cNvSpPr/>
          <p:nvPr/>
        </p:nvSpPr>
        <p:spPr>
          <a:xfrm>
            <a:off x="9421368" y="4329791"/>
            <a:ext cx="2465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June 11,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Oak Ridge, Tennessee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E8820-5757-499B-8AB4-B8AA9A936D49}"/>
              </a:ext>
            </a:extLst>
          </p:cNvPr>
          <p:cNvSpPr txBox="1"/>
          <p:nvPr/>
        </p:nvSpPr>
        <p:spPr>
          <a:xfrm>
            <a:off x="417982" y="2862546"/>
            <a:ext cx="584967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Crystal Schrof, Manager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Scientific and Program Services Office</a:t>
            </a:r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200F-87D9-E54F-8488-5AC603CB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 on ORNL neutron sciences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E8461-15A0-7342-80A6-E81181DB2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neutrons.ornl.gov</a:t>
            </a:r>
            <a:endParaRPr lang="en-US" dirty="0"/>
          </a:p>
          <a:p>
            <a:r>
              <a:rPr lang="en-US" dirty="0"/>
              <a:t>Industrial Applications Program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Ke</a:t>
            </a:r>
            <a:r>
              <a:rPr lang="en-US" dirty="0"/>
              <a:t> An, Industrial Liaison</a:t>
            </a:r>
          </a:p>
          <a:p>
            <a:pPr lvl="1"/>
            <a:r>
              <a:rPr lang="en-US" dirty="0" err="1"/>
              <a:t>kean@ornl.gov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88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34478" y="5683392"/>
            <a:ext cx="6938128" cy="66084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lnSpc>
                <a:spcPct val="90000"/>
              </a:lnSpc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U.S. Department of Energy user facilities: </a:t>
            </a:r>
            <a:br>
              <a:rPr lang="en-US" dirty="0">
                <a:solidFill>
                  <a:prstClr val="black"/>
                </a:solidFill>
                <a:cs typeface="Arial" charset="0"/>
              </a:rPr>
            </a:br>
            <a:r>
              <a:rPr lang="en-US" dirty="0">
                <a:solidFill>
                  <a:prstClr val="black"/>
                </a:solidFill>
                <a:cs typeface="Arial" charset="0"/>
              </a:rPr>
              <a:t>Unique capabilities available through peer review</a:t>
            </a: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1873322" y="1243571"/>
            <a:ext cx="413403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r"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</a:pPr>
            <a:r>
              <a:rPr lang="en-US" sz="1600" b="1" dirty="0">
                <a:latin typeface="+mn-lt"/>
              </a:rPr>
              <a:t>High Flux Isotope Reactor (HFIR) 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Intense steady-state neutron flux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and a high-brightness cold neutron source</a:t>
            </a:r>
          </a:p>
        </p:txBody>
      </p:sp>
      <p:sp>
        <p:nvSpPr>
          <p:cNvPr id="95239" name="Rectangle 4"/>
          <p:cNvSpPr>
            <a:spLocks noChangeArrowheads="1"/>
          </p:cNvSpPr>
          <p:nvPr/>
        </p:nvSpPr>
        <p:spPr bwMode="auto">
          <a:xfrm>
            <a:off x="6235520" y="1243571"/>
            <a:ext cx="398538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>
              <a:lnSpc>
                <a:spcPct val="90000"/>
              </a:lnSpc>
              <a:spcBef>
                <a:spcPct val="60000"/>
              </a:spcBef>
              <a:buClr>
                <a:srgbClr val="01673E"/>
              </a:buClr>
            </a:pPr>
            <a:r>
              <a:rPr lang="en-US" sz="1600" b="1" dirty="0">
                <a:latin typeface="+mn-lt"/>
              </a:rPr>
              <a:t>Spallation Neutron Source (SNS) </a:t>
            </a:r>
            <a:br>
              <a:rPr lang="en-US" sz="1600" b="1" dirty="0">
                <a:latin typeface="+mn-lt"/>
              </a:rPr>
            </a:br>
            <a:r>
              <a:rPr lang="en-US" sz="1600" dirty="0">
                <a:latin typeface="+mn-lt"/>
              </a:rPr>
              <a:t>World’s most powerful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accelerator-based neutron source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5462" y="177801"/>
            <a:ext cx="9912838" cy="911019"/>
          </a:xfrm>
        </p:spPr>
        <p:txBody>
          <a:bodyPr/>
          <a:lstStyle/>
          <a:p>
            <a:r>
              <a:rPr lang="en-US" dirty="0"/>
              <a:t>ORNL develops and operates advanced neutron scattering user facilities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73323" y="2004491"/>
            <a:ext cx="8486801" cy="3660047"/>
            <a:chOff x="343790" y="2053471"/>
            <a:chExt cx="6826643" cy="29440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790" y="2053472"/>
              <a:ext cx="3325346" cy="2944081"/>
            </a:xfrm>
            <a:prstGeom prst="round2Diag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5087" y="2053471"/>
              <a:ext cx="3325346" cy="2944081"/>
            </a:xfrm>
            <a:prstGeom prst="round2DiagRect">
              <a:avLst>
                <a:gd name="adj1" fmla="val 0"/>
                <a:gd name="adj2" fmla="val 11443"/>
              </a:avLst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762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FA26-E126-CC47-802F-4E8D91D3D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9" y="274321"/>
            <a:ext cx="11425236" cy="911019"/>
          </a:xfrm>
        </p:spPr>
        <p:txBody>
          <a:bodyPr/>
          <a:lstStyle/>
          <a:p>
            <a:r>
              <a:rPr lang="en-US" dirty="0"/>
              <a:t>Thousands of researchers rely on ORNL’s neutron facilities annually for scientific discovery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37A1D4-0726-EA4A-8128-9B602DEF5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461844"/>
              </p:ext>
            </p:extLst>
          </p:nvPr>
        </p:nvGraphicFramePr>
        <p:xfrm>
          <a:off x="508001" y="1185341"/>
          <a:ext cx="10989732" cy="4944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060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621B-B4D4-1845-9EEF-14B8AEF6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is accessing ORNL’s neutron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2620A-D6FB-7244-87AA-A6DF1F90F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34068"/>
            <a:ext cx="7736771" cy="4047778"/>
          </a:xfrm>
        </p:spPr>
        <p:txBody>
          <a:bodyPr/>
          <a:lstStyle/>
          <a:p>
            <a:r>
              <a:rPr lang="en-US" sz="2400" dirty="0"/>
              <a:t>Contractual mechanisms for users that need assistance with neutron scattering </a:t>
            </a:r>
          </a:p>
          <a:p>
            <a:pPr lvl="1"/>
            <a:r>
              <a:rPr lang="en-US" sz="2000" dirty="0"/>
              <a:t>Full or “concierge” service </a:t>
            </a:r>
          </a:p>
          <a:p>
            <a:pPr lvl="1"/>
            <a:r>
              <a:rPr lang="en-US" sz="2000" dirty="0"/>
              <a:t>Remote data collection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8827C-A8C5-2848-B3A8-86CD4C73E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50" y="775997"/>
            <a:ext cx="3944588" cy="2958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B9F863-F001-5F40-BEDE-CA9B6D93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325" y="3798088"/>
            <a:ext cx="4793613" cy="2644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03F37-F73C-8C40-ABBC-0C0344F0E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01" y="3786663"/>
            <a:ext cx="4677102" cy="26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CC012E3-804C-1C49-9BBB-6AB5B884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494" y="344209"/>
            <a:ext cx="1168137" cy="4867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DF66BA3-170E-CB48-98D0-09E2A8799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298" y="3465004"/>
            <a:ext cx="694903" cy="694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193CA01-8BE0-894B-882D-ED6BC4BD7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753" y="2326254"/>
            <a:ext cx="806295" cy="8062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48AAEB-1AEB-354F-96E6-BF2C84D48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586" y="2343221"/>
            <a:ext cx="696846" cy="696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5248F5-C5A3-D04C-966F-82EE4AFBB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3453" y="2977372"/>
            <a:ext cx="832876" cy="554241"/>
          </a:xfrm>
          <a:prstGeom prst="rect">
            <a:avLst/>
          </a:prstGeom>
        </p:spPr>
      </p:pic>
      <p:sp>
        <p:nvSpPr>
          <p:cNvPr id="71" name="Freeform 70">
            <a:extLst>
              <a:ext uri="{FF2B5EF4-FFF2-40B4-BE49-F238E27FC236}">
                <a16:creationId xmlns:a16="http://schemas.microsoft.com/office/drawing/2014/main" id="{E6F78A72-3E65-7043-9552-474D3BBA7A86}"/>
              </a:ext>
            </a:extLst>
          </p:cNvPr>
          <p:cNvSpPr/>
          <p:nvPr/>
        </p:nvSpPr>
        <p:spPr>
          <a:xfrm>
            <a:off x="2861525" y="3768273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pic>
        <p:nvPicPr>
          <p:cNvPr id="1026" name="Picture 2" descr="Image result for cummins inc logo">
            <a:hlinkClick r:id="rId8" tooltip="Search images of cummins inc logo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9" t="18000" r="30167" b="17260"/>
          <a:stretch/>
        </p:blipFill>
        <p:spPr bwMode="auto">
          <a:xfrm>
            <a:off x="5799826" y="3324225"/>
            <a:ext cx="829574" cy="7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Freeform 66"/>
          <p:cNvSpPr/>
          <p:nvPr/>
        </p:nvSpPr>
        <p:spPr>
          <a:xfrm>
            <a:off x="7534275" y="1200150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4290" y="107684"/>
            <a:ext cx="7582154" cy="1532727"/>
          </a:xfrm>
        </p:spPr>
        <p:txBody>
          <a:bodyPr/>
          <a:lstStyle/>
          <a:p>
            <a:r>
              <a:rPr lang="en-US" dirty="0"/>
              <a:t>Industry Partners</a:t>
            </a:r>
            <a:br>
              <a:rPr lang="en-US" dirty="0"/>
            </a:br>
            <a:r>
              <a:rPr lang="en-US" sz="2400" i="1" dirty="0"/>
              <a:t>Neutron measurement techniques at ORNL support applied research and product development</a:t>
            </a:r>
          </a:p>
        </p:txBody>
      </p:sp>
      <p:sp>
        <p:nvSpPr>
          <p:cNvPr id="6" name="Freeform 5"/>
          <p:cNvSpPr/>
          <p:nvPr/>
        </p:nvSpPr>
        <p:spPr>
          <a:xfrm>
            <a:off x="5649647" y="3243645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27101" rIns="209752" bIns="227101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Aft>
                <a:spcPct val="35000"/>
              </a:spcAft>
            </a:pPr>
            <a:endParaRPr lang="en-US" sz="3700"/>
          </a:p>
        </p:txBody>
      </p:sp>
      <p:sp>
        <p:nvSpPr>
          <p:cNvPr id="7" name="Freeform 6"/>
          <p:cNvSpPr/>
          <p:nvPr/>
        </p:nvSpPr>
        <p:spPr>
          <a:xfrm>
            <a:off x="6591423" y="2721436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/>
          </a:p>
        </p:txBody>
      </p:sp>
      <p:sp>
        <p:nvSpPr>
          <p:cNvPr id="8" name="Hexagon 7"/>
          <p:cNvSpPr/>
          <p:nvPr/>
        </p:nvSpPr>
        <p:spPr>
          <a:xfrm>
            <a:off x="7532618" y="3241829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5649647" y="2204976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27101" rIns="209752" bIns="227101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Aft>
                <a:spcPct val="35000"/>
              </a:spcAft>
            </a:pPr>
            <a:endParaRPr lang="en-US" sz="3700" dirty="0"/>
          </a:p>
        </p:txBody>
      </p:sp>
      <p:sp>
        <p:nvSpPr>
          <p:cNvPr id="10" name="Hexagon 9"/>
          <p:cNvSpPr/>
          <p:nvPr/>
        </p:nvSpPr>
        <p:spPr>
          <a:xfrm>
            <a:off x="6591423" y="1682465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>
              <a:alpha val="9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7532618" y="2202859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27101" rIns="209752" bIns="227101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Aft>
                <a:spcPct val="35000"/>
              </a:spcAft>
            </a:pPr>
            <a:endParaRPr lang="en-US" sz="3700" dirty="0"/>
          </a:p>
        </p:txBody>
      </p:sp>
      <p:sp>
        <p:nvSpPr>
          <p:cNvPr id="12" name="Hexagon 11"/>
          <p:cNvSpPr/>
          <p:nvPr/>
        </p:nvSpPr>
        <p:spPr>
          <a:xfrm>
            <a:off x="8474394" y="2731117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>
              <a:alpha val="9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8474394" y="1692448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14" name="Hexagon 13"/>
          <p:cNvSpPr/>
          <p:nvPr/>
        </p:nvSpPr>
        <p:spPr>
          <a:xfrm>
            <a:off x="9416170" y="2216776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9416170" y="3253931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16" name="Hexagon 15"/>
          <p:cNvSpPr/>
          <p:nvPr/>
        </p:nvSpPr>
        <p:spPr>
          <a:xfrm>
            <a:off x="9416170" y="1167932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Picture 10" descr="C:\Users\xnv\Desktop\mack truck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462" y="1228590"/>
            <a:ext cx="1056705" cy="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E:\Jobs\backgrounds_photos_artwork\Logo_pngs_ais\Detroit Diese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17" y="2290207"/>
            <a:ext cx="720771" cy="7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Jobs\backgrounds_photos_artwork\Logo_pngs_ais\Business_Industry\FORD\For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76" y="3005191"/>
            <a:ext cx="870640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E:\Jobs\backgrounds_photos_artwork\Logo_pngs_ais\Business_Industry\GE\G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3" y="3414154"/>
            <a:ext cx="607684" cy="60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E:\Jobs\backgrounds_photos_artwork\Logo_pngs_ais\Business_Industry\United Technologies\UTRC stack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952" y="3039372"/>
            <a:ext cx="984124" cy="30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Jobs\backgrounds_photos_artwork\Logo_pngs_ais\Business_Industry\GM\GM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051" y="1941705"/>
            <a:ext cx="408864" cy="42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E:\Jobs\backgrounds_photos_artwork\Logo_pngs_ais\Business_Industry\John Deere\john deere 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068" y="1835185"/>
            <a:ext cx="792666" cy="5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E:\Jobs\backgrounds_photos_artwork\Logo_pngs_ais\delphi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59" y="2489789"/>
            <a:ext cx="984740" cy="41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Hexagon 26"/>
          <p:cNvSpPr/>
          <p:nvPr/>
        </p:nvSpPr>
        <p:spPr>
          <a:xfrm>
            <a:off x="6591423" y="3768273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>
              <a:alpha val="90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6598" y="4085480"/>
            <a:ext cx="927524" cy="2579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1185" y="2514600"/>
            <a:ext cx="1023938" cy="304800"/>
          </a:xfrm>
          <a:prstGeom prst="rect">
            <a:avLst/>
          </a:prstGeom>
        </p:spPr>
      </p:pic>
      <p:pic>
        <p:nvPicPr>
          <p:cNvPr id="31" name="Picture 30" descr="honeywell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4097741"/>
            <a:ext cx="1125619" cy="3327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31549" y="4057588"/>
            <a:ext cx="780741" cy="4003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4400" y="4775268"/>
            <a:ext cx="1094386" cy="939732"/>
            <a:chOff x="5077814" y="4775268"/>
            <a:chExt cx="1094386" cy="939732"/>
          </a:xfrm>
          <a:noFill/>
        </p:grpSpPr>
        <p:sp>
          <p:nvSpPr>
            <p:cNvPr id="46" name="Hexagon 45"/>
            <p:cNvSpPr/>
            <p:nvPr/>
          </p:nvSpPr>
          <p:spPr>
            <a:xfrm>
              <a:off x="5077814" y="4775268"/>
              <a:ext cx="1094386" cy="939732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1905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292304" y="4876800"/>
              <a:ext cx="690641" cy="690641"/>
            </a:xfrm>
            <a:prstGeom prst="rect">
              <a:avLst/>
            </a:prstGeom>
            <a:grpFill/>
          </p:spPr>
        </p:pic>
      </p:grpSp>
      <p:sp>
        <p:nvSpPr>
          <p:cNvPr id="48" name="Hexagon 47"/>
          <p:cNvSpPr/>
          <p:nvPr/>
        </p:nvSpPr>
        <p:spPr>
          <a:xfrm>
            <a:off x="8495460" y="3797631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26" y="4566196"/>
            <a:ext cx="935128" cy="36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Hexagon 48"/>
          <p:cNvSpPr/>
          <p:nvPr/>
        </p:nvSpPr>
        <p:spPr>
          <a:xfrm>
            <a:off x="5649647" y="4267497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9" name="Picture 5" descr="http://tse1.mm.bing.net/th?id=OIP.Mb22f771e52d8aac962dcf4392e23f73cH0&amp;w=111&amp;h=108&amp;c=7&amp;rs=1&amp;qlt=90&amp;pid=3.1&amp;rm=2">
            <a:hlinkClick r:id="rId24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48" y="4340175"/>
            <a:ext cx="838200" cy="8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Hexagon 49"/>
          <p:cNvSpPr/>
          <p:nvPr/>
        </p:nvSpPr>
        <p:spPr>
          <a:xfrm>
            <a:off x="7563116" y="4282388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31" name="Picture 7" descr="http://tse1.mm.bing.net/th?id=OIP.M86974de22c57dad390e5256e1e0eaabeo0&amp;w=120&amp;h=110&amp;c=7&amp;rs=1&amp;qlt=90&amp;pid=3.1&amp;rm=2">
            <a:hlinkClick r:id="rId26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27" y="3953774"/>
            <a:ext cx="674663" cy="61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tse1.mm.bing.net/th?id=OIP.M86a796e71afb5adf273986610ac3da54H0&amp;w=97&amp;h=98&amp;c=7&amp;rs=1&amp;qlt=90&amp;pid=3.1&amp;rm=2">
            <a:hlinkClick r:id="rId28"/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0" b="26087"/>
          <a:stretch/>
        </p:blipFill>
        <p:spPr bwMode="auto">
          <a:xfrm>
            <a:off x="8578139" y="5070298"/>
            <a:ext cx="923925" cy="4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Hexagon 46"/>
          <p:cNvSpPr/>
          <p:nvPr/>
        </p:nvSpPr>
        <p:spPr>
          <a:xfrm>
            <a:off x="8492704" y="4825590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37" name="Picture 13" descr="Lockheed Martin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901" y="4487175"/>
            <a:ext cx="792162" cy="56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reeform 57"/>
          <p:cNvSpPr/>
          <p:nvPr/>
        </p:nvSpPr>
        <p:spPr>
          <a:xfrm>
            <a:off x="9445658" y="4301704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27101" rIns="209752" bIns="227101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Aft>
                <a:spcPct val="35000"/>
              </a:spcAft>
            </a:pPr>
            <a:endParaRPr lang="en-US" sz="3700"/>
          </a:p>
        </p:txBody>
      </p:sp>
      <p:pic>
        <p:nvPicPr>
          <p:cNvPr id="1039" name="Picture 15" descr="3M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679" y="537713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Hexagon 58"/>
          <p:cNvSpPr/>
          <p:nvPr/>
        </p:nvSpPr>
        <p:spPr>
          <a:xfrm>
            <a:off x="5656052" y="5283678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41" name="Picture 17" descr="http://www.army.mil/e2/c/images/2015/10/08/412175/size3.jpg">
            <a:hlinkClick r:id="rId32" tooltip="Are You an Engineer or Scientist?  Submit your resume to TARDEC's Human Resources Today!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738" y="-26008013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26" y="3416671"/>
            <a:ext cx="762536" cy="50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ttp://tse1.mm.bing.net/th?id=OIP.M890e5ca872a1f919e5b725c5ec437585H0&amp;w=129&amp;h=110&amp;c=7&amp;rs=1&amp;qlt=90&amp;pid=3.1&amp;rm=2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74" y="5397362"/>
            <a:ext cx="897860" cy="7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Hexagon 63"/>
          <p:cNvSpPr/>
          <p:nvPr/>
        </p:nvSpPr>
        <p:spPr>
          <a:xfrm>
            <a:off x="7542092" y="5299496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54" y="5579686"/>
            <a:ext cx="883520" cy="46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Hexagon 64"/>
          <p:cNvSpPr/>
          <p:nvPr/>
        </p:nvSpPr>
        <p:spPr>
          <a:xfrm>
            <a:off x="9447092" y="5339758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1"/>
          <p:cNvGrpSpPr/>
          <p:nvPr/>
        </p:nvGrpSpPr>
        <p:grpSpPr>
          <a:xfrm>
            <a:off x="6601899" y="4796369"/>
            <a:ext cx="1094386" cy="939732"/>
            <a:chOff x="3183148" y="4775268"/>
            <a:chExt cx="1094386" cy="939732"/>
          </a:xfrm>
        </p:grpSpPr>
        <p:pic>
          <p:nvPicPr>
            <p:cNvPr id="1048" name="Picture 24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340" y="4994607"/>
              <a:ext cx="843296" cy="48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Hexagon 69"/>
            <p:cNvSpPr/>
            <p:nvPr/>
          </p:nvSpPr>
          <p:spPr>
            <a:xfrm>
              <a:off x="3183148" y="4775268"/>
              <a:ext cx="1094386" cy="939732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049" name="Picture 25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5" r="27270"/>
          <a:stretch/>
        </p:blipFill>
        <p:spPr bwMode="auto">
          <a:xfrm>
            <a:off x="4055853" y="5333036"/>
            <a:ext cx="561635" cy="88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Hexagon 72"/>
          <p:cNvSpPr/>
          <p:nvPr/>
        </p:nvSpPr>
        <p:spPr>
          <a:xfrm>
            <a:off x="3782414" y="5308668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50" name="Picture 26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19931" r="7324"/>
          <a:stretch/>
        </p:blipFill>
        <p:spPr bwMode="auto">
          <a:xfrm>
            <a:off x="3929330" y="4522049"/>
            <a:ext cx="806078" cy="46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Hexagon 71"/>
          <p:cNvSpPr/>
          <p:nvPr/>
        </p:nvSpPr>
        <p:spPr>
          <a:xfrm>
            <a:off x="3782414" y="4267200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94" y="5020574"/>
            <a:ext cx="891274" cy="40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Hexagon 75"/>
          <p:cNvSpPr/>
          <p:nvPr/>
        </p:nvSpPr>
        <p:spPr>
          <a:xfrm>
            <a:off x="2850762" y="4783894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52" name="Picture 28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4260" r="12708" b="19654"/>
          <a:stretch/>
        </p:blipFill>
        <p:spPr bwMode="auto">
          <a:xfrm>
            <a:off x="2036200" y="5503653"/>
            <a:ext cx="817705" cy="53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Hexagon 76"/>
          <p:cNvSpPr/>
          <p:nvPr/>
        </p:nvSpPr>
        <p:spPr>
          <a:xfrm>
            <a:off x="1905000" y="5308668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1" name="Hexagon 80"/>
          <p:cNvSpPr/>
          <p:nvPr/>
        </p:nvSpPr>
        <p:spPr>
          <a:xfrm>
            <a:off x="4724400" y="3784668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39" y="2032479"/>
            <a:ext cx="867498" cy="2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1295400"/>
            <a:ext cx="694778" cy="69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604971" y="1447801"/>
            <a:ext cx="9188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+mj-lt"/>
              </a:rPr>
              <a:t>Hill </a:t>
            </a:r>
          </a:p>
          <a:p>
            <a:pPr algn="ctr">
              <a:lnSpc>
                <a:spcPct val="90000"/>
              </a:lnSpc>
            </a:pPr>
            <a:r>
              <a:rPr lang="en-US" sz="1000" b="1" dirty="0">
                <a:latin typeface="+mj-lt"/>
              </a:rPr>
              <a:t>Engineering</a:t>
            </a:r>
          </a:p>
          <a:p>
            <a:pPr algn="ctr">
              <a:lnSpc>
                <a:spcPct val="90000"/>
              </a:lnSpc>
            </a:pPr>
            <a:r>
              <a:rPr lang="en-US" sz="1000" b="1" dirty="0">
                <a:latin typeface="+mj-lt"/>
              </a:rPr>
              <a:t>LLC</a:t>
            </a:r>
          </a:p>
        </p:txBody>
      </p:sp>
      <p:sp>
        <p:nvSpPr>
          <p:cNvPr id="75" name="Freeform 74"/>
          <p:cNvSpPr/>
          <p:nvPr/>
        </p:nvSpPr>
        <p:spPr>
          <a:xfrm>
            <a:off x="1913626" y="4290756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78" y="4623211"/>
            <a:ext cx="925807" cy="28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Hexagon 73">
            <a:extLst>
              <a:ext uri="{FF2B5EF4-FFF2-40B4-BE49-F238E27FC236}">
                <a16:creationId xmlns:a16="http://schemas.microsoft.com/office/drawing/2014/main" id="{0603929E-9E44-6C4E-9289-AF18D5EE2E07}"/>
              </a:ext>
            </a:extLst>
          </p:cNvPr>
          <p:cNvSpPr/>
          <p:nvPr/>
        </p:nvSpPr>
        <p:spPr>
          <a:xfrm>
            <a:off x="3789476" y="3232932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ED332A-E2DC-6847-AE34-652A2DE5FE11}"/>
              </a:ext>
            </a:extLst>
          </p:cNvPr>
          <p:cNvPicPr>
            <a:picLocks noChangeAspect="1"/>
          </p:cNvPicPr>
          <p:nvPr/>
        </p:nvPicPr>
        <p:blipFill rotWithShape="1">
          <a:blip r:embed="rId46"/>
          <a:srcRect l="19140" r="16568"/>
          <a:stretch/>
        </p:blipFill>
        <p:spPr>
          <a:xfrm>
            <a:off x="4959309" y="2897643"/>
            <a:ext cx="685800" cy="711132"/>
          </a:xfrm>
          <a:prstGeom prst="rect">
            <a:avLst/>
          </a:prstGeom>
        </p:spPr>
      </p:pic>
      <p:sp>
        <p:nvSpPr>
          <p:cNvPr id="78" name="Hexagon 77">
            <a:extLst>
              <a:ext uri="{FF2B5EF4-FFF2-40B4-BE49-F238E27FC236}">
                <a16:creationId xmlns:a16="http://schemas.microsoft.com/office/drawing/2014/main" id="{A0189803-D8C4-A347-BA3D-9B61CFCEF7BB}"/>
              </a:ext>
            </a:extLst>
          </p:cNvPr>
          <p:cNvSpPr/>
          <p:nvPr/>
        </p:nvSpPr>
        <p:spPr>
          <a:xfrm>
            <a:off x="4730962" y="2728999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E43502C8-E572-474E-93EC-3ED311E41D04}"/>
              </a:ext>
            </a:extLst>
          </p:cNvPr>
          <p:cNvSpPr/>
          <p:nvPr/>
        </p:nvSpPr>
        <p:spPr>
          <a:xfrm>
            <a:off x="1929747" y="3268731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DB3A5DF4-2D25-AB41-B68C-44CFEE0631A8}"/>
              </a:ext>
            </a:extLst>
          </p:cNvPr>
          <p:cNvSpPr/>
          <p:nvPr/>
        </p:nvSpPr>
        <p:spPr>
          <a:xfrm>
            <a:off x="2861137" y="2750964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4643C85B-7B65-9142-94B9-48A11EF1741A}"/>
              </a:ext>
            </a:extLst>
          </p:cNvPr>
          <p:cNvSpPr/>
          <p:nvPr/>
        </p:nvSpPr>
        <p:spPr>
          <a:xfrm>
            <a:off x="3763742" y="2200757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D749DB4E-D3C9-6543-BFCC-5D443547A0EB}"/>
              </a:ext>
            </a:extLst>
          </p:cNvPr>
          <p:cNvSpPr/>
          <p:nvPr/>
        </p:nvSpPr>
        <p:spPr>
          <a:xfrm>
            <a:off x="4704120" y="1704553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1386E405-F046-EF42-A1EF-679CB98E9311}"/>
              </a:ext>
            </a:extLst>
          </p:cNvPr>
          <p:cNvSpPr/>
          <p:nvPr/>
        </p:nvSpPr>
        <p:spPr>
          <a:xfrm>
            <a:off x="1910266" y="2253110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2249F53B-DA02-8E40-A24C-BDC1CF17D452}"/>
              </a:ext>
            </a:extLst>
          </p:cNvPr>
          <p:cNvSpPr/>
          <p:nvPr/>
        </p:nvSpPr>
        <p:spPr>
          <a:xfrm>
            <a:off x="2820646" y="1756324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05AE148-419F-C94A-8130-4F40989FA94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073884" y="1893506"/>
            <a:ext cx="614503" cy="6145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475E45F-57C5-ED4C-BECF-BFA4D9CDB142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704698" y="838201"/>
            <a:ext cx="744102" cy="631267"/>
          </a:xfrm>
          <a:prstGeom prst="rect">
            <a:avLst/>
          </a:prstGeom>
        </p:spPr>
      </p:pic>
      <p:sp>
        <p:nvSpPr>
          <p:cNvPr id="90" name="Freeform 89">
            <a:extLst>
              <a:ext uri="{FF2B5EF4-FFF2-40B4-BE49-F238E27FC236}">
                <a16:creationId xmlns:a16="http://schemas.microsoft.com/office/drawing/2014/main" id="{E07FCFC5-CB8C-9B4E-988F-FB734E114548}"/>
              </a:ext>
            </a:extLst>
          </p:cNvPr>
          <p:cNvSpPr/>
          <p:nvPr/>
        </p:nvSpPr>
        <p:spPr>
          <a:xfrm>
            <a:off x="8506814" y="694364"/>
            <a:ext cx="1094386" cy="939732"/>
          </a:xfrm>
          <a:custGeom>
            <a:avLst/>
            <a:gdLst>
              <a:gd name="connsiteX0" fmla="*/ 0 w 1354195"/>
              <a:gd name="connsiteY0" fmla="*/ 581413 h 1162826"/>
              <a:gd name="connsiteX1" fmla="*/ 290707 w 1354195"/>
              <a:gd name="connsiteY1" fmla="*/ 0 h 1162826"/>
              <a:gd name="connsiteX2" fmla="*/ 1063489 w 1354195"/>
              <a:gd name="connsiteY2" fmla="*/ 0 h 1162826"/>
              <a:gd name="connsiteX3" fmla="*/ 1354195 w 1354195"/>
              <a:gd name="connsiteY3" fmla="*/ 581413 h 1162826"/>
              <a:gd name="connsiteX4" fmla="*/ 1063489 w 1354195"/>
              <a:gd name="connsiteY4" fmla="*/ 1162826 h 1162826"/>
              <a:gd name="connsiteX5" fmla="*/ 290707 w 1354195"/>
              <a:gd name="connsiteY5" fmla="*/ 1162826 h 1162826"/>
              <a:gd name="connsiteX6" fmla="*/ 0 w 1354195"/>
              <a:gd name="connsiteY6" fmla="*/ 581413 h 116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195" h="1162826">
                <a:moveTo>
                  <a:pt x="0" y="581413"/>
                </a:moveTo>
                <a:lnTo>
                  <a:pt x="290707" y="0"/>
                </a:lnTo>
                <a:lnTo>
                  <a:pt x="1063489" y="0"/>
                </a:lnTo>
                <a:lnTo>
                  <a:pt x="1354195" y="581413"/>
                </a:lnTo>
                <a:lnTo>
                  <a:pt x="1063489" y="1162826"/>
                </a:lnTo>
                <a:lnTo>
                  <a:pt x="290707" y="1162826"/>
                </a:lnTo>
                <a:lnTo>
                  <a:pt x="0" y="581413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752" tIns="244881" rIns="209752" bIns="244881" numCol="1" spcCol="1270" anchor="ctr" anchorCtr="0">
            <a:noAutofit/>
          </a:bodyPr>
          <a:lstStyle/>
          <a:p>
            <a:pPr algn="ctr" defTabSz="2266950">
              <a:lnSpc>
                <a:spcPct val="90000"/>
              </a:lnSpc>
              <a:spcAft>
                <a:spcPct val="35000"/>
              </a:spcAft>
            </a:pPr>
            <a:endParaRPr lang="en-US" sz="5100" dirty="0"/>
          </a:p>
        </p:txBody>
      </p:sp>
      <p:sp>
        <p:nvSpPr>
          <p:cNvPr id="92" name="Hexagon 91">
            <a:extLst>
              <a:ext uri="{FF2B5EF4-FFF2-40B4-BE49-F238E27FC236}">
                <a16:creationId xmlns:a16="http://schemas.microsoft.com/office/drawing/2014/main" id="{AB3BB90C-6ABD-DF4A-B6EA-E80053EA0804}"/>
              </a:ext>
            </a:extLst>
          </p:cNvPr>
          <p:cNvSpPr/>
          <p:nvPr/>
        </p:nvSpPr>
        <p:spPr>
          <a:xfrm>
            <a:off x="9411620" y="125468"/>
            <a:ext cx="1094386" cy="939732"/>
          </a:xfrm>
          <a:prstGeom prst="hexagon">
            <a:avLst>
              <a:gd name="adj" fmla="val 25000"/>
              <a:gd name="vf" fmla="val 115470"/>
            </a:avLst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2" descr="Image for trademark with serial number 79209548">
            <a:extLst>
              <a:ext uri="{FF2B5EF4-FFF2-40B4-BE49-F238E27FC236}">
                <a16:creationId xmlns:a16="http://schemas.microsoft.com/office/drawing/2014/main" id="{94C306B6-31A5-D344-8DD6-7888A877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54" y="3493009"/>
            <a:ext cx="782533" cy="41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1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63" y="236983"/>
            <a:ext cx="11472333" cy="978729"/>
          </a:xfrm>
        </p:spPr>
        <p:txBody>
          <a:bodyPr/>
          <a:lstStyle/>
          <a:p>
            <a:r>
              <a:rPr lang="en-US" dirty="0"/>
              <a:t>Industry has three avenues to access ORNL’s neutron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63" y="936194"/>
            <a:ext cx="10876748" cy="5168960"/>
          </a:xfrm>
        </p:spPr>
        <p:txBody>
          <a:bodyPr/>
          <a:lstStyle/>
          <a:p>
            <a:r>
              <a:rPr lang="en-US" dirty="0">
                <a:latin typeface="+mn-lt"/>
              </a:rPr>
              <a:t>General User Program</a:t>
            </a:r>
          </a:p>
          <a:p>
            <a:pPr lvl="1"/>
            <a:r>
              <a:rPr lang="en-US" dirty="0">
                <a:latin typeface="+mn-lt"/>
              </a:rPr>
              <a:t>Apply for beam time through competitive proposal process</a:t>
            </a:r>
          </a:p>
          <a:p>
            <a:pPr lvl="2"/>
            <a:r>
              <a:rPr lang="en-US" dirty="0">
                <a:latin typeface="+mn-lt"/>
              </a:rPr>
              <a:t>Submit proposal using on-line system</a:t>
            </a:r>
          </a:p>
          <a:p>
            <a:pPr lvl="3"/>
            <a:r>
              <a:rPr lang="en-US" dirty="0">
                <a:latin typeface="+mn-lt"/>
              </a:rPr>
              <a:t>Two-page statement of research, plus sample description</a:t>
            </a:r>
          </a:p>
          <a:p>
            <a:pPr lvl="2"/>
            <a:r>
              <a:rPr lang="en-US" dirty="0">
                <a:latin typeface="+mn-lt"/>
              </a:rPr>
              <a:t>Must be technically feasible and safe</a:t>
            </a:r>
          </a:p>
          <a:p>
            <a:r>
              <a:rPr lang="en-US" dirty="0">
                <a:latin typeface="+mn-lt"/>
              </a:rPr>
              <a:t>Mail-in Program</a:t>
            </a:r>
          </a:p>
          <a:p>
            <a:pPr lvl="1"/>
            <a:r>
              <a:rPr lang="en-US" dirty="0">
                <a:latin typeface="+mn-lt"/>
              </a:rPr>
              <a:t>Submit proposal using on-line system</a:t>
            </a:r>
          </a:p>
          <a:p>
            <a:pPr lvl="1"/>
            <a:r>
              <a:rPr lang="en-US" dirty="0">
                <a:latin typeface="+mn-lt"/>
              </a:rPr>
              <a:t>Limited to beam lines with a Mail-in Program</a:t>
            </a:r>
          </a:p>
          <a:p>
            <a:r>
              <a:rPr lang="en-US" dirty="0">
                <a:latin typeface="+mn-lt"/>
              </a:rPr>
              <a:t>Industrial Applications Program </a:t>
            </a:r>
          </a:p>
          <a:p>
            <a:pPr lvl="1"/>
            <a:r>
              <a:rPr lang="en-US" dirty="0">
                <a:latin typeface="+mn-lt"/>
              </a:rPr>
              <a:t>Apply for beam time through Industrial Liaison</a:t>
            </a:r>
          </a:p>
          <a:p>
            <a:pPr lvl="1"/>
            <a:r>
              <a:rPr lang="en-US" dirty="0">
                <a:latin typeface="+mn-lt"/>
              </a:rPr>
              <a:t>Proposal developed with user and submitted by instrument scientist</a:t>
            </a:r>
          </a:p>
          <a:p>
            <a:pPr lvl="1"/>
            <a:r>
              <a:rPr lang="en-US" dirty="0">
                <a:latin typeface="+mn-lt"/>
              </a:rPr>
              <a:t>Internally reviewed for technical feasibility, safety, and merit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93500-2BA0-894F-B16F-4D15576FA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3310">
            <a:off x="8562874" y="1145079"/>
            <a:ext cx="3036358" cy="40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8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FB443390-2FE1-4012-921F-20805EA63C28}"/>
              </a:ext>
            </a:extLst>
          </p:cNvPr>
          <p:cNvSpPr/>
          <p:nvPr/>
        </p:nvSpPr>
        <p:spPr bwMode="auto">
          <a:xfrm>
            <a:off x="10783737" y="1044490"/>
            <a:ext cx="1076030" cy="1076031"/>
          </a:xfrm>
          <a:prstGeom prst="ellipse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8900" dist="381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7A4225-249F-43A5-AA0C-E17D035FFCAD}"/>
              </a:ext>
            </a:extLst>
          </p:cNvPr>
          <p:cNvSpPr/>
          <p:nvPr/>
        </p:nvSpPr>
        <p:spPr bwMode="auto">
          <a:xfrm>
            <a:off x="8525415" y="1036124"/>
            <a:ext cx="1076030" cy="1076031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8900" dist="381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FCF36E-A866-4999-B091-9D068408782F}"/>
              </a:ext>
            </a:extLst>
          </p:cNvPr>
          <p:cNvSpPr/>
          <p:nvPr/>
        </p:nvSpPr>
        <p:spPr bwMode="auto">
          <a:xfrm>
            <a:off x="6256077" y="1044490"/>
            <a:ext cx="1076030" cy="1076031"/>
          </a:xfrm>
          <a:prstGeom prst="ellipse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8900" dist="381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2CB523-8211-4099-B04A-6974AC73FADA}"/>
              </a:ext>
            </a:extLst>
          </p:cNvPr>
          <p:cNvSpPr/>
          <p:nvPr/>
        </p:nvSpPr>
        <p:spPr bwMode="auto">
          <a:xfrm>
            <a:off x="4007466" y="1044490"/>
            <a:ext cx="1076030" cy="107603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8900" dist="381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A6E60B3-E44B-4B9C-8446-0C78A3A06342}"/>
              </a:ext>
            </a:extLst>
          </p:cNvPr>
          <p:cNvSpPr/>
          <p:nvPr/>
        </p:nvSpPr>
        <p:spPr bwMode="auto">
          <a:xfrm>
            <a:off x="1744502" y="1044490"/>
            <a:ext cx="1076030" cy="1076031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88900" dist="38100" dir="16200000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59D56-F031-4A89-B379-04D8722B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Interacting with the private sector</a:t>
            </a:r>
          </a:p>
        </p:txBody>
      </p:sp>
      <p:sp>
        <p:nvSpPr>
          <p:cNvPr id="42" name="Freeform 10">
            <a:extLst>
              <a:ext uri="{FF2B5EF4-FFF2-40B4-BE49-F238E27FC236}">
                <a16:creationId xmlns:a16="http://schemas.microsoft.com/office/drawing/2014/main" id="{4726753B-F0A5-43F6-A339-EAEB62CA3B40}"/>
              </a:ext>
            </a:extLst>
          </p:cNvPr>
          <p:cNvSpPr/>
          <p:nvPr/>
        </p:nvSpPr>
        <p:spPr bwMode="auto">
          <a:xfrm flipV="1">
            <a:off x="492554" y="5754782"/>
            <a:ext cx="11247120" cy="0"/>
          </a:xfrm>
          <a:custGeom>
            <a:avLst/>
            <a:gdLst>
              <a:gd name="connsiteX0" fmla="*/ 0 w 11772900"/>
              <a:gd name="connsiteY0" fmla="*/ 0 h 0"/>
              <a:gd name="connsiteX1" fmla="*/ 11772900 w 11772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72900">
                <a:moveTo>
                  <a:pt x="0" y="0"/>
                </a:moveTo>
                <a:lnTo>
                  <a:pt x="11772900" y="0"/>
                </a:lnTo>
              </a:path>
            </a:pathLst>
          </a:custGeom>
          <a:noFill/>
          <a:ln w="50800" cap="rnd" cmpd="sng" algn="ctr">
            <a:solidFill>
              <a:srgbClr val="404040"/>
            </a:solidFill>
            <a:prstDash val="sysDot"/>
            <a:round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FC1C460-A6E9-448E-A679-763634D5C7F2}"/>
              </a:ext>
            </a:extLst>
          </p:cNvPr>
          <p:cNvSpPr/>
          <p:nvPr/>
        </p:nvSpPr>
        <p:spPr bwMode="auto">
          <a:xfrm>
            <a:off x="1497478" y="5634591"/>
            <a:ext cx="240383" cy="24038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F68944C-4EF5-43C9-888A-C94BB696C376}"/>
              </a:ext>
            </a:extLst>
          </p:cNvPr>
          <p:cNvSpPr/>
          <p:nvPr/>
        </p:nvSpPr>
        <p:spPr bwMode="auto">
          <a:xfrm>
            <a:off x="3769048" y="5634591"/>
            <a:ext cx="240383" cy="240383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FACD10A-4909-4037-8C96-D481329E962A}"/>
              </a:ext>
            </a:extLst>
          </p:cNvPr>
          <p:cNvSpPr/>
          <p:nvPr/>
        </p:nvSpPr>
        <p:spPr bwMode="auto">
          <a:xfrm>
            <a:off x="6040618" y="5634591"/>
            <a:ext cx="240383" cy="240383"/>
          </a:xfrm>
          <a:prstGeom prst="ellipse">
            <a:avLst/>
          </a:prstGeom>
          <a:solidFill>
            <a:schemeClr val="accent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34DA917-5F0C-4F15-B505-DDE0432F1E41}"/>
              </a:ext>
            </a:extLst>
          </p:cNvPr>
          <p:cNvSpPr/>
          <p:nvPr/>
        </p:nvSpPr>
        <p:spPr bwMode="auto">
          <a:xfrm>
            <a:off x="8312188" y="5634591"/>
            <a:ext cx="240383" cy="240383"/>
          </a:xfrm>
          <a:prstGeom prst="ellipse">
            <a:avLst/>
          </a:prstGeom>
          <a:solidFill>
            <a:schemeClr val="accent4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A2203DB-D6C4-4C35-8D71-C2AE9FC52D46}"/>
              </a:ext>
            </a:extLst>
          </p:cNvPr>
          <p:cNvSpPr/>
          <p:nvPr/>
        </p:nvSpPr>
        <p:spPr bwMode="auto">
          <a:xfrm>
            <a:off x="10583758" y="5634591"/>
            <a:ext cx="240383" cy="240383"/>
          </a:xfrm>
          <a:prstGeom prst="ellipse">
            <a:avLst/>
          </a:prstGeom>
          <a:solidFill>
            <a:schemeClr val="accent5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57">
            <a:extLst>
              <a:ext uri="{FF2B5EF4-FFF2-40B4-BE49-F238E27FC236}">
                <a16:creationId xmlns:a16="http://schemas.microsoft.com/office/drawing/2014/main" id="{25056C4B-A091-4CF2-B39E-DAF15C15A032}"/>
              </a:ext>
            </a:extLst>
          </p:cNvPr>
          <p:cNvSpPr/>
          <p:nvPr/>
        </p:nvSpPr>
        <p:spPr bwMode="auto">
          <a:xfrm>
            <a:off x="9662002" y="1505357"/>
            <a:ext cx="2083897" cy="4051234"/>
          </a:xfrm>
          <a:custGeom>
            <a:avLst/>
            <a:gdLst>
              <a:gd name="connsiteX0" fmla="*/ 0 w 1765495"/>
              <a:gd name="connsiteY0" fmla="*/ 0 h 2722598"/>
              <a:gd name="connsiteX1" fmla="*/ 1765495 w 1765495"/>
              <a:gd name="connsiteY1" fmla="*/ 0 h 2722598"/>
              <a:gd name="connsiteX2" fmla="*/ 1765495 w 1765495"/>
              <a:gd name="connsiteY2" fmla="*/ 2461846 h 2722598"/>
              <a:gd name="connsiteX3" fmla="*/ 1062474 w 1765495"/>
              <a:gd name="connsiteY3" fmla="*/ 2461846 h 2722598"/>
              <a:gd name="connsiteX4" fmla="*/ 882746 w 1765495"/>
              <a:gd name="connsiteY4" fmla="*/ 2722598 h 2722598"/>
              <a:gd name="connsiteX5" fmla="*/ 703019 w 1765495"/>
              <a:gd name="connsiteY5" fmla="*/ 2461846 h 2722598"/>
              <a:gd name="connsiteX6" fmla="*/ 0 w 1765495"/>
              <a:gd name="connsiteY6" fmla="*/ 2461846 h 272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495" h="2722598">
                <a:moveTo>
                  <a:pt x="0" y="0"/>
                </a:moveTo>
                <a:lnTo>
                  <a:pt x="1765495" y="0"/>
                </a:lnTo>
                <a:lnTo>
                  <a:pt x="1765495" y="2461846"/>
                </a:lnTo>
                <a:lnTo>
                  <a:pt x="1062474" y="2461846"/>
                </a:lnTo>
                <a:lnTo>
                  <a:pt x="882746" y="2722598"/>
                </a:lnTo>
                <a:lnTo>
                  <a:pt x="703019" y="2461846"/>
                </a:lnTo>
                <a:lnTo>
                  <a:pt x="0" y="2461846"/>
                </a:lnTo>
                <a:close/>
              </a:path>
            </a:pathLst>
          </a:cu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2743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Sub-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contracting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EDB793-FCF6-4E95-97F7-9A1CE37D8606}"/>
              </a:ext>
            </a:extLst>
          </p:cNvPr>
          <p:cNvSpPr/>
          <p:nvPr/>
        </p:nvSpPr>
        <p:spPr bwMode="auto">
          <a:xfrm>
            <a:off x="9662002" y="2403826"/>
            <a:ext cx="2083897" cy="27005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US">
                <a:latin typeface="+mn-lt"/>
              </a:rPr>
              <a:t>Purchasing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a wide variety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of goods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and services, with a special emphasis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on small businesses</a:t>
            </a:r>
            <a:endParaRPr lang="en-US" dirty="0">
              <a:latin typeface="+mn-lt"/>
            </a:endParaRPr>
          </a:p>
        </p:txBody>
      </p:sp>
      <p:sp>
        <p:nvSpPr>
          <p:cNvPr id="12" name="Freeform 63">
            <a:extLst>
              <a:ext uri="{FF2B5EF4-FFF2-40B4-BE49-F238E27FC236}">
                <a16:creationId xmlns:a16="http://schemas.microsoft.com/office/drawing/2014/main" id="{171E9912-ABB4-4F74-9085-9559DDDD4E27}"/>
              </a:ext>
            </a:extLst>
          </p:cNvPr>
          <p:cNvSpPr/>
          <p:nvPr/>
        </p:nvSpPr>
        <p:spPr bwMode="auto">
          <a:xfrm>
            <a:off x="7390432" y="1505357"/>
            <a:ext cx="2083897" cy="4051234"/>
          </a:xfrm>
          <a:custGeom>
            <a:avLst/>
            <a:gdLst>
              <a:gd name="connsiteX0" fmla="*/ 0 w 1765495"/>
              <a:gd name="connsiteY0" fmla="*/ 0 h 2722598"/>
              <a:gd name="connsiteX1" fmla="*/ 1765495 w 1765495"/>
              <a:gd name="connsiteY1" fmla="*/ 0 h 2722598"/>
              <a:gd name="connsiteX2" fmla="*/ 1765495 w 1765495"/>
              <a:gd name="connsiteY2" fmla="*/ 2461846 h 2722598"/>
              <a:gd name="connsiteX3" fmla="*/ 1062474 w 1765495"/>
              <a:gd name="connsiteY3" fmla="*/ 2461846 h 2722598"/>
              <a:gd name="connsiteX4" fmla="*/ 882746 w 1765495"/>
              <a:gd name="connsiteY4" fmla="*/ 2722598 h 2722598"/>
              <a:gd name="connsiteX5" fmla="*/ 703019 w 1765495"/>
              <a:gd name="connsiteY5" fmla="*/ 2461846 h 2722598"/>
              <a:gd name="connsiteX6" fmla="*/ 0 w 1765495"/>
              <a:gd name="connsiteY6" fmla="*/ 2461846 h 272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495" h="2722598">
                <a:moveTo>
                  <a:pt x="0" y="0"/>
                </a:moveTo>
                <a:lnTo>
                  <a:pt x="1765495" y="0"/>
                </a:lnTo>
                <a:lnTo>
                  <a:pt x="1765495" y="2461846"/>
                </a:lnTo>
                <a:lnTo>
                  <a:pt x="1062474" y="2461846"/>
                </a:lnTo>
                <a:lnTo>
                  <a:pt x="882746" y="2722598"/>
                </a:lnTo>
                <a:lnTo>
                  <a:pt x="703019" y="2461846"/>
                </a:lnTo>
                <a:lnTo>
                  <a:pt x="0" y="2461846"/>
                </a:ln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2743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>
                <a:latin typeface="+mn-lt"/>
              </a:rPr>
              <a:t>Economic development</a:t>
            </a:r>
            <a:endParaRPr lang="en-US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E85D47-88F2-43C6-95A5-1DB36EAC1ED3}"/>
              </a:ext>
            </a:extLst>
          </p:cNvPr>
          <p:cNvSpPr/>
          <p:nvPr/>
        </p:nvSpPr>
        <p:spPr bwMode="auto">
          <a:xfrm>
            <a:off x="7390432" y="2403826"/>
            <a:ext cx="2083897" cy="27005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</a:pPr>
            <a:r>
              <a:rPr lang="en-US">
                <a:latin typeface="+mn-lt"/>
              </a:rPr>
              <a:t>Supporting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the creation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of new jobs,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new companies, and increased competitiveness for the region, the state,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and the nation</a:t>
            </a:r>
            <a:endParaRPr lang="en-US" dirty="0">
              <a:latin typeface="+mn-lt"/>
            </a:endParaRPr>
          </a:p>
        </p:txBody>
      </p:sp>
      <p:sp>
        <p:nvSpPr>
          <p:cNvPr id="14" name="Freeform 69">
            <a:extLst>
              <a:ext uri="{FF2B5EF4-FFF2-40B4-BE49-F238E27FC236}">
                <a16:creationId xmlns:a16="http://schemas.microsoft.com/office/drawing/2014/main" id="{E8237CD0-2147-42E5-8996-861E8C51BBB1}"/>
              </a:ext>
            </a:extLst>
          </p:cNvPr>
          <p:cNvSpPr/>
          <p:nvPr/>
        </p:nvSpPr>
        <p:spPr bwMode="auto">
          <a:xfrm>
            <a:off x="5118862" y="1520793"/>
            <a:ext cx="2083897" cy="4035798"/>
          </a:xfrm>
          <a:custGeom>
            <a:avLst/>
            <a:gdLst>
              <a:gd name="connsiteX0" fmla="*/ 0 w 1765495"/>
              <a:gd name="connsiteY0" fmla="*/ 0 h 2722598"/>
              <a:gd name="connsiteX1" fmla="*/ 1765495 w 1765495"/>
              <a:gd name="connsiteY1" fmla="*/ 0 h 2722598"/>
              <a:gd name="connsiteX2" fmla="*/ 1765495 w 1765495"/>
              <a:gd name="connsiteY2" fmla="*/ 2461846 h 2722598"/>
              <a:gd name="connsiteX3" fmla="*/ 1062474 w 1765495"/>
              <a:gd name="connsiteY3" fmla="*/ 2461846 h 2722598"/>
              <a:gd name="connsiteX4" fmla="*/ 882746 w 1765495"/>
              <a:gd name="connsiteY4" fmla="*/ 2722598 h 2722598"/>
              <a:gd name="connsiteX5" fmla="*/ 703019 w 1765495"/>
              <a:gd name="connsiteY5" fmla="*/ 2461846 h 2722598"/>
              <a:gd name="connsiteX6" fmla="*/ 0 w 1765495"/>
              <a:gd name="connsiteY6" fmla="*/ 2461846 h 272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495" h="2722598">
                <a:moveTo>
                  <a:pt x="0" y="0"/>
                </a:moveTo>
                <a:lnTo>
                  <a:pt x="1765495" y="0"/>
                </a:lnTo>
                <a:lnTo>
                  <a:pt x="1765495" y="2461846"/>
                </a:lnTo>
                <a:lnTo>
                  <a:pt x="1062474" y="2461846"/>
                </a:lnTo>
                <a:lnTo>
                  <a:pt x="882746" y="2722598"/>
                </a:lnTo>
                <a:lnTo>
                  <a:pt x="703019" y="2461846"/>
                </a:lnTo>
                <a:lnTo>
                  <a:pt x="0" y="2461846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2743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>
                <a:latin typeface="+mn-lt"/>
              </a:rPr>
              <a:t>Industrial partnerships</a:t>
            </a:r>
            <a:endParaRPr lang="en-US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CB100-BB60-4B74-BC55-D39120C3FB6A}"/>
              </a:ext>
            </a:extLst>
          </p:cNvPr>
          <p:cNvSpPr/>
          <p:nvPr/>
        </p:nvSpPr>
        <p:spPr bwMode="auto">
          <a:xfrm>
            <a:off x="5118862" y="2403826"/>
            <a:ext cx="2083897" cy="27005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Engaging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in collaborative R&amp;D for shared benefit</a:t>
            </a: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Providing technical assistance to solve complex problems</a:t>
            </a:r>
          </a:p>
        </p:txBody>
      </p:sp>
      <p:sp>
        <p:nvSpPr>
          <p:cNvPr id="16" name="Freeform 75">
            <a:extLst>
              <a:ext uri="{FF2B5EF4-FFF2-40B4-BE49-F238E27FC236}">
                <a16:creationId xmlns:a16="http://schemas.microsoft.com/office/drawing/2014/main" id="{B9EEDB37-31BA-440B-80C9-29327BB8009C}"/>
              </a:ext>
            </a:extLst>
          </p:cNvPr>
          <p:cNvSpPr/>
          <p:nvPr/>
        </p:nvSpPr>
        <p:spPr bwMode="auto">
          <a:xfrm>
            <a:off x="2847292" y="1541415"/>
            <a:ext cx="2083897" cy="4015176"/>
          </a:xfrm>
          <a:custGeom>
            <a:avLst/>
            <a:gdLst>
              <a:gd name="connsiteX0" fmla="*/ 0 w 1765495"/>
              <a:gd name="connsiteY0" fmla="*/ 0 h 2722598"/>
              <a:gd name="connsiteX1" fmla="*/ 1765495 w 1765495"/>
              <a:gd name="connsiteY1" fmla="*/ 0 h 2722598"/>
              <a:gd name="connsiteX2" fmla="*/ 1765495 w 1765495"/>
              <a:gd name="connsiteY2" fmla="*/ 2461846 h 2722598"/>
              <a:gd name="connsiteX3" fmla="*/ 1062474 w 1765495"/>
              <a:gd name="connsiteY3" fmla="*/ 2461846 h 2722598"/>
              <a:gd name="connsiteX4" fmla="*/ 882746 w 1765495"/>
              <a:gd name="connsiteY4" fmla="*/ 2722598 h 2722598"/>
              <a:gd name="connsiteX5" fmla="*/ 703019 w 1765495"/>
              <a:gd name="connsiteY5" fmla="*/ 2461846 h 2722598"/>
              <a:gd name="connsiteX6" fmla="*/ 0 w 1765495"/>
              <a:gd name="connsiteY6" fmla="*/ 2461846 h 272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495" h="2722598">
                <a:moveTo>
                  <a:pt x="0" y="0"/>
                </a:moveTo>
                <a:lnTo>
                  <a:pt x="1765495" y="0"/>
                </a:lnTo>
                <a:lnTo>
                  <a:pt x="1765495" y="2461846"/>
                </a:lnTo>
                <a:lnTo>
                  <a:pt x="1062474" y="2461846"/>
                </a:lnTo>
                <a:lnTo>
                  <a:pt x="882746" y="2722598"/>
                </a:lnTo>
                <a:lnTo>
                  <a:pt x="703019" y="2461846"/>
                </a:lnTo>
                <a:lnTo>
                  <a:pt x="0" y="2461846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2743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>
                <a:latin typeface="+mn-lt"/>
              </a:rPr>
              <a:t>Sponsored research</a:t>
            </a:r>
            <a:endParaRPr lang="en-US" dirty="0"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1971B0-EA74-4E13-9866-CC7BA8E8DDCB}"/>
              </a:ext>
            </a:extLst>
          </p:cNvPr>
          <p:cNvSpPr/>
          <p:nvPr/>
        </p:nvSpPr>
        <p:spPr bwMode="auto">
          <a:xfrm>
            <a:off x="2847292" y="2403826"/>
            <a:ext cx="2083897" cy="27005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Bringing ORNL expertise and facilities to bear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on problems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that can only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be solved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using these resources, with full cost recovery</a:t>
            </a:r>
          </a:p>
        </p:txBody>
      </p:sp>
      <p:sp>
        <p:nvSpPr>
          <p:cNvPr id="18" name="Freeform 81">
            <a:extLst>
              <a:ext uri="{FF2B5EF4-FFF2-40B4-BE49-F238E27FC236}">
                <a16:creationId xmlns:a16="http://schemas.microsoft.com/office/drawing/2014/main" id="{9E2724AE-0FFE-4008-802B-B2F18F12BCE1}"/>
              </a:ext>
            </a:extLst>
          </p:cNvPr>
          <p:cNvSpPr/>
          <p:nvPr/>
        </p:nvSpPr>
        <p:spPr bwMode="auto">
          <a:xfrm>
            <a:off x="575722" y="1576957"/>
            <a:ext cx="2083897" cy="3979633"/>
          </a:xfrm>
          <a:custGeom>
            <a:avLst/>
            <a:gdLst>
              <a:gd name="connsiteX0" fmla="*/ 0 w 1765495"/>
              <a:gd name="connsiteY0" fmla="*/ 0 h 2722598"/>
              <a:gd name="connsiteX1" fmla="*/ 1765495 w 1765495"/>
              <a:gd name="connsiteY1" fmla="*/ 0 h 2722598"/>
              <a:gd name="connsiteX2" fmla="*/ 1765495 w 1765495"/>
              <a:gd name="connsiteY2" fmla="*/ 2461846 h 2722598"/>
              <a:gd name="connsiteX3" fmla="*/ 1062474 w 1765495"/>
              <a:gd name="connsiteY3" fmla="*/ 2461846 h 2722598"/>
              <a:gd name="connsiteX4" fmla="*/ 882746 w 1765495"/>
              <a:gd name="connsiteY4" fmla="*/ 2722598 h 2722598"/>
              <a:gd name="connsiteX5" fmla="*/ 703019 w 1765495"/>
              <a:gd name="connsiteY5" fmla="*/ 2461846 h 2722598"/>
              <a:gd name="connsiteX6" fmla="*/ 0 w 1765495"/>
              <a:gd name="connsiteY6" fmla="*/ 2461846 h 272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5495" h="2722598">
                <a:moveTo>
                  <a:pt x="0" y="0"/>
                </a:moveTo>
                <a:lnTo>
                  <a:pt x="1765495" y="0"/>
                </a:lnTo>
                <a:lnTo>
                  <a:pt x="1765495" y="2461846"/>
                </a:lnTo>
                <a:lnTo>
                  <a:pt x="1062474" y="2461846"/>
                </a:lnTo>
                <a:lnTo>
                  <a:pt x="882746" y="2722598"/>
                </a:lnTo>
                <a:lnTo>
                  <a:pt x="703019" y="2461846"/>
                </a:lnTo>
                <a:lnTo>
                  <a:pt x="0" y="2461846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2743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Technology licensing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0310D2-2C58-47E2-A8CD-8EB18536EFD4}"/>
              </a:ext>
            </a:extLst>
          </p:cNvPr>
          <p:cNvSpPr/>
          <p:nvPr/>
        </p:nvSpPr>
        <p:spPr bwMode="auto">
          <a:xfrm>
            <a:off x="575722" y="2403826"/>
            <a:ext cx="2083897" cy="27005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US" dirty="0">
                <a:latin typeface="+mn-lt"/>
              </a:rPr>
              <a:t>Moving intellectual property developed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at ORNL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to the commercial marketplace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EBF824-3A3C-497C-846E-268F46CA7C7C}"/>
              </a:ext>
            </a:extLst>
          </p:cNvPr>
          <p:cNvSpPr/>
          <p:nvPr/>
        </p:nvSpPr>
        <p:spPr bwMode="auto">
          <a:xfrm>
            <a:off x="10903829" y="1164582"/>
            <a:ext cx="835845" cy="8358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6350"/>
            <a:bevelB w="50800" h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E685AC-4680-4D56-98BF-CB1D4A69D2FC}"/>
              </a:ext>
            </a:extLst>
          </p:cNvPr>
          <p:cNvSpPr/>
          <p:nvPr/>
        </p:nvSpPr>
        <p:spPr bwMode="auto">
          <a:xfrm>
            <a:off x="8645507" y="1156216"/>
            <a:ext cx="835845" cy="8358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6350"/>
            <a:bevelB w="50800" h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6C2FC6-A24C-43FB-89E1-5C6D0C5A225B}"/>
              </a:ext>
            </a:extLst>
          </p:cNvPr>
          <p:cNvSpPr/>
          <p:nvPr/>
        </p:nvSpPr>
        <p:spPr bwMode="auto">
          <a:xfrm>
            <a:off x="6376169" y="1164582"/>
            <a:ext cx="835845" cy="8358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6350"/>
            <a:bevelB w="50800" h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3EDF6A5-B639-4EED-BE0F-544393EB0F35}"/>
              </a:ext>
            </a:extLst>
          </p:cNvPr>
          <p:cNvSpPr/>
          <p:nvPr/>
        </p:nvSpPr>
        <p:spPr bwMode="auto">
          <a:xfrm>
            <a:off x="4127558" y="1164582"/>
            <a:ext cx="835845" cy="8358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6350"/>
            <a:bevelB w="50800" h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A551385-DD4F-4745-82CD-6DD78AF6C05F}"/>
              </a:ext>
            </a:extLst>
          </p:cNvPr>
          <p:cNvSpPr/>
          <p:nvPr/>
        </p:nvSpPr>
        <p:spPr bwMode="auto">
          <a:xfrm>
            <a:off x="1864594" y="1164582"/>
            <a:ext cx="835845" cy="8358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6350"/>
            <a:bevelB w="50800" h="6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51D866D-8286-4A8E-950B-F2CC2EB12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83" y="1309664"/>
            <a:ext cx="542166" cy="566054"/>
          </a:xfrm>
          <a:prstGeom prst="rect">
            <a:avLst/>
          </a:prstGeom>
          <a:noFill/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E53DCAB-C2E8-4D18-93F8-79E705E76458}"/>
              </a:ext>
            </a:extLst>
          </p:cNvPr>
          <p:cNvGrpSpPr/>
          <p:nvPr/>
        </p:nvGrpSpPr>
        <p:grpSpPr>
          <a:xfrm>
            <a:off x="2076916" y="1352094"/>
            <a:ext cx="515037" cy="499963"/>
            <a:chOff x="1030698" y="4260074"/>
            <a:chExt cx="559604" cy="543225"/>
          </a:xfrm>
          <a:solidFill>
            <a:schemeClr val="accent2"/>
          </a:solidFill>
        </p:grpSpPr>
        <p:sp>
          <p:nvSpPr>
            <p:cNvPr id="59" name="Freeform 33">
              <a:extLst>
                <a:ext uri="{FF2B5EF4-FFF2-40B4-BE49-F238E27FC236}">
                  <a16:creationId xmlns:a16="http://schemas.microsoft.com/office/drawing/2014/main" id="{E93DFA3D-82C8-4952-8C86-14AF418B97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1672" y="4331048"/>
              <a:ext cx="294816" cy="252504"/>
            </a:xfrm>
            <a:custGeom>
              <a:avLst/>
              <a:gdLst>
                <a:gd name="T0" fmla="*/ 89 w 91"/>
                <a:gd name="T1" fmla="*/ 21 h 78"/>
                <a:gd name="T2" fmla="*/ 2 w 91"/>
                <a:gd name="T3" fmla="*/ 21 h 78"/>
                <a:gd name="T4" fmla="*/ 0 w 91"/>
                <a:gd name="T5" fmla="*/ 23 h 78"/>
                <a:gd name="T6" fmla="*/ 2 w 91"/>
                <a:gd name="T7" fmla="*/ 25 h 78"/>
                <a:gd name="T8" fmla="*/ 89 w 91"/>
                <a:gd name="T9" fmla="*/ 25 h 78"/>
                <a:gd name="T10" fmla="*/ 89 w 91"/>
                <a:gd name="T11" fmla="*/ 25 h 78"/>
                <a:gd name="T12" fmla="*/ 91 w 91"/>
                <a:gd name="T13" fmla="*/ 23 h 78"/>
                <a:gd name="T14" fmla="*/ 89 w 91"/>
                <a:gd name="T15" fmla="*/ 21 h 78"/>
                <a:gd name="T16" fmla="*/ 2 w 91"/>
                <a:gd name="T17" fmla="*/ 35 h 78"/>
                <a:gd name="T18" fmla="*/ 0 w 91"/>
                <a:gd name="T19" fmla="*/ 37 h 78"/>
                <a:gd name="T20" fmla="*/ 2 w 91"/>
                <a:gd name="T21" fmla="*/ 39 h 78"/>
                <a:gd name="T22" fmla="*/ 85 w 91"/>
                <a:gd name="T23" fmla="*/ 39 h 78"/>
                <a:gd name="T24" fmla="*/ 85 w 91"/>
                <a:gd name="T25" fmla="*/ 38 h 78"/>
                <a:gd name="T26" fmla="*/ 85 w 91"/>
                <a:gd name="T27" fmla="*/ 37 h 78"/>
                <a:gd name="T28" fmla="*/ 85 w 91"/>
                <a:gd name="T29" fmla="*/ 35 h 78"/>
                <a:gd name="T30" fmla="*/ 2 w 91"/>
                <a:gd name="T31" fmla="*/ 35 h 78"/>
                <a:gd name="T32" fmla="*/ 11 w 91"/>
                <a:gd name="T33" fmla="*/ 8 h 78"/>
                <a:gd name="T34" fmla="*/ 79 w 91"/>
                <a:gd name="T35" fmla="*/ 8 h 78"/>
                <a:gd name="T36" fmla="*/ 83 w 91"/>
                <a:gd name="T37" fmla="*/ 4 h 78"/>
                <a:gd name="T38" fmla="*/ 79 w 91"/>
                <a:gd name="T39" fmla="*/ 0 h 78"/>
                <a:gd name="T40" fmla="*/ 11 w 91"/>
                <a:gd name="T41" fmla="*/ 0 h 78"/>
                <a:gd name="T42" fmla="*/ 7 w 91"/>
                <a:gd name="T43" fmla="*/ 4 h 78"/>
                <a:gd name="T44" fmla="*/ 11 w 91"/>
                <a:gd name="T45" fmla="*/ 8 h 78"/>
                <a:gd name="T46" fmla="*/ 0 w 91"/>
                <a:gd name="T47" fmla="*/ 63 h 78"/>
                <a:gd name="T48" fmla="*/ 2 w 91"/>
                <a:gd name="T49" fmla="*/ 65 h 78"/>
                <a:gd name="T50" fmla="*/ 59 w 91"/>
                <a:gd name="T51" fmla="*/ 65 h 78"/>
                <a:gd name="T52" fmla="*/ 62 w 91"/>
                <a:gd name="T53" fmla="*/ 62 h 78"/>
                <a:gd name="T54" fmla="*/ 63 w 91"/>
                <a:gd name="T55" fmla="*/ 61 h 78"/>
                <a:gd name="T56" fmla="*/ 2 w 91"/>
                <a:gd name="T57" fmla="*/ 61 h 78"/>
                <a:gd name="T58" fmla="*/ 0 w 91"/>
                <a:gd name="T59" fmla="*/ 63 h 78"/>
                <a:gd name="T60" fmla="*/ 0 w 91"/>
                <a:gd name="T61" fmla="*/ 50 h 78"/>
                <a:gd name="T62" fmla="*/ 2 w 91"/>
                <a:gd name="T63" fmla="*/ 52 h 78"/>
                <a:gd name="T64" fmla="*/ 72 w 91"/>
                <a:gd name="T65" fmla="*/ 52 h 78"/>
                <a:gd name="T66" fmla="*/ 76 w 91"/>
                <a:gd name="T67" fmla="*/ 48 h 78"/>
                <a:gd name="T68" fmla="*/ 2 w 91"/>
                <a:gd name="T69" fmla="*/ 48 h 78"/>
                <a:gd name="T70" fmla="*/ 0 w 91"/>
                <a:gd name="T71" fmla="*/ 50 h 78"/>
                <a:gd name="T72" fmla="*/ 0 w 91"/>
                <a:gd name="T73" fmla="*/ 76 h 78"/>
                <a:gd name="T74" fmla="*/ 2 w 91"/>
                <a:gd name="T75" fmla="*/ 78 h 78"/>
                <a:gd name="T76" fmla="*/ 48 w 91"/>
                <a:gd name="T77" fmla="*/ 78 h 78"/>
                <a:gd name="T78" fmla="*/ 51 w 91"/>
                <a:gd name="T79" fmla="*/ 74 h 78"/>
                <a:gd name="T80" fmla="*/ 2 w 91"/>
                <a:gd name="T81" fmla="*/ 74 h 78"/>
                <a:gd name="T82" fmla="*/ 0 w 91"/>
                <a:gd name="T83" fmla="*/ 7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" h="78">
                  <a:moveTo>
                    <a:pt x="89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2"/>
                    <a:pt x="0" y="23"/>
                  </a:cubicBezTo>
                  <a:cubicBezTo>
                    <a:pt x="0" y="25"/>
                    <a:pt x="1" y="25"/>
                    <a:pt x="2" y="25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24"/>
                    <a:pt x="90" y="24"/>
                    <a:pt x="91" y="23"/>
                  </a:cubicBezTo>
                  <a:cubicBezTo>
                    <a:pt x="90" y="22"/>
                    <a:pt x="90" y="21"/>
                    <a:pt x="89" y="21"/>
                  </a:cubicBezTo>
                  <a:close/>
                  <a:moveTo>
                    <a:pt x="2" y="35"/>
                  </a:move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5" y="38"/>
                    <a:pt x="85" y="37"/>
                    <a:pt x="85" y="37"/>
                  </a:cubicBezTo>
                  <a:cubicBezTo>
                    <a:pt x="85" y="36"/>
                    <a:pt x="85" y="35"/>
                    <a:pt x="85" y="35"/>
                  </a:cubicBezTo>
                  <a:lnTo>
                    <a:pt x="2" y="35"/>
                  </a:lnTo>
                  <a:close/>
                  <a:moveTo>
                    <a:pt x="11" y="8"/>
                  </a:moveTo>
                  <a:cubicBezTo>
                    <a:pt x="79" y="8"/>
                    <a:pt x="79" y="8"/>
                    <a:pt x="79" y="8"/>
                  </a:cubicBezTo>
                  <a:cubicBezTo>
                    <a:pt x="82" y="8"/>
                    <a:pt x="83" y="6"/>
                    <a:pt x="83" y="4"/>
                  </a:cubicBezTo>
                  <a:cubicBezTo>
                    <a:pt x="83" y="1"/>
                    <a:pt x="82" y="0"/>
                    <a:pt x="7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1"/>
                    <a:pt x="7" y="4"/>
                  </a:cubicBezTo>
                  <a:cubicBezTo>
                    <a:pt x="7" y="6"/>
                    <a:pt x="9" y="8"/>
                    <a:pt x="11" y="8"/>
                  </a:cubicBezTo>
                  <a:close/>
                  <a:moveTo>
                    <a:pt x="0" y="63"/>
                  </a:moveTo>
                  <a:cubicBezTo>
                    <a:pt x="0" y="64"/>
                    <a:pt x="1" y="65"/>
                    <a:pt x="2" y="65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0" y="64"/>
                    <a:pt x="61" y="63"/>
                    <a:pt x="62" y="62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0" y="62"/>
                    <a:pt x="0" y="63"/>
                  </a:cubicBezTo>
                  <a:close/>
                  <a:moveTo>
                    <a:pt x="0" y="50"/>
                  </a:moveTo>
                  <a:cubicBezTo>
                    <a:pt x="0" y="51"/>
                    <a:pt x="1" y="52"/>
                    <a:pt x="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8"/>
                    <a:pt x="0" y="49"/>
                    <a:pt x="0" y="50"/>
                  </a:cubicBezTo>
                  <a:close/>
                  <a:moveTo>
                    <a:pt x="0" y="76"/>
                  </a:moveTo>
                  <a:cubicBezTo>
                    <a:pt x="0" y="77"/>
                    <a:pt x="1" y="78"/>
                    <a:pt x="2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9" y="77"/>
                    <a:pt x="50" y="76"/>
                    <a:pt x="51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4"/>
                    <a:pt x="0" y="75"/>
                    <a:pt x="0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8C707844-73E0-41E6-B2E2-B3A8143BD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698" y="4260074"/>
              <a:ext cx="436764" cy="543225"/>
            </a:xfrm>
            <a:custGeom>
              <a:avLst/>
              <a:gdLst>
                <a:gd name="T0" fmla="*/ 129 w 135"/>
                <a:gd name="T1" fmla="*/ 85 h 168"/>
                <a:gd name="T2" fmla="*/ 129 w 135"/>
                <a:gd name="T3" fmla="*/ 85 h 168"/>
                <a:gd name="T4" fmla="*/ 127 w 135"/>
                <a:gd name="T5" fmla="*/ 87 h 168"/>
                <a:gd name="T6" fmla="*/ 127 w 135"/>
                <a:gd name="T7" fmla="*/ 151 h 168"/>
                <a:gd name="T8" fmla="*/ 118 w 135"/>
                <a:gd name="T9" fmla="*/ 160 h 168"/>
                <a:gd name="T10" fmla="*/ 17 w 135"/>
                <a:gd name="T11" fmla="*/ 160 h 168"/>
                <a:gd name="T12" fmla="*/ 8 w 135"/>
                <a:gd name="T13" fmla="*/ 151 h 168"/>
                <a:gd name="T14" fmla="*/ 8 w 135"/>
                <a:gd name="T15" fmla="*/ 17 h 168"/>
                <a:gd name="T16" fmla="*/ 17 w 135"/>
                <a:gd name="T17" fmla="*/ 8 h 168"/>
                <a:gd name="T18" fmla="*/ 118 w 135"/>
                <a:gd name="T19" fmla="*/ 8 h 168"/>
                <a:gd name="T20" fmla="*/ 127 w 135"/>
                <a:gd name="T21" fmla="*/ 17 h 168"/>
                <a:gd name="T22" fmla="*/ 127 w 135"/>
                <a:gd name="T23" fmla="*/ 28 h 168"/>
                <a:gd name="T24" fmla="*/ 135 w 135"/>
                <a:gd name="T25" fmla="*/ 23 h 168"/>
                <a:gd name="T26" fmla="*/ 135 w 135"/>
                <a:gd name="T27" fmla="*/ 17 h 168"/>
                <a:gd name="T28" fmla="*/ 118 w 135"/>
                <a:gd name="T29" fmla="*/ 0 h 168"/>
                <a:gd name="T30" fmla="*/ 17 w 135"/>
                <a:gd name="T31" fmla="*/ 0 h 168"/>
                <a:gd name="T32" fmla="*/ 0 w 135"/>
                <a:gd name="T33" fmla="*/ 17 h 168"/>
                <a:gd name="T34" fmla="*/ 0 w 135"/>
                <a:gd name="T35" fmla="*/ 151 h 168"/>
                <a:gd name="T36" fmla="*/ 17 w 135"/>
                <a:gd name="T37" fmla="*/ 168 h 168"/>
                <a:gd name="T38" fmla="*/ 17 w 135"/>
                <a:gd name="T39" fmla="*/ 168 h 168"/>
                <a:gd name="T40" fmla="*/ 118 w 135"/>
                <a:gd name="T41" fmla="*/ 168 h 168"/>
                <a:gd name="T42" fmla="*/ 135 w 135"/>
                <a:gd name="T43" fmla="*/ 151 h 168"/>
                <a:gd name="T44" fmla="*/ 135 w 135"/>
                <a:gd name="T45" fmla="*/ 79 h 168"/>
                <a:gd name="T46" fmla="*/ 129 w 135"/>
                <a:gd name="T47" fmla="*/ 8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5" h="168">
                  <a:moveTo>
                    <a:pt x="129" y="85"/>
                  </a:moveTo>
                  <a:cubicBezTo>
                    <a:pt x="129" y="85"/>
                    <a:pt x="129" y="85"/>
                    <a:pt x="129" y="85"/>
                  </a:cubicBezTo>
                  <a:cubicBezTo>
                    <a:pt x="127" y="87"/>
                    <a:pt x="127" y="87"/>
                    <a:pt x="127" y="87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6"/>
                    <a:pt x="123" y="160"/>
                    <a:pt x="118" y="160"/>
                  </a:cubicBezTo>
                  <a:cubicBezTo>
                    <a:pt x="17" y="160"/>
                    <a:pt x="17" y="160"/>
                    <a:pt x="17" y="160"/>
                  </a:cubicBezTo>
                  <a:cubicBezTo>
                    <a:pt x="12" y="160"/>
                    <a:pt x="8" y="156"/>
                    <a:pt x="8" y="151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2"/>
                    <a:pt x="12" y="8"/>
                    <a:pt x="17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23" y="8"/>
                    <a:pt x="127" y="12"/>
                    <a:pt x="127" y="17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9" y="26"/>
                    <a:pt x="132" y="24"/>
                    <a:pt x="135" y="23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7"/>
                    <a:pt x="127" y="0"/>
                    <a:pt x="1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60"/>
                    <a:pt x="7" y="168"/>
                    <a:pt x="17" y="168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18" y="168"/>
                    <a:pt x="118" y="168"/>
                    <a:pt x="118" y="168"/>
                  </a:cubicBezTo>
                  <a:cubicBezTo>
                    <a:pt x="127" y="168"/>
                    <a:pt x="135" y="160"/>
                    <a:pt x="135" y="151"/>
                  </a:cubicBezTo>
                  <a:cubicBezTo>
                    <a:pt x="135" y="79"/>
                    <a:pt x="135" y="79"/>
                    <a:pt x="135" y="79"/>
                  </a:cubicBezTo>
                  <a:lnTo>
                    <a:pt x="129" y="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E5C187EC-5C5A-434A-98D2-87CACA07A8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0891" y="4318764"/>
              <a:ext cx="349411" cy="348046"/>
            </a:xfrm>
            <a:custGeom>
              <a:avLst/>
              <a:gdLst>
                <a:gd name="T0" fmla="*/ 23 w 108"/>
                <a:gd name="T1" fmla="*/ 70 h 108"/>
                <a:gd name="T2" fmla="*/ 1 w 108"/>
                <a:gd name="T3" fmla="*/ 106 h 108"/>
                <a:gd name="T4" fmla="*/ 2 w 108"/>
                <a:gd name="T5" fmla="*/ 107 h 108"/>
                <a:gd name="T6" fmla="*/ 38 w 108"/>
                <a:gd name="T7" fmla="*/ 85 h 108"/>
                <a:gd name="T8" fmla="*/ 55 w 108"/>
                <a:gd name="T9" fmla="*/ 68 h 108"/>
                <a:gd name="T10" fmla="*/ 40 w 108"/>
                <a:gd name="T11" fmla="*/ 53 h 108"/>
                <a:gd name="T12" fmla="*/ 23 w 108"/>
                <a:gd name="T13" fmla="*/ 70 h 108"/>
                <a:gd name="T14" fmla="*/ 104 w 108"/>
                <a:gd name="T15" fmla="*/ 4 h 108"/>
                <a:gd name="T16" fmla="*/ 89 w 108"/>
                <a:gd name="T17" fmla="*/ 4 h 108"/>
                <a:gd name="T18" fmla="*/ 87 w 108"/>
                <a:gd name="T19" fmla="*/ 7 h 108"/>
                <a:gd name="T20" fmla="*/ 84 w 108"/>
                <a:gd name="T21" fmla="*/ 6 h 108"/>
                <a:gd name="T22" fmla="*/ 61 w 108"/>
                <a:gd name="T23" fmla="*/ 20 h 108"/>
                <a:gd name="T24" fmla="*/ 48 w 108"/>
                <a:gd name="T25" fmla="*/ 41 h 108"/>
                <a:gd name="T26" fmla="*/ 49 w 108"/>
                <a:gd name="T27" fmla="*/ 42 h 108"/>
                <a:gd name="T28" fmla="*/ 49 w 108"/>
                <a:gd name="T29" fmla="*/ 42 h 108"/>
                <a:gd name="T30" fmla="*/ 49 w 108"/>
                <a:gd name="T31" fmla="*/ 42 h 108"/>
                <a:gd name="T32" fmla="*/ 52 w 108"/>
                <a:gd name="T33" fmla="*/ 39 h 108"/>
                <a:gd name="T34" fmla="*/ 63 w 108"/>
                <a:gd name="T35" fmla="*/ 22 h 108"/>
                <a:gd name="T36" fmla="*/ 84 w 108"/>
                <a:gd name="T37" fmla="*/ 9 h 108"/>
                <a:gd name="T38" fmla="*/ 84 w 108"/>
                <a:gd name="T39" fmla="*/ 9 h 108"/>
                <a:gd name="T40" fmla="*/ 43 w 108"/>
                <a:gd name="T41" fmla="*/ 50 h 108"/>
                <a:gd name="T42" fmla="*/ 58 w 108"/>
                <a:gd name="T43" fmla="*/ 65 h 108"/>
                <a:gd name="T44" fmla="*/ 104 w 108"/>
                <a:gd name="T45" fmla="*/ 19 h 108"/>
                <a:gd name="T46" fmla="*/ 104 w 108"/>
                <a:gd name="T47" fmla="*/ 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" h="108">
                  <a:moveTo>
                    <a:pt x="23" y="70"/>
                  </a:moveTo>
                  <a:cubicBezTo>
                    <a:pt x="6" y="87"/>
                    <a:pt x="0" y="105"/>
                    <a:pt x="1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3" y="108"/>
                    <a:pt x="21" y="102"/>
                    <a:pt x="38" y="8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0" y="53"/>
                    <a:pt x="40" y="53"/>
                    <a:pt x="40" y="53"/>
                  </a:cubicBezTo>
                  <a:lnTo>
                    <a:pt x="23" y="70"/>
                  </a:lnTo>
                  <a:close/>
                  <a:moveTo>
                    <a:pt x="104" y="4"/>
                  </a:moveTo>
                  <a:cubicBezTo>
                    <a:pt x="100" y="0"/>
                    <a:pt x="93" y="0"/>
                    <a:pt x="89" y="4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6"/>
                    <a:pt x="84" y="6"/>
                  </a:cubicBezTo>
                  <a:cubicBezTo>
                    <a:pt x="77" y="6"/>
                    <a:pt x="67" y="13"/>
                    <a:pt x="61" y="20"/>
                  </a:cubicBezTo>
                  <a:cubicBezTo>
                    <a:pt x="55" y="26"/>
                    <a:pt x="48" y="35"/>
                    <a:pt x="48" y="41"/>
                  </a:cubicBezTo>
                  <a:cubicBezTo>
                    <a:pt x="48" y="41"/>
                    <a:pt x="48" y="42"/>
                    <a:pt x="49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3" y="34"/>
                    <a:pt x="57" y="28"/>
                    <a:pt x="63" y="22"/>
                  </a:cubicBezTo>
                  <a:cubicBezTo>
                    <a:pt x="71" y="14"/>
                    <a:pt x="79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8" y="15"/>
                    <a:pt x="108" y="8"/>
                    <a:pt x="10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89" name="Freeform 5">
            <a:extLst>
              <a:ext uri="{FF2B5EF4-FFF2-40B4-BE49-F238E27FC236}">
                <a16:creationId xmlns:a16="http://schemas.microsoft.com/office/drawing/2014/main" id="{135E36E6-3E77-48FF-ABC2-CBC523CE07C4}"/>
              </a:ext>
            </a:extLst>
          </p:cNvPr>
          <p:cNvSpPr>
            <a:spLocks noEditPoints="1"/>
          </p:cNvSpPr>
          <p:nvPr/>
        </p:nvSpPr>
        <p:spPr bwMode="auto">
          <a:xfrm>
            <a:off x="6488764" y="1264164"/>
            <a:ext cx="607782" cy="514693"/>
          </a:xfrm>
          <a:custGeom>
            <a:avLst/>
            <a:gdLst>
              <a:gd name="T0" fmla="*/ 115 w 524"/>
              <a:gd name="T1" fmla="*/ 161 h 444"/>
              <a:gd name="T2" fmla="*/ 54 w 524"/>
              <a:gd name="T3" fmla="*/ 161 h 444"/>
              <a:gd name="T4" fmla="*/ 431 w 524"/>
              <a:gd name="T5" fmla="*/ 190 h 444"/>
              <a:gd name="T6" fmla="*/ 431 w 524"/>
              <a:gd name="T7" fmla="*/ 130 h 444"/>
              <a:gd name="T8" fmla="*/ 431 w 524"/>
              <a:gd name="T9" fmla="*/ 190 h 444"/>
              <a:gd name="T10" fmla="*/ 489 w 524"/>
              <a:gd name="T11" fmla="*/ 297 h 444"/>
              <a:gd name="T12" fmla="*/ 467 w 524"/>
              <a:gd name="T13" fmla="*/ 220 h 444"/>
              <a:gd name="T14" fmla="*/ 421 w 524"/>
              <a:gd name="T15" fmla="*/ 204 h 444"/>
              <a:gd name="T16" fmla="*/ 350 w 524"/>
              <a:gd name="T17" fmla="*/ 215 h 444"/>
              <a:gd name="T18" fmla="*/ 340 w 524"/>
              <a:gd name="T19" fmla="*/ 237 h 444"/>
              <a:gd name="T20" fmla="*/ 399 w 524"/>
              <a:gd name="T21" fmla="*/ 257 h 444"/>
              <a:gd name="T22" fmla="*/ 434 w 524"/>
              <a:gd name="T23" fmla="*/ 294 h 444"/>
              <a:gd name="T24" fmla="*/ 400 w 524"/>
              <a:gd name="T25" fmla="*/ 343 h 444"/>
              <a:gd name="T26" fmla="*/ 389 w 524"/>
              <a:gd name="T27" fmla="*/ 426 h 444"/>
              <a:gd name="T28" fmla="*/ 419 w 524"/>
              <a:gd name="T29" fmla="*/ 430 h 444"/>
              <a:gd name="T30" fmla="*/ 455 w 524"/>
              <a:gd name="T31" fmla="*/ 327 h 444"/>
              <a:gd name="T32" fmla="*/ 463 w 524"/>
              <a:gd name="T33" fmla="*/ 366 h 444"/>
              <a:gd name="T34" fmla="*/ 493 w 524"/>
              <a:gd name="T35" fmla="*/ 433 h 444"/>
              <a:gd name="T36" fmla="*/ 521 w 524"/>
              <a:gd name="T37" fmla="*/ 422 h 444"/>
              <a:gd name="T38" fmla="*/ 180 w 524"/>
              <a:gd name="T39" fmla="*/ 211 h 444"/>
              <a:gd name="T40" fmla="*/ 121 w 524"/>
              <a:gd name="T41" fmla="*/ 215 h 444"/>
              <a:gd name="T42" fmla="*/ 37 w 524"/>
              <a:gd name="T43" fmla="*/ 218 h 444"/>
              <a:gd name="T44" fmla="*/ 17 w 524"/>
              <a:gd name="T45" fmla="*/ 300 h 444"/>
              <a:gd name="T46" fmla="*/ 2 w 524"/>
              <a:gd name="T47" fmla="*/ 424 h 444"/>
              <a:gd name="T48" fmla="*/ 32 w 524"/>
              <a:gd name="T49" fmla="*/ 431 h 444"/>
              <a:gd name="T50" fmla="*/ 53 w 524"/>
              <a:gd name="T51" fmla="*/ 359 h 444"/>
              <a:gd name="T52" fmla="*/ 53 w 524"/>
              <a:gd name="T53" fmla="*/ 340 h 444"/>
              <a:gd name="T54" fmla="*/ 75 w 524"/>
              <a:gd name="T55" fmla="*/ 430 h 444"/>
              <a:gd name="T56" fmla="*/ 106 w 524"/>
              <a:gd name="T57" fmla="*/ 426 h 444"/>
              <a:gd name="T58" fmla="*/ 96 w 524"/>
              <a:gd name="T59" fmla="*/ 345 h 444"/>
              <a:gd name="T60" fmla="*/ 70 w 524"/>
              <a:gd name="T61" fmla="*/ 294 h 444"/>
              <a:gd name="T62" fmla="*/ 116 w 524"/>
              <a:gd name="T63" fmla="*/ 242 h 444"/>
              <a:gd name="T64" fmla="*/ 125 w 524"/>
              <a:gd name="T65" fmla="*/ 242 h 444"/>
              <a:gd name="T66" fmla="*/ 180 w 524"/>
              <a:gd name="T67" fmla="*/ 211 h 444"/>
              <a:gd name="T68" fmla="*/ 363 w 524"/>
              <a:gd name="T69" fmla="*/ 215 h 444"/>
              <a:gd name="T70" fmla="*/ 357 w 524"/>
              <a:gd name="T71" fmla="*/ 177 h 444"/>
              <a:gd name="T72" fmla="*/ 391 w 524"/>
              <a:gd name="T73" fmla="*/ 152 h 444"/>
              <a:gd name="T74" fmla="*/ 366 w 524"/>
              <a:gd name="T75" fmla="*/ 122 h 444"/>
              <a:gd name="T76" fmla="*/ 383 w 524"/>
              <a:gd name="T77" fmla="*/ 84 h 444"/>
              <a:gd name="T78" fmla="*/ 347 w 524"/>
              <a:gd name="T79" fmla="*/ 71 h 444"/>
              <a:gd name="T80" fmla="*/ 342 w 524"/>
              <a:gd name="T81" fmla="*/ 28 h 444"/>
              <a:gd name="T82" fmla="*/ 305 w 524"/>
              <a:gd name="T83" fmla="*/ 35 h 444"/>
              <a:gd name="T84" fmla="*/ 280 w 524"/>
              <a:gd name="T85" fmla="*/ 1 h 444"/>
              <a:gd name="T86" fmla="*/ 250 w 524"/>
              <a:gd name="T87" fmla="*/ 26 h 444"/>
              <a:gd name="T88" fmla="*/ 212 w 524"/>
              <a:gd name="T89" fmla="*/ 9 h 444"/>
              <a:gd name="T90" fmla="*/ 199 w 524"/>
              <a:gd name="T91" fmla="*/ 45 h 444"/>
              <a:gd name="T92" fmla="*/ 156 w 524"/>
              <a:gd name="T93" fmla="*/ 49 h 444"/>
              <a:gd name="T94" fmla="*/ 163 w 524"/>
              <a:gd name="T95" fmla="*/ 87 h 444"/>
              <a:gd name="T96" fmla="*/ 129 w 524"/>
              <a:gd name="T97" fmla="*/ 112 h 444"/>
              <a:gd name="T98" fmla="*/ 154 w 524"/>
              <a:gd name="T99" fmla="*/ 142 h 444"/>
              <a:gd name="T100" fmla="*/ 137 w 524"/>
              <a:gd name="T101" fmla="*/ 180 h 444"/>
              <a:gd name="T102" fmla="*/ 173 w 524"/>
              <a:gd name="T103" fmla="*/ 193 h 444"/>
              <a:gd name="T104" fmla="*/ 177 w 524"/>
              <a:gd name="T105" fmla="*/ 236 h 444"/>
              <a:gd name="T106" fmla="*/ 215 w 524"/>
              <a:gd name="T107" fmla="*/ 229 h 444"/>
              <a:gd name="T108" fmla="*/ 240 w 524"/>
              <a:gd name="T109" fmla="*/ 263 h 444"/>
              <a:gd name="T110" fmla="*/ 270 w 524"/>
              <a:gd name="T111" fmla="*/ 238 h 444"/>
              <a:gd name="T112" fmla="*/ 308 w 524"/>
              <a:gd name="T113" fmla="*/ 255 h 444"/>
              <a:gd name="T114" fmla="*/ 321 w 524"/>
              <a:gd name="T115" fmla="*/ 219 h 444"/>
              <a:gd name="T116" fmla="*/ 287 w 524"/>
              <a:gd name="T117" fmla="*/ 150 h 444"/>
              <a:gd name="T118" fmla="*/ 232 w 524"/>
              <a:gd name="T119" fmla="*/ 114 h 444"/>
              <a:gd name="T120" fmla="*/ 287 w 524"/>
              <a:gd name="T121" fmla="*/ 15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4" h="444">
                <a:moveTo>
                  <a:pt x="84" y="191"/>
                </a:moveTo>
                <a:cubicBezTo>
                  <a:pt x="101" y="191"/>
                  <a:pt x="115" y="178"/>
                  <a:pt x="115" y="161"/>
                </a:cubicBezTo>
                <a:cubicBezTo>
                  <a:pt x="115" y="144"/>
                  <a:pt x="101" y="131"/>
                  <a:pt x="84" y="131"/>
                </a:cubicBezTo>
                <a:cubicBezTo>
                  <a:pt x="68" y="131"/>
                  <a:pt x="54" y="144"/>
                  <a:pt x="54" y="161"/>
                </a:cubicBezTo>
                <a:cubicBezTo>
                  <a:pt x="54" y="178"/>
                  <a:pt x="68" y="191"/>
                  <a:pt x="84" y="191"/>
                </a:cubicBezTo>
                <a:close/>
                <a:moveTo>
                  <a:pt x="431" y="190"/>
                </a:moveTo>
                <a:cubicBezTo>
                  <a:pt x="448" y="190"/>
                  <a:pt x="461" y="177"/>
                  <a:pt x="461" y="160"/>
                </a:cubicBezTo>
                <a:cubicBezTo>
                  <a:pt x="461" y="143"/>
                  <a:pt x="448" y="130"/>
                  <a:pt x="431" y="130"/>
                </a:cubicBezTo>
                <a:cubicBezTo>
                  <a:pt x="414" y="130"/>
                  <a:pt x="401" y="143"/>
                  <a:pt x="401" y="160"/>
                </a:cubicBezTo>
                <a:cubicBezTo>
                  <a:pt x="401" y="177"/>
                  <a:pt x="414" y="190"/>
                  <a:pt x="431" y="190"/>
                </a:cubicBezTo>
                <a:close/>
                <a:moveTo>
                  <a:pt x="497" y="358"/>
                </a:moveTo>
                <a:cubicBezTo>
                  <a:pt x="489" y="297"/>
                  <a:pt x="489" y="297"/>
                  <a:pt x="489" y="297"/>
                </a:cubicBezTo>
                <a:cubicBezTo>
                  <a:pt x="489" y="293"/>
                  <a:pt x="488" y="288"/>
                  <a:pt x="487" y="284"/>
                </a:cubicBezTo>
                <a:cubicBezTo>
                  <a:pt x="467" y="220"/>
                  <a:pt x="467" y="220"/>
                  <a:pt x="467" y="220"/>
                </a:cubicBezTo>
                <a:cubicBezTo>
                  <a:pt x="463" y="204"/>
                  <a:pt x="454" y="196"/>
                  <a:pt x="438" y="197"/>
                </a:cubicBezTo>
                <a:cubicBezTo>
                  <a:pt x="438" y="197"/>
                  <a:pt x="429" y="198"/>
                  <a:pt x="421" y="204"/>
                </a:cubicBezTo>
                <a:cubicBezTo>
                  <a:pt x="414" y="209"/>
                  <a:pt x="388" y="231"/>
                  <a:pt x="388" y="231"/>
                </a:cubicBezTo>
                <a:cubicBezTo>
                  <a:pt x="350" y="215"/>
                  <a:pt x="350" y="215"/>
                  <a:pt x="350" y="215"/>
                </a:cubicBezTo>
                <a:cubicBezTo>
                  <a:pt x="344" y="212"/>
                  <a:pt x="337" y="215"/>
                  <a:pt x="334" y="221"/>
                </a:cubicBezTo>
                <a:cubicBezTo>
                  <a:pt x="331" y="227"/>
                  <a:pt x="334" y="234"/>
                  <a:pt x="340" y="237"/>
                </a:cubicBezTo>
                <a:cubicBezTo>
                  <a:pt x="385" y="259"/>
                  <a:pt x="385" y="259"/>
                  <a:pt x="385" y="259"/>
                </a:cubicBezTo>
                <a:cubicBezTo>
                  <a:pt x="389" y="261"/>
                  <a:pt x="395" y="260"/>
                  <a:pt x="399" y="257"/>
                </a:cubicBezTo>
                <a:cubicBezTo>
                  <a:pt x="418" y="245"/>
                  <a:pt x="418" y="245"/>
                  <a:pt x="418" y="245"/>
                </a:cubicBezTo>
                <a:cubicBezTo>
                  <a:pt x="434" y="294"/>
                  <a:pt x="434" y="294"/>
                  <a:pt x="434" y="294"/>
                </a:cubicBezTo>
                <a:cubicBezTo>
                  <a:pt x="400" y="342"/>
                  <a:pt x="400" y="342"/>
                  <a:pt x="400" y="342"/>
                </a:cubicBezTo>
                <a:cubicBezTo>
                  <a:pt x="400" y="343"/>
                  <a:pt x="400" y="343"/>
                  <a:pt x="400" y="343"/>
                </a:cubicBezTo>
                <a:cubicBezTo>
                  <a:pt x="398" y="345"/>
                  <a:pt x="397" y="348"/>
                  <a:pt x="397" y="350"/>
                </a:cubicBezTo>
                <a:cubicBezTo>
                  <a:pt x="389" y="426"/>
                  <a:pt x="389" y="426"/>
                  <a:pt x="389" y="426"/>
                </a:cubicBezTo>
                <a:cubicBezTo>
                  <a:pt x="388" y="434"/>
                  <a:pt x="393" y="441"/>
                  <a:pt x="401" y="442"/>
                </a:cubicBezTo>
                <a:cubicBezTo>
                  <a:pt x="410" y="444"/>
                  <a:pt x="418" y="438"/>
                  <a:pt x="419" y="430"/>
                </a:cubicBezTo>
                <a:cubicBezTo>
                  <a:pt x="430" y="359"/>
                  <a:pt x="430" y="359"/>
                  <a:pt x="430" y="359"/>
                </a:cubicBezTo>
                <a:cubicBezTo>
                  <a:pt x="455" y="327"/>
                  <a:pt x="455" y="327"/>
                  <a:pt x="455" y="327"/>
                </a:cubicBezTo>
                <a:cubicBezTo>
                  <a:pt x="463" y="365"/>
                  <a:pt x="463" y="365"/>
                  <a:pt x="463" y="365"/>
                </a:cubicBezTo>
                <a:cubicBezTo>
                  <a:pt x="463" y="366"/>
                  <a:pt x="463" y="366"/>
                  <a:pt x="463" y="366"/>
                </a:cubicBezTo>
                <a:cubicBezTo>
                  <a:pt x="463" y="367"/>
                  <a:pt x="464" y="368"/>
                  <a:pt x="464" y="369"/>
                </a:cubicBezTo>
                <a:cubicBezTo>
                  <a:pt x="493" y="433"/>
                  <a:pt x="493" y="433"/>
                  <a:pt x="493" y="433"/>
                </a:cubicBezTo>
                <a:cubicBezTo>
                  <a:pt x="496" y="441"/>
                  <a:pt x="504" y="444"/>
                  <a:pt x="512" y="442"/>
                </a:cubicBezTo>
                <a:cubicBezTo>
                  <a:pt x="520" y="438"/>
                  <a:pt x="524" y="430"/>
                  <a:pt x="521" y="422"/>
                </a:cubicBezTo>
                <a:lnTo>
                  <a:pt x="497" y="358"/>
                </a:lnTo>
                <a:close/>
                <a:moveTo>
                  <a:pt x="180" y="211"/>
                </a:moveTo>
                <a:cubicBezTo>
                  <a:pt x="178" y="204"/>
                  <a:pt x="171" y="200"/>
                  <a:pt x="165" y="202"/>
                </a:cubicBezTo>
                <a:cubicBezTo>
                  <a:pt x="121" y="215"/>
                  <a:pt x="121" y="215"/>
                  <a:pt x="121" y="215"/>
                </a:cubicBezTo>
                <a:cubicBezTo>
                  <a:pt x="121" y="215"/>
                  <a:pt x="82" y="202"/>
                  <a:pt x="73" y="199"/>
                </a:cubicBezTo>
                <a:cubicBezTo>
                  <a:pt x="60" y="194"/>
                  <a:pt x="43" y="199"/>
                  <a:pt x="37" y="218"/>
                </a:cubicBezTo>
                <a:cubicBezTo>
                  <a:pt x="19" y="281"/>
                  <a:pt x="19" y="281"/>
                  <a:pt x="19" y="281"/>
                </a:cubicBezTo>
                <a:cubicBezTo>
                  <a:pt x="18" y="287"/>
                  <a:pt x="17" y="295"/>
                  <a:pt x="17" y="300"/>
                </a:cubicBezTo>
                <a:cubicBezTo>
                  <a:pt x="18" y="356"/>
                  <a:pt x="18" y="356"/>
                  <a:pt x="18" y="356"/>
                </a:cubicBezTo>
                <a:cubicBezTo>
                  <a:pt x="2" y="424"/>
                  <a:pt x="2" y="424"/>
                  <a:pt x="2" y="424"/>
                </a:cubicBezTo>
                <a:cubicBezTo>
                  <a:pt x="0" y="432"/>
                  <a:pt x="5" y="440"/>
                  <a:pt x="13" y="442"/>
                </a:cubicBezTo>
                <a:cubicBezTo>
                  <a:pt x="21" y="444"/>
                  <a:pt x="30" y="440"/>
                  <a:pt x="32" y="431"/>
                </a:cubicBezTo>
                <a:cubicBezTo>
                  <a:pt x="52" y="362"/>
                  <a:pt x="52" y="362"/>
                  <a:pt x="52" y="362"/>
                </a:cubicBezTo>
                <a:cubicBezTo>
                  <a:pt x="52" y="361"/>
                  <a:pt x="53" y="360"/>
                  <a:pt x="53" y="359"/>
                </a:cubicBezTo>
                <a:cubicBezTo>
                  <a:pt x="53" y="358"/>
                  <a:pt x="53" y="358"/>
                  <a:pt x="53" y="358"/>
                </a:cubicBezTo>
                <a:cubicBezTo>
                  <a:pt x="53" y="340"/>
                  <a:pt x="53" y="340"/>
                  <a:pt x="53" y="340"/>
                </a:cubicBezTo>
                <a:cubicBezTo>
                  <a:pt x="64" y="358"/>
                  <a:pt x="64" y="358"/>
                  <a:pt x="64" y="358"/>
                </a:cubicBezTo>
                <a:cubicBezTo>
                  <a:pt x="75" y="430"/>
                  <a:pt x="75" y="430"/>
                  <a:pt x="75" y="430"/>
                </a:cubicBezTo>
                <a:cubicBezTo>
                  <a:pt x="77" y="438"/>
                  <a:pt x="84" y="443"/>
                  <a:pt x="92" y="442"/>
                </a:cubicBezTo>
                <a:cubicBezTo>
                  <a:pt x="101" y="441"/>
                  <a:pt x="107" y="434"/>
                  <a:pt x="106" y="426"/>
                </a:cubicBezTo>
                <a:cubicBezTo>
                  <a:pt x="97" y="350"/>
                  <a:pt x="97" y="350"/>
                  <a:pt x="97" y="350"/>
                </a:cubicBezTo>
                <a:cubicBezTo>
                  <a:pt x="97" y="348"/>
                  <a:pt x="97" y="347"/>
                  <a:pt x="96" y="345"/>
                </a:cubicBezTo>
                <a:cubicBezTo>
                  <a:pt x="95" y="344"/>
                  <a:pt x="95" y="344"/>
                  <a:pt x="95" y="344"/>
                </a:cubicBezTo>
                <a:cubicBezTo>
                  <a:pt x="70" y="294"/>
                  <a:pt x="70" y="294"/>
                  <a:pt x="70" y="294"/>
                </a:cubicBezTo>
                <a:cubicBezTo>
                  <a:pt x="88" y="234"/>
                  <a:pt x="88" y="234"/>
                  <a:pt x="88" y="234"/>
                </a:cubicBezTo>
                <a:cubicBezTo>
                  <a:pt x="116" y="242"/>
                  <a:pt x="116" y="242"/>
                  <a:pt x="116" y="242"/>
                </a:cubicBezTo>
                <a:cubicBezTo>
                  <a:pt x="117" y="242"/>
                  <a:pt x="117" y="242"/>
                  <a:pt x="117" y="242"/>
                </a:cubicBezTo>
                <a:cubicBezTo>
                  <a:pt x="120" y="243"/>
                  <a:pt x="122" y="243"/>
                  <a:pt x="125" y="242"/>
                </a:cubicBezTo>
                <a:cubicBezTo>
                  <a:pt x="172" y="226"/>
                  <a:pt x="172" y="226"/>
                  <a:pt x="172" y="226"/>
                </a:cubicBezTo>
                <a:cubicBezTo>
                  <a:pt x="178" y="223"/>
                  <a:pt x="182" y="217"/>
                  <a:pt x="180" y="211"/>
                </a:cubicBezTo>
                <a:close/>
                <a:moveTo>
                  <a:pt x="339" y="203"/>
                </a:moveTo>
                <a:cubicBezTo>
                  <a:pt x="363" y="215"/>
                  <a:pt x="363" y="215"/>
                  <a:pt x="363" y="215"/>
                </a:cubicBezTo>
                <a:cubicBezTo>
                  <a:pt x="377" y="194"/>
                  <a:pt x="377" y="194"/>
                  <a:pt x="377" y="194"/>
                </a:cubicBezTo>
                <a:cubicBezTo>
                  <a:pt x="357" y="177"/>
                  <a:pt x="357" y="177"/>
                  <a:pt x="357" y="177"/>
                </a:cubicBezTo>
                <a:cubicBezTo>
                  <a:pt x="360" y="169"/>
                  <a:pt x="363" y="161"/>
                  <a:pt x="364" y="154"/>
                </a:cubicBezTo>
                <a:cubicBezTo>
                  <a:pt x="391" y="152"/>
                  <a:pt x="391" y="152"/>
                  <a:pt x="391" y="152"/>
                </a:cubicBezTo>
                <a:cubicBezTo>
                  <a:pt x="392" y="127"/>
                  <a:pt x="392" y="127"/>
                  <a:pt x="392" y="127"/>
                </a:cubicBezTo>
                <a:cubicBezTo>
                  <a:pt x="366" y="122"/>
                  <a:pt x="366" y="122"/>
                  <a:pt x="366" y="122"/>
                </a:cubicBezTo>
                <a:cubicBezTo>
                  <a:pt x="365" y="114"/>
                  <a:pt x="364" y="106"/>
                  <a:pt x="361" y="99"/>
                </a:cubicBezTo>
                <a:cubicBezTo>
                  <a:pt x="383" y="84"/>
                  <a:pt x="383" y="84"/>
                  <a:pt x="383" y="84"/>
                </a:cubicBezTo>
                <a:cubicBezTo>
                  <a:pt x="372" y="62"/>
                  <a:pt x="372" y="62"/>
                  <a:pt x="372" y="62"/>
                </a:cubicBezTo>
                <a:cubicBezTo>
                  <a:pt x="347" y="71"/>
                  <a:pt x="347" y="71"/>
                  <a:pt x="347" y="71"/>
                </a:cubicBezTo>
                <a:cubicBezTo>
                  <a:pt x="342" y="64"/>
                  <a:pt x="337" y="58"/>
                  <a:pt x="331" y="53"/>
                </a:cubicBezTo>
                <a:cubicBezTo>
                  <a:pt x="342" y="28"/>
                  <a:pt x="342" y="28"/>
                  <a:pt x="342" y="28"/>
                </a:cubicBezTo>
                <a:cubicBezTo>
                  <a:pt x="322" y="15"/>
                  <a:pt x="322" y="15"/>
                  <a:pt x="322" y="15"/>
                </a:cubicBezTo>
                <a:cubicBezTo>
                  <a:pt x="305" y="35"/>
                  <a:pt x="305" y="35"/>
                  <a:pt x="305" y="35"/>
                </a:cubicBezTo>
                <a:cubicBezTo>
                  <a:pt x="297" y="32"/>
                  <a:pt x="289" y="29"/>
                  <a:pt x="281" y="28"/>
                </a:cubicBezTo>
                <a:cubicBezTo>
                  <a:pt x="280" y="1"/>
                  <a:pt x="280" y="1"/>
                  <a:pt x="280" y="1"/>
                </a:cubicBezTo>
                <a:cubicBezTo>
                  <a:pt x="255" y="0"/>
                  <a:pt x="255" y="0"/>
                  <a:pt x="255" y="0"/>
                </a:cubicBezTo>
                <a:cubicBezTo>
                  <a:pt x="250" y="26"/>
                  <a:pt x="250" y="26"/>
                  <a:pt x="250" y="26"/>
                </a:cubicBezTo>
                <a:cubicBezTo>
                  <a:pt x="242" y="27"/>
                  <a:pt x="234" y="28"/>
                  <a:pt x="226" y="31"/>
                </a:cubicBezTo>
                <a:cubicBezTo>
                  <a:pt x="212" y="9"/>
                  <a:pt x="212" y="9"/>
                  <a:pt x="212" y="9"/>
                </a:cubicBezTo>
                <a:cubicBezTo>
                  <a:pt x="190" y="20"/>
                  <a:pt x="190" y="20"/>
                  <a:pt x="190" y="20"/>
                </a:cubicBezTo>
                <a:cubicBezTo>
                  <a:pt x="199" y="45"/>
                  <a:pt x="199" y="45"/>
                  <a:pt x="199" y="45"/>
                </a:cubicBezTo>
                <a:cubicBezTo>
                  <a:pt x="192" y="50"/>
                  <a:pt x="186" y="55"/>
                  <a:pt x="180" y="61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63" y="87"/>
                  <a:pt x="163" y="87"/>
                  <a:pt x="163" y="87"/>
                </a:cubicBezTo>
                <a:cubicBezTo>
                  <a:pt x="160" y="95"/>
                  <a:pt x="157" y="103"/>
                  <a:pt x="156" y="110"/>
                </a:cubicBezTo>
                <a:cubicBezTo>
                  <a:pt x="129" y="112"/>
                  <a:pt x="129" y="112"/>
                  <a:pt x="129" y="112"/>
                </a:cubicBezTo>
                <a:cubicBezTo>
                  <a:pt x="128" y="137"/>
                  <a:pt x="128" y="137"/>
                  <a:pt x="128" y="137"/>
                </a:cubicBezTo>
                <a:cubicBezTo>
                  <a:pt x="154" y="142"/>
                  <a:pt x="154" y="142"/>
                  <a:pt x="154" y="142"/>
                </a:cubicBezTo>
                <a:cubicBezTo>
                  <a:pt x="155" y="150"/>
                  <a:pt x="156" y="158"/>
                  <a:pt x="159" y="165"/>
                </a:cubicBezTo>
                <a:cubicBezTo>
                  <a:pt x="137" y="180"/>
                  <a:pt x="137" y="180"/>
                  <a:pt x="137" y="180"/>
                </a:cubicBezTo>
                <a:cubicBezTo>
                  <a:pt x="148" y="202"/>
                  <a:pt x="148" y="202"/>
                  <a:pt x="148" y="202"/>
                </a:cubicBezTo>
                <a:cubicBezTo>
                  <a:pt x="173" y="193"/>
                  <a:pt x="173" y="193"/>
                  <a:pt x="173" y="193"/>
                </a:cubicBezTo>
                <a:cubicBezTo>
                  <a:pt x="178" y="200"/>
                  <a:pt x="183" y="206"/>
                  <a:pt x="189" y="211"/>
                </a:cubicBezTo>
                <a:cubicBezTo>
                  <a:pt x="177" y="236"/>
                  <a:pt x="177" y="236"/>
                  <a:pt x="177" y="236"/>
                </a:cubicBezTo>
                <a:cubicBezTo>
                  <a:pt x="198" y="249"/>
                  <a:pt x="198" y="249"/>
                  <a:pt x="198" y="249"/>
                </a:cubicBezTo>
                <a:cubicBezTo>
                  <a:pt x="215" y="229"/>
                  <a:pt x="215" y="229"/>
                  <a:pt x="215" y="229"/>
                </a:cubicBezTo>
                <a:cubicBezTo>
                  <a:pt x="223" y="232"/>
                  <a:pt x="231" y="235"/>
                  <a:pt x="238" y="236"/>
                </a:cubicBezTo>
                <a:cubicBezTo>
                  <a:pt x="240" y="263"/>
                  <a:pt x="240" y="263"/>
                  <a:pt x="240" y="263"/>
                </a:cubicBezTo>
                <a:cubicBezTo>
                  <a:pt x="265" y="264"/>
                  <a:pt x="265" y="264"/>
                  <a:pt x="265" y="264"/>
                </a:cubicBezTo>
                <a:cubicBezTo>
                  <a:pt x="270" y="238"/>
                  <a:pt x="270" y="238"/>
                  <a:pt x="270" y="238"/>
                </a:cubicBezTo>
                <a:cubicBezTo>
                  <a:pt x="278" y="237"/>
                  <a:pt x="286" y="236"/>
                  <a:pt x="293" y="233"/>
                </a:cubicBezTo>
                <a:cubicBezTo>
                  <a:pt x="308" y="255"/>
                  <a:pt x="308" y="255"/>
                  <a:pt x="308" y="255"/>
                </a:cubicBezTo>
                <a:cubicBezTo>
                  <a:pt x="330" y="244"/>
                  <a:pt x="330" y="244"/>
                  <a:pt x="330" y="244"/>
                </a:cubicBezTo>
                <a:cubicBezTo>
                  <a:pt x="321" y="219"/>
                  <a:pt x="321" y="219"/>
                  <a:pt x="321" y="219"/>
                </a:cubicBezTo>
                <a:cubicBezTo>
                  <a:pt x="328" y="214"/>
                  <a:pt x="334" y="209"/>
                  <a:pt x="339" y="203"/>
                </a:cubicBezTo>
                <a:close/>
                <a:moveTo>
                  <a:pt x="287" y="150"/>
                </a:moveTo>
                <a:cubicBezTo>
                  <a:pt x="277" y="165"/>
                  <a:pt x="257" y="169"/>
                  <a:pt x="242" y="159"/>
                </a:cubicBezTo>
                <a:cubicBezTo>
                  <a:pt x="227" y="150"/>
                  <a:pt x="222" y="129"/>
                  <a:pt x="232" y="114"/>
                </a:cubicBezTo>
                <a:cubicBezTo>
                  <a:pt x="242" y="99"/>
                  <a:pt x="263" y="95"/>
                  <a:pt x="278" y="104"/>
                </a:cubicBezTo>
                <a:cubicBezTo>
                  <a:pt x="293" y="114"/>
                  <a:pt x="297" y="135"/>
                  <a:pt x="287" y="1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F887BBD-7D81-477D-A131-F4316D97EA98}"/>
              </a:ext>
            </a:extLst>
          </p:cNvPr>
          <p:cNvGrpSpPr/>
          <p:nvPr/>
        </p:nvGrpSpPr>
        <p:grpSpPr>
          <a:xfrm>
            <a:off x="8750204" y="1264058"/>
            <a:ext cx="626450" cy="631462"/>
            <a:chOff x="7540625" y="814388"/>
            <a:chExt cx="793750" cy="800100"/>
          </a:xfrm>
          <a:solidFill>
            <a:schemeClr val="accent4"/>
          </a:solidFill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B9240654-EB3E-482E-A81E-BE76BE70D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814388"/>
              <a:ext cx="793750" cy="800100"/>
            </a:xfrm>
            <a:custGeom>
              <a:avLst/>
              <a:gdLst>
                <a:gd name="T0" fmla="*/ 151 w 179"/>
                <a:gd name="T1" fmla="*/ 90 h 180"/>
                <a:gd name="T2" fmla="*/ 151 w 179"/>
                <a:gd name="T3" fmla="*/ 90 h 180"/>
                <a:gd name="T4" fmla="*/ 90 w 179"/>
                <a:gd name="T5" fmla="*/ 152 h 180"/>
                <a:gd name="T6" fmla="*/ 28 w 179"/>
                <a:gd name="T7" fmla="*/ 90 h 180"/>
                <a:gd name="T8" fmla="*/ 90 w 179"/>
                <a:gd name="T9" fmla="*/ 28 h 180"/>
                <a:gd name="T10" fmla="*/ 116 w 179"/>
                <a:gd name="T11" fmla="*/ 34 h 180"/>
                <a:gd name="T12" fmla="*/ 130 w 179"/>
                <a:gd name="T13" fmla="*/ 10 h 180"/>
                <a:gd name="T14" fmla="*/ 90 w 179"/>
                <a:gd name="T15" fmla="*/ 0 h 180"/>
                <a:gd name="T16" fmla="*/ 0 w 179"/>
                <a:gd name="T17" fmla="*/ 90 h 180"/>
                <a:gd name="T18" fmla="*/ 90 w 179"/>
                <a:gd name="T19" fmla="*/ 180 h 180"/>
                <a:gd name="T20" fmla="*/ 179 w 179"/>
                <a:gd name="T21" fmla="*/ 90 h 180"/>
                <a:gd name="T22" fmla="*/ 179 w 179"/>
                <a:gd name="T23" fmla="*/ 89 h 180"/>
                <a:gd name="T24" fmla="*/ 151 w 179"/>
                <a:gd name="T25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" h="180">
                  <a:moveTo>
                    <a:pt x="151" y="90"/>
                  </a:moveTo>
                  <a:cubicBezTo>
                    <a:pt x="151" y="90"/>
                    <a:pt x="151" y="90"/>
                    <a:pt x="151" y="90"/>
                  </a:cubicBezTo>
                  <a:cubicBezTo>
                    <a:pt x="151" y="124"/>
                    <a:pt x="124" y="152"/>
                    <a:pt x="90" y="152"/>
                  </a:cubicBezTo>
                  <a:cubicBezTo>
                    <a:pt x="56" y="152"/>
                    <a:pt x="28" y="124"/>
                    <a:pt x="28" y="90"/>
                  </a:cubicBezTo>
                  <a:cubicBezTo>
                    <a:pt x="28" y="56"/>
                    <a:pt x="56" y="28"/>
                    <a:pt x="90" y="28"/>
                  </a:cubicBezTo>
                  <a:cubicBezTo>
                    <a:pt x="99" y="28"/>
                    <a:pt x="108" y="31"/>
                    <a:pt x="116" y="34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18" y="4"/>
                    <a:pt x="104" y="0"/>
                    <a:pt x="90" y="0"/>
                  </a:cubicBezTo>
                  <a:cubicBezTo>
                    <a:pt x="40" y="0"/>
                    <a:pt x="0" y="41"/>
                    <a:pt x="0" y="90"/>
                  </a:cubicBezTo>
                  <a:cubicBezTo>
                    <a:pt x="0" y="140"/>
                    <a:pt x="40" y="180"/>
                    <a:pt x="90" y="180"/>
                  </a:cubicBezTo>
                  <a:cubicBezTo>
                    <a:pt x="139" y="180"/>
                    <a:pt x="179" y="140"/>
                    <a:pt x="179" y="90"/>
                  </a:cubicBezTo>
                  <a:cubicBezTo>
                    <a:pt x="179" y="90"/>
                    <a:pt x="179" y="90"/>
                    <a:pt x="179" y="89"/>
                  </a:cubicBezTo>
                  <a:lnTo>
                    <a:pt x="151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2341462E-6C1E-40BD-83EA-864AA2AAA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513" y="817563"/>
              <a:ext cx="168275" cy="174625"/>
            </a:xfrm>
            <a:custGeom>
              <a:avLst/>
              <a:gdLst>
                <a:gd name="T0" fmla="*/ 0 w 106"/>
                <a:gd name="T1" fmla="*/ 110 h 110"/>
                <a:gd name="T2" fmla="*/ 106 w 106"/>
                <a:gd name="T3" fmla="*/ 98 h 110"/>
                <a:gd name="T4" fmla="*/ 53 w 106"/>
                <a:gd name="T5" fmla="*/ 0 h 110"/>
                <a:gd name="T6" fmla="*/ 0 w 106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10">
                  <a:moveTo>
                    <a:pt x="0" y="110"/>
                  </a:moveTo>
                  <a:lnTo>
                    <a:pt x="106" y="98"/>
                  </a:lnTo>
                  <a:lnTo>
                    <a:pt x="53" y="0"/>
                  </a:lnTo>
                  <a:lnTo>
                    <a:pt x="0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256860A9-62D4-4700-9FCE-0F04C7A6C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1913" y="960438"/>
              <a:ext cx="509587" cy="476250"/>
            </a:xfrm>
            <a:custGeom>
              <a:avLst/>
              <a:gdLst>
                <a:gd name="T0" fmla="*/ 29 w 115"/>
                <a:gd name="T1" fmla="*/ 77 h 107"/>
                <a:gd name="T2" fmla="*/ 29 w 115"/>
                <a:gd name="T3" fmla="*/ 76 h 107"/>
                <a:gd name="T4" fmla="*/ 38 w 115"/>
                <a:gd name="T5" fmla="*/ 29 h 107"/>
                <a:gd name="T6" fmla="*/ 86 w 115"/>
                <a:gd name="T7" fmla="*/ 38 h 107"/>
                <a:gd name="T8" fmla="*/ 77 w 115"/>
                <a:gd name="T9" fmla="*/ 86 h 107"/>
                <a:gd name="T10" fmla="*/ 63 w 115"/>
                <a:gd name="T11" fmla="*/ 91 h 107"/>
                <a:gd name="T12" fmla="*/ 64 w 115"/>
                <a:gd name="T13" fmla="*/ 107 h 107"/>
                <a:gd name="T14" fmla="*/ 86 w 115"/>
                <a:gd name="T15" fmla="*/ 99 h 107"/>
                <a:gd name="T16" fmla="*/ 99 w 115"/>
                <a:gd name="T17" fmla="*/ 29 h 107"/>
                <a:gd name="T18" fmla="*/ 30 w 115"/>
                <a:gd name="T19" fmla="*/ 16 h 107"/>
                <a:gd name="T20" fmla="*/ 16 w 115"/>
                <a:gd name="T21" fmla="*/ 85 h 107"/>
                <a:gd name="T22" fmla="*/ 16 w 115"/>
                <a:gd name="T23" fmla="*/ 86 h 107"/>
                <a:gd name="T24" fmla="*/ 29 w 115"/>
                <a:gd name="T25" fmla="*/ 7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07">
                  <a:moveTo>
                    <a:pt x="29" y="77"/>
                  </a:moveTo>
                  <a:cubicBezTo>
                    <a:pt x="29" y="77"/>
                    <a:pt x="29" y="77"/>
                    <a:pt x="29" y="76"/>
                  </a:cubicBezTo>
                  <a:cubicBezTo>
                    <a:pt x="18" y="61"/>
                    <a:pt x="23" y="39"/>
                    <a:pt x="38" y="29"/>
                  </a:cubicBezTo>
                  <a:cubicBezTo>
                    <a:pt x="54" y="18"/>
                    <a:pt x="76" y="22"/>
                    <a:pt x="86" y="38"/>
                  </a:cubicBezTo>
                  <a:cubicBezTo>
                    <a:pt x="97" y="54"/>
                    <a:pt x="93" y="75"/>
                    <a:pt x="77" y="86"/>
                  </a:cubicBezTo>
                  <a:cubicBezTo>
                    <a:pt x="73" y="89"/>
                    <a:pt x="68" y="91"/>
                    <a:pt x="63" y="91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72" y="106"/>
                    <a:pt x="79" y="103"/>
                    <a:pt x="86" y="99"/>
                  </a:cubicBezTo>
                  <a:cubicBezTo>
                    <a:pt x="109" y="83"/>
                    <a:pt x="115" y="52"/>
                    <a:pt x="99" y="29"/>
                  </a:cubicBezTo>
                  <a:cubicBezTo>
                    <a:pt x="84" y="6"/>
                    <a:pt x="53" y="0"/>
                    <a:pt x="30" y="16"/>
                  </a:cubicBezTo>
                  <a:cubicBezTo>
                    <a:pt x="7" y="31"/>
                    <a:pt x="0" y="62"/>
                    <a:pt x="16" y="85"/>
                  </a:cubicBezTo>
                  <a:cubicBezTo>
                    <a:pt x="16" y="85"/>
                    <a:pt x="16" y="86"/>
                    <a:pt x="16" y="86"/>
                  </a:cubicBezTo>
                  <a:lnTo>
                    <a:pt x="29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4C37BE07-7174-4C6F-B06F-991506F7E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5" y="1347788"/>
              <a:ext cx="85725" cy="111125"/>
            </a:xfrm>
            <a:custGeom>
              <a:avLst/>
              <a:gdLst>
                <a:gd name="T0" fmla="*/ 45 w 54"/>
                <a:gd name="T1" fmla="*/ 0 h 70"/>
                <a:gd name="T2" fmla="*/ 0 w 54"/>
                <a:gd name="T3" fmla="*/ 39 h 70"/>
                <a:gd name="T4" fmla="*/ 54 w 54"/>
                <a:gd name="T5" fmla="*/ 70 h 70"/>
                <a:gd name="T6" fmla="*/ 45 w 54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70">
                  <a:moveTo>
                    <a:pt x="45" y="0"/>
                  </a:moveTo>
                  <a:lnTo>
                    <a:pt x="0" y="39"/>
                  </a:lnTo>
                  <a:lnTo>
                    <a:pt x="54" y="7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5AF7D5D3-A8E1-4928-8377-0F368F276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1098550"/>
              <a:ext cx="261937" cy="249238"/>
            </a:xfrm>
            <a:custGeom>
              <a:avLst/>
              <a:gdLst>
                <a:gd name="T0" fmla="*/ 47 w 59"/>
                <a:gd name="T1" fmla="*/ 20 h 56"/>
                <a:gd name="T2" fmla="*/ 47 w 59"/>
                <a:gd name="T3" fmla="*/ 20 h 56"/>
                <a:gd name="T4" fmla="*/ 36 w 59"/>
                <a:gd name="T5" fmla="*/ 43 h 56"/>
                <a:gd name="T6" fmla="*/ 13 w 59"/>
                <a:gd name="T7" fmla="*/ 32 h 56"/>
                <a:gd name="T8" fmla="*/ 24 w 59"/>
                <a:gd name="T9" fmla="*/ 9 h 56"/>
                <a:gd name="T10" fmla="*/ 31 w 59"/>
                <a:gd name="T11" fmla="*/ 8 h 56"/>
                <a:gd name="T12" fmla="*/ 33 w 59"/>
                <a:gd name="T13" fmla="*/ 0 h 56"/>
                <a:gd name="T14" fmla="*/ 21 w 59"/>
                <a:gd name="T15" fmla="*/ 1 h 56"/>
                <a:gd name="T16" fmla="*/ 5 w 59"/>
                <a:gd name="T17" fmla="*/ 35 h 56"/>
                <a:gd name="T18" fmla="*/ 38 w 59"/>
                <a:gd name="T19" fmla="*/ 51 h 56"/>
                <a:gd name="T20" fmla="*/ 54 w 59"/>
                <a:gd name="T21" fmla="*/ 18 h 56"/>
                <a:gd name="T22" fmla="*/ 54 w 59"/>
                <a:gd name="T23" fmla="*/ 17 h 56"/>
                <a:gd name="T24" fmla="*/ 47 w 59"/>
                <a:gd name="T25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6">
                  <a:moveTo>
                    <a:pt x="47" y="20"/>
                  </a:moveTo>
                  <a:cubicBezTo>
                    <a:pt x="47" y="20"/>
                    <a:pt x="47" y="20"/>
                    <a:pt x="47" y="20"/>
                  </a:cubicBezTo>
                  <a:cubicBezTo>
                    <a:pt x="50" y="30"/>
                    <a:pt x="45" y="40"/>
                    <a:pt x="36" y="43"/>
                  </a:cubicBezTo>
                  <a:cubicBezTo>
                    <a:pt x="26" y="47"/>
                    <a:pt x="16" y="42"/>
                    <a:pt x="13" y="32"/>
                  </a:cubicBezTo>
                  <a:cubicBezTo>
                    <a:pt x="9" y="23"/>
                    <a:pt x="14" y="12"/>
                    <a:pt x="24" y="9"/>
                  </a:cubicBezTo>
                  <a:cubicBezTo>
                    <a:pt x="26" y="8"/>
                    <a:pt x="29" y="8"/>
                    <a:pt x="31" y="8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9" y="0"/>
                    <a:pt x="25" y="0"/>
                    <a:pt x="21" y="1"/>
                  </a:cubicBezTo>
                  <a:cubicBezTo>
                    <a:pt x="7" y="6"/>
                    <a:pt x="0" y="21"/>
                    <a:pt x="5" y="35"/>
                  </a:cubicBezTo>
                  <a:cubicBezTo>
                    <a:pt x="10" y="49"/>
                    <a:pt x="25" y="56"/>
                    <a:pt x="38" y="51"/>
                  </a:cubicBezTo>
                  <a:cubicBezTo>
                    <a:pt x="52" y="46"/>
                    <a:pt x="59" y="31"/>
                    <a:pt x="54" y="18"/>
                  </a:cubicBezTo>
                  <a:cubicBezTo>
                    <a:pt x="54" y="17"/>
                    <a:pt x="54" y="17"/>
                    <a:pt x="54" y="17"/>
                  </a:cubicBezTo>
                  <a:lnTo>
                    <a:pt x="47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66EFA0D6-CF68-42C6-9D2E-ACECD59CF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0" y="1089025"/>
              <a:ext cx="44450" cy="53975"/>
            </a:xfrm>
            <a:custGeom>
              <a:avLst/>
              <a:gdLst>
                <a:gd name="T0" fmla="*/ 0 w 28"/>
                <a:gd name="T1" fmla="*/ 34 h 34"/>
                <a:gd name="T2" fmla="*/ 28 w 28"/>
                <a:gd name="T3" fmla="*/ 23 h 34"/>
                <a:gd name="T4" fmla="*/ 3 w 28"/>
                <a:gd name="T5" fmla="*/ 0 h 34"/>
                <a:gd name="T6" fmla="*/ 0 w 28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34">
                  <a:moveTo>
                    <a:pt x="0" y="34"/>
                  </a:moveTo>
                  <a:lnTo>
                    <a:pt x="28" y="23"/>
                  </a:lnTo>
                  <a:lnTo>
                    <a:pt x="3" y="0"/>
                  </a:lnTo>
                  <a:lnTo>
                    <a:pt x="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DE0C5AE-DB53-496F-A54D-9C37C77E2EAF}"/>
              </a:ext>
            </a:extLst>
          </p:cNvPr>
          <p:cNvGrpSpPr/>
          <p:nvPr/>
        </p:nvGrpSpPr>
        <p:grpSpPr>
          <a:xfrm>
            <a:off x="11031219" y="1215656"/>
            <a:ext cx="585059" cy="671444"/>
            <a:chOff x="9151938" y="5524500"/>
            <a:chExt cx="709612" cy="814388"/>
          </a:xfrm>
        </p:grpSpPr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53E3057A-FC48-4BF6-8EB8-B366039F6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938" y="6081713"/>
              <a:ext cx="206375" cy="257175"/>
            </a:xfrm>
            <a:custGeom>
              <a:avLst/>
              <a:gdLst>
                <a:gd name="T0" fmla="*/ 23 w 122"/>
                <a:gd name="T1" fmla="*/ 2 h 152"/>
                <a:gd name="T2" fmla="*/ 18 w 122"/>
                <a:gd name="T3" fmla="*/ 1 h 152"/>
                <a:gd name="T4" fmla="*/ 2 w 122"/>
                <a:gd name="T5" fmla="*/ 17 h 152"/>
                <a:gd name="T6" fmla="*/ 1 w 122"/>
                <a:gd name="T7" fmla="*/ 22 h 152"/>
                <a:gd name="T8" fmla="*/ 71 w 122"/>
                <a:gd name="T9" fmla="*/ 149 h 152"/>
                <a:gd name="T10" fmla="*/ 77 w 122"/>
                <a:gd name="T11" fmla="*/ 150 h 152"/>
                <a:gd name="T12" fmla="*/ 121 w 122"/>
                <a:gd name="T13" fmla="*/ 107 h 152"/>
                <a:gd name="T14" fmla="*/ 121 w 122"/>
                <a:gd name="T15" fmla="*/ 102 h 152"/>
                <a:gd name="T16" fmla="*/ 23 w 122"/>
                <a:gd name="T17" fmla="*/ 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52">
                  <a:moveTo>
                    <a:pt x="23" y="2"/>
                  </a:moveTo>
                  <a:cubicBezTo>
                    <a:pt x="22" y="0"/>
                    <a:pt x="19" y="0"/>
                    <a:pt x="18" y="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8"/>
                    <a:pt x="0" y="20"/>
                    <a:pt x="1" y="22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73" y="151"/>
                    <a:pt x="75" y="152"/>
                    <a:pt x="77" y="150"/>
                  </a:cubicBezTo>
                  <a:cubicBezTo>
                    <a:pt x="121" y="107"/>
                    <a:pt x="121" y="107"/>
                    <a:pt x="121" y="107"/>
                  </a:cubicBezTo>
                  <a:cubicBezTo>
                    <a:pt x="122" y="105"/>
                    <a:pt x="122" y="103"/>
                    <a:pt x="121" y="102"/>
                  </a:cubicBezTo>
                  <a:lnTo>
                    <a:pt x="23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576C2191-3B40-4FA0-86E6-8BB07F5635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4500" y="5524500"/>
              <a:ext cx="490538" cy="492125"/>
            </a:xfrm>
            <a:custGeom>
              <a:avLst/>
              <a:gdLst>
                <a:gd name="T0" fmla="*/ 48 w 289"/>
                <a:gd name="T1" fmla="*/ 265 h 290"/>
                <a:gd name="T2" fmla="*/ 65 w 289"/>
                <a:gd name="T3" fmla="*/ 267 h 290"/>
                <a:gd name="T4" fmla="*/ 188 w 289"/>
                <a:gd name="T5" fmla="*/ 290 h 290"/>
                <a:gd name="T6" fmla="*/ 190 w 289"/>
                <a:gd name="T7" fmla="*/ 290 h 290"/>
                <a:gd name="T8" fmla="*/ 265 w 289"/>
                <a:gd name="T9" fmla="*/ 234 h 290"/>
                <a:gd name="T10" fmla="*/ 266 w 289"/>
                <a:gd name="T11" fmla="*/ 232 h 290"/>
                <a:gd name="T12" fmla="*/ 270 w 289"/>
                <a:gd name="T13" fmla="*/ 110 h 290"/>
                <a:gd name="T14" fmla="*/ 201 w 289"/>
                <a:gd name="T15" fmla="*/ 42 h 290"/>
                <a:gd name="T16" fmla="*/ 8 w 289"/>
                <a:gd name="T17" fmla="*/ 179 h 290"/>
                <a:gd name="T18" fmla="*/ 48 w 289"/>
                <a:gd name="T19" fmla="*/ 265 h 290"/>
                <a:gd name="T20" fmla="*/ 145 w 289"/>
                <a:gd name="T21" fmla="*/ 179 h 290"/>
                <a:gd name="T22" fmla="*/ 114 w 289"/>
                <a:gd name="T23" fmla="*/ 165 h 290"/>
                <a:gd name="T24" fmla="*/ 134 w 289"/>
                <a:gd name="T25" fmla="*/ 102 h 290"/>
                <a:gd name="T26" fmla="*/ 134 w 289"/>
                <a:gd name="T27" fmla="*/ 84 h 290"/>
                <a:gd name="T28" fmla="*/ 156 w 289"/>
                <a:gd name="T29" fmla="*/ 84 h 290"/>
                <a:gd name="T30" fmla="*/ 156 w 289"/>
                <a:gd name="T31" fmla="*/ 102 h 290"/>
                <a:gd name="T32" fmla="*/ 184 w 289"/>
                <a:gd name="T33" fmla="*/ 140 h 290"/>
                <a:gd name="T34" fmla="*/ 162 w 289"/>
                <a:gd name="T35" fmla="*/ 140 h 290"/>
                <a:gd name="T36" fmla="*/ 145 w 289"/>
                <a:gd name="T37" fmla="*/ 123 h 290"/>
                <a:gd name="T38" fmla="*/ 129 w 289"/>
                <a:gd name="T39" fmla="*/ 146 h 290"/>
                <a:gd name="T40" fmla="*/ 146 w 289"/>
                <a:gd name="T41" fmla="*/ 157 h 290"/>
                <a:gd name="T42" fmla="*/ 184 w 289"/>
                <a:gd name="T43" fmla="*/ 196 h 290"/>
                <a:gd name="T44" fmla="*/ 156 w 289"/>
                <a:gd name="T45" fmla="*/ 234 h 290"/>
                <a:gd name="T46" fmla="*/ 156 w 289"/>
                <a:gd name="T47" fmla="*/ 252 h 290"/>
                <a:gd name="T48" fmla="*/ 134 w 289"/>
                <a:gd name="T49" fmla="*/ 252 h 290"/>
                <a:gd name="T50" fmla="*/ 134 w 289"/>
                <a:gd name="T51" fmla="*/ 234 h 290"/>
                <a:gd name="T52" fmla="*/ 106 w 289"/>
                <a:gd name="T53" fmla="*/ 196 h 290"/>
                <a:gd name="T54" fmla="*/ 128 w 289"/>
                <a:gd name="T55" fmla="*/ 196 h 290"/>
                <a:gd name="T56" fmla="*/ 145 w 289"/>
                <a:gd name="T57" fmla="*/ 213 h 290"/>
                <a:gd name="T58" fmla="*/ 162 w 289"/>
                <a:gd name="T59" fmla="*/ 196 h 290"/>
                <a:gd name="T60" fmla="*/ 145 w 289"/>
                <a:gd name="T61" fmla="*/ 17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9" h="290">
                  <a:moveTo>
                    <a:pt x="48" y="265"/>
                  </a:moveTo>
                  <a:cubicBezTo>
                    <a:pt x="65" y="267"/>
                    <a:pt x="65" y="267"/>
                    <a:pt x="65" y="267"/>
                  </a:cubicBezTo>
                  <a:cubicBezTo>
                    <a:pt x="160" y="280"/>
                    <a:pt x="185" y="286"/>
                    <a:pt x="188" y="290"/>
                  </a:cubicBezTo>
                  <a:cubicBezTo>
                    <a:pt x="189" y="290"/>
                    <a:pt x="190" y="290"/>
                    <a:pt x="190" y="290"/>
                  </a:cubicBezTo>
                  <a:cubicBezTo>
                    <a:pt x="199" y="286"/>
                    <a:pt x="246" y="262"/>
                    <a:pt x="265" y="234"/>
                  </a:cubicBezTo>
                  <a:cubicBezTo>
                    <a:pt x="266" y="233"/>
                    <a:pt x="266" y="233"/>
                    <a:pt x="266" y="232"/>
                  </a:cubicBezTo>
                  <a:cubicBezTo>
                    <a:pt x="285" y="198"/>
                    <a:pt x="289" y="155"/>
                    <a:pt x="270" y="110"/>
                  </a:cubicBezTo>
                  <a:cubicBezTo>
                    <a:pt x="257" y="79"/>
                    <a:pt x="232" y="54"/>
                    <a:pt x="201" y="42"/>
                  </a:cubicBezTo>
                  <a:cubicBezTo>
                    <a:pt x="98" y="0"/>
                    <a:pt x="0" y="80"/>
                    <a:pt x="8" y="179"/>
                  </a:cubicBezTo>
                  <a:cubicBezTo>
                    <a:pt x="11" y="213"/>
                    <a:pt x="25" y="243"/>
                    <a:pt x="48" y="265"/>
                  </a:cubicBezTo>
                  <a:close/>
                  <a:moveTo>
                    <a:pt x="145" y="179"/>
                  </a:moveTo>
                  <a:cubicBezTo>
                    <a:pt x="133" y="179"/>
                    <a:pt x="121" y="175"/>
                    <a:pt x="114" y="165"/>
                  </a:cubicBezTo>
                  <a:cubicBezTo>
                    <a:pt x="96" y="139"/>
                    <a:pt x="109" y="110"/>
                    <a:pt x="134" y="102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73" y="107"/>
                    <a:pt x="184" y="123"/>
                    <a:pt x="184" y="140"/>
                  </a:cubicBezTo>
                  <a:cubicBezTo>
                    <a:pt x="162" y="140"/>
                    <a:pt x="162" y="140"/>
                    <a:pt x="162" y="140"/>
                  </a:cubicBezTo>
                  <a:cubicBezTo>
                    <a:pt x="162" y="131"/>
                    <a:pt x="154" y="123"/>
                    <a:pt x="145" y="123"/>
                  </a:cubicBezTo>
                  <a:cubicBezTo>
                    <a:pt x="134" y="123"/>
                    <a:pt x="125" y="134"/>
                    <a:pt x="129" y="146"/>
                  </a:cubicBezTo>
                  <a:cubicBezTo>
                    <a:pt x="132" y="153"/>
                    <a:pt x="139" y="157"/>
                    <a:pt x="146" y="157"/>
                  </a:cubicBezTo>
                  <a:cubicBezTo>
                    <a:pt x="167" y="157"/>
                    <a:pt x="184" y="175"/>
                    <a:pt x="184" y="196"/>
                  </a:cubicBezTo>
                  <a:cubicBezTo>
                    <a:pt x="184" y="213"/>
                    <a:pt x="173" y="229"/>
                    <a:pt x="156" y="234"/>
                  </a:cubicBezTo>
                  <a:cubicBezTo>
                    <a:pt x="156" y="252"/>
                    <a:pt x="156" y="252"/>
                    <a:pt x="156" y="252"/>
                  </a:cubicBezTo>
                  <a:cubicBezTo>
                    <a:pt x="134" y="252"/>
                    <a:pt x="134" y="252"/>
                    <a:pt x="134" y="252"/>
                  </a:cubicBezTo>
                  <a:cubicBezTo>
                    <a:pt x="134" y="234"/>
                    <a:pt x="134" y="234"/>
                    <a:pt x="134" y="234"/>
                  </a:cubicBezTo>
                  <a:cubicBezTo>
                    <a:pt x="117" y="229"/>
                    <a:pt x="106" y="213"/>
                    <a:pt x="106" y="196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205"/>
                    <a:pt x="136" y="213"/>
                    <a:pt x="145" y="213"/>
                  </a:cubicBezTo>
                  <a:cubicBezTo>
                    <a:pt x="154" y="213"/>
                    <a:pt x="162" y="205"/>
                    <a:pt x="162" y="196"/>
                  </a:cubicBezTo>
                  <a:cubicBezTo>
                    <a:pt x="162" y="187"/>
                    <a:pt x="154" y="179"/>
                    <a:pt x="145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3623795C-74AD-4BB5-9E56-126A27D8B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7025" y="5945188"/>
              <a:ext cx="644525" cy="277813"/>
            </a:xfrm>
            <a:custGeom>
              <a:avLst/>
              <a:gdLst>
                <a:gd name="T0" fmla="*/ 378 w 380"/>
                <a:gd name="T1" fmla="*/ 13 h 164"/>
                <a:gd name="T2" fmla="*/ 375 w 380"/>
                <a:gd name="T3" fmla="*/ 10 h 164"/>
                <a:gd name="T4" fmla="*/ 341 w 380"/>
                <a:gd name="T5" fmla="*/ 4 h 164"/>
                <a:gd name="T6" fmla="*/ 329 w 380"/>
                <a:gd name="T7" fmla="*/ 11 h 164"/>
                <a:gd name="T8" fmla="*/ 306 w 380"/>
                <a:gd name="T9" fmla="*/ 32 h 164"/>
                <a:gd name="T10" fmla="*/ 288 w 380"/>
                <a:gd name="T11" fmla="*/ 46 h 164"/>
                <a:gd name="T12" fmla="*/ 279 w 380"/>
                <a:gd name="T13" fmla="*/ 51 h 164"/>
                <a:gd name="T14" fmla="*/ 273 w 380"/>
                <a:gd name="T15" fmla="*/ 56 h 164"/>
                <a:gd name="T16" fmla="*/ 264 w 380"/>
                <a:gd name="T17" fmla="*/ 61 h 164"/>
                <a:gd name="T18" fmla="*/ 265 w 380"/>
                <a:gd name="T19" fmla="*/ 67 h 164"/>
                <a:gd name="T20" fmla="*/ 265 w 380"/>
                <a:gd name="T21" fmla="*/ 68 h 164"/>
                <a:gd name="T22" fmla="*/ 265 w 380"/>
                <a:gd name="T23" fmla="*/ 69 h 164"/>
                <a:gd name="T24" fmla="*/ 234 w 380"/>
                <a:gd name="T25" fmla="*/ 100 h 164"/>
                <a:gd name="T26" fmla="*/ 149 w 380"/>
                <a:gd name="T27" fmla="*/ 100 h 164"/>
                <a:gd name="T28" fmla="*/ 143 w 380"/>
                <a:gd name="T29" fmla="*/ 94 h 164"/>
                <a:gd name="T30" fmla="*/ 149 w 380"/>
                <a:gd name="T31" fmla="*/ 88 h 164"/>
                <a:gd name="T32" fmla="*/ 233 w 380"/>
                <a:gd name="T33" fmla="*/ 88 h 164"/>
                <a:gd name="T34" fmla="*/ 253 w 380"/>
                <a:gd name="T35" fmla="*/ 72 h 164"/>
                <a:gd name="T36" fmla="*/ 253 w 380"/>
                <a:gd name="T37" fmla="*/ 72 h 164"/>
                <a:gd name="T38" fmla="*/ 234 w 380"/>
                <a:gd name="T39" fmla="*/ 50 h 164"/>
                <a:gd name="T40" fmla="*/ 141 w 380"/>
                <a:gd name="T41" fmla="*/ 38 h 164"/>
                <a:gd name="T42" fmla="*/ 123 w 380"/>
                <a:gd name="T43" fmla="*/ 36 h 164"/>
                <a:gd name="T44" fmla="*/ 123 w 380"/>
                <a:gd name="T45" fmla="*/ 35 h 164"/>
                <a:gd name="T46" fmla="*/ 68 w 380"/>
                <a:gd name="T47" fmla="*/ 30 h 164"/>
                <a:gd name="T48" fmla="*/ 41 w 380"/>
                <a:gd name="T49" fmla="*/ 40 h 164"/>
                <a:gd name="T50" fmla="*/ 2 w 380"/>
                <a:gd name="T51" fmla="*/ 78 h 164"/>
                <a:gd name="T52" fmla="*/ 2 w 380"/>
                <a:gd name="T53" fmla="*/ 84 h 164"/>
                <a:gd name="T54" fmla="*/ 78 w 380"/>
                <a:gd name="T55" fmla="*/ 162 h 164"/>
                <a:gd name="T56" fmla="*/ 84 w 380"/>
                <a:gd name="T57" fmla="*/ 162 h 164"/>
                <a:gd name="T58" fmla="*/ 86 w 380"/>
                <a:gd name="T59" fmla="*/ 161 h 164"/>
                <a:gd name="T60" fmla="*/ 130 w 380"/>
                <a:gd name="T61" fmla="*/ 146 h 164"/>
                <a:gd name="T62" fmla="*/ 213 w 380"/>
                <a:gd name="T63" fmla="*/ 146 h 164"/>
                <a:gd name="T64" fmla="*/ 260 w 380"/>
                <a:gd name="T65" fmla="*/ 130 h 164"/>
                <a:gd name="T66" fmla="*/ 306 w 380"/>
                <a:gd name="T67" fmla="*/ 82 h 164"/>
                <a:gd name="T68" fmla="*/ 375 w 380"/>
                <a:gd name="T69" fmla="*/ 20 h 164"/>
                <a:gd name="T70" fmla="*/ 378 w 380"/>
                <a:gd name="T71" fmla="*/ 1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0" h="164">
                  <a:moveTo>
                    <a:pt x="378" y="13"/>
                  </a:moveTo>
                  <a:cubicBezTo>
                    <a:pt x="375" y="10"/>
                    <a:pt x="377" y="11"/>
                    <a:pt x="375" y="10"/>
                  </a:cubicBezTo>
                  <a:cubicBezTo>
                    <a:pt x="365" y="2"/>
                    <a:pt x="352" y="0"/>
                    <a:pt x="341" y="4"/>
                  </a:cubicBezTo>
                  <a:cubicBezTo>
                    <a:pt x="337" y="5"/>
                    <a:pt x="333" y="8"/>
                    <a:pt x="329" y="11"/>
                  </a:cubicBezTo>
                  <a:cubicBezTo>
                    <a:pt x="306" y="32"/>
                    <a:pt x="306" y="32"/>
                    <a:pt x="306" y="32"/>
                  </a:cubicBezTo>
                  <a:cubicBezTo>
                    <a:pt x="300" y="37"/>
                    <a:pt x="294" y="42"/>
                    <a:pt x="288" y="46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3" y="56"/>
                    <a:pt x="273" y="56"/>
                    <a:pt x="273" y="56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4" y="61"/>
                    <a:pt x="265" y="64"/>
                    <a:pt x="265" y="67"/>
                  </a:cubicBezTo>
                  <a:cubicBezTo>
                    <a:pt x="265" y="67"/>
                    <a:pt x="265" y="68"/>
                    <a:pt x="265" y="68"/>
                  </a:cubicBezTo>
                  <a:cubicBezTo>
                    <a:pt x="265" y="68"/>
                    <a:pt x="265" y="69"/>
                    <a:pt x="265" y="69"/>
                  </a:cubicBezTo>
                  <a:cubicBezTo>
                    <a:pt x="265" y="86"/>
                    <a:pt x="251" y="100"/>
                    <a:pt x="234" y="100"/>
                  </a:cubicBezTo>
                  <a:cubicBezTo>
                    <a:pt x="149" y="100"/>
                    <a:pt x="149" y="100"/>
                    <a:pt x="149" y="100"/>
                  </a:cubicBezTo>
                  <a:cubicBezTo>
                    <a:pt x="146" y="100"/>
                    <a:pt x="143" y="98"/>
                    <a:pt x="143" y="94"/>
                  </a:cubicBezTo>
                  <a:cubicBezTo>
                    <a:pt x="143" y="91"/>
                    <a:pt x="146" y="88"/>
                    <a:pt x="149" y="88"/>
                  </a:cubicBezTo>
                  <a:cubicBezTo>
                    <a:pt x="233" y="88"/>
                    <a:pt x="233" y="88"/>
                    <a:pt x="233" y="88"/>
                  </a:cubicBezTo>
                  <a:cubicBezTo>
                    <a:pt x="242" y="88"/>
                    <a:pt x="251" y="82"/>
                    <a:pt x="253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5" y="60"/>
                    <a:pt x="245" y="50"/>
                    <a:pt x="234" y="50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58" y="30"/>
                    <a:pt x="49" y="33"/>
                    <a:pt x="41" y="4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79"/>
                    <a:pt x="0" y="82"/>
                    <a:pt x="2" y="84"/>
                  </a:cubicBezTo>
                  <a:cubicBezTo>
                    <a:pt x="78" y="162"/>
                    <a:pt x="78" y="162"/>
                    <a:pt x="78" y="162"/>
                  </a:cubicBezTo>
                  <a:cubicBezTo>
                    <a:pt x="80" y="164"/>
                    <a:pt x="82" y="164"/>
                    <a:pt x="84" y="162"/>
                  </a:cubicBezTo>
                  <a:cubicBezTo>
                    <a:pt x="86" y="161"/>
                    <a:pt x="86" y="161"/>
                    <a:pt x="86" y="161"/>
                  </a:cubicBezTo>
                  <a:cubicBezTo>
                    <a:pt x="99" y="152"/>
                    <a:pt x="114" y="146"/>
                    <a:pt x="130" y="146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30" y="146"/>
                    <a:pt x="247" y="141"/>
                    <a:pt x="260" y="130"/>
                  </a:cubicBezTo>
                  <a:cubicBezTo>
                    <a:pt x="306" y="82"/>
                    <a:pt x="306" y="82"/>
                    <a:pt x="306" y="82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80" y="14"/>
                    <a:pt x="379" y="13"/>
                    <a:pt x="378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6800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FC195-1CE4-6645-98F5-6768C322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experience partnering on beam line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48AA-B66C-1E4D-AF0A-42D351BB9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Neutron Spin Echo, BL-15, at SNS</a:t>
            </a:r>
          </a:p>
          <a:p>
            <a:pPr lvl="1"/>
            <a:r>
              <a:rPr lang="en-US" dirty="0"/>
              <a:t>Strategic Partnership Project (SPP) agreement</a:t>
            </a:r>
          </a:p>
          <a:p>
            <a:r>
              <a:rPr lang="en-US" dirty="0"/>
              <a:t>VULCAN, BL-7, at SNS</a:t>
            </a:r>
          </a:p>
          <a:p>
            <a:pPr lvl="1"/>
            <a:r>
              <a:rPr lang="en-US" dirty="0"/>
              <a:t>Strategic Partnership Project (SPP) agreement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C0483-B4A5-BA4C-A89C-02DDBFF5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493" y="751701"/>
            <a:ext cx="3843507" cy="1712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9D9AF-5269-3246-9432-A0EDF9F5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273" y="3156528"/>
            <a:ext cx="4131555" cy="22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12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B570-EDF8-434A-B6B3-7FF4FD79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9" y="274321"/>
            <a:ext cx="11425236" cy="911019"/>
          </a:xfrm>
        </p:spPr>
        <p:txBody>
          <a:bodyPr/>
          <a:lstStyle/>
          <a:p>
            <a:r>
              <a:rPr lang="en-US" dirty="0">
                <a:latin typeface="Century Gothic"/>
              </a:rPr>
              <a:t>We are exploring a model used by other DOE User Facilities for beam line construction and operation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B8836-3D35-4F9A-BD88-F9726249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84" y="1371601"/>
            <a:ext cx="9848771" cy="4247957"/>
          </a:xfrm>
        </p:spPr>
        <p:txBody>
          <a:bodyPr/>
          <a:lstStyle/>
          <a:p>
            <a:pPr marL="229870" indent="-229870"/>
            <a:r>
              <a:rPr lang="en-US" dirty="0">
                <a:cs typeface="Arial"/>
              </a:rPr>
              <a:t>Collaborative Access Teams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cs typeface="Arial"/>
              </a:rPr>
              <a:t>Construct beam line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cs typeface="Arial"/>
              </a:rPr>
              <a:t>Operate beam line</a:t>
            </a:r>
            <a:endParaRPr lang="en-US" dirty="0"/>
          </a:p>
          <a:p>
            <a:pPr lvl="1">
              <a:buClr>
                <a:srgbClr val="000000"/>
              </a:buClr>
            </a:pPr>
            <a:r>
              <a:rPr lang="en-US" dirty="0">
                <a:cs typeface="Arial"/>
              </a:rPr>
              <a:t>Percentage of the beam time is reserved for the General User Program, but majority goes to the Collaborative Access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0051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RNL">
  <a:themeElements>
    <a:clrScheme name="ORNL color palette 180726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4x3_180808" id="{BE270949-426B-4A81-BFD7-F9E58F12EF61}" vid="{56EA0EFD-5782-40CE-9F38-7DA95D6DAAD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913069-075D-49F7-AF90-34940D14808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35790</TotalTime>
  <Words>613</Words>
  <Application>Microsoft Office PowerPoint</Application>
  <PresentationFormat>Widescreen</PresentationFormat>
  <Paragraphs>84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Arial Narrow</vt:lpstr>
      <vt:lpstr>Calibri</vt:lpstr>
      <vt:lpstr>Century Gothic</vt:lpstr>
      <vt:lpstr>Wingdings</vt:lpstr>
      <vt:lpstr>Powerpoint-Template_HFIR-SNS</vt:lpstr>
      <vt:lpstr>ORNL</vt:lpstr>
      <vt:lpstr>Spallation Neutron Source and High Flux Isotope Reactor</vt:lpstr>
      <vt:lpstr>ORNL develops and operates advanced neutron scattering user facilities</vt:lpstr>
      <vt:lpstr>Thousands of researchers rely on ORNL’s neutron facilities annually for scientific discovery </vt:lpstr>
      <vt:lpstr>Industry is accessing ORNL’s neutron sources</vt:lpstr>
      <vt:lpstr>Industry Partners Neutron measurement techniques at ORNL support applied research and product development</vt:lpstr>
      <vt:lpstr>Industry has three avenues to access ORNL’s neutron sources</vt:lpstr>
      <vt:lpstr>Interacting with the private sector</vt:lpstr>
      <vt:lpstr>We have experience partnering on beam line construction</vt:lpstr>
      <vt:lpstr>We are exploring a model used by other DOE User Facilities for beam line construction and operation</vt:lpstr>
      <vt:lpstr>Additional information on ORNL neutron sciences</vt:lpstr>
    </vt:vector>
  </TitlesOfParts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HFIR, High Flux Isotope Reactor, Neutron Sciences Directorate</cp:keywords>
  <cp:lastModifiedBy>Sawyer, Titonia K.</cp:lastModifiedBy>
  <cp:revision>268</cp:revision>
  <cp:lastPrinted>2019-03-05T20:14:54Z</cp:lastPrinted>
  <dcterms:created xsi:type="dcterms:W3CDTF">2014-04-28T13:33:12Z</dcterms:created>
  <dcterms:modified xsi:type="dcterms:W3CDTF">2019-06-11T15:55:48Z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