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373" r:id="rId3"/>
    <p:sldId id="2374" r:id="rId4"/>
    <p:sldId id="2378" r:id="rId5"/>
    <p:sldId id="2379" r:id="rId6"/>
    <p:sldId id="2380" r:id="rId7"/>
    <p:sldId id="2381" r:id="rId8"/>
    <p:sldId id="2375" r:id="rId9"/>
    <p:sldId id="2376" r:id="rId10"/>
    <p:sldId id="2382" r:id="rId11"/>
    <p:sldId id="2384" r:id="rId12"/>
    <p:sldId id="2377" r:id="rId13"/>
    <p:sldId id="2385" r:id="rId14"/>
    <p:sldId id="2355" r:id="rId1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BB5"/>
    <a:srgbClr val="FF6600"/>
    <a:srgbClr val="1DABA1"/>
    <a:srgbClr val="DAB102"/>
    <a:srgbClr val="E0E0E0"/>
    <a:srgbClr val="F2F2F2"/>
    <a:srgbClr val="D6E3C3"/>
    <a:srgbClr val="98BA6A"/>
    <a:srgbClr val="90C2C2"/>
    <a:srgbClr val="8ECCB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4" autoAdjust="0"/>
    <p:restoredTop sz="93686" autoAdjust="0"/>
  </p:normalViewPr>
  <p:slideViewPr>
    <p:cSldViewPr snapToGrid="0" showGuides="1">
      <p:cViewPr varScale="1">
        <p:scale>
          <a:sx n="111" d="100"/>
          <a:sy n="111" d="100"/>
        </p:scale>
        <p:origin x="114" y="34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p:scale>
          <a:sx n="50" d="100"/>
          <a:sy n="50" d="100"/>
        </p:scale>
        <p:origin x="2120"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E206E6-ABAB-3C4B-AB0A-E9E19D4A483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901629-F876-DC44-9E8D-5425F8CB1CB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460B792-452D-3248-A866-C8ACD97B1FF9}" type="datetimeFigureOut">
              <a:rPr lang="en-US" smtClean="0"/>
              <a:t>6/12/2019</a:t>
            </a:fld>
            <a:endParaRPr lang="en-US"/>
          </a:p>
        </p:txBody>
      </p:sp>
      <p:sp>
        <p:nvSpPr>
          <p:cNvPr id="4" name="Footer Placeholder 3">
            <a:extLst>
              <a:ext uri="{FF2B5EF4-FFF2-40B4-BE49-F238E27FC236}">
                <a16:creationId xmlns:a16="http://schemas.microsoft.com/office/drawing/2014/main" id="{A3B1D9FC-3B4E-7C44-A008-0F586E449F3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DFF4E-B009-E94A-99CC-BDF7F9FC32A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F563142-F8A2-B94A-9B0F-C1FD04D4BE3B}" type="slidenum">
              <a:rPr lang="en-US" smtClean="0"/>
              <a:t>‹#›</a:t>
            </a:fld>
            <a:endParaRPr lang="en-US"/>
          </a:p>
        </p:txBody>
      </p:sp>
    </p:spTree>
    <p:extLst>
      <p:ext uri="{BB962C8B-B14F-4D97-AF65-F5344CB8AC3E}">
        <p14:creationId xmlns:p14="http://schemas.microsoft.com/office/powerpoint/2010/main" val="3805826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1"/>
            <a:ext cx="3038475" cy="466725"/>
          </a:xfrm>
          <a:prstGeom prst="rect">
            <a:avLst/>
          </a:prstGeom>
        </p:spPr>
        <p:txBody>
          <a:bodyPr vert="horz" lIns="91440" tIns="45720" rIns="91440" bIns="45720" rtlCol="0"/>
          <a:lstStyle>
            <a:lvl1pPr algn="r">
              <a:defRPr sz="1200"/>
            </a:lvl1pPr>
          </a:lstStyle>
          <a:p>
            <a:fld id="{D7992059-949A-4D84-A84D-82EB5F97947B}" type="datetimeFigureOut">
              <a:rPr lang="en-US" smtClean="0"/>
              <a:t>6/12/2019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6"/>
            <a:ext cx="3038475" cy="466725"/>
          </a:xfrm>
          <a:prstGeom prst="rect">
            <a:avLst/>
          </a:prstGeom>
        </p:spPr>
        <p:txBody>
          <a:bodyPr vert="horz" lIns="91440" tIns="45720" rIns="91440" bIns="45720" rtlCol="0" anchor="b"/>
          <a:lstStyle>
            <a:lvl1pPr algn="r">
              <a:defRPr sz="1200"/>
            </a:lvl1pPr>
          </a:lstStyle>
          <a:p>
            <a:fld id="{DBFF095A-F86B-4B29-8A9F-DF3D3D1F3E2A}" type="slidenum">
              <a:rPr lang="en-US" smtClean="0"/>
              <a:t>‹#›</a:t>
            </a:fld>
            <a:endParaRPr lang="en-US"/>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6" name="Picture 5">
            <a:extLst>
              <a:ext uri="{FF2B5EF4-FFF2-40B4-BE49-F238E27FC236}">
                <a16:creationId xmlns:a16="http://schemas.microsoft.com/office/drawing/2014/main" id="{77758DE7-2D6E-4543-90E1-608EC597A0A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09"/>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a:solidFill>
                  <a:schemeClr val="tx1"/>
                </a:solidFill>
                <a:latin typeface="Century Gothic" panose="020B0502020202020204" pitchFamily="34" charset="0"/>
              </a:rPr>
              <a:t>ORNL is managed by UT-Battelle, LLC for the US Department of Energy</a:t>
            </a:r>
          </a:p>
        </p:txBody>
      </p:sp>
      <p:sp>
        <p:nvSpPr>
          <p:cNvPr id="70" name="Rectangle 69">
            <a:extLst>
              <a:ext uri="{FF2B5EF4-FFF2-40B4-BE49-F238E27FC236}">
                <a16:creationId xmlns:a16="http://schemas.microsoft.com/office/drawing/2014/main" id="{E1E8798D-8DC1-4F66-BD16-7083682BED34}"/>
              </a:ext>
            </a:extLst>
          </p:cNvPr>
          <p:cNvSpPr/>
          <p:nvPr userDrawn="1"/>
        </p:nvSpPr>
        <p:spPr>
          <a:xfrm>
            <a:off x="11608903" y="0"/>
            <a:ext cx="583097" cy="5307665"/>
          </a:xfrm>
          <a:prstGeom prst="rect">
            <a:avLst/>
          </a:prstGeom>
          <a:solidFill>
            <a:schemeClr val="bg1">
              <a:lumMod val="7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userDrawn="1">
            <p:ph type="ctrTitle" hasCustomPrompt="1"/>
          </p:nvPr>
        </p:nvSpPr>
        <p:spPr>
          <a:xfrm>
            <a:off x="428736" y="1388962"/>
            <a:ext cx="5221799" cy="929485"/>
          </a:xfrm>
        </p:spPr>
        <p:txBody>
          <a:bodyPr/>
          <a:lstStyle>
            <a:lvl1pPr algn="l">
              <a:defRPr sz="3200" b="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6"/>
            <a:ext cx="5221799" cy="757130"/>
          </a:xfrm>
        </p:spPr>
        <p:txBody>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2" name="Rectangle 71">
            <a:extLst>
              <a:ext uri="{FF2B5EF4-FFF2-40B4-BE49-F238E27FC236}">
                <a16:creationId xmlns:a16="http://schemas.microsoft.com/office/drawing/2014/main" id="{1739961D-E2BA-492C-BC48-01E29F648BCC}"/>
              </a:ext>
            </a:extLst>
          </p:cNvPr>
          <p:cNvSpPr/>
          <p:nvPr userDrawn="1"/>
        </p:nvSpPr>
        <p:spPr>
          <a:xfrm>
            <a:off x="6096000" y="5307665"/>
            <a:ext cx="6096000" cy="1550335"/>
          </a:xfrm>
          <a:prstGeom prst="rect">
            <a:avLst/>
          </a:pr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9653" y="1005840"/>
            <a:ext cx="2846124"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9653" y="1527048"/>
            <a:ext cx="2846124"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327501" y="1005840"/>
            <a:ext cx="283591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032272"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68197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388114" y="1005840"/>
            <a:ext cx="36141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88114" y="1527048"/>
            <a:ext cx="3614131"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97147" y="1005840"/>
            <a:ext cx="361206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97147" y="1527048"/>
            <a:ext cx="3612069"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88702" y="1005840"/>
            <a:ext cx="361206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88702" y="1527048"/>
            <a:ext cx="3612069"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032272"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6" name="Picture 25">
            <a:extLst>
              <a:ext uri="{FF2B5EF4-FFF2-40B4-BE49-F238E27FC236}">
                <a16:creationId xmlns:a16="http://schemas.microsoft.com/office/drawing/2014/main" id="{41DDA481-A56C-42AB-B113-0E8DEEC7E45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65664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2586469"/>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C407978D-718C-4142-ADAF-E9A4D92DDA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04149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4058647"/>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536C319A-597D-4398-BEEB-A62E98D68CD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382430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2_Title and Content - bright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425236" cy="510909"/>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448056" y="1645920"/>
            <a:ext cx="11372771" cy="4047778"/>
          </a:xfrm>
        </p:spPr>
        <p:txBody>
          <a:bodyPr/>
          <a:lstStyle>
            <a:lvl1pPr>
              <a:buClr>
                <a:schemeClr val="tx1"/>
              </a:buClr>
              <a:defRPr>
                <a:latin typeface="+mn-lt"/>
                <a:cs typeface="Arial" panose="020B0604020202020204" pitchFamily="34" charset="0"/>
              </a:defRPr>
            </a:lvl1pPr>
            <a:lvl2pPr>
              <a:buClr>
                <a:schemeClr val="tx1"/>
              </a:buClr>
              <a:defRPr>
                <a:latin typeface="+mn-lt"/>
                <a:cs typeface="Arial" panose="020B0604020202020204" pitchFamily="34" charset="0"/>
              </a:defRPr>
            </a:lvl2pPr>
            <a:lvl3pPr>
              <a:buClr>
                <a:schemeClr val="tx1"/>
              </a:buCl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081DF83C-9BC1-4D78-BC3F-41830D86E0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9839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425236" cy="510909"/>
          </a:xfrm>
        </p:spPr>
        <p:txBody>
          <a:bodyPr/>
          <a:lstStyle>
            <a:lvl1pPr>
              <a:defRPr sz="320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B91CDF2C-BE15-4127-84C9-C53D1ED5030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4262004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504904" cy="510909"/>
          </a:xfrm>
        </p:spPr>
        <p:txBody>
          <a:bodyPr/>
          <a:lstStyle>
            <a:lvl1pPr>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29768" y="1444752"/>
            <a:ext cx="5507832" cy="821190"/>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7010" y="2265942"/>
            <a:ext cx="5507832" cy="3373229"/>
          </a:xfrm>
        </p:spPr>
        <p:txBody>
          <a:bodyPr/>
          <a:lstStyle>
            <a:lvl1pPr>
              <a:buClr>
                <a:schemeClr val="tx1"/>
              </a:buClr>
              <a:defRPr sz="2000">
                <a:latin typeface="+mn-lt"/>
              </a:defRPr>
            </a:lvl1pPr>
            <a:lvl2pPr>
              <a:buClr>
                <a:schemeClr val="tx1"/>
              </a:buClr>
              <a:defRPr sz="1800">
                <a:latin typeface="+mn-lt"/>
              </a:defRPr>
            </a:lvl2pPr>
            <a:lvl3pPr>
              <a:buClr>
                <a:schemeClr val="tx1"/>
              </a:buClr>
              <a:defRPr sz="1600">
                <a:latin typeface="+mn-lt"/>
              </a:defRPr>
            </a:lvl3pPr>
            <a:lvl4pPr>
              <a:buClr>
                <a:schemeClr val="tx1"/>
              </a:buClr>
              <a:defRPr sz="1400">
                <a:latin typeface="+mn-lt"/>
              </a:defRPr>
            </a:lvl4pPr>
            <a:lvl5pPr marL="1482725" indent="-222250">
              <a:buClr>
                <a:schemeClr val="tx1"/>
              </a:buClr>
              <a:buFont typeface="Arial" panose="020B0604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0334"/>
            <a:ext cx="5504688" cy="3373229"/>
          </a:xfrm>
        </p:spPr>
        <p:txBody>
          <a:bodyPr/>
          <a:lstStyle>
            <a:lvl1pPr>
              <a:buClr>
                <a:schemeClr val="tx1"/>
              </a:buClr>
              <a:defRPr sz="2000">
                <a:latin typeface="+mn-lt"/>
              </a:defRPr>
            </a:lvl1pPr>
            <a:lvl2pPr>
              <a:buClr>
                <a:schemeClr val="tx1"/>
              </a:buClr>
              <a:defRPr sz="1800">
                <a:latin typeface="+mn-lt"/>
              </a:defRPr>
            </a:lvl2pPr>
            <a:lvl3pPr>
              <a:buClr>
                <a:schemeClr val="tx1"/>
              </a:buClr>
              <a:defRPr sz="1600">
                <a:latin typeface="+mn-lt"/>
              </a:defRPr>
            </a:lvl3pPr>
            <a:lvl4pPr>
              <a:buClr>
                <a:schemeClr val="tx1"/>
              </a:buCl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D6ED9719-A0D2-4118-B0B2-16D5B6D45B0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8481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1_Science highlights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504904" cy="510909"/>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572266" y="1444752"/>
            <a:ext cx="3539338" cy="821190"/>
          </a:xfrm>
          <a:solidFill>
            <a:schemeClr val="accent2"/>
          </a:solidFill>
          <a:ln w="12700">
            <a:solidFill>
              <a:schemeClr val="accent2"/>
            </a:solidFill>
          </a:ln>
        </p:spPr>
        <p:txBody>
          <a:bodyPr tIns="91440" bIns="91440" anchor="b"/>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72266" y="2265942"/>
            <a:ext cx="3539338" cy="3813071"/>
          </a:xfrm>
          <a:ln w="12700">
            <a:gradFill flip="none" rotWithShape="1">
              <a:gsLst>
                <a:gs pos="0">
                  <a:schemeClr val="bg1">
                    <a:alpha val="0"/>
                  </a:schemeClr>
                </a:gs>
                <a:gs pos="49000">
                  <a:srgbClr val="D0E0B2"/>
                </a:gs>
                <a:gs pos="100000">
                  <a:schemeClr val="accent2"/>
                </a:gs>
              </a:gsLst>
              <a:lin ang="16200000" scaled="1"/>
              <a:tileRect/>
            </a:gradFill>
          </a:ln>
        </p:spPr>
        <p:txBody>
          <a:bodyPr tIns="91440" bIns="91440"/>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marL="1482725" indent="-222250">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96991" y="1444752"/>
            <a:ext cx="3537318" cy="821190"/>
          </a:xfrm>
          <a:solidFill>
            <a:schemeClr val="accent2"/>
          </a:solidFill>
          <a:ln w="12700">
            <a:solidFill>
              <a:schemeClr val="accent2"/>
            </a:solidFill>
          </a:ln>
        </p:spPr>
        <p:txBody>
          <a:bodyPr tIns="91440" bIns="91440" anchor="b"/>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96991" y="2270334"/>
            <a:ext cx="3537318" cy="3813071"/>
          </a:xfrm>
          <a:ln w="12700">
            <a:gradFill flip="none" rotWithShape="1">
              <a:gsLst>
                <a:gs pos="0">
                  <a:schemeClr val="bg1">
                    <a:alpha val="0"/>
                  </a:schemeClr>
                </a:gs>
                <a:gs pos="49000">
                  <a:srgbClr val="D0E0B2"/>
                </a:gs>
                <a:gs pos="100000">
                  <a:schemeClr val="accent2"/>
                </a:gs>
              </a:gsLst>
              <a:lin ang="16200000" scaled="1"/>
              <a:tileRect/>
            </a:gradFill>
          </a:ln>
        </p:spPr>
        <p:txBody>
          <a:bodyPr tIns="91440" bIns="91440"/>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marL="1482725" indent="-222250">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027327" y="1444752"/>
            <a:ext cx="3537318" cy="821190"/>
          </a:xfrm>
          <a:solidFill>
            <a:schemeClr val="accent2"/>
          </a:solidFill>
          <a:ln w="12700">
            <a:solidFill>
              <a:schemeClr val="accent2"/>
            </a:solidFill>
          </a:ln>
        </p:spPr>
        <p:txBody>
          <a:bodyPr tIns="91440" bIns="91440" anchor="b"/>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027327" y="2270334"/>
            <a:ext cx="3537318" cy="3813071"/>
          </a:xfrm>
          <a:ln w="12700">
            <a:gradFill flip="none" rotWithShape="1">
              <a:gsLst>
                <a:gs pos="0">
                  <a:schemeClr val="bg1">
                    <a:alpha val="0"/>
                  </a:schemeClr>
                </a:gs>
                <a:gs pos="49000">
                  <a:srgbClr val="D0E0B2"/>
                </a:gs>
                <a:gs pos="100000">
                  <a:schemeClr val="accent2"/>
                </a:gs>
              </a:gsLst>
              <a:lin ang="16200000" scaled="1"/>
              <a:tileRect/>
            </a:gradFill>
          </a:ln>
        </p:spPr>
        <p:txBody>
          <a:bodyPr tIns="91440" bIns="91440"/>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marL="1482725" indent="-222250">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C859BF2E-CC29-4FB4-9AB1-C139F7D16C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3680699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388114" y="1005840"/>
            <a:ext cx="5512750" cy="406266"/>
          </a:xfrm>
          <a:noFill/>
          <a:ln w="12700">
            <a:noFill/>
          </a:ln>
        </p:spPr>
        <p:txBody>
          <a:bodyPr tIns="91440" bIns="91440" anchor="ct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88114" y="1527048"/>
            <a:ext cx="5512750"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469035" y="1005840"/>
            <a:ext cx="5509605" cy="406266"/>
          </a:xfrm>
          <a:noFill/>
          <a:ln w="12700">
            <a:noFill/>
          </a:ln>
        </p:spPr>
        <p:txBody>
          <a:bodyPr tIns="91440" bIns="91440" anchor="ct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469035" y="1527048"/>
            <a:ext cx="550960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032272"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32D8D0B1-8BB2-4F28-8C40-E3A61B92AB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9474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388114" y="1005840"/>
            <a:ext cx="3614131" cy="406266"/>
          </a:xfrm>
          <a:noFill/>
          <a:ln w="12700">
            <a:noFill/>
          </a:ln>
        </p:spPr>
        <p:txBody>
          <a:bodyPr tIns="91440" bIns="91440" anchor="ct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88114" y="1527048"/>
            <a:ext cx="3614131"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97147" y="1005840"/>
            <a:ext cx="3612069" cy="406266"/>
          </a:xfrm>
          <a:noFill/>
          <a:ln w="12700">
            <a:noFill/>
          </a:ln>
        </p:spPr>
        <p:txBody>
          <a:bodyPr tIns="91440" bIns="91440" anchor="ct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97147" y="1527048"/>
            <a:ext cx="3612069"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88702" y="1005840"/>
            <a:ext cx="3612069" cy="406266"/>
          </a:xfrm>
          <a:noFill/>
          <a:ln w="12700">
            <a:noFill/>
          </a:ln>
        </p:spPr>
        <p:txBody>
          <a:bodyPr tIns="91440" bIns="91440" anchor="ct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88702" y="1527048"/>
            <a:ext cx="3612069"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032272"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34D1D779-BE18-4BB1-B5C0-86F6D9A3E88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65196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425236" cy="510909"/>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448056" y="1645920"/>
            <a:ext cx="11372771" cy="4047778"/>
          </a:xfrm>
        </p:spPr>
        <p:txBody>
          <a:bodyPr/>
          <a:lstStyle>
            <a:lvl1pPr>
              <a:buClr>
                <a:schemeClr val="tx1"/>
              </a:buClr>
              <a:defRPr>
                <a:latin typeface="+mn-lt"/>
                <a:cs typeface="Arial" panose="020B0604020202020204" pitchFamily="34" charset="0"/>
              </a:defRPr>
            </a:lvl1pPr>
            <a:lvl2pPr>
              <a:buClr>
                <a:schemeClr val="tx1"/>
              </a:buClr>
              <a:defRPr>
                <a:latin typeface="+mn-lt"/>
                <a:cs typeface="Arial" panose="020B0604020202020204" pitchFamily="34" charset="0"/>
              </a:defRPr>
            </a:lvl2pPr>
            <a:lvl3pPr>
              <a:buClr>
                <a:schemeClr val="tx1"/>
              </a:buCl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275C688A-5E45-4F9C-8CFA-C6EE64772D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2227458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ight green picture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2586469"/>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1A874E1-AF80-466B-B0CF-6DE23A83CE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43012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ight green picture layout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4058647"/>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C4382F5E-1C14-404E-A4B8-683F715DEA0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391083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right green picture layout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4058647"/>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5779008"/>
          </a:xfrm>
        </p:spPr>
        <p:txBody>
          <a:bodyPr/>
          <a:lstStyle/>
          <a:p>
            <a:r>
              <a:rPr lang="en-US"/>
              <a:t>Click icon to add picture</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3" name="Rectangle 2">
            <a:extLst>
              <a:ext uri="{FF2B5EF4-FFF2-40B4-BE49-F238E27FC236}">
                <a16:creationId xmlns:a16="http://schemas.microsoft.com/office/drawing/2014/main" id="{382B9F15-4278-48B5-ACBE-514855AC2E37}"/>
              </a:ext>
            </a:extLst>
          </p:cNvPr>
          <p:cNvSpPr/>
          <p:nvPr userDrawn="1"/>
        </p:nvSpPr>
        <p:spPr>
          <a:xfrm>
            <a:off x="11608903" y="-1"/>
            <a:ext cx="583097" cy="6858001"/>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3" name="Picture 12">
            <a:extLst>
              <a:ext uri="{FF2B5EF4-FFF2-40B4-BE49-F238E27FC236}">
                <a16:creationId xmlns:a16="http://schemas.microsoft.com/office/drawing/2014/main" id="{2AC7E748-070C-456F-B5EC-D17420838B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3306271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ue picture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2586469"/>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FD0347D3-608D-C049-8B93-7D594423E8AB}"/>
              </a:ext>
            </a:extLst>
          </p:cNvPr>
          <p:cNvSpPr/>
          <p:nvPr userDrawn="1"/>
        </p:nvSpPr>
        <p:spPr>
          <a:xfrm>
            <a:off x="0" y="320040"/>
            <a:ext cx="274320" cy="510909"/>
          </a:xfrm>
          <a:prstGeom prst="rect">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42ED3B14-9D66-0946-9777-CAF4484D6320}"/>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D4A2233-2E8A-496A-9DF2-0A15D1FBDAB4}"/>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B3AA583C-DF25-4481-9306-92CCB08FC1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3835186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ue picture layout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4058647"/>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2E526F70-C24B-644D-BCA9-182F1B3ABB47}"/>
              </a:ext>
            </a:extLst>
          </p:cNvPr>
          <p:cNvSpPr/>
          <p:nvPr userDrawn="1"/>
        </p:nvSpPr>
        <p:spPr>
          <a:xfrm>
            <a:off x="0" y="320040"/>
            <a:ext cx="274320" cy="510909"/>
          </a:xfrm>
          <a:prstGeom prst="rect">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276307FD-B6CC-8541-A5B7-754A7BDA77A5}"/>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5EBA94E-A946-473D-BE27-BF091A14190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93934E69-278D-4D85-A5F4-6F2EDC6003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3370107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qua picture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accent4"/>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2586469"/>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5844C595-4C34-EF4C-8E6F-3CE627F5968A}"/>
              </a:ext>
            </a:extLst>
          </p:cNvPr>
          <p:cNvSpPr/>
          <p:nvPr userDrawn="1"/>
        </p:nvSpPr>
        <p:spPr>
          <a:xfrm>
            <a:off x="0" y="320040"/>
            <a:ext cx="274320" cy="510909"/>
          </a:xfrm>
          <a:prstGeom prst="rect">
            <a:avLst/>
          </a:prstGeom>
          <a:solidFill>
            <a:schemeClr val="accent4"/>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2C83ED4B-7A4A-8A41-98B6-16DA3DE5923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16E04BEE-125F-43A8-9A55-F069A24C4EB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6386D39E-911C-4FA7-8724-FE6C7E6F0E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096992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qua picture layout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3" name="Freeform: Shape 22">
            <a:extLst>
              <a:ext uri="{FF2B5EF4-FFF2-40B4-BE49-F238E27FC236}">
                <a16:creationId xmlns:a16="http://schemas.microsoft.com/office/drawing/2014/main" id="{5EFBA5C8-999C-4371-9C2C-0AE38B43EC45}"/>
              </a:ext>
            </a:extLst>
          </p:cNvPr>
          <p:cNvSpPr/>
          <p:nvPr userDrawn="1"/>
        </p:nvSpPr>
        <p:spPr>
          <a:xfrm>
            <a:off x="6096000"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accent4"/>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29485"/>
          </a:xfrm>
        </p:spPr>
        <p:txBody>
          <a:bodyPr/>
          <a:lstStyle>
            <a:lvl1pPr>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412217" y="2557960"/>
            <a:ext cx="5512904" cy="4058647"/>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999" y="1078992"/>
            <a:ext cx="5512904" cy="4228673"/>
          </a:xfrm>
        </p:spPr>
        <p:txBody>
          <a:bodyPr/>
          <a:lstStyle/>
          <a:p>
            <a:r>
              <a:rPr lang="en-US"/>
              <a:t>Click icon to add picture</a:t>
            </a:r>
          </a:p>
        </p:txBody>
      </p:sp>
      <p:sp>
        <p:nvSpPr>
          <p:cNvPr id="11" name="Rectangle 10">
            <a:extLst>
              <a:ext uri="{FF2B5EF4-FFF2-40B4-BE49-F238E27FC236}">
                <a16:creationId xmlns:a16="http://schemas.microsoft.com/office/drawing/2014/main" id="{C45C3845-8166-A245-AFD5-82952EB626E5}"/>
              </a:ext>
            </a:extLst>
          </p:cNvPr>
          <p:cNvSpPr/>
          <p:nvPr userDrawn="1"/>
        </p:nvSpPr>
        <p:spPr>
          <a:xfrm>
            <a:off x="0" y="320040"/>
            <a:ext cx="274320" cy="510909"/>
          </a:xfrm>
          <a:prstGeom prst="rect">
            <a:avLst/>
          </a:prstGeom>
          <a:solidFill>
            <a:schemeClr val="accent4"/>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D177FCAF-D28F-7846-BDAB-BB42682A749B}"/>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C8539090-A5CC-4C1B-9378-C8A3BF76C70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758ECCA1-85B7-44BE-9614-BC02F5E324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175752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0"/>
            <a:ext cx="11334583" cy="6344402"/>
          </a:xfrm>
          <a:ln>
            <a:noFill/>
          </a:ln>
        </p:spPr>
        <p:txBody>
          <a:bodyPr/>
          <a:lstStyle/>
          <a:p>
            <a:r>
              <a:rPr lang="en-US"/>
              <a:t>Click icon to add picture</a:t>
            </a:r>
          </a:p>
        </p:txBody>
      </p:sp>
      <p:sp>
        <p:nvSpPr>
          <p:cNvPr id="12" name="Freeform: Shape 11">
            <a:extLst>
              <a:ext uri="{FF2B5EF4-FFF2-40B4-BE49-F238E27FC236}">
                <a16:creationId xmlns:a16="http://schemas.microsoft.com/office/drawing/2014/main" id="{51C2A179-EA72-4D9C-8B5A-60C726FDCDB1}"/>
              </a:ext>
            </a:extLst>
          </p:cNvPr>
          <p:cNvSpPr/>
          <p:nvPr userDrawn="1"/>
        </p:nvSpPr>
        <p:spPr>
          <a:xfrm>
            <a:off x="6095999"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6344401 h 6858000"/>
              <a:gd name="connsiteX3" fmla="*/ 6096000 w 6096000"/>
              <a:gd name="connsiteY3" fmla="*/ 6858000 h 6858000"/>
              <a:gd name="connsiteX4" fmla="*/ 0 w 6096000"/>
              <a:gd name="connsiteY4" fmla="*/ 6858000 h 6858000"/>
              <a:gd name="connsiteX5" fmla="*/ 0 w 6096000"/>
              <a:gd name="connsiteY5" fmla="*/ 6344401 h 6858000"/>
              <a:gd name="connsiteX6" fmla="*/ 5512903 w 6096000"/>
              <a:gd name="connsiteY6" fmla="*/ 6344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6344401"/>
                </a:lnTo>
                <a:lnTo>
                  <a:pt x="6096000" y="6858000"/>
                </a:lnTo>
                <a:lnTo>
                  <a:pt x="0" y="6858000"/>
                </a:lnTo>
                <a:lnTo>
                  <a:pt x="0" y="6344401"/>
                </a:lnTo>
                <a:lnTo>
                  <a:pt x="5512903" y="6344401"/>
                </a:lnTo>
                <a:close/>
              </a:path>
            </a:pathLst>
          </a:cu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7" name="Rectangle 6">
            <a:extLst>
              <a:ext uri="{FF2B5EF4-FFF2-40B4-BE49-F238E27FC236}">
                <a16:creationId xmlns:a16="http://schemas.microsoft.com/office/drawing/2014/main" id="{941CE25A-AEE2-4B84-B230-E61FBB5916C0}"/>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429769" y="274320"/>
            <a:ext cx="11000232" cy="510909"/>
          </a:xfrm>
        </p:spPr>
        <p:txBody>
          <a:bodyPr/>
          <a:lstStyle>
            <a:lvl1pPr>
              <a:defRPr sz="3200" b="0">
                <a:solidFill>
                  <a:schemeClr val="tx1"/>
                </a:solidFill>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a:solidFill>
                  <a:schemeClr val="bg1"/>
                </a:solidFill>
                <a:latin typeface="Arial" pitchFamily="34" charset="0"/>
                <a:cs typeface="Arial" pitchFamily="34" charset="0"/>
              </a:rPr>
              <a:t> </a:t>
            </a:r>
          </a:p>
        </p:txBody>
      </p:sp>
      <p:sp>
        <p:nvSpPr>
          <p:cNvPr id="10" name="Rectangle 6">
            <a:extLst>
              <a:ext uri="{FF2B5EF4-FFF2-40B4-BE49-F238E27FC236}">
                <a16:creationId xmlns:a16="http://schemas.microsoft.com/office/drawing/2014/main" id="{F53D30EF-56FE-412C-8B5E-E1FEDC6BE58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5BD2E257-73C9-4DC2-9C50-E9A4CCC7472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Comparis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1"/>
            <a:ext cx="11334583" cy="6344401"/>
          </a:xfrm>
          <a:ln>
            <a:noFill/>
          </a:ln>
        </p:spPr>
        <p:txBody>
          <a:bodyPr/>
          <a:lstStyle/>
          <a:p>
            <a:r>
              <a:rPr lang="en-US"/>
              <a:t>Click icon to add picture</a:t>
            </a:r>
          </a:p>
        </p:txBody>
      </p:sp>
      <p:sp>
        <p:nvSpPr>
          <p:cNvPr id="12" name="Freeform: Shape 11">
            <a:extLst>
              <a:ext uri="{FF2B5EF4-FFF2-40B4-BE49-F238E27FC236}">
                <a16:creationId xmlns:a16="http://schemas.microsoft.com/office/drawing/2014/main" id="{51C2A179-EA72-4D9C-8B5A-60C726FDCDB1}"/>
              </a:ext>
            </a:extLst>
          </p:cNvPr>
          <p:cNvSpPr/>
          <p:nvPr userDrawn="1"/>
        </p:nvSpPr>
        <p:spPr>
          <a:xfrm>
            <a:off x="6095999"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6344401 h 6858000"/>
              <a:gd name="connsiteX3" fmla="*/ 6096000 w 6096000"/>
              <a:gd name="connsiteY3" fmla="*/ 6858000 h 6858000"/>
              <a:gd name="connsiteX4" fmla="*/ 0 w 6096000"/>
              <a:gd name="connsiteY4" fmla="*/ 6858000 h 6858000"/>
              <a:gd name="connsiteX5" fmla="*/ 0 w 6096000"/>
              <a:gd name="connsiteY5" fmla="*/ 6344401 h 6858000"/>
              <a:gd name="connsiteX6" fmla="*/ 5512903 w 6096000"/>
              <a:gd name="connsiteY6" fmla="*/ 6344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6344401"/>
                </a:lnTo>
                <a:lnTo>
                  <a:pt x="6096000" y="6858000"/>
                </a:lnTo>
                <a:lnTo>
                  <a:pt x="0" y="6858000"/>
                </a:lnTo>
                <a:lnTo>
                  <a:pt x="0" y="6344401"/>
                </a:lnTo>
                <a:lnTo>
                  <a:pt x="5512903" y="6344401"/>
                </a:lnTo>
                <a:close/>
              </a:path>
            </a:pathLst>
          </a:cu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7" name="Rectangle 6">
            <a:extLst>
              <a:ext uri="{FF2B5EF4-FFF2-40B4-BE49-F238E27FC236}">
                <a16:creationId xmlns:a16="http://schemas.microsoft.com/office/drawing/2014/main" id="{941CE25A-AEE2-4B84-B230-E61FBB5916C0}"/>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429769" y="274320"/>
            <a:ext cx="11000232" cy="510909"/>
          </a:xfrm>
        </p:spPr>
        <p:txBody>
          <a:bodyPr/>
          <a:lstStyle>
            <a:lvl1pPr>
              <a:lnSpc>
                <a:spcPct val="85000"/>
              </a:lnSpc>
              <a:defRPr sz="3200" b="0">
                <a:solidFill>
                  <a:schemeClr val="tx1"/>
                </a:solidFill>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a:solidFill>
                  <a:schemeClr val="bg1"/>
                </a:solidFill>
                <a:latin typeface="Arial" pitchFamily="34" charset="0"/>
                <a:cs typeface="Arial" pitchFamily="34" charset="0"/>
              </a:rPr>
              <a:t> </a:t>
            </a:r>
          </a:p>
        </p:txBody>
      </p:sp>
      <p:pic>
        <p:nvPicPr>
          <p:cNvPr id="15" name="Picture 14">
            <a:extLst>
              <a:ext uri="{FF2B5EF4-FFF2-40B4-BE49-F238E27FC236}">
                <a16:creationId xmlns:a16="http://schemas.microsoft.com/office/drawing/2014/main" id="{9D626FFE-B548-5C47-8A1F-98EF1B278C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6649" y="6423152"/>
            <a:ext cx="1560513" cy="369544"/>
          </a:xfrm>
          <a:prstGeom prst="rect">
            <a:avLst/>
          </a:prstGeom>
        </p:spPr>
      </p:pic>
      <p:sp>
        <p:nvSpPr>
          <p:cNvPr id="10" name="Rectangle 6">
            <a:extLst>
              <a:ext uri="{FF2B5EF4-FFF2-40B4-BE49-F238E27FC236}">
                <a16:creationId xmlns:a16="http://schemas.microsoft.com/office/drawing/2014/main" id="{BF97D629-8310-4C93-B55A-129C230F358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94639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8_Title only - bright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425236" cy="510909"/>
          </a:xfrm>
        </p:spPr>
        <p:txBody>
          <a:bodyPr/>
          <a:lstStyle>
            <a:lvl1pPr>
              <a:defRPr sz="320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28DCB474-3029-43BD-99B1-E77D2F3F138E}"/>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99737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338" t="1" r="-191" b="-1"/>
          <a:stretch/>
        </p:blipFill>
        <p:spPr>
          <a:xfrm>
            <a:off x="6095998" y="1078992"/>
            <a:ext cx="5535025" cy="4228673"/>
          </a:xfrm>
          <a:prstGeom prst="rect">
            <a:avLst/>
          </a:prstGeom>
        </p:spPr>
      </p:pic>
      <p:sp>
        <p:nvSpPr>
          <p:cNvPr id="14" name="Freeform: Shape 13">
            <a:extLst>
              <a:ext uri="{FF2B5EF4-FFF2-40B4-BE49-F238E27FC236}">
                <a16:creationId xmlns:a16="http://schemas.microsoft.com/office/drawing/2014/main" id="{36C8C473-D781-4047-9817-78BBBB4E8673}"/>
              </a:ext>
            </a:extLst>
          </p:cNvPr>
          <p:cNvSpPr/>
          <p:nvPr userDrawn="1"/>
        </p:nvSpPr>
        <p:spPr>
          <a:xfrm>
            <a:off x="6095999" y="-1"/>
            <a:ext cx="6096000" cy="6858000"/>
          </a:xfrm>
          <a:custGeom>
            <a:avLst/>
            <a:gdLst>
              <a:gd name="connsiteX0" fmla="*/ 5512903 w 6096000"/>
              <a:gd name="connsiteY0" fmla="*/ 0 h 6858000"/>
              <a:gd name="connsiteX1" fmla="*/ 6096000 w 6096000"/>
              <a:gd name="connsiteY1" fmla="*/ 0 h 6858000"/>
              <a:gd name="connsiteX2" fmla="*/ 6096000 w 6096000"/>
              <a:gd name="connsiteY2" fmla="*/ 5307665 h 6858000"/>
              <a:gd name="connsiteX3" fmla="*/ 6096000 w 6096000"/>
              <a:gd name="connsiteY3" fmla="*/ 6858000 h 6858000"/>
              <a:gd name="connsiteX4" fmla="*/ 0 w 6096000"/>
              <a:gd name="connsiteY4" fmla="*/ 6858000 h 6858000"/>
              <a:gd name="connsiteX5" fmla="*/ 0 w 6096000"/>
              <a:gd name="connsiteY5" fmla="*/ 5307665 h 6858000"/>
              <a:gd name="connsiteX6" fmla="*/ 5512903 w 6096000"/>
              <a:gd name="connsiteY6" fmla="*/ 53076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5512903" y="0"/>
                </a:moveTo>
                <a:lnTo>
                  <a:pt x="6096000" y="0"/>
                </a:lnTo>
                <a:lnTo>
                  <a:pt x="6096000" y="5307665"/>
                </a:lnTo>
                <a:lnTo>
                  <a:pt x="6096000" y="6858000"/>
                </a:lnTo>
                <a:lnTo>
                  <a:pt x="0" y="6858000"/>
                </a:lnTo>
                <a:lnTo>
                  <a:pt x="0" y="5307665"/>
                </a:lnTo>
                <a:lnTo>
                  <a:pt x="5512903" y="5307665"/>
                </a:lnTo>
                <a:close/>
              </a:path>
            </a:pathLst>
          </a:custGeom>
          <a:solidFill>
            <a:schemeClr val="bg2">
              <a:lumMod val="6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dirty="0"/>
              <a:t>Click to edit Master title style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a:buClr>
                <a:schemeClr val="tx1"/>
              </a:buClr>
              <a:defRPr sz="2000">
                <a:latin typeface="Century Gothic" panose="020B0502020202020204" pitchFamily="34" charset="0"/>
              </a:defRPr>
            </a:lvl1pPr>
            <a:lvl2pPr>
              <a:buClr>
                <a:schemeClr val="tx1"/>
              </a:buCl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7352EF36-1128-40BA-9357-54840C61B7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751671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94" y="320040"/>
            <a:ext cx="11504904" cy="511037"/>
          </a:xfrm>
        </p:spPr>
        <p:txBody>
          <a:bodyPr/>
          <a:lstStyle/>
          <a:p>
            <a:r>
              <a:rPr lang="en-US"/>
              <a:t>Click to edit Master title style</a:t>
            </a:r>
            <a:endParaRPr lang="en-US" dirty="0"/>
          </a:p>
        </p:txBody>
      </p:sp>
    </p:spTree>
    <p:extLst>
      <p:ext uri="{BB962C8B-B14F-4D97-AF65-F5344CB8AC3E}">
        <p14:creationId xmlns:p14="http://schemas.microsoft.com/office/powerpoint/2010/main" val="831784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6"/>
            <a:ext cx="2844800" cy="476251"/>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549615" y="6400800"/>
            <a:ext cx="6171476" cy="457200"/>
          </a:xfrm>
          <a:prstGeom prst="rect">
            <a:avLst/>
          </a:prstGeom>
        </p:spPr>
        <p:txBody>
          <a:bodyPr/>
          <a:lstStyle>
            <a:lvl1pPr>
              <a:defRPr/>
            </a:lvl1pPr>
          </a:lstStyle>
          <a:p>
            <a:r>
              <a:rPr lang="en-US"/>
              <a:t>NSF Workshop for Materials Design</a:t>
            </a:r>
          </a:p>
        </p:txBody>
      </p:sp>
      <p:sp>
        <p:nvSpPr>
          <p:cNvPr id="4" name="Slide Number Placeholder 3"/>
          <p:cNvSpPr>
            <a:spLocks noGrp="1"/>
          </p:cNvSpPr>
          <p:nvPr>
            <p:ph type="sldNum" sz="quarter" idx="12"/>
          </p:nvPr>
        </p:nvSpPr>
        <p:spPr>
          <a:xfrm>
            <a:off x="8737600" y="6245226"/>
            <a:ext cx="2844800" cy="476251"/>
          </a:xfrm>
          <a:prstGeom prst="rect">
            <a:avLst/>
          </a:prstGeom>
        </p:spPr>
        <p:txBody>
          <a:bodyPr/>
          <a:lstStyle>
            <a:lvl1pPr>
              <a:defRPr/>
            </a:lvl1pPr>
          </a:lstStyle>
          <a:p>
            <a:fld id="{C08F34CC-F815-4660-860D-39DE9CD0686C}" type="slidenum">
              <a:rPr lang="en-US"/>
              <a:pPr/>
              <a:t>‹#›</a:t>
            </a:fld>
            <a:endParaRPr lang="en-US"/>
          </a:p>
        </p:txBody>
      </p:sp>
    </p:spTree>
    <p:extLst>
      <p:ext uri="{BB962C8B-B14F-4D97-AF65-F5344CB8AC3E}">
        <p14:creationId xmlns:p14="http://schemas.microsoft.com/office/powerpoint/2010/main" val="35770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425236" cy="510909"/>
          </a:xfrm>
        </p:spPr>
        <p:txBody>
          <a:bodyPr/>
          <a:lstStyle>
            <a:lvl1pPr>
              <a:defRPr sz="320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5E84B44C-EBEE-491D-B904-687B8716B5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504904" cy="510909"/>
          </a:xfrm>
        </p:spPr>
        <p:txBody>
          <a:bodyPr/>
          <a:lstStyle>
            <a:lvl1pPr>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29768" y="1444752"/>
            <a:ext cx="5507832" cy="821190"/>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7010" y="2265942"/>
            <a:ext cx="5507832" cy="3373229"/>
          </a:xfrm>
        </p:spPr>
        <p:txBody>
          <a:bodyPr/>
          <a:lstStyle>
            <a:lvl1pPr>
              <a:buClr>
                <a:schemeClr val="tx1"/>
              </a:buClr>
              <a:defRPr sz="2000">
                <a:latin typeface="+mn-lt"/>
              </a:defRPr>
            </a:lvl1pPr>
            <a:lvl2pPr>
              <a:buClr>
                <a:schemeClr val="tx1"/>
              </a:buClr>
              <a:defRPr sz="1800">
                <a:latin typeface="+mn-lt"/>
              </a:defRPr>
            </a:lvl2pPr>
            <a:lvl3pPr>
              <a:buClr>
                <a:schemeClr val="tx1"/>
              </a:buClr>
              <a:defRPr sz="1600">
                <a:latin typeface="+mn-lt"/>
              </a:defRPr>
            </a:lvl3pPr>
            <a:lvl4pPr>
              <a:buClr>
                <a:schemeClr val="tx1"/>
              </a:buClr>
              <a:defRPr sz="1400">
                <a:latin typeface="+mn-lt"/>
              </a:defRPr>
            </a:lvl4pPr>
            <a:lvl5pPr marL="1482725" indent="-222250">
              <a:buClr>
                <a:schemeClr val="tx1"/>
              </a:buClr>
              <a:buFont typeface="Arial" panose="020B0604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0334"/>
            <a:ext cx="5504688" cy="3373229"/>
          </a:xfrm>
        </p:spPr>
        <p:txBody>
          <a:bodyPr/>
          <a:lstStyle>
            <a:lvl1pPr>
              <a:buClr>
                <a:schemeClr val="tx1"/>
              </a:buClr>
              <a:defRPr sz="2000">
                <a:latin typeface="+mn-lt"/>
              </a:defRPr>
            </a:lvl1pPr>
            <a:lvl2pPr>
              <a:buClr>
                <a:schemeClr val="tx1"/>
              </a:buClr>
              <a:defRPr sz="1800">
                <a:latin typeface="+mn-lt"/>
              </a:defRPr>
            </a:lvl2pPr>
            <a:lvl3pPr>
              <a:buClr>
                <a:schemeClr val="tx1"/>
              </a:buClr>
              <a:defRPr sz="1600">
                <a:latin typeface="+mn-lt"/>
              </a:defRPr>
            </a:lvl3pPr>
            <a:lvl4pPr>
              <a:buClr>
                <a:schemeClr val="tx1"/>
              </a:buCl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EDB055C-A2F8-4968-B0DA-5C7225116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Science highlights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p:cNvSpPr>
            <a:spLocks noGrp="1"/>
          </p:cNvSpPr>
          <p:nvPr>
            <p:ph type="title"/>
          </p:nvPr>
        </p:nvSpPr>
        <p:spPr>
          <a:xfrm>
            <a:off x="429768" y="274320"/>
            <a:ext cx="11504904" cy="510909"/>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572266" y="1444752"/>
            <a:ext cx="3539338" cy="821190"/>
          </a:xfrm>
          <a:solidFill>
            <a:schemeClr val="tx2"/>
          </a:solidFill>
          <a:ln w="12700">
            <a:solidFill>
              <a:schemeClr val="accent2"/>
            </a:solidFill>
          </a:ln>
        </p:spPr>
        <p:txBody>
          <a:bodyPr tIns="91440" bIns="91440" anchor="b"/>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72266" y="2265942"/>
            <a:ext cx="3539338" cy="3813071"/>
          </a:xfrm>
          <a:ln w="12700">
            <a:gradFill flip="none" rotWithShape="1">
              <a:gsLst>
                <a:gs pos="0">
                  <a:schemeClr val="bg1">
                    <a:alpha val="0"/>
                  </a:schemeClr>
                </a:gs>
                <a:gs pos="100000">
                  <a:schemeClr val="tx2"/>
                </a:gs>
              </a:gsLst>
              <a:lin ang="16200000" scaled="1"/>
              <a:tileRect/>
            </a:gradFill>
          </a:ln>
        </p:spPr>
        <p:txBody>
          <a:bodyPr tIns="91440" bIns="91440"/>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marL="1482725" indent="-222250">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96991" y="1444752"/>
            <a:ext cx="3537318" cy="821190"/>
          </a:xfrm>
          <a:solidFill>
            <a:schemeClr val="tx2"/>
          </a:solidFill>
          <a:ln w="12700">
            <a:solidFill>
              <a:schemeClr val="accent2"/>
            </a:solidFill>
          </a:ln>
        </p:spPr>
        <p:txBody>
          <a:bodyPr tIns="91440" bIns="91440" anchor="b"/>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96991" y="2270334"/>
            <a:ext cx="3537318" cy="3813071"/>
          </a:xfrm>
          <a:ln w="12700">
            <a:gradFill flip="none" rotWithShape="1">
              <a:gsLst>
                <a:gs pos="0">
                  <a:schemeClr val="bg1">
                    <a:alpha val="0"/>
                  </a:schemeClr>
                </a:gs>
                <a:gs pos="100000">
                  <a:schemeClr val="tx2"/>
                </a:gs>
              </a:gsLst>
              <a:lin ang="16200000" scaled="1"/>
              <a:tileRect/>
            </a:gradFill>
          </a:ln>
        </p:spPr>
        <p:txBody>
          <a:bodyPr tIns="91440" bIns="91440"/>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marL="1482725" indent="-222250">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027327" y="1444752"/>
            <a:ext cx="3537318" cy="821190"/>
          </a:xfrm>
          <a:solidFill>
            <a:schemeClr val="tx2"/>
          </a:solidFill>
          <a:ln w="12700">
            <a:solidFill>
              <a:schemeClr val="accent2"/>
            </a:solidFill>
          </a:ln>
        </p:spPr>
        <p:txBody>
          <a:bodyPr tIns="91440" bIns="91440" anchor="b"/>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027327" y="2270334"/>
            <a:ext cx="3537318" cy="3813071"/>
          </a:xfrm>
          <a:ln w="12700">
            <a:gradFill flip="none" rotWithShape="1">
              <a:gsLst>
                <a:gs pos="0">
                  <a:schemeClr val="bg1">
                    <a:alpha val="0"/>
                  </a:schemeClr>
                </a:gs>
                <a:gs pos="100000">
                  <a:schemeClr val="tx2"/>
                </a:gs>
              </a:gsLst>
              <a:lin ang="16200000" scaled="1"/>
              <a:tileRect/>
            </a:gradFill>
          </a:ln>
        </p:spPr>
        <p:txBody>
          <a:bodyPr tIns="91440" bIns="91440"/>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marL="1482725" indent="-222250">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90A95E5E-807E-454F-9372-2651CFE1BE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388114" y="1005840"/>
            <a:ext cx="5512750"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88114" y="1527048"/>
            <a:ext cx="5512750"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469035" y="1005840"/>
            <a:ext cx="550960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469035" y="1527048"/>
            <a:ext cx="550960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032272"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478EDD48-0F15-4067-B1FA-7B96BFB5A0F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46091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388114" y="1005840"/>
            <a:ext cx="36141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88114" y="1527048"/>
            <a:ext cx="3614131"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97147" y="1005840"/>
            <a:ext cx="361206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97147" y="1527048"/>
            <a:ext cx="3612069"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88702" y="1005840"/>
            <a:ext cx="361206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88702" y="1527048"/>
            <a:ext cx="3612069"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032272"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AEF83F73-881E-4D1A-B554-90685AEE0BB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72116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388114" y="1005840"/>
            <a:ext cx="5512750"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88114" y="1527048"/>
            <a:ext cx="5512750"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469035" y="1005840"/>
            <a:ext cx="550960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469035" y="1527048"/>
            <a:ext cx="550960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032272" cy="406265"/>
          </a:xfrm>
        </p:spPr>
        <p:txBody>
          <a:bodyPr/>
          <a:lstStyle>
            <a:lvl1pPr>
              <a:defRPr sz="2400" b="0">
                <a:solidFill>
                  <a:schemeClr val="tx1"/>
                </a:solidFill>
                <a:latin typeface="Century Gothic" panose="020B0502020202020204" pitchFamily="34" charset="0"/>
              </a:defRPr>
            </a:lvl1pPr>
          </a:lstStyle>
          <a:p>
            <a:r>
              <a:rPr lang="en-US" dirty="0"/>
              <a:t>Click to edit Master title style</a:t>
            </a:r>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3" name="Picture 22">
            <a:extLst>
              <a:ext uri="{FF2B5EF4-FFF2-40B4-BE49-F238E27FC236}">
                <a16:creationId xmlns:a16="http://schemas.microsoft.com/office/drawing/2014/main" id="{B0E9D0EF-13CB-446B-A3FB-112B8B6EE69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204004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378099" cy="510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E059087C-22E7-4623-925E-4002888B9829}"/>
              </a:ext>
            </a:extLst>
          </p:cNvPr>
          <p:cNvPicPr>
            <a:picLocks noChangeAspect="1"/>
          </p:cNvPicPr>
          <p:nvPr userDrawn="1"/>
        </p:nvPicPr>
        <p:blipFill>
          <a:blip r:embed="rId33"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42" r:id="rId7"/>
    <p:sldLayoutId id="2147483711" r:id="rId8"/>
    <p:sldLayoutId id="2147483750" r:id="rId9"/>
    <p:sldLayoutId id="2147483751" r:id="rId10"/>
    <p:sldLayoutId id="2147483752" r:id="rId11"/>
    <p:sldLayoutId id="2147483667" r:id="rId12"/>
    <p:sldLayoutId id="2147483725" r:id="rId13"/>
    <p:sldLayoutId id="2147483737" r:id="rId14"/>
    <p:sldLayoutId id="2147483738" r:id="rId15"/>
    <p:sldLayoutId id="2147483739" r:id="rId16"/>
    <p:sldLayoutId id="2147483743" r:id="rId17"/>
    <p:sldLayoutId id="2147483722" r:id="rId18"/>
    <p:sldLayoutId id="2147483741" r:id="rId19"/>
    <p:sldLayoutId id="2147483730" r:id="rId20"/>
    <p:sldLayoutId id="2147483731" r:id="rId21"/>
    <p:sldLayoutId id="2147483747" r:id="rId22"/>
    <p:sldLayoutId id="2147483720" r:id="rId23"/>
    <p:sldLayoutId id="2147483724" r:id="rId24"/>
    <p:sldLayoutId id="2147483721" r:id="rId25"/>
    <p:sldLayoutId id="2147483723" r:id="rId26"/>
    <p:sldLayoutId id="2147483678" r:id="rId27"/>
    <p:sldLayoutId id="2147483729" r:id="rId28"/>
    <p:sldLayoutId id="2147483755" r:id="rId29"/>
    <p:sldLayoutId id="2147483756" r:id="rId30"/>
    <p:sldLayoutId id="2147483758" r:id="rId31"/>
  </p:sldLayoutIdLst>
  <p:txStyles>
    <p:titleStyle>
      <a:lvl1pPr algn="l" rtl="0" eaLnBrk="1" fontAlgn="base" hangingPunct="1">
        <a:lnSpc>
          <a:spcPct val="85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1"/>
        </a:buClr>
        <a:buFont typeface="Arial" charset="0"/>
        <a:buChar char="•"/>
        <a:defRPr sz="2800" kern="1200">
          <a:solidFill>
            <a:schemeClr val="tx1"/>
          </a:solidFill>
          <a:latin typeface="Century Gothic" panose="020B0502020202020204" pitchFamily="34" charset="0"/>
          <a:ea typeface="+mn-ea"/>
          <a:cs typeface="+mn-cs"/>
        </a:defRPr>
      </a:lvl1pPr>
      <a:lvl2pPr marL="625475" indent="-279400" algn="l" rtl="0" eaLnBrk="1" fontAlgn="base" hangingPunct="1">
        <a:lnSpc>
          <a:spcPct val="90000"/>
        </a:lnSpc>
        <a:spcBef>
          <a:spcPts val="800"/>
        </a:spcBef>
        <a:spcAft>
          <a:spcPct val="0"/>
        </a:spcAft>
        <a:buClr>
          <a:schemeClr val="tx1"/>
        </a:buClr>
        <a:buFont typeface="Arial" charset="0"/>
        <a:buChar char="–"/>
        <a:defRPr sz="2400" kern="1200">
          <a:solidFill>
            <a:schemeClr val="tx1"/>
          </a:solidFill>
          <a:latin typeface="Century Gothic" panose="020B0502020202020204" pitchFamily="34" charset="0"/>
          <a:ea typeface="+mn-ea"/>
          <a:cs typeface="+mn-cs"/>
        </a:defRPr>
      </a:lvl2pPr>
      <a:lvl3pPr marL="914400" indent="-230188" algn="l" rtl="0" eaLnBrk="1" fontAlgn="base" hangingPunct="1">
        <a:lnSpc>
          <a:spcPct val="90000"/>
        </a:lnSpc>
        <a:spcBef>
          <a:spcPts val="800"/>
        </a:spcBef>
        <a:spcAft>
          <a:spcPct val="0"/>
        </a:spcAft>
        <a:buClr>
          <a:schemeClr val="tx1"/>
        </a:buClr>
        <a:buFont typeface="Arial"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31.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052" y="1282230"/>
            <a:ext cx="10277510" cy="929485"/>
          </a:xfrm>
        </p:spPr>
        <p:txBody>
          <a:bodyPr/>
          <a:lstStyle/>
          <a:p>
            <a:r>
              <a:rPr lang="en-US" dirty="0"/>
              <a:t>The User Facilities at the</a:t>
            </a:r>
            <a:br>
              <a:rPr lang="en-US" dirty="0"/>
            </a:br>
            <a:r>
              <a:rPr lang="en-US" dirty="0"/>
              <a:t>Oak Ridge National Laboratory</a:t>
            </a:r>
          </a:p>
        </p:txBody>
      </p:sp>
      <p:sp>
        <p:nvSpPr>
          <p:cNvPr id="3" name="Subtitle 2"/>
          <p:cNvSpPr>
            <a:spLocks noGrp="1"/>
          </p:cNvSpPr>
          <p:nvPr>
            <p:ph type="subTitle" idx="1"/>
          </p:nvPr>
        </p:nvSpPr>
        <p:spPr>
          <a:xfrm>
            <a:off x="604008" y="2951567"/>
            <a:ext cx="10796495" cy="2105634"/>
          </a:xfrm>
        </p:spPr>
        <p:txBody>
          <a:bodyPr/>
          <a:lstStyle/>
          <a:p>
            <a:pPr>
              <a:lnSpc>
                <a:spcPct val="100000"/>
              </a:lnSpc>
              <a:spcBef>
                <a:spcPts val="0"/>
              </a:spcBef>
            </a:pPr>
            <a:r>
              <a:rPr lang="en-US" sz="3200" dirty="0"/>
              <a:t>Clarina dela Cruz</a:t>
            </a:r>
            <a:br>
              <a:rPr lang="en-US" sz="3200" dirty="0"/>
            </a:br>
            <a:r>
              <a:rPr lang="en-US" dirty="0"/>
              <a:t>Quantum Materials Initiative Coordinator</a:t>
            </a:r>
            <a:br>
              <a:rPr lang="en-US" dirty="0"/>
            </a:br>
            <a:r>
              <a:rPr lang="en-US" dirty="0"/>
              <a:t>Neutron Sciences Directorate</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br>
              <a:rPr lang="en-US" sz="1800" dirty="0"/>
            </a:br>
            <a:r>
              <a:rPr lang="en-US" sz="1800" dirty="0"/>
              <a:t>Inaugural Meeting for Opportunities at the SEEMS Facility                                                 June 12</a:t>
            </a:r>
            <a:r>
              <a:rPr lang="en-US" dirty="0"/>
              <a:t>, 2019</a:t>
            </a:r>
          </a:p>
          <a:p>
            <a:endParaRPr lang="en-US" dirty="0"/>
          </a:p>
        </p:txBody>
      </p:sp>
    </p:spTree>
    <p:extLst>
      <p:ext uri="{BB962C8B-B14F-4D97-AF65-F5344CB8AC3E}">
        <p14:creationId xmlns:p14="http://schemas.microsoft.com/office/powerpoint/2010/main" val="33325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4B98F-75C0-45E1-AB10-9DB3B42C1BBB}"/>
              </a:ext>
            </a:extLst>
          </p:cNvPr>
          <p:cNvPicPr>
            <a:picLocks noChangeAspect="1"/>
          </p:cNvPicPr>
          <p:nvPr/>
        </p:nvPicPr>
        <p:blipFill>
          <a:blip r:embed="rId2"/>
          <a:stretch>
            <a:fillRect/>
          </a:stretch>
        </p:blipFill>
        <p:spPr>
          <a:xfrm>
            <a:off x="476249" y="402695"/>
            <a:ext cx="9017653" cy="1121305"/>
          </a:xfrm>
          <a:prstGeom prst="rect">
            <a:avLst/>
          </a:prstGeom>
        </p:spPr>
      </p:pic>
      <p:pic>
        <p:nvPicPr>
          <p:cNvPr id="5" name="Picture 4">
            <a:extLst>
              <a:ext uri="{FF2B5EF4-FFF2-40B4-BE49-F238E27FC236}">
                <a16:creationId xmlns:a16="http://schemas.microsoft.com/office/drawing/2014/main" id="{6D960204-86E7-43CE-9F99-A522DE71F17E}"/>
              </a:ext>
            </a:extLst>
          </p:cNvPr>
          <p:cNvPicPr>
            <a:picLocks noChangeAspect="1"/>
          </p:cNvPicPr>
          <p:nvPr/>
        </p:nvPicPr>
        <p:blipFill rotWithShape="1">
          <a:blip r:embed="rId3"/>
          <a:srcRect l="58334" t="50000" r="695"/>
          <a:stretch/>
        </p:blipFill>
        <p:spPr>
          <a:xfrm>
            <a:off x="476249" y="1714500"/>
            <a:ext cx="4995334" cy="3429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6C0E62C-77A9-4E68-9D14-3681815F50C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84599" y="1562100"/>
            <a:ext cx="5610225" cy="457200"/>
          </a:xfrm>
          <a:prstGeom prst="rect">
            <a:avLst/>
          </a:prstGeom>
        </p:spPr>
      </p:pic>
      <p:pic>
        <p:nvPicPr>
          <p:cNvPr id="7" name="Picture 6">
            <a:extLst>
              <a:ext uri="{FF2B5EF4-FFF2-40B4-BE49-F238E27FC236}">
                <a16:creationId xmlns:a16="http://schemas.microsoft.com/office/drawing/2014/main" id="{A50775A8-17D6-4E74-99E2-B55D5021CF2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659158" y="1924696"/>
            <a:ext cx="3930648" cy="4298262"/>
          </a:xfrm>
          <a:prstGeom prst="rect">
            <a:avLst/>
          </a:prstGeom>
        </p:spPr>
      </p:pic>
      <p:pic>
        <p:nvPicPr>
          <p:cNvPr id="8" name="Picture 7">
            <a:extLst>
              <a:ext uri="{FF2B5EF4-FFF2-40B4-BE49-F238E27FC236}">
                <a16:creationId xmlns:a16="http://schemas.microsoft.com/office/drawing/2014/main" id="{2B2DBD05-5A25-4A8B-978F-F21901CF0990}"/>
              </a:ext>
            </a:extLst>
          </p:cNvPr>
          <p:cNvPicPr>
            <a:picLocks noChangeAspect="1"/>
          </p:cNvPicPr>
          <p:nvPr/>
        </p:nvPicPr>
        <p:blipFill>
          <a:blip r:embed="rId7"/>
          <a:stretch>
            <a:fillRect/>
          </a:stretch>
        </p:blipFill>
        <p:spPr>
          <a:xfrm>
            <a:off x="476249" y="5410200"/>
            <a:ext cx="4995334" cy="812758"/>
          </a:xfrm>
          <a:prstGeom prst="rect">
            <a:avLst/>
          </a:prstGeom>
        </p:spPr>
      </p:pic>
      <p:pic>
        <p:nvPicPr>
          <p:cNvPr id="9" name="Picture 8">
            <a:extLst>
              <a:ext uri="{FF2B5EF4-FFF2-40B4-BE49-F238E27FC236}">
                <a16:creationId xmlns:a16="http://schemas.microsoft.com/office/drawing/2014/main" id="{D2E02500-5710-4B63-A7F3-245243AD8905}"/>
              </a:ext>
            </a:extLst>
          </p:cNvPr>
          <p:cNvPicPr>
            <a:picLocks noChangeAspect="1"/>
          </p:cNvPicPr>
          <p:nvPr/>
        </p:nvPicPr>
        <p:blipFill>
          <a:blip r:embed="rId8"/>
          <a:stretch>
            <a:fillRect/>
          </a:stretch>
        </p:blipFill>
        <p:spPr>
          <a:xfrm>
            <a:off x="9368378" y="2019300"/>
            <a:ext cx="2047875" cy="262890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89C11F9F-B658-4871-AF74-48FCA26797B7}"/>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0607128" y="4742804"/>
            <a:ext cx="1433779" cy="2101228"/>
          </a:xfrm>
          <a:prstGeom prst="rect">
            <a:avLst/>
          </a:prstGeom>
        </p:spPr>
      </p:pic>
    </p:spTree>
    <p:extLst>
      <p:ext uri="{BB962C8B-B14F-4D97-AF65-F5344CB8AC3E}">
        <p14:creationId xmlns:p14="http://schemas.microsoft.com/office/powerpoint/2010/main" val="361542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7FD95-8B63-4CC6-BC44-0F8D1EEC39D0}"/>
              </a:ext>
            </a:extLst>
          </p:cNvPr>
          <p:cNvPicPr>
            <a:picLocks noChangeAspect="1"/>
          </p:cNvPicPr>
          <p:nvPr/>
        </p:nvPicPr>
        <p:blipFill>
          <a:blip r:embed="rId2">
            <a:clrChange>
              <a:clrFrom>
                <a:srgbClr val="EFEFEF"/>
              </a:clrFrom>
              <a:clrTo>
                <a:srgbClr val="EFEFEF">
                  <a:alpha val="0"/>
                </a:srgbClr>
              </a:clrTo>
            </a:clrChange>
          </a:blip>
          <a:stretch>
            <a:fillRect/>
          </a:stretch>
        </p:blipFill>
        <p:spPr>
          <a:xfrm>
            <a:off x="1597161" y="4080377"/>
            <a:ext cx="7907677" cy="2777623"/>
          </a:xfrm>
          <a:prstGeom prst="rect">
            <a:avLst/>
          </a:prstGeom>
        </p:spPr>
      </p:pic>
      <p:pic>
        <p:nvPicPr>
          <p:cNvPr id="3" name="Picture 2">
            <a:extLst>
              <a:ext uri="{FF2B5EF4-FFF2-40B4-BE49-F238E27FC236}">
                <a16:creationId xmlns:a16="http://schemas.microsoft.com/office/drawing/2014/main" id="{730F3F5D-7AAE-48A0-8E71-59C8D4C9F76C}"/>
              </a:ext>
            </a:extLst>
          </p:cNvPr>
          <p:cNvPicPr>
            <a:picLocks noChangeAspect="1"/>
          </p:cNvPicPr>
          <p:nvPr/>
        </p:nvPicPr>
        <p:blipFill>
          <a:blip r:embed="rId3"/>
          <a:stretch>
            <a:fillRect/>
          </a:stretch>
        </p:blipFill>
        <p:spPr>
          <a:xfrm>
            <a:off x="112640" y="507736"/>
            <a:ext cx="4324618" cy="955968"/>
          </a:xfrm>
          <a:prstGeom prst="rect">
            <a:avLst/>
          </a:prstGeom>
        </p:spPr>
      </p:pic>
      <p:pic>
        <p:nvPicPr>
          <p:cNvPr id="4" name="Picture 3">
            <a:extLst>
              <a:ext uri="{FF2B5EF4-FFF2-40B4-BE49-F238E27FC236}">
                <a16:creationId xmlns:a16="http://schemas.microsoft.com/office/drawing/2014/main" id="{F0358F8E-EE7C-493B-8F7F-E8BAA6A48E4A}"/>
              </a:ext>
            </a:extLst>
          </p:cNvPr>
          <p:cNvPicPr>
            <a:picLocks noChangeAspect="1"/>
          </p:cNvPicPr>
          <p:nvPr/>
        </p:nvPicPr>
        <p:blipFill>
          <a:blip r:embed="rId4"/>
          <a:stretch>
            <a:fillRect/>
          </a:stretch>
        </p:blipFill>
        <p:spPr>
          <a:xfrm>
            <a:off x="4469258" y="256830"/>
            <a:ext cx="7610102" cy="1457779"/>
          </a:xfrm>
          <a:prstGeom prst="rect">
            <a:avLst/>
          </a:prstGeom>
        </p:spPr>
      </p:pic>
      <p:pic>
        <p:nvPicPr>
          <p:cNvPr id="5" name="Picture 4">
            <a:extLst>
              <a:ext uri="{FF2B5EF4-FFF2-40B4-BE49-F238E27FC236}">
                <a16:creationId xmlns:a16="http://schemas.microsoft.com/office/drawing/2014/main" id="{B0A0CB2E-C139-4413-BC39-9DD037F1D640}"/>
              </a:ext>
            </a:extLst>
          </p:cNvPr>
          <p:cNvPicPr>
            <a:picLocks noChangeAspect="1"/>
          </p:cNvPicPr>
          <p:nvPr/>
        </p:nvPicPr>
        <p:blipFill>
          <a:blip r:embed="rId5"/>
          <a:stretch>
            <a:fillRect/>
          </a:stretch>
        </p:blipFill>
        <p:spPr>
          <a:xfrm>
            <a:off x="1052780" y="1714609"/>
            <a:ext cx="9248775" cy="2867025"/>
          </a:xfrm>
          <a:prstGeom prst="rect">
            <a:avLst/>
          </a:prstGeom>
        </p:spPr>
      </p:pic>
      <p:pic>
        <p:nvPicPr>
          <p:cNvPr id="6" name="Picture 5">
            <a:extLst>
              <a:ext uri="{FF2B5EF4-FFF2-40B4-BE49-F238E27FC236}">
                <a16:creationId xmlns:a16="http://schemas.microsoft.com/office/drawing/2014/main" id="{E689C3EA-F591-4679-B771-00DC2937DA7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301555" y="4263775"/>
            <a:ext cx="1834465" cy="2429862"/>
          </a:xfrm>
          <a:prstGeom prst="rect">
            <a:avLst/>
          </a:prstGeom>
        </p:spPr>
      </p:pic>
    </p:spTree>
    <p:extLst>
      <p:ext uri="{BB962C8B-B14F-4D97-AF65-F5344CB8AC3E}">
        <p14:creationId xmlns:p14="http://schemas.microsoft.com/office/powerpoint/2010/main" val="186560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A63B43-A042-4F16-BDDC-64E12367787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933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6DCD-1D03-4580-87E3-F1B902C6AB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CE42B8-9ACD-4AEE-A56A-CF169A4E5EF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CC32F6-F358-4613-ACBD-CFBE384D5E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9235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4E5BF-D1D4-5547-8724-B818D701B270}"/>
              </a:ext>
            </a:extLst>
          </p:cNvPr>
          <p:cNvPicPr>
            <a:picLocks noChangeAspect="1"/>
          </p:cNvPicPr>
          <p:nvPr/>
        </p:nvPicPr>
        <p:blipFill rotWithShape="1">
          <a:blip r:embed="rId2">
            <a:extLst>
              <a:ext uri="{28A0092B-C50C-407E-A947-70E740481C1C}">
                <a14:useLocalDpi xmlns:a14="http://schemas.microsoft.com/office/drawing/2010/main" val="0"/>
              </a:ext>
            </a:extLst>
          </a:blip>
          <a:srcRect t="11072"/>
          <a:stretch/>
        </p:blipFill>
        <p:spPr>
          <a:xfrm>
            <a:off x="0" y="992221"/>
            <a:ext cx="12192000" cy="5566623"/>
          </a:xfrm>
          <a:prstGeom prst="rect">
            <a:avLst/>
          </a:prstGeom>
        </p:spPr>
      </p:pic>
      <p:sp>
        <p:nvSpPr>
          <p:cNvPr id="5" name="Title 4">
            <a:extLst>
              <a:ext uri="{FF2B5EF4-FFF2-40B4-BE49-F238E27FC236}">
                <a16:creationId xmlns:a16="http://schemas.microsoft.com/office/drawing/2014/main" id="{52DF5617-11FD-45D1-9484-827301209FE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5695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6DCD-1D03-4580-87E3-F1B902C6AB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CE42B8-9ACD-4AEE-A56A-CF169A4E5EF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CC32F6-F358-4613-ACBD-CFBE384D5E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454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07C7-2EE5-440B-862A-08E3FB1AE7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739AC5-DCD0-47B3-80C9-A2432212514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350DEDE-C3B0-4287-BDE1-22A4145579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698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3C704E-6E01-4184-A5E6-D38A35EEC989}"/>
              </a:ext>
            </a:extLst>
          </p:cNvPr>
          <p:cNvPicPr>
            <a:picLocks noChangeAspect="1"/>
          </p:cNvPicPr>
          <p:nvPr/>
        </p:nvPicPr>
        <p:blipFill>
          <a:blip r:embed="rId2"/>
          <a:stretch>
            <a:fillRect/>
          </a:stretch>
        </p:blipFill>
        <p:spPr>
          <a:xfrm>
            <a:off x="391754" y="1312453"/>
            <a:ext cx="4476750" cy="485775"/>
          </a:xfrm>
          <a:prstGeom prst="rect">
            <a:avLst/>
          </a:prstGeom>
        </p:spPr>
      </p:pic>
      <p:pic>
        <p:nvPicPr>
          <p:cNvPr id="5" name="Picture 4">
            <a:extLst>
              <a:ext uri="{FF2B5EF4-FFF2-40B4-BE49-F238E27FC236}">
                <a16:creationId xmlns:a16="http://schemas.microsoft.com/office/drawing/2014/main" id="{6F640AF1-E510-4C3D-9B6F-40127966A470}"/>
              </a:ext>
            </a:extLst>
          </p:cNvPr>
          <p:cNvPicPr>
            <a:picLocks noChangeAspect="1"/>
          </p:cNvPicPr>
          <p:nvPr/>
        </p:nvPicPr>
        <p:blipFill>
          <a:blip r:embed="rId3"/>
          <a:stretch>
            <a:fillRect/>
          </a:stretch>
        </p:blipFill>
        <p:spPr>
          <a:xfrm>
            <a:off x="553986" y="462269"/>
            <a:ext cx="8134350" cy="771525"/>
          </a:xfrm>
          <a:prstGeom prst="rect">
            <a:avLst/>
          </a:prstGeom>
        </p:spPr>
      </p:pic>
      <p:pic>
        <p:nvPicPr>
          <p:cNvPr id="8" name="Picture 7">
            <a:extLst>
              <a:ext uri="{FF2B5EF4-FFF2-40B4-BE49-F238E27FC236}">
                <a16:creationId xmlns:a16="http://schemas.microsoft.com/office/drawing/2014/main" id="{298196C7-9BFF-42BB-AD3F-86489701DD01}"/>
              </a:ext>
            </a:extLst>
          </p:cNvPr>
          <p:cNvPicPr>
            <a:picLocks noChangeAspect="1"/>
          </p:cNvPicPr>
          <p:nvPr/>
        </p:nvPicPr>
        <p:blipFill>
          <a:blip r:embed="rId4"/>
          <a:stretch>
            <a:fillRect/>
          </a:stretch>
        </p:blipFill>
        <p:spPr>
          <a:xfrm>
            <a:off x="3232598" y="1956017"/>
            <a:ext cx="5618751" cy="4591826"/>
          </a:xfrm>
          <a:prstGeom prst="rect">
            <a:avLst/>
          </a:prstGeom>
        </p:spPr>
      </p:pic>
      <p:pic>
        <p:nvPicPr>
          <p:cNvPr id="9" name="Picture 8">
            <a:extLst>
              <a:ext uri="{FF2B5EF4-FFF2-40B4-BE49-F238E27FC236}">
                <a16:creationId xmlns:a16="http://schemas.microsoft.com/office/drawing/2014/main" id="{D8CD7272-F4A3-4C03-9FAA-60584C4A3221}"/>
              </a:ext>
            </a:extLst>
          </p:cNvPr>
          <p:cNvPicPr>
            <a:picLocks noChangeAspect="1"/>
          </p:cNvPicPr>
          <p:nvPr/>
        </p:nvPicPr>
        <p:blipFill rotWithShape="1">
          <a:blip r:embed="rId5"/>
          <a:srcRect r="79984"/>
          <a:stretch/>
        </p:blipFill>
        <p:spPr>
          <a:xfrm>
            <a:off x="428025" y="1934115"/>
            <a:ext cx="2662084" cy="1871948"/>
          </a:xfrm>
          <a:prstGeom prst="rect">
            <a:avLst/>
          </a:prstGeom>
        </p:spPr>
      </p:pic>
      <p:pic>
        <p:nvPicPr>
          <p:cNvPr id="10" name="Picture 9">
            <a:extLst>
              <a:ext uri="{FF2B5EF4-FFF2-40B4-BE49-F238E27FC236}">
                <a16:creationId xmlns:a16="http://schemas.microsoft.com/office/drawing/2014/main" id="{836DCB4E-42A0-47F6-A097-B9A9EAC9AD39}"/>
              </a:ext>
            </a:extLst>
          </p:cNvPr>
          <p:cNvPicPr>
            <a:picLocks noChangeAspect="1"/>
          </p:cNvPicPr>
          <p:nvPr/>
        </p:nvPicPr>
        <p:blipFill rotWithShape="1">
          <a:blip r:embed="rId5"/>
          <a:srcRect l="19629" r="60862"/>
          <a:stretch/>
        </p:blipFill>
        <p:spPr>
          <a:xfrm>
            <a:off x="428025" y="4054596"/>
            <a:ext cx="2910270" cy="2099691"/>
          </a:xfrm>
          <a:prstGeom prst="rect">
            <a:avLst/>
          </a:prstGeom>
        </p:spPr>
      </p:pic>
      <p:pic>
        <p:nvPicPr>
          <p:cNvPr id="11" name="Picture 10">
            <a:extLst>
              <a:ext uri="{FF2B5EF4-FFF2-40B4-BE49-F238E27FC236}">
                <a16:creationId xmlns:a16="http://schemas.microsoft.com/office/drawing/2014/main" id="{82C00269-4EAC-42C0-831E-8CE7F8F3C360}"/>
              </a:ext>
            </a:extLst>
          </p:cNvPr>
          <p:cNvPicPr>
            <a:picLocks noChangeAspect="1"/>
          </p:cNvPicPr>
          <p:nvPr/>
        </p:nvPicPr>
        <p:blipFill rotWithShape="1">
          <a:blip r:embed="rId5"/>
          <a:srcRect l="39400" t="2937" r="40175" b="2180"/>
          <a:stretch/>
        </p:blipFill>
        <p:spPr>
          <a:xfrm>
            <a:off x="8769843" y="1694895"/>
            <a:ext cx="3284390" cy="2147485"/>
          </a:xfrm>
          <a:prstGeom prst="rect">
            <a:avLst/>
          </a:prstGeom>
        </p:spPr>
      </p:pic>
      <p:pic>
        <p:nvPicPr>
          <p:cNvPr id="12" name="Picture 11">
            <a:extLst>
              <a:ext uri="{FF2B5EF4-FFF2-40B4-BE49-F238E27FC236}">
                <a16:creationId xmlns:a16="http://schemas.microsoft.com/office/drawing/2014/main" id="{32A0A3FB-E156-44AA-86DE-C64F48F5352B}"/>
              </a:ext>
            </a:extLst>
          </p:cNvPr>
          <p:cNvPicPr>
            <a:picLocks noChangeAspect="1"/>
          </p:cNvPicPr>
          <p:nvPr/>
        </p:nvPicPr>
        <p:blipFill>
          <a:blip r:embed="rId5"/>
          <a:stretch>
            <a:fillRect/>
          </a:stretch>
        </p:blipFill>
        <p:spPr>
          <a:xfrm>
            <a:off x="1078476" y="7112277"/>
            <a:ext cx="11639550" cy="1638300"/>
          </a:xfrm>
          <a:prstGeom prst="rect">
            <a:avLst/>
          </a:prstGeom>
        </p:spPr>
      </p:pic>
      <p:pic>
        <p:nvPicPr>
          <p:cNvPr id="13" name="Picture 12">
            <a:extLst>
              <a:ext uri="{FF2B5EF4-FFF2-40B4-BE49-F238E27FC236}">
                <a16:creationId xmlns:a16="http://schemas.microsoft.com/office/drawing/2014/main" id="{A718308B-E4F3-4A2C-8A37-EA06FB76DA10}"/>
              </a:ext>
            </a:extLst>
          </p:cNvPr>
          <p:cNvPicPr>
            <a:picLocks noChangeAspect="1"/>
          </p:cNvPicPr>
          <p:nvPr/>
        </p:nvPicPr>
        <p:blipFill rotWithShape="1">
          <a:blip r:embed="rId5"/>
          <a:srcRect l="78970" t="-1570" r="248" b="6687"/>
          <a:stretch/>
        </p:blipFill>
        <p:spPr>
          <a:xfrm>
            <a:off x="8423129" y="4054596"/>
            <a:ext cx="3549597" cy="2281031"/>
          </a:xfrm>
          <a:prstGeom prst="rect">
            <a:avLst/>
          </a:prstGeom>
        </p:spPr>
      </p:pic>
    </p:spTree>
    <p:extLst>
      <p:ext uri="{BB962C8B-B14F-4D97-AF65-F5344CB8AC3E}">
        <p14:creationId xmlns:p14="http://schemas.microsoft.com/office/powerpoint/2010/main" val="54954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3C704E-6E01-4184-A5E6-D38A35EEC989}"/>
              </a:ext>
            </a:extLst>
          </p:cNvPr>
          <p:cNvPicPr>
            <a:picLocks noChangeAspect="1"/>
          </p:cNvPicPr>
          <p:nvPr/>
        </p:nvPicPr>
        <p:blipFill>
          <a:blip r:embed="rId2"/>
          <a:stretch>
            <a:fillRect/>
          </a:stretch>
        </p:blipFill>
        <p:spPr>
          <a:xfrm>
            <a:off x="391754" y="1312453"/>
            <a:ext cx="4476750" cy="485775"/>
          </a:xfrm>
          <a:prstGeom prst="rect">
            <a:avLst/>
          </a:prstGeom>
        </p:spPr>
      </p:pic>
      <p:pic>
        <p:nvPicPr>
          <p:cNvPr id="5" name="Picture 4">
            <a:extLst>
              <a:ext uri="{FF2B5EF4-FFF2-40B4-BE49-F238E27FC236}">
                <a16:creationId xmlns:a16="http://schemas.microsoft.com/office/drawing/2014/main" id="{6F640AF1-E510-4C3D-9B6F-40127966A470}"/>
              </a:ext>
            </a:extLst>
          </p:cNvPr>
          <p:cNvPicPr>
            <a:picLocks noChangeAspect="1"/>
          </p:cNvPicPr>
          <p:nvPr/>
        </p:nvPicPr>
        <p:blipFill>
          <a:blip r:embed="rId3"/>
          <a:stretch>
            <a:fillRect/>
          </a:stretch>
        </p:blipFill>
        <p:spPr>
          <a:xfrm>
            <a:off x="553986" y="462269"/>
            <a:ext cx="8134350" cy="771525"/>
          </a:xfrm>
          <a:prstGeom prst="rect">
            <a:avLst/>
          </a:prstGeom>
        </p:spPr>
      </p:pic>
      <p:pic>
        <p:nvPicPr>
          <p:cNvPr id="6" name="Picture 5">
            <a:extLst>
              <a:ext uri="{FF2B5EF4-FFF2-40B4-BE49-F238E27FC236}">
                <a16:creationId xmlns:a16="http://schemas.microsoft.com/office/drawing/2014/main" id="{5A0FB7B2-BD18-40B1-9D7F-71BE49C70873}"/>
              </a:ext>
            </a:extLst>
          </p:cNvPr>
          <p:cNvPicPr>
            <a:picLocks noChangeAspect="1"/>
          </p:cNvPicPr>
          <p:nvPr/>
        </p:nvPicPr>
        <p:blipFill rotWithShape="1">
          <a:blip r:embed="rId4"/>
          <a:srcRect b="43822"/>
          <a:stretch/>
        </p:blipFill>
        <p:spPr>
          <a:xfrm>
            <a:off x="6698133" y="3133166"/>
            <a:ext cx="3213489" cy="320405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236F2C3-2E8C-4F86-98C4-99247C0A5A9E}"/>
              </a:ext>
            </a:extLst>
          </p:cNvPr>
          <p:cNvPicPr>
            <a:picLocks noChangeAspect="1"/>
          </p:cNvPicPr>
          <p:nvPr/>
        </p:nvPicPr>
        <p:blipFill>
          <a:blip r:embed="rId5"/>
          <a:stretch>
            <a:fillRect/>
          </a:stretch>
        </p:blipFill>
        <p:spPr>
          <a:xfrm>
            <a:off x="436064" y="1798228"/>
            <a:ext cx="5743049" cy="492261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2A0A3FB-E156-44AA-86DE-C64F48F5352B}"/>
              </a:ext>
            </a:extLst>
          </p:cNvPr>
          <p:cNvPicPr>
            <a:picLocks noChangeAspect="1"/>
          </p:cNvPicPr>
          <p:nvPr/>
        </p:nvPicPr>
        <p:blipFill>
          <a:blip r:embed="rId6"/>
          <a:stretch>
            <a:fillRect/>
          </a:stretch>
        </p:blipFill>
        <p:spPr>
          <a:xfrm>
            <a:off x="1078476" y="7112277"/>
            <a:ext cx="11639550" cy="1638300"/>
          </a:xfrm>
          <a:prstGeom prst="rect">
            <a:avLst/>
          </a:prstGeom>
        </p:spPr>
      </p:pic>
      <p:pic>
        <p:nvPicPr>
          <p:cNvPr id="13" name="Picture 12">
            <a:extLst>
              <a:ext uri="{FF2B5EF4-FFF2-40B4-BE49-F238E27FC236}">
                <a16:creationId xmlns:a16="http://schemas.microsoft.com/office/drawing/2014/main" id="{9B375B38-6E2D-4C24-950F-BD3AC5FAD97C}"/>
              </a:ext>
            </a:extLst>
          </p:cNvPr>
          <p:cNvPicPr>
            <a:picLocks noChangeAspect="1"/>
          </p:cNvPicPr>
          <p:nvPr/>
        </p:nvPicPr>
        <p:blipFill rotWithShape="1">
          <a:blip r:embed="rId4"/>
          <a:srcRect t="55985"/>
          <a:stretch/>
        </p:blipFill>
        <p:spPr>
          <a:xfrm>
            <a:off x="8978511" y="1219946"/>
            <a:ext cx="3213489" cy="2510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012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8FA80B-6737-4006-952D-EC31F741BA1F}"/>
              </a:ext>
            </a:extLst>
          </p:cNvPr>
          <p:cNvPicPr>
            <a:picLocks noChangeAspect="1"/>
          </p:cNvPicPr>
          <p:nvPr/>
        </p:nvPicPr>
        <p:blipFill>
          <a:blip r:embed="rId2"/>
          <a:stretch>
            <a:fillRect/>
          </a:stretch>
        </p:blipFill>
        <p:spPr>
          <a:xfrm>
            <a:off x="335833" y="130583"/>
            <a:ext cx="4767110" cy="1415687"/>
          </a:xfrm>
          <a:prstGeom prst="rect">
            <a:avLst/>
          </a:prstGeom>
        </p:spPr>
      </p:pic>
      <p:pic>
        <p:nvPicPr>
          <p:cNvPr id="3" name="Picture 2">
            <a:extLst>
              <a:ext uri="{FF2B5EF4-FFF2-40B4-BE49-F238E27FC236}">
                <a16:creationId xmlns:a16="http://schemas.microsoft.com/office/drawing/2014/main" id="{A6150F20-107E-485C-8465-BBD310798D33}"/>
              </a:ext>
            </a:extLst>
          </p:cNvPr>
          <p:cNvPicPr>
            <a:picLocks noChangeAspect="1"/>
          </p:cNvPicPr>
          <p:nvPr/>
        </p:nvPicPr>
        <p:blipFill>
          <a:blip r:embed="rId3"/>
          <a:stretch>
            <a:fillRect/>
          </a:stretch>
        </p:blipFill>
        <p:spPr>
          <a:xfrm>
            <a:off x="2719388" y="1348622"/>
            <a:ext cx="6230293" cy="3379691"/>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B4E4161-CE97-49C2-8A77-60C6B7C44CDD}"/>
              </a:ext>
            </a:extLst>
          </p:cNvPr>
          <p:cNvSpPr/>
          <p:nvPr/>
        </p:nvSpPr>
        <p:spPr>
          <a:xfrm>
            <a:off x="335833" y="4377624"/>
            <a:ext cx="7910052" cy="923330"/>
          </a:xfrm>
          <a:prstGeom prst="rect">
            <a:avLst/>
          </a:prstGeom>
        </p:spPr>
        <p:txBody>
          <a:bodyPr wrap="square">
            <a:spAutoFit/>
          </a:bodyPr>
          <a:lstStyle/>
          <a:p>
            <a:r>
              <a:rPr lang="en-US" sz="3600" dirty="0">
                <a:ln w="0"/>
                <a:solidFill>
                  <a:schemeClr val="accent1"/>
                </a:solidFill>
                <a:effectLst>
                  <a:outerShdw blurRad="38100" dist="25400" dir="5400000" algn="ctr" rotWithShape="0">
                    <a:srgbClr val="6E747A">
                      <a:alpha val="43000"/>
                    </a:srgbClr>
                  </a:outerShdw>
                </a:effectLst>
                <a:latin typeface="Lato"/>
              </a:rPr>
              <a:t>SUMMIT</a:t>
            </a:r>
          </a:p>
          <a:p>
            <a:r>
              <a:rPr lang="en-US" dirty="0">
                <a:ln w="0"/>
                <a:solidFill>
                  <a:schemeClr val="accent1"/>
                </a:solidFill>
                <a:effectLst>
                  <a:outerShdw blurRad="38100" dist="25400" dir="5400000" algn="ctr" rotWithShape="0">
                    <a:srgbClr val="6E747A">
                      <a:alpha val="43000"/>
                    </a:srgbClr>
                  </a:outerShdw>
                </a:effectLst>
                <a:latin typeface="Lato"/>
              </a:rPr>
              <a:t>Oak Ridge National Laboratory's 200 petaflop supercomputer</a:t>
            </a:r>
            <a:endParaRPr lang="en-US" i="0" dirty="0">
              <a:ln w="0"/>
              <a:solidFill>
                <a:schemeClr val="accent1"/>
              </a:solidFill>
              <a:effectLst>
                <a:outerShdw blurRad="38100" dist="25400" dir="5400000" algn="ctr" rotWithShape="0">
                  <a:srgbClr val="6E747A">
                    <a:alpha val="43000"/>
                  </a:srgbClr>
                </a:outerShdw>
              </a:effectLst>
              <a:latin typeface="Lato"/>
            </a:endParaRPr>
          </a:p>
        </p:txBody>
      </p:sp>
      <p:sp>
        <p:nvSpPr>
          <p:cNvPr id="5" name="Rectangle 4">
            <a:extLst>
              <a:ext uri="{FF2B5EF4-FFF2-40B4-BE49-F238E27FC236}">
                <a16:creationId xmlns:a16="http://schemas.microsoft.com/office/drawing/2014/main" id="{822DA96C-779C-47A6-950B-94D07C5B1C74}"/>
              </a:ext>
            </a:extLst>
          </p:cNvPr>
          <p:cNvSpPr/>
          <p:nvPr/>
        </p:nvSpPr>
        <p:spPr>
          <a:xfrm>
            <a:off x="3298722" y="5300954"/>
            <a:ext cx="7674077" cy="1200329"/>
          </a:xfrm>
          <a:prstGeom prst="rect">
            <a:avLst/>
          </a:prstGeom>
        </p:spPr>
        <p:txBody>
          <a:bodyPr wrap="square">
            <a:spAutoFit/>
          </a:bodyPr>
          <a:lstStyle/>
          <a:p>
            <a:r>
              <a:rPr lang="en-US" dirty="0">
                <a:latin typeface="Lato"/>
              </a:rPr>
              <a:t>Summit is the next leap in leadership-class computing systems for open science. With Summit we will be able to address, with greater complexity and higher fidelity, questions concerning who we are, our place on earth, and in our universe.</a:t>
            </a:r>
            <a:endParaRPr lang="en-US" dirty="0"/>
          </a:p>
        </p:txBody>
      </p:sp>
      <p:sp>
        <p:nvSpPr>
          <p:cNvPr id="6" name="Rectangle 5">
            <a:extLst>
              <a:ext uri="{FF2B5EF4-FFF2-40B4-BE49-F238E27FC236}">
                <a16:creationId xmlns:a16="http://schemas.microsoft.com/office/drawing/2014/main" id="{792E83D8-E7BA-466D-AD36-C8038E43D064}"/>
              </a:ext>
            </a:extLst>
          </p:cNvPr>
          <p:cNvSpPr/>
          <p:nvPr/>
        </p:nvSpPr>
        <p:spPr>
          <a:xfrm>
            <a:off x="9245013" y="2228671"/>
            <a:ext cx="2794588" cy="1200329"/>
          </a:xfrm>
          <a:prstGeom prst="rect">
            <a:avLst/>
          </a:prstGeom>
        </p:spPr>
        <p:txBody>
          <a:bodyPr wrap="square">
            <a:spAutoFit/>
          </a:bodyPr>
          <a:lstStyle/>
          <a:p>
            <a:r>
              <a:rPr lang="en-US" dirty="0">
                <a:solidFill>
                  <a:srgbClr val="3F3F3F"/>
                </a:solidFill>
                <a:latin typeface="Arial" panose="020B0604020202020204" pitchFamily="34" charset="0"/>
              </a:rPr>
              <a:t>Summit, the world’s most powerful and smartest supercomputer, debuted in 2018.</a:t>
            </a:r>
            <a:endParaRPr lang="en-US" dirty="0"/>
          </a:p>
        </p:txBody>
      </p:sp>
    </p:spTree>
    <p:extLst>
      <p:ext uri="{BB962C8B-B14F-4D97-AF65-F5344CB8AC3E}">
        <p14:creationId xmlns:p14="http://schemas.microsoft.com/office/powerpoint/2010/main" val="209661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8FA80B-6737-4006-952D-EC31F741BA1F}"/>
              </a:ext>
            </a:extLst>
          </p:cNvPr>
          <p:cNvPicPr>
            <a:picLocks noChangeAspect="1"/>
          </p:cNvPicPr>
          <p:nvPr/>
        </p:nvPicPr>
        <p:blipFill>
          <a:blip r:embed="rId2"/>
          <a:stretch>
            <a:fillRect/>
          </a:stretch>
        </p:blipFill>
        <p:spPr>
          <a:xfrm>
            <a:off x="335833" y="130583"/>
            <a:ext cx="4767110" cy="1415687"/>
          </a:xfrm>
          <a:prstGeom prst="rect">
            <a:avLst/>
          </a:prstGeom>
        </p:spPr>
      </p:pic>
      <p:pic>
        <p:nvPicPr>
          <p:cNvPr id="3074" name="Picture 2" descr="https://www.olcf.ornl.gov/wp-content/uploads/2016/01/ACCEL_twocolor.png">
            <a:extLst>
              <a:ext uri="{FF2B5EF4-FFF2-40B4-BE49-F238E27FC236}">
                <a16:creationId xmlns:a16="http://schemas.microsoft.com/office/drawing/2014/main" id="{C548CFBB-3645-4406-A903-66D3BA1E7D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9059" y="0"/>
            <a:ext cx="4519118" cy="3012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CBB010F2-33FB-43F7-AC1E-33AF31BD9786}"/>
              </a:ext>
            </a:extLst>
          </p:cNvPr>
          <p:cNvSpPr>
            <a:spLocks noChangeArrowheads="1"/>
          </p:cNvSpPr>
          <p:nvPr/>
        </p:nvSpPr>
        <p:spPr bwMode="auto">
          <a:xfrm>
            <a:off x="922490" y="1740949"/>
            <a:ext cx="6166569"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n w="0"/>
                <a:solidFill>
                  <a:schemeClr val="accent1"/>
                </a:solidFill>
                <a:effectLst>
                  <a:outerShdw blurRad="38100" dist="25400" dir="5400000" algn="ctr" rotWithShape="0">
                    <a:srgbClr val="6E747A">
                      <a:alpha val="43000"/>
                    </a:srgbClr>
                  </a:outerShdw>
                </a:effectLst>
                <a:latin typeface="Lato"/>
              </a:rPr>
              <a:t>Oak Ridge National Laboratory Industry Partnership Program</a:t>
            </a:r>
          </a:p>
        </p:txBody>
      </p:sp>
      <p:pic>
        <p:nvPicPr>
          <p:cNvPr id="8" name="Picture 7">
            <a:extLst>
              <a:ext uri="{FF2B5EF4-FFF2-40B4-BE49-F238E27FC236}">
                <a16:creationId xmlns:a16="http://schemas.microsoft.com/office/drawing/2014/main" id="{4BE2AEF9-C6AB-4367-8BA2-8B1A9FF95F5E}"/>
              </a:ext>
            </a:extLst>
          </p:cNvPr>
          <p:cNvPicPr>
            <a:picLocks noChangeAspect="1"/>
          </p:cNvPicPr>
          <p:nvPr/>
        </p:nvPicPr>
        <p:blipFill>
          <a:blip r:embed="rId4"/>
          <a:stretch>
            <a:fillRect/>
          </a:stretch>
        </p:blipFill>
        <p:spPr>
          <a:xfrm>
            <a:off x="583823" y="2854281"/>
            <a:ext cx="7882842" cy="2476468"/>
          </a:xfrm>
          <a:prstGeom prst="rect">
            <a:avLst/>
          </a:prstGeom>
        </p:spPr>
      </p:pic>
      <p:sp>
        <p:nvSpPr>
          <p:cNvPr id="9" name="Rectangle 8">
            <a:extLst>
              <a:ext uri="{FF2B5EF4-FFF2-40B4-BE49-F238E27FC236}">
                <a16:creationId xmlns:a16="http://schemas.microsoft.com/office/drawing/2014/main" id="{0A85A565-3E72-4E35-846D-2409ED2B66DA}"/>
              </a:ext>
            </a:extLst>
          </p:cNvPr>
          <p:cNvSpPr/>
          <p:nvPr/>
        </p:nvSpPr>
        <p:spPr>
          <a:xfrm>
            <a:off x="3962400" y="5221577"/>
            <a:ext cx="8229600" cy="1477328"/>
          </a:xfrm>
          <a:prstGeom prst="rect">
            <a:avLst/>
          </a:prstGeom>
        </p:spPr>
        <p:txBody>
          <a:bodyPr wrap="square">
            <a:spAutoFit/>
          </a:bodyPr>
          <a:lstStyle/>
          <a:p>
            <a:pPr marL="285750" indent="-285750">
              <a:buFont typeface="Wingdings" panose="05000000000000000000" pitchFamily="2" charset="2"/>
              <a:buChar char="è"/>
            </a:pPr>
            <a:r>
              <a:rPr lang="en-US" dirty="0">
                <a:ln w="0"/>
                <a:solidFill>
                  <a:schemeClr val="accent1">
                    <a:lumMod val="50000"/>
                  </a:schemeClr>
                </a:solidFill>
                <a:effectLst>
                  <a:outerShdw blurRad="38100" dist="25400" dir="5400000" algn="ctr" rotWithShape="0">
                    <a:srgbClr val="6E747A">
                      <a:alpha val="43000"/>
                    </a:srgbClr>
                  </a:outerShdw>
                </a:effectLst>
                <a:latin typeface="Lato"/>
              </a:rPr>
              <a:t>helping start-up companies to Fortune 500 giants supercharge their competitiveness through access to world class computational resources and expertise not available elsewhere</a:t>
            </a:r>
          </a:p>
          <a:p>
            <a:pPr marL="285750" indent="-285750">
              <a:buFont typeface="Wingdings" panose="05000000000000000000" pitchFamily="2" charset="2"/>
              <a:buChar char="è"/>
            </a:pPr>
            <a:r>
              <a:rPr lang="en-US" dirty="0">
                <a:ln w="0"/>
                <a:solidFill>
                  <a:schemeClr val="accent1">
                    <a:lumMod val="50000"/>
                  </a:schemeClr>
                </a:solidFill>
                <a:effectLst>
                  <a:outerShdw blurRad="38100" dist="25400" dir="5400000" algn="ctr" rotWithShape="0">
                    <a:srgbClr val="6E747A">
                      <a:alpha val="43000"/>
                    </a:srgbClr>
                  </a:outerShdw>
                </a:effectLst>
                <a:latin typeface="Lato"/>
              </a:rPr>
              <a:t>firms gain hands-on experience applying advanced computational tools to their problems and realizing bottom line business benefits.</a:t>
            </a:r>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9200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912-50BD-42B1-B108-822F76D4B1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84BFC2-3F0C-4942-AF40-EB3CE502BA7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DBEF2A-AFD5-42A1-B3DC-54DC26B9104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605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40B5-4040-4898-807F-740743161F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C6C965-C97B-429D-B43C-E18F6C392C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8C9F10-B3B4-4C8D-8F94-456BD59F17C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0766651"/>
      </p:ext>
    </p:extLst>
  </p:cSld>
  <p:clrMapOvr>
    <a:masterClrMapping/>
  </p:clrMapOvr>
</p:sld>
</file>

<file path=ppt/theme/theme1.xml><?xml version="1.0" encoding="utf-8"?>
<a:theme xmlns:a="http://schemas.openxmlformats.org/drawingml/2006/main" name="ORNL">
  <a:themeElements>
    <a:clrScheme name="ORNL color palette 180523">
      <a:dk1>
        <a:sysClr val="windowText" lastClr="000000"/>
      </a:dk1>
      <a:lt1>
        <a:sysClr val="window" lastClr="FFFFFF"/>
      </a:lt1>
      <a:dk2>
        <a:srgbClr val="447E59"/>
      </a:dk2>
      <a:lt2>
        <a:srgbClr val="FFFFFF"/>
      </a:lt2>
      <a:accent1>
        <a:srgbClr val="4A84C4"/>
      </a:accent1>
      <a:accent2>
        <a:srgbClr val="98BA6A"/>
      </a:accent2>
      <a:accent3>
        <a:srgbClr val="DF873F"/>
      </a:accent3>
      <a:accent4>
        <a:srgbClr val="32AAA1"/>
      </a:accent4>
      <a:accent5>
        <a:srgbClr val="CA5350"/>
      </a:accent5>
      <a:accent6>
        <a:srgbClr val="F3CC5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latin typeface="+mn-lt"/>
          </a:defRPr>
        </a:defPPr>
      </a:lstStyle>
    </a:txDef>
  </a:objectDefaults>
  <a:extraClrSchemeLst/>
  <a:extLst>
    <a:ext uri="{05A4C25C-085E-4340-85A3-A5531E510DB2}">
      <thm15:themeFamily xmlns:thm15="http://schemas.microsoft.com/office/thememl/2012/main" name="SC Lab Plan 180509" id="{0B9DDC74-D543-4ECA-BDE3-67BAB365994B}" vid="{145E1EF9-CD76-4284-B922-B3C3FFF0FF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 Lab Plan 180509</Template>
  <TotalTime>16906</TotalTime>
  <Words>118</Words>
  <Application>Microsoft Office PowerPoint</Application>
  <PresentationFormat>Widescreen</PresentationFormat>
  <Paragraphs>12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Century Gothic</vt:lpstr>
      <vt:lpstr>Lato</vt:lpstr>
      <vt:lpstr>Wingdings</vt:lpstr>
      <vt:lpstr>ORNL</vt:lpstr>
      <vt:lpstr>The User Facilities at the Oak Ridge National Laboratory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Energy FY19 Laboratory Plan for the Office of Science’s Oak Ridge National Laboratory</dc:title>
  <dc:subject/>
  <dc:creator>Nestor, Margaret Boone {Bonnie}</dc:creator>
  <cp:keywords/>
  <dc:description/>
  <cp:lastModifiedBy>Sawyer, Titonia K.</cp:lastModifiedBy>
  <cp:revision>737</cp:revision>
  <cp:lastPrinted>2018-09-27T13:15:37Z</cp:lastPrinted>
  <dcterms:created xsi:type="dcterms:W3CDTF">2018-05-11T13:11:17Z</dcterms:created>
  <dcterms:modified xsi:type="dcterms:W3CDTF">2019-06-12T18:57:23Z</dcterms:modified>
  <cp:category/>
</cp:coreProperties>
</file>