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0"/>
  </p:notesMasterIdLst>
  <p:handoutMasterIdLst>
    <p:handoutMasterId r:id="rId31"/>
  </p:handoutMasterIdLst>
  <p:sldIdLst>
    <p:sldId id="256" r:id="rId5"/>
    <p:sldId id="306" r:id="rId6"/>
    <p:sldId id="266" r:id="rId7"/>
    <p:sldId id="267" r:id="rId8"/>
    <p:sldId id="268" r:id="rId9"/>
    <p:sldId id="304" r:id="rId10"/>
    <p:sldId id="269" r:id="rId11"/>
    <p:sldId id="270" r:id="rId12"/>
    <p:sldId id="272" r:id="rId13"/>
    <p:sldId id="303" r:id="rId14"/>
    <p:sldId id="305" r:id="rId15"/>
    <p:sldId id="277" r:id="rId16"/>
    <p:sldId id="278" r:id="rId17"/>
    <p:sldId id="307" r:id="rId18"/>
    <p:sldId id="282" r:id="rId19"/>
    <p:sldId id="289" r:id="rId20"/>
    <p:sldId id="286" r:id="rId21"/>
    <p:sldId id="261" r:id="rId22"/>
    <p:sldId id="295" r:id="rId23"/>
    <p:sldId id="262" r:id="rId24"/>
    <p:sldId id="264" r:id="rId25"/>
    <p:sldId id="288" r:id="rId26"/>
    <p:sldId id="290" r:id="rId27"/>
    <p:sldId id="292" r:id="rId28"/>
    <p:sldId id="308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222" autoAdjust="0"/>
    <p:restoredTop sz="97420" autoAdjust="0"/>
  </p:normalViewPr>
  <p:slideViewPr>
    <p:cSldViewPr showGuides="1">
      <p:cViewPr>
        <p:scale>
          <a:sx n="133" d="100"/>
          <a:sy n="133" d="100"/>
        </p:scale>
        <p:origin x="-137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68B50-24E5-4006-8ED3-5969D2B08AEB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2E701-DB63-4E85-8CE9-1DF47F0B0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65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068DA-647C-4410-96B7-D3A315E3570B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16633"/>
            <a:ext cx="5607362" cy="4182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5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F7921-50A7-4AB7-A671-1ED3E96A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293522" cy="1420463"/>
          </a:xfrm>
        </p:spPr>
        <p:txBody>
          <a:bodyPr/>
          <a:lstStyle/>
          <a:p>
            <a:r>
              <a:rPr lang="en-US" b="1" dirty="0"/>
              <a:t>SNS Accelerator Advisory Committee Meeting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3810000" cy="757130"/>
          </a:xfrm>
        </p:spPr>
        <p:txBody>
          <a:bodyPr/>
          <a:lstStyle/>
          <a:p>
            <a:r>
              <a:rPr lang="en-US" sz="2800" b="1" dirty="0"/>
              <a:t>STS </a:t>
            </a:r>
            <a:r>
              <a:rPr lang="en-US" sz="2800" b="1" dirty="0" smtClean="0"/>
              <a:t>Target Concepts</a:t>
            </a:r>
          </a:p>
          <a:p>
            <a:endParaRPr lang="en-US" dirty="0"/>
          </a:p>
          <a:p>
            <a:r>
              <a:rPr lang="en-US" dirty="0" smtClean="0"/>
              <a:t>Mark Rennich</a:t>
            </a:r>
          </a:p>
          <a:p>
            <a:endParaRPr lang="en-US" dirty="0"/>
          </a:p>
          <a:p>
            <a:r>
              <a:rPr lang="en-US" dirty="0" smtClean="0"/>
              <a:t>February 17,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94057"/>
            <a:ext cx="4397730" cy="3158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86" y="381000"/>
            <a:ext cx="8531577" cy="484748"/>
          </a:xfrm>
        </p:spPr>
        <p:txBody>
          <a:bodyPr/>
          <a:lstStyle/>
          <a:p>
            <a:r>
              <a:rPr lang="en-US" dirty="0" smtClean="0"/>
              <a:t>Loss of Coolant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41" y="1066800"/>
            <a:ext cx="3460173" cy="3581400"/>
          </a:xfrm>
        </p:spPr>
        <p:txBody>
          <a:bodyPr/>
          <a:lstStyle/>
          <a:p>
            <a:r>
              <a:rPr lang="en-US" sz="1600" dirty="0" smtClean="0"/>
              <a:t>Stationary Target</a:t>
            </a:r>
          </a:p>
          <a:p>
            <a:pPr lvl="1"/>
            <a:r>
              <a:rPr lang="en-US" sz="1200" dirty="0" smtClean="0"/>
              <a:t>Heat </a:t>
            </a:r>
            <a:r>
              <a:rPr lang="en-US" sz="1200" dirty="0"/>
              <a:t>transfer </a:t>
            </a:r>
            <a:r>
              <a:rPr lang="en-US" sz="1200" dirty="0" smtClean="0"/>
              <a:t>from a compact target to </a:t>
            </a:r>
            <a:r>
              <a:rPr lang="en-US" sz="1200" dirty="0"/>
              <a:t>surroundings is ineffective</a:t>
            </a:r>
          </a:p>
          <a:p>
            <a:pPr lvl="1"/>
            <a:r>
              <a:rPr lang="en-US" sz="1050" dirty="0" smtClean="0"/>
              <a:t>A dry stationary target reaches tungsten oxidation temperatures in 20 min if the IRP has also lost coolant.  SST shroud will begin to fail in ~ 1 hour. </a:t>
            </a:r>
          </a:p>
          <a:p>
            <a:pPr lvl="1"/>
            <a:r>
              <a:rPr lang="en-US" sz="1200" dirty="0" smtClean="0"/>
              <a:t>Alternative stationary target cooling accidents all exceed 800 </a:t>
            </a:r>
            <a:r>
              <a:rPr lang="en-US" sz="1200" baseline="30000" dirty="0" err="1"/>
              <a:t>o</a:t>
            </a:r>
            <a:r>
              <a:rPr lang="en-US" sz="1200" dirty="0" err="1" smtClean="0"/>
              <a:t>C</a:t>
            </a:r>
            <a:r>
              <a:rPr lang="en-US" sz="1200" dirty="0" smtClean="0"/>
              <a:t> within 1 hour.</a:t>
            </a:r>
          </a:p>
          <a:p>
            <a:pPr lvl="1"/>
            <a:r>
              <a:rPr lang="en-US" sz="1200" dirty="0"/>
              <a:t>S</a:t>
            </a:r>
            <a:r>
              <a:rPr lang="en-US" sz="1200" dirty="0" smtClean="0"/>
              <a:t>hroud cooling limits tungsten  to 320 </a:t>
            </a:r>
            <a:r>
              <a:rPr lang="en-US" sz="1200" baseline="30000" dirty="0" err="1"/>
              <a:t>o</a:t>
            </a:r>
            <a:r>
              <a:rPr lang="en-US" sz="1200" dirty="0" err="1" smtClean="0"/>
              <a:t>C</a:t>
            </a:r>
            <a:r>
              <a:rPr lang="en-US" sz="1200" dirty="0" smtClean="0"/>
              <a:t> and the shroud to ~200 </a:t>
            </a:r>
            <a:r>
              <a:rPr lang="en-US" sz="1200" baseline="30000" dirty="0" err="1" smtClean="0"/>
              <a:t>o</a:t>
            </a:r>
            <a:r>
              <a:rPr lang="en-US" sz="1200" dirty="0" err="1" smtClean="0"/>
              <a:t>C</a:t>
            </a:r>
            <a:r>
              <a:rPr lang="en-US" sz="1200" dirty="0" smtClean="0"/>
              <a:t> (not seismically qualified &amp; restart will be difficult)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otating Target </a:t>
            </a:r>
          </a:p>
          <a:p>
            <a:pPr lvl="1"/>
            <a:r>
              <a:rPr lang="en-US" sz="1200" dirty="0" smtClean="0"/>
              <a:t>slower rise and lower maximum temperature </a:t>
            </a:r>
          </a:p>
          <a:p>
            <a:pPr lvl="1"/>
            <a:r>
              <a:rPr lang="en-US" sz="1200" dirty="0" smtClean="0"/>
              <a:t>conservative model shows peak temperature of only ~380 </a:t>
            </a:r>
            <a:r>
              <a:rPr lang="en-US" sz="1200" baseline="30000" dirty="0" smtClean="0"/>
              <a:t>o</a:t>
            </a:r>
            <a:r>
              <a:rPr lang="en-US" sz="1200" dirty="0" smtClean="0"/>
              <a:t>C after 41 days</a:t>
            </a:r>
          </a:p>
          <a:p>
            <a:pPr lvl="1"/>
            <a:r>
              <a:rPr lang="en-US" sz="1200" dirty="0" smtClean="0"/>
              <a:t>Radiant heat transfer is effective</a:t>
            </a:r>
            <a:endParaRPr lang="en-US" sz="700" dirty="0"/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72066" y="5233279"/>
            <a:ext cx="229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‘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5458551"/>
            <a:ext cx="41529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Stationary vs. Rotating Target Performance in a Loss-of-Coolant Accident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6027420"/>
            <a:ext cx="192963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Analysis by T McManamy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48199" y="3733800"/>
            <a:ext cx="2057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79329" y="4130882"/>
            <a:ext cx="2252540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Tungsten Oxidation Temperature</a:t>
            </a: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6248400" y="3733800"/>
            <a:ext cx="457199" cy="39708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97629" y="1219200"/>
            <a:ext cx="541020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 smtClean="0">
                <a:solidFill>
                  <a:schemeClr val="accent5"/>
                </a:solidFill>
              </a:rPr>
              <a:t>Primary Safety Consideration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5"/>
                </a:solidFill>
              </a:rPr>
              <a:t>Tungsten </a:t>
            </a:r>
            <a:r>
              <a:rPr lang="en-US" dirty="0">
                <a:solidFill>
                  <a:schemeClr val="accent5"/>
                </a:solidFill>
              </a:rPr>
              <a:t>reacts with water at ~800 C generating hydrogen gas and tungstic acid </a:t>
            </a:r>
            <a:r>
              <a:rPr lang="en-US" dirty="0" smtClean="0">
                <a:solidFill>
                  <a:schemeClr val="accent5"/>
                </a:solidFill>
              </a:rPr>
              <a:t>powder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63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28678" cy="408830"/>
          </a:xfrm>
        </p:spPr>
        <p:txBody>
          <a:bodyPr/>
          <a:lstStyle/>
          <a:p>
            <a:r>
              <a:rPr lang="en-US" sz="2400" dirty="0" smtClean="0"/>
              <a:t>Preliminary Safety Analysis of Stationary Target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990600"/>
            <a:ext cx="717978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 all loss-of-coolant accident cases water vapor will be present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It is difficult to eliminate the worst case accident scenario in which a hydrogen detonation vents the activated powder to the site boundary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 preliminary analysis of this scenario indicated the stationary target could exceed DOE off-site safety limits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Additional analysis and testing could possibly address this issue-but this could be a risky assumption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7900" y="6150423"/>
            <a:ext cx="192963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Analysis by T McManamy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0" y="3143848"/>
            <a:ext cx="4024886" cy="2883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38" y="3143848"/>
            <a:ext cx="4065241" cy="2883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38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63481" y="408432"/>
            <a:ext cx="8531577" cy="877163"/>
          </a:xfrm>
        </p:spPr>
        <p:txBody>
          <a:bodyPr/>
          <a:lstStyle/>
          <a:p>
            <a:r>
              <a:rPr lang="en-US" altLang="en-US" dirty="0" smtClean="0"/>
              <a:t>Rotating Target Design Based on 2010 Study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457200" y="1447800"/>
            <a:ext cx="4546204" cy="5272615"/>
          </a:xfrm>
        </p:spPr>
        <p:txBody>
          <a:bodyPr/>
          <a:lstStyle/>
          <a:p>
            <a:r>
              <a:rPr lang="en-US" altLang="en-US" sz="1800" dirty="0"/>
              <a:t>A </a:t>
            </a:r>
            <a:r>
              <a:rPr lang="en-US" altLang="en-US" sz="1800" dirty="0" smtClean="0"/>
              <a:t>successful, full </a:t>
            </a:r>
            <a:r>
              <a:rPr lang="en-US" altLang="en-US" sz="1800" dirty="0"/>
              <a:t>scale prototype assembly was built in conjunction with ESS-Bilbao and IDOM</a:t>
            </a:r>
          </a:p>
          <a:p>
            <a:r>
              <a:rPr lang="en-US" altLang="en-US" sz="1800" dirty="0" smtClean="0"/>
              <a:t>Extended shaft arrangement </a:t>
            </a:r>
            <a:r>
              <a:rPr lang="en-US" altLang="en-US" sz="1800" dirty="0"/>
              <a:t>l</a:t>
            </a:r>
            <a:r>
              <a:rPr lang="en-US" altLang="en-US" sz="1800" dirty="0" smtClean="0"/>
              <a:t>ocates the drive and bearings &gt;3 meters from target to enable maintenance and limit radiation damage control</a:t>
            </a:r>
          </a:p>
          <a:p>
            <a:r>
              <a:rPr lang="en-US" altLang="en-US" sz="1800" dirty="0" smtClean="0"/>
              <a:t>No mechanically active components located in high radiation environment</a:t>
            </a:r>
          </a:p>
          <a:p>
            <a:r>
              <a:rPr lang="en-US" altLang="en-US" sz="1800" dirty="0" smtClean="0"/>
              <a:t>Tested at speeds between 6 and 60 rpm </a:t>
            </a:r>
          </a:p>
          <a:p>
            <a:r>
              <a:rPr lang="en-US" altLang="en-US" sz="1800" dirty="0" smtClean="0"/>
              <a:t>Less than 0.02 inches of run-out</a:t>
            </a:r>
          </a:p>
          <a:p>
            <a:r>
              <a:rPr lang="en-US" altLang="en-US" sz="1800" dirty="0" smtClean="0"/>
              <a:t>Successful 5400 hr operational test completed (no water leaks, bearings experienced no temperature rise or wear related deterioration)</a:t>
            </a:r>
          </a:p>
        </p:txBody>
      </p:sp>
      <p:pic>
        <p:nvPicPr>
          <p:cNvPr id="19464" name="Picture 8" descr="PC1102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56" y="991411"/>
            <a:ext cx="2980459" cy="4624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711612" y="5715000"/>
            <a:ext cx="24471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u="sng" dirty="0"/>
              <a:t>Full Scale Test Assembly</a:t>
            </a:r>
          </a:p>
        </p:txBody>
      </p:sp>
    </p:spTree>
    <p:extLst>
      <p:ext uri="{BB962C8B-B14F-4D97-AF65-F5344CB8AC3E}">
        <p14:creationId xmlns:p14="http://schemas.microsoft.com/office/powerpoint/2010/main" val="3238184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Mockup Target Operating @ 60 RPM</a:t>
            </a:r>
            <a:endParaRPr lang="en-US" dirty="0"/>
          </a:p>
        </p:txBody>
      </p:sp>
      <p:pic>
        <p:nvPicPr>
          <p:cNvPr id="4" name="Rotating Target Mocku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700" y="1366838"/>
            <a:ext cx="5962650" cy="447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7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to use a Rotating Target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226698"/>
              </p:ext>
            </p:extLst>
          </p:nvPr>
        </p:nvGraphicFramePr>
        <p:xfrm>
          <a:off x="762000" y="762000"/>
          <a:ext cx="731520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0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818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Attribute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Stationary Target</a:t>
                      </a:r>
                      <a:endParaRPr lang="en-US" sz="14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Rotating Target</a:t>
                      </a:r>
                      <a:endParaRPr lang="en-US" sz="14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1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Total Loss-of-Coolant</a:t>
                      </a:r>
                      <a:r>
                        <a:rPr lang="en-US" sz="1400" baseline="0" dirty="0" smtClean="0"/>
                        <a:t> Accident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Potentially significant off-site release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 significant off-site release (mitigated)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1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Operational loss of coolant flow (no leak)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Rapid (&lt;&lt;1 sec),reliable beam trip required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Gradual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temperature rise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Independent</a:t>
                      </a:r>
                      <a:r>
                        <a:rPr lang="en-US" sz="1400" baseline="0" dirty="0" smtClean="0"/>
                        <a:t> shell</a:t>
                      </a:r>
                      <a:r>
                        <a:rPr lang="en-US" sz="1400" dirty="0" smtClean="0"/>
                        <a:t> cooling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Required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Not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required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Thermal stresses (Max)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~120  MPa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~58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MPa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Thermal Cycle</a:t>
                      </a:r>
                      <a:r>
                        <a:rPr lang="en-US" sz="1400" baseline="0" dirty="0" smtClean="0"/>
                        <a:t> Rate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10 Hz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0.32 Hz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31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Change-out Rate 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Annual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&gt;10 years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(determined in operation)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Unit cost of targets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&gt;$250K (SWAG)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$1,000K (SWAG)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Change-out Difficulty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&gt; One week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&gt;One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month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31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Residual</a:t>
                      </a:r>
                      <a:r>
                        <a:rPr lang="en-US" sz="1400" baseline="0" dirty="0" smtClean="0"/>
                        <a:t> Heat Control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Active</a:t>
                      </a:r>
                      <a:r>
                        <a:rPr lang="en-US" sz="1400" baseline="0" dirty="0" smtClean="0">
                          <a:solidFill>
                            <a:srgbClr val="00B050"/>
                          </a:solidFill>
                        </a:rPr>
                        <a:t> heat removal; s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pecial handling during change-out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Passive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heat removal; no special handling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Spent target storage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Active cooling required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Passive cooling (large wells)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Change-out</a:t>
                      </a:r>
                      <a:r>
                        <a:rPr lang="en-US" sz="1400" baseline="0" dirty="0" smtClean="0"/>
                        <a:t> Configuration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Service cell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Overhead shielded containers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5334000"/>
            <a:ext cx="73152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ts val="1400"/>
              </a:spcBef>
            </a:pPr>
            <a:r>
              <a:rPr lang="en-US" sz="2000" dirty="0">
                <a:solidFill>
                  <a:schemeClr val="accent5"/>
                </a:solidFill>
              </a:rPr>
              <a:t>An </a:t>
            </a:r>
            <a:r>
              <a:rPr lang="en-US" sz="2000" dirty="0" smtClean="0">
                <a:solidFill>
                  <a:schemeClr val="accent5"/>
                </a:solidFill>
              </a:rPr>
              <a:t>independent </a:t>
            </a:r>
            <a:r>
              <a:rPr lang="en-US" sz="2000" dirty="0">
                <a:solidFill>
                  <a:schemeClr val="accent5"/>
                </a:solidFill>
              </a:rPr>
              <a:t>review of STS target options with an emphasis on safety recommended </a:t>
            </a:r>
            <a:r>
              <a:rPr lang="en-US" sz="2000" dirty="0" smtClean="0">
                <a:solidFill>
                  <a:schemeClr val="accent5"/>
                </a:solidFill>
              </a:rPr>
              <a:t>the </a:t>
            </a:r>
            <a:r>
              <a:rPr lang="en-US" sz="2000" dirty="0">
                <a:solidFill>
                  <a:schemeClr val="accent5"/>
                </a:solidFill>
              </a:rPr>
              <a:t>rotating target (Sept 2015). </a:t>
            </a:r>
          </a:p>
        </p:txBody>
      </p:sp>
    </p:spTree>
    <p:extLst>
      <p:ext uri="{BB962C8B-B14F-4D97-AF65-F5344CB8AC3E}">
        <p14:creationId xmlns:p14="http://schemas.microsoft.com/office/powerpoint/2010/main" val="256293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1" y="516726"/>
            <a:ext cx="8636290" cy="461665"/>
          </a:xfrm>
        </p:spPr>
        <p:txBody>
          <a:bodyPr/>
          <a:lstStyle/>
          <a:p>
            <a:r>
              <a:rPr lang="en-US" sz="2800" dirty="0" smtClean="0"/>
              <a:t>Vertical Access to Monolith Components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72" y="1595786"/>
            <a:ext cx="2634928" cy="4047778"/>
          </a:xfrm>
        </p:spPr>
        <p:txBody>
          <a:bodyPr>
            <a:noAutofit/>
          </a:bodyPr>
          <a:lstStyle/>
          <a:p>
            <a:r>
              <a:rPr lang="en-US" sz="1800" dirty="0" smtClean="0"/>
              <a:t>Drive bunker will be a ‘hands-on’ access to all pipe, instrument and power connections to core target components</a:t>
            </a:r>
          </a:p>
          <a:p>
            <a:r>
              <a:rPr lang="en-US" sz="1800" dirty="0" smtClean="0"/>
              <a:t>Removal of over head shielding will provide vertical handling access into ‘bell jar’ containers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30" y="1691962"/>
            <a:ext cx="2919859" cy="3383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1989" y="4126830"/>
            <a:ext cx="164770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Personnel Access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(Shield Door Not Shown)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989" y="2244245"/>
            <a:ext cx="114903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Target Drive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393073"/>
            <a:ext cx="1181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Harp, PBW and Viewing Assembly Access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1754884"/>
            <a:ext cx="151931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Removable</a:t>
            </a:r>
            <a:r>
              <a:rPr lang="en-US" sz="1400" dirty="0"/>
              <a:t> </a:t>
            </a:r>
            <a:r>
              <a:rPr lang="en-US" sz="1400" dirty="0" smtClean="0"/>
              <a:t>Shielding (Required for Plug Removal)</a:t>
            </a:r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5425241" y="2387361"/>
            <a:ext cx="1966748" cy="8912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4262516" y="2188849"/>
            <a:ext cx="1254618" cy="110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</p:cNvCxnSpPr>
          <p:nvPr/>
        </p:nvCxnSpPr>
        <p:spPr>
          <a:xfrm flipV="1">
            <a:off x="4153553" y="3556998"/>
            <a:ext cx="785265" cy="27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1"/>
          </p:cNvCxnSpPr>
          <p:nvPr/>
        </p:nvCxnSpPr>
        <p:spPr>
          <a:xfrm flipH="1" flipV="1">
            <a:off x="6544363" y="4331367"/>
            <a:ext cx="847626" cy="132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79767" y="5275844"/>
            <a:ext cx="15183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 smtClean="0"/>
              <a:t>Drive Bunker</a:t>
            </a:r>
          </a:p>
        </p:txBody>
      </p:sp>
    </p:spTree>
    <p:extLst>
      <p:ext uri="{BB962C8B-B14F-4D97-AF65-F5344CB8AC3E}">
        <p14:creationId xmlns:p14="http://schemas.microsoft.com/office/powerpoint/2010/main" val="340261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t="17667" r="32798" b="25084"/>
          <a:stretch/>
        </p:blipFill>
        <p:spPr>
          <a:xfrm>
            <a:off x="5458387" y="1447800"/>
            <a:ext cx="2646826" cy="3926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Change-out of Reflector Plug and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804497" cy="44982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core components have different change-out rates: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eflector plug: 4-5 years </a:t>
            </a:r>
          </a:p>
          <a:p>
            <a:pPr lvl="1"/>
            <a:r>
              <a:rPr lang="en-US" sz="2000" dirty="0" smtClean="0"/>
              <a:t>Target: &gt;10 years</a:t>
            </a:r>
          </a:p>
          <a:p>
            <a:r>
              <a:rPr lang="en-US" sz="2400" dirty="0" smtClean="0"/>
              <a:t>The reflector plug can be replaced with </a:t>
            </a:r>
            <a:r>
              <a:rPr lang="en-US" sz="2400" dirty="0"/>
              <a:t>target in-place</a:t>
            </a:r>
          </a:p>
          <a:p>
            <a:r>
              <a:rPr lang="en-US" sz="2400" dirty="0" smtClean="0"/>
              <a:t>Target change-out can be performed by pivoting the reflector plug to the side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5407179"/>
            <a:ext cx="3581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Reflector Plug In Operating </a:t>
            </a:r>
            <a:r>
              <a:rPr lang="en-US" sz="1600" dirty="0"/>
              <a:t>Position (Target </a:t>
            </a:r>
            <a:r>
              <a:rPr lang="en-US" sz="1600" dirty="0" smtClean="0"/>
              <a:t>Shielding Not Shown)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838200"/>
            <a:ext cx="23602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Stem Used To Handle and Rotate Plug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437910" y="1373731"/>
            <a:ext cx="0" cy="836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367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055" y="381000"/>
            <a:ext cx="8636290" cy="880369"/>
          </a:xfrm>
        </p:spPr>
        <p:txBody>
          <a:bodyPr/>
          <a:lstStyle/>
          <a:p>
            <a:r>
              <a:rPr lang="en-US" dirty="0" smtClean="0"/>
              <a:t>Removal and Shipping of Spent Rotating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05" y="1524000"/>
            <a:ext cx="4103571" cy="1945802"/>
          </a:xfrm>
        </p:spPr>
        <p:txBody>
          <a:bodyPr>
            <a:noAutofit/>
          </a:bodyPr>
          <a:lstStyle/>
          <a:p>
            <a:r>
              <a:rPr lang="en-US" sz="1800" dirty="0" smtClean="0"/>
              <a:t>Disk and Axle (4 m long) parted, in-situ during removal to reduce handling complexity and container size</a:t>
            </a:r>
          </a:p>
          <a:p>
            <a:r>
              <a:rPr lang="en-US" sz="1800" dirty="0" smtClean="0"/>
              <a:t>Disk will require cool-down storage-in handling cask (&gt;1 year) then loaded directly into a commercial cask (CNS-8-120B)</a:t>
            </a:r>
          </a:p>
          <a:p>
            <a:r>
              <a:rPr lang="en-US" sz="1800" dirty="0" smtClean="0"/>
              <a:t>Axle can be loaded directly into a </a:t>
            </a:r>
            <a:r>
              <a:rPr lang="en-US" sz="1800" dirty="0"/>
              <a:t>custom </a:t>
            </a:r>
            <a:r>
              <a:rPr lang="en-US" sz="1800" dirty="0" smtClean="0"/>
              <a:t>Type </a:t>
            </a:r>
            <a:r>
              <a:rPr lang="en-US" sz="1800" dirty="0"/>
              <a:t>A container </a:t>
            </a:r>
            <a:r>
              <a:rPr lang="en-US" sz="1800" dirty="0" smtClean="0"/>
              <a:t>similar to or same as that used for the monolith inserts</a:t>
            </a:r>
          </a:p>
          <a:p>
            <a:r>
              <a:rPr lang="en-US" sz="1800" dirty="0" smtClean="0"/>
              <a:t>There are no plans for post irradiation disassembly of the target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3930086" cy="2746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31079" y="1734253"/>
            <a:ext cx="130195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Cutting Slot 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in Axle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2532" y="1734256"/>
            <a:ext cx="74411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Rebar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Cutter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6984425" y="2269787"/>
            <a:ext cx="860164" cy="1969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>
            <a:off x="6682058" y="2269784"/>
            <a:ext cx="202732" cy="1845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56782" y="5112222"/>
            <a:ext cx="36215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 smtClean="0"/>
              <a:t>In-situ separation of disk and axle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9839" y="1734256"/>
            <a:ext cx="100380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Bolts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Retained</a:t>
            </a: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5301739" y="2269787"/>
            <a:ext cx="652165" cy="14809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6069330"/>
            <a:ext cx="157607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Analysis by I Remec</a:t>
            </a:r>
          </a:p>
        </p:txBody>
      </p:sp>
    </p:spTree>
    <p:extLst>
      <p:ext uri="{BB962C8B-B14F-4D97-AF65-F5344CB8AC3E}">
        <p14:creationId xmlns:p14="http://schemas.microsoft.com/office/powerpoint/2010/main" val="175753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108678" cy="295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 smtClean="0"/>
              <a:t>Shutter and Monolith Inserts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06501"/>
            <a:ext cx="30480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Shutters located at outside of monolith</a:t>
            </a:r>
          </a:p>
          <a:p>
            <a:pPr lvl="1"/>
            <a:r>
              <a:rPr lang="en-US" dirty="0" smtClean="0"/>
              <a:t>the desire to place shutters as a logical beam line break</a:t>
            </a:r>
          </a:p>
          <a:p>
            <a:pPr lvl="1"/>
            <a:r>
              <a:rPr lang="en-US" dirty="0" smtClean="0"/>
              <a:t>ease of installation and maintenance </a:t>
            </a:r>
          </a:p>
          <a:p>
            <a:r>
              <a:rPr lang="en-US" dirty="0" smtClean="0"/>
              <a:t>Monolith inserts could be 4.5 meters long</a:t>
            </a:r>
          </a:p>
          <a:p>
            <a:r>
              <a:rPr lang="en-US" dirty="0" smtClean="0"/>
              <a:t>Monolith designed for 22 inserts with an average gap of 11</a:t>
            </a:r>
            <a:r>
              <a:rPr lang="en-US" baseline="30000" dirty="0" smtClean="0"/>
              <a:t>o</a:t>
            </a:r>
            <a:r>
              <a:rPr lang="en-US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2213" y="4953000"/>
            <a:ext cx="45961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Quarter Section of Vessel along Beam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1217675"/>
            <a:ext cx="9284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Shutter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4770" y="1006030"/>
            <a:ext cx="86440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Core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Vessel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180" y="1130679"/>
            <a:ext cx="100540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Nozzles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(22 </a:t>
            </a:r>
            <a:r>
              <a:rPr lang="en-US" dirty="0" err="1" smtClean="0"/>
              <a:t>ea</a:t>
            </a:r>
            <a:r>
              <a:rPr lang="en-US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5355" y="1046101"/>
            <a:ext cx="105670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Monolith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Insert</a:t>
            </a: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3969430" y="1559307"/>
            <a:ext cx="602570" cy="2250693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5273705" y="1637032"/>
            <a:ext cx="0" cy="2020568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6248400" y="1596961"/>
            <a:ext cx="208572" cy="1527239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</p:cNvCxnSpPr>
          <p:nvPr/>
        </p:nvCxnSpPr>
        <p:spPr>
          <a:xfrm>
            <a:off x="7641882" y="1721610"/>
            <a:ext cx="587718" cy="117399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7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80" y="408432"/>
            <a:ext cx="8531577" cy="487954"/>
          </a:xfrm>
        </p:spPr>
        <p:txBody>
          <a:bodyPr/>
          <a:lstStyle/>
          <a:p>
            <a:r>
              <a:rPr lang="en-US" dirty="0" smtClean="0"/>
              <a:t>Elliptical Neutron Beam Steering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57" y="1524000"/>
            <a:ext cx="4742544" cy="4371108"/>
          </a:xfrm>
        </p:spPr>
        <p:txBody>
          <a:bodyPr/>
          <a:lstStyle/>
          <a:p>
            <a:r>
              <a:rPr lang="en-US" sz="2400" dirty="0" smtClean="0"/>
              <a:t>STS will include several neutron beam lines with active alignment or elliptical focusing mirror systems</a:t>
            </a:r>
          </a:p>
          <a:p>
            <a:r>
              <a:rPr lang="en-US" sz="2400" dirty="0" smtClean="0"/>
              <a:t>Active alignment systems will be located near the monolith</a:t>
            </a:r>
          </a:p>
          <a:p>
            <a:r>
              <a:rPr lang="en-US" sz="2400" dirty="0" smtClean="0"/>
              <a:t>Personnel will need to access the systems during short maintenance outages</a:t>
            </a:r>
          </a:p>
        </p:txBody>
      </p:sp>
      <p:pic>
        <p:nvPicPr>
          <p:cNvPr id="4" name="Picture 2" descr="\\yuki-new\Groups\NFDD\Projects\HFIR_Instruments\CG-4D IMAGINE\Instrument Pictures\2012  4-17 Optical Alignment\DSCN2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/>
          <a:stretch/>
        </p:blipFill>
        <p:spPr bwMode="auto">
          <a:xfrm>
            <a:off x="5229870" y="1612924"/>
            <a:ext cx="3411210" cy="2882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2677" y="4876800"/>
            <a:ext cx="321120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 smtClean="0"/>
              <a:t>IMAGINE Focusing Assembly</a:t>
            </a:r>
          </a:p>
        </p:txBody>
      </p:sp>
    </p:spTree>
    <p:extLst>
      <p:ext uri="{BB962C8B-B14F-4D97-AF65-F5344CB8AC3E}">
        <p14:creationId xmlns:p14="http://schemas.microsoft.com/office/powerpoint/2010/main" val="155157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Committee </a:t>
            </a:r>
            <a:r>
              <a:rPr lang="en-US" dirty="0"/>
              <a:t>Charge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391400" cy="3657600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‘Is </a:t>
            </a:r>
            <a:r>
              <a:rPr lang="en-US" sz="24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approach for the STS target systems reasonable for an early design stage, and in particular is the choice of a rotating target with vertical access for maintenance appropriate</a:t>
            </a:r>
            <a:r>
              <a:rPr lang="en-US" sz="2400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?’  </a:t>
            </a:r>
          </a:p>
          <a:p>
            <a:pPr marL="0" lvl="0" indent="0" algn="ctr">
              <a:buNone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Status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selection of a 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 target 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resulting remote 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led to a significant revision in the proposed STS design.  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updated concept was completed in January and is currently undergoing a comprehensive series of stakeholder design reviews.</a:t>
            </a:r>
          </a:p>
        </p:txBody>
      </p:sp>
    </p:spTree>
    <p:extLst>
      <p:ext uri="{BB962C8B-B14F-4D97-AF65-F5344CB8AC3E}">
        <p14:creationId xmlns:p14="http://schemas.microsoft.com/office/powerpoint/2010/main" val="182468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36290" cy="487954"/>
          </a:xfrm>
        </p:spPr>
        <p:txBody>
          <a:bodyPr/>
          <a:lstStyle/>
          <a:p>
            <a:r>
              <a:rPr lang="en-US" dirty="0" smtClean="0"/>
              <a:t>Large Choppers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191000" cy="3657600"/>
          </a:xfrm>
        </p:spPr>
        <p:txBody>
          <a:bodyPr/>
          <a:lstStyle/>
          <a:p>
            <a:r>
              <a:rPr lang="en-US" sz="2000" dirty="0" smtClean="0"/>
              <a:t>Due to the 10 Hz operating rate of the STS it is possible that choppers (e.g., T</a:t>
            </a:r>
            <a:r>
              <a:rPr lang="en-US" sz="2000" baseline="-25000" dirty="0" smtClean="0"/>
              <a:t>o</a:t>
            </a:r>
            <a:r>
              <a:rPr lang="en-US" sz="2000" dirty="0" smtClean="0"/>
              <a:t>) could be up to 1.7 meters diameter- most will be smaller</a:t>
            </a:r>
          </a:p>
          <a:p>
            <a:r>
              <a:rPr lang="en-US" sz="2000" dirty="0" smtClean="0"/>
              <a:t>Large choppers may be located near monolith</a:t>
            </a:r>
          </a:p>
          <a:p>
            <a:r>
              <a:rPr lang="en-US" sz="2000" dirty="0" smtClean="0"/>
              <a:t>Large choppers may weigh up to 8000 Kgs and require an installed area 2 meters wide</a:t>
            </a:r>
          </a:p>
          <a:p>
            <a:r>
              <a:rPr lang="en-US" sz="2000" dirty="0" smtClean="0"/>
              <a:t>Alternatives to the large chopper are being considered.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98" y="1828801"/>
            <a:ext cx="3863002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410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42788"/>
            <a:ext cx="4572001" cy="3350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61464" cy="827919"/>
          </a:xfrm>
        </p:spPr>
        <p:txBody>
          <a:bodyPr/>
          <a:lstStyle/>
          <a:p>
            <a:r>
              <a:rPr lang="en-US" sz="2800" dirty="0" smtClean="0"/>
              <a:t>Bunkers Required to Accommodate Choppers and Active Alignment Systems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48159"/>
            <a:ext cx="3282047" cy="404777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Bunker based on 2 meters of HD concrete shielding (estimated)</a:t>
            </a:r>
          </a:p>
          <a:p>
            <a:pPr marL="0" indent="0">
              <a:buNone/>
            </a:pPr>
            <a:r>
              <a:rPr lang="en-US" sz="1600" dirty="0" smtClean="0"/>
              <a:t>Bunker top blocks removable for crane handling of large components (e.g. choppers and shutters)</a:t>
            </a:r>
          </a:p>
          <a:p>
            <a:pPr marL="0" indent="0">
              <a:buNone/>
            </a:pPr>
            <a:r>
              <a:rPr lang="en-US" sz="1600" dirty="0" smtClean="0"/>
              <a:t>Outer inside diameter of bunker determined by space (~5.5 m) required to remove activated inserts</a:t>
            </a:r>
          </a:p>
          <a:p>
            <a:pPr marL="0" indent="0">
              <a:buNone/>
            </a:pPr>
            <a:r>
              <a:rPr lang="en-US" sz="1600" dirty="0" smtClean="0"/>
              <a:t>Currently Outer exterior radius is 13.5 m</a:t>
            </a: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5334000"/>
            <a:ext cx="3733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Monolith Bunkers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[Upper Shield Blocks Not Shown]</a:t>
            </a:r>
          </a:p>
        </p:txBody>
      </p:sp>
    </p:spTree>
    <p:extLst>
      <p:ext uri="{BB962C8B-B14F-4D97-AF65-F5344CB8AC3E}">
        <p14:creationId xmlns:p14="http://schemas.microsoft.com/office/powerpoint/2010/main" val="82797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81" y="408434"/>
            <a:ext cx="8531577" cy="408830"/>
          </a:xfrm>
        </p:spPr>
        <p:txBody>
          <a:bodyPr/>
          <a:lstStyle/>
          <a:p>
            <a:r>
              <a:rPr lang="en-US" sz="2400" dirty="0" smtClean="0"/>
              <a:t>STS Remote Handling Operational Requirements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4114800"/>
            <a:ext cx="2362200" cy="177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81419"/>
            <a:ext cx="5029201" cy="419548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SNS has extensive experience with change-out of activated components similar to those in the STS:</a:t>
            </a:r>
          </a:p>
          <a:p>
            <a:pPr marL="519113" lvl="2">
              <a:spcBef>
                <a:spcPts val="1400"/>
              </a:spcBef>
            </a:pPr>
            <a:r>
              <a:rPr lang="en-US" sz="1600" dirty="0" smtClean="0"/>
              <a:t>Proton </a:t>
            </a:r>
            <a:r>
              <a:rPr lang="en-US" sz="1600" dirty="0"/>
              <a:t>Beam Window</a:t>
            </a:r>
          </a:p>
          <a:p>
            <a:pPr marL="519113" lvl="2">
              <a:spcBef>
                <a:spcPts val="1400"/>
              </a:spcBef>
            </a:pPr>
            <a:r>
              <a:rPr lang="en-US" sz="1600" dirty="0" smtClean="0"/>
              <a:t>Shutters</a:t>
            </a:r>
          </a:p>
          <a:p>
            <a:pPr marL="519113" lvl="2">
              <a:spcBef>
                <a:spcPts val="1400"/>
              </a:spcBef>
            </a:pPr>
            <a:r>
              <a:rPr lang="en-US" sz="1600" dirty="0" smtClean="0"/>
              <a:t>Neutron Beam Inserts</a:t>
            </a:r>
          </a:p>
          <a:p>
            <a:pPr marL="519113" lvl="2">
              <a:spcBef>
                <a:spcPts val="1400"/>
              </a:spcBef>
            </a:pPr>
            <a:r>
              <a:rPr lang="en-US" sz="1600" dirty="0" smtClean="0"/>
              <a:t>Miscellaneous Drive and Process Piping Components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90800"/>
            <a:ext cx="17145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17145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1000" y="44958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eaLnBrk="1" hangingPunct="1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lvl="1" indent="-279400" eaLnBrk="1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lvl="2" indent="-230188" eaLnBrk="1" hangingPunct="1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4588" indent="-173038" eaLnBrk="1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 eaLnBrk="1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dirty="0"/>
              <a:t>The </a:t>
            </a:r>
            <a:r>
              <a:rPr lang="en-US" dirty="0" smtClean="0"/>
              <a:t>rotating </a:t>
            </a:r>
            <a:r>
              <a:rPr lang="en-US" dirty="0"/>
              <a:t>t</a:t>
            </a:r>
            <a:r>
              <a:rPr lang="en-US" dirty="0" smtClean="0"/>
              <a:t>arget </a:t>
            </a:r>
            <a:r>
              <a:rPr lang="en-US" dirty="0"/>
              <a:t>and </a:t>
            </a:r>
            <a:r>
              <a:rPr lang="en-US" dirty="0" smtClean="0"/>
              <a:t>reflector </a:t>
            </a:r>
            <a:r>
              <a:rPr lang="en-US" dirty="0"/>
              <a:t>p</a:t>
            </a:r>
            <a:r>
              <a:rPr lang="en-US" dirty="0" smtClean="0"/>
              <a:t>lug </a:t>
            </a:r>
            <a:r>
              <a:rPr lang="en-US" dirty="0"/>
              <a:t>are being designed to be handled using the same methods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96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81" y="408432"/>
            <a:ext cx="8531577" cy="487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Waste Transfer Bay Can Replace Service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6751"/>
            <a:ext cx="4314758" cy="4047778"/>
          </a:xfrm>
        </p:spPr>
        <p:txBody>
          <a:bodyPr>
            <a:normAutofit fontScale="77500" lnSpcReduction="20000"/>
          </a:bodyPr>
          <a:lstStyle/>
          <a:p>
            <a:r>
              <a:rPr lang="en-US" sz="2500" dirty="0"/>
              <a:t>STS Does Not Have </a:t>
            </a:r>
            <a:r>
              <a:rPr lang="en-US" sz="2500" dirty="0" smtClean="0"/>
              <a:t>Activities </a:t>
            </a:r>
            <a:r>
              <a:rPr lang="en-US" sz="2500" dirty="0"/>
              <a:t>Requiring A Service Cell</a:t>
            </a:r>
          </a:p>
          <a:p>
            <a:pPr lvl="1"/>
            <a:r>
              <a:rPr lang="en-US" sz="2000" dirty="0" smtClean="0"/>
              <a:t>All components handled with shielded containers positioned outside the monolith boundary </a:t>
            </a:r>
          </a:p>
          <a:p>
            <a:pPr lvl="1"/>
            <a:r>
              <a:rPr lang="en-US" sz="2000" dirty="0" smtClean="0"/>
              <a:t>In-situ </a:t>
            </a:r>
            <a:r>
              <a:rPr lang="en-US" sz="2000" dirty="0"/>
              <a:t>disassembly of activated components proven in FTS</a:t>
            </a:r>
          </a:p>
          <a:p>
            <a:pPr lvl="1"/>
            <a:r>
              <a:rPr lang="en-US" sz="2000" dirty="0" smtClean="0"/>
              <a:t>There is not a horizontal target cart </a:t>
            </a:r>
          </a:p>
          <a:p>
            <a:pPr lvl="1"/>
            <a:r>
              <a:rPr lang="en-US" sz="2000" dirty="0" smtClean="0"/>
              <a:t>Water cooling process system located in vaults</a:t>
            </a:r>
          </a:p>
          <a:p>
            <a:pPr lvl="1"/>
            <a:r>
              <a:rPr lang="en-US" sz="2000" dirty="0" smtClean="0"/>
              <a:t>It may be possible to use the FTS cell for an unforeseen emergencies</a:t>
            </a:r>
          </a:p>
          <a:p>
            <a:r>
              <a:rPr lang="en-US" sz="2400" dirty="0" smtClean="0"/>
              <a:t>Waste transfers require a relatively small shielded bay </a:t>
            </a:r>
          </a:p>
          <a:p>
            <a:r>
              <a:rPr lang="en-US" sz="2400" dirty="0" smtClean="0"/>
              <a:t>Elimination of cell is a large cost, space and operating savings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15" y="2136879"/>
            <a:ext cx="3858714" cy="2587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97055" y="1487168"/>
            <a:ext cx="26212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‘Bell Jar’ Handling Cask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0249" y="5105400"/>
            <a:ext cx="205703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Shielded Transfer 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Bay w/Lid Hoist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5123688"/>
            <a:ext cx="173643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Insert Transfer 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Assembly</a:t>
            </a:r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6172200" y="1828800"/>
            <a:ext cx="13547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</p:cNvCxnSpPr>
          <p:nvPr/>
        </p:nvCxnSpPr>
        <p:spPr>
          <a:xfrm flipV="1">
            <a:off x="5578768" y="4114800"/>
            <a:ext cx="136232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H="1" flipV="1">
            <a:off x="7618285" y="3505200"/>
            <a:ext cx="260334" cy="1618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769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22989" r="8562" b="9730"/>
          <a:stretch/>
        </p:blipFill>
        <p:spPr>
          <a:xfrm>
            <a:off x="4191000" y="2057400"/>
            <a:ext cx="4563124" cy="2657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Building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25" y="1611630"/>
            <a:ext cx="3765840" cy="3890615"/>
          </a:xfrm>
        </p:spPr>
        <p:txBody>
          <a:bodyPr/>
          <a:lstStyle/>
          <a:p>
            <a:r>
              <a:rPr lang="en-US" sz="2000" dirty="0" smtClean="0"/>
              <a:t>Target Building is designed to be primarily occupied by operations support and maintenance personnel</a:t>
            </a:r>
          </a:p>
          <a:p>
            <a:r>
              <a:rPr lang="en-US" sz="2000" dirty="0" smtClean="0"/>
              <a:t>The exception is the first floor which can be used to house instrument operations, sample environment etc.</a:t>
            </a:r>
          </a:p>
          <a:p>
            <a:r>
              <a:rPr lang="en-US" sz="2000" dirty="0" smtClean="0"/>
              <a:t>High rad areas concentrated near proton beam to optimize use of shielding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5553456"/>
            <a:ext cx="20569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First Floor Section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5465" y="1042288"/>
            <a:ext cx="15995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Water Utilities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3329" y="917638"/>
            <a:ext cx="163384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Instrument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Operator Area</a:t>
            </a:r>
          </a:p>
        </p:txBody>
      </p: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4805236" y="1383920"/>
            <a:ext cx="681164" cy="825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</p:cNvCxnSpPr>
          <p:nvPr/>
        </p:nvCxnSpPr>
        <p:spPr>
          <a:xfrm flipH="1">
            <a:off x="4688618" y="1383920"/>
            <a:ext cx="116618" cy="978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>
            <a:off x="7020252" y="1508569"/>
            <a:ext cx="142548" cy="17680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7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42640" cy="44719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Engineering is currently focused on developing the CD-1 design and documentation</a:t>
            </a:r>
          </a:p>
          <a:p>
            <a:pPr lvl="1"/>
            <a:r>
              <a:rPr lang="en-US" dirty="0" smtClean="0"/>
              <a:t>Preliminary Hazard Analysis Report</a:t>
            </a:r>
          </a:p>
          <a:p>
            <a:pPr lvl="1"/>
            <a:r>
              <a:rPr lang="en-US" dirty="0" smtClean="0"/>
              <a:t>Preliminary Safety Analysis Report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onceptual Design Report</a:t>
            </a:r>
          </a:p>
          <a:p>
            <a:pPr lvl="2"/>
            <a:r>
              <a:rPr lang="en-US" dirty="0"/>
              <a:t>Neutronics analysis support</a:t>
            </a:r>
          </a:p>
          <a:p>
            <a:pPr lvl="2"/>
            <a:r>
              <a:rPr lang="en-US" dirty="0"/>
              <a:t>Instrument design support</a:t>
            </a:r>
          </a:p>
          <a:p>
            <a:pPr lvl="2"/>
            <a:r>
              <a:rPr lang="en-US" dirty="0"/>
              <a:t>Conventional facilities design support</a:t>
            </a:r>
          </a:p>
          <a:p>
            <a:pPr lvl="2"/>
            <a:r>
              <a:rPr lang="en-US" dirty="0"/>
              <a:t>Target fabrication </a:t>
            </a:r>
          </a:p>
          <a:p>
            <a:pPr lvl="2"/>
            <a:r>
              <a:rPr lang="en-US" dirty="0" smtClean="0"/>
              <a:t>Utilities distribution</a:t>
            </a:r>
          </a:p>
          <a:p>
            <a:pPr lvl="2"/>
            <a:r>
              <a:rPr lang="en-US" dirty="0" smtClean="0"/>
              <a:t>Remote handling procedures and tooling</a:t>
            </a:r>
          </a:p>
          <a:p>
            <a:pPr lvl="1"/>
            <a:r>
              <a:rPr lang="en-US" dirty="0" smtClean="0"/>
              <a:t>Cost estimate and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8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Proposed STS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42640" cy="4471932"/>
          </a:xfrm>
        </p:spPr>
        <p:txBody>
          <a:bodyPr/>
          <a:lstStyle/>
          <a:p>
            <a:r>
              <a:rPr lang="en-US" sz="2000" dirty="0" smtClean="0"/>
              <a:t>A 2013 neutronics optimization study established the baseline compact neutron production zone for the 2014 conceptual design (see Technical Design Report dated Jan 2015, ORNL/TM-2015/24)</a:t>
            </a:r>
          </a:p>
          <a:p>
            <a:pPr lvl="1"/>
            <a:r>
              <a:rPr lang="en-US" sz="1800" dirty="0" smtClean="0"/>
              <a:t>Proton beam power (467 MW), cross section (30 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) and Pulse rate (10 Hz)</a:t>
            </a:r>
          </a:p>
          <a:p>
            <a:pPr lvl="1"/>
            <a:r>
              <a:rPr lang="en-US" sz="1800" dirty="0" smtClean="0"/>
              <a:t>Moderator-reflector configurations</a:t>
            </a:r>
          </a:p>
          <a:p>
            <a:pPr lvl="1"/>
            <a:r>
              <a:rPr lang="en-US" sz="1800" dirty="0" smtClean="0"/>
              <a:t>Neutron beam sizes (3 cm to 7 cm)</a:t>
            </a:r>
          </a:p>
          <a:p>
            <a:pPr lvl="1"/>
            <a:r>
              <a:rPr lang="en-US" sz="1800" dirty="0" smtClean="0"/>
              <a:t>Stationary target configuration and material (Ta clad W</a:t>
            </a:r>
            <a:r>
              <a:rPr lang="en-US" sz="1800" dirty="0"/>
              <a:t>) </a:t>
            </a:r>
            <a:endParaRPr lang="en-US" sz="1800" dirty="0" smtClean="0"/>
          </a:p>
          <a:p>
            <a:pPr lvl="1"/>
            <a:r>
              <a:rPr lang="en-US" sz="1800" dirty="0" smtClean="0"/>
              <a:t>Moderators </a:t>
            </a:r>
            <a:r>
              <a:rPr lang="en-US" sz="1800" dirty="0"/>
              <a:t>and beam lines were matched to an </a:t>
            </a:r>
            <a:r>
              <a:rPr lang="en-US" sz="1800" dirty="0" smtClean="0"/>
              <a:t>ideal </a:t>
            </a:r>
            <a:r>
              <a:rPr lang="en-US" sz="1800" dirty="0"/>
              <a:t>instrument </a:t>
            </a:r>
            <a:r>
              <a:rPr lang="en-US" sz="1800" dirty="0" smtClean="0"/>
              <a:t>suite</a:t>
            </a:r>
          </a:p>
          <a:p>
            <a:r>
              <a:rPr lang="en-US" sz="2000" dirty="0" smtClean="0"/>
              <a:t>The baseline configuration was given a complete design and safety review in 2015</a:t>
            </a:r>
          </a:p>
          <a:p>
            <a:pPr lvl="1"/>
            <a:r>
              <a:rPr lang="en-US" sz="1800" dirty="0" smtClean="0"/>
              <a:t>Target – proton beam interface refined</a:t>
            </a:r>
          </a:p>
          <a:p>
            <a:pPr lvl="1"/>
            <a:r>
              <a:rPr lang="en-US" sz="1800" dirty="0" smtClean="0"/>
              <a:t>Target residual heat impacts on safety considered</a:t>
            </a:r>
          </a:p>
          <a:p>
            <a:pPr lvl="1"/>
            <a:r>
              <a:rPr lang="en-US" sz="1800" dirty="0" smtClean="0"/>
              <a:t>Stationary vs rotating targets compared</a:t>
            </a:r>
          </a:p>
          <a:p>
            <a:pPr lvl="1"/>
            <a:r>
              <a:rPr lang="en-US" sz="1800" dirty="0" smtClean="0"/>
              <a:t>Rotating target selected</a:t>
            </a:r>
          </a:p>
        </p:txBody>
      </p:sp>
    </p:spTree>
    <p:extLst>
      <p:ext uri="{BB962C8B-B14F-4D97-AF65-F5344CB8AC3E}">
        <p14:creationId xmlns:p14="http://schemas.microsoft.com/office/powerpoint/2010/main" val="155310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6939"/>
            <a:ext cx="8636290" cy="487954"/>
          </a:xfrm>
        </p:spPr>
        <p:txBody>
          <a:bodyPr/>
          <a:lstStyle/>
          <a:p>
            <a:r>
              <a:rPr lang="en-US" dirty="0" smtClean="0"/>
              <a:t>Stationary Target Configuration (TDR)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30" y="1752600"/>
            <a:ext cx="3252186" cy="2290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" b="7021"/>
          <a:stretch/>
        </p:blipFill>
        <p:spPr bwMode="auto">
          <a:xfrm>
            <a:off x="4512860" y="952501"/>
            <a:ext cx="2251881" cy="1409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501914" y="2286000"/>
            <a:ext cx="594086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1219200"/>
            <a:ext cx="3833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Stainless Steel Shroud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17 plates (Ta clad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36.3 cm total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1.5 mm D</a:t>
            </a:r>
            <a:r>
              <a:rPr lang="en-US" b="1" baseline="-25000" dirty="0" smtClean="0"/>
              <a:t>2</a:t>
            </a:r>
            <a:r>
              <a:rPr lang="en-US" b="1" dirty="0" smtClean="0"/>
              <a:t>O Cooling Channels Between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10 m/s Flow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Independent Shroud Cooling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Similar To Proven ISIS Design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85" y="4158296"/>
            <a:ext cx="4251742" cy="1778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64176" y="4691418"/>
            <a:ext cx="1450504" cy="893928"/>
          </a:xfrm>
          <a:prstGeom prst="rect">
            <a:avLst/>
          </a:prstGeom>
          <a:noFill/>
          <a:ln w="25400">
            <a:solidFill>
              <a:schemeClr val="accent5"/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accent5"/>
              </a:solidFill>
            </a:endParaRPr>
          </a:p>
        </p:txBody>
      </p:sp>
      <p:cxnSp>
        <p:nvCxnSpPr>
          <p:cNvPr id="14" name="Straight Arrow Connector 13"/>
          <p:cNvCxnSpPr>
            <a:stCxn id="17" idx="1"/>
          </p:cNvCxnSpPr>
          <p:nvPr/>
        </p:nvCxnSpPr>
        <p:spPr>
          <a:xfrm flipH="1">
            <a:off x="4514680" y="4953000"/>
            <a:ext cx="1657520" cy="370764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72200" y="4648200"/>
            <a:ext cx="2438399" cy="6096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accent5"/>
                </a:solidFill>
              </a:rPr>
              <a:t>STS beam footprint ~ 7.5 cm x 4 cm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4343400"/>
            <a:ext cx="96693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Shroud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Cooling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47932" y="4495800"/>
            <a:ext cx="633268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8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402009"/>
            <a:ext cx="4941256" cy="305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1577" cy="487954"/>
          </a:xfrm>
        </p:spPr>
        <p:txBody>
          <a:bodyPr/>
          <a:lstStyle/>
          <a:p>
            <a:r>
              <a:rPr lang="en-US" dirty="0" smtClean="0"/>
              <a:t>Rotating Target Configuration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4572000"/>
            <a:ext cx="2115214" cy="8402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Tantalum clad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Tungsten Plates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(5 cm thick)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4648200" y="3657600"/>
            <a:ext cx="371807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15023" y="1514665"/>
            <a:ext cx="2121093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Shaft w/Concentric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Water Pipes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4775570" y="2105596"/>
            <a:ext cx="710830" cy="409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72068" y="1411589"/>
            <a:ext cx="2270814" cy="8402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SST Hub Distributes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Water to Plates and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SST Shroud</a:t>
            </a: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730662" y="2251819"/>
            <a:ext cx="776813" cy="1691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6235" y="2463656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Target Diameter: 1.15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Asynchronous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Rotation Speed ~19 RPM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31 Pulses/Revolution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Stainless Steel Shroud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32 Plates (Ta clad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30 cm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3-4 m/s Water </a:t>
            </a:r>
            <a:r>
              <a:rPr lang="en-US" b="1" dirty="0"/>
              <a:t>F</a:t>
            </a:r>
            <a:r>
              <a:rPr lang="en-US" b="1" dirty="0" smtClean="0"/>
              <a:t>low </a:t>
            </a:r>
            <a:r>
              <a:rPr lang="en-US" b="1" dirty="0"/>
              <a:t>V</a:t>
            </a:r>
            <a:r>
              <a:rPr lang="en-US" b="1" dirty="0" smtClean="0"/>
              <a:t>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Theoretical Life &gt;40 years</a:t>
            </a:r>
          </a:p>
        </p:txBody>
      </p:sp>
    </p:spTree>
    <p:extLst>
      <p:ext uri="{BB962C8B-B14F-4D97-AF65-F5344CB8AC3E}">
        <p14:creationId xmlns:p14="http://schemas.microsoft.com/office/powerpoint/2010/main" val="222295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519584"/>
            <a:ext cx="3842040" cy="3662015"/>
          </a:xfrm>
        </p:spPr>
        <p:txBody>
          <a:bodyPr/>
          <a:lstStyle/>
          <a:p>
            <a:r>
              <a:rPr lang="en-US" sz="2400" dirty="0" smtClean="0"/>
              <a:t>Rotating Target has a tungsten/tantalum mass ~20.9 times larger than a stationary target</a:t>
            </a:r>
          </a:p>
          <a:p>
            <a:r>
              <a:rPr lang="en-US" sz="2400" dirty="0" smtClean="0"/>
              <a:t>Rotating target is ~14 % denser than the stationary target in the high intensity zone (~12.8 cm deep)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19258" r="19272" b="21070"/>
          <a:stretch/>
        </p:blipFill>
        <p:spPr>
          <a:xfrm>
            <a:off x="4114800" y="1508760"/>
            <a:ext cx="4236994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53000" y="4724403"/>
            <a:ext cx="30659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 smtClean="0"/>
              <a:t>Comparison of Target Cores</a:t>
            </a:r>
          </a:p>
        </p:txBody>
      </p:sp>
    </p:spTree>
    <p:extLst>
      <p:ext uri="{BB962C8B-B14F-4D97-AF65-F5344CB8AC3E}">
        <p14:creationId xmlns:p14="http://schemas.microsoft.com/office/powerpoint/2010/main" val="840087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642640" cy="84261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stationary and rotating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targets have virtually identical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neutronic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performances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"/>
          <a:stretch/>
        </p:blipFill>
        <p:spPr bwMode="auto">
          <a:xfrm>
            <a:off x="1779151" y="1752600"/>
            <a:ext cx="5194400" cy="346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5873" y="4190533"/>
            <a:ext cx="1916418" cy="31393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FTS:  2MW, 50 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844" y="2094567"/>
            <a:ext cx="2407239" cy="31393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STS: 0.467 MW, </a:t>
            </a:r>
            <a:r>
              <a:rPr lang="en-US" sz="1600" b="1" dirty="0"/>
              <a:t>1</a:t>
            </a:r>
            <a:r>
              <a:rPr lang="en-US" sz="1600" b="1" dirty="0" smtClean="0"/>
              <a:t>0 HZ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23854" y="2408499"/>
            <a:ext cx="447946" cy="2585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4762291" y="3962400"/>
            <a:ext cx="343109" cy="3850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6080494"/>
            <a:ext cx="185820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Analysis by I. Remec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0" y="5257800"/>
            <a:ext cx="64499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Peak brightness versus neutron energy</a:t>
            </a:r>
            <a:br>
              <a:rPr lang="en-US" sz="2000" dirty="0" smtClean="0">
                <a:solidFill>
                  <a:schemeClr val="tx1"/>
                </a:solidFill>
                <a:latin typeface="+mn-lt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for coupled para-H</a:t>
            </a:r>
            <a:r>
              <a:rPr lang="en-US" sz="2000" baseline="-25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moderators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330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28678" cy="877163"/>
          </a:xfrm>
        </p:spPr>
        <p:txBody>
          <a:bodyPr/>
          <a:lstStyle/>
          <a:p>
            <a:r>
              <a:rPr lang="en-US" dirty="0" smtClean="0"/>
              <a:t>Comparison of  Normal Operating Temperature Cycles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8302" y="3124200"/>
            <a:ext cx="2895600" cy="2362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0" u="sng" dirty="0">
                <a:solidFill>
                  <a:schemeClr val="tx1"/>
                </a:solidFill>
              </a:rPr>
              <a:t>Rotating Target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smtClean="0"/>
              <a:t>T</a:t>
            </a:r>
            <a:r>
              <a:rPr lang="en-US" sz="1400" b="0" baseline="-25000" dirty="0" smtClean="0"/>
              <a:t>out</a:t>
            </a:r>
            <a:r>
              <a:rPr lang="en-US" sz="1400" b="0" dirty="0" smtClean="0"/>
              <a:t>=40 </a:t>
            </a:r>
            <a:r>
              <a:rPr lang="en-US" sz="1400" b="0" baseline="30000" dirty="0" err="1" smtClean="0"/>
              <a:t>o</a:t>
            </a:r>
            <a:r>
              <a:rPr lang="en-US" sz="1400" b="0" dirty="0" err="1" smtClean="0"/>
              <a:t>C</a:t>
            </a:r>
            <a:endParaRPr lang="en-US" sz="1400" b="0" dirty="0"/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H=1.7e4 W/m2-K   </a:t>
            </a:r>
            <a:r>
              <a:rPr lang="en-US" sz="1400" b="0" dirty="0" smtClean="0"/>
              <a:t>(@ 3m/s</a:t>
            </a:r>
            <a:r>
              <a:rPr lang="en-US" sz="1400" b="0" dirty="0"/>
              <a:t>)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31 wedge target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smtClean="0"/>
              <a:t>Synchronized beam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0" u="sng" dirty="0" smtClean="0"/>
          </a:p>
          <a:p>
            <a:pPr>
              <a:spcBef>
                <a:spcPts val="0"/>
              </a:spcBef>
            </a:pPr>
            <a:r>
              <a:rPr lang="en-US" sz="1800" b="0" u="sng" dirty="0" smtClean="0">
                <a:solidFill>
                  <a:schemeClr val="tx1"/>
                </a:solidFill>
              </a:rPr>
              <a:t>Stationary </a:t>
            </a:r>
            <a:r>
              <a:rPr lang="en-US" sz="1800" b="0" u="sng" dirty="0">
                <a:solidFill>
                  <a:schemeClr val="tx1"/>
                </a:solidFill>
              </a:rPr>
              <a:t>Target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T</a:t>
            </a:r>
            <a:r>
              <a:rPr lang="en-US" sz="1400" b="0" baseline="-25000" dirty="0"/>
              <a:t>out</a:t>
            </a:r>
            <a:r>
              <a:rPr lang="en-US" sz="1400" b="0" dirty="0"/>
              <a:t> = 50 </a:t>
            </a:r>
            <a:r>
              <a:rPr lang="en-US" sz="1400" b="0" baseline="30000" dirty="0" err="1"/>
              <a:t>o</a:t>
            </a:r>
            <a:r>
              <a:rPr lang="en-US" sz="1400" b="0" dirty="0" err="1"/>
              <a:t>C</a:t>
            </a:r>
            <a:endParaRPr lang="en-US" sz="1400" b="0" dirty="0"/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smtClean="0"/>
              <a:t>Plate #2 in peak </a:t>
            </a:r>
            <a:r>
              <a:rPr lang="en-US" sz="1400" b="0" dirty="0"/>
              <a:t>heating </a:t>
            </a:r>
            <a:r>
              <a:rPr lang="en-US" sz="1400" b="0" dirty="0" smtClean="0"/>
              <a:t>location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smtClean="0"/>
              <a:t>Plate #15</a:t>
            </a:r>
            <a:endParaRPr lang="en-US" sz="1400" b="0" dirty="0"/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H=4.5e4 W/m2 –K </a:t>
            </a:r>
            <a:r>
              <a:rPr lang="en-US" sz="1400" b="0" dirty="0" smtClean="0"/>
              <a:t>(@10m/s)</a:t>
            </a:r>
          </a:p>
          <a:p>
            <a:pPr marL="36576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smtClean="0"/>
              <a:t>Note: higher bulk temperature rise than rotating target</a:t>
            </a:r>
            <a:endParaRPr lang="en-US" sz="1400" b="0" dirty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09600" y="1295400"/>
            <a:ext cx="76200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Stationary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arget normal operating thermal cycles are substantially higher than the rotating target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120" y="6019800"/>
            <a:ext cx="296196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Analysis by C. Barbier and T McManamy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4876800" cy="341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6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400690"/>
            <a:ext cx="8636290" cy="461665"/>
          </a:xfrm>
        </p:spPr>
        <p:txBody>
          <a:bodyPr/>
          <a:lstStyle/>
          <a:p>
            <a:r>
              <a:rPr lang="en-US" sz="2800" dirty="0" smtClean="0"/>
              <a:t>Residual Heat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383" y="1489934"/>
            <a:ext cx="3045144" cy="60579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accent5"/>
                </a:solidFill>
              </a:rPr>
              <a:t>Residual Heating Is Not Proportional To Target Size</a:t>
            </a:r>
          </a:p>
          <a:p>
            <a:pPr marL="0" indent="0" algn="ctr">
              <a:buNone/>
            </a:pPr>
            <a:endParaRPr lang="en-US" sz="18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283" y="6096000"/>
            <a:ext cx="157607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Analysis by I Remec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68183" y="1261334"/>
            <a:ext cx="38814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chemeClr val="accent5"/>
                </a:solidFill>
              </a:rPr>
              <a:t>The nominal peak volumetric residual heating in the stationary target is substantially higher than the rotating target</a:t>
            </a:r>
          </a:p>
          <a:p>
            <a:pPr marL="0" indent="0" algn="ctr">
              <a:buNone/>
            </a:pPr>
            <a:endParaRPr lang="en-US" sz="1800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accent5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83" y="2438400"/>
            <a:ext cx="3861454" cy="30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0" y="2404334"/>
            <a:ext cx="39511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59345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14466</TotalTime>
  <Words>1706</Words>
  <Application>Microsoft Office PowerPoint</Application>
  <PresentationFormat>On-screen Show (4:3)</PresentationFormat>
  <Paragraphs>252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Powerpoint-Template_HFIR-SNS</vt:lpstr>
      <vt:lpstr>SNS Accelerator Advisory Committee Meeting </vt:lpstr>
      <vt:lpstr>Committee Charge </vt:lpstr>
      <vt:lpstr>Evolution of the Proposed STS Target</vt:lpstr>
      <vt:lpstr>Stationary Target Configuration (TDR)</vt:lpstr>
      <vt:lpstr>Rotating Target Configuration</vt:lpstr>
      <vt:lpstr>Target Comparison</vt:lpstr>
      <vt:lpstr>Physics Performance</vt:lpstr>
      <vt:lpstr>Comparison of  Normal Operating Temperature Cycles</vt:lpstr>
      <vt:lpstr>Residual Heat </vt:lpstr>
      <vt:lpstr>Loss of Coolant Failures</vt:lpstr>
      <vt:lpstr>Preliminary Safety Analysis of Stationary Target</vt:lpstr>
      <vt:lpstr>Rotating Target Design Based on 2010 Study</vt:lpstr>
      <vt:lpstr>Mockup Target Operating @ 60 RPM</vt:lpstr>
      <vt:lpstr>Decision to use a Rotating Target</vt:lpstr>
      <vt:lpstr>Vertical Access to Monolith Components</vt:lpstr>
      <vt:lpstr>Change-out of Reflector Plug and Target</vt:lpstr>
      <vt:lpstr>Removal and Shipping of Spent Rotating Target</vt:lpstr>
      <vt:lpstr>Shutter and Monolith Inserts</vt:lpstr>
      <vt:lpstr>Elliptical Neutron Beam Steering</vt:lpstr>
      <vt:lpstr>Large Choppers</vt:lpstr>
      <vt:lpstr>Bunkers Required to Accommodate Choppers and Active Alignment Systems</vt:lpstr>
      <vt:lpstr>STS Remote Handling Operational Requirements</vt:lpstr>
      <vt:lpstr>Waste Transfer Bay Can Replace Service Cell</vt:lpstr>
      <vt:lpstr>Target Building Layout</vt:lpstr>
      <vt:lpstr>Looking Forward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Rennich, Mark J.</cp:lastModifiedBy>
  <cp:revision>197</cp:revision>
  <cp:lastPrinted>2016-02-09T14:56:11Z</cp:lastPrinted>
  <dcterms:created xsi:type="dcterms:W3CDTF">2014-04-28T13:33:12Z</dcterms:created>
  <dcterms:modified xsi:type="dcterms:W3CDTF">2016-02-11T13:15:29Z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