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sldIdLst>
    <p:sldId id="256" r:id="rId5"/>
    <p:sldId id="257" r:id="rId6"/>
    <p:sldId id="258" r:id="rId7"/>
    <p:sldId id="260" r:id="rId8"/>
    <p:sldId id="259" r:id="rId9"/>
    <p:sldId id="261" r:id="rId10"/>
    <p:sldId id="262" r:id="rId11"/>
    <p:sldId id="264" r:id="rId12"/>
    <p:sldId id="263" r:id="rId13"/>
    <p:sldId id="265" r:id="rId14"/>
    <p:sldId id="266" r:id="rId15"/>
    <p:sldId id="269" r:id="rId16"/>
    <p:sldId id="276" r:id="rId17"/>
    <p:sldId id="277" r:id="rId18"/>
    <p:sldId id="267" r:id="rId19"/>
    <p:sldId id="274" r:id="rId20"/>
    <p:sldId id="275" r:id="rId21"/>
    <p:sldId id="268" r:id="rId22"/>
    <p:sldId id="270" r:id="rId23"/>
    <p:sldId id="271" r:id="rId24"/>
    <p:sldId id="272" r:id="rId25"/>
    <p:sldId id="273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53" autoAdjust="0"/>
  </p:normalViewPr>
  <p:slideViewPr>
    <p:cSldViewPr showGuides="1">
      <p:cViewPr varScale="1">
        <p:scale>
          <a:sx n="115" d="100"/>
          <a:sy n="115" d="100"/>
        </p:scale>
        <p:origin x="109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2/11/2016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2" y="6477000"/>
            <a:ext cx="4432078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Meeting, February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microsoft.com/office/2007/relationships/hdphoto" Target="../media/hdphoto2.wdp"/><Relationship Id="rId7" Type="http://schemas.openxmlformats.org/officeDocument/2006/relationships/image" Target="../media/image38.jpeg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" Type="http://schemas.openxmlformats.org/officeDocument/2006/relationships/image" Target="../media/image35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41.jpeg"/><Relationship Id="rId5" Type="http://schemas.openxmlformats.org/officeDocument/2006/relationships/image" Target="../media/image37.jpeg"/><Relationship Id="rId15" Type="http://schemas.microsoft.com/office/2007/relationships/hdphoto" Target="../media/hdphoto6.wdp"/><Relationship Id="rId10" Type="http://schemas.openxmlformats.org/officeDocument/2006/relationships/image" Target="../media/image40.jpeg"/><Relationship Id="rId4" Type="http://schemas.openxmlformats.org/officeDocument/2006/relationships/image" Target="../media/image36.jpeg"/><Relationship Id="rId9" Type="http://schemas.microsoft.com/office/2007/relationships/hdphoto" Target="../media/hdphoto4.wdp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microsoft.com/office/2007/relationships/hdphoto" Target="../media/hdphoto7.wdp"/><Relationship Id="rId7" Type="http://schemas.openxmlformats.org/officeDocument/2006/relationships/image" Target="../media/image53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56.emf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tiff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445922" cy="1269578"/>
          </a:xfrm>
        </p:spPr>
        <p:txBody>
          <a:bodyPr/>
          <a:lstStyle/>
          <a:p>
            <a:r>
              <a:rPr lang="en-US" dirty="0" smtClean="0"/>
              <a:t>Update on Target Post </a:t>
            </a:r>
            <a:r>
              <a:rPr lang="en-US" dirty="0"/>
              <a:t>Irradiation </a:t>
            </a:r>
            <a:r>
              <a:rPr lang="en-US" dirty="0" smtClean="0"/>
              <a:t>Examination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3616090"/>
            <a:ext cx="3255297" cy="1336910"/>
          </a:xfrm>
        </p:spPr>
        <p:txBody>
          <a:bodyPr/>
          <a:lstStyle/>
          <a:p>
            <a:r>
              <a:rPr lang="en-US" dirty="0" smtClean="0"/>
              <a:t>Bernie Riemer</a:t>
            </a:r>
          </a:p>
          <a:p>
            <a:r>
              <a:rPr lang="en-US" dirty="0" smtClean="0"/>
              <a:t>David McClintock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1"/>
          <p:cNvSpPr>
            <a:spLocks noGrp="1"/>
          </p:cNvSpPr>
          <p:nvPr>
            <p:ph type="title"/>
          </p:nvPr>
        </p:nvSpPr>
        <p:spPr>
          <a:xfrm>
            <a:off x="202909" y="0"/>
            <a:ext cx="8875661" cy="696537"/>
          </a:xfrm>
        </p:spPr>
        <p:txBody>
          <a:bodyPr/>
          <a:lstStyle/>
          <a:p>
            <a:r>
              <a:rPr lang="en-US" sz="2300" b="1" dirty="0" smtClean="0"/>
              <a:t>Pressure-decay testing of Target 12 suggested that the leak is located at the front of the target</a:t>
            </a:r>
            <a:endParaRPr lang="en-US" sz="2300" b="1" dirty="0"/>
          </a:p>
        </p:txBody>
      </p:sp>
      <p:sp>
        <p:nvSpPr>
          <p:cNvPr id="301" name="Content Placeholder 14"/>
          <p:cNvSpPr>
            <a:spLocks noGrp="1"/>
          </p:cNvSpPr>
          <p:nvPr>
            <p:ph idx="1"/>
          </p:nvPr>
        </p:nvSpPr>
        <p:spPr>
          <a:xfrm>
            <a:off x="-9385" y="895180"/>
            <a:ext cx="4471441" cy="5272214"/>
          </a:xfrm>
        </p:spPr>
        <p:txBody>
          <a:bodyPr>
            <a:noAutofit/>
          </a:bodyPr>
          <a:lstStyle/>
          <a:p>
            <a:r>
              <a:rPr lang="en-US" sz="1600" dirty="0" smtClean="0"/>
              <a:t>Pressure-decay testing was performed on all SNS targets that have indications of a leak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To perform the test: the target interstitial region is pressurized, the interstitial volume is isolated, and the drop (decay) in pressure is monitored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Initially, Target 12 was tested while hanging vertically and no pressure decay was observed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When tested in the horizontal position the pressure rapidly decayed after isolation (black curve on plot)</a:t>
            </a:r>
          </a:p>
          <a:p>
            <a:r>
              <a:rPr lang="en-US" sz="1600" dirty="0" smtClean="0"/>
              <a:t>It is suspected that laying the target horizontally caused the residual mercury and debris to uncover/expose the leak location at the front of the target</a:t>
            </a:r>
          </a:p>
          <a:p>
            <a:r>
              <a:rPr lang="en-US" sz="1600" dirty="0" smtClean="0"/>
              <a:t>T-12 leak hole diameter estimate is ~ 85 </a:t>
            </a:r>
            <a:r>
              <a:rPr lang="en-US" sz="1600" dirty="0" smtClean="0">
                <a:latin typeface="Calibri"/>
              </a:rPr>
              <a:t>µ</a:t>
            </a:r>
            <a:r>
              <a:rPr lang="en-US" sz="1600" dirty="0" smtClean="0"/>
              <a:t>m</a:t>
            </a:r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151" y="960832"/>
            <a:ext cx="4643710" cy="3192150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054" y="4244563"/>
            <a:ext cx="4772421" cy="1939993"/>
          </a:xfrm>
          <a:prstGeom prst="rect">
            <a:avLst/>
          </a:prstGeom>
        </p:spPr>
      </p:pic>
      <p:sp>
        <p:nvSpPr>
          <p:cNvPr id="304" name="Oval 303"/>
          <p:cNvSpPr>
            <a:spLocks noChangeAspect="1"/>
          </p:cNvSpPr>
          <p:nvPr/>
        </p:nvSpPr>
        <p:spPr>
          <a:xfrm>
            <a:off x="4273279" y="4882333"/>
            <a:ext cx="525257" cy="525233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8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36290" cy="729430"/>
          </a:xfrm>
        </p:spPr>
        <p:txBody>
          <a:bodyPr/>
          <a:lstStyle/>
          <a:p>
            <a:r>
              <a:rPr lang="en-US" sz="2400" dirty="0" smtClean="0"/>
              <a:t>The Target 12 leak location was found during videoprobe inspection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95040" cy="4924717"/>
          </a:xfrm>
        </p:spPr>
        <p:txBody>
          <a:bodyPr/>
          <a:lstStyle/>
          <a:p>
            <a:r>
              <a:rPr lang="en-US" sz="1800" dirty="0" smtClean="0"/>
              <a:t>The interstitial region was pressurized while the target was hanging vertically</a:t>
            </a:r>
          </a:p>
          <a:p>
            <a:pPr lvl="1"/>
            <a:r>
              <a:rPr lang="en-US" sz="1400" dirty="0" smtClean="0"/>
              <a:t>Residual mercury obscured viewing of the vessel surface</a:t>
            </a:r>
          </a:p>
          <a:p>
            <a:r>
              <a:rPr lang="en-US" sz="1800" dirty="0" smtClean="0"/>
              <a:t>A videoprobe was inserted into the bulk supply passage and bubbling gas was observed percolating through the mercury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3581400" cy="187743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762000" y="1828800"/>
            <a:ext cx="8344976" cy="4343400"/>
            <a:chOff x="762000" y="1828800"/>
            <a:chExt cx="8344976" cy="4343400"/>
          </a:xfrm>
        </p:grpSpPr>
        <p:pic>
          <p:nvPicPr>
            <p:cNvPr id="5" name="Picture 4" descr="Screen Shot 2016-02-01 at 1.49.51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190999" y="2286000"/>
              <a:ext cx="4781483" cy="35052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50226" y="5895201"/>
              <a:ext cx="1447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Bottom of Target</a:t>
              </a:r>
              <a:endParaRPr lang="en-US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6400" y="1828800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Top of Target</a:t>
              </a:r>
              <a:endParaRPr lang="en-US" sz="12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324600" y="2057400"/>
              <a:ext cx="258379" cy="5301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6379076" y="4724400"/>
              <a:ext cx="1240924" cy="12268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74872" y="1828800"/>
              <a:ext cx="17321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Left Side Flow Baffle</a:t>
              </a:r>
              <a:endParaRPr lang="en-US" sz="1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7543800" y="2075220"/>
              <a:ext cx="527248" cy="10626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62000" y="4800600"/>
              <a:ext cx="3124200" cy="42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/>
                <a:t>Bubble Emanating from Center of Supply Passage at Target Inner Wall</a:t>
              </a:r>
              <a:endParaRPr lang="en-US" sz="12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733800" y="3787155"/>
              <a:ext cx="3036700" cy="11658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411000" y="3451953"/>
            <a:ext cx="3627600" cy="0"/>
          </a:xfrm>
          <a:prstGeom prst="straightConnector1">
            <a:avLst/>
          </a:prstGeom>
          <a:ln w="22225">
            <a:solidFill>
              <a:srgbClr val="0000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1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77163"/>
          </a:xfrm>
        </p:spPr>
        <p:txBody>
          <a:bodyPr/>
          <a:lstStyle/>
          <a:p>
            <a:r>
              <a:rPr lang="en-US" dirty="0"/>
              <a:t>Video of finding Target 12 leak </a:t>
            </a:r>
            <a:br>
              <a:rPr lang="en-US" dirty="0"/>
            </a:br>
            <a:r>
              <a:rPr lang="en-US" dirty="0"/>
              <a:t>View from left bulk inlet</a:t>
            </a:r>
          </a:p>
        </p:txBody>
      </p:sp>
      <p:pic>
        <p:nvPicPr>
          <p:cNvPr id="3" name="T12-leak-cli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6632" y="648968"/>
            <a:ext cx="319510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“D” orifice in transition section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Small hole for draining on </a:t>
            </a:r>
            <a:r>
              <a:rPr lang="en-US" sz="1600" u="sng" dirty="0" smtClean="0"/>
              <a:t>bottom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648200" y="762000"/>
            <a:ext cx="154232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334000" y="1066800"/>
            <a:ext cx="702632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880369"/>
          </a:xfrm>
        </p:spPr>
        <p:txBody>
          <a:bodyPr/>
          <a:lstStyle/>
          <a:p>
            <a:r>
              <a:rPr lang="en-US" dirty="0" smtClean="0"/>
              <a:t>T-12 video probe inspection reveals leak location in left side of outer window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7041"/>
            <a:ext cx="4572000" cy="3384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17041"/>
            <a:ext cx="4572000" cy="3384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8824" y="5867400"/>
            <a:ext cx="33137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Note: Images are upside down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33741" y="5401068"/>
            <a:ext cx="421730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View from left side bulk inlet to outer window</a:t>
            </a: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23610" y="1130958"/>
            <a:ext cx="252184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Left edge of inner window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Fractured &amp; eroded</a:t>
            </a:r>
            <a:endParaRPr lang="en-US" sz="1600" dirty="0" smtClean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685800" y="1666489"/>
            <a:ext cx="698732" cy="1381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28572" y="5401068"/>
            <a:ext cx="434234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View from right side bulk inlet to outer window</a:t>
            </a:r>
            <a:endParaRPr lang="en-US" sz="1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723875" y="1305310"/>
            <a:ext cx="265649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Right edge of inner window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Fractured &amp; eroded</a:t>
            </a:r>
            <a:endParaRPr lang="en-US" sz="1600" dirty="0" smtClean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7052123" y="1840841"/>
            <a:ext cx="415477" cy="1435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26047" y="1530250"/>
            <a:ext cx="219964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Probable leak location</a:t>
            </a:r>
            <a:endParaRPr lang="en-US" sz="1600" dirty="0" smtClean="0"/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2070332" y="1844182"/>
            <a:ext cx="1455536" cy="1127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2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28678" cy="1269578"/>
          </a:xfrm>
        </p:spPr>
        <p:txBody>
          <a:bodyPr/>
          <a:lstStyle/>
          <a:p>
            <a:r>
              <a:rPr lang="en-US" dirty="0" smtClean="0"/>
              <a:t>Views from bulk return of center baffle and inner window – both fractured and eroded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429000"/>
            <a:ext cx="4572000" cy="3362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057400"/>
            <a:ext cx="4572000" cy="3355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3521" y="6172200"/>
            <a:ext cx="33137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Note: Images are upside down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378151" y="1371600"/>
            <a:ext cx="259026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Front edge of center baffle</a:t>
            </a:r>
            <a:endParaRPr lang="en-US" sz="1600" dirty="0" smtClean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3048000" y="1528566"/>
            <a:ext cx="1330151" cy="1350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00794" y="2813789"/>
            <a:ext cx="26384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Outer window can be seen through eroded hole</a:t>
            </a:r>
            <a:endParaRPr lang="en-US" sz="1600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33958" y="2557266"/>
            <a:ext cx="2596990" cy="1633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94953" y="2400300"/>
            <a:ext cx="16764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Inner window</a:t>
            </a:r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>
            <a:off x="5833153" y="2714232"/>
            <a:ext cx="720047" cy="1908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6678487" y="4715731"/>
            <a:ext cx="1040904" cy="386356"/>
          </a:xfrm>
          <a:custGeom>
            <a:avLst/>
            <a:gdLst>
              <a:gd name="connsiteX0" fmla="*/ 7235 w 1040904"/>
              <a:gd name="connsiteY0" fmla="*/ 377687 h 503583"/>
              <a:gd name="connsiteX1" fmla="*/ 46991 w 1040904"/>
              <a:gd name="connsiteY1" fmla="*/ 384313 h 503583"/>
              <a:gd name="connsiteX2" fmla="*/ 73496 w 1040904"/>
              <a:gd name="connsiteY2" fmla="*/ 397566 h 503583"/>
              <a:gd name="connsiteX3" fmla="*/ 100000 w 1040904"/>
              <a:gd name="connsiteY3" fmla="*/ 404192 h 503583"/>
              <a:gd name="connsiteX4" fmla="*/ 119878 w 1040904"/>
              <a:gd name="connsiteY4" fmla="*/ 417444 h 503583"/>
              <a:gd name="connsiteX5" fmla="*/ 166261 w 1040904"/>
              <a:gd name="connsiteY5" fmla="*/ 430696 h 503583"/>
              <a:gd name="connsiteX6" fmla="*/ 219270 w 1040904"/>
              <a:gd name="connsiteY6" fmla="*/ 450574 h 503583"/>
              <a:gd name="connsiteX7" fmla="*/ 259026 w 1040904"/>
              <a:gd name="connsiteY7" fmla="*/ 463826 h 503583"/>
              <a:gd name="connsiteX8" fmla="*/ 278904 w 1040904"/>
              <a:gd name="connsiteY8" fmla="*/ 470453 h 503583"/>
              <a:gd name="connsiteX9" fmla="*/ 325287 w 1040904"/>
              <a:gd name="connsiteY9" fmla="*/ 477079 h 503583"/>
              <a:gd name="connsiteX10" fmla="*/ 391548 w 1040904"/>
              <a:gd name="connsiteY10" fmla="*/ 483705 h 503583"/>
              <a:gd name="connsiteX11" fmla="*/ 431304 w 1040904"/>
              <a:gd name="connsiteY11" fmla="*/ 490331 h 503583"/>
              <a:gd name="connsiteX12" fmla="*/ 517443 w 1040904"/>
              <a:gd name="connsiteY12" fmla="*/ 503583 h 503583"/>
              <a:gd name="connsiteX13" fmla="*/ 643339 w 1040904"/>
              <a:gd name="connsiteY13" fmla="*/ 496957 h 503583"/>
              <a:gd name="connsiteX14" fmla="*/ 669843 w 1040904"/>
              <a:gd name="connsiteY14" fmla="*/ 483705 h 503583"/>
              <a:gd name="connsiteX15" fmla="*/ 689722 w 1040904"/>
              <a:gd name="connsiteY15" fmla="*/ 477079 h 503583"/>
              <a:gd name="connsiteX16" fmla="*/ 709600 w 1040904"/>
              <a:gd name="connsiteY16" fmla="*/ 437322 h 503583"/>
              <a:gd name="connsiteX17" fmla="*/ 736104 w 1040904"/>
              <a:gd name="connsiteY17" fmla="*/ 397566 h 503583"/>
              <a:gd name="connsiteX18" fmla="*/ 769235 w 1040904"/>
              <a:gd name="connsiteY18" fmla="*/ 390939 h 503583"/>
              <a:gd name="connsiteX19" fmla="*/ 948139 w 1040904"/>
              <a:gd name="connsiteY19" fmla="*/ 371061 h 503583"/>
              <a:gd name="connsiteX20" fmla="*/ 981270 w 1040904"/>
              <a:gd name="connsiteY20" fmla="*/ 344557 h 503583"/>
              <a:gd name="connsiteX21" fmla="*/ 987896 w 1040904"/>
              <a:gd name="connsiteY21" fmla="*/ 304800 h 503583"/>
              <a:gd name="connsiteX22" fmla="*/ 1014400 w 1040904"/>
              <a:gd name="connsiteY22" fmla="*/ 245166 h 503583"/>
              <a:gd name="connsiteX23" fmla="*/ 1034278 w 1040904"/>
              <a:gd name="connsiteY23" fmla="*/ 185531 h 503583"/>
              <a:gd name="connsiteX24" fmla="*/ 1040904 w 1040904"/>
              <a:gd name="connsiteY24" fmla="*/ 165653 h 503583"/>
              <a:gd name="connsiteX25" fmla="*/ 1034278 w 1040904"/>
              <a:gd name="connsiteY25" fmla="*/ 53009 h 503583"/>
              <a:gd name="connsiteX26" fmla="*/ 1021026 w 1040904"/>
              <a:gd name="connsiteY26" fmla="*/ 33131 h 503583"/>
              <a:gd name="connsiteX27" fmla="*/ 934887 w 1040904"/>
              <a:gd name="connsiteY27" fmla="*/ 6626 h 503583"/>
              <a:gd name="connsiteX28" fmla="*/ 875252 w 1040904"/>
              <a:gd name="connsiteY28" fmla="*/ 0 h 503583"/>
              <a:gd name="connsiteX29" fmla="*/ 543948 w 1040904"/>
              <a:gd name="connsiteY29" fmla="*/ 6626 h 503583"/>
              <a:gd name="connsiteX30" fmla="*/ 497565 w 1040904"/>
              <a:gd name="connsiteY30" fmla="*/ 13253 h 503583"/>
              <a:gd name="connsiteX31" fmla="*/ 477687 w 1040904"/>
              <a:gd name="connsiteY31" fmla="*/ 19879 h 503583"/>
              <a:gd name="connsiteX32" fmla="*/ 172887 w 1040904"/>
              <a:gd name="connsiteY32" fmla="*/ 26505 h 503583"/>
              <a:gd name="connsiteX33" fmla="*/ 133130 w 1040904"/>
              <a:gd name="connsiteY33" fmla="*/ 39757 h 503583"/>
              <a:gd name="connsiteX34" fmla="*/ 86748 w 1040904"/>
              <a:gd name="connsiteY34" fmla="*/ 59635 h 503583"/>
              <a:gd name="connsiteX35" fmla="*/ 66870 w 1040904"/>
              <a:gd name="connsiteY35" fmla="*/ 79513 h 503583"/>
              <a:gd name="connsiteX36" fmla="*/ 33739 w 1040904"/>
              <a:gd name="connsiteY36" fmla="*/ 86139 h 503583"/>
              <a:gd name="connsiteX37" fmla="*/ 13861 w 1040904"/>
              <a:gd name="connsiteY37" fmla="*/ 92766 h 503583"/>
              <a:gd name="connsiteX38" fmla="*/ 13861 w 1040904"/>
              <a:gd name="connsiteY38" fmla="*/ 344557 h 503583"/>
              <a:gd name="connsiteX39" fmla="*/ 20487 w 1040904"/>
              <a:gd name="connsiteY39" fmla="*/ 364435 h 503583"/>
              <a:gd name="connsiteX40" fmla="*/ 80122 w 1040904"/>
              <a:gd name="connsiteY40" fmla="*/ 410818 h 503583"/>
              <a:gd name="connsiteX41" fmla="*/ 119878 w 1040904"/>
              <a:gd name="connsiteY41" fmla="*/ 430696 h 503583"/>
              <a:gd name="connsiteX42" fmla="*/ 153009 w 1040904"/>
              <a:gd name="connsiteY42" fmla="*/ 443948 h 503583"/>
              <a:gd name="connsiteX43" fmla="*/ 186139 w 1040904"/>
              <a:gd name="connsiteY43" fmla="*/ 450574 h 503583"/>
              <a:gd name="connsiteX44" fmla="*/ 225896 w 1040904"/>
              <a:gd name="connsiteY44" fmla="*/ 45720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40904" h="503583">
                <a:moveTo>
                  <a:pt x="7235" y="377687"/>
                </a:moveTo>
                <a:cubicBezTo>
                  <a:pt x="20487" y="379896"/>
                  <a:pt x="34123" y="380452"/>
                  <a:pt x="46991" y="384313"/>
                </a:cubicBezTo>
                <a:cubicBezTo>
                  <a:pt x="56452" y="387151"/>
                  <a:pt x="64247" y="394098"/>
                  <a:pt x="73496" y="397566"/>
                </a:cubicBezTo>
                <a:cubicBezTo>
                  <a:pt x="82023" y="400764"/>
                  <a:pt x="91165" y="401983"/>
                  <a:pt x="100000" y="404192"/>
                </a:cubicBezTo>
                <a:cubicBezTo>
                  <a:pt x="106626" y="408609"/>
                  <a:pt x="112755" y="413883"/>
                  <a:pt x="119878" y="417444"/>
                </a:cubicBezTo>
                <a:cubicBezTo>
                  <a:pt x="129385" y="422197"/>
                  <a:pt x="157768" y="428573"/>
                  <a:pt x="166261" y="430696"/>
                </a:cubicBezTo>
                <a:cubicBezTo>
                  <a:pt x="210696" y="452914"/>
                  <a:pt x="174160" y="437041"/>
                  <a:pt x="219270" y="450574"/>
                </a:cubicBezTo>
                <a:cubicBezTo>
                  <a:pt x="232650" y="454588"/>
                  <a:pt x="245774" y="459408"/>
                  <a:pt x="259026" y="463826"/>
                </a:cubicBezTo>
                <a:cubicBezTo>
                  <a:pt x="265652" y="466035"/>
                  <a:pt x="271990" y="469465"/>
                  <a:pt x="278904" y="470453"/>
                </a:cubicBezTo>
                <a:cubicBezTo>
                  <a:pt x="294365" y="472662"/>
                  <a:pt x="309776" y="475254"/>
                  <a:pt x="325287" y="477079"/>
                </a:cubicBezTo>
                <a:cubicBezTo>
                  <a:pt x="347332" y="479672"/>
                  <a:pt x="369522" y="480952"/>
                  <a:pt x="391548" y="483705"/>
                </a:cubicBezTo>
                <a:cubicBezTo>
                  <a:pt x="404879" y="485371"/>
                  <a:pt x="418025" y="488288"/>
                  <a:pt x="431304" y="490331"/>
                </a:cubicBezTo>
                <a:cubicBezTo>
                  <a:pt x="542142" y="507383"/>
                  <a:pt x="418277" y="487055"/>
                  <a:pt x="517443" y="503583"/>
                </a:cubicBezTo>
                <a:cubicBezTo>
                  <a:pt x="559408" y="501374"/>
                  <a:pt x="601669" y="502392"/>
                  <a:pt x="643339" y="496957"/>
                </a:cubicBezTo>
                <a:cubicBezTo>
                  <a:pt x="653133" y="495679"/>
                  <a:pt x="660764" y="487596"/>
                  <a:pt x="669843" y="483705"/>
                </a:cubicBezTo>
                <a:cubicBezTo>
                  <a:pt x="676263" y="480954"/>
                  <a:pt x="683096" y="479288"/>
                  <a:pt x="689722" y="477079"/>
                </a:cubicBezTo>
                <a:cubicBezTo>
                  <a:pt x="706376" y="427115"/>
                  <a:pt x="683912" y="488699"/>
                  <a:pt x="709600" y="437322"/>
                </a:cubicBezTo>
                <a:cubicBezTo>
                  <a:pt x="719416" y="417689"/>
                  <a:pt x="710982" y="410127"/>
                  <a:pt x="736104" y="397566"/>
                </a:cubicBezTo>
                <a:cubicBezTo>
                  <a:pt x="746177" y="392529"/>
                  <a:pt x="758047" y="392230"/>
                  <a:pt x="769235" y="390939"/>
                </a:cubicBezTo>
                <a:cubicBezTo>
                  <a:pt x="981697" y="366423"/>
                  <a:pt x="845141" y="388227"/>
                  <a:pt x="948139" y="371061"/>
                </a:cubicBezTo>
                <a:cubicBezTo>
                  <a:pt x="953154" y="367717"/>
                  <a:pt x="978123" y="352948"/>
                  <a:pt x="981270" y="344557"/>
                </a:cubicBezTo>
                <a:cubicBezTo>
                  <a:pt x="985988" y="331977"/>
                  <a:pt x="984638" y="317834"/>
                  <a:pt x="987896" y="304800"/>
                </a:cubicBezTo>
                <a:cubicBezTo>
                  <a:pt x="997358" y="266952"/>
                  <a:pt x="996996" y="271272"/>
                  <a:pt x="1014400" y="245166"/>
                </a:cubicBezTo>
                <a:lnTo>
                  <a:pt x="1034278" y="185531"/>
                </a:lnTo>
                <a:lnTo>
                  <a:pt x="1040904" y="165653"/>
                </a:lnTo>
                <a:cubicBezTo>
                  <a:pt x="1038695" y="128105"/>
                  <a:pt x="1039857" y="90206"/>
                  <a:pt x="1034278" y="53009"/>
                </a:cubicBezTo>
                <a:cubicBezTo>
                  <a:pt x="1033097" y="45134"/>
                  <a:pt x="1027779" y="37352"/>
                  <a:pt x="1021026" y="33131"/>
                </a:cubicBezTo>
                <a:cubicBezTo>
                  <a:pt x="1014356" y="28962"/>
                  <a:pt x="939056" y="7408"/>
                  <a:pt x="934887" y="6626"/>
                </a:cubicBezTo>
                <a:cubicBezTo>
                  <a:pt x="915229" y="2940"/>
                  <a:pt x="895130" y="2209"/>
                  <a:pt x="875252" y="0"/>
                </a:cubicBezTo>
                <a:lnTo>
                  <a:pt x="543948" y="6626"/>
                </a:lnTo>
                <a:cubicBezTo>
                  <a:pt x="528340" y="7174"/>
                  <a:pt x="512880" y="10190"/>
                  <a:pt x="497565" y="13253"/>
                </a:cubicBezTo>
                <a:cubicBezTo>
                  <a:pt x="490716" y="14623"/>
                  <a:pt x="484666" y="19594"/>
                  <a:pt x="477687" y="19879"/>
                </a:cubicBezTo>
                <a:cubicBezTo>
                  <a:pt x="376148" y="24023"/>
                  <a:pt x="274487" y="24296"/>
                  <a:pt x="172887" y="26505"/>
                </a:cubicBezTo>
                <a:cubicBezTo>
                  <a:pt x="159635" y="30922"/>
                  <a:pt x="144753" y="32008"/>
                  <a:pt x="133130" y="39757"/>
                </a:cubicBezTo>
                <a:cubicBezTo>
                  <a:pt x="105675" y="58060"/>
                  <a:pt x="120978" y="51078"/>
                  <a:pt x="86748" y="59635"/>
                </a:cubicBezTo>
                <a:cubicBezTo>
                  <a:pt x="80122" y="66261"/>
                  <a:pt x="75251" y="75322"/>
                  <a:pt x="66870" y="79513"/>
                </a:cubicBezTo>
                <a:cubicBezTo>
                  <a:pt x="56797" y="84550"/>
                  <a:pt x="44665" y="83407"/>
                  <a:pt x="33739" y="86139"/>
                </a:cubicBezTo>
                <a:cubicBezTo>
                  <a:pt x="26963" y="87833"/>
                  <a:pt x="20487" y="90557"/>
                  <a:pt x="13861" y="92766"/>
                </a:cubicBezTo>
                <a:cubicBezTo>
                  <a:pt x="-10411" y="189852"/>
                  <a:pt x="2218" y="129163"/>
                  <a:pt x="13861" y="344557"/>
                </a:cubicBezTo>
                <a:cubicBezTo>
                  <a:pt x="14238" y="351531"/>
                  <a:pt x="16613" y="358624"/>
                  <a:pt x="20487" y="364435"/>
                </a:cubicBezTo>
                <a:cubicBezTo>
                  <a:pt x="32943" y="383119"/>
                  <a:pt x="64327" y="400288"/>
                  <a:pt x="80122" y="410818"/>
                </a:cubicBezTo>
                <a:cubicBezTo>
                  <a:pt x="110278" y="430922"/>
                  <a:pt x="88527" y="418940"/>
                  <a:pt x="119878" y="430696"/>
                </a:cubicBezTo>
                <a:cubicBezTo>
                  <a:pt x="131015" y="434872"/>
                  <a:pt x="141616" y="440530"/>
                  <a:pt x="153009" y="443948"/>
                </a:cubicBezTo>
                <a:cubicBezTo>
                  <a:pt x="163796" y="447184"/>
                  <a:pt x="175059" y="448559"/>
                  <a:pt x="186139" y="450574"/>
                </a:cubicBezTo>
                <a:cubicBezTo>
                  <a:pt x="199357" y="452977"/>
                  <a:pt x="225896" y="457200"/>
                  <a:pt x="225896" y="457200"/>
                </a:cubicBezTo>
              </a:path>
            </a:pathLst>
          </a:custGeom>
          <a:noFill/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467600" y="3429000"/>
            <a:ext cx="152400" cy="1193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76143" y="700315"/>
            <a:ext cx="8162277" cy="2057400"/>
            <a:chOff x="-1608751" y="3556023"/>
            <a:chExt cx="12118749" cy="3054676"/>
          </a:xfrm>
        </p:grpSpPr>
        <p:grpSp>
          <p:nvGrpSpPr>
            <p:cNvPr id="29" name="Group 28"/>
            <p:cNvGrpSpPr/>
            <p:nvPr/>
          </p:nvGrpSpPr>
          <p:grpSpPr>
            <a:xfrm>
              <a:off x="-1608751" y="3556023"/>
              <a:ext cx="12118749" cy="3054676"/>
              <a:chOff x="-1682020" y="3254806"/>
              <a:chExt cx="12118749" cy="3054676"/>
            </a:xfrm>
          </p:grpSpPr>
          <p:grpSp>
            <p:nvGrpSpPr>
              <p:cNvPr id="34" name="Group 33"/>
              <p:cNvGrpSpPr>
                <a:grpSpLocks noChangeAspect="1"/>
              </p:cNvGrpSpPr>
              <p:nvPr/>
            </p:nvGrpSpPr>
            <p:grpSpPr>
              <a:xfrm>
                <a:off x="319773" y="3544085"/>
                <a:ext cx="8262641" cy="2582078"/>
                <a:chOff x="10427" y="4450562"/>
                <a:chExt cx="4650085" cy="1453153"/>
              </a:xfrm>
            </p:grpSpPr>
            <p:grpSp>
              <p:nvGrpSpPr>
                <p:cNvPr id="41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10427" y="4450562"/>
                  <a:ext cx="4650085" cy="1453153"/>
                  <a:chOff x="2667000" y="2818496"/>
                  <a:chExt cx="6340596" cy="1982103"/>
                </a:xfrm>
              </p:grpSpPr>
              <p:grpSp>
                <p:nvGrpSpPr>
                  <p:cNvPr id="43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67000" y="3219274"/>
                    <a:ext cx="6340596" cy="1581325"/>
                    <a:chOff x="-1" y="2546575"/>
                    <a:chExt cx="9057994" cy="2259036"/>
                  </a:xfrm>
                </p:grpSpPr>
                <p:pic>
                  <p:nvPicPr>
                    <p:cNvPr id="45" name="Picture 15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bright="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381097" y="2635196"/>
                      <a:ext cx="1676896" cy="21552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6" name="Picture 11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750738" y="2612381"/>
                      <a:ext cx="1972444" cy="21932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7" name="Picture 12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bright="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1" y="2554038"/>
                      <a:ext cx="1734769" cy="22364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8" name="Picture 13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93774" y="2561406"/>
                      <a:ext cx="1887322" cy="2194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9" name="Picture 14"/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rightnessContrast bright="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99412" y="2621005"/>
                      <a:ext cx="695949" cy="20740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50" name="Picture 16"/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75751" y="2546575"/>
                      <a:ext cx="1851176" cy="21958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3981657" y="2818496"/>
                    <a:ext cx="3852111" cy="50371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01" tIns="45700" rIns="91401" bIns="4570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800" b="1" dirty="0"/>
                      <a:t>Target 3 – Inner Window</a:t>
                    </a:r>
                  </a:p>
                </p:txBody>
              </p:sp>
            </p:grpSp>
            <p:pic>
              <p:nvPicPr>
                <p:cNvPr id="42" name="Picture 41" descr="IMG_0224 - edited.jpg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9647" y="4773810"/>
                  <a:ext cx="378652" cy="1122129"/>
                </a:xfrm>
                <a:prstGeom prst="rect">
                  <a:avLst/>
                </a:prstGeom>
              </p:spPr>
            </p:pic>
          </p:grpSp>
          <p:sp>
            <p:nvSpPr>
              <p:cNvPr id="35" name="TextBox 34"/>
              <p:cNvSpPr txBox="1"/>
              <p:nvPr/>
            </p:nvSpPr>
            <p:spPr>
              <a:xfrm>
                <a:off x="8448252" y="3368677"/>
                <a:ext cx="1988477" cy="333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“Suspect Areas”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534274" y="3915950"/>
                <a:ext cx="382612" cy="239353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 flipH="1">
                <a:off x="7795241" y="3755106"/>
                <a:ext cx="1191159" cy="23369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-1682020" y="3254806"/>
                <a:ext cx="2345821" cy="577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“</a:t>
                </a:r>
                <a:r>
                  <a:rPr lang="en-US" sz="1200" dirty="0" smtClean="0">
                    <a:solidFill>
                      <a:srgbClr val="FF0000"/>
                    </a:solidFill>
                  </a:rPr>
                  <a:t>Suspect Areas”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122083" y="3915950"/>
                <a:ext cx="382612" cy="239353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87258" y="3736448"/>
                <a:ext cx="1025549" cy="30800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/>
            <p:cNvSpPr/>
            <p:nvPr/>
          </p:nvSpPr>
          <p:spPr>
            <a:xfrm>
              <a:off x="416575" y="4990598"/>
              <a:ext cx="425997" cy="99615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58341" y="4026884"/>
              <a:ext cx="292900" cy="9671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8303930" y="4990598"/>
              <a:ext cx="425997" cy="99615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8561753" y="4037375"/>
              <a:ext cx="488443" cy="9523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itle 62"/>
          <p:cNvSpPr>
            <a:spLocks noGrp="1"/>
          </p:cNvSpPr>
          <p:nvPr>
            <p:ph type="title"/>
          </p:nvPr>
        </p:nvSpPr>
        <p:spPr>
          <a:xfrm>
            <a:off x="76200" y="-14514"/>
            <a:ext cx="8991600" cy="643959"/>
          </a:xfrm>
        </p:spPr>
        <p:txBody>
          <a:bodyPr/>
          <a:lstStyle/>
          <a:p>
            <a:r>
              <a:rPr lang="en-US" sz="2100" dirty="0" smtClean="0"/>
              <a:t>Target 12 leak location is not yet precisely known, but Target 3 photography showed damage in this area</a:t>
            </a:r>
            <a:endParaRPr lang="en-US" sz="2100" dirty="0"/>
          </a:p>
        </p:txBody>
      </p:sp>
      <p:grpSp>
        <p:nvGrpSpPr>
          <p:cNvPr id="98" name="Group 97"/>
          <p:cNvGrpSpPr/>
          <p:nvPr/>
        </p:nvGrpSpPr>
        <p:grpSpPr>
          <a:xfrm>
            <a:off x="3048000" y="2667000"/>
            <a:ext cx="6077642" cy="3551024"/>
            <a:chOff x="2686267" y="2794288"/>
            <a:chExt cx="6077642" cy="3551024"/>
          </a:xfrm>
        </p:grpSpPr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2686267" y="2794288"/>
              <a:ext cx="4525016" cy="3551024"/>
              <a:chOff x="5592599" y="-680804"/>
              <a:chExt cx="9535881" cy="7483316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2599" y="895541"/>
                <a:ext cx="4433973" cy="563413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11228" y="656768"/>
                <a:ext cx="1892060" cy="6145744"/>
              </a:xfrm>
              <a:prstGeom prst="rect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7722766" y="2491228"/>
                <a:ext cx="643112" cy="235282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V="1">
                <a:off x="7722766" y="690829"/>
                <a:ext cx="2453098" cy="1800399"/>
              </a:xfrm>
              <a:prstGeom prst="line">
                <a:avLst/>
              </a:prstGeom>
              <a:ln w="12700">
                <a:solidFill>
                  <a:srgbClr val="FF0000"/>
                </a:solidFill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722766" y="4844054"/>
                <a:ext cx="2473171" cy="1908726"/>
              </a:xfrm>
              <a:prstGeom prst="line">
                <a:avLst/>
              </a:prstGeom>
              <a:ln w="12700">
                <a:solidFill>
                  <a:srgbClr val="FF0000"/>
                </a:solidFill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0148536" y="-680804"/>
                <a:ext cx="4979944" cy="972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Erosion in Corner of Press Fit Between Inner/Outer Hg Vessel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1057305" y="2100433"/>
                <a:ext cx="630028" cy="394853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Arrow Connector 57"/>
              <p:cNvCxnSpPr>
                <a:stCxn id="56" idx="2"/>
                <a:endCxn id="57" idx="0"/>
              </p:cNvCxnSpPr>
              <p:nvPr/>
            </p:nvCxnSpPr>
            <p:spPr>
              <a:xfrm flipH="1">
                <a:off x="11372319" y="292094"/>
                <a:ext cx="1266190" cy="180833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6342708" y="3379336"/>
              <a:ext cx="2421201" cy="2792864"/>
              <a:chOff x="5808399" y="3352799"/>
              <a:chExt cx="2421201" cy="2792864"/>
            </a:xfrm>
          </p:grpSpPr>
          <p:pic>
            <p:nvPicPr>
              <p:cNvPr id="64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7600" y="3352800"/>
                <a:ext cx="762000" cy="2270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808399" y="3352799"/>
                <a:ext cx="1524000" cy="279286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cxnSp>
            <p:nvCxnSpPr>
              <p:cNvPr id="66" name="Straight Arrow Connector 65"/>
              <p:cNvCxnSpPr/>
              <p:nvPr/>
            </p:nvCxnSpPr>
            <p:spPr>
              <a:xfrm flipH="1" flipV="1">
                <a:off x="6244987" y="4146608"/>
                <a:ext cx="1327935" cy="85519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Arrow Connector 87"/>
            <p:cNvCxnSpPr>
              <a:stCxn id="56" idx="2"/>
            </p:cNvCxnSpPr>
            <p:nvPr/>
          </p:nvCxnSpPr>
          <p:spPr>
            <a:xfrm>
              <a:off x="6029729" y="3255953"/>
              <a:ext cx="633452" cy="53982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29" y="3505200"/>
            <a:ext cx="2539371" cy="2286000"/>
          </a:xfrm>
          <a:prstGeom prst="rect">
            <a:avLst/>
          </a:prstGeom>
          <a:ln w="25400">
            <a:solidFill>
              <a:srgbClr val="FF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7" name="Oval 96"/>
          <p:cNvSpPr/>
          <p:nvPr/>
        </p:nvSpPr>
        <p:spPr>
          <a:xfrm>
            <a:off x="144938" y="3835694"/>
            <a:ext cx="931103" cy="84645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381000" y="2743200"/>
            <a:ext cx="1600200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Erosion at End of Supply Passage</a:t>
            </a:r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740229" y="3153228"/>
            <a:ext cx="381000" cy="68580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914164" y="1545849"/>
            <a:ext cx="110959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u="sng" dirty="0" smtClean="0"/>
              <a:t>T3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/>
              <a:t>2791 </a:t>
            </a:r>
            <a:r>
              <a:rPr lang="en-US" sz="1400" dirty="0" err="1" smtClean="0"/>
              <a:t>MW·h</a:t>
            </a:r>
            <a:endParaRPr lang="en-US" sz="1400" dirty="0" smtClean="0"/>
          </a:p>
          <a:p>
            <a:pPr algn="ctr">
              <a:lnSpc>
                <a:spcPct val="90000"/>
              </a:lnSpc>
            </a:pPr>
            <a:r>
              <a:rPr lang="en-US" sz="1400" dirty="0" smtClean="0"/>
              <a:t>845 kW</a:t>
            </a:r>
          </a:p>
        </p:txBody>
      </p:sp>
    </p:spTree>
    <p:extLst>
      <p:ext uri="{BB962C8B-B14F-4D97-AF65-F5344CB8AC3E}">
        <p14:creationId xmlns:p14="http://schemas.microsoft.com/office/powerpoint/2010/main" val="29472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269578"/>
          </a:xfrm>
        </p:spPr>
        <p:txBody>
          <a:bodyPr/>
          <a:lstStyle/>
          <a:p>
            <a:r>
              <a:rPr lang="en-US" dirty="0" smtClean="0"/>
              <a:t>The T-12 leak is at vessel region of moderately high saturation time – a metric of cavitation damage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676399"/>
            <a:ext cx="8642640" cy="4162717"/>
          </a:xfrm>
        </p:spPr>
        <p:txBody>
          <a:bodyPr/>
          <a:lstStyle/>
          <a:p>
            <a:r>
              <a:rPr lang="en-US" dirty="0" smtClean="0"/>
              <a:t>It is also a region of relatively low mercury velocity at the wall, a damage mitigating mechanism</a:t>
            </a:r>
            <a:endParaRPr lang="en-US" dirty="0"/>
          </a:p>
        </p:txBody>
      </p:sp>
      <p:pic>
        <p:nvPicPr>
          <p:cNvPr id="4" name="Picture 3" descr="D:\Home\riu\Saul\Tsat_Pulse_sat_3_1msec\Tsat_3_1_bulk-nose_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8" b="6215"/>
          <a:stretch/>
        </p:blipFill>
        <p:spPr bwMode="auto">
          <a:xfrm>
            <a:off x="144004" y="3048000"/>
            <a:ext cx="496139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Home\riu\AccelPerfTalk\Dec_2011\vcon1_270rp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76" t="1145" r="21510"/>
          <a:stretch/>
        </p:blipFill>
        <p:spPr bwMode="auto">
          <a:xfrm>
            <a:off x="5181600" y="2438400"/>
            <a:ext cx="3657600" cy="34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5909819"/>
            <a:ext cx="422904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Saturation time around front portion of bulk mercury volume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3048000"/>
            <a:ext cx="4331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Calibri"/>
              </a:rPr>
              <a:t>µ</a:t>
            </a:r>
            <a:r>
              <a:rPr lang="en-US" dirty="0" smtClean="0"/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3213" y="5909819"/>
            <a:ext cx="367440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Mercury shear flow velocity on inside target surface</a:t>
            </a:r>
          </a:p>
        </p:txBody>
      </p:sp>
    </p:spTree>
    <p:extLst>
      <p:ext uri="{BB962C8B-B14F-4D97-AF65-F5344CB8AC3E}">
        <p14:creationId xmlns:p14="http://schemas.microsoft.com/office/powerpoint/2010/main" val="195907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for T-12 PIE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38200"/>
            <a:ext cx="5442240" cy="26663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Drain residual mercury by rotating horizontal</a:t>
            </a:r>
          </a:p>
          <a:p>
            <a:r>
              <a:rPr lang="en-US" sz="2400" dirty="0" smtClean="0"/>
              <a:t>Inspect beam entrance region with video probe</a:t>
            </a:r>
          </a:p>
          <a:p>
            <a:r>
              <a:rPr lang="en-US" sz="2400" dirty="0" smtClean="0"/>
              <a:t>Turn vertical, use probe with “snoop” to precisely find leak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28599"/>
            <a:ext cx="3505201" cy="3155462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6560" y="3582040"/>
            <a:ext cx="8642640" cy="266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Cut samples from target nose using existing cutting machine</a:t>
            </a:r>
          </a:p>
          <a:p>
            <a:pPr lvl="1"/>
            <a:r>
              <a:rPr lang="en-US" dirty="0" smtClean="0"/>
              <a:t>Shift cut location as needed</a:t>
            </a:r>
          </a:p>
          <a:p>
            <a:r>
              <a:rPr lang="en-US" dirty="0" smtClean="0"/>
              <a:t>Conduct through-wall photography of target carcass</a:t>
            </a:r>
          </a:p>
          <a:p>
            <a:r>
              <a:rPr lang="en-US" dirty="0" smtClean="0"/>
              <a:t>Prepare T-12 for waste shipment in mid March</a:t>
            </a:r>
          </a:p>
          <a:p>
            <a:r>
              <a:rPr lang="en-US" dirty="0" smtClean="0"/>
              <a:t>Clean samples</a:t>
            </a:r>
            <a:r>
              <a:rPr lang="en-US" dirty="0"/>
              <a:t> </a:t>
            </a:r>
            <a:r>
              <a:rPr lang="en-US" dirty="0" smtClean="0"/>
              <a:t>&amp; perform direct photography</a:t>
            </a:r>
          </a:p>
          <a:p>
            <a:r>
              <a:rPr lang="en-US" dirty="0" smtClean="0"/>
              <a:t>Detailed PIE analysis plan to be determined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2116" y="3042429"/>
            <a:ext cx="126188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T3 sample</a:t>
            </a:r>
          </a:p>
        </p:txBody>
      </p:sp>
    </p:spTree>
    <p:extLst>
      <p:ext uri="{BB962C8B-B14F-4D97-AF65-F5344CB8AC3E}">
        <p14:creationId xmlns:p14="http://schemas.microsoft.com/office/powerpoint/2010/main" val="366341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0"/>
            <a:ext cx="8636290" cy="720197"/>
          </a:xfrm>
        </p:spPr>
        <p:txBody>
          <a:bodyPr/>
          <a:lstStyle/>
          <a:p>
            <a:r>
              <a:rPr lang="en-US" sz="2400" dirty="0" smtClean="0"/>
              <a:t>A PIE characterization contract is currently underway with BWXT (Lynchburg, VA)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62000"/>
            <a:ext cx="8642640" cy="5077117"/>
          </a:xfrm>
        </p:spPr>
        <p:txBody>
          <a:bodyPr/>
          <a:lstStyle/>
          <a:p>
            <a:r>
              <a:rPr lang="en-US" sz="1800" dirty="0"/>
              <a:t>By examination and comparison to T7, the inner wall of T6 appeared to have fractured not long before leak </a:t>
            </a:r>
            <a:r>
              <a:rPr lang="en-US" sz="1800" dirty="0" smtClean="0"/>
              <a:t>occurred</a:t>
            </a:r>
            <a:endParaRPr lang="en-US" sz="1800" dirty="0"/>
          </a:p>
          <a:p>
            <a:r>
              <a:rPr lang="en-US" sz="1800" dirty="0"/>
              <a:t>The fracture surface is relatively fresh and </a:t>
            </a:r>
            <a:r>
              <a:rPr lang="en-US" sz="1800" dirty="0" smtClean="0"/>
              <a:t>should </a:t>
            </a:r>
            <a:r>
              <a:rPr lang="en-US" sz="1800" dirty="0"/>
              <a:t>reveal </a:t>
            </a:r>
            <a:r>
              <a:rPr lang="en-US" sz="1800" dirty="0" smtClean="0"/>
              <a:t>information </a:t>
            </a:r>
            <a:r>
              <a:rPr lang="en-US" sz="1800" dirty="0"/>
              <a:t>on fracture </a:t>
            </a:r>
            <a:r>
              <a:rPr lang="en-US" sz="1800" dirty="0" smtClean="0"/>
              <a:t>mechanism</a:t>
            </a:r>
          </a:p>
          <a:p>
            <a:pPr lvl="1"/>
            <a:r>
              <a:rPr lang="en-US" sz="1400" dirty="0" smtClean="0"/>
              <a:t>Fatigue, liquid metal embrittlement, etc.</a:t>
            </a:r>
            <a:endParaRPr lang="en-US" sz="1400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131787" y="2302318"/>
            <a:ext cx="2449613" cy="1588607"/>
            <a:chOff x="1828800" y="1530308"/>
            <a:chExt cx="3882634" cy="2517939"/>
          </a:xfrm>
        </p:grpSpPr>
        <p:pic>
          <p:nvPicPr>
            <p:cNvPr id="4" name="Picture 3" descr="IMG_0612 edited.jpe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3733800" y="1920911"/>
              <a:ext cx="1977634" cy="21273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828800" y="1905000"/>
              <a:ext cx="1967408" cy="21403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38400" y="1530308"/>
              <a:ext cx="2590800" cy="341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u="sng" dirty="0" smtClean="0"/>
                <a:t>Target 6 – Inner Wall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53093" y="1874725"/>
            <a:ext cx="1010213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u="sng" dirty="0" smtClean="0"/>
              <a:t>T6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/>
              <a:t>617 </a:t>
            </a:r>
            <a:r>
              <a:rPr lang="en-US" sz="1400" dirty="0" err="1" smtClean="0"/>
              <a:t>MW·h</a:t>
            </a:r>
            <a:endParaRPr lang="en-US" sz="1400" dirty="0" smtClean="0"/>
          </a:p>
          <a:p>
            <a:pPr algn="ctr">
              <a:lnSpc>
                <a:spcPct val="90000"/>
              </a:lnSpc>
            </a:pPr>
            <a:r>
              <a:rPr lang="en-US" sz="1400" dirty="0" smtClean="0"/>
              <a:t>916 kW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6560" y="3823063"/>
            <a:ext cx="8642640" cy="2793113"/>
            <a:chOff x="196560" y="3823063"/>
            <a:chExt cx="8642640" cy="279311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4434114"/>
              <a:ext cx="1847273" cy="21336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4441371"/>
              <a:ext cx="1808338" cy="21336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200" y="4419600"/>
              <a:ext cx="1828800" cy="209783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02343" y="4332976"/>
              <a:ext cx="1524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u="sng" dirty="0"/>
                <a:t>Target 8 – Disk </a:t>
              </a:r>
              <a:r>
                <a:rPr lang="en-US" sz="1200" u="sng" dirty="0" smtClean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07950" y="4327974"/>
              <a:ext cx="1524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u="sng" dirty="0"/>
                <a:t>Target 8 – Disk </a:t>
              </a:r>
              <a:r>
                <a:rPr lang="en-US" sz="1200" u="sng" dirty="0" smtClean="0"/>
                <a:t>7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7733" y="4419600"/>
              <a:ext cx="1849267" cy="2196576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75199" y="4317999"/>
              <a:ext cx="1524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u="sng" dirty="0" smtClean="0"/>
                <a:t>Target 9 – Disk 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934200" y="4317999"/>
              <a:ext cx="1524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u="sng" dirty="0" smtClean="0"/>
                <a:t>Target 9 – Disk 7</a:t>
              </a: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 bwMode="auto">
            <a:xfrm>
              <a:off x="196560" y="3823063"/>
              <a:ext cx="8642640" cy="1739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2600"/>
                </a:spcBef>
              </a:pPr>
              <a:r>
                <a:rPr lang="en-US" sz="1800" dirty="0" smtClean="0"/>
                <a:t>High-dose tensile and helium gas measurement specimens will be machined and tested from Target 8 and 9 disk specimens</a:t>
              </a:r>
              <a:endParaRPr lang="en-US" sz="1800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1020070" y="2719795"/>
            <a:ext cx="381000" cy="4789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950" y="3115527"/>
            <a:ext cx="4321759" cy="580906"/>
          </a:xfrm>
          <a:prstGeom prst="rect">
            <a:avLst/>
          </a:prstGeom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492175" y="1863165"/>
            <a:ext cx="1800811" cy="1452267"/>
            <a:chOff x="6248400" y="1905000"/>
            <a:chExt cx="3018074" cy="2433930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8584973" y="3462715"/>
              <a:ext cx="681501" cy="87621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842471" y="1310929"/>
              <a:ext cx="1478858" cy="2667000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 flipH="1" flipV="1">
              <a:off x="8458199" y="3209515"/>
              <a:ext cx="808274" cy="26231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761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570156"/>
          </a:xfrm>
        </p:spPr>
        <p:txBody>
          <a:bodyPr/>
          <a:lstStyle/>
          <a:p>
            <a:r>
              <a:rPr lang="en-US" sz="1800" dirty="0" smtClean="0"/>
              <a:t>The erosion depth on the mercury window flow facing side of the Target 9 outer window has been measured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609600"/>
            <a:ext cx="8642640" cy="5077117"/>
          </a:xfrm>
        </p:spPr>
        <p:txBody>
          <a:bodyPr/>
          <a:lstStyle/>
          <a:p>
            <a:r>
              <a:rPr lang="en-US" sz="1600" dirty="0" smtClean="0"/>
              <a:t>The depth of erosion to the window flow-facing surface of the Target 9 Hg vessel outer wall (leak boundary) was measured using a surface replica and SEM examination</a:t>
            </a:r>
            <a:endParaRPr lang="en-US" sz="1600" dirty="0"/>
          </a:p>
        </p:txBody>
      </p:sp>
      <p:pic>
        <p:nvPicPr>
          <p:cNvPr id="20" name="Picture 19" descr="Screen Shot 2016-02-08 at 1.42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477" y="4648200"/>
            <a:ext cx="2313323" cy="1524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343400" y="1469571"/>
            <a:ext cx="4268659" cy="1524000"/>
            <a:chOff x="4343400" y="1469571"/>
            <a:chExt cx="4268659" cy="1524000"/>
          </a:xfrm>
        </p:grpSpPr>
        <p:pic>
          <p:nvPicPr>
            <p:cNvPr id="6" name="Picture 5" descr="H:\Projects\ORNL\(L-2015-002) SNS Targets 6 8 &amp; 9\Photos\target 9 disk 6 receipt macros\Img0088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43400" y="1469571"/>
              <a:ext cx="4268659" cy="1524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139033" y="1772904"/>
              <a:ext cx="517587" cy="479383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945161" y="1908848"/>
              <a:ext cx="585004" cy="486538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52242" y="1644114"/>
              <a:ext cx="593863" cy="550178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82389" y="1529634"/>
              <a:ext cx="571570" cy="529468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Text Box 9"/>
            <p:cNvSpPr txBox="1"/>
            <p:nvPr/>
          </p:nvSpPr>
          <p:spPr>
            <a:xfrm>
              <a:off x="5212942" y="2199312"/>
              <a:ext cx="452433" cy="496238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1</a:t>
              </a:r>
            </a:p>
          </p:txBody>
        </p:sp>
        <p:sp>
          <p:nvSpPr>
            <p:cNvPr id="12" name="Text Box 10"/>
            <p:cNvSpPr txBox="1"/>
            <p:nvPr/>
          </p:nvSpPr>
          <p:spPr>
            <a:xfrm>
              <a:off x="6086829" y="2509866"/>
              <a:ext cx="307664" cy="37921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40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2</a:t>
              </a:r>
            </a:p>
          </p:txBody>
        </p:sp>
        <p:sp>
          <p:nvSpPr>
            <p:cNvPr id="13" name="Text Box 11"/>
            <p:cNvSpPr txBox="1"/>
            <p:nvPr/>
          </p:nvSpPr>
          <p:spPr>
            <a:xfrm>
              <a:off x="6895342" y="2352457"/>
              <a:ext cx="307664" cy="37921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40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3</a:t>
              </a:r>
            </a:p>
          </p:txBody>
        </p:sp>
        <p:sp>
          <p:nvSpPr>
            <p:cNvPr id="14" name="Text Box 12"/>
            <p:cNvSpPr txBox="1"/>
            <p:nvPr/>
          </p:nvSpPr>
          <p:spPr>
            <a:xfrm>
              <a:off x="7789714" y="2252287"/>
              <a:ext cx="307664" cy="379214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4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18960" y="1164771"/>
            <a:ext cx="37338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u="sng" dirty="0" smtClean="0"/>
              <a:t>Image of Erosion on Target 9/Disk 6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191000" y="3145971"/>
            <a:ext cx="4572000" cy="1465943"/>
            <a:chOff x="4044683" y="3145971"/>
            <a:chExt cx="4572000" cy="1465943"/>
          </a:xfrm>
        </p:grpSpPr>
        <p:pic>
          <p:nvPicPr>
            <p:cNvPr id="15" name="Picture 14" descr="H:\Projects\ORNL\(L-2015-002) SNS Targets 6 8 &amp; 9\T9D6 Replication\Photos\155643_A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3429000"/>
              <a:ext cx="4273283" cy="11829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4044683" y="3145971"/>
              <a:ext cx="4572000" cy="31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u="sng" dirty="0" smtClean="0"/>
                <a:t>SEM Image of Target 9/Disk 6 Surface Replica</a:t>
              </a: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533400" y="1219200"/>
            <a:ext cx="3200400" cy="4385622"/>
            <a:chOff x="838200" y="1302305"/>
            <a:chExt cx="2590800" cy="35502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1559076"/>
              <a:ext cx="2590800" cy="3293494"/>
              <a:chOff x="76200" y="1628998"/>
              <a:chExt cx="2986316" cy="3796285"/>
            </a:xfrm>
          </p:grpSpPr>
          <p:pic>
            <p:nvPicPr>
              <p:cNvPr id="4" name="Picture 3" descr="H:\Projects\ORNL\(L-2015-002) SNS Targets 6 8 &amp; 9\Photos\target 9 disk 6 receipt macros\Img0088.jp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200" y="1628998"/>
                <a:ext cx="2986316" cy="379628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262743" y="3352800"/>
                <a:ext cx="1473199" cy="64588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838200" y="1302305"/>
              <a:ext cx="2590800" cy="31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u="sng" dirty="0" smtClean="0"/>
                <a:t>Target 9 – Disk 6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394493" y="4748624"/>
            <a:ext cx="2673307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The nominal wall thickness on this target was 0.120”</a:t>
            </a:r>
          </a:p>
          <a:p>
            <a:pPr marL="173038" indent="-1730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Thickness in latest target design is 0.090”</a:t>
            </a:r>
          </a:p>
          <a:p>
            <a:pPr marL="344488" lvl="1" indent="-171450">
              <a:lnSpc>
                <a:spcPct val="90000"/>
              </a:lnSpc>
              <a:buFont typeface="Arial" panose="020B0604020202020204" pitchFamily="34" charset="0"/>
              <a:buChar char="-"/>
            </a:pPr>
            <a:r>
              <a:rPr lang="en-US" sz="1200" dirty="0" smtClean="0"/>
              <a:t>Reduces thermal stress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577949" y="5288280"/>
            <a:ext cx="370264" cy="228600"/>
          </a:xfrm>
          <a:prstGeom prst="rect">
            <a:avLst/>
          </a:prstGeom>
          <a:noFill/>
          <a:ln w="25400">
            <a:solidFill>
              <a:srgbClr val="FF00FF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9946" y="5715000"/>
            <a:ext cx="1109599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u="sng" dirty="0" smtClean="0"/>
              <a:t>T9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/>
              <a:t>4195 </a:t>
            </a:r>
            <a:r>
              <a:rPr lang="en-US" sz="1400" dirty="0" err="1" smtClean="0"/>
              <a:t>MW·h</a:t>
            </a:r>
            <a:endParaRPr lang="en-US" sz="1400" dirty="0" smtClean="0"/>
          </a:p>
          <a:p>
            <a:pPr algn="ctr">
              <a:lnSpc>
                <a:spcPct val="90000"/>
              </a:lnSpc>
            </a:pPr>
            <a:r>
              <a:rPr lang="en-US" sz="1400" dirty="0" smtClean="0"/>
              <a:t>1033 kW</a:t>
            </a:r>
          </a:p>
        </p:txBody>
      </p:sp>
    </p:spTree>
    <p:extLst>
      <p:ext uri="{BB962C8B-B14F-4D97-AF65-F5344CB8AC3E}">
        <p14:creationId xmlns:p14="http://schemas.microsoft.com/office/powerpoint/2010/main" val="416223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37110"/>
            <a:ext cx="8636290" cy="49629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5486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2000" dirty="0"/>
              <a:t>Recent </a:t>
            </a:r>
            <a:r>
              <a:rPr lang="en-US" sz="2000" dirty="0" smtClean="0"/>
              <a:t>Target Power Histories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Modification of Administrative Dose Limits at the SNS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Change in target dose calculation methodology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Increase in administrative dose limit for target modules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1800" dirty="0" smtClean="0"/>
              <a:t>Increase in administrative dose limit for Inconel proton beam windows (PBW)</a:t>
            </a:r>
            <a:endParaRPr lang="en-US" sz="1800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Current Post Irradiation Examination (PIE) Characterization of SNS Targets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Target 10: </a:t>
            </a:r>
            <a:r>
              <a:rPr lang="en-US" sz="1800" dirty="0"/>
              <a:t>sampling, cleaning and characterization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1800" dirty="0" smtClean="0"/>
              <a:t>Target 12: pressure </a:t>
            </a:r>
            <a:r>
              <a:rPr lang="en-US" sz="1800" dirty="0"/>
              <a:t>decay, leak location, photography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Current </a:t>
            </a:r>
            <a:r>
              <a:rPr lang="en-US" sz="2000" dirty="0"/>
              <a:t>BWXT </a:t>
            </a:r>
            <a:r>
              <a:rPr lang="en-US" sz="2000" dirty="0" smtClean="0"/>
              <a:t>target PIE Contract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Target 6 </a:t>
            </a:r>
            <a:r>
              <a:rPr lang="en-US" sz="1800" dirty="0"/>
              <a:t>inner window fracture characterization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Targets 8 </a:t>
            </a:r>
            <a:r>
              <a:rPr lang="en-US" sz="1800" dirty="0"/>
              <a:t>and </a:t>
            </a:r>
            <a:r>
              <a:rPr lang="en-US" sz="1800" dirty="0" smtClean="0"/>
              <a:t>9 </a:t>
            </a:r>
            <a:r>
              <a:rPr lang="en-US" sz="1800" dirty="0"/>
              <a:t>tensile property characterization and helium gas </a:t>
            </a:r>
            <a:r>
              <a:rPr lang="en-US" sz="1800" dirty="0" smtClean="0"/>
              <a:t>measurements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1800" dirty="0" smtClean="0"/>
              <a:t>Target 9 </a:t>
            </a:r>
            <a:r>
              <a:rPr lang="en-US" sz="1800" dirty="0"/>
              <a:t>outer wall erosion characterization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PBW </a:t>
            </a:r>
            <a:r>
              <a:rPr lang="en-US" sz="2000" dirty="0" smtClean="0"/>
              <a:t>Sampling Effort and Characterization of Samples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514"/>
            <a:ext cx="8636290" cy="676339"/>
          </a:xfrm>
        </p:spPr>
        <p:txBody>
          <a:bodyPr/>
          <a:lstStyle/>
          <a:p>
            <a:r>
              <a:rPr lang="en-US" sz="2200" dirty="0" smtClean="0"/>
              <a:t>Samples were removed from SNS Inconel</a:t>
            </a:r>
            <a:r>
              <a:rPr lang="en-US" sz="2200" baseline="30000" dirty="0" smtClean="0"/>
              <a:t>®</a:t>
            </a:r>
            <a:r>
              <a:rPr lang="en-US" sz="2200" dirty="0" smtClean="0"/>
              <a:t> 718 proton beam window #4 using a new annular cutter machine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4895688"/>
          </a:xfrm>
        </p:spPr>
        <p:txBody>
          <a:bodyPr/>
          <a:lstStyle/>
          <a:p>
            <a:r>
              <a:rPr lang="en-US" sz="1800" dirty="0" smtClean="0"/>
              <a:t>Operation was conducted in target cart transfer room – underneath the service bay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828800"/>
            <a:ext cx="3352800" cy="37736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498600"/>
            <a:ext cx="3886200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u="sng" dirty="0" smtClean="0"/>
              <a:t>PBW Sampler Configuration (exploded view)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1498600"/>
            <a:ext cx="4419600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u="sng" dirty="0" smtClean="0"/>
              <a:t>PBW Sampler Configuration (cross section)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90600" y="1803399"/>
            <a:ext cx="3308153" cy="4327516"/>
            <a:chOff x="1209418" y="1803399"/>
            <a:chExt cx="3308153" cy="4327516"/>
          </a:xfrm>
        </p:grpSpPr>
        <p:pic>
          <p:nvPicPr>
            <p:cNvPr id="5" name="Picture 4" descr="106070200-m8u-8700-b242_0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418" y="1803399"/>
              <a:ext cx="2415524" cy="432751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120571" y="4699000"/>
              <a:ext cx="1295400" cy="42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/>
                <a:t>PBW Sampling Device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93571" y="2119086"/>
              <a:ext cx="1524000" cy="42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/>
                <a:t>Proton Beam Window Assembly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514600" y="2438400"/>
              <a:ext cx="609600" cy="228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2975428" y="4967514"/>
              <a:ext cx="460830" cy="3374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 rot="1778045">
              <a:off x="2220788" y="5297861"/>
              <a:ext cx="1268751" cy="68828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34200" y="5791200"/>
            <a:ext cx="1295400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Sampling Device Cutter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00600" y="5791200"/>
            <a:ext cx="1524000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Proton Beam Window Assembly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769429" y="5348514"/>
            <a:ext cx="586724" cy="486229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774543" y="5334000"/>
            <a:ext cx="497114" cy="50800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2276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8144"/>
            <a:ext cx="8636290" cy="623248"/>
          </a:xfrm>
        </p:spPr>
        <p:txBody>
          <a:bodyPr/>
          <a:lstStyle/>
          <a:p>
            <a:r>
              <a:rPr lang="en-US" sz="2000" dirty="0" smtClean="0"/>
              <a:t>Plan is to have PBW samples characterized using tensile testing and electron microscopy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642640" cy="4929132"/>
          </a:xfrm>
        </p:spPr>
        <p:txBody>
          <a:bodyPr/>
          <a:lstStyle/>
          <a:p>
            <a:r>
              <a:rPr lang="en-US" sz="1800" dirty="0" smtClean="0"/>
              <a:t>Specimens will be machined and tested from the four PBW #4 disk shaped specimens, similar to target characterizations:</a:t>
            </a:r>
          </a:p>
          <a:p>
            <a:pPr lvl="1"/>
            <a:r>
              <a:rPr lang="en-US" sz="1600" dirty="0" smtClean="0"/>
              <a:t>Tensile specimens to characterize irradiated tensile properties</a:t>
            </a:r>
          </a:p>
          <a:p>
            <a:pPr lvl="1"/>
            <a:r>
              <a:rPr lang="en-US" sz="1600" dirty="0" smtClean="0"/>
              <a:t>Specimens to measure helium content and data to benchmark neutronics codes</a:t>
            </a:r>
            <a:endParaRPr lang="en-US" sz="1600" dirty="0"/>
          </a:p>
        </p:txBody>
      </p:sp>
      <p:pic>
        <p:nvPicPr>
          <p:cNvPr id="4" name="Picture 3" descr="IMG_4659 resized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2108200"/>
            <a:ext cx="3354688" cy="2286000"/>
          </a:xfrm>
          <a:prstGeom prst="rect">
            <a:avLst/>
          </a:prstGeom>
        </p:spPr>
      </p:pic>
      <p:pic>
        <p:nvPicPr>
          <p:cNvPr id="5" name="Picture 4" descr="IMG_4668 resized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4415971"/>
            <a:ext cx="3352800" cy="2061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972814"/>
            <a:ext cx="2966132" cy="3214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5334000"/>
            <a:ext cx="44167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smtClean="0"/>
              <a:t>On hold - 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/>
              <a:t>PBW PIE contract not funded</a:t>
            </a:r>
          </a:p>
        </p:txBody>
      </p:sp>
    </p:spTree>
    <p:extLst>
      <p:ext uri="{BB962C8B-B14F-4D97-AF65-F5344CB8AC3E}">
        <p14:creationId xmlns:p14="http://schemas.microsoft.com/office/powerpoint/2010/main" val="15445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36290" cy="49629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74914"/>
            <a:ext cx="8763000" cy="542108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Target 12 set the record for total beam energy received and hours operating above 1.3 MW</a:t>
            </a:r>
          </a:p>
          <a:p>
            <a:r>
              <a:rPr lang="en-US" dirty="0" smtClean="0"/>
              <a:t>The target dose calculation methodology was changed to better account for neutron contribution</a:t>
            </a:r>
          </a:p>
          <a:p>
            <a:r>
              <a:rPr lang="en-US" dirty="0" smtClean="0"/>
              <a:t>Administrative dose limits for the target module and PBW were increased</a:t>
            </a:r>
          </a:p>
          <a:p>
            <a:r>
              <a:rPr lang="en-US" dirty="0" smtClean="0"/>
              <a:t>Target 10 leak location was sampled and the failure mechanism will be characterized by outside vendor</a:t>
            </a:r>
          </a:p>
          <a:p>
            <a:r>
              <a:rPr lang="en-US" dirty="0" smtClean="0"/>
              <a:t>Target 12 leak location was found and characterization of the leak location and preparations for sampling are ongoing</a:t>
            </a:r>
          </a:p>
          <a:p>
            <a:r>
              <a:rPr lang="en-US" dirty="0" smtClean="0"/>
              <a:t>The erosion depth to the outer Hg vessel wall was measured for Disk 6 from Target 9 – nearly 30</a:t>
            </a:r>
            <a:r>
              <a:rPr lang="en-US" dirty="0"/>
              <a:t>% wall thickness lost </a:t>
            </a:r>
            <a:endParaRPr lang="en-US" dirty="0" smtClean="0"/>
          </a:p>
          <a:p>
            <a:r>
              <a:rPr lang="en-US" dirty="0" smtClean="0"/>
              <a:t>Four disk-shaped specimens were sampled from the Inconel 718 PBW #4 and are available for future testing</a:t>
            </a:r>
          </a:p>
        </p:txBody>
      </p:sp>
    </p:spTree>
    <p:extLst>
      <p:ext uri="{BB962C8B-B14F-4D97-AF65-F5344CB8AC3E}">
        <p14:creationId xmlns:p14="http://schemas.microsoft.com/office/powerpoint/2010/main" val="8531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Target Power Histories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57606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48600" y="4038600"/>
            <a:ext cx="413267" cy="533400"/>
          </a:xfrm>
          <a:prstGeom prst="rect">
            <a:avLst/>
          </a:prstGeom>
          <a:noFill/>
          <a:ln w="25400">
            <a:solidFill>
              <a:srgbClr val="FF00FF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3581400"/>
            <a:ext cx="533400" cy="228600"/>
          </a:xfrm>
          <a:prstGeom prst="rect">
            <a:avLst/>
          </a:prstGeom>
          <a:noFill/>
          <a:ln w="25400">
            <a:solidFill>
              <a:srgbClr val="FF00FF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900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670248"/>
          </a:xfrm>
        </p:spPr>
        <p:txBody>
          <a:bodyPr/>
          <a:lstStyle/>
          <a:p>
            <a:r>
              <a:rPr lang="en-US" sz="2200" dirty="0" smtClean="0"/>
              <a:t>The target dose calculation methodology was changed to better reflect neutron contribution to dpa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14400"/>
            <a:ext cx="8642640" cy="4613143"/>
          </a:xfrm>
        </p:spPr>
        <p:txBody>
          <a:bodyPr/>
          <a:lstStyle/>
          <a:p>
            <a:r>
              <a:rPr lang="en-US" sz="2000" dirty="0" smtClean="0"/>
              <a:t>Target radiation damage is estimated online using beam profile data from the RTBT Wizard</a:t>
            </a:r>
          </a:p>
          <a:p>
            <a:r>
              <a:rPr lang="en-US" sz="2000" dirty="0" smtClean="0"/>
              <a:t>The maximum displacements </a:t>
            </a:r>
            <a:r>
              <a:rPr lang="en-US" sz="2000" dirty="0"/>
              <a:t>per atom </a:t>
            </a:r>
            <a:r>
              <a:rPr lang="en-US" sz="2000" dirty="0" smtClean="0"/>
              <a:t>(dpa) dose calculation methodology was based on empirical data</a:t>
            </a:r>
          </a:p>
          <a:p>
            <a:pPr lvl="1"/>
            <a:r>
              <a:rPr lang="en-US" sz="1800" dirty="0" smtClean="0"/>
              <a:t>This method over predicted the neutron contribution to dpa with more peaked beam profiles and under predicted with less peaked beams</a:t>
            </a:r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  <a:p>
            <a:pPr>
              <a:spcBef>
                <a:spcPts val="200"/>
              </a:spcBef>
            </a:pPr>
            <a:r>
              <a:rPr lang="en-US" sz="2000" dirty="0" smtClean="0"/>
              <a:t>New dpa dose calculation methodology is modeling based (MCNPX)</a:t>
            </a:r>
          </a:p>
          <a:p>
            <a:pPr lvl="1"/>
            <a:r>
              <a:rPr lang="en-US" sz="1800" dirty="0" smtClean="0"/>
              <a:t>New method better accounts for the neutron contribution when the peaking ratio deviates from the baseline beam profile (P/P</a:t>
            </a:r>
            <a:r>
              <a:rPr lang="en-US" sz="1800" baseline="-25000" dirty="0" smtClean="0"/>
              <a:t>o</a:t>
            </a:r>
            <a:r>
              <a:rPr lang="en-US" sz="1800" dirty="0" smtClean="0"/>
              <a:t> = 1)</a:t>
            </a:r>
            <a:endParaRPr lang="en-US" sz="18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2373528" y="2895600"/>
            <a:ext cx="4941672" cy="2318965"/>
            <a:chOff x="1600200" y="1934846"/>
            <a:chExt cx="6172200" cy="2896411"/>
          </a:xfrm>
        </p:grpSpPr>
        <p:grpSp>
          <p:nvGrpSpPr>
            <p:cNvPr id="8" name="Group 7"/>
            <p:cNvGrpSpPr/>
            <p:nvPr/>
          </p:nvGrpSpPr>
          <p:grpSpPr>
            <a:xfrm>
              <a:off x="2276993" y="2011046"/>
              <a:ext cx="3666607" cy="2438400"/>
              <a:chOff x="2810393" y="3048000"/>
              <a:chExt cx="3666607" cy="2438400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2822575" y="3048000"/>
                <a:ext cx="0" cy="24384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2810393" y="5477393"/>
                <a:ext cx="3666607" cy="900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5334001" y="4525647"/>
              <a:ext cx="2438399" cy="30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 smtClean="0"/>
                <a:t>P/P</a:t>
              </a:r>
              <a:r>
                <a:rPr lang="en-US" sz="1050" baseline="-25000" dirty="0" smtClean="0"/>
                <a:t>o </a:t>
              </a:r>
              <a:r>
                <a:rPr lang="en-US" sz="1000" dirty="0" smtClean="0"/>
                <a:t>(Peaking Ratio)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00200" y="1934846"/>
              <a:ext cx="685800" cy="49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 smtClean="0"/>
                <a:t>dpa</a:t>
              </a:r>
              <a:r>
                <a:rPr lang="en-US" sz="1200" dirty="0" smtClean="0"/>
                <a:t> </a:t>
              </a:r>
              <a:r>
                <a:rPr lang="en-US" sz="1000" dirty="0" smtClean="0"/>
                <a:t>(dose)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962400" y="4380499"/>
              <a:ext cx="0" cy="13716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810001" y="4485711"/>
              <a:ext cx="304800" cy="322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/>
                <a:t>1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2286000" y="2987480"/>
              <a:ext cx="3505200" cy="137160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2286000" y="3276600"/>
              <a:ext cx="3505200" cy="838200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286000" y="2315846"/>
              <a:ext cx="3507217" cy="87746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578280" y="2139926"/>
              <a:ext cx="1142999" cy="30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 smtClean="0"/>
                <a:t>Total </a:t>
              </a:r>
              <a:r>
                <a:rPr lang="en-US" sz="1050" baseline="-25000" dirty="0" smtClean="0"/>
                <a:t>dpa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16242" y="3094337"/>
              <a:ext cx="1971608" cy="30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 smtClean="0"/>
                <a:t>Neutron</a:t>
              </a:r>
              <a:r>
                <a:rPr lang="en-US" sz="1050" dirty="0" smtClean="0"/>
                <a:t> </a:t>
              </a:r>
              <a:r>
                <a:rPr lang="en-US" sz="1050" baseline="-25000" dirty="0" smtClean="0"/>
                <a:t>dpa</a:t>
              </a:r>
              <a:r>
                <a:rPr lang="en-US" sz="1050" dirty="0" smtClean="0"/>
                <a:t> </a:t>
              </a:r>
              <a:r>
                <a:rPr lang="en-US" sz="1000" dirty="0" smtClean="0"/>
                <a:t>(previous)</a:t>
              </a:r>
              <a:endParaRPr lang="en-US" sz="1000" baseline="-25000" dirty="0" smtClean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82092" y="2819400"/>
              <a:ext cx="1219200" cy="30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 smtClean="0"/>
                <a:t>Proton</a:t>
              </a:r>
              <a:r>
                <a:rPr lang="en-US" sz="1050" dirty="0" smtClean="0"/>
                <a:t> </a:t>
              </a:r>
              <a:r>
                <a:rPr lang="en-US" sz="1050" baseline="-25000" dirty="0" smtClean="0"/>
                <a:t>dpa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3962400" y="2239646"/>
              <a:ext cx="0" cy="2209800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2286000" y="3505200"/>
              <a:ext cx="3505200" cy="381000"/>
            </a:xfrm>
            <a:prstGeom prst="line">
              <a:avLst/>
            </a:prstGeom>
            <a:ln w="19050">
              <a:solidFill>
                <a:srgbClr val="0000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731922" y="3352097"/>
              <a:ext cx="1647240" cy="30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dirty="0" smtClean="0"/>
                <a:t>Neutron</a:t>
              </a:r>
              <a:r>
                <a:rPr lang="en-US" sz="1050" dirty="0" smtClean="0"/>
                <a:t> </a:t>
              </a:r>
              <a:r>
                <a:rPr lang="en-US" sz="1050" baseline="-25000" dirty="0" smtClean="0"/>
                <a:t>dpa</a:t>
              </a:r>
              <a:r>
                <a:rPr lang="en-US" sz="1050" dirty="0" smtClean="0"/>
                <a:t> </a:t>
              </a:r>
              <a:r>
                <a:rPr lang="en-US" sz="1000" dirty="0" smtClean="0"/>
                <a:t>(new)</a:t>
              </a:r>
              <a:endParaRPr lang="en-US" sz="1000" baseline="-250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331097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686800" cy="80616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b="1" dirty="0" smtClean="0"/>
              <a:t>The dose limit for target modules was increased after reviewing results from PIE tensile </a:t>
            </a:r>
            <a:r>
              <a:rPr lang="en-US" sz="2200" b="1" dirty="0"/>
              <a:t>t</a:t>
            </a:r>
            <a:r>
              <a:rPr lang="en-US" sz="2200" b="1" dirty="0" smtClean="0"/>
              <a:t>ests</a:t>
            </a:r>
            <a:endParaRPr lang="en-US" sz="22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6381" y="990600"/>
            <a:ext cx="8692750" cy="5687255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200" dirty="0" smtClean="0"/>
              <a:t>The administrative dose limit for the target was originally set at 5 dpa and was increased to 10 dpa after consultation with subject matter experts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Tensile testing results from SNS targets revealed appreciable ductility was retained after ~7 dpa, which provided confidence to change dose limit</a:t>
            </a:r>
          </a:p>
          <a:p>
            <a:r>
              <a:rPr lang="en-US" sz="2200" dirty="0" smtClean="0"/>
              <a:t>Two changes were made to the target administrative dose limit:</a:t>
            </a:r>
          </a:p>
          <a:p>
            <a:pPr lvl="1"/>
            <a:r>
              <a:rPr lang="en-US" sz="2000" dirty="0"/>
              <a:t>The administrative dose limit was increased to 12 </a:t>
            </a:r>
            <a:r>
              <a:rPr lang="en-US" sz="2000" dirty="0" err="1"/>
              <a:t>dpa</a:t>
            </a:r>
            <a:endParaRPr lang="en-US" sz="2000" dirty="0"/>
          </a:p>
          <a:p>
            <a:pPr lvl="1"/>
            <a:r>
              <a:rPr lang="en-US" sz="2000" dirty="0" smtClean="0"/>
              <a:t>The region of consideration for the dose limit was changed from the mercury vessel inner wall to the shroud </a:t>
            </a:r>
            <a:r>
              <a:rPr lang="en-US" sz="2000" dirty="0" smtClean="0"/>
              <a:t>inner </a:t>
            </a:r>
            <a:r>
              <a:rPr lang="en-US" sz="2000" dirty="0" smtClean="0"/>
              <a:t>wall</a:t>
            </a:r>
          </a:p>
          <a:p>
            <a:pPr lvl="2"/>
            <a:r>
              <a:rPr lang="en-US" sz="1600" dirty="0" smtClean="0"/>
              <a:t>The shroud is the containment boundary when the mercury vessel leaks</a:t>
            </a:r>
          </a:p>
          <a:p>
            <a:r>
              <a:rPr lang="en-US" sz="2200" dirty="0" smtClean="0"/>
              <a:t>These two changes increased the effective </a:t>
            </a:r>
            <a:r>
              <a:rPr lang="en-US" sz="2200" dirty="0"/>
              <a:t>target radiation </a:t>
            </a:r>
            <a:r>
              <a:rPr lang="en-US" sz="2200" dirty="0" smtClean="0"/>
              <a:t>damage lifetime by approximately 50%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6400800" y="6171903"/>
            <a:ext cx="177965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106010000-TR0130-R00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106010000-TR0131-R00 </a:t>
            </a:r>
          </a:p>
        </p:txBody>
      </p:sp>
    </p:spTree>
    <p:extLst>
      <p:ext uri="{BB962C8B-B14F-4D97-AF65-F5344CB8AC3E}">
        <p14:creationId xmlns:p14="http://schemas.microsoft.com/office/powerpoint/2010/main" val="11303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32570"/>
            <a:ext cx="8636290" cy="729430"/>
          </a:xfrm>
        </p:spPr>
        <p:txBody>
          <a:bodyPr/>
          <a:lstStyle/>
          <a:p>
            <a:r>
              <a:rPr lang="en-US" sz="2400" dirty="0" smtClean="0"/>
              <a:t>The dose limit for the Proton Beam Window was also increased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42640" cy="5486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The administrative dose limit for the Inconel</a:t>
            </a:r>
            <a:r>
              <a:rPr lang="en-US" sz="2200" baseline="30000" dirty="0"/>
              <a:t>®</a:t>
            </a:r>
            <a:r>
              <a:rPr lang="en-US" sz="2200" dirty="0"/>
              <a:t> </a:t>
            </a:r>
            <a:r>
              <a:rPr lang="en-US" sz="2200" dirty="0" smtClean="0"/>
              <a:t>718 PBW </a:t>
            </a:r>
            <a:r>
              <a:rPr lang="en-US" sz="2200" dirty="0"/>
              <a:t>at the SNS was </a:t>
            </a:r>
            <a:r>
              <a:rPr lang="en-US" sz="2200" dirty="0" smtClean="0"/>
              <a:t>initially 10 </a:t>
            </a:r>
            <a:r>
              <a:rPr lang="en-US" sz="2200" dirty="0"/>
              <a:t>dpa</a:t>
            </a:r>
          </a:p>
          <a:p>
            <a:pPr lvl="1">
              <a:spcBef>
                <a:spcPts val="0"/>
              </a:spcBef>
              <a:spcAft>
                <a:spcPts val="1600"/>
              </a:spcAft>
            </a:pPr>
            <a:r>
              <a:rPr lang="en-US" sz="2200" dirty="0"/>
              <a:t>Dose limit was implemented due to uncertainty in the radiation-induced changes in mechanical properties of solution annealed (SA) </a:t>
            </a:r>
            <a:r>
              <a:rPr lang="en-US" sz="2200" dirty="0" smtClean="0"/>
              <a:t>Inconel</a:t>
            </a:r>
            <a:r>
              <a:rPr lang="en-US" sz="2200" baseline="30000" dirty="0"/>
              <a:t>®</a:t>
            </a:r>
            <a:r>
              <a:rPr lang="en-US" sz="2200" dirty="0" smtClean="0"/>
              <a:t> </a:t>
            </a:r>
            <a:r>
              <a:rPr lang="en-US" sz="2200" dirty="0"/>
              <a:t>718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A review of contemporary operational history of </a:t>
            </a:r>
            <a:r>
              <a:rPr lang="en-US" sz="2200" dirty="0" smtClean="0"/>
              <a:t>Inconel</a:t>
            </a:r>
            <a:r>
              <a:rPr lang="en-US" sz="2200" baseline="30000" dirty="0"/>
              <a:t>®</a:t>
            </a:r>
            <a:r>
              <a:rPr lang="en-US" sz="2200" dirty="0" smtClean="0"/>
              <a:t> </a:t>
            </a:r>
            <a:r>
              <a:rPr lang="en-US" sz="2200" dirty="0"/>
              <a:t>718 in high-radiation environments was </a:t>
            </a:r>
            <a:r>
              <a:rPr lang="en-US" sz="2200" dirty="0" smtClean="0"/>
              <a:t>conducted</a:t>
            </a:r>
            <a:endParaRPr lang="en-US" sz="2200" dirty="0"/>
          </a:p>
          <a:p>
            <a:pPr lvl="1">
              <a:spcBef>
                <a:spcPts val="0"/>
              </a:spcBef>
              <a:spcAft>
                <a:spcPts val="1600"/>
              </a:spcAft>
            </a:pPr>
            <a:r>
              <a:rPr lang="en-US" sz="2200" dirty="0" smtClean="0"/>
              <a:t>Inconel</a:t>
            </a:r>
            <a:r>
              <a:rPr lang="en-US" sz="2200" baseline="30000" dirty="0" smtClean="0"/>
              <a:t>®</a:t>
            </a:r>
            <a:r>
              <a:rPr lang="en-US" sz="2200" dirty="0" smtClean="0"/>
              <a:t> </a:t>
            </a:r>
            <a:r>
              <a:rPr lang="en-US" sz="2200" dirty="0"/>
              <a:t>718 PBW </a:t>
            </a:r>
            <a:r>
              <a:rPr lang="en-US" sz="2200" dirty="0" smtClean="0"/>
              <a:t>at the </a:t>
            </a:r>
            <a:r>
              <a:rPr lang="en-US" sz="2200" dirty="0"/>
              <a:t>ISIS </a:t>
            </a:r>
            <a:r>
              <a:rPr lang="en-US" sz="2200" dirty="0" smtClean="0"/>
              <a:t>First Target Station (FTS) reached 30</a:t>
            </a:r>
            <a:r>
              <a:rPr lang="en-US" sz="2200" dirty="0"/>
              <a:t>-90 dpa without failure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2200" dirty="0"/>
              <a:t>After </a:t>
            </a:r>
            <a:r>
              <a:rPr lang="en-US" sz="2200" dirty="0" smtClean="0"/>
              <a:t>review of </a:t>
            </a:r>
            <a:r>
              <a:rPr lang="en-US" sz="2200" dirty="0"/>
              <a:t>accident scenarios and load cases for the SNS PBW the administrative dose limit for Inconel 718 PBWs was increased from 10 to 15 dpa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2200" dirty="0"/>
              <a:t>Samples have been removed from PBW #4 and tensile properties will be characterized in future PIE work to reevaluate the </a:t>
            </a:r>
            <a:r>
              <a:rPr lang="en-US" sz="2200" dirty="0" smtClean="0"/>
              <a:t>limit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838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92462" y="55240"/>
            <a:ext cx="9051538" cy="402033"/>
          </a:xfrm>
        </p:spPr>
        <p:txBody>
          <a:bodyPr/>
          <a:lstStyle/>
          <a:p>
            <a:r>
              <a:rPr lang="en-US" sz="2300" dirty="0" smtClean="0"/>
              <a:t>The leak location in SNS Target 10 was sampled</a:t>
            </a:r>
            <a:endParaRPr lang="en-US" sz="2300" dirty="0"/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71247" y="477880"/>
            <a:ext cx="8920353" cy="488187"/>
          </a:xfrm>
        </p:spPr>
        <p:txBody>
          <a:bodyPr/>
          <a:lstStyle/>
          <a:p>
            <a:r>
              <a:rPr lang="en-US" sz="1500" dirty="0" smtClean="0"/>
              <a:t>Target 10 (jet-flow) leaked during operation at/near an electron beam weld:</a:t>
            </a:r>
            <a:endParaRPr lang="en-US" sz="1500" dirty="0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2213350" y="851654"/>
            <a:ext cx="2739650" cy="1522445"/>
            <a:chOff x="0" y="300489"/>
            <a:chExt cx="5446074" cy="3117104"/>
          </a:xfrm>
        </p:grpSpPr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0" y="300489"/>
              <a:ext cx="5446074" cy="2902725"/>
              <a:chOff x="0" y="300489"/>
              <a:chExt cx="8736461" cy="4656485"/>
            </a:xfrm>
          </p:grpSpPr>
          <p:pic>
            <p:nvPicPr>
              <p:cNvPr id="48" name="Picture 47" descr="DSC_4902 green channel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300489"/>
                <a:ext cx="4350386" cy="465648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81914" y="661565"/>
                <a:ext cx="4154547" cy="3577741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  <a:effectLst/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1310343" y="2562881"/>
                <a:ext cx="1337223" cy="1118644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200">
                    <a:effectLst/>
                    <a:ea typeface="Times New Roman"/>
                    <a:cs typeface="Times New Roman"/>
                  </a:rPr>
                  <a:t> </a:t>
                </a:r>
                <a:endParaRPr lang="en-US" sz="1200">
                  <a:effectLst/>
                  <a:ea typeface="Calibri"/>
                  <a:cs typeface="Times New Roman"/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V="1">
                <a:off x="2647505" y="676272"/>
                <a:ext cx="1903149" cy="1886577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2647505" y="3681473"/>
                <a:ext cx="1909783" cy="55449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74"/>
            <p:cNvSpPr txBox="1"/>
            <p:nvPr/>
          </p:nvSpPr>
          <p:spPr>
            <a:xfrm>
              <a:off x="3051817" y="2869698"/>
              <a:ext cx="2381769" cy="547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latin typeface="Calibri"/>
                  <a:ea typeface="ＭＳ 明朝"/>
                  <a:cs typeface="Times New Roman"/>
                </a:rPr>
                <a:t>Bubbles Discharging from Leak Location</a:t>
              </a:r>
              <a:endParaRPr lang="en-US" sz="8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315428" y="1643953"/>
              <a:ext cx="438963" cy="86381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ea typeface="Times New Roman"/>
                  <a:cs typeface="Times New Roman"/>
                </a:rPr>
                <a:t> </a:t>
              </a:r>
              <a:endParaRPr lang="en-US" sz="12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3604469" y="2487492"/>
              <a:ext cx="264982" cy="455511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5154695" y="838200"/>
            <a:ext cx="3532105" cy="1373793"/>
            <a:chOff x="504476" y="69390"/>
            <a:chExt cx="7331586" cy="2853733"/>
          </a:xfrm>
        </p:grpSpPr>
        <p:pic>
          <p:nvPicPr>
            <p:cNvPr id="54" name="Picture 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4476" y="69390"/>
              <a:ext cx="7331586" cy="2853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 Box 37"/>
            <p:cNvSpPr txBox="1"/>
            <p:nvPr/>
          </p:nvSpPr>
          <p:spPr>
            <a:xfrm>
              <a:off x="1591993" y="130136"/>
              <a:ext cx="2010530" cy="7638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noAutofit/>
            </a:bodyPr>
            <a:lstStyle/>
            <a:p>
              <a:pPr marL="0" marR="0" algn="ctr" fontAlgn="base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000000"/>
                  </a:solidFill>
                  <a:effectLst/>
                  <a:latin typeface="Calibri"/>
                  <a:ea typeface="ＭＳ 明朝"/>
                  <a:cs typeface="Arial"/>
                </a:rPr>
                <a:t>Approximate Leak Location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2374674" y="822244"/>
              <a:ext cx="244337" cy="84483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0" y="1169222"/>
            <a:ext cx="2133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b="1" dirty="0" smtClean="0"/>
              <a:t>Bolt-on shroud enabled visual access to outside of mercury vessel!!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47" y="2483376"/>
            <a:ext cx="8920353" cy="2012424"/>
            <a:chOff x="71247" y="2483376"/>
            <a:chExt cx="8920353" cy="2012424"/>
          </a:xfrm>
        </p:grpSpPr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717510" y="2801123"/>
              <a:ext cx="6154533" cy="1694677"/>
              <a:chOff x="-2779202" y="-130254"/>
              <a:chExt cx="10804366" cy="297588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3310" y="-16724"/>
                <a:ext cx="2106053" cy="2646258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21423" y="-130254"/>
                <a:ext cx="3903741" cy="2975880"/>
              </a:xfrm>
              <a:prstGeom prst="rect">
                <a:avLst/>
              </a:prstGeom>
            </p:spPr>
          </p:pic>
          <p:grpSp>
            <p:nvGrpSpPr>
              <p:cNvPr id="60" name="Group 59"/>
              <p:cNvGrpSpPr/>
              <p:nvPr/>
            </p:nvGrpSpPr>
            <p:grpSpPr>
              <a:xfrm>
                <a:off x="-2779202" y="58067"/>
                <a:ext cx="6717878" cy="2669689"/>
                <a:chOff x="-3007802" y="-146403"/>
                <a:chExt cx="6717878" cy="2669689"/>
              </a:xfrm>
            </p:grpSpPr>
            <p:sp>
              <p:nvSpPr>
                <p:cNvPr id="61" name="Text Box 195"/>
                <p:cNvSpPr txBox="1"/>
                <p:nvPr/>
              </p:nvSpPr>
              <p:spPr>
                <a:xfrm>
                  <a:off x="1774007" y="426148"/>
                  <a:ext cx="1936069" cy="306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00" dirty="0">
                      <a:effectLst/>
                      <a:ea typeface="Calibri"/>
                      <a:cs typeface="Times New Roman"/>
                    </a:rPr>
                    <a:t>Annular Cutter</a:t>
                  </a:r>
                  <a:endParaRPr lang="en-US" sz="12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2" name="Text Box 198"/>
                <p:cNvSpPr txBox="1"/>
                <p:nvPr/>
              </p:nvSpPr>
              <p:spPr>
                <a:xfrm>
                  <a:off x="1050452" y="-146403"/>
                  <a:ext cx="1773576" cy="4314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000" dirty="0">
                      <a:effectLst/>
                      <a:ea typeface="Calibri"/>
                      <a:cs typeface="Times New Roman"/>
                    </a:rPr>
                    <a:t>Drill Motor</a:t>
                  </a:r>
                  <a:endParaRPr lang="en-US" sz="12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63" name="Straight Arrow Connector 62"/>
                <p:cNvCxnSpPr/>
                <p:nvPr/>
              </p:nvCxnSpPr>
              <p:spPr>
                <a:xfrm flipH="1">
                  <a:off x="824230" y="231775"/>
                  <a:ext cx="680085" cy="602615"/>
                </a:xfrm>
                <a:prstGeom prst="straightConnector1">
                  <a:avLst/>
                </a:prstGeom>
                <a:ln w="9525">
                  <a:solidFill>
                    <a:srgbClr val="FF0000"/>
                  </a:solidFill>
                  <a:tailEnd type="stealth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 flipH="1">
                  <a:off x="690245" y="679450"/>
                  <a:ext cx="1268095" cy="898525"/>
                </a:xfrm>
                <a:prstGeom prst="straightConnector1">
                  <a:avLst/>
                </a:prstGeom>
                <a:ln w="9525">
                  <a:solidFill>
                    <a:srgbClr val="FF0000"/>
                  </a:solidFill>
                  <a:tailEnd type="stealth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 Box 201"/>
                <p:cNvSpPr txBox="1"/>
                <p:nvPr/>
              </p:nvSpPr>
              <p:spPr>
                <a:xfrm>
                  <a:off x="-3007802" y="1920570"/>
                  <a:ext cx="2485965" cy="6027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000" dirty="0">
                      <a:effectLst/>
                      <a:ea typeface="Calibri"/>
                      <a:cs typeface="Times New Roman"/>
                    </a:rPr>
                    <a:t>Target-Gripping Clamps</a:t>
                  </a:r>
                  <a:endParaRPr lang="en-US" sz="1200" dirty="0">
                    <a:effectLst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66" name="Straight Arrow Connector 65"/>
                <p:cNvCxnSpPr/>
                <p:nvPr/>
              </p:nvCxnSpPr>
              <p:spPr>
                <a:xfrm flipV="1">
                  <a:off x="-458641" y="1961701"/>
                  <a:ext cx="672806" cy="282620"/>
                </a:xfrm>
                <a:prstGeom prst="straightConnector1">
                  <a:avLst/>
                </a:prstGeom>
                <a:ln w="9525">
                  <a:solidFill>
                    <a:srgbClr val="FF0000"/>
                  </a:solidFill>
                  <a:tailEnd type="stealth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-458607" y="2244321"/>
                  <a:ext cx="1740962" cy="96802"/>
                </a:xfrm>
                <a:prstGeom prst="straightConnector1">
                  <a:avLst/>
                </a:prstGeom>
                <a:ln w="9525">
                  <a:solidFill>
                    <a:srgbClr val="FF0000"/>
                  </a:solidFill>
                  <a:tailEnd type="stealth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Content Placeholder 2"/>
            <p:cNvSpPr txBox="1">
              <a:spLocks/>
            </p:cNvSpPr>
            <p:nvPr/>
          </p:nvSpPr>
          <p:spPr bwMode="auto">
            <a:xfrm>
              <a:off x="71247" y="2483376"/>
              <a:ext cx="8920353" cy="534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sz="1500" dirty="0" smtClean="0"/>
                <a:t>A device was designed and built to sample the leak location using a 4” diameter annular cutter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247" y="4230469"/>
            <a:ext cx="9225153" cy="2041039"/>
            <a:chOff x="71247" y="4230469"/>
            <a:chExt cx="9225153" cy="2041039"/>
          </a:xfrm>
        </p:grpSpPr>
        <p:pic>
          <p:nvPicPr>
            <p:cNvPr id="68" name="Picture 67" descr="PIE:Pictures and Videos - Target 10:Pictures:Sampling the Target 10 Leak Location:DSC_5014 edited.jpe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9" y="4796178"/>
              <a:ext cx="2356669" cy="144543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pic>
          <p:nvPicPr>
            <p:cNvPr id="69" name="Picture 68" descr="PIE:Pictures and Videos - Target 10:Pictures:Sampling the Target 10 Leak Location:DSC_5113 edited.jpg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579" y="4787099"/>
              <a:ext cx="3038561" cy="145451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pic>
          <p:nvPicPr>
            <p:cNvPr id="70" name="Picture 69" descr="PIE:Pictures and Videos - Target 10:Pictures:Sampling the Target 10 Leak Location:DSC_5107 edited.jpe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527" y="4756991"/>
              <a:ext cx="1399611" cy="151451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71" name="TextBox 70"/>
            <p:cNvSpPr txBox="1"/>
            <p:nvPr/>
          </p:nvSpPr>
          <p:spPr>
            <a:xfrm>
              <a:off x="7825315" y="4230469"/>
              <a:ext cx="1471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“Core” Sample Containing Leak Location</a:t>
              </a:r>
              <a:endParaRPr lang="en-US" sz="1200" dirty="0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>
              <a:off x="7154892" y="4648200"/>
              <a:ext cx="998508" cy="77013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ontent Placeholder 2"/>
            <p:cNvSpPr txBox="1">
              <a:spLocks/>
            </p:cNvSpPr>
            <p:nvPr/>
          </p:nvSpPr>
          <p:spPr bwMode="auto">
            <a:xfrm>
              <a:off x="71247" y="4454503"/>
              <a:ext cx="8920353" cy="498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800"/>
                </a:spcBef>
              </a:pPr>
              <a:r>
                <a:rPr lang="en-US" sz="1500" dirty="0" smtClean="0"/>
                <a:t>The leak location was sampled last November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729430"/>
          </a:xfrm>
        </p:spPr>
        <p:txBody>
          <a:bodyPr/>
          <a:lstStyle/>
          <a:p>
            <a:r>
              <a:rPr lang="en-US" sz="2400" dirty="0" smtClean="0"/>
              <a:t>Target 10 “core” samples were recently cleaned using an ultrasonic cleaning procedure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60" y="838200"/>
            <a:ext cx="8947440" cy="1423932"/>
          </a:xfrm>
        </p:spPr>
        <p:txBody>
          <a:bodyPr/>
          <a:lstStyle/>
          <a:p>
            <a:r>
              <a:rPr lang="en-US" sz="2200" dirty="0" smtClean="0"/>
              <a:t>A sequence of cleaning solutions and rinse are used</a:t>
            </a:r>
          </a:p>
          <a:p>
            <a:pPr lvl="1"/>
            <a:r>
              <a:rPr lang="en-US" sz="1800" dirty="0" smtClean="0"/>
              <a:t>Removes the majority of cutting swarf, </a:t>
            </a:r>
            <a:r>
              <a:rPr lang="en-US" sz="1800" dirty="0"/>
              <a:t>mercury </a:t>
            </a:r>
            <a:r>
              <a:rPr lang="en-US" sz="1800" dirty="0" smtClean="0"/>
              <a:t>and spallation products</a:t>
            </a:r>
          </a:p>
          <a:p>
            <a:pPr lvl="1"/>
            <a:r>
              <a:rPr lang="en-US" sz="1800" dirty="0" smtClean="0"/>
              <a:t>Done remotely</a:t>
            </a:r>
            <a:endParaRPr lang="en-US" sz="1800" dirty="0"/>
          </a:p>
        </p:txBody>
      </p:sp>
      <p:pic>
        <p:nvPicPr>
          <p:cNvPr id="4" name="Picture 3" descr="IMG_5281 - edit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33531"/>
            <a:ext cx="2378975" cy="28505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IMG_5298 edited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2033533"/>
            <a:ext cx="2743200" cy="28536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 descr="IMG_5313 edited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033532"/>
            <a:ext cx="2971800" cy="28301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38124" y="5105400"/>
            <a:ext cx="894744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Subcontract proposals for detailed examination and analysis are under currently evaluation</a:t>
            </a:r>
          </a:p>
          <a:p>
            <a:pPr lvl="1"/>
            <a:r>
              <a:rPr lang="en-US" sz="1800" dirty="0" smtClean="0"/>
              <a:t>Aim is to characterize mechanisms that led to leak and assess weld integrity</a:t>
            </a:r>
          </a:p>
          <a:p>
            <a:pPr lvl="1"/>
            <a:r>
              <a:rPr lang="en-US" sz="1800" dirty="0" smtClean="0"/>
              <a:t>Award is expected by end of February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23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>
            <a:spLocks noGrp="1"/>
          </p:cNvSpPr>
          <p:nvPr>
            <p:ph type="title"/>
          </p:nvPr>
        </p:nvSpPr>
        <p:spPr>
          <a:xfrm>
            <a:off x="188954" y="-2906"/>
            <a:ext cx="8715172" cy="623248"/>
          </a:xfrm>
        </p:spPr>
        <p:txBody>
          <a:bodyPr/>
          <a:lstStyle/>
          <a:p>
            <a:r>
              <a:rPr lang="en-US" sz="2000" dirty="0" smtClean="0"/>
              <a:t>The Leak Location Sample will be Characterized to Understand the Target 10 Failure Mechanism</a:t>
            </a:r>
            <a:endParaRPr lang="en-US" sz="2000" dirty="0"/>
          </a:p>
        </p:txBody>
      </p:sp>
      <p:sp>
        <p:nvSpPr>
          <p:cNvPr id="103" name="Content Placeholder 2"/>
          <p:cNvSpPr>
            <a:spLocks noGrp="1"/>
          </p:cNvSpPr>
          <p:nvPr>
            <p:ph idx="1"/>
          </p:nvPr>
        </p:nvSpPr>
        <p:spPr>
          <a:xfrm>
            <a:off x="147714" y="649430"/>
            <a:ext cx="8996286" cy="6146298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1600" dirty="0" smtClean="0"/>
              <a:t>Target 10 “core” samples will be evaluated using nondestructive evaluation (NDE) prior to sectioning</a:t>
            </a:r>
          </a:p>
          <a:p>
            <a:pPr>
              <a:spcBef>
                <a:spcPts val="800"/>
              </a:spcBef>
            </a:pPr>
            <a:r>
              <a:rPr lang="en-US" sz="1600" dirty="0" smtClean="0"/>
              <a:t>After NDE characterization the samples will be sectioned to produce metallography and fractography specimens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>
              <a:spcBef>
                <a:spcPts val="1000"/>
              </a:spcBef>
            </a:pPr>
            <a:r>
              <a:rPr lang="en-US" sz="1600" dirty="0"/>
              <a:t>Following sectioning, metallography of the electron beam weld and subsequent fractography of the fracture surfaces will being examined via scanning electron microscopy</a:t>
            </a:r>
          </a:p>
          <a:p>
            <a:pPr>
              <a:spcBef>
                <a:spcPts val="1000"/>
              </a:spcBef>
            </a:pPr>
            <a:endParaRPr lang="en-US" sz="1600" dirty="0" smtClean="0"/>
          </a:p>
          <a:p>
            <a:pPr>
              <a:spcBef>
                <a:spcPts val="1000"/>
              </a:spcBef>
            </a:pPr>
            <a:endParaRPr lang="en-US" sz="1600" dirty="0"/>
          </a:p>
          <a:p>
            <a:pPr>
              <a:spcBef>
                <a:spcPts val="1000"/>
              </a:spcBef>
            </a:pPr>
            <a:endParaRPr lang="en-US" sz="1600" dirty="0" smtClean="0"/>
          </a:p>
          <a:p>
            <a:pPr>
              <a:spcBef>
                <a:spcPts val="1000"/>
              </a:spcBef>
            </a:pPr>
            <a:endParaRPr lang="en-US" sz="1600" dirty="0"/>
          </a:p>
          <a:p>
            <a:pPr>
              <a:spcBef>
                <a:spcPts val="1000"/>
              </a:spcBef>
            </a:pPr>
            <a:endParaRPr lang="en-US" sz="1600" dirty="0" smtClean="0"/>
          </a:p>
          <a:p>
            <a:pPr>
              <a:spcBef>
                <a:spcPts val="1000"/>
              </a:spcBef>
            </a:pPr>
            <a:endParaRPr lang="en-US" sz="1600" dirty="0"/>
          </a:p>
          <a:p>
            <a:pPr>
              <a:spcBef>
                <a:spcPts val="1000"/>
              </a:spcBef>
            </a:pPr>
            <a:endParaRPr lang="en-US" sz="1600" dirty="0" smtClean="0"/>
          </a:p>
          <a:p>
            <a:endParaRPr lang="en-US" sz="1600" dirty="0"/>
          </a:p>
        </p:txBody>
      </p:sp>
      <p:pic>
        <p:nvPicPr>
          <p:cNvPr id="104" name="Picture 103" descr="Macintosh HD:Users:d6m:Documents:SNS R&amp;D Projects:Pictures, Videos, and Figures:Target 10:Figures of Leak Location Sample:Screen Shot 2015-12-01 at 3.33.15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4260" y="1883541"/>
            <a:ext cx="1121851" cy="141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" name="Picture 104" descr="Macintosh HD:Users:d6m:Documents:SNS R&amp;D Projects:Pictures, Videos, and Figures:Target 10:Figures of Leak Location Sample:Screen Shot 2015-12-01 at 3.30.1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0830" y="1883541"/>
            <a:ext cx="1152970" cy="141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6" name="Group 105"/>
          <p:cNvGrpSpPr>
            <a:grpSpLocks noChangeAspect="1"/>
          </p:cNvGrpSpPr>
          <p:nvPr/>
        </p:nvGrpSpPr>
        <p:grpSpPr>
          <a:xfrm>
            <a:off x="990600" y="3855562"/>
            <a:ext cx="3234689" cy="2293564"/>
            <a:chOff x="0" y="0"/>
            <a:chExt cx="5057235" cy="3585845"/>
          </a:xfrm>
        </p:grpSpPr>
        <p:grpSp>
          <p:nvGrpSpPr>
            <p:cNvPr id="107" name="Group 106"/>
            <p:cNvGrpSpPr/>
            <p:nvPr/>
          </p:nvGrpSpPr>
          <p:grpSpPr>
            <a:xfrm>
              <a:off x="0" y="0"/>
              <a:ext cx="3870325" cy="3585845"/>
              <a:chOff x="0" y="0"/>
              <a:chExt cx="3870325" cy="3585845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98425" y="0"/>
                <a:ext cx="3771900" cy="1837055"/>
                <a:chOff x="0" y="0"/>
                <a:chExt cx="3771900" cy="1837055"/>
              </a:xfrm>
            </p:grpSpPr>
            <p:pic>
              <p:nvPicPr>
                <p:cNvPr id="131" name="Picture 130" descr="Macintosh HD:Users:d6m:Desktop:Screen Shot 2015-12-02 at 11.44.16 AM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771900" cy="18370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32" name="Straight Connector 131"/>
                <p:cNvCxnSpPr>
                  <a:cxnSpLocks/>
                </p:cNvCxnSpPr>
                <p:nvPr/>
              </p:nvCxnSpPr>
              <p:spPr>
                <a:xfrm flipH="1">
                  <a:off x="2537460" y="1096010"/>
                  <a:ext cx="256540" cy="42862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>
                  <a:cxnSpLocks/>
                </p:cNvCxnSpPr>
                <p:nvPr/>
              </p:nvCxnSpPr>
              <p:spPr>
                <a:xfrm flipH="1">
                  <a:off x="1898015" y="828040"/>
                  <a:ext cx="256540" cy="42862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>
                  <a:cxnSpLocks/>
                </p:cNvCxnSpPr>
                <p:nvPr/>
              </p:nvCxnSpPr>
              <p:spPr>
                <a:xfrm flipH="1">
                  <a:off x="1666875" y="443865"/>
                  <a:ext cx="270782" cy="41438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>
                  <a:cxnSpLocks/>
                </p:cNvCxnSpPr>
                <p:nvPr/>
              </p:nvCxnSpPr>
              <p:spPr>
                <a:xfrm>
                  <a:off x="1666875" y="866140"/>
                  <a:ext cx="816" cy="766717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>
                  <a:cxnSpLocks noChangeAspect="1"/>
                </p:cNvCxnSpPr>
                <p:nvPr/>
              </p:nvCxnSpPr>
              <p:spPr>
                <a:xfrm flipH="1">
                  <a:off x="616585" y="360680"/>
                  <a:ext cx="288544" cy="44162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>
                  <a:cxnSpLocks/>
                </p:cNvCxnSpPr>
                <p:nvPr/>
              </p:nvCxnSpPr>
              <p:spPr>
                <a:xfrm>
                  <a:off x="608330" y="830580"/>
                  <a:ext cx="635" cy="76644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>
                  <a:cxnSpLocks/>
                </p:cNvCxnSpPr>
                <p:nvPr/>
              </p:nvCxnSpPr>
              <p:spPr>
                <a:xfrm>
                  <a:off x="1901190" y="1262380"/>
                  <a:ext cx="0" cy="400957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>
                  <a:cxnSpLocks/>
                </p:cNvCxnSpPr>
                <p:nvPr/>
              </p:nvCxnSpPr>
              <p:spPr>
                <a:xfrm>
                  <a:off x="2541270" y="1510030"/>
                  <a:ext cx="0" cy="20066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/>
              <p:cNvGrpSpPr/>
              <p:nvPr/>
            </p:nvGrpSpPr>
            <p:grpSpPr>
              <a:xfrm>
                <a:off x="0" y="2373630"/>
                <a:ext cx="3786505" cy="1212215"/>
                <a:chOff x="0" y="0"/>
                <a:chExt cx="3786505" cy="1212215"/>
              </a:xfrm>
            </p:grpSpPr>
            <p:pic>
              <p:nvPicPr>
                <p:cNvPr id="126" name="Picture 125" descr="Macintosh HD:Users:d6m:Desktop:Screen Shot 2015-12-02 at 11.49.04 AM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786505" cy="12122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27" name="Straight Connector 126"/>
                <p:cNvCxnSpPr>
                  <a:cxnSpLocks/>
                </p:cNvCxnSpPr>
                <p:nvPr/>
              </p:nvCxnSpPr>
              <p:spPr>
                <a:xfrm>
                  <a:off x="1790065" y="274320"/>
                  <a:ext cx="0" cy="8752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>
                  <a:cxnSpLocks/>
                </p:cNvCxnSpPr>
                <p:nvPr/>
              </p:nvCxnSpPr>
              <p:spPr>
                <a:xfrm>
                  <a:off x="2094865" y="648335"/>
                  <a:ext cx="0" cy="5130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>
                  <a:cxnSpLocks/>
                </p:cNvCxnSpPr>
                <p:nvPr/>
              </p:nvCxnSpPr>
              <p:spPr>
                <a:xfrm>
                  <a:off x="740410" y="334645"/>
                  <a:ext cx="0" cy="817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>
                  <a:cxnSpLocks/>
                </p:cNvCxnSpPr>
                <p:nvPr/>
              </p:nvCxnSpPr>
              <p:spPr>
                <a:xfrm>
                  <a:off x="2643505" y="905510"/>
                  <a:ext cx="0" cy="24701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 Box 8594"/>
              <p:cNvSpPr txBox="1"/>
              <p:nvPr/>
            </p:nvSpPr>
            <p:spPr>
              <a:xfrm>
                <a:off x="103625" y="1877796"/>
                <a:ext cx="668668" cy="285750"/>
              </a:xfrm>
              <a:prstGeom prst="rect">
                <a:avLst/>
              </a:prstGeom>
              <a:noFill/>
              <a:ln w="6350"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800" dirty="0">
                    <a:effectLst/>
                    <a:ea typeface="Calibri"/>
                    <a:cs typeface="Times New Roman"/>
                  </a:rPr>
                  <a:t>LLB-1</a:t>
                </a:r>
              </a:p>
            </p:txBody>
          </p:sp>
          <p:sp>
            <p:nvSpPr>
              <p:cNvPr id="115" name="Text Box 8599"/>
              <p:cNvSpPr txBox="1"/>
              <p:nvPr/>
            </p:nvSpPr>
            <p:spPr>
              <a:xfrm>
                <a:off x="870962" y="1883594"/>
                <a:ext cx="668668" cy="285750"/>
              </a:xfrm>
              <a:prstGeom prst="rect">
                <a:avLst/>
              </a:prstGeom>
              <a:noFill/>
              <a:ln w="6350"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800" dirty="0">
                    <a:effectLst/>
                    <a:ea typeface="Calibri"/>
                    <a:cs typeface="Times New Roman"/>
                  </a:rPr>
                  <a:t>LLB-2</a:t>
                </a:r>
              </a:p>
            </p:txBody>
          </p:sp>
          <p:sp>
            <p:nvSpPr>
              <p:cNvPr id="116" name="Text Box 8600"/>
              <p:cNvSpPr txBox="1"/>
              <p:nvPr/>
            </p:nvSpPr>
            <p:spPr>
              <a:xfrm>
                <a:off x="1527435" y="1884229"/>
                <a:ext cx="668668" cy="285750"/>
              </a:xfrm>
              <a:prstGeom prst="rect">
                <a:avLst/>
              </a:prstGeom>
              <a:noFill/>
              <a:ln w="6350"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800" dirty="0">
                    <a:effectLst/>
                    <a:ea typeface="Calibri"/>
                    <a:cs typeface="Times New Roman"/>
                  </a:rPr>
                  <a:t>LLB-3</a:t>
                </a:r>
              </a:p>
            </p:txBody>
          </p:sp>
          <p:sp>
            <p:nvSpPr>
              <p:cNvPr id="117" name="Text Box 8601"/>
              <p:cNvSpPr txBox="1"/>
              <p:nvPr/>
            </p:nvSpPr>
            <p:spPr>
              <a:xfrm>
                <a:off x="2033184" y="1890461"/>
                <a:ext cx="668668" cy="285750"/>
              </a:xfrm>
              <a:prstGeom prst="rect">
                <a:avLst/>
              </a:prstGeom>
              <a:noFill/>
              <a:ln w="6350"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800" dirty="0">
                    <a:effectLst/>
                    <a:ea typeface="Calibri"/>
                    <a:cs typeface="Times New Roman"/>
                  </a:rPr>
                  <a:t>LLB-4</a:t>
                </a: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 flipH="1" flipV="1">
                <a:off x="2369820" y="1680210"/>
                <a:ext cx="0" cy="282575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1202690" y="1616075"/>
                <a:ext cx="0" cy="353240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1882140" y="1659255"/>
                <a:ext cx="0" cy="309245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449580" y="1563370"/>
                <a:ext cx="0" cy="400956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2367915" y="2184400"/>
                <a:ext cx="0" cy="1012190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1884045" y="2177415"/>
                <a:ext cx="0" cy="448764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202690" y="2163545"/>
                <a:ext cx="1904" cy="269049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447040" y="2190750"/>
                <a:ext cx="0" cy="516890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8" name="Straight Connector 107"/>
            <p:cNvCxnSpPr/>
            <p:nvPr/>
          </p:nvCxnSpPr>
          <p:spPr>
            <a:xfrm flipH="1">
              <a:off x="3742057" y="1096011"/>
              <a:ext cx="369841" cy="171631"/>
            </a:xfrm>
            <a:prstGeom prst="line">
              <a:avLst/>
            </a:prstGeom>
            <a:ln w="9525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 flipV="1">
              <a:off x="3362960" y="1640842"/>
              <a:ext cx="318435" cy="284937"/>
            </a:xfrm>
            <a:prstGeom prst="line">
              <a:avLst/>
            </a:prstGeom>
            <a:ln w="9525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 Box 8613"/>
            <p:cNvSpPr txBox="1"/>
            <p:nvPr/>
          </p:nvSpPr>
          <p:spPr>
            <a:xfrm>
              <a:off x="4000287" y="712437"/>
              <a:ext cx="1056948" cy="460647"/>
            </a:xfrm>
            <a:prstGeom prst="rect">
              <a:avLst/>
            </a:prstGeom>
            <a:noFill/>
            <a:ln w="6350"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effectLst/>
                  <a:ea typeface="Calibri"/>
                  <a:cs typeface="Times New Roman"/>
                </a:rPr>
                <a:t>Target Front Body</a:t>
              </a:r>
              <a:endParaRPr lang="en-US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11" name="Text Box 8614"/>
            <p:cNvSpPr txBox="1"/>
            <p:nvPr/>
          </p:nvSpPr>
          <p:spPr>
            <a:xfrm>
              <a:off x="3244386" y="1862902"/>
              <a:ext cx="1759239" cy="346075"/>
            </a:xfrm>
            <a:prstGeom prst="rect">
              <a:avLst/>
            </a:prstGeom>
            <a:noFill/>
            <a:ln w="6350"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effectLst/>
                  <a:ea typeface="Calibri"/>
                  <a:cs typeface="Times New Roman"/>
                </a:rPr>
                <a:t>Target Transition Section</a:t>
              </a:r>
              <a:endParaRPr lang="en-US" sz="1200" dirty="0">
                <a:effectLst/>
                <a:ea typeface="Calibri"/>
                <a:cs typeface="Times New Roman"/>
              </a:endParaRPr>
            </a:p>
          </p:txBody>
        </p:sp>
      </p:grpSp>
      <p:grpSp>
        <p:nvGrpSpPr>
          <p:cNvPr id="140" name="Group 139"/>
          <p:cNvGrpSpPr>
            <a:grpSpLocks noChangeAspect="1"/>
          </p:cNvGrpSpPr>
          <p:nvPr/>
        </p:nvGrpSpPr>
        <p:grpSpPr>
          <a:xfrm>
            <a:off x="4343400" y="3795494"/>
            <a:ext cx="3844936" cy="2488576"/>
            <a:chOff x="-915707" y="19431"/>
            <a:chExt cx="6828827" cy="4419853"/>
          </a:xfrm>
        </p:grpSpPr>
        <p:grpSp>
          <p:nvGrpSpPr>
            <p:cNvPr id="141" name="Group 140"/>
            <p:cNvGrpSpPr>
              <a:grpSpLocks noChangeAspect="1"/>
            </p:cNvGrpSpPr>
            <p:nvPr/>
          </p:nvGrpSpPr>
          <p:grpSpPr>
            <a:xfrm flipH="1">
              <a:off x="909955" y="870585"/>
              <a:ext cx="5003165" cy="3568699"/>
              <a:chOff x="0" y="0"/>
              <a:chExt cx="5374640" cy="3833495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255270" y="2688903"/>
                <a:ext cx="5059045" cy="1144592"/>
                <a:chOff x="0" y="-1592"/>
                <a:chExt cx="5059045" cy="1144592"/>
              </a:xfrm>
            </p:grpSpPr>
            <p:pic>
              <p:nvPicPr>
                <p:cNvPr id="188" name="Picture 187" descr="Macintosh HD:Users:d6m:Desktop:Screen Shot 2015-12-02 at 12.08.15 PM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0" y="0"/>
                  <a:ext cx="5059045" cy="1143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89" name="Straight Connector 188"/>
                <p:cNvCxnSpPr>
                  <a:cxnSpLocks/>
                </p:cNvCxnSpPr>
                <p:nvPr/>
              </p:nvCxnSpPr>
              <p:spPr>
                <a:xfrm>
                  <a:off x="2110966" y="-1592"/>
                  <a:ext cx="635" cy="88328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>
                  <a:cxnSpLocks/>
                </p:cNvCxnSpPr>
                <p:nvPr/>
              </p:nvCxnSpPr>
              <p:spPr>
                <a:xfrm>
                  <a:off x="4577751" y="37465"/>
                  <a:ext cx="635" cy="88328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>
                  <a:cxnSpLocks/>
                </p:cNvCxnSpPr>
                <p:nvPr/>
              </p:nvCxnSpPr>
              <p:spPr>
                <a:xfrm>
                  <a:off x="1560251" y="27940"/>
                  <a:ext cx="635" cy="88328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>
                  <a:cxnSpLocks/>
                </p:cNvCxnSpPr>
                <p:nvPr/>
              </p:nvCxnSpPr>
              <p:spPr>
                <a:xfrm>
                  <a:off x="3231572" y="14018"/>
                  <a:ext cx="635" cy="88328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/>
            </p:nvGrpSpPr>
            <p:grpSpPr>
              <a:xfrm>
                <a:off x="0" y="0"/>
                <a:ext cx="5374640" cy="1924685"/>
                <a:chOff x="0" y="0"/>
                <a:chExt cx="5374640" cy="1924685"/>
              </a:xfrm>
            </p:grpSpPr>
            <p:pic>
              <p:nvPicPr>
                <p:cNvPr id="179" name="Picture 178" descr="Macintosh HD:Users:d6m:Desktop:Screen Shot 2015-12-02 at 12.14.50 PM.pn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0" y="0"/>
                  <a:ext cx="5374640" cy="19246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80" name="Straight Connector 179"/>
                <p:cNvCxnSpPr>
                  <a:cxnSpLocks/>
                </p:cNvCxnSpPr>
                <p:nvPr/>
              </p:nvCxnSpPr>
              <p:spPr>
                <a:xfrm>
                  <a:off x="2432481" y="789305"/>
                  <a:ext cx="635" cy="88328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>
                  <a:cxnSpLocks/>
                </p:cNvCxnSpPr>
                <p:nvPr/>
              </p:nvCxnSpPr>
              <p:spPr>
                <a:xfrm>
                  <a:off x="3590891" y="770255"/>
                  <a:ext cx="635" cy="88328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>
                  <a:cxnSpLocks/>
                </p:cNvCxnSpPr>
                <p:nvPr/>
              </p:nvCxnSpPr>
              <p:spPr>
                <a:xfrm>
                  <a:off x="4785190" y="765175"/>
                  <a:ext cx="0" cy="2362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>
                  <a:cxnSpLocks/>
                </p:cNvCxnSpPr>
                <p:nvPr/>
              </p:nvCxnSpPr>
              <p:spPr>
                <a:xfrm>
                  <a:off x="1817426" y="843915"/>
                  <a:ext cx="635" cy="88328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>
                  <a:cxnSpLocks/>
                </p:cNvCxnSpPr>
                <p:nvPr/>
              </p:nvCxnSpPr>
              <p:spPr>
                <a:xfrm>
                  <a:off x="1278310" y="219075"/>
                  <a:ext cx="533076" cy="59734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>
                  <a:cxnSpLocks/>
                </p:cNvCxnSpPr>
                <p:nvPr/>
              </p:nvCxnSpPr>
              <p:spPr>
                <a:xfrm>
                  <a:off x="1905430" y="202565"/>
                  <a:ext cx="532765" cy="5969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>
                  <a:cxnSpLocks/>
                </p:cNvCxnSpPr>
                <p:nvPr/>
              </p:nvCxnSpPr>
              <p:spPr>
                <a:xfrm>
                  <a:off x="3065746" y="182880"/>
                  <a:ext cx="532765" cy="5969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>
                  <a:cxnSpLocks/>
                </p:cNvCxnSpPr>
                <p:nvPr/>
              </p:nvCxnSpPr>
              <p:spPr>
                <a:xfrm>
                  <a:off x="4260045" y="170180"/>
                  <a:ext cx="532765" cy="5969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605929" y="921790"/>
                <a:ext cx="4447816" cy="1875385"/>
                <a:chOff x="-41136" y="-191365"/>
                <a:chExt cx="4447816" cy="1875385"/>
              </a:xfrm>
            </p:grpSpPr>
            <p:sp>
              <p:nvSpPr>
                <p:cNvPr id="167" name="Text Box 8282"/>
                <p:cNvSpPr txBox="1"/>
                <p:nvPr/>
              </p:nvSpPr>
              <p:spPr>
                <a:xfrm>
                  <a:off x="-41136" y="859002"/>
                  <a:ext cx="1116745" cy="313737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>
                      <a:effectLst/>
                      <a:ea typeface="Calibri"/>
                      <a:cs typeface="Times New Roman"/>
                    </a:rPr>
                    <a:t>LLT-1</a:t>
                  </a:r>
                </a:p>
              </p:txBody>
            </p:sp>
            <p:sp>
              <p:nvSpPr>
                <p:cNvPr id="168" name="Text Box 8283"/>
                <p:cNvSpPr txBox="1"/>
                <p:nvPr/>
              </p:nvSpPr>
              <p:spPr>
                <a:xfrm>
                  <a:off x="753221" y="859637"/>
                  <a:ext cx="1116745" cy="313737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>
                      <a:effectLst/>
                      <a:ea typeface="Calibri"/>
                      <a:cs typeface="Times New Roman"/>
                    </a:rPr>
                    <a:t>LLT-2</a:t>
                  </a:r>
                </a:p>
              </p:txBody>
            </p:sp>
            <p:sp>
              <p:nvSpPr>
                <p:cNvPr id="169" name="Text Box 8284"/>
                <p:cNvSpPr txBox="1"/>
                <p:nvPr/>
              </p:nvSpPr>
              <p:spPr>
                <a:xfrm>
                  <a:off x="2626654" y="859637"/>
                  <a:ext cx="1116745" cy="313737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>
                      <a:effectLst/>
                      <a:ea typeface="Calibri"/>
                      <a:cs typeface="Times New Roman"/>
                    </a:rPr>
                    <a:t>LLT-3</a:t>
                  </a:r>
                </a:p>
              </p:txBody>
            </p:sp>
            <p:sp>
              <p:nvSpPr>
                <p:cNvPr id="170" name="Text Box 8285"/>
                <p:cNvSpPr txBox="1"/>
                <p:nvPr/>
              </p:nvSpPr>
              <p:spPr>
                <a:xfrm>
                  <a:off x="3289935" y="860906"/>
                  <a:ext cx="1116745" cy="313737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>
                      <a:effectLst/>
                      <a:ea typeface="Calibri"/>
                      <a:cs typeface="Times New Roman"/>
                    </a:rPr>
                    <a:t>LLT-4</a:t>
                  </a:r>
                </a:p>
              </p:txBody>
            </p:sp>
            <p:cxnSp>
              <p:nvCxnSpPr>
                <p:cNvPr id="171" name="Straight Connector 170"/>
                <p:cNvCxnSpPr/>
                <p:nvPr/>
              </p:nvCxnSpPr>
              <p:spPr>
                <a:xfrm flipV="1">
                  <a:off x="569623" y="382905"/>
                  <a:ext cx="0" cy="549798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flipV="1">
                  <a:off x="1363980" y="695325"/>
                  <a:ext cx="0" cy="231775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561253" y="1204594"/>
                  <a:ext cx="0" cy="470550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H="1" flipV="1">
                  <a:off x="3236144" y="-135414"/>
                  <a:ext cx="0" cy="1077483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 flipH="1" flipV="1">
                  <a:off x="3872751" y="-191365"/>
                  <a:ext cx="0" cy="1151487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1356650" y="1206500"/>
                  <a:ext cx="0" cy="470550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3233489" y="1213485"/>
                  <a:ext cx="0" cy="470535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3872118" y="1207769"/>
                  <a:ext cx="0" cy="470551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2" name="Text Box 8292"/>
            <p:cNvSpPr txBox="1"/>
            <p:nvPr/>
          </p:nvSpPr>
          <p:spPr>
            <a:xfrm>
              <a:off x="-915707" y="1398552"/>
              <a:ext cx="1607474" cy="590720"/>
            </a:xfrm>
            <a:prstGeom prst="rect">
              <a:avLst/>
            </a:prstGeom>
            <a:noFill/>
            <a:ln w="6350"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effectLst/>
                  <a:ea typeface="Calibri"/>
                  <a:cs typeface="Times New Roman"/>
                </a:rPr>
                <a:t>Target Front Body</a:t>
              </a:r>
              <a:endParaRPr lang="en-US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43" name="Text Box 8293"/>
            <p:cNvSpPr txBox="1"/>
            <p:nvPr/>
          </p:nvSpPr>
          <p:spPr>
            <a:xfrm>
              <a:off x="-509700" y="451201"/>
              <a:ext cx="1853071" cy="408729"/>
            </a:xfrm>
            <a:prstGeom prst="rect">
              <a:avLst/>
            </a:prstGeom>
            <a:noFill/>
            <a:ln w="6350"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effectLst/>
                  <a:ea typeface="Calibri"/>
                  <a:cs typeface="Times New Roman"/>
                </a:rPr>
                <a:t>Target Transition Section</a:t>
              </a:r>
              <a:endParaRPr lang="en-US" sz="12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V="1">
              <a:off x="463716" y="1506037"/>
              <a:ext cx="585104" cy="102491"/>
            </a:xfrm>
            <a:prstGeom prst="line">
              <a:avLst/>
            </a:prstGeom>
            <a:ln w="9525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863434" y="816204"/>
              <a:ext cx="689142" cy="302033"/>
            </a:xfrm>
            <a:prstGeom prst="line">
              <a:avLst/>
            </a:prstGeom>
            <a:ln w="9525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cxnSpLocks/>
            </p:cNvCxnSpPr>
            <p:nvPr/>
          </p:nvCxnSpPr>
          <p:spPr>
            <a:xfrm flipH="1">
              <a:off x="5024755" y="1810385"/>
              <a:ext cx="0" cy="82169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cxnSpLocks/>
            </p:cNvCxnSpPr>
            <p:nvPr/>
          </p:nvCxnSpPr>
          <p:spPr>
            <a:xfrm flipH="1">
              <a:off x="2007870" y="1723390"/>
              <a:ext cx="0" cy="21971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cxnSpLocks/>
            </p:cNvCxnSpPr>
            <p:nvPr/>
          </p:nvCxnSpPr>
          <p:spPr>
            <a:xfrm flipH="1">
              <a:off x="2000885" y="1169670"/>
              <a:ext cx="495935" cy="555625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cxnSpLocks/>
            </p:cNvCxnSpPr>
            <p:nvPr/>
          </p:nvCxnSpPr>
          <p:spPr>
            <a:xfrm flipH="1">
              <a:off x="2007235" y="3542030"/>
              <a:ext cx="0" cy="82169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cxnSpLocks/>
            </p:cNvCxnSpPr>
            <p:nvPr/>
          </p:nvCxnSpPr>
          <p:spPr>
            <a:xfrm flipH="1">
              <a:off x="5064125" y="3543935"/>
              <a:ext cx="0" cy="82169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Group 150"/>
            <p:cNvGrpSpPr/>
            <p:nvPr/>
          </p:nvGrpSpPr>
          <p:grpSpPr>
            <a:xfrm>
              <a:off x="1791003" y="19431"/>
              <a:ext cx="2112522" cy="1055096"/>
              <a:chOff x="-824833" y="19441"/>
              <a:chExt cx="2113238" cy="1055466"/>
            </a:xfrm>
          </p:grpSpPr>
          <p:sp>
            <p:nvSpPr>
              <p:cNvPr id="162" name="Text Box 8314"/>
              <p:cNvSpPr txBox="1"/>
              <p:nvPr/>
            </p:nvSpPr>
            <p:spPr>
              <a:xfrm flipH="1">
                <a:off x="-824833" y="19441"/>
                <a:ext cx="2113238" cy="764394"/>
              </a:xfrm>
              <a:prstGeom prst="rect">
                <a:avLst/>
              </a:prstGeom>
              <a:noFill/>
              <a:ln w="6350"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en-US" sz="800" dirty="0">
                    <a:effectLst/>
                    <a:ea typeface="Calibri"/>
                    <a:cs typeface="Times New Roman"/>
                  </a:rPr>
                  <a:t>LLTS</a:t>
                </a:r>
              </a:p>
              <a:p>
                <a:pPr marL="0" marR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>
                    <a:effectLst/>
                    <a:ea typeface="Calibri"/>
                    <a:cs typeface="Times New Roman"/>
                  </a:rPr>
                  <a:t>(</a:t>
                </a:r>
                <a:r>
                  <a:rPr lang="en-US" sz="800" b="1" dirty="0">
                    <a:effectLst/>
                    <a:ea typeface="Calibri"/>
                    <a:cs typeface="Times New Roman"/>
                  </a:rPr>
                  <a:t>L</a:t>
                </a:r>
                <a:r>
                  <a:rPr lang="en-US" sz="800" dirty="0">
                    <a:effectLst/>
                    <a:ea typeface="Calibri"/>
                    <a:cs typeface="Times New Roman"/>
                  </a:rPr>
                  <a:t>eak </a:t>
                </a:r>
                <a:r>
                  <a:rPr lang="en-US" sz="800" b="1" dirty="0">
                    <a:effectLst/>
                    <a:ea typeface="Calibri"/>
                    <a:cs typeface="Times New Roman"/>
                  </a:rPr>
                  <a:t>L</a:t>
                </a:r>
                <a:r>
                  <a:rPr lang="en-US" sz="800" dirty="0">
                    <a:effectLst/>
                    <a:ea typeface="Calibri"/>
                    <a:cs typeface="Times New Roman"/>
                  </a:rPr>
                  <a:t>ocation </a:t>
                </a:r>
                <a:r>
                  <a:rPr lang="en-US" sz="800" b="1" dirty="0">
                    <a:effectLst/>
                    <a:ea typeface="Calibri"/>
                    <a:cs typeface="Times New Roman"/>
                  </a:rPr>
                  <a:t>T</a:t>
                </a:r>
                <a:r>
                  <a:rPr lang="en-US" sz="800" dirty="0">
                    <a:effectLst/>
                    <a:ea typeface="Calibri"/>
                    <a:cs typeface="Times New Roman"/>
                  </a:rPr>
                  <a:t>ransition </a:t>
                </a:r>
                <a:r>
                  <a:rPr lang="en-US" sz="800" b="1" dirty="0">
                    <a:effectLst/>
                    <a:ea typeface="Calibri"/>
                    <a:cs typeface="Times New Roman"/>
                  </a:rPr>
                  <a:t>S</a:t>
                </a:r>
                <a:r>
                  <a:rPr lang="en-US" sz="800" dirty="0">
                    <a:effectLst/>
                    <a:ea typeface="Calibri"/>
                    <a:cs typeface="Times New Roman"/>
                  </a:rPr>
                  <a:t>ection)</a:t>
                </a:r>
              </a:p>
            </p:txBody>
          </p:sp>
          <p:cxnSp>
            <p:nvCxnSpPr>
              <p:cNvPr id="163" name="Straight Connector 162"/>
              <p:cNvCxnSpPr/>
              <p:nvPr/>
            </p:nvCxnSpPr>
            <p:spPr>
              <a:xfrm>
                <a:off x="582830" y="764392"/>
                <a:ext cx="94923" cy="310515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2380342" y="1429293"/>
              <a:ext cx="1689417" cy="1752614"/>
              <a:chOff x="-213184" y="-16602"/>
              <a:chExt cx="1689417" cy="1752614"/>
            </a:xfrm>
          </p:grpSpPr>
          <p:sp>
            <p:nvSpPr>
              <p:cNvPr id="160" name="Text Box 8313"/>
              <p:cNvSpPr txBox="1"/>
              <p:nvPr/>
            </p:nvSpPr>
            <p:spPr>
              <a:xfrm flipH="1">
                <a:off x="-213184" y="956264"/>
                <a:ext cx="1689417" cy="779748"/>
              </a:xfrm>
              <a:prstGeom prst="rect">
                <a:avLst/>
              </a:prstGeom>
              <a:noFill/>
              <a:ln w="6350"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en-US" sz="800" dirty="0">
                    <a:effectLst/>
                    <a:ea typeface="Calibri"/>
                    <a:cs typeface="Times New Roman"/>
                  </a:rPr>
                  <a:t>LLFB</a:t>
                </a:r>
              </a:p>
              <a:p>
                <a:pPr marL="0" marR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>
                    <a:effectLst/>
                    <a:ea typeface="Calibri"/>
                    <a:cs typeface="Times New Roman"/>
                  </a:rPr>
                  <a:t>(</a:t>
                </a:r>
                <a:r>
                  <a:rPr lang="en-US" sz="800" b="1" dirty="0">
                    <a:effectLst/>
                    <a:ea typeface="Calibri"/>
                    <a:cs typeface="Times New Roman"/>
                  </a:rPr>
                  <a:t>L</a:t>
                </a:r>
                <a:r>
                  <a:rPr lang="en-US" sz="800" dirty="0">
                    <a:effectLst/>
                    <a:ea typeface="Calibri"/>
                    <a:cs typeface="Times New Roman"/>
                  </a:rPr>
                  <a:t>eak </a:t>
                </a:r>
                <a:r>
                  <a:rPr lang="en-US" sz="800" b="1" dirty="0">
                    <a:effectLst/>
                    <a:ea typeface="Calibri"/>
                    <a:cs typeface="Times New Roman"/>
                  </a:rPr>
                  <a:t>L</a:t>
                </a:r>
                <a:r>
                  <a:rPr lang="en-US" sz="800" dirty="0">
                    <a:effectLst/>
                    <a:ea typeface="Calibri"/>
                    <a:cs typeface="Times New Roman"/>
                  </a:rPr>
                  <a:t>ocation </a:t>
                </a:r>
                <a:r>
                  <a:rPr lang="en-US" sz="800" b="1" dirty="0">
                    <a:effectLst/>
                    <a:ea typeface="Calibri"/>
                    <a:cs typeface="Times New Roman"/>
                  </a:rPr>
                  <a:t>F</a:t>
                </a:r>
                <a:r>
                  <a:rPr lang="en-US" sz="800" dirty="0">
                    <a:effectLst/>
                    <a:ea typeface="Calibri"/>
                    <a:cs typeface="Times New Roman"/>
                  </a:rPr>
                  <a:t>ront </a:t>
                </a:r>
                <a:r>
                  <a:rPr lang="en-US" sz="800" b="1" dirty="0">
                    <a:effectLst/>
                    <a:ea typeface="Calibri"/>
                    <a:cs typeface="Times New Roman"/>
                  </a:rPr>
                  <a:t>B</a:t>
                </a:r>
                <a:r>
                  <a:rPr lang="en-US" sz="800" dirty="0">
                    <a:effectLst/>
                    <a:ea typeface="Calibri"/>
                    <a:cs typeface="Times New Roman"/>
                  </a:rPr>
                  <a:t>ody)</a:t>
                </a:r>
              </a:p>
            </p:txBody>
          </p:sp>
          <p:cxnSp>
            <p:nvCxnSpPr>
              <p:cNvPr id="161" name="Straight Connector 160"/>
              <p:cNvCxnSpPr/>
              <p:nvPr/>
            </p:nvCxnSpPr>
            <p:spPr>
              <a:xfrm flipV="1">
                <a:off x="475482" y="-16602"/>
                <a:ext cx="187462" cy="975658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Connector 152"/>
            <p:cNvCxnSpPr/>
            <p:nvPr/>
          </p:nvCxnSpPr>
          <p:spPr>
            <a:xfrm>
              <a:off x="3118188" y="3149318"/>
              <a:ext cx="80010" cy="629550"/>
            </a:xfrm>
            <a:prstGeom prst="line">
              <a:avLst/>
            </a:prstGeom>
            <a:ln w="9525">
              <a:solidFill>
                <a:srgbClr val="FF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cxnSpLocks/>
            </p:cNvCxnSpPr>
            <p:nvPr/>
          </p:nvCxnSpPr>
          <p:spPr>
            <a:xfrm flipH="1" flipV="1">
              <a:off x="2896235" y="1223010"/>
              <a:ext cx="390525" cy="7620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/>
            <p:cNvSpPr/>
            <p:nvPr/>
          </p:nvSpPr>
          <p:spPr>
            <a:xfrm rot="120000">
              <a:off x="3295015" y="1179830"/>
              <a:ext cx="228600" cy="1143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56" name="Straight Connector 155"/>
            <p:cNvCxnSpPr>
              <a:cxnSpLocks/>
            </p:cNvCxnSpPr>
            <p:nvPr/>
          </p:nvCxnSpPr>
          <p:spPr>
            <a:xfrm flipH="1" flipV="1">
              <a:off x="3531235" y="1240790"/>
              <a:ext cx="418465" cy="10160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oup 156"/>
            <p:cNvGrpSpPr/>
            <p:nvPr/>
          </p:nvGrpSpPr>
          <p:grpSpPr>
            <a:xfrm>
              <a:off x="3505835" y="267877"/>
              <a:ext cx="2078864" cy="925288"/>
              <a:chOff x="-228600" y="-22555"/>
              <a:chExt cx="2078864" cy="926161"/>
            </a:xfrm>
          </p:grpSpPr>
          <p:sp>
            <p:nvSpPr>
              <p:cNvPr id="158" name="Text Box 8328"/>
              <p:cNvSpPr txBox="1"/>
              <p:nvPr/>
            </p:nvSpPr>
            <p:spPr>
              <a:xfrm flipH="1">
                <a:off x="405271" y="-22555"/>
                <a:ext cx="1444993" cy="512872"/>
              </a:xfrm>
              <a:prstGeom prst="rect">
                <a:avLst/>
              </a:prstGeom>
              <a:noFill/>
              <a:ln w="6350"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>
                    <a:effectLst/>
                    <a:ea typeface="Calibri"/>
                    <a:cs typeface="Times New Roman"/>
                  </a:rPr>
                  <a:t>Estimated Leak Location</a:t>
                </a:r>
              </a:p>
            </p:txBody>
          </p:sp>
          <p:cxnSp>
            <p:nvCxnSpPr>
              <p:cNvPr id="159" name="Straight Connector 158"/>
              <p:cNvCxnSpPr/>
              <p:nvPr/>
            </p:nvCxnSpPr>
            <p:spPr>
              <a:xfrm flipH="1">
                <a:off x="-228600" y="435148"/>
                <a:ext cx="768724" cy="468458"/>
              </a:xfrm>
              <a:prstGeom prst="line">
                <a:avLst/>
              </a:prstGeom>
              <a:ln w="9525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3" name="Group 192"/>
          <p:cNvGrpSpPr>
            <a:grpSpLocks noChangeAspect="1"/>
          </p:cNvGrpSpPr>
          <p:nvPr/>
        </p:nvGrpSpPr>
        <p:grpSpPr>
          <a:xfrm>
            <a:off x="1499360" y="1676400"/>
            <a:ext cx="2310639" cy="1617953"/>
            <a:chOff x="1209180" y="1381769"/>
            <a:chExt cx="2901076" cy="2031388"/>
          </a:xfrm>
        </p:grpSpPr>
        <p:pic>
          <p:nvPicPr>
            <p:cNvPr id="194" name="Picture 193" descr="Screen Shot 2015-12-01 at 2.38.01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180" y="1641840"/>
              <a:ext cx="1542298" cy="1771317"/>
            </a:xfrm>
            <a:prstGeom prst="rect">
              <a:avLst/>
            </a:prstGeom>
          </p:spPr>
        </p:pic>
        <p:sp>
          <p:nvSpPr>
            <p:cNvPr id="195" name="Oval 194"/>
            <p:cNvSpPr/>
            <p:nvPr/>
          </p:nvSpPr>
          <p:spPr>
            <a:xfrm rot="21146284">
              <a:off x="1900136" y="1994542"/>
              <a:ext cx="133741" cy="6687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6" name="Text Box 8328"/>
            <p:cNvSpPr txBox="1"/>
            <p:nvPr/>
          </p:nvSpPr>
          <p:spPr>
            <a:xfrm flipH="1">
              <a:off x="2266951" y="1381769"/>
              <a:ext cx="1843305" cy="466030"/>
            </a:xfrm>
            <a:prstGeom prst="rect">
              <a:avLst/>
            </a:prstGeom>
            <a:noFill/>
            <a:ln w="6350"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ea typeface="Calibri"/>
                  <a:cs typeface="Times New Roman"/>
                </a:rPr>
                <a:t>Estimated Leak Location</a:t>
              </a:r>
            </a:p>
          </p:txBody>
        </p:sp>
        <p:cxnSp>
          <p:nvCxnSpPr>
            <p:cNvPr id="197" name="Straight Connector 196"/>
            <p:cNvCxnSpPr/>
            <p:nvPr/>
          </p:nvCxnSpPr>
          <p:spPr>
            <a:xfrm flipH="1">
              <a:off x="2023475" y="1728534"/>
              <a:ext cx="449735" cy="273810"/>
            </a:xfrm>
            <a:prstGeom prst="line">
              <a:avLst/>
            </a:prstGeom>
            <a:ln w="9525">
              <a:solidFill>
                <a:srgbClr val="FF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Right Arrow 197"/>
          <p:cNvSpPr/>
          <p:nvPr/>
        </p:nvSpPr>
        <p:spPr>
          <a:xfrm>
            <a:off x="3168218" y="2436241"/>
            <a:ext cx="563459" cy="307048"/>
          </a:xfrm>
          <a:prstGeom prst="rightArrow">
            <a:avLst>
              <a:gd name="adj1" fmla="val 50000"/>
              <a:gd name="adj2" fmla="val 590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ight Arrow 198"/>
          <p:cNvSpPr/>
          <p:nvPr/>
        </p:nvSpPr>
        <p:spPr>
          <a:xfrm>
            <a:off x="5632155" y="2436240"/>
            <a:ext cx="563459" cy="307048"/>
          </a:xfrm>
          <a:prstGeom prst="rightArrow">
            <a:avLst>
              <a:gd name="adj1" fmla="val 50000"/>
              <a:gd name="adj2" fmla="val 590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F913069-075D-49F7-AF90-34940D148085}">
  <ds:schemaRefs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14912</TotalTime>
  <Words>1689</Words>
  <Application>Microsoft Office PowerPoint</Application>
  <PresentationFormat>On-screen Show (4:3)</PresentationFormat>
  <Paragraphs>212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明朝</vt:lpstr>
      <vt:lpstr>Arial</vt:lpstr>
      <vt:lpstr>Arial Black</vt:lpstr>
      <vt:lpstr>Calibri</vt:lpstr>
      <vt:lpstr>Times</vt:lpstr>
      <vt:lpstr>Times New Roman</vt:lpstr>
      <vt:lpstr>Powerpoint-Template_HFIR-SNS</vt:lpstr>
      <vt:lpstr>Update on Target Post Irradiation Examination</vt:lpstr>
      <vt:lpstr>Outline</vt:lpstr>
      <vt:lpstr>SNS Target Power Histories</vt:lpstr>
      <vt:lpstr>The target dose calculation methodology was changed to better reflect neutron contribution to dpa</vt:lpstr>
      <vt:lpstr>PowerPoint Presentation</vt:lpstr>
      <vt:lpstr>The dose limit for the Proton Beam Window was also increased </vt:lpstr>
      <vt:lpstr>The leak location in SNS Target 10 was sampled</vt:lpstr>
      <vt:lpstr>Target 10 “core” samples were recently cleaned using an ultrasonic cleaning procedure</vt:lpstr>
      <vt:lpstr>The Leak Location Sample will be Characterized to Understand the Target 10 Failure Mechanism</vt:lpstr>
      <vt:lpstr>Pressure-decay testing of Target 12 suggested that the leak is located at the front of the target</vt:lpstr>
      <vt:lpstr>The Target 12 leak location was found during videoprobe inspection</vt:lpstr>
      <vt:lpstr>Video of finding Target 12 leak  View from left bulk inlet</vt:lpstr>
      <vt:lpstr>T-12 video probe inspection reveals leak location in left side of outer window</vt:lpstr>
      <vt:lpstr>Views from bulk return of center baffle and inner window – both fractured and eroded</vt:lpstr>
      <vt:lpstr>Target 12 leak location is not yet precisely known, but Target 3 photography showed damage in this area</vt:lpstr>
      <vt:lpstr>The T-12 leak is at vessel region of moderately high saturation time – a metric of cavitation damage potential</vt:lpstr>
      <vt:lpstr>Next steps for T-12 PIE</vt:lpstr>
      <vt:lpstr>A PIE characterization contract is currently underway with BWXT (Lynchburg, VA)</vt:lpstr>
      <vt:lpstr>The erosion depth on the mercury window flow facing side of the Target 9 outer window has been measured</vt:lpstr>
      <vt:lpstr>Samples were removed from SNS Inconel® 718 proton beam window #4 using a new annular cutter machine</vt:lpstr>
      <vt:lpstr>Plan is to have PBW samples characterized using tensile testing and electron microscopy</vt:lpstr>
      <vt:lpstr>Summary</vt:lpstr>
    </vt:vector>
  </TitlesOfParts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Riemer, Bernie</cp:lastModifiedBy>
  <cp:revision>86</cp:revision>
  <cp:lastPrinted>2016-02-03T19:36:58Z</cp:lastPrinted>
  <dcterms:created xsi:type="dcterms:W3CDTF">2014-04-28T13:33:12Z</dcterms:created>
  <dcterms:modified xsi:type="dcterms:W3CDTF">2016-02-11T21:22:04Z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