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35" r:id="rId4"/>
  </p:sldMasterIdLst>
  <p:notesMasterIdLst>
    <p:notesMasterId r:id="rId46"/>
  </p:notesMasterIdLst>
  <p:sldIdLst>
    <p:sldId id="256" r:id="rId5"/>
    <p:sldId id="257" r:id="rId6"/>
    <p:sldId id="262" r:id="rId7"/>
    <p:sldId id="258" r:id="rId8"/>
    <p:sldId id="259" r:id="rId9"/>
    <p:sldId id="264" r:id="rId10"/>
    <p:sldId id="260" r:id="rId11"/>
    <p:sldId id="265" r:id="rId12"/>
    <p:sldId id="285" r:id="rId13"/>
    <p:sldId id="263" r:id="rId14"/>
    <p:sldId id="261" r:id="rId15"/>
    <p:sldId id="271" r:id="rId16"/>
    <p:sldId id="268" r:id="rId17"/>
    <p:sldId id="266" r:id="rId18"/>
    <p:sldId id="275" r:id="rId19"/>
    <p:sldId id="272" r:id="rId20"/>
    <p:sldId id="274" r:id="rId21"/>
    <p:sldId id="277" r:id="rId22"/>
    <p:sldId id="278" r:id="rId23"/>
    <p:sldId id="279" r:id="rId24"/>
    <p:sldId id="287" r:id="rId25"/>
    <p:sldId id="288" r:id="rId26"/>
    <p:sldId id="289" r:id="rId27"/>
    <p:sldId id="284" r:id="rId28"/>
    <p:sldId id="292" r:id="rId29"/>
    <p:sldId id="293" r:id="rId30"/>
    <p:sldId id="301" r:id="rId31"/>
    <p:sldId id="286" r:id="rId32"/>
    <p:sldId id="281" r:id="rId33"/>
    <p:sldId id="282" r:id="rId34"/>
    <p:sldId id="296" r:id="rId35"/>
    <p:sldId id="295" r:id="rId36"/>
    <p:sldId id="283" r:id="rId37"/>
    <p:sldId id="302" r:id="rId38"/>
    <p:sldId id="300" r:id="rId39"/>
    <p:sldId id="290" r:id="rId40"/>
    <p:sldId id="273" r:id="rId41"/>
    <p:sldId id="269" r:id="rId42"/>
    <p:sldId id="270" r:id="rId43"/>
    <p:sldId id="299" r:id="rId44"/>
    <p:sldId id="298" r:id="rId45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382" autoAdjust="0"/>
  </p:normalViewPr>
  <p:slideViewPr>
    <p:cSldViewPr snapToGrid="0" showGuides="1">
      <p:cViewPr varScale="1">
        <p:scale>
          <a:sx n="114" d="100"/>
          <a:sy n="114" d="100"/>
        </p:scale>
        <p:origin x="-147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80" d="100"/>
        <a:sy n="180" d="100"/>
      </p:scale>
      <p:origin x="0" y="1083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696625-B159-4B35-8B91-14AA9750E5F8}" type="datetimeFigureOut">
              <a:rPr lang="en-US" smtClean="0"/>
              <a:t>2/10/2016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FFC20-3737-4329-9022-E0CA61F547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0892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Contributors:</a:t>
            </a:r>
          </a:p>
          <a:p>
            <a:r>
              <a:rPr lang="en-US" dirty="0" smtClean="0"/>
              <a:t>Charlotte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Barbier</a:t>
            </a:r>
            <a:r>
              <a:rPr lang="en-US" baseline="0" dirty="0" smtClean="0"/>
              <a:t>, Joe Devore, Mike Dayton, Elvis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Dominguez-Ontiveros, </a:t>
            </a:r>
            <a:r>
              <a:rPr lang="en-US" baseline="0" dirty="0" smtClean="0"/>
              <a:t>Dave </a:t>
            </a:r>
            <a:r>
              <a:rPr lang="en-US" baseline="0" dirty="0" err="1" smtClean="0"/>
              <a:t>Felde</a:t>
            </a:r>
            <a:r>
              <a:rPr lang="en-US" baseline="0" dirty="0" smtClean="0"/>
              <a:t>, Dave Freeman, Lorelei Jacobs, Steve Parson, Greg Stephens, Mark </a:t>
            </a:r>
            <a:r>
              <a:rPr lang="en-US" baseline="0" dirty="0" err="1" smtClean="0"/>
              <a:t>Wendel</a:t>
            </a:r>
            <a:r>
              <a:rPr lang="en-US" baseline="0" dirty="0" smtClean="0"/>
              <a:t>, Drew Winder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FFC20-3737-4329-9022-E0CA61F547D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1303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Note: injected gas fraction for 40 </a:t>
            </a:r>
            <a:r>
              <a:rPr lang="en-US" dirty="0" err="1" smtClean="0"/>
              <a:t>sccm</a:t>
            </a:r>
            <a:r>
              <a:rPr lang="en-US" dirty="0" smtClean="0"/>
              <a:t> helium / 1 L/s</a:t>
            </a:r>
            <a:r>
              <a:rPr lang="en-US" baseline="0" dirty="0" smtClean="0"/>
              <a:t> mercury is 6.7E-4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FFC20-3737-4329-9022-E0CA61F547D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4465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Backup slide 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FFC20-3737-4329-9022-E0CA61F547D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5420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Elevation view</a:t>
            </a:r>
          </a:p>
          <a:p>
            <a:r>
              <a:rPr lang="en-US" dirty="0" smtClean="0"/>
              <a:t>Heat exchanger and large down elevation drop in SNS loop make</a:t>
            </a:r>
            <a:r>
              <a:rPr lang="en-US" baseline="0" dirty="0" smtClean="0"/>
              <a:t> gas hold-up worse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FFC20-3737-4329-9022-E0CA61F547D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4377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SNS (350 rpm)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0.7 SLPM / (310 </a:t>
            </a:r>
            <a:r>
              <a:rPr lang="en-US" dirty="0" err="1" smtClean="0"/>
              <a:t>gpm</a:t>
            </a:r>
            <a:r>
              <a:rPr lang="en-US" dirty="0" smtClean="0"/>
              <a:t> * 3.8 L/</a:t>
            </a:r>
            <a:r>
              <a:rPr lang="en-US" dirty="0" err="1" smtClean="0"/>
              <a:t>gpm</a:t>
            </a:r>
            <a:r>
              <a:rPr lang="en-US" dirty="0" smtClean="0"/>
              <a:t>)</a:t>
            </a:r>
            <a:r>
              <a:rPr lang="en-US" baseline="0" dirty="0" smtClean="0"/>
              <a:t> = 4.2E-4</a:t>
            </a:r>
          </a:p>
          <a:p>
            <a:r>
              <a:rPr lang="en-US" baseline="0" dirty="0" smtClean="0"/>
              <a:t>WNR: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(16 </a:t>
            </a:r>
            <a:r>
              <a:rPr lang="en-US" baseline="0" dirty="0" err="1" smtClean="0"/>
              <a:t>sccm</a:t>
            </a:r>
            <a:r>
              <a:rPr lang="en-US" baseline="0" dirty="0" smtClean="0"/>
              <a:t> He) / { (1 L/sec Hg)*(60 sec/min) } = 2.7E-4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 smtClean="0"/>
              <a:t>(40 </a:t>
            </a:r>
            <a:r>
              <a:rPr lang="en-US" baseline="0" dirty="0" err="1" smtClean="0"/>
              <a:t>sccm</a:t>
            </a:r>
            <a:r>
              <a:rPr lang="en-US" baseline="0" dirty="0" smtClean="0"/>
              <a:t> He) / { (1 L/sec Hg)*(60 sec/min) } = 6.7E-4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 smtClean="0"/>
              <a:t>(800 </a:t>
            </a:r>
            <a:r>
              <a:rPr lang="en-US" baseline="0" dirty="0" err="1" smtClean="0"/>
              <a:t>sccm</a:t>
            </a:r>
            <a:r>
              <a:rPr lang="en-US" baseline="0" dirty="0" smtClean="0"/>
              <a:t> He) / { (1.3 L/sec Hg)*(60 sec/min) } = 0.0103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FFC20-3737-4329-9022-E0CA61F547D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3668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FFC20-3737-4329-9022-E0CA61F547D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3460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 shown: line from sump</a:t>
            </a:r>
            <a:r>
              <a:rPr lang="en-US" baseline="0" dirty="0" smtClean="0"/>
              <a:t> tank vent teed to line to storage tank. </a:t>
            </a:r>
          </a:p>
          <a:p>
            <a:r>
              <a:rPr lang="en-US" baseline="0" dirty="0" smtClean="0"/>
              <a:t>Greg investigating physical location; could be useful as overflow trap with capability to detect and send Hg back to tank.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FFC20-3737-4329-9022-E0CA61F547D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5969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FFC20-3737-4329-9022-E0CA61F547DD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5903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FFC20-3737-4329-9022-E0CA61F547DD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4605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auto">
          <a:xfrm>
            <a:off x="6085342" y="0"/>
            <a:ext cx="3071004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81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27000" dist="38100" dir="10800000" algn="r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 eaLnBrk="0" hangingPunct="0"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2278" y="179737"/>
            <a:ext cx="4160172" cy="877163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278" y="1761403"/>
            <a:ext cx="3255297" cy="7571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202278" y="6293793"/>
            <a:ext cx="2114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 smtClean="0">
                <a:solidFill>
                  <a:schemeClr val="tx2"/>
                </a:solidFill>
              </a:rPr>
              <a:t>ORNL is managed by UT-Battelle </a:t>
            </a:r>
            <a:br>
              <a:rPr lang="en-US" sz="1000" b="0" dirty="0" smtClean="0">
                <a:solidFill>
                  <a:schemeClr val="tx2"/>
                </a:solidFill>
              </a:rPr>
            </a:br>
            <a:r>
              <a:rPr lang="en-US" sz="1000" b="0" dirty="0" smtClean="0">
                <a:solidFill>
                  <a:schemeClr val="tx2"/>
                </a:solidFill>
              </a:rPr>
              <a:t>for the US Department of Energy</a:t>
            </a:r>
            <a:endParaRPr lang="en-US" sz="1000" b="0" dirty="0">
              <a:solidFill>
                <a:schemeClr val="tx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432" y="6324600"/>
            <a:ext cx="2019528" cy="3365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796" y="649494"/>
            <a:ext cx="4648199" cy="4685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3722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847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560" y="1367185"/>
            <a:ext cx="8642640" cy="4471932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2206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847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9572" y="1363056"/>
            <a:ext cx="4198258" cy="4525963"/>
          </a:xfr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7398" y="1363056"/>
            <a:ext cx="4198258" cy="4525963"/>
          </a:xfr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6602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5948" y="1462314"/>
            <a:ext cx="419252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5948" y="2102076"/>
            <a:ext cx="419252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buFont typeface="Arial" panose="020B0604020202020204" pitchFamily="34" charset="0"/>
              <a:buChar char="•"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476828"/>
            <a:ext cx="41941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16590"/>
            <a:ext cx="41941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8649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3911890" cy="1117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6085342" y="0"/>
            <a:ext cx="3071004" cy="68580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27000" dist="38100" dir="10800000" algn="r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 eaLnBrk="0" hangingPunct="0"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52" r="1904"/>
          <a:stretch/>
        </p:blipFill>
        <p:spPr>
          <a:xfrm>
            <a:off x="6085342" y="65"/>
            <a:ext cx="3071004" cy="6629335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 userDrawn="1"/>
        </p:nvCxnSpPr>
        <p:spPr>
          <a:xfrm>
            <a:off x="6085342" y="0"/>
            <a:ext cx="0" cy="6858000"/>
          </a:xfrm>
          <a:prstGeom prst="straightConnector1">
            <a:avLst/>
          </a:prstGeom>
          <a:ln w="38100"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201" y="6338371"/>
            <a:ext cx="1329900" cy="31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109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8677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33367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 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77800"/>
            <a:ext cx="8229600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>
          <a:xfrm>
            <a:off x="3505200" y="6602373"/>
            <a:ext cx="2133600" cy="178813"/>
          </a:xfrm>
          <a:prstGeom prst="rect">
            <a:avLst/>
          </a:prstGeom>
        </p:spPr>
        <p:txBody>
          <a:bodyPr/>
          <a:lstStyle>
            <a:lvl1pPr algn="ctr">
              <a:lnSpc>
                <a:spcPct val="90000"/>
              </a:lnSpc>
              <a:defRPr sz="9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1E98151F-1DE3-476A-8028-5E7ADDCA83F3}" type="datetime1">
              <a:rPr lang="en-US"/>
              <a:pPr>
                <a:defRPr/>
              </a:pPr>
              <a:t>2/10/2016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1078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825" cy="6857868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02910" y="177800"/>
            <a:ext cx="8628678" cy="484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88688" y="1445477"/>
            <a:ext cx="8642640" cy="427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22695" y="6513051"/>
            <a:ext cx="2103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 algn="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256"/>
          <p:cNvSpPr txBox="1">
            <a:spLocks noChangeArrowheads="1"/>
          </p:cNvSpPr>
          <p:nvPr/>
        </p:nvSpPr>
        <p:spPr>
          <a:xfrm>
            <a:off x="216122" y="6477000"/>
            <a:ext cx="4432078" cy="182562"/>
          </a:xfrm>
          <a:prstGeom prst="rect">
            <a:avLst/>
          </a:prstGeom>
          <a:ln/>
        </p:spPr>
        <p:txBody>
          <a:bodyPr anchor="ctr"/>
          <a:lstStyle/>
          <a:p>
            <a:pPr algn="l"/>
            <a:r>
              <a:rPr lang="en-US" sz="1000" dirty="0" smtClean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SNS Accelerator Advisory</a:t>
            </a:r>
            <a:r>
              <a:rPr lang="en-US" sz="1000" baseline="0" dirty="0" smtClean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 Committee Meeting, February 16-18, 2016</a:t>
            </a:r>
            <a:endParaRPr lang="en-US" sz="1000" dirty="0">
              <a:solidFill>
                <a:srgbClr val="BFBFB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 descr="SNS_color.png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6273800"/>
            <a:ext cx="2127504" cy="354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848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6" r:id="rId1"/>
    <p:sldLayoutId id="2147483937" r:id="rId2"/>
    <p:sldLayoutId id="2147483938" r:id="rId3"/>
    <p:sldLayoutId id="2147483939" r:id="rId4"/>
    <p:sldLayoutId id="2147483940" r:id="rId5"/>
    <p:sldLayoutId id="2147483941" r:id="rId6"/>
    <p:sldLayoutId id="2147483942" r:id="rId7"/>
    <p:sldLayoutId id="2147483943" r:id="rId8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kern="1200">
          <a:solidFill>
            <a:schemeClr val="tx2"/>
          </a:solidFill>
          <a:latin typeface="Arial Black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8" indent="-23018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2"/>
        </a:buClr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2794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3018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»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79737"/>
            <a:ext cx="4826922" cy="1269578"/>
          </a:xfrm>
        </p:spPr>
        <p:txBody>
          <a:bodyPr/>
          <a:lstStyle/>
          <a:p>
            <a:r>
              <a:rPr lang="en-US" dirty="0" smtClean="0"/>
              <a:t>Implementing Target Gas Injection: </a:t>
            </a:r>
            <a:br>
              <a:rPr lang="en-US" dirty="0" smtClean="0"/>
            </a:br>
            <a:r>
              <a:rPr lang="en-US" dirty="0" smtClean="0"/>
              <a:t>Short and Long Term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Bernie </a:t>
            </a:r>
            <a:r>
              <a:rPr lang="en-US" dirty="0" err="1" smtClean="0"/>
              <a:t>Riemer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65032" y="2563264"/>
            <a:ext cx="2345514" cy="24191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/>
              <a:t>Charlotte </a:t>
            </a:r>
            <a:r>
              <a:rPr lang="en-US" sz="1400" dirty="0" err="1" smtClean="0"/>
              <a:t>Barbier</a:t>
            </a:r>
            <a:endParaRPr lang="en-US" sz="1400" dirty="0" smtClean="0"/>
          </a:p>
          <a:p>
            <a:pPr>
              <a:lnSpc>
                <a:spcPct val="90000"/>
              </a:lnSpc>
            </a:pPr>
            <a:r>
              <a:rPr lang="en-US" sz="1400" dirty="0" smtClean="0"/>
              <a:t>Joe Devore</a:t>
            </a:r>
          </a:p>
          <a:p>
            <a:pPr>
              <a:lnSpc>
                <a:spcPct val="90000"/>
              </a:lnSpc>
            </a:pPr>
            <a:r>
              <a:rPr lang="en-US" sz="1400" dirty="0" smtClean="0"/>
              <a:t>Mike Dayton</a:t>
            </a:r>
          </a:p>
          <a:p>
            <a:pPr>
              <a:lnSpc>
                <a:spcPct val="90000"/>
              </a:lnSpc>
            </a:pPr>
            <a:r>
              <a:rPr lang="en-US" sz="1400" dirty="0" smtClean="0"/>
              <a:t>Elvis Dominguez-Ontiveros</a:t>
            </a:r>
          </a:p>
          <a:p>
            <a:pPr>
              <a:lnSpc>
                <a:spcPct val="90000"/>
              </a:lnSpc>
            </a:pPr>
            <a:r>
              <a:rPr lang="en-US" sz="1400" dirty="0" smtClean="0"/>
              <a:t>Dave </a:t>
            </a:r>
            <a:r>
              <a:rPr lang="en-US" sz="1400" dirty="0" err="1" smtClean="0"/>
              <a:t>Felde</a:t>
            </a:r>
            <a:endParaRPr lang="en-US" sz="1400" dirty="0" smtClean="0"/>
          </a:p>
          <a:p>
            <a:pPr>
              <a:lnSpc>
                <a:spcPct val="90000"/>
              </a:lnSpc>
            </a:pPr>
            <a:r>
              <a:rPr lang="en-US" sz="1400" dirty="0" smtClean="0"/>
              <a:t>Dave Freeman</a:t>
            </a:r>
          </a:p>
          <a:p>
            <a:pPr>
              <a:lnSpc>
                <a:spcPct val="90000"/>
              </a:lnSpc>
            </a:pPr>
            <a:r>
              <a:rPr lang="en-US" sz="1400" dirty="0" smtClean="0"/>
              <a:t>Lorelei Jacobs</a:t>
            </a:r>
          </a:p>
          <a:p>
            <a:pPr>
              <a:lnSpc>
                <a:spcPct val="90000"/>
              </a:lnSpc>
            </a:pPr>
            <a:r>
              <a:rPr lang="en-US" sz="1400" dirty="0" smtClean="0"/>
              <a:t>Steve </a:t>
            </a:r>
            <a:r>
              <a:rPr lang="en-US" sz="1400" dirty="0" smtClean="0"/>
              <a:t>Parson</a:t>
            </a:r>
          </a:p>
          <a:p>
            <a:pPr>
              <a:lnSpc>
                <a:spcPct val="90000"/>
              </a:lnSpc>
            </a:pPr>
            <a:r>
              <a:rPr lang="en-US" sz="1400" dirty="0" smtClean="0"/>
              <a:t>Bob </a:t>
            </a:r>
            <a:r>
              <a:rPr lang="en-US" sz="1400" dirty="0" err="1" smtClean="0"/>
              <a:t>Sangrey</a:t>
            </a:r>
            <a:endParaRPr lang="en-US" sz="1400" dirty="0" smtClean="0"/>
          </a:p>
          <a:p>
            <a:pPr>
              <a:lnSpc>
                <a:spcPct val="90000"/>
              </a:lnSpc>
            </a:pPr>
            <a:r>
              <a:rPr lang="en-US" sz="1400" dirty="0" smtClean="0"/>
              <a:t>Greg Stephens</a:t>
            </a:r>
          </a:p>
          <a:p>
            <a:pPr>
              <a:lnSpc>
                <a:spcPct val="90000"/>
              </a:lnSpc>
            </a:pPr>
            <a:r>
              <a:rPr lang="en-US" sz="1400" dirty="0" smtClean="0"/>
              <a:t>Mark </a:t>
            </a:r>
            <a:r>
              <a:rPr lang="en-US" sz="1400" dirty="0" err="1" smtClean="0"/>
              <a:t>Wendel</a:t>
            </a:r>
            <a:endParaRPr lang="en-US" sz="1400" dirty="0" smtClean="0"/>
          </a:p>
          <a:p>
            <a:pPr>
              <a:lnSpc>
                <a:spcPct val="90000"/>
              </a:lnSpc>
            </a:pPr>
            <a:r>
              <a:rPr lang="en-US" sz="1400" dirty="0" smtClean="0"/>
              <a:t>Drew Winder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63730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36" y="177800"/>
            <a:ext cx="8974068" cy="880369"/>
          </a:xfrm>
        </p:spPr>
        <p:txBody>
          <a:bodyPr/>
          <a:lstStyle/>
          <a:p>
            <a:r>
              <a:rPr lang="en-US" dirty="0" smtClean="0"/>
              <a:t>Challenges for gas injection in SNS target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560" y="941560"/>
            <a:ext cx="8642640" cy="519323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Efficient small bubble generation and distribution throughout target</a:t>
            </a:r>
          </a:p>
          <a:p>
            <a:r>
              <a:rPr lang="en-US" dirty="0" smtClean="0"/>
              <a:t>Adverse effects of gas in process loop operation</a:t>
            </a:r>
          </a:p>
          <a:p>
            <a:pPr lvl="1"/>
            <a:r>
              <a:rPr lang="en-US" dirty="0" smtClean="0"/>
              <a:t>Increased loop pressure drop – more pump load</a:t>
            </a:r>
          </a:p>
          <a:p>
            <a:pPr lvl="1"/>
            <a:r>
              <a:rPr lang="en-US" dirty="0" smtClean="0"/>
              <a:t>Loss of heat exchanger efficiency</a:t>
            </a:r>
          </a:p>
          <a:p>
            <a:pPr lvl="1"/>
            <a:r>
              <a:rPr lang="en-US" dirty="0" smtClean="0"/>
              <a:t>Flow instruments may not read correctly, in particular bulk return </a:t>
            </a:r>
            <a:r>
              <a:rPr lang="en-US" dirty="0" err="1" smtClean="0"/>
              <a:t>venturi</a:t>
            </a:r>
            <a:endParaRPr lang="en-US" dirty="0" smtClean="0"/>
          </a:p>
          <a:p>
            <a:pPr lvl="2"/>
            <a:r>
              <a:rPr lang="en-US" dirty="0" smtClean="0"/>
              <a:t>Credited mercury pump </a:t>
            </a:r>
            <a:r>
              <a:rPr lang="en-US" dirty="0" err="1" smtClean="0"/>
              <a:t>dP</a:t>
            </a:r>
            <a:r>
              <a:rPr lang="en-US" dirty="0" smtClean="0"/>
              <a:t> instruments should be OK</a:t>
            </a:r>
          </a:p>
          <a:p>
            <a:r>
              <a:rPr lang="en-US" dirty="0" smtClean="0"/>
              <a:t>Postulated accidents must be mitigated</a:t>
            </a:r>
          </a:p>
          <a:p>
            <a:pPr lvl="1"/>
            <a:r>
              <a:rPr lang="en-US" dirty="0" smtClean="0"/>
              <a:t>Overflow of pump tank from displaced mercury caused by excessive gas hold-up</a:t>
            </a:r>
          </a:p>
          <a:p>
            <a:pPr lvl="1"/>
            <a:r>
              <a:rPr lang="en-US" dirty="0" smtClean="0"/>
              <a:t>Liquid mercury to Mercury Off-gas Treatment System (MOTS) must be prevented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2267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880369"/>
          </a:xfrm>
        </p:spPr>
        <p:txBody>
          <a:bodyPr/>
          <a:lstStyle/>
          <a:p>
            <a:r>
              <a:rPr lang="en-US" dirty="0" smtClean="0"/>
              <a:t>The SNS mercury process loop was not designed for gas injection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560" y="1367184"/>
            <a:ext cx="8642640" cy="4800859"/>
          </a:xfrm>
        </p:spPr>
        <p:txBody>
          <a:bodyPr>
            <a:normAutofit/>
          </a:bodyPr>
          <a:lstStyle/>
          <a:p>
            <a:r>
              <a:rPr lang="en-US" dirty="0" smtClean="0"/>
              <a:t>All gas will not be removed at target vent</a:t>
            </a:r>
          </a:p>
          <a:p>
            <a:pPr lvl="1"/>
            <a:r>
              <a:rPr lang="en-US" dirty="0" smtClean="0"/>
              <a:t>As configured, most injected gas will pass through return pipe and heat exchanger before discharging into the pump tank</a:t>
            </a:r>
          </a:p>
          <a:p>
            <a:r>
              <a:rPr lang="en-US" dirty="0" smtClean="0"/>
              <a:t>Gas buoyancy acts against mercury flow in return pipe</a:t>
            </a:r>
          </a:p>
          <a:p>
            <a:pPr lvl="1"/>
            <a:r>
              <a:rPr lang="en-US" dirty="0" smtClean="0"/>
              <a:t>Down </a:t>
            </a:r>
            <a:r>
              <a:rPr lang="en-US" dirty="0"/>
              <a:t>turning </a:t>
            </a:r>
            <a:r>
              <a:rPr lang="en-US" dirty="0" smtClean="0"/>
              <a:t>pipe elbows</a:t>
            </a:r>
            <a:r>
              <a:rPr lang="en-US" dirty="0"/>
              <a:t>, </a:t>
            </a:r>
            <a:r>
              <a:rPr lang="en-US" dirty="0" smtClean="0"/>
              <a:t>low down-slope pipes, flow </a:t>
            </a:r>
            <a:r>
              <a:rPr lang="en-US" dirty="0" err="1" smtClean="0"/>
              <a:t>venturi</a:t>
            </a:r>
            <a:r>
              <a:rPr lang="en-US" dirty="0" smtClean="0"/>
              <a:t> and heat exchanger bulkheads </a:t>
            </a:r>
          </a:p>
          <a:p>
            <a:r>
              <a:rPr lang="en-US" dirty="0" smtClean="0"/>
              <a:t>Small bubbles will coalesce and can grow to large pockets that may become trapped at locations</a:t>
            </a:r>
          </a:p>
        </p:txBody>
      </p:sp>
    </p:spTree>
    <p:extLst>
      <p:ext uri="{BB962C8B-B14F-4D97-AF65-F5344CB8AC3E}">
        <p14:creationId xmlns:p14="http://schemas.microsoft.com/office/powerpoint/2010/main" val="3209928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722762"/>
          </a:xfrm>
        </p:spPr>
        <p:txBody>
          <a:bodyPr/>
          <a:lstStyle/>
          <a:p>
            <a:r>
              <a:rPr lang="en-US" sz="2400" dirty="0"/>
              <a:t>Tests done on the Target Test Facility (TTF) </a:t>
            </a:r>
            <a:r>
              <a:rPr lang="en-US" sz="2400" dirty="0" smtClean="0"/>
              <a:t>confirmed significant gas hold-up is possible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560" y="1100517"/>
            <a:ext cx="8642640" cy="4738600"/>
          </a:xfrm>
        </p:spPr>
        <p:txBody>
          <a:bodyPr/>
          <a:lstStyle/>
          <a:p>
            <a:r>
              <a:rPr lang="en-US" dirty="0" smtClean="0"/>
              <a:t>Substantial </a:t>
            </a:r>
            <a:r>
              <a:rPr lang="en-US" dirty="0"/>
              <a:t>gas hold-up can occur </a:t>
            </a:r>
            <a:r>
              <a:rPr lang="en-US" i="1" dirty="0"/>
              <a:t>depending on </a:t>
            </a:r>
            <a:r>
              <a:rPr lang="en-US" i="1" dirty="0" smtClean="0"/>
              <a:t>the injected </a:t>
            </a:r>
            <a:r>
              <a:rPr lang="en-US" i="1" dirty="0"/>
              <a:t>gas rate and mercury flow </a:t>
            </a:r>
            <a:r>
              <a:rPr lang="en-US" i="1" dirty="0" smtClean="0"/>
              <a:t>rate</a:t>
            </a:r>
          </a:p>
          <a:p>
            <a:pPr lvl="1"/>
            <a:r>
              <a:rPr lang="en-US" dirty="0"/>
              <a:t>Unfortunately, gas rates believed ultimately needed are likely problematic</a:t>
            </a:r>
          </a:p>
          <a:p>
            <a:pPr lvl="2"/>
            <a:r>
              <a:rPr lang="en-US" dirty="0" smtClean="0"/>
              <a:t>Observed ca. 13 gallons (50 L) of mercury were displaced with 8 SLPM rate, raising Hg level to TTF tank overflow nozzle</a:t>
            </a:r>
          </a:p>
          <a:p>
            <a:pPr lvl="3"/>
            <a:r>
              <a:rPr lang="en-US" i="1" dirty="0" smtClean="0"/>
              <a:t>SNS pump tank does not have an overflow</a:t>
            </a:r>
          </a:p>
          <a:p>
            <a:pPr lvl="1"/>
            <a:r>
              <a:rPr lang="en-US" dirty="0" smtClean="0"/>
              <a:t>Test with low flow rate of 0.5 SLPM reached steady state below the overflow, only displacing ca. 2 gallons</a:t>
            </a:r>
          </a:p>
          <a:p>
            <a:pPr lvl="1"/>
            <a:r>
              <a:rPr lang="en-US" dirty="0" smtClean="0"/>
              <a:t>As a result, near term goal is for a cautious, low gas rate</a:t>
            </a:r>
          </a:p>
          <a:p>
            <a:r>
              <a:rPr lang="en-US" dirty="0" smtClean="0"/>
              <a:t>Two-phase simulations of gas in process piping are not robust enough to predict SNS hold-up behavior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335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28678" cy="1194173"/>
          </a:xfrm>
        </p:spPr>
        <p:txBody>
          <a:bodyPr/>
          <a:lstStyle/>
          <a:p>
            <a:r>
              <a:rPr lang="en-US" sz="2800" dirty="0" smtClean="0"/>
              <a:t>Differences between SNS and TTF mercury loops are such that SNS could be worse for gas hold-up</a:t>
            </a:r>
            <a:endParaRPr lang="en-US" sz="2800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46" t="85134" r="32324" b="-664"/>
          <a:stretch/>
        </p:blipFill>
        <p:spPr bwMode="auto">
          <a:xfrm>
            <a:off x="3216478" y="5951920"/>
            <a:ext cx="3010684" cy="54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0" y="3431310"/>
            <a:ext cx="7722023" cy="2520610"/>
            <a:chOff x="0" y="1263535"/>
            <a:chExt cx="7722023" cy="2520610"/>
          </a:xfrm>
        </p:grpSpPr>
        <p:pic>
          <p:nvPicPr>
            <p:cNvPr id="9218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207" b="30760"/>
            <a:stretch/>
          </p:blipFill>
          <p:spPr bwMode="auto">
            <a:xfrm>
              <a:off x="0" y="1263535"/>
              <a:ext cx="7722023" cy="2520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1267953" y="1609906"/>
              <a:ext cx="907016" cy="424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400" b="1" dirty="0" smtClean="0">
                  <a:solidFill>
                    <a:srgbClr val="FF0000"/>
                  </a:solidFill>
                </a:rPr>
                <a:t>TTF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839848" y="1366981"/>
            <a:ext cx="7854455" cy="2075416"/>
            <a:chOff x="839848" y="3857112"/>
            <a:chExt cx="7854455" cy="2075416"/>
          </a:xfrm>
        </p:grpSpPr>
        <p:pic>
          <p:nvPicPr>
            <p:cNvPr id="9219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2478"/>
            <a:stretch/>
          </p:blipFill>
          <p:spPr bwMode="auto">
            <a:xfrm>
              <a:off x="839848" y="3900528"/>
              <a:ext cx="7854455" cy="203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ounded Rectangle 3"/>
            <p:cNvSpPr/>
            <p:nvPr/>
          </p:nvSpPr>
          <p:spPr>
            <a:xfrm>
              <a:off x="5518317" y="3857112"/>
              <a:ext cx="708845" cy="1005840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600" dirty="0" smtClean="0">
                  <a:solidFill>
                    <a:schemeClr val="tx1"/>
                  </a:solidFill>
                </a:rPr>
                <a:t>pump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150384" y="4862952"/>
              <a:ext cx="907016" cy="729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400" b="1" dirty="0" smtClean="0">
                  <a:solidFill>
                    <a:srgbClr val="FF0000"/>
                  </a:solidFill>
                </a:rPr>
                <a:t>SNS</a:t>
              </a:r>
            </a:p>
            <a:p>
              <a:pPr algn="ctr">
                <a:lnSpc>
                  <a:spcPct val="90000"/>
                </a:lnSpc>
              </a:pPr>
              <a:r>
                <a:rPr lang="en-US" sz="1050" b="1" dirty="0" smtClean="0"/>
                <a:t>(w/o pump and target)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0" y="6200635"/>
            <a:ext cx="2670668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/>
              <a:t>C. </a:t>
            </a:r>
            <a:r>
              <a:rPr lang="en-US" sz="1400" dirty="0" err="1"/>
              <a:t>Barbier</a:t>
            </a:r>
            <a:r>
              <a:rPr lang="en-US" sz="1400" dirty="0"/>
              <a:t>, 106010101-TR0019</a:t>
            </a:r>
            <a:endParaRPr lang="en-US" sz="1400" dirty="0" smtClean="0"/>
          </a:p>
        </p:txBody>
      </p:sp>
      <p:sp>
        <p:nvSpPr>
          <p:cNvPr id="3" name="Oval 2"/>
          <p:cNvSpPr/>
          <p:nvPr/>
        </p:nvSpPr>
        <p:spPr>
          <a:xfrm>
            <a:off x="673331" y="5054138"/>
            <a:ext cx="594622" cy="631767"/>
          </a:xfrm>
          <a:prstGeom prst="ellipse">
            <a:avLst/>
          </a:prstGeom>
          <a:solidFill>
            <a:schemeClr val="accent6">
              <a:alpha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4563687" y="1869901"/>
            <a:ext cx="374074" cy="1134687"/>
          </a:xfrm>
          <a:prstGeom prst="ellipse">
            <a:avLst/>
          </a:prstGeom>
          <a:solidFill>
            <a:schemeClr val="accent6">
              <a:alpha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3981796" y="1774306"/>
            <a:ext cx="594622" cy="315883"/>
          </a:xfrm>
          <a:prstGeom prst="ellipse">
            <a:avLst/>
          </a:prstGeom>
          <a:solidFill>
            <a:schemeClr val="accent6">
              <a:alpha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2373356" y="1499987"/>
            <a:ext cx="735603" cy="631767"/>
          </a:xfrm>
          <a:prstGeom prst="ellipse">
            <a:avLst/>
          </a:prstGeom>
          <a:solidFill>
            <a:schemeClr val="accent6">
              <a:alpha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6035039" y="2571404"/>
            <a:ext cx="489433" cy="631767"/>
          </a:xfrm>
          <a:prstGeom prst="ellipse">
            <a:avLst/>
          </a:prstGeom>
          <a:solidFill>
            <a:schemeClr val="accent6">
              <a:alpha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7477306" y="2571404"/>
            <a:ext cx="489433" cy="631767"/>
          </a:xfrm>
          <a:prstGeom prst="ellipse">
            <a:avLst/>
          </a:prstGeom>
          <a:solidFill>
            <a:schemeClr val="accent6">
              <a:alpha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390698" y="2269394"/>
            <a:ext cx="8645237" cy="253076"/>
          </a:xfrm>
          <a:prstGeom prst="line">
            <a:avLst/>
          </a:prstGeom>
          <a:ln w="254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430517" y="2671280"/>
            <a:ext cx="1156086" cy="3970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100" dirty="0" smtClean="0">
                <a:solidFill>
                  <a:srgbClr val="FFFF00"/>
                </a:solidFill>
              </a:rPr>
              <a:t>Sheet &amp; tube</a:t>
            </a:r>
          </a:p>
          <a:p>
            <a:pPr algn="ctr">
              <a:lnSpc>
                <a:spcPct val="90000"/>
              </a:lnSpc>
            </a:pPr>
            <a:r>
              <a:rPr lang="en-US" sz="1100" dirty="0" smtClean="0">
                <a:solidFill>
                  <a:srgbClr val="FFFF00"/>
                </a:solidFill>
              </a:rPr>
              <a:t>heat exchanger</a:t>
            </a:r>
          </a:p>
        </p:txBody>
      </p:sp>
      <p:sp>
        <p:nvSpPr>
          <p:cNvPr id="20" name="Oval 19"/>
          <p:cNvSpPr/>
          <p:nvPr/>
        </p:nvSpPr>
        <p:spPr>
          <a:xfrm>
            <a:off x="750119" y="1310337"/>
            <a:ext cx="594622" cy="631767"/>
          </a:xfrm>
          <a:prstGeom prst="ellipse">
            <a:avLst/>
          </a:prstGeom>
          <a:solidFill>
            <a:schemeClr val="accent6">
              <a:alpha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7258187" y="2895829"/>
            <a:ext cx="1885813" cy="1627619"/>
            <a:chOff x="7258187" y="2895829"/>
            <a:chExt cx="1885813" cy="1627619"/>
          </a:xfrm>
        </p:grpSpPr>
        <p:sp>
          <p:nvSpPr>
            <p:cNvPr id="5" name="TextBox 4"/>
            <p:cNvSpPr txBox="1"/>
            <p:nvPr/>
          </p:nvSpPr>
          <p:spPr>
            <a:xfrm>
              <a:off x="7258187" y="3722281"/>
              <a:ext cx="1885813" cy="535531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600" dirty="0" smtClean="0"/>
                <a:t>Spare HX has outlet on </a:t>
              </a:r>
              <a:r>
                <a:rPr lang="en-US" sz="1600" u="sng" dirty="0" smtClean="0"/>
                <a:t>high side</a:t>
              </a:r>
            </a:p>
          </p:txBody>
        </p:sp>
        <p:sp>
          <p:nvSpPr>
            <p:cNvPr id="19" name="Arc 18"/>
            <p:cNvSpPr/>
            <p:nvPr/>
          </p:nvSpPr>
          <p:spPr>
            <a:xfrm>
              <a:off x="7404212" y="2895829"/>
              <a:ext cx="1086554" cy="1627619"/>
            </a:xfrm>
            <a:prstGeom prst="arc">
              <a:avLst/>
            </a:prstGeom>
            <a:ln w="25400">
              <a:solidFill>
                <a:schemeClr val="accent2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543608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Short and long term gas injection goals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39067241"/>
              </p:ext>
            </p:extLst>
          </p:nvPr>
        </p:nvGraphicFramePr>
        <p:xfrm>
          <a:off x="669175" y="3017129"/>
          <a:ext cx="7714209" cy="282838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89559"/>
                <a:gridCol w="1841550"/>
                <a:gridCol w="1841550"/>
                <a:gridCol w="1841550"/>
              </a:tblGrid>
              <a:tr h="290936">
                <a:tc gridSpan="4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Envisioned </a:t>
                      </a:r>
                      <a:r>
                        <a:rPr lang="en-US" sz="1600" dirty="0">
                          <a:effectLst/>
                        </a:rPr>
                        <a:t>near- and long-term gas injection parameters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6135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Initial attempt SGB</a:t>
                      </a:r>
                      <a:endParaRPr lang="en-US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Long term SGB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Long term gas wall</a:t>
                      </a:r>
                      <a:endParaRPr lang="en-US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3067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Bubbler type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Orifice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Swirl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Nozzle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3067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Supply</a:t>
                      </a:r>
                      <a:r>
                        <a:rPr lang="en-US" sz="1400" baseline="0" dirty="0" smtClean="0">
                          <a:effectLst/>
                        </a:rPr>
                        <a:t> pressure [ATM]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6.8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 1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tbd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  <a:tr h="46135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Gas injection rate [SLPM]</a:t>
                      </a:r>
                      <a:endParaRPr lang="en-US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0.5 ~ 1.5</a:t>
                      </a:r>
                      <a:endParaRPr lang="en-US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5.0 ~ 8.0</a:t>
                      </a:r>
                      <a:endParaRPr lang="en-US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5.0 ~ 8.0</a:t>
                      </a:r>
                      <a:endParaRPr lang="en-US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6135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Gas injection method</a:t>
                      </a:r>
                      <a:endParaRPr lang="en-US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Once-through or recirculating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Recirculating</a:t>
                      </a:r>
                      <a:endParaRPr lang="en-US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Recirculating</a:t>
                      </a:r>
                      <a:endParaRPr lang="en-US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69203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Injected gas rate volume fraction (at STP)</a:t>
                      </a:r>
                      <a:endParaRPr lang="en-US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0.0004 ~ 0.0012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0.003 ~ 0.006</a:t>
                      </a:r>
                      <a:endParaRPr lang="en-US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0.003 ~ 0.006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66502" y="868421"/>
            <a:ext cx="8919556" cy="217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Near term plan is based upon orifice bubblers with a low gas flow rate and probably once-through gas supply</a:t>
            </a:r>
          </a:p>
          <a:p>
            <a:r>
              <a:rPr lang="en-US" dirty="0" smtClean="0"/>
              <a:t>Intermediate term: swirl bubblers and recirculating gas</a:t>
            </a:r>
          </a:p>
          <a:p>
            <a:r>
              <a:rPr lang="en-US" dirty="0" smtClean="0"/>
              <a:t>Protective gas wall later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4585191" y="5361308"/>
            <a:ext cx="3903634" cy="869913"/>
            <a:chOff x="4585191" y="5569527"/>
            <a:chExt cx="3903634" cy="869913"/>
          </a:xfrm>
        </p:grpSpPr>
        <p:sp>
          <p:nvSpPr>
            <p:cNvPr id="7" name="TextBox 6"/>
            <p:cNvSpPr txBox="1"/>
            <p:nvPr/>
          </p:nvSpPr>
          <p:spPr>
            <a:xfrm>
              <a:off x="4585191" y="6153208"/>
              <a:ext cx="3903634" cy="2862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dirty="0" smtClean="0"/>
                <a:t>Add these if both SGB and GW deployed: ~1%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4946071" y="5569527"/>
              <a:ext cx="3181874" cy="299258"/>
            </a:xfrm>
            <a:prstGeom prst="rect">
              <a:avLst/>
            </a:prstGeom>
            <a:noFill/>
            <a:ln w="19050">
              <a:solidFill>
                <a:srgbClr val="00B050"/>
              </a:solidFill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0"/>
              </a:lightRig>
            </a:scene3d>
            <a:sp3d>
              <a:contourClr>
                <a:schemeClr val="lt1"/>
              </a:contourClr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 smtClean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5524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722762"/>
          </a:xfrm>
        </p:spPr>
        <p:txBody>
          <a:bodyPr/>
          <a:lstStyle/>
          <a:p>
            <a:r>
              <a:rPr lang="en-US" sz="2400" dirty="0" smtClean="0"/>
              <a:t>Question on MOTS </a:t>
            </a:r>
            <a:r>
              <a:rPr lang="en-US" sz="2400" dirty="0" err="1" smtClean="0"/>
              <a:t>adsorber</a:t>
            </a:r>
            <a:r>
              <a:rPr lang="en-US" sz="2400" dirty="0" smtClean="0"/>
              <a:t> bed stability with high gas flows has been addressed with tests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559" y="1180408"/>
            <a:ext cx="8781185" cy="5037512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Tests confirmed no bed particle instability</a:t>
            </a:r>
          </a:p>
          <a:p>
            <a:pPr lvl="1"/>
            <a:r>
              <a:rPr lang="en-US" dirty="0" smtClean="0"/>
              <a:t>Carbon </a:t>
            </a:r>
            <a:r>
              <a:rPr lang="en-US" dirty="0" err="1"/>
              <a:t>adsorber</a:t>
            </a:r>
            <a:r>
              <a:rPr lang="en-US" dirty="0"/>
              <a:t>, </a:t>
            </a:r>
            <a:r>
              <a:rPr lang="en-US" dirty="0" err="1"/>
              <a:t>CuO</a:t>
            </a:r>
            <a:r>
              <a:rPr lang="en-US" dirty="0"/>
              <a:t> reactor </a:t>
            </a:r>
            <a:r>
              <a:rPr lang="en-US" dirty="0" smtClean="0"/>
              <a:t>and gold </a:t>
            </a:r>
            <a:r>
              <a:rPr lang="en-US" dirty="0"/>
              <a:t>amalgamation </a:t>
            </a:r>
            <a:r>
              <a:rPr lang="en-US" dirty="0" smtClean="0"/>
              <a:t>bed did not become </a:t>
            </a:r>
            <a:r>
              <a:rPr lang="en-US" dirty="0"/>
              <a:t>fluidized </a:t>
            </a:r>
            <a:r>
              <a:rPr lang="en-US" dirty="0" smtClean="0"/>
              <a:t>with helium </a:t>
            </a:r>
            <a:r>
              <a:rPr lang="en-US" dirty="0"/>
              <a:t>gas flow </a:t>
            </a:r>
            <a:r>
              <a:rPr lang="en-US" dirty="0" smtClean="0"/>
              <a:t>between </a:t>
            </a:r>
            <a:r>
              <a:rPr lang="en-US" dirty="0"/>
              <a:t>1 and 20 </a:t>
            </a:r>
            <a:r>
              <a:rPr lang="en-US" dirty="0" smtClean="0"/>
              <a:t>SLPM</a:t>
            </a:r>
          </a:p>
          <a:p>
            <a:pPr lvl="1"/>
            <a:r>
              <a:rPr lang="en-US" sz="2000" dirty="0" smtClean="0"/>
              <a:t>G</a:t>
            </a:r>
            <a:r>
              <a:rPr lang="en-US" sz="2000" dirty="0"/>
              <a:t>. Stephens, Gas Flow Limits of Mercury Off-Gas Treatment System (MOTS) </a:t>
            </a:r>
            <a:r>
              <a:rPr lang="en-US" sz="2000" dirty="0" smtClean="0"/>
              <a:t>Components, 108030700-TR0008-R00</a:t>
            </a:r>
          </a:p>
          <a:p>
            <a:r>
              <a:rPr lang="en-US" dirty="0" smtClean="0"/>
              <a:t>High MOTS flow rate only needed for once-through gas injection</a:t>
            </a:r>
          </a:p>
          <a:p>
            <a:pPr lvl="1"/>
            <a:r>
              <a:rPr lang="en-US" dirty="0" smtClean="0"/>
              <a:t>Not in current plans; will have </a:t>
            </a:r>
            <a:r>
              <a:rPr lang="en-US" dirty="0" err="1" smtClean="0"/>
              <a:t>recirculator</a:t>
            </a:r>
            <a:r>
              <a:rPr lang="en-US" dirty="0" smtClean="0"/>
              <a:t> for high flow</a:t>
            </a:r>
          </a:p>
          <a:p>
            <a:r>
              <a:rPr lang="en-US" dirty="0" smtClean="0"/>
              <a:t>An additional, room temperature carbon </a:t>
            </a:r>
            <a:r>
              <a:rPr lang="en-US" dirty="0" err="1" smtClean="0"/>
              <a:t>adsorber</a:t>
            </a:r>
            <a:r>
              <a:rPr lang="en-US" dirty="0" smtClean="0"/>
              <a:t> will be installed to reduce greater activation load expected with target gas injection at any gas rate</a:t>
            </a:r>
          </a:p>
          <a:p>
            <a:pPr lvl="1"/>
            <a:r>
              <a:rPr lang="en-US" dirty="0" smtClean="0"/>
              <a:t>Installation summer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6375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1191095"/>
          </a:xfrm>
        </p:spPr>
        <p:txBody>
          <a:bodyPr/>
          <a:lstStyle/>
          <a:p>
            <a:r>
              <a:rPr lang="en-US" sz="2800" dirty="0" smtClean="0"/>
              <a:t>Preventing liquid mercury getting out of the service bay via MOTS has been the most difficult safety challenge to date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560" y="1562793"/>
            <a:ext cx="8642640" cy="4276324"/>
          </a:xfrm>
        </p:spPr>
        <p:txBody>
          <a:bodyPr/>
          <a:lstStyle/>
          <a:p>
            <a:r>
              <a:rPr lang="en-US" dirty="0"/>
              <a:t>Overfilling of the </a:t>
            </a:r>
            <a:r>
              <a:rPr lang="en-US" dirty="0" smtClean="0"/>
              <a:t>process </a:t>
            </a:r>
            <a:r>
              <a:rPr lang="en-US" dirty="0"/>
              <a:t>loop leading to </a:t>
            </a:r>
            <a:r>
              <a:rPr lang="en-US" dirty="0" smtClean="0"/>
              <a:t>liquid mercury </a:t>
            </a:r>
            <a:r>
              <a:rPr lang="en-US" dirty="0"/>
              <a:t>escaping via the MOTS vent line </a:t>
            </a:r>
            <a:r>
              <a:rPr lang="en-US" dirty="0" smtClean="0"/>
              <a:t>already has </a:t>
            </a:r>
            <a:r>
              <a:rPr lang="en-US" dirty="0"/>
              <a:t>a credited control for </a:t>
            </a:r>
            <a:r>
              <a:rPr lang="en-US" dirty="0" smtClean="0"/>
              <a:t>prevention</a:t>
            </a:r>
          </a:p>
          <a:p>
            <a:pPr lvl="1"/>
            <a:r>
              <a:rPr lang="en-US" dirty="0" smtClean="0"/>
              <a:t>A previously identified accident scenario</a:t>
            </a:r>
            <a:endParaRPr lang="en-US" dirty="0"/>
          </a:p>
          <a:p>
            <a:r>
              <a:rPr lang="en-US" dirty="0" smtClean="0"/>
              <a:t>This particular control provides no protection for gas hold-up leading mercury displacement and  overflow of the pump tank</a:t>
            </a:r>
          </a:p>
          <a:p>
            <a:pPr lvl="1"/>
            <a:r>
              <a:rPr lang="en-US" dirty="0" smtClean="0"/>
              <a:t>Another approach is needed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3995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502" y="177800"/>
            <a:ext cx="8936182" cy="461665"/>
          </a:xfrm>
        </p:spPr>
        <p:txBody>
          <a:bodyPr/>
          <a:lstStyle/>
          <a:p>
            <a:r>
              <a:rPr lang="en-US" sz="2800" dirty="0" smtClean="0"/>
              <a:t>Mercury loop, pump tank and vent loop seal</a:t>
            </a:r>
            <a:endParaRPr lang="en-US" sz="28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45360"/>
            <a:ext cx="8854505" cy="4612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6439597" y="2452255"/>
            <a:ext cx="2288767" cy="1729047"/>
            <a:chOff x="6439597" y="2452255"/>
            <a:chExt cx="2288767" cy="1729047"/>
          </a:xfrm>
        </p:grpSpPr>
        <p:sp>
          <p:nvSpPr>
            <p:cNvPr id="3" name="Arc 2"/>
            <p:cNvSpPr/>
            <p:nvPr/>
          </p:nvSpPr>
          <p:spPr>
            <a:xfrm>
              <a:off x="6439597" y="2452255"/>
              <a:ext cx="390698" cy="390698"/>
            </a:xfrm>
            <a:prstGeom prst="arc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Arc 5"/>
            <p:cNvSpPr/>
            <p:nvPr/>
          </p:nvSpPr>
          <p:spPr>
            <a:xfrm flipH="1">
              <a:off x="6450676" y="2455021"/>
              <a:ext cx="390698" cy="390698"/>
            </a:xfrm>
            <a:prstGeom prst="arc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/>
            <p:cNvCxnSpPr/>
            <p:nvPr/>
          </p:nvCxnSpPr>
          <p:spPr>
            <a:xfrm flipV="1">
              <a:off x="6450676" y="2650370"/>
              <a:ext cx="0" cy="1472743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V="1">
              <a:off x="6830295" y="2647605"/>
              <a:ext cx="0" cy="1213657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Arc 10"/>
            <p:cNvSpPr/>
            <p:nvPr/>
          </p:nvSpPr>
          <p:spPr>
            <a:xfrm rot="10800000">
              <a:off x="6845530" y="3665913"/>
              <a:ext cx="390698" cy="390698"/>
            </a:xfrm>
            <a:prstGeom prst="arc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7015942" y="4047045"/>
              <a:ext cx="1712422" cy="134257"/>
            </a:xfrm>
            <a:custGeom>
              <a:avLst/>
              <a:gdLst>
                <a:gd name="connsiteX0" fmla="*/ 0 w 1712422"/>
                <a:gd name="connsiteY0" fmla="*/ 1253 h 134257"/>
                <a:gd name="connsiteX1" fmla="*/ 374073 w 1712422"/>
                <a:gd name="connsiteY1" fmla="*/ 17879 h 134257"/>
                <a:gd name="connsiteX2" fmla="*/ 781396 w 1712422"/>
                <a:gd name="connsiteY2" fmla="*/ 125944 h 134257"/>
                <a:gd name="connsiteX3" fmla="*/ 1180407 w 1712422"/>
                <a:gd name="connsiteY3" fmla="*/ 125944 h 134257"/>
                <a:gd name="connsiteX4" fmla="*/ 1504603 w 1712422"/>
                <a:gd name="connsiteY4" fmla="*/ 134257 h 134257"/>
                <a:gd name="connsiteX5" fmla="*/ 1712422 w 1712422"/>
                <a:gd name="connsiteY5" fmla="*/ 125944 h 134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2422" h="134257">
                  <a:moveTo>
                    <a:pt x="0" y="1253"/>
                  </a:moveTo>
                  <a:cubicBezTo>
                    <a:pt x="121920" y="-825"/>
                    <a:pt x="243840" y="-2903"/>
                    <a:pt x="374073" y="17879"/>
                  </a:cubicBezTo>
                  <a:cubicBezTo>
                    <a:pt x="504306" y="38661"/>
                    <a:pt x="647007" y="107933"/>
                    <a:pt x="781396" y="125944"/>
                  </a:cubicBezTo>
                  <a:cubicBezTo>
                    <a:pt x="915785" y="143955"/>
                    <a:pt x="1059873" y="124559"/>
                    <a:pt x="1180407" y="125944"/>
                  </a:cubicBezTo>
                  <a:cubicBezTo>
                    <a:pt x="1300942" y="127330"/>
                    <a:pt x="1415934" y="134257"/>
                    <a:pt x="1504603" y="134257"/>
                  </a:cubicBezTo>
                  <a:cubicBezTo>
                    <a:pt x="1593272" y="134257"/>
                    <a:pt x="1652847" y="130100"/>
                    <a:pt x="1712422" y="125944"/>
                  </a:cubicBezTo>
                </a:path>
              </a:pathLst>
            </a:cu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6733810" y="2975593"/>
            <a:ext cx="2387193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 smtClean="0"/>
              <a:t>Tank vent line to MOTS</a:t>
            </a:r>
          </a:p>
          <a:p>
            <a:pPr algn="ctr">
              <a:lnSpc>
                <a:spcPct val="90000"/>
              </a:lnSpc>
            </a:pPr>
            <a:r>
              <a:rPr lang="en-US" sz="1600" dirty="0" smtClean="0"/>
              <a:t>No room to move higher</a:t>
            </a:r>
          </a:p>
          <a:p>
            <a:pPr algn="ctr">
              <a:lnSpc>
                <a:spcPct val="90000"/>
              </a:lnSpc>
            </a:pPr>
            <a:r>
              <a:rPr lang="en-US" sz="1600" dirty="0" smtClean="0"/>
              <a:t>(not to scale)</a:t>
            </a:r>
          </a:p>
        </p:txBody>
      </p:sp>
      <p:pic>
        <p:nvPicPr>
          <p:cNvPr id="8194" name="Picture 2" descr="\\nscd\groups\ISDD\Source Development and Engineering Analysis\Target gas injection fast track\tickle test\Hg Pump Seal Problem 062106 0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435" y="821570"/>
            <a:ext cx="27432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Arrow Connector 15"/>
          <p:cNvCxnSpPr/>
          <p:nvPr/>
        </p:nvCxnSpPr>
        <p:spPr>
          <a:xfrm flipV="1">
            <a:off x="5677593" y="2455021"/>
            <a:ext cx="0" cy="274043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5469775" y="2452255"/>
            <a:ext cx="1571103" cy="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 rot="16200000">
            <a:off x="5232599" y="3654422"/>
            <a:ext cx="889988" cy="3416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/>
              <a:t>13 feet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01195" y="4541977"/>
            <a:ext cx="1553310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 smtClean="0"/>
              <a:t>Tank burst disk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6317673" y="4123113"/>
            <a:ext cx="983522" cy="57583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177431" y="1195180"/>
            <a:ext cx="6306288" cy="1988595"/>
            <a:chOff x="177431" y="1195180"/>
            <a:chExt cx="6306288" cy="1988595"/>
          </a:xfrm>
        </p:grpSpPr>
        <p:sp>
          <p:nvSpPr>
            <p:cNvPr id="20" name="TextBox 19"/>
            <p:cNvSpPr txBox="1"/>
            <p:nvPr/>
          </p:nvSpPr>
          <p:spPr>
            <a:xfrm>
              <a:off x="177431" y="1195180"/>
              <a:ext cx="1553310" cy="3139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600" dirty="0" smtClean="0"/>
                <a:t>Tank burst disk</a:t>
              </a:r>
            </a:p>
          </p:txBody>
        </p:sp>
        <p:cxnSp>
          <p:nvCxnSpPr>
            <p:cNvPr id="21" name="Straight Arrow Connector 20"/>
            <p:cNvCxnSpPr>
              <a:stCxn id="20" idx="2"/>
            </p:cNvCxnSpPr>
            <p:nvPr/>
          </p:nvCxnSpPr>
          <p:spPr>
            <a:xfrm>
              <a:off x="954086" y="1509112"/>
              <a:ext cx="1034349" cy="53135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5045825" y="1317957"/>
              <a:ext cx="1437894" cy="3139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600" dirty="0" smtClean="0"/>
                <a:t>Tank vent line</a:t>
              </a:r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 flipH="1">
              <a:off x="3117273" y="1628356"/>
              <a:ext cx="1928552" cy="155541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195" name="Group 8194"/>
          <p:cNvGrpSpPr/>
          <p:nvPr/>
        </p:nvGrpSpPr>
        <p:grpSpPr>
          <a:xfrm>
            <a:off x="-8306" y="4593536"/>
            <a:ext cx="6742116" cy="244682"/>
            <a:chOff x="-8306" y="4593536"/>
            <a:chExt cx="6742116" cy="244682"/>
          </a:xfrm>
        </p:grpSpPr>
        <p:cxnSp>
          <p:nvCxnSpPr>
            <p:cNvPr id="30" name="Straight Connector 29"/>
            <p:cNvCxnSpPr/>
            <p:nvPr/>
          </p:nvCxnSpPr>
          <p:spPr>
            <a:xfrm>
              <a:off x="-8306" y="4634810"/>
              <a:ext cx="6742116" cy="0"/>
            </a:xfrm>
            <a:prstGeom prst="line">
              <a:avLst/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93" name="TextBox 8192"/>
            <p:cNvSpPr txBox="1"/>
            <p:nvPr/>
          </p:nvSpPr>
          <p:spPr>
            <a:xfrm>
              <a:off x="1665108" y="4593536"/>
              <a:ext cx="3730508" cy="2446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100" dirty="0" smtClean="0"/>
                <a:t>Mercury fill level in tank must be high enough to fill target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42848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1036694"/>
          </a:xfrm>
        </p:spPr>
        <p:txBody>
          <a:bodyPr/>
          <a:lstStyle/>
          <a:p>
            <a:r>
              <a:rPr lang="en-US" sz="2400" dirty="0" smtClean="0"/>
              <a:t>We propose to credit the pressure relief burst disk on the pump tank and add layers of other non-credited controls as defense in depth 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560" y="1346662"/>
            <a:ext cx="8698058" cy="4879571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MOTS vent line loop seal goes to 156 inch (3.96m) above the pump discharge elevation</a:t>
            </a:r>
          </a:p>
          <a:p>
            <a:r>
              <a:rPr lang="en-US" dirty="0" smtClean="0"/>
              <a:t>The pump tank burst disk is currently rated at 45 psig – 92 inch </a:t>
            </a:r>
            <a:r>
              <a:rPr lang="en-US" dirty="0"/>
              <a:t>(2.34m) of Hg </a:t>
            </a:r>
            <a:endParaRPr lang="en-US" dirty="0" smtClean="0"/>
          </a:p>
          <a:p>
            <a:pPr lvl="1"/>
            <a:r>
              <a:rPr lang="en-US" dirty="0" smtClean="0"/>
              <a:t>Burst disk is ~69 inch above pump discharge</a:t>
            </a:r>
          </a:p>
          <a:p>
            <a:pPr lvl="1"/>
            <a:r>
              <a:rPr lang="en-US" dirty="0" smtClean="0"/>
              <a:t>Burst disk will not rupture until mercury is 161 inch (4.08m) above the pump discharge</a:t>
            </a:r>
          </a:p>
          <a:p>
            <a:pPr lvl="1"/>
            <a:r>
              <a:rPr lang="en-US" dirty="0"/>
              <a:t>Loop seal </a:t>
            </a:r>
            <a:r>
              <a:rPr lang="en-US" dirty="0" smtClean="0"/>
              <a:t>(@ 156 </a:t>
            </a:r>
            <a:r>
              <a:rPr lang="en-US" dirty="0"/>
              <a:t>inch </a:t>
            </a:r>
            <a:r>
              <a:rPr lang="en-US" dirty="0" smtClean="0"/>
              <a:t>/ 3.96m</a:t>
            </a:r>
            <a:r>
              <a:rPr lang="en-US" dirty="0"/>
              <a:t>) </a:t>
            </a:r>
            <a:r>
              <a:rPr lang="en-US" dirty="0" smtClean="0"/>
              <a:t>is </a:t>
            </a:r>
            <a:r>
              <a:rPr lang="en-US" dirty="0"/>
              <a:t>too low</a:t>
            </a:r>
          </a:p>
          <a:p>
            <a:r>
              <a:rPr lang="en-US" dirty="0" smtClean="0"/>
              <a:t>We intend to reduce the burst disk pressure to 30 psig and make it a credited control</a:t>
            </a:r>
          </a:p>
          <a:p>
            <a:pPr lvl="1"/>
            <a:r>
              <a:rPr lang="en-US" dirty="0" smtClean="0"/>
              <a:t>Archive data for gas pressure in pump tank shows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max</a:t>
            </a:r>
            <a:r>
              <a:rPr lang="en-US" dirty="0" smtClean="0"/>
              <a:t> &lt; 20 </a:t>
            </a:r>
            <a:r>
              <a:rPr lang="en-US" dirty="0" err="1" smtClean="0"/>
              <a:t>psia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3733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Other, non-credited controls under consideration for defense in depth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8066" y="1363056"/>
            <a:ext cx="5311832" cy="5129184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Tank level sensor (bubbler type) trip at ~95% fill level</a:t>
            </a:r>
          </a:p>
          <a:p>
            <a:r>
              <a:rPr lang="en-US" dirty="0" smtClean="0"/>
              <a:t>Tank level sensor trip at full level (RTD type, level A)</a:t>
            </a:r>
          </a:p>
          <a:p>
            <a:r>
              <a:rPr lang="en-US" dirty="0" smtClean="0"/>
              <a:t>Install pressure relief valve at same connection as burst disk, and set at lower pressure </a:t>
            </a:r>
          </a:p>
          <a:p>
            <a:pPr lvl="1"/>
            <a:r>
              <a:rPr lang="en-US" dirty="0" smtClean="0"/>
              <a:t>~ 20 psig</a:t>
            </a:r>
          </a:p>
          <a:p>
            <a:r>
              <a:rPr lang="en-US" dirty="0" smtClean="0"/>
              <a:t>Reconfigure vent line downstream of seal to create liquid trap at a low point before it enters mercury vapor condenser and gold bed</a:t>
            </a:r>
          </a:p>
          <a:p>
            <a:pPr lvl="1"/>
            <a:r>
              <a:rPr lang="en-US" dirty="0" smtClean="0"/>
              <a:t>Have liquid detection sensor and drain connection storage tank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70234" y="1279926"/>
            <a:ext cx="3441010" cy="4525963"/>
          </a:xfrm>
        </p:spPr>
        <p:txBody>
          <a:bodyPr/>
          <a:lstStyle/>
          <a:p>
            <a:r>
              <a:rPr lang="en-US" dirty="0" smtClean="0"/>
              <a:t>Responses under consideration</a:t>
            </a:r>
          </a:p>
          <a:p>
            <a:pPr lvl="1"/>
            <a:r>
              <a:rPr lang="en-US" dirty="0" smtClean="0"/>
              <a:t>Stop beam</a:t>
            </a:r>
          </a:p>
          <a:p>
            <a:pPr lvl="1"/>
            <a:r>
              <a:rPr lang="en-US" dirty="0" smtClean="0"/>
              <a:t>Stop gas flow</a:t>
            </a:r>
          </a:p>
          <a:p>
            <a:pPr lvl="1"/>
            <a:r>
              <a:rPr lang="en-US" dirty="0" smtClean="0"/>
              <a:t>Stop mercury flow</a:t>
            </a:r>
          </a:p>
          <a:p>
            <a:pPr lvl="1"/>
            <a:r>
              <a:rPr lang="en-US" dirty="0" smtClean="0"/>
              <a:t>Drain mercury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278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788690" cy="1269578"/>
          </a:xfrm>
        </p:spPr>
        <p:txBody>
          <a:bodyPr/>
          <a:lstStyle/>
          <a:p>
            <a:r>
              <a:rPr lang="en-US" dirty="0" smtClean="0"/>
              <a:t>Short-pulse </a:t>
            </a:r>
            <a:r>
              <a:rPr lang="en-US" dirty="0"/>
              <a:t>beam </a:t>
            </a:r>
            <a:r>
              <a:rPr lang="en-US" dirty="0" smtClean="0"/>
              <a:t>initiates pressure </a:t>
            </a:r>
            <a:r>
              <a:rPr lang="en-US" dirty="0"/>
              <a:t>waves in the </a:t>
            </a:r>
            <a:r>
              <a:rPr lang="en-US" dirty="0" smtClean="0"/>
              <a:t>mercury target that lead to: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 smtClean="0"/>
              <a:t>Giga-cycles</a:t>
            </a:r>
            <a:r>
              <a:rPr lang="en-US" dirty="0" smtClean="0"/>
              <a:t> of </a:t>
            </a:r>
            <a:r>
              <a:rPr lang="en-US" dirty="0"/>
              <a:t>fatigue stress </a:t>
            </a:r>
            <a:r>
              <a:rPr lang="en-US" dirty="0" smtClean="0"/>
              <a:t>in </a:t>
            </a:r>
            <a:r>
              <a:rPr lang="en-US" dirty="0"/>
              <a:t>the </a:t>
            </a:r>
            <a:r>
              <a:rPr lang="en-US" dirty="0" smtClean="0"/>
              <a:t>mercury vessel over desired </a:t>
            </a:r>
            <a:r>
              <a:rPr lang="en-US" smtClean="0"/>
              <a:t>target lifetime</a:t>
            </a:r>
            <a:endParaRPr lang="en-US" dirty="0" smtClean="0"/>
          </a:p>
          <a:p>
            <a:r>
              <a:rPr lang="en-US" u="sng" dirty="0" smtClean="0"/>
              <a:t>Pitting &amp; </a:t>
            </a:r>
            <a:r>
              <a:rPr lang="en-US" u="sng" dirty="0"/>
              <a:t>erosion damage </a:t>
            </a:r>
            <a:r>
              <a:rPr lang="en-US" dirty="0"/>
              <a:t>to the </a:t>
            </a:r>
            <a:r>
              <a:rPr lang="en-US" dirty="0" smtClean="0"/>
              <a:t>vessel </a:t>
            </a:r>
            <a:r>
              <a:rPr lang="en-US" dirty="0"/>
              <a:t>caused by mercury cavitation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Both </a:t>
            </a:r>
            <a:r>
              <a:rPr lang="en-US" dirty="0"/>
              <a:t>phenomena </a:t>
            </a:r>
            <a:r>
              <a:rPr lang="en-US" dirty="0" smtClean="0"/>
              <a:t>have led </a:t>
            </a:r>
            <a:r>
              <a:rPr lang="en-US" dirty="0"/>
              <a:t>to target leaks and interruption of neutron </a:t>
            </a:r>
            <a:r>
              <a:rPr lang="en-US" dirty="0" smtClean="0"/>
              <a:t>production</a:t>
            </a:r>
          </a:p>
          <a:p>
            <a:r>
              <a:rPr lang="en-US" dirty="0" smtClean="0"/>
              <a:t>Pulse stresses and erosion rate increase with higher power</a:t>
            </a:r>
          </a:p>
        </p:txBody>
      </p:sp>
    </p:spTree>
    <p:extLst>
      <p:ext uri="{BB962C8B-B14F-4D97-AF65-F5344CB8AC3E}">
        <p14:creationId xmlns:p14="http://schemas.microsoft.com/office/powerpoint/2010/main" val="2551797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880369"/>
          </a:xfrm>
        </p:spPr>
        <p:txBody>
          <a:bodyPr/>
          <a:lstStyle/>
          <a:p>
            <a:r>
              <a:rPr lang="en-US" dirty="0" smtClean="0"/>
              <a:t>Initial bubbler target deployment goal is 2017 winter outage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96560" y="1367184"/>
            <a:ext cx="8642640" cy="4717731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Orifice type bubblers retrofit into jet-flow target that is already well under fabrication</a:t>
            </a:r>
          </a:p>
          <a:p>
            <a:r>
              <a:rPr lang="en-US" dirty="0" smtClean="0"/>
              <a:t>Probably will use once-through gas injection</a:t>
            </a:r>
          </a:p>
          <a:p>
            <a:pPr lvl="1"/>
            <a:r>
              <a:rPr lang="en-US" dirty="0" smtClean="0"/>
              <a:t>Recirculating gas compressor work also underway</a:t>
            </a:r>
          </a:p>
          <a:p>
            <a:r>
              <a:rPr lang="en-US" dirty="0" smtClean="0"/>
              <a:t>30 orifices installed in target bulk inlet lines upstream of Hg flow orifices</a:t>
            </a:r>
          </a:p>
          <a:p>
            <a:r>
              <a:rPr lang="en-US" dirty="0" smtClean="0"/>
              <a:t>Total gas rate estimated at 0.7 SLPM</a:t>
            </a:r>
          </a:p>
          <a:p>
            <a:pPr lvl="1"/>
            <a:r>
              <a:rPr lang="en-US" dirty="0" smtClean="0"/>
              <a:t>At 350 rpm pump speed, injected gas fraction will be ca. 0.0004</a:t>
            </a:r>
          </a:p>
          <a:p>
            <a:pPr lvl="2"/>
            <a:r>
              <a:rPr lang="en-US" dirty="0" smtClean="0"/>
              <a:t>WNR 20122 bubble injection tests gas fraction range was  0.0003 ~ 0.0103</a:t>
            </a:r>
          </a:p>
          <a:p>
            <a:pPr lvl="1"/>
            <a:r>
              <a:rPr lang="en-US" dirty="0" smtClean="0"/>
              <a:t>Small bubble population (R </a:t>
            </a:r>
            <a:r>
              <a:rPr lang="en-US" dirty="0" smtClean="0">
                <a:sym typeface="Symbol"/>
              </a:rPr>
              <a:t> 0.15 mm </a:t>
            </a:r>
            <a:r>
              <a:rPr lang="en-US" dirty="0" smtClean="0"/>
              <a:t>)in spallation zone will be estimated with TTF tests</a:t>
            </a:r>
          </a:p>
          <a:p>
            <a:pPr lvl="2"/>
            <a:r>
              <a:rPr lang="en-US" dirty="0" smtClean="0"/>
              <a:t>10</a:t>
            </a:r>
            <a:r>
              <a:rPr lang="en-US" baseline="30000" dirty="0" smtClean="0"/>
              <a:t>-5</a:t>
            </a:r>
            <a:r>
              <a:rPr lang="en-US" dirty="0" smtClean="0"/>
              <a:t> volume fraction expected</a:t>
            </a:r>
          </a:p>
          <a:p>
            <a:r>
              <a:rPr lang="en-US" dirty="0" smtClean="0"/>
              <a:t>Retrofit bubbler hardware will not introduce risks to target lifetime</a:t>
            </a:r>
          </a:p>
          <a:p>
            <a:r>
              <a:rPr lang="en-US" dirty="0" smtClean="0"/>
              <a:t>Operation can continue with gas turned off</a:t>
            </a:r>
          </a:p>
          <a:p>
            <a:r>
              <a:rPr lang="en-US" dirty="0" smtClean="0"/>
              <a:t>Strain and vibration instruments on mercury vessel essential to assessing pressure wave mitigation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078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877163"/>
          </a:xfrm>
        </p:spPr>
        <p:txBody>
          <a:bodyPr/>
          <a:lstStyle/>
          <a:p>
            <a:r>
              <a:rPr lang="en-US" dirty="0" smtClean="0"/>
              <a:t>Retrofit orifice bubbler assembly installed in jet-flow target</a:t>
            </a:r>
            <a:endParaRPr lang="en-US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6" y="1739064"/>
            <a:ext cx="9116285" cy="4262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979583" y="1066800"/>
            <a:ext cx="1164417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/>
              <a:t>New gas supply port</a:t>
            </a:r>
          </a:p>
        </p:txBody>
      </p:sp>
      <p:cxnSp>
        <p:nvCxnSpPr>
          <p:cNvPr id="7" name="Straight Arrow Connector 6"/>
          <p:cNvCxnSpPr>
            <a:stCxn id="4" idx="1"/>
          </p:cNvCxnSpPr>
          <p:nvPr/>
        </p:nvCxnSpPr>
        <p:spPr>
          <a:xfrm flipH="1">
            <a:off x="7442868" y="1525409"/>
            <a:ext cx="628814" cy="129192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791200" y="1371600"/>
            <a:ext cx="1120035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/>
              <a:t>Modified vent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6402468" y="1994162"/>
            <a:ext cx="171495" cy="82317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631126" y="4735217"/>
            <a:ext cx="2055673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/>
              <a:t>New hardware in mercury passages</a:t>
            </a:r>
          </a:p>
          <a:p>
            <a:pPr algn="ctr">
              <a:lnSpc>
                <a:spcPct val="90000"/>
              </a:lnSpc>
            </a:pPr>
            <a:r>
              <a:rPr lang="en-US" dirty="0" smtClean="0"/>
              <a:t>(one on each side)</a:t>
            </a:r>
          </a:p>
        </p:txBody>
      </p:sp>
      <p:cxnSp>
        <p:nvCxnSpPr>
          <p:cNvPr id="13" name="Straight Arrow Connector 12"/>
          <p:cNvCxnSpPr>
            <a:stCxn id="12" idx="1"/>
          </p:cNvCxnSpPr>
          <p:nvPr/>
        </p:nvCxnSpPr>
        <p:spPr>
          <a:xfrm flipH="1" flipV="1">
            <a:off x="4750402" y="4252176"/>
            <a:ext cx="1880725" cy="7982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182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Orifice bubbler details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365" y="696937"/>
            <a:ext cx="2530023" cy="4605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5432">
            <a:off x="-283779" y="1864213"/>
            <a:ext cx="7884709" cy="2220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33344" y="4808998"/>
            <a:ext cx="2362815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/>
              <a:t>Bubbler weldment fits in new holes in transition piece.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39149" y="3741920"/>
            <a:ext cx="1848331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/>
              <a:t>Single bent tube supplies gas.  Will be in the mercury flow.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19194" y="1379105"/>
            <a:ext cx="2573552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/>
              <a:t>Penetration passes gas from the back of the target to inside the flow passages.</a:t>
            </a:r>
          </a:p>
        </p:txBody>
      </p:sp>
      <p:cxnSp>
        <p:nvCxnSpPr>
          <p:cNvPr id="8" name="Straight Arrow Connector 7"/>
          <p:cNvCxnSpPr>
            <a:stCxn id="6" idx="3"/>
          </p:cNvCxnSpPr>
          <p:nvPr/>
        </p:nvCxnSpPr>
        <p:spPr>
          <a:xfrm>
            <a:off x="6592745" y="1787785"/>
            <a:ext cx="524011" cy="19155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3915523" y="2999490"/>
            <a:ext cx="414445" cy="74243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466575" y="4523174"/>
            <a:ext cx="266769" cy="50748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687521" y="5545007"/>
            <a:ext cx="3530599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/>
              <a:t>30 orifices per side</a:t>
            </a:r>
          </a:p>
          <a:p>
            <a:pPr algn="ctr">
              <a:lnSpc>
                <a:spcPct val="90000"/>
              </a:lnSpc>
            </a:pPr>
            <a:r>
              <a:rPr lang="en-US" dirty="0" smtClean="0"/>
              <a:t>Gas orifice </a:t>
            </a:r>
            <a:r>
              <a:rPr lang="en-US" dirty="0" smtClean="0">
                <a:sym typeface="Symbol"/>
              </a:rPr>
              <a:t> = 0.0003” (7.6 </a:t>
            </a:r>
            <a:r>
              <a:rPr lang="en-US" dirty="0" smtClean="0">
                <a:latin typeface="Calibri"/>
                <a:sym typeface="Symbol"/>
              </a:rPr>
              <a:t>µm)</a:t>
            </a:r>
            <a:endParaRPr lang="en-US" dirty="0" smtClean="0"/>
          </a:p>
        </p:txBody>
      </p:sp>
      <p:cxnSp>
        <p:nvCxnSpPr>
          <p:cNvPr id="10" name="Straight Arrow Connector 9"/>
          <p:cNvCxnSpPr>
            <a:stCxn id="14" idx="0"/>
          </p:cNvCxnSpPr>
          <p:nvPr/>
        </p:nvCxnSpPr>
        <p:spPr>
          <a:xfrm flipV="1">
            <a:off x="6452821" y="3741920"/>
            <a:ext cx="1593899" cy="180308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1706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205349"/>
            <a:ext cx="6230442" cy="4136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Modifications to jet-flow targets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5004" y="770248"/>
            <a:ext cx="4221714" cy="3036624"/>
          </a:xfrm>
        </p:spPr>
        <p:txBody>
          <a:bodyPr/>
          <a:lstStyle/>
          <a:p>
            <a:r>
              <a:rPr lang="en-US" dirty="0" smtClean="0"/>
              <a:t>Gas vent changed</a:t>
            </a:r>
          </a:p>
          <a:p>
            <a:pPr lvl="1"/>
            <a:r>
              <a:rPr lang="en-US" dirty="0" smtClean="0"/>
              <a:t>Moved towards elbow</a:t>
            </a:r>
          </a:p>
          <a:p>
            <a:pPr lvl="1"/>
            <a:r>
              <a:rPr lang="en-US" dirty="0" smtClean="0"/>
              <a:t>Collection pocket added</a:t>
            </a:r>
          </a:p>
          <a:p>
            <a:pPr lvl="1"/>
            <a:r>
              <a:rPr lang="en-US" dirty="0" smtClean="0"/>
              <a:t>New jumper to carriage needed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2120818" y="3306797"/>
            <a:ext cx="274391" cy="628814"/>
          </a:xfrm>
          <a:prstGeom prst="ellipse">
            <a:avLst/>
          </a:prstGeom>
          <a:solidFill>
            <a:schemeClr val="accent2">
              <a:alpha val="61000"/>
            </a:schemeClr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9" tIns="34299" rIns="34299" bIns="342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12050" y="1578702"/>
            <a:ext cx="1549168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/>
              <a:t>Old  Vent Location</a:t>
            </a:r>
          </a:p>
        </p:txBody>
      </p:sp>
      <p:cxnSp>
        <p:nvCxnSpPr>
          <p:cNvPr id="8" name="Straight Arrow Connector 7"/>
          <p:cNvCxnSpPr>
            <a:stCxn id="6" idx="2"/>
            <a:endCxn id="5" idx="0"/>
          </p:cNvCxnSpPr>
          <p:nvPr/>
        </p:nvCxnSpPr>
        <p:spPr>
          <a:xfrm flipH="1">
            <a:off x="2258013" y="2208280"/>
            <a:ext cx="128621" cy="109851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586964" y="2407737"/>
            <a:ext cx="1289836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/>
              <a:t>New Vent Location</a:t>
            </a:r>
          </a:p>
        </p:txBody>
      </p:sp>
      <p:cxnSp>
        <p:nvCxnSpPr>
          <p:cNvPr id="10" name="Straight Arrow Connector 9"/>
          <p:cNvCxnSpPr>
            <a:stCxn id="9" idx="1"/>
          </p:cNvCxnSpPr>
          <p:nvPr/>
        </p:nvCxnSpPr>
        <p:spPr>
          <a:xfrm flipH="1">
            <a:off x="3115222" y="2629393"/>
            <a:ext cx="471743" cy="60690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301524" y="5370783"/>
            <a:ext cx="1337276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/>
              <a:t>Added gas collection pocket</a:t>
            </a:r>
          </a:p>
        </p:txBody>
      </p:sp>
      <p:cxnSp>
        <p:nvCxnSpPr>
          <p:cNvPr id="15" name="Straight Arrow Connector 14"/>
          <p:cNvCxnSpPr>
            <a:stCxn id="14" idx="1"/>
          </p:cNvCxnSpPr>
          <p:nvPr/>
        </p:nvCxnSpPr>
        <p:spPr>
          <a:xfrm flipH="1" flipV="1">
            <a:off x="3161219" y="3935612"/>
            <a:ext cx="1140307" cy="17503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808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880369"/>
          </a:xfrm>
        </p:spPr>
        <p:txBody>
          <a:bodyPr/>
          <a:lstStyle/>
          <a:p>
            <a:r>
              <a:rPr lang="en-US" dirty="0" smtClean="0"/>
              <a:t>External (of service bay) gas supply is preferred once-through approach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560" y="1367184"/>
            <a:ext cx="8821934" cy="4854321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Either from building helium or bottle(s)</a:t>
            </a:r>
          </a:p>
          <a:p>
            <a:pPr lvl="1"/>
            <a:r>
              <a:rPr lang="en-US" dirty="0" smtClean="0"/>
              <a:t>Bottle </a:t>
            </a:r>
            <a:r>
              <a:rPr lang="en-US" i="1" dirty="0" smtClean="0"/>
              <a:t>inside</a:t>
            </a:r>
            <a:r>
              <a:rPr lang="en-US" dirty="0" smtClean="0"/>
              <a:t> service bay offers limited operation time, limits control options, adds remote handling and waste burdens</a:t>
            </a:r>
            <a:endParaRPr lang="en-US" dirty="0"/>
          </a:p>
          <a:p>
            <a:r>
              <a:rPr lang="en-US" u="sng" dirty="0" smtClean="0"/>
              <a:t>Safety</a:t>
            </a:r>
            <a:r>
              <a:rPr lang="en-US" dirty="0" smtClean="0"/>
              <a:t>: must assure liquid mercury or hot gases do not leave service bay, or that consequences are acceptable</a:t>
            </a:r>
          </a:p>
          <a:p>
            <a:r>
              <a:rPr lang="en-US" dirty="0" smtClean="0"/>
              <a:t>Back flow from target must be stopped</a:t>
            </a:r>
          </a:p>
          <a:p>
            <a:r>
              <a:rPr lang="en-US" dirty="0" smtClean="0"/>
              <a:t>Credited controls may be needed</a:t>
            </a:r>
          </a:p>
          <a:p>
            <a:pPr lvl="1"/>
            <a:r>
              <a:rPr lang="en-US" dirty="0" smtClean="0"/>
              <a:t>Loop seal in service bay with height greater than mercury pressure at injection point</a:t>
            </a:r>
          </a:p>
          <a:p>
            <a:pPr lvl="1"/>
            <a:r>
              <a:rPr lang="en-US" dirty="0" smtClean="0"/>
              <a:t>Series of check valves, tested and certified</a:t>
            </a:r>
          </a:p>
          <a:p>
            <a:r>
              <a:rPr lang="en-US" dirty="0" smtClean="0"/>
              <a:t>Recirculating gas compressor advantage – fully contained in service bay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1153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 smtClean="0"/>
              <a:t>Manipulator gallery gas panel and wall penetration options for once-through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560" y="1018039"/>
            <a:ext cx="8642640" cy="4471932"/>
          </a:xfrm>
        </p:spPr>
        <p:txBody>
          <a:bodyPr/>
          <a:lstStyle/>
          <a:p>
            <a:r>
              <a:rPr lang="en-US" dirty="0" smtClean="0"/>
              <a:t>Reconfiguration would be needed here and at basement gas panel</a:t>
            </a:r>
          </a:p>
          <a:p>
            <a:r>
              <a:rPr lang="en-US" dirty="0" smtClean="0"/>
              <a:t>People in these areas regularly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Alternative is gas bottle pack in manipulator or service galleries</a:t>
            </a:r>
            <a:endParaRPr lang="en-US" dirty="0"/>
          </a:p>
        </p:txBody>
      </p:sp>
      <p:pic>
        <p:nvPicPr>
          <p:cNvPr id="2050" name="Picture 2" descr="L:\Hg Loop\Gas injection\IMG_34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720" y="1454709"/>
            <a:ext cx="2749346" cy="3665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L:\Hg Loop\Gas injection\IMG_34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323" y="2773406"/>
            <a:ext cx="3129761" cy="2347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5033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87954"/>
          </a:xfrm>
        </p:spPr>
        <p:txBody>
          <a:bodyPr/>
          <a:lstStyle/>
          <a:p>
            <a:r>
              <a:rPr lang="en-US" dirty="0"/>
              <a:t>Recirculating gas compressor </a:t>
            </a:r>
            <a:r>
              <a:rPr lang="en-US" dirty="0" smtClean="0"/>
              <a:t>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827" y="931024"/>
            <a:ext cx="5470217" cy="5245331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Fully </a:t>
            </a:r>
            <a:r>
              <a:rPr lang="en-US" dirty="0"/>
              <a:t>contained in service </a:t>
            </a:r>
            <a:r>
              <a:rPr lang="en-US" dirty="0" smtClean="0"/>
              <a:t>bay</a:t>
            </a:r>
          </a:p>
          <a:p>
            <a:pPr lvl="1"/>
            <a:r>
              <a:rPr lang="en-US" dirty="0" smtClean="0"/>
              <a:t>No path out for liquid or gas</a:t>
            </a:r>
          </a:p>
          <a:p>
            <a:pPr lvl="1"/>
            <a:r>
              <a:rPr lang="en-US" dirty="0" smtClean="0"/>
              <a:t>Single bellows compressor pump adequate</a:t>
            </a:r>
          </a:p>
          <a:p>
            <a:r>
              <a:rPr lang="en-US" dirty="0" smtClean="0"/>
              <a:t>Does not add to MOTS gas flow</a:t>
            </a:r>
          </a:p>
          <a:p>
            <a:pPr lvl="1"/>
            <a:r>
              <a:rPr lang="en-US" dirty="0" smtClean="0"/>
              <a:t>But specific activity still expected to increase</a:t>
            </a:r>
          </a:p>
          <a:p>
            <a:r>
              <a:rPr lang="en-US" dirty="0" smtClean="0"/>
              <a:t>Compact – can be mounted on wall shelf and replaced remotely</a:t>
            </a:r>
          </a:p>
          <a:p>
            <a:r>
              <a:rPr lang="en-US" dirty="0" smtClean="0"/>
              <a:t>Powered from service gallery</a:t>
            </a:r>
          </a:p>
          <a:p>
            <a:r>
              <a:rPr lang="en-US" dirty="0" smtClean="0"/>
              <a:t>Gas flow controlled via back-pressure regulator</a:t>
            </a:r>
          </a:p>
          <a:p>
            <a:r>
              <a:rPr lang="en-US" dirty="0" smtClean="0"/>
              <a:t>Fixed speed motor sufficient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pSp>
        <p:nvGrpSpPr>
          <p:cNvPr id="25" name="Group 24"/>
          <p:cNvGrpSpPr/>
          <p:nvPr/>
        </p:nvGrpSpPr>
        <p:grpSpPr>
          <a:xfrm>
            <a:off x="6157787" y="1453348"/>
            <a:ext cx="2504334" cy="3442333"/>
            <a:chOff x="4799120" y="611777"/>
            <a:chExt cx="2743200" cy="3770666"/>
          </a:xfrm>
        </p:grpSpPr>
        <p:pic>
          <p:nvPicPr>
            <p:cNvPr id="1026" name="Picture 2" descr="\\nscd\groups\ISDD\Source Development and Engineering Analysis\Target gas injection fast track\double bellows compressor\IMG_2026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09" t="7632" r="15298" b="23731"/>
            <a:stretch/>
          </p:blipFill>
          <p:spPr bwMode="auto">
            <a:xfrm>
              <a:off x="4799120" y="764775"/>
              <a:ext cx="2743200" cy="36176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/>
            <p:cNvSpPr txBox="1"/>
            <p:nvPr/>
          </p:nvSpPr>
          <p:spPr>
            <a:xfrm>
              <a:off x="5026624" y="611777"/>
              <a:ext cx="2370705" cy="4801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200" dirty="0" smtClean="0">
                  <a:solidFill>
                    <a:srgbClr val="FF0000"/>
                  </a:solidFill>
                </a:rPr>
                <a:t>Double bellows compressor for TTF testing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87127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929485"/>
          </a:xfrm>
        </p:spPr>
        <p:txBody>
          <a:bodyPr/>
          <a:lstStyle/>
          <a:p>
            <a:r>
              <a:rPr lang="en-US" sz="3200" dirty="0"/>
              <a:t>Wall hangar concept for </a:t>
            </a:r>
            <a:r>
              <a:rPr lang="en-US" sz="3200" dirty="0" smtClean="0"/>
              <a:t>mounting compressor on east wall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Platform likely to grow to add control valves, sensors and RH features, but will still be small</a:t>
            </a:r>
            <a:endParaRPr lang="en-US" dirty="0"/>
          </a:p>
        </p:txBody>
      </p:sp>
      <p:pic>
        <p:nvPicPr>
          <p:cNvPr id="1026" name="Picture 2" descr="\\nscd\groups\ISDD\Source Development and Engineering Analysis\Target gas injection fast track\compressor option\spp_hot_cell_gas_injection_20160208_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51" r="8291" b="10826"/>
          <a:stretch/>
        </p:blipFill>
        <p:spPr bwMode="auto">
          <a:xfrm>
            <a:off x="259571" y="2387151"/>
            <a:ext cx="5031554" cy="3261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\\nscd\groups\ISDD\Source Development and Engineering Analysis\Target gas injection fast track\compressor option\spp_hot_cell_gas_injection_20160208_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4" t="10879" r="21976" b="11436"/>
          <a:stretch/>
        </p:blipFill>
        <p:spPr bwMode="auto">
          <a:xfrm>
            <a:off x="5561556" y="2936630"/>
            <a:ext cx="3315408" cy="3293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25970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28678" cy="827919"/>
          </a:xfrm>
        </p:spPr>
        <p:txBody>
          <a:bodyPr/>
          <a:lstStyle/>
          <a:p>
            <a:r>
              <a:rPr lang="en-US" sz="2800" dirty="0" smtClean="0"/>
              <a:t>DRAFT - Once-through / recirculating helium injection system P&amp;ID</a:t>
            </a:r>
            <a:endParaRPr lang="en-US" sz="2800" dirty="0"/>
          </a:p>
        </p:txBody>
      </p:sp>
      <p:sp>
        <p:nvSpPr>
          <p:cNvPr id="5" name="Oval 4"/>
          <p:cNvSpPr/>
          <p:nvPr/>
        </p:nvSpPr>
        <p:spPr>
          <a:xfrm>
            <a:off x="5205900" y="4168776"/>
            <a:ext cx="601740" cy="52712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1" name="Rectangle 10"/>
          <p:cNvSpPr/>
          <p:nvPr/>
        </p:nvSpPr>
        <p:spPr>
          <a:xfrm>
            <a:off x="2307632" y="2180194"/>
            <a:ext cx="436726" cy="6352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cxnSp>
        <p:nvCxnSpPr>
          <p:cNvPr id="12" name="Straight Connector 11"/>
          <p:cNvCxnSpPr/>
          <p:nvPr/>
        </p:nvCxnSpPr>
        <p:spPr>
          <a:xfrm flipH="1" flipV="1">
            <a:off x="967678" y="1485403"/>
            <a:ext cx="9926" cy="21935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53" idx="2"/>
          </p:cNvCxnSpPr>
          <p:nvPr/>
        </p:nvCxnSpPr>
        <p:spPr>
          <a:xfrm flipV="1">
            <a:off x="3652079" y="3530547"/>
            <a:ext cx="3991" cy="2750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Arc 14"/>
          <p:cNvSpPr/>
          <p:nvPr/>
        </p:nvSpPr>
        <p:spPr>
          <a:xfrm>
            <a:off x="955909" y="1272003"/>
            <a:ext cx="451614" cy="445860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6" name="Arc 15"/>
          <p:cNvSpPr/>
          <p:nvPr/>
        </p:nvSpPr>
        <p:spPr>
          <a:xfrm rot="16376602">
            <a:off x="956050" y="1303865"/>
            <a:ext cx="426800" cy="382135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cxnSp>
        <p:nvCxnSpPr>
          <p:cNvPr id="17" name="Straight Connector 16"/>
          <p:cNvCxnSpPr>
            <a:stCxn id="15" idx="2"/>
          </p:cNvCxnSpPr>
          <p:nvPr/>
        </p:nvCxnSpPr>
        <p:spPr>
          <a:xfrm>
            <a:off x="1407523" y="1494933"/>
            <a:ext cx="0" cy="4073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1389515" y="1902277"/>
            <a:ext cx="997521" cy="99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387036" y="1897315"/>
            <a:ext cx="9926" cy="2928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650064" y="1897315"/>
            <a:ext cx="9926" cy="2928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0" name="Group 229"/>
          <p:cNvGrpSpPr/>
          <p:nvPr/>
        </p:nvGrpSpPr>
        <p:grpSpPr>
          <a:xfrm>
            <a:off x="34673" y="3456027"/>
            <a:ext cx="1935489" cy="719209"/>
            <a:chOff x="34673" y="3456027"/>
            <a:chExt cx="1935489" cy="719209"/>
          </a:xfrm>
        </p:grpSpPr>
        <p:sp>
          <p:nvSpPr>
            <p:cNvPr id="6" name="Rectangle 5"/>
            <p:cNvSpPr/>
            <p:nvPr/>
          </p:nvSpPr>
          <p:spPr>
            <a:xfrm>
              <a:off x="699687" y="3678957"/>
              <a:ext cx="754344" cy="35732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7" name="Oval 6"/>
            <p:cNvSpPr/>
            <p:nvPr/>
          </p:nvSpPr>
          <p:spPr>
            <a:xfrm>
              <a:off x="34673" y="3698808"/>
              <a:ext cx="148884" cy="15880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94227" y="3698808"/>
              <a:ext cx="605461" cy="15880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848571" y="4036278"/>
              <a:ext cx="1121591" cy="13895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523511" y="3678957"/>
              <a:ext cx="446651" cy="35732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13" name="Straight Connector 12"/>
            <p:cNvCxnSpPr/>
            <p:nvPr/>
          </p:nvCxnSpPr>
          <p:spPr>
            <a:xfrm flipV="1">
              <a:off x="1950311" y="3539999"/>
              <a:ext cx="0" cy="13895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Arc 20"/>
            <p:cNvSpPr/>
            <p:nvPr/>
          </p:nvSpPr>
          <p:spPr>
            <a:xfrm rot="16376602">
              <a:off x="1275371" y="3487890"/>
              <a:ext cx="426800" cy="382135"/>
            </a:xfrm>
            <a:prstGeom prst="arc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22" name="Arc 21"/>
            <p:cNvSpPr/>
            <p:nvPr/>
          </p:nvSpPr>
          <p:spPr>
            <a:xfrm>
              <a:off x="1262964" y="3456027"/>
              <a:ext cx="451614" cy="445860"/>
            </a:xfrm>
            <a:prstGeom prst="arc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sp>
        <p:nvSpPr>
          <p:cNvPr id="23" name="Flowchart: Summing Junction 22"/>
          <p:cNvSpPr/>
          <p:nvPr/>
        </p:nvSpPr>
        <p:spPr>
          <a:xfrm>
            <a:off x="3272895" y="1840242"/>
            <a:ext cx="124070" cy="143920"/>
          </a:xfrm>
          <a:prstGeom prst="flowChartSummingJuncti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4" name="Flowchart: Summing Junction 23"/>
          <p:cNvSpPr/>
          <p:nvPr/>
        </p:nvSpPr>
        <p:spPr>
          <a:xfrm>
            <a:off x="3863467" y="1845205"/>
            <a:ext cx="124070" cy="143920"/>
          </a:xfrm>
          <a:prstGeom prst="flowChartSummingJuncti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cxnSp>
        <p:nvCxnSpPr>
          <p:cNvPr id="25" name="Straight Connector 24"/>
          <p:cNvCxnSpPr>
            <a:endCxn id="23" idx="2"/>
          </p:cNvCxnSpPr>
          <p:nvPr/>
        </p:nvCxnSpPr>
        <p:spPr>
          <a:xfrm>
            <a:off x="2659990" y="1897315"/>
            <a:ext cx="612905" cy="148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23" idx="6"/>
            <a:endCxn id="24" idx="2"/>
          </p:cNvCxnSpPr>
          <p:nvPr/>
        </p:nvCxnSpPr>
        <p:spPr>
          <a:xfrm>
            <a:off x="3396964" y="1912203"/>
            <a:ext cx="466502" cy="49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4858507" y="1092549"/>
            <a:ext cx="208437" cy="6253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cxnSp>
        <p:nvCxnSpPr>
          <p:cNvPr id="28" name="Straight Connector 27"/>
          <p:cNvCxnSpPr>
            <a:stCxn id="24" idx="6"/>
          </p:cNvCxnSpPr>
          <p:nvPr/>
        </p:nvCxnSpPr>
        <p:spPr>
          <a:xfrm flipV="1">
            <a:off x="3987537" y="1912202"/>
            <a:ext cx="930523" cy="49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4913097" y="1717862"/>
            <a:ext cx="0" cy="1943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5032204" y="1710419"/>
            <a:ext cx="0" cy="1943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4452798" y="1917165"/>
            <a:ext cx="0" cy="3399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Flowchart: Summing Junction 31"/>
          <p:cNvSpPr/>
          <p:nvPr/>
        </p:nvSpPr>
        <p:spPr>
          <a:xfrm>
            <a:off x="4725752" y="2185156"/>
            <a:ext cx="124070" cy="143920"/>
          </a:xfrm>
          <a:prstGeom prst="flowChartSummingJuncti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cxnSp>
        <p:nvCxnSpPr>
          <p:cNvPr id="33" name="Straight Connector 32"/>
          <p:cNvCxnSpPr>
            <a:endCxn id="32" idx="2"/>
          </p:cNvCxnSpPr>
          <p:nvPr/>
        </p:nvCxnSpPr>
        <p:spPr>
          <a:xfrm>
            <a:off x="4444114" y="2255876"/>
            <a:ext cx="281639" cy="12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32" idx="6"/>
          </p:cNvCxnSpPr>
          <p:nvPr/>
        </p:nvCxnSpPr>
        <p:spPr>
          <a:xfrm>
            <a:off x="4849822" y="2257116"/>
            <a:ext cx="54590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032204" y="1904759"/>
            <a:ext cx="1663155" cy="124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5404414" y="1904759"/>
            <a:ext cx="0" cy="3523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6599826" y="2067738"/>
            <a:ext cx="418116" cy="7452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8" name="Rectangle 37"/>
          <p:cNvSpPr/>
          <p:nvPr/>
        </p:nvSpPr>
        <p:spPr>
          <a:xfrm>
            <a:off x="7432955" y="3572448"/>
            <a:ext cx="884618" cy="11025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cxnSp>
        <p:nvCxnSpPr>
          <p:cNvPr id="39" name="Straight Connector 38"/>
          <p:cNvCxnSpPr/>
          <p:nvPr/>
        </p:nvCxnSpPr>
        <p:spPr>
          <a:xfrm flipV="1">
            <a:off x="6684193" y="1914684"/>
            <a:ext cx="0" cy="1530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 flipV="1">
            <a:off x="6902556" y="1894835"/>
            <a:ext cx="4962" cy="172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6891390" y="1898556"/>
            <a:ext cx="744418" cy="74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7645113" y="3144529"/>
            <a:ext cx="0" cy="4279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V="1">
            <a:off x="8137670" y="3429678"/>
            <a:ext cx="0" cy="1530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171168" y="1268989"/>
            <a:ext cx="24972" cy="4653931"/>
          </a:xfrm>
          <a:prstGeom prst="line">
            <a:avLst/>
          </a:prstGeom>
          <a:ln w="25400">
            <a:solidFill>
              <a:schemeClr val="accent5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Isosceles Triangle 44"/>
          <p:cNvSpPr/>
          <p:nvPr/>
        </p:nvSpPr>
        <p:spPr>
          <a:xfrm rot="16200000">
            <a:off x="5191634" y="4217782"/>
            <a:ext cx="478910" cy="435486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cxnSp>
        <p:nvCxnSpPr>
          <p:cNvPr id="46" name="Straight Connector 45"/>
          <p:cNvCxnSpPr>
            <a:stCxn id="163" idx="0"/>
          </p:cNvCxnSpPr>
          <p:nvPr/>
        </p:nvCxnSpPr>
        <p:spPr>
          <a:xfrm>
            <a:off x="6187914" y="2184330"/>
            <a:ext cx="1" cy="1131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endCxn id="5" idx="6"/>
          </p:cNvCxnSpPr>
          <p:nvPr/>
        </p:nvCxnSpPr>
        <p:spPr>
          <a:xfrm flipH="1">
            <a:off x="5807639" y="4420635"/>
            <a:ext cx="380275" cy="117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H="1">
            <a:off x="4904103" y="4444746"/>
            <a:ext cx="30179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V="1">
            <a:off x="4896659" y="3544706"/>
            <a:ext cx="0" cy="9000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7545498" y="3945054"/>
            <a:ext cx="702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smtClean="0">
                <a:solidFill>
                  <a:schemeClr val="bg1"/>
                </a:solidFill>
              </a:rPr>
              <a:t>New Carbon</a:t>
            </a:r>
          </a:p>
          <a:p>
            <a:pPr algn="ctr"/>
            <a:r>
              <a:rPr lang="en-US" sz="800" b="1" dirty="0" err="1" smtClean="0">
                <a:solidFill>
                  <a:schemeClr val="bg1"/>
                </a:solidFill>
              </a:rPr>
              <a:t>Adsorber</a:t>
            </a:r>
            <a:endParaRPr lang="en-US" sz="800" b="1" dirty="0">
              <a:solidFill>
                <a:schemeClr val="bg1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530348" y="2820751"/>
            <a:ext cx="64516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 smtClean="0"/>
              <a:t>Gold Bed 1</a:t>
            </a:r>
            <a:endParaRPr lang="en-US" sz="700" dirty="0"/>
          </a:p>
        </p:txBody>
      </p:sp>
      <p:sp>
        <p:nvSpPr>
          <p:cNvPr id="52" name="TextBox 51"/>
          <p:cNvSpPr txBox="1"/>
          <p:nvPr/>
        </p:nvSpPr>
        <p:spPr>
          <a:xfrm>
            <a:off x="4990139" y="1230437"/>
            <a:ext cx="7323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Hg Vapor Condenser</a:t>
            </a:r>
            <a:endParaRPr lang="en-US" sz="800" dirty="0"/>
          </a:p>
        </p:txBody>
      </p:sp>
      <p:cxnSp>
        <p:nvCxnSpPr>
          <p:cNvPr id="53" name="Straight Connector 52"/>
          <p:cNvCxnSpPr/>
          <p:nvPr/>
        </p:nvCxnSpPr>
        <p:spPr>
          <a:xfrm>
            <a:off x="5032204" y="1902277"/>
            <a:ext cx="0" cy="2997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5032204" y="2311448"/>
            <a:ext cx="0" cy="3075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stCxn id="59" idx="2"/>
          </p:cNvCxnSpPr>
          <p:nvPr/>
        </p:nvCxnSpPr>
        <p:spPr>
          <a:xfrm flipH="1">
            <a:off x="4339896" y="2619004"/>
            <a:ext cx="265509" cy="24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4339895" y="2559649"/>
            <a:ext cx="0" cy="1236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4339895" y="2559649"/>
            <a:ext cx="6203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4339895" y="2683322"/>
            <a:ext cx="6203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Flowchart: Summing Junction 58"/>
          <p:cNvSpPr/>
          <p:nvPr/>
        </p:nvSpPr>
        <p:spPr>
          <a:xfrm>
            <a:off x="4605404" y="2547044"/>
            <a:ext cx="124070" cy="143920"/>
          </a:xfrm>
          <a:prstGeom prst="flowChartSummingJuncti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cxnSp>
        <p:nvCxnSpPr>
          <p:cNvPr id="60" name="Straight Connector 59"/>
          <p:cNvCxnSpPr>
            <a:stCxn id="59" idx="6"/>
          </p:cNvCxnSpPr>
          <p:nvPr/>
        </p:nvCxnSpPr>
        <p:spPr>
          <a:xfrm>
            <a:off x="4729474" y="2619004"/>
            <a:ext cx="30273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2966441" y="4196976"/>
            <a:ext cx="13968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Helium Supply</a:t>
            </a:r>
          </a:p>
          <a:p>
            <a:pPr algn="ctr"/>
            <a:r>
              <a:rPr lang="en-US" sz="800" dirty="0" smtClean="0"/>
              <a:t>(Once-Through System)</a:t>
            </a:r>
            <a:endParaRPr lang="en-US" sz="800" dirty="0"/>
          </a:p>
        </p:txBody>
      </p:sp>
      <p:sp>
        <p:nvSpPr>
          <p:cNvPr id="62" name="TextBox 61"/>
          <p:cNvSpPr txBox="1"/>
          <p:nvPr/>
        </p:nvSpPr>
        <p:spPr>
          <a:xfrm>
            <a:off x="494972" y="4243142"/>
            <a:ext cx="18126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Target Carriage &amp; Target</a:t>
            </a:r>
            <a:endParaRPr lang="en-US" sz="1000" dirty="0"/>
          </a:p>
        </p:txBody>
      </p:sp>
      <p:sp>
        <p:nvSpPr>
          <p:cNvPr id="63" name="TextBox 62"/>
          <p:cNvSpPr txBox="1"/>
          <p:nvPr/>
        </p:nvSpPr>
        <p:spPr>
          <a:xfrm>
            <a:off x="2276925" y="2331359"/>
            <a:ext cx="4981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smtClean="0">
                <a:solidFill>
                  <a:schemeClr val="bg1"/>
                </a:solidFill>
              </a:rPr>
              <a:t>Sump Tank</a:t>
            </a:r>
            <a:endParaRPr lang="en-US" sz="800" b="1" dirty="0">
              <a:solidFill>
                <a:schemeClr val="bg1"/>
              </a:solidFill>
            </a:endParaRPr>
          </a:p>
        </p:txBody>
      </p:sp>
      <p:cxnSp>
        <p:nvCxnSpPr>
          <p:cNvPr id="64" name="Straight Arrow Connector 63"/>
          <p:cNvCxnSpPr/>
          <p:nvPr/>
        </p:nvCxnSpPr>
        <p:spPr>
          <a:xfrm flipV="1">
            <a:off x="8137670" y="3421876"/>
            <a:ext cx="475810" cy="78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8218937" y="3181791"/>
            <a:ext cx="64516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/>
              <a:t>To MOTS</a:t>
            </a:r>
            <a:endParaRPr lang="en-US" sz="800" b="1" dirty="0"/>
          </a:p>
        </p:txBody>
      </p:sp>
      <p:sp>
        <p:nvSpPr>
          <p:cNvPr id="66" name="TextBox 65"/>
          <p:cNvSpPr txBox="1"/>
          <p:nvPr/>
        </p:nvSpPr>
        <p:spPr>
          <a:xfrm>
            <a:off x="4681008" y="4696041"/>
            <a:ext cx="15834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Gas compressor</a:t>
            </a:r>
          </a:p>
          <a:p>
            <a:r>
              <a:rPr lang="en-US" sz="800" dirty="0" smtClean="0"/>
              <a:t>Single bellows</a:t>
            </a:r>
          </a:p>
          <a:p>
            <a:r>
              <a:rPr lang="en-US" sz="800" dirty="0" smtClean="0"/>
              <a:t>Fixed speed</a:t>
            </a:r>
          </a:p>
          <a:p>
            <a:r>
              <a:rPr lang="en-US" sz="800" dirty="0" smtClean="0"/>
              <a:t>(208 VAC, 3 phase fed from Panel TA-3PP4B in Service Gallery )</a:t>
            </a:r>
            <a:endParaRPr lang="en-US" sz="800" dirty="0"/>
          </a:p>
        </p:txBody>
      </p:sp>
      <p:sp>
        <p:nvSpPr>
          <p:cNvPr id="68" name="TextBox 67"/>
          <p:cNvSpPr txBox="1"/>
          <p:nvPr/>
        </p:nvSpPr>
        <p:spPr>
          <a:xfrm>
            <a:off x="7263597" y="1494932"/>
            <a:ext cx="168910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/>
              <a:t>Gold Amalgamation Room</a:t>
            </a:r>
            <a:endParaRPr lang="en-US" sz="900" b="1" dirty="0"/>
          </a:p>
        </p:txBody>
      </p:sp>
      <p:sp>
        <p:nvSpPr>
          <p:cNvPr id="69" name="TextBox 68"/>
          <p:cNvSpPr txBox="1"/>
          <p:nvPr/>
        </p:nvSpPr>
        <p:spPr>
          <a:xfrm>
            <a:off x="6220597" y="1343783"/>
            <a:ext cx="9049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Hot Cell</a:t>
            </a:r>
            <a:endParaRPr lang="en-US" sz="1000" b="1" dirty="0"/>
          </a:p>
        </p:txBody>
      </p:sp>
      <p:sp>
        <p:nvSpPr>
          <p:cNvPr id="70" name="Rectangle 69"/>
          <p:cNvSpPr/>
          <p:nvPr/>
        </p:nvSpPr>
        <p:spPr>
          <a:xfrm>
            <a:off x="7543377" y="2067738"/>
            <a:ext cx="418116" cy="7452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cxnSp>
        <p:nvCxnSpPr>
          <p:cNvPr id="71" name="Straight Connector 70"/>
          <p:cNvCxnSpPr/>
          <p:nvPr/>
        </p:nvCxnSpPr>
        <p:spPr>
          <a:xfrm flipV="1">
            <a:off x="7627744" y="1914684"/>
            <a:ext cx="0" cy="1530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flipH="1" flipV="1">
            <a:off x="7846107" y="1894835"/>
            <a:ext cx="4962" cy="172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7834941" y="1898556"/>
            <a:ext cx="302730" cy="12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7473899" y="2820751"/>
            <a:ext cx="64516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 smtClean="0"/>
              <a:t>Gold Bed 2</a:t>
            </a:r>
            <a:endParaRPr lang="en-US" sz="700" dirty="0"/>
          </a:p>
        </p:txBody>
      </p:sp>
      <p:cxnSp>
        <p:nvCxnSpPr>
          <p:cNvPr id="75" name="Straight Connector 74"/>
          <p:cNvCxnSpPr/>
          <p:nvPr/>
        </p:nvCxnSpPr>
        <p:spPr>
          <a:xfrm>
            <a:off x="8137670" y="1892352"/>
            <a:ext cx="0" cy="12552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>
            <a:off x="7645113" y="3144529"/>
            <a:ext cx="483874" cy="12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7" name="Group 76"/>
          <p:cNvGrpSpPr/>
          <p:nvPr/>
        </p:nvGrpSpPr>
        <p:grpSpPr>
          <a:xfrm rot="16200000">
            <a:off x="6161346" y="2204609"/>
            <a:ext cx="62035" cy="123674"/>
            <a:chOff x="8120061" y="2823082"/>
            <a:chExt cx="79375" cy="158243"/>
          </a:xfrm>
        </p:grpSpPr>
        <p:cxnSp>
          <p:nvCxnSpPr>
            <p:cNvPr id="78" name="Straight Connector 77"/>
            <p:cNvCxnSpPr/>
            <p:nvPr/>
          </p:nvCxnSpPr>
          <p:spPr>
            <a:xfrm>
              <a:off x="8120061" y="2823082"/>
              <a:ext cx="0" cy="1582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8120061" y="2823082"/>
              <a:ext cx="7937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8120061" y="2981325"/>
              <a:ext cx="7937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1" name="Group 80"/>
          <p:cNvGrpSpPr/>
          <p:nvPr/>
        </p:nvGrpSpPr>
        <p:grpSpPr>
          <a:xfrm rot="5400000">
            <a:off x="6171580" y="2349125"/>
            <a:ext cx="62035" cy="123674"/>
            <a:chOff x="8120061" y="2823082"/>
            <a:chExt cx="79375" cy="158243"/>
          </a:xfrm>
        </p:grpSpPr>
        <p:cxnSp>
          <p:nvCxnSpPr>
            <p:cNvPr id="82" name="Straight Connector 81"/>
            <p:cNvCxnSpPr/>
            <p:nvPr/>
          </p:nvCxnSpPr>
          <p:spPr>
            <a:xfrm>
              <a:off x="8120061" y="2823082"/>
              <a:ext cx="0" cy="1582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8120061" y="2823082"/>
              <a:ext cx="7937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>
              <a:off x="8120061" y="2981325"/>
              <a:ext cx="7937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5" name="Straight Connector 84"/>
          <p:cNvCxnSpPr/>
          <p:nvPr/>
        </p:nvCxnSpPr>
        <p:spPr>
          <a:xfrm flipV="1">
            <a:off x="6187914" y="2379944"/>
            <a:ext cx="22333" cy="20406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6" name="Group 85"/>
          <p:cNvGrpSpPr/>
          <p:nvPr/>
        </p:nvGrpSpPr>
        <p:grpSpPr>
          <a:xfrm rot="10800000">
            <a:off x="4149868" y="3477254"/>
            <a:ext cx="62035" cy="123674"/>
            <a:chOff x="8120061" y="2823082"/>
            <a:chExt cx="79375" cy="158243"/>
          </a:xfrm>
        </p:grpSpPr>
        <p:cxnSp>
          <p:nvCxnSpPr>
            <p:cNvPr id="87" name="Straight Connector 86"/>
            <p:cNvCxnSpPr/>
            <p:nvPr/>
          </p:nvCxnSpPr>
          <p:spPr>
            <a:xfrm>
              <a:off x="8120061" y="2823082"/>
              <a:ext cx="0" cy="1582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>
              <a:off x="8120061" y="2823082"/>
              <a:ext cx="7937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>
              <a:off x="8120061" y="2981325"/>
              <a:ext cx="7937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0" name="Straight Connector 89"/>
          <p:cNvCxnSpPr>
            <a:stCxn id="161" idx="3"/>
          </p:cNvCxnSpPr>
          <p:nvPr/>
        </p:nvCxnSpPr>
        <p:spPr>
          <a:xfrm flipH="1">
            <a:off x="4722472" y="3540195"/>
            <a:ext cx="145780" cy="22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1" name="Group 90"/>
          <p:cNvGrpSpPr/>
          <p:nvPr/>
        </p:nvGrpSpPr>
        <p:grpSpPr>
          <a:xfrm>
            <a:off x="4332251" y="3477254"/>
            <a:ext cx="62035" cy="123674"/>
            <a:chOff x="8120061" y="2823082"/>
            <a:chExt cx="79375" cy="158243"/>
          </a:xfrm>
        </p:grpSpPr>
        <p:cxnSp>
          <p:nvCxnSpPr>
            <p:cNvPr id="92" name="Straight Connector 91"/>
            <p:cNvCxnSpPr/>
            <p:nvPr/>
          </p:nvCxnSpPr>
          <p:spPr>
            <a:xfrm>
              <a:off x="8120061" y="2823082"/>
              <a:ext cx="0" cy="1582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>
              <a:off x="8120061" y="2823082"/>
              <a:ext cx="7937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>
              <a:off x="8120061" y="2981325"/>
              <a:ext cx="7937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5" name="Straight Connector 94"/>
          <p:cNvCxnSpPr>
            <a:stCxn id="96" idx="2"/>
          </p:cNvCxnSpPr>
          <p:nvPr/>
        </p:nvCxnSpPr>
        <p:spPr>
          <a:xfrm flipH="1" flipV="1">
            <a:off x="7661861" y="3421876"/>
            <a:ext cx="173080" cy="10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Flowchart: Summing Junction 95"/>
          <p:cNvSpPr/>
          <p:nvPr/>
        </p:nvSpPr>
        <p:spPr>
          <a:xfrm>
            <a:off x="7834941" y="3360188"/>
            <a:ext cx="124070" cy="143920"/>
          </a:xfrm>
          <a:prstGeom prst="flowChartSummingJuncti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cxnSp>
        <p:nvCxnSpPr>
          <p:cNvPr id="97" name="Straight Connector 96"/>
          <p:cNvCxnSpPr>
            <a:stCxn id="96" idx="6"/>
          </p:cNvCxnSpPr>
          <p:nvPr/>
        </p:nvCxnSpPr>
        <p:spPr>
          <a:xfrm flipV="1">
            <a:off x="7959011" y="3429677"/>
            <a:ext cx="178659" cy="24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>
            <a:off x="4904103" y="3857617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 flipH="1">
            <a:off x="2659990" y="2080913"/>
            <a:ext cx="51142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>
            <a:off x="3171411" y="2080913"/>
            <a:ext cx="0" cy="9574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>
            <a:off x="3171411" y="3025210"/>
            <a:ext cx="255726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Rounded Rectangle 101"/>
          <p:cNvSpPr/>
          <p:nvPr/>
        </p:nvSpPr>
        <p:spPr>
          <a:xfrm>
            <a:off x="5191347" y="3795490"/>
            <a:ext cx="243283" cy="11642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3" name="Rounded Rectangle 102"/>
          <p:cNvSpPr/>
          <p:nvPr/>
        </p:nvSpPr>
        <p:spPr>
          <a:xfrm>
            <a:off x="5191347" y="3726854"/>
            <a:ext cx="243283" cy="60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cxnSp>
        <p:nvCxnSpPr>
          <p:cNvPr id="104" name="Straight Connector 103"/>
          <p:cNvCxnSpPr/>
          <p:nvPr/>
        </p:nvCxnSpPr>
        <p:spPr>
          <a:xfrm>
            <a:off x="4896659" y="3857617"/>
            <a:ext cx="29404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>
            <a:off x="5434631" y="3857617"/>
            <a:ext cx="29404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>
            <a:endCxn id="157" idx="0"/>
          </p:cNvCxnSpPr>
          <p:nvPr/>
        </p:nvCxnSpPr>
        <p:spPr>
          <a:xfrm flipH="1" flipV="1">
            <a:off x="5724137" y="3321880"/>
            <a:ext cx="4535" cy="5357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TextBox 106"/>
          <p:cNvSpPr txBox="1"/>
          <p:nvPr/>
        </p:nvSpPr>
        <p:spPr>
          <a:xfrm>
            <a:off x="4773104" y="3864875"/>
            <a:ext cx="12077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err="1" smtClean="0"/>
              <a:t>Equilibar</a:t>
            </a:r>
            <a:r>
              <a:rPr lang="en-US" sz="800" dirty="0" smtClean="0"/>
              <a:t> Back Pressure Regulator</a:t>
            </a:r>
            <a:endParaRPr lang="en-US" sz="800" dirty="0"/>
          </a:p>
        </p:txBody>
      </p:sp>
      <p:cxnSp>
        <p:nvCxnSpPr>
          <p:cNvPr id="108" name="Straight Connector 107"/>
          <p:cNvCxnSpPr>
            <a:stCxn id="103" idx="0"/>
          </p:cNvCxnSpPr>
          <p:nvPr/>
        </p:nvCxnSpPr>
        <p:spPr>
          <a:xfrm flipV="1">
            <a:off x="5312989" y="3542945"/>
            <a:ext cx="0" cy="183909"/>
          </a:xfrm>
          <a:prstGeom prst="line">
            <a:avLst/>
          </a:prstGeom>
          <a:ln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/>
          <p:nvPr/>
        </p:nvCxnSpPr>
        <p:spPr>
          <a:xfrm>
            <a:off x="5315307" y="3542945"/>
            <a:ext cx="333525" cy="0"/>
          </a:xfrm>
          <a:prstGeom prst="line">
            <a:avLst/>
          </a:prstGeom>
          <a:ln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>
            <a:off x="5784138" y="3543879"/>
            <a:ext cx="348031" cy="0"/>
          </a:xfrm>
          <a:prstGeom prst="line">
            <a:avLst/>
          </a:prstGeom>
          <a:ln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>
            <a:off x="6254179" y="3552738"/>
            <a:ext cx="348031" cy="0"/>
          </a:xfrm>
          <a:prstGeom prst="line">
            <a:avLst/>
          </a:prstGeom>
          <a:ln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>
            <a:off x="6599826" y="3552738"/>
            <a:ext cx="0" cy="1641080"/>
          </a:xfrm>
          <a:prstGeom prst="line">
            <a:avLst/>
          </a:prstGeom>
          <a:ln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>
            <a:endCxn id="127" idx="1"/>
          </p:cNvCxnSpPr>
          <p:nvPr/>
        </p:nvCxnSpPr>
        <p:spPr>
          <a:xfrm flipV="1">
            <a:off x="6599826" y="5187129"/>
            <a:ext cx="697383" cy="6689"/>
          </a:xfrm>
          <a:prstGeom prst="line">
            <a:avLst/>
          </a:prstGeom>
          <a:ln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4" name="Group 113"/>
          <p:cNvGrpSpPr/>
          <p:nvPr/>
        </p:nvGrpSpPr>
        <p:grpSpPr>
          <a:xfrm>
            <a:off x="7822375" y="4836472"/>
            <a:ext cx="230234" cy="407171"/>
            <a:chOff x="5347387" y="4945160"/>
            <a:chExt cx="294588" cy="520983"/>
          </a:xfrm>
        </p:grpSpPr>
        <p:sp>
          <p:nvSpPr>
            <p:cNvPr id="115" name="Collate 148"/>
            <p:cNvSpPr/>
            <p:nvPr/>
          </p:nvSpPr>
          <p:spPr>
            <a:xfrm rot="16200000">
              <a:off x="5445140" y="5269309"/>
              <a:ext cx="131223" cy="262446"/>
            </a:xfrm>
            <a:prstGeom prst="flowChartCollat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chemeClr val="tx1"/>
                </a:solidFill>
              </a:endParaRPr>
            </a:p>
          </p:txBody>
        </p:sp>
        <p:cxnSp>
          <p:nvCxnSpPr>
            <p:cNvPr id="116" name="Straight Connector 115"/>
            <p:cNvCxnSpPr>
              <a:endCxn id="115" idx="1"/>
            </p:cNvCxnSpPr>
            <p:nvPr/>
          </p:nvCxnSpPr>
          <p:spPr>
            <a:xfrm>
              <a:off x="5509549" y="5208608"/>
              <a:ext cx="1203" cy="19192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Frame 116"/>
            <p:cNvSpPr/>
            <p:nvPr/>
          </p:nvSpPr>
          <p:spPr>
            <a:xfrm>
              <a:off x="5365970" y="4970383"/>
              <a:ext cx="276005" cy="253289"/>
            </a:xfrm>
            <a:prstGeom prst="fram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chemeClr val="tx1"/>
                </a:solidFill>
              </a:endParaRPr>
            </a:p>
          </p:txBody>
        </p:sp>
        <p:sp>
          <p:nvSpPr>
            <p:cNvPr id="118" name="TextBox 117"/>
            <p:cNvSpPr txBox="1"/>
            <p:nvPr/>
          </p:nvSpPr>
          <p:spPr>
            <a:xfrm flipH="1">
              <a:off x="5347387" y="4945160"/>
              <a:ext cx="214182" cy="275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S</a:t>
              </a:r>
              <a:endParaRPr lang="en-US" sz="800" dirty="0"/>
            </a:p>
          </p:txBody>
        </p:sp>
      </p:grpSp>
      <p:grpSp>
        <p:nvGrpSpPr>
          <p:cNvPr id="119" name="Group 118"/>
          <p:cNvGrpSpPr/>
          <p:nvPr/>
        </p:nvGrpSpPr>
        <p:grpSpPr>
          <a:xfrm>
            <a:off x="7480227" y="4803256"/>
            <a:ext cx="333438" cy="388344"/>
            <a:chOff x="10128803" y="5058142"/>
            <a:chExt cx="426642" cy="496894"/>
          </a:xfrm>
        </p:grpSpPr>
        <p:grpSp>
          <p:nvGrpSpPr>
            <p:cNvPr id="120" name="Group 119"/>
            <p:cNvGrpSpPr/>
            <p:nvPr/>
          </p:nvGrpSpPr>
          <p:grpSpPr>
            <a:xfrm>
              <a:off x="10128803" y="5058142"/>
              <a:ext cx="426642" cy="305594"/>
              <a:chOff x="4771397" y="4293857"/>
              <a:chExt cx="426642" cy="305594"/>
            </a:xfrm>
          </p:grpSpPr>
          <p:sp>
            <p:nvSpPr>
              <p:cNvPr id="122" name="Oval 121"/>
              <p:cNvSpPr/>
              <p:nvPr/>
            </p:nvSpPr>
            <p:spPr>
              <a:xfrm>
                <a:off x="4809331" y="4293857"/>
                <a:ext cx="305594" cy="305594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23" name="TextBox 122"/>
              <p:cNvSpPr txBox="1"/>
              <p:nvPr/>
            </p:nvSpPr>
            <p:spPr>
              <a:xfrm>
                <a:off x="4771397" y="4312239"/>
                <a:ext cx="426642" cy="275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 smtClean="0"/>
                  <a:t>PT</a:t>
                </a:r>
                <a:endParaRPr lang="en-US" sz="800" dirty="0"/>
              </a:p>
            </p:txBody>
          </p:sp>
        </p:grpSp>
        <p:cxnSp>
          <p:nvCxnSpPr>
            <p:cNvPr id="121" name="Straight Connector 120"/>
            <p:cNvCxnSpPr/>
            <p:nvPr/>
          </p:nvCxnSpPr>
          <p:spPr>
            <a:xfrm flipH="1">
              <a:off x="10323148" y="5363112"/>
              <a:ext cx="3801" cy="19192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4" name="Straight Connector 123"/>
          <p:cNvCxnSpPr>
            <a:stCxn id="115" idx="2"/>
          </p:cNvCxnSpPr>
          <p:nvPr/>
        </p:nvCxnSpPr>
        <p:spPr>
          <a:xfrm>
            <a:off x="8052597" y="5192357"/>
            <a:ext cx="467159" cy="0"/>
          </a:xfrm>
          <a:prstGeom prst="line">
            <a:avLst/>
          </a:prstGeom>
          <a:ln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TextBox 124"/>
          <p:cNvSpPr txBox="1"/>
          <p:nvPr/>
        </p:nvSpPr>
        <p:spPr>
          <a:xfrm>
            <a:off x="3573689" y="3016823"/>
            <a:ext cx="173139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 smtClean="0"/>
              <a:t>Excess Flow from Compressor</a:t>
            </a:r>
            <a:endParaRPr lang="en-US" sz="700" dirty="0"/>
          </a:p>
        </p:txBody>
      </p:sp>
      <p:cxnSp>
        <p:nvCxnSpPr>
          <p:cNvPr id="126" name="Straight Arrow Connector 125"/>
          <p:cNvCxnSpPr/>
          <p:nvPr/>
        </p:nvCxnSpPr>
        <p:spPr>
          <a:xfrm flipH="1">
            <a:off x="3825624" y="2927094"/>
            <a:ext cx="44029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Rectangle 126"/>
          <p:cNvSpPr/>
          <p:nvPr/>
        </p:nvSpPr>
        <p:spPr>
          <a:xfrm>
            <a:off x="7297209" y="5109919"/>
            <a:ext cx="246168" cy="15441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cxnSp>
        <p:nvCxnSpPr>
          <p:cNvPr id="128" name="Straight Connector 127"/>
          <p:cNvCxnSpPr>
            <a:endCxn id="115" idx="0"/>
          </p:cNvCxnSpPr>
          <p:nvPr/>
        </p:nvCxnSpPr>
        <p:spPr>
          <a:xfrm>
            <a:off x="7539510" y="5188517"/>
            <a:ext cx="307974" cy="3840"/>
          </a:xfrm>
          <a:prstGeom prst="line">
            <a:avLst/>
          </a:prstGeom>
          <a:ln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TextBox 128"/>
          <p:cNvSpPr txBox="1"/>
          <p:nvPr/>
        </p:nvSpPr>
        <p:spPr>
          <a:xfrm>
            <a:off x="7264449" y="5089922"/>
            <a:ext cx="37446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 smtClean="0"/>
              <a:t>FS</a:t>
            </a:r>
            <a:endParaRPr lang="en-US" sz="700" dirty="0"/>
          </a:p>
        </p:txBody>
      </p:sp>
      <p:sp>
        <p:nvSpPr>
          <p:cNvPr id="130" name="TextBox 129"/>
          <p:cNvSpPr txBox="1"/>
          <p:nvPr/>
        </p:nvSpPr>
        <p:spPr>
          <a:xfrm>
            <a:off x="7125510" y="5271499"/>
            <a:ext cx="921727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 smtClean="0"/>
              <a:t>Excess Flow Switch</a:t>
            </a:r>
            <a:endParaRPr lang="en-US" sz="500" dirty="0"/>
          </a:p>
        </p:txBody>
      </p:sp>
      <p:grpSp>
        <p:nvGrpSpPr>
          <p:cNvPr id="131" name="Group 130"/>
          <p:cNvGrpSpPr/>
          <p:nvPr/>
        </p:nvGrpSpPr>
        <p:grpSpPr>
          <a:xfrm>
            <a:off x="8585621" y="5284841"/>
            <a:ext cx="165488" cy="557515"/>
            <a:chOff x="11664228" y="4941666"/>
            <a:chExt cx="211746" cy="713352"/>
          </a:xfrm>
        </p:grpSpPr>
        <p:sp>
          <p:nvSpPr>
            <p:cNvPr id="132" name="Rectangle 131"/>
            <p:cNvSpPr/>
            <p:nvPr/>
          </p:nvSpPr>
          <p:spPr>
            <a:xfrm flipH="1">
              <a:off x="11667513" y="5059510"/>
              <a:ext cx="203391" cy="59550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33" name="Oval 132"/>
            <p:cNvSpPr/>
            <p:nvPr/>
          </p:nvSpPr>
          <p:spPr>
            <a:xfrm flipH="1">
              <a:off x="11664228" y="4941666"/>
              <a:ext cx="211746" cy="2117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cxnSp>
        <p:nvCxnSpPr>
          <p:cNvPr id="134" name="Straight Connector 133"/>
          <p:cNvCxnSpPr/>
          <p:nvPr/>
        </p:nvCxnSpPr>
        <p:spPr>
          <a:xfrm flipH="1">
            <a:off x="8668365" y="5244928"/>
            <a:ext cx="7343" cy="1847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Collate 197"/>
          <p:cNvSpPr/>
          <p:nvPr/>
        </p:nvSpPr>
        <p:spPr>
          <a:xfrm rot="16200000">
            <a:off x="8605468" y="5104173"/>
            <a:ext cx="115735" cy="231472"/>
          </a:xfrm>
          <a:prstGeom prst="flowChartCollat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136" name="Chord 135"/>
          <p:cNvSpPr/>
          <p:nvPr/>
        </p:nvSpPr>
        <p:spPr>
          <a:xfrm rot="6778735">
            <a:off x="8581795" y="4943029"/>
            <a:ext cx="188220" cy="188220"/>
          </a:xfrm>
          <a:prstGeom prst="chor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cxnSp>
        <p:nvCxnSpPr>
          <p:cNvPr id="137" name="Straight Connector 136"/>
          <p:cNvCxnSpPr/>
          <p:nvPr/>
        </p:nvCxnSpPr>
        <p:spPr>
          <a:xfrm>
            <a:off x="8675905" y="5064046"/>
            <a:ext cx="0" cy="1455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/>
          <p:cNvCxnSpPr/>
          <p:nvPr/>
        </p:nvCxnSpPr>
        <p:spPr>
          <a:xfrm>
            <a:off x="8675709" y="4874413"/>
            <a:ext cx="195" cy="896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/>
          <p:cNvCxnSpPr/>
          <p:nvPr/>
        </p:nvCxnSpPr>
        <p:spPr>
          <a:xfrm flipH="1">
            <a:off x="8341058" y="4874413"/>
            <a:ext cx="331210" cy="18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/>
          <p:cNvCxnSpPr>
            <a:stCxn id="143" idx="3"/>
          </p:cNvCxnSpPr>
          <p:nvPr/>
        </p:nvCxnSpPr>
        <p:spPr>
          <a:xfrm>
            <a:off x="8407627" y="4867168"/>
            <a:ext cx="223595" cy="3257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1" name="Group 140"/>
          <p:cNvGrpSpPr/>
          <p:nvPr/>
        </p:nvGrpSpPr>
        <p:grpSpPr>
          <a:xfrm>
            <a:off x="8081577" y="4745399"/>
            <a:ext cx="326052" cy="233544"/>
            <a:chOff x="4770230" y="4293857"/>
            <a:chExt cx="426642" cy="305594"/>
          </a:xfrm>
        </p:grpSpPr>
        <p:sp>
          <p:nvSpPr>
            <p:cNvPr id="142" name="Oval 141"/>
            <p:cNvSpPr/>
            <p:nvPr/>
          </p:nvSpPr>
          <p:spPr>
            <a:xfrm>
              <a:off x="4809331" y="4293857"/>
              <a:ext cx="305594" cy="305594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4770230" y="4312238"/>
              <a:ext cx="426642" cy="2819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PI</a:t>
              </a:r>
              <a:endParaRPr lang="en-US" sz="800" dirty="0"/>
            </a:p>
          </p:txBody>
        </p:sp>
      </p:grpSp>
      <p:sp>
        <p:nvSpPr>
          <p:cNvPr id="144" name="TextBox 143"/>
          <p:cNvSpPr txBox="1"/>
          <p:nvPr/>
        </p:nvSpPr>
        <p:spPr>
          <a:xfrm>
            <a:off x="7535143" y="5522747"/>
            <a:ext cx="10919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 smtClean="0"/>
              <a:t>Precision Regulator for</a:t>
            </a:r>
          </a:p>
          <a:p>
            <a:r>
              <a:rPr lang="en-US" sz="700" dirty="0" smtClean="0"/>
              <a:t>Pilot Gas Supply</a:t>
            </a:r>
            <a:endParaRPr lang="en-US" sz="700" dirty="0"/>
          </a:p>
        </p:txBody>
      </p:sp>
      <p:cxnSp>
        <p:nvCxnSpPr>
          <p:cNvPr id="145" name="Straight Arrow Connector 144"/>
          <p:cNvCxnSpPr/>
          <p:nvPr/>
        </p:nvCxnSpPr>
        <p:spPr>
          <a:xfrm flipV="1">
            <a:off x="8284792" y="5284841"/>
            <a:ext cx="221870" cy="2730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TextBox 145"/>
          <p:cNvSpPr txBox="1"/>
          <p:nvPr/>
        </p:nvSpPr>
        <p:spPr>
          <a:xfrm>
            <a:off x="4913097" y="5417776"/>
            <a:ext cx="1346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Pilot Pressure for</a:t>
            </a:r>
          </a:p>
          <a:p>
            <a:pPr algn="ctr"/>
            <a:r>
              <a:rPr lang="en-US" sz="800" dirty="0" smtClean="0"/>
              <a:t>Controlling Back Pressure </a:t>
            </a:r>
            <a:r>
              <a:rPr lang="en-US" sz="800" dirty="0" err="1" smtClean="0"/>
              <a:t>Setpoint</a:t>
            </a:r>
            <a:endParaRPr lang="en-US" sz="800" dirty="0"/>
          </a:p>
        </p:txBody>
      </p:sp>
      <p:cxnSp>
        <p:nvCxnSpPr>
          <p:cNvPr id="147" name="Straight Arrow Connector 146"/>
          <p:cNvCxnSpPr/>
          <p:nvPr/>
        </p:nvCxnSpPr>
        <p:spPr>
          <a:xfrm flipV="1">
            <a:off x="6254179" y="4974891"/>
            <a:ext cx="345647" cy="4464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Arrow Connector 147"/>
          <p:cNvCxnSpPr/>
          <p:nvPr/>
        </p:nvCxnSpPr>
        <p:spPr>
          <a:xfrm>
            <a:off x="4962725" y="3795490"/>
            <a:ext cx="16873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/>
          <p:cNvCxnSpPr/>
          <p:nvPr/>
        </p:nvCxnSpPr>
        <p:spPr>
          <a:xfrm>
            <a:off x="5506769" y="3795490"/>
            <a:ext cx="16873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Arrow Connector 149"/>
          <p:cNvCxnSpPr/>
          <p:nvPr/>
        </p:nvCxnSpPr>
        <p:spPr>
          <a:xfrm flipV="1">
            <a:off x="5591137" y="3160679"/>
            <a:ext cx="0" cy="1766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/>
          <p:cNvCxnSpPr/>
          <p:nvPr/>
        </p:nvCxnSpPr>
        <p:spPr>
          <a:xfrm flipV="1">
            <a:off x="7215942" y="4731400"/>
            <a:ext cx="1736757" cy="8502"/>
          </a:xfrm>
          <a:prstGeom prst="line">
            <a:avLst/>
          </a:prstGeom>
          <a:ln w="25400">
            <a:solidFill>
              <a:schemeClr val="accent5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TextBox 151"/>
          <p:cNvSpPr txBox="1"/>
          <p:nvPr/>
        </p:nvSpPr>
        <p:spPr>
          <a:xfrm>
            <a:off x="7265200" y="5890881"/>
            <a:ext cx="14859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/>
              <a:t>Carbon </a:t>
            </a:r>
            <a:r>
              <a:rPr lang="en-US" sz="1000" b="1" dirty="0" err="1" smtClean="0"/>
              <a:t>Adsorber</a:t>
            </a:r>
            <a:r>
              <a:rPr lang="en-US" sz="1000" b="1" dirty="0" smtClean="0"/>
              <a:t> Room</a:t>
            </a:r>
            <a:endParaRPr lang="en-US" sz="1000" b="1" dirty="0"/>
          </a:p>
        </p:txBody>
      </p:sp>
      <p:sp>
        <p:nvSpPr>
          <p:cNvPr id="153" name="Collate 164"/>
          <p:cNvSpPr/>
          <p:nvPr/>
        </p:nvSpPr>
        <p:spPr>
          <a:xfrm rot="10800000">
            <a:off x="3619396" y="3805574"/>
            <a:ext cx="65366" cy="161201"/>
          </a:xfrm>
          <a:prstGeom prst="flowChartCollat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154" name="Collate 168"/>
          <p:cNvSpPr/>
          <p:nvPr/>
        </p:nvSpPr>
        <p:spPr>
          <a:xfrm rot="16200000">
            <a:off x="3927817" y="3444254"/>
            <a:ext cx="65366" cy="161201"/>
          </a:xfrm>
          <a:prstGeom prst="flowChartCollat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tx1"/>
              </a:solidFill>
            </a:endParaRPr>
          </a:p>
        </p:txBody>
      </p:sp>
      <p:cxnSp>
        <p:nvCxnSpPr>
          <p:cNvPr id="155" name="Straight Connector 154"/>
          <p:cNvCxnSpPr>
            <a:stCxn id="153" idx="0"/>
          </p:cNvCxnSpPr>
          <p:nvPr/>
        </p:nvCxnSpPr>
        <p:spPr>
          <a:xfrm>
            <a:off x="3652079" y="3966774"/>
            <a:ext cx="0" cy="2221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/>
          <p:cNvCxnSpPr/>
          <p:nvPr/>
        </p:nvCxnSpPr>
        <p:spPr>
          <a:xfrm>
            <a:off x="4041300" y="3533921"/>
            <a:ext cx="172358" cy="11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7" name="Collate 169"/>
          <p:cNvSpPr/>
          <p:nvPr/>
        </p:nvSpPr>
        <p:spPr>
          <a:xfrm rot="10800000">
            <a:off x="5691455" y="3160679"/>
            <a:ext cx="65366" cy="161201"/>
          </a:xfrm>
          <a:prstGeom prst="flowChartCollat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tx1"/>
              </a:solidFill>
            </a:endParaRPr>
          </a:p>
        </p:txBody>
      </p:sp>
      <p:cxnSp>
        <p:nvCxnSpPr>
          <p:cNvPr id="158" name="Straight Connector 157"/>
          <p:cNvCxnSpPr>
            <a:stCxn id="157" idx="2"/>
          </p:cNvCxnSpPr>
          <p:nvPr/>
        </p:nvCxnSpPr>
        <p:spPr>
          <a:xfrm flipV="1">
            <a:off x="5724137" y="3038385"/>
            <a:ext cx="0" cy="1222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9" name="Group 158"/>
          <p:cNvGrpSpPr/>
          <p:nvPr/>
        </p:nvGrpSpPr>
        <p:grpSpPr>
          <a:xfrm>
            <a:off x="4493774" y="3440168"/>
            <a:ext cx="374468" cy="200054"/>
            <a:chOff x="4504160" y="5272538"/>
            <a:chExt cx="479141" cy="255974"/>
          </a:xfrm>
        </p:grpSpPr>
        <p:sp>
          <p:nvSpPr>
            <p:cNvPr id="160" name="Rectangle 159"/>
            <p:cNvSpPr/>
            <p:nvPr/>
          </p:nvSpPr>
          <p:spPr>
            <a:xfrm>
              <a:off x="4539647" y="5304552"/>
              <a:ext cx="314977" cy="19758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61" name="TextBox 160"/>
            <p:cNvSpPr txBox="1"/>
            <p:nvPr/>
          </p:nvSpPr>
          <p:spPr>
            <a:xfrm>
              <a:off x="4504160" y="5272538"/>
              <a:ext cx="479141" cy="2559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 smtClean="0"/>
                <a:t>FT</a:t>
              </a:r>
              <a:endParaRPr lang="en-US" sz="700" dirty="0"/>
            </a:p>
          </p:txBody>
        </p:sp>
      </p:grpSp>
      <p:cxnSp>
        <p:nvCxnSpPr>
          <p:cNvPr id="162" name="Straight Connector 161"/>
          <p:cNvCxnSpPr>
            <a:endCxn id="154" idx="0"/>
          </p:cNvCxnSpPr>
          <p:nvPr/>
        </p:nvCxnSpPr>
        <p:spPr>
          <a:xfrm flipV="1">
            <a:off x="1954196" y="3524855"/>
            <a:ext cx="1925704" cy="222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" name="Collate 191"/>
          <p:cNvSpPr/>
          <p:nvPr/>
        </p:nvSpPr>
        <p:spPr>
          <a:xfrm rot="10800000">
            <a:off x="6155231" y="2023129"/>
            <a:ext cx="65366" cy="161201"/>
          </a:xfrm>
          <a:prstGeom prst="flowChartCollat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tx1"/>
              </a:solidFill>
            </a:endParaRPr>
          </a:p>
        </p:txBody>
      </p:sp>
      <p:cxnSp>
        <p:nvCxnSpPr>
          <p:cNvPr id="164" name="Straight Connector 163"/>
          <p:cNvCxnSpPr>
            <a:stCxn id="163" idx="2"/>
          </p:cNvCxnSpPr>
          <p:nvPr/>
        </p:nvCxnSpPr>
        <p:spPr>
          <a:xfrm flipV="1">
            <a:off x="6187914" y="1917165"/>
            <a:ext cx="0" cy="1059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Arrow Connector 164"/>
          <p:cNvCxnSpPr/>
          <p:nvPr/>
        </p:nvCxnSpPr>
        <p:spPr>
          <a:xfrm>
            <a:off x="6130527" y="2619004"/>
            <a:ext cx="0" cy="2017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Arrow Connector 165"/>
          <p:cNvCxnSpPr/>
          <p:nvPr/>
        </p:nvCxnSpPr>
        <p:spPr>
          <a:xfrm>
            <a:off x="5591137" y="1840242"/>
            <a:ext cx="272645" cy="49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Arrow Connector 166"/>
          <p:cNvCxnSpPr/>
          <p:nvPr/>
        </p:nvCxnSpPr>
        <p:spPr>
          <a:xfrm flipV="1">
            <a:off x="4808756" y="4123627"/>
            <a:ext cx="0" cy="2496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Arrow Connector 167"/>
          <p:cNvCxnSpPr/>
          <p:nvPr/>
        </p:nvCxnSpPr>
        <p:spPr>
          <a:xfrm flipH="1">
            <a:off x="3136706" y="3441495"/>
            <a:ext cx="31463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9" name="TextBox 168"/>
          <p:cNvSpPr txBox="1"/>
          <p:nvPr/>
        </p:nvSpPr>
        <p:spPr>
          <a:xfrm>
            <a:off x="4331501" y="3569391"/>
            <a:ext cx="6451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 smtClean="0"/>
              <a:t>Gas Mass</a:t>
            </a:r>
          </a:p>
          <a:p>
            <a:r>
              <a:rPr lang="en-US" sz="700" dirty="0" smtClean="0"/>
              <a:t>Flow Meter</a:t>
            </a:r>
            <a:endParaRPr lang="en-US" sz="700" dirty="0"/>
          </a:p>
        </p:txBody>
      </p:sp>
      <p:cxnSp>
        <p:nvCxnSpPr>
          <p:cNvPr id="170" name="Straight Connector 169"/>
          <p:cNvCxnSpPr>
            <a:stCxn id="160" idx="1"/>
          </p:cNvCxnSpPr>
          <p:nvPr/>
        </p:nvCxnSpPr>
        <p:spPr>
          <a:xfrm flipH="1" flipV="1">
            <a:off x="4339895" y="3539999"/>
            <a:ext cx="181624" cy="23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/>
          <p:cNvSpPr/>
          <p:nvPr/>
        </p:nvSpPr>
        <p:spPr>
          <a:xfrm>
            <a:off x="2915701" y="3726854"/>
            <a:ext cx="1515006" cy="1252089"/>
          </a:xfrm>
          <a:prstGeom prst="ellipse">
            <a:avLst/>
          </a:prstGeom>
          <a:solidFill>
            <a:schemeClr val="accent6">
              <a:alpha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344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84748"/>
          </a:xfrm>
        </p:spPr>
        <p:txBody>
          <a:bodyPr/>
          <a:lstStyle/>
          <a:p>
            <a:r>
              <a:rPr lang="en-US" dirty="0" smtClean="0"/>
              <a:t>Process for approval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Conceptual Design Report (CDR) – under preparation</a:t>
            </a:r>
          </a:p>
          <a:p>
            <a:pPr lvl="1"/>
            <a:r>
              <a:rPr lang="en-US" dirty="0" smtClean="0"/>
              <a:t>Continuous interaction with safety staff</a:t>
            </a:r>
          </a:p>
          <a:p>
            <a:r>
              <a:rPr lang="en-US" dirty="0" smtClean="0"/>
              <a:t>Internal design reviews</a:t>
            </a:r>
          </a:p>
          <a:p>
            <a:r>
              <a:rPr lang="en-US" dirty="0" smtClean="0"/>
              <a:t>Internal safety reviews</a:t>
            </a:r>
          </a:p>
          <a:p>
            <a:r>
              <a:rPr lang="en-US" dirty="0" smtClean="0"/>
              <a:t>USI initiated</a:t>
            </a:r>
          </a:p>
          <a:p>
            <a:r>
              <a:rPr lang="en-US" dirty="0" smtClean="0"/>
              <a:t>ASE </a:t>
            </a:r>
            <a:r>
              <a:rPr lang="en-US" dirty="0"/>
              <a:t>revision (for credited </a:t>
            </a:r>
            <a:r>
              <a:rPr lang="en-US" dirty="0" smtClean="0"/>
              <a:t>controls) </a:t>
            </a:r>
            <a:r>
              <a:rPr lang="en-US" dirty="0"/>
              <a:t>initiated</a:t>
            </a:r>
          </a:p>
          <a:p>
            <a:r>
              <a:rPr lang="en-US" dirty="0" smtClean="0"/>
              <a:t>SNS management approval</a:t>
            </a:r>
          </a:p>
          <a:p>
            <a:r>
              <a:rPr lang="en-US" dirty="0" smtClean="0"/>
              <a:t>DOE approval of USI and ASE revision</a:t>
            </a:r>
          </a:p>
        </p:txBody>
      </p:sp>
    </p:spTree>
    <p:extLst>
      <p:ext uri="{BB962C8B-B14F-4D97-AF65-F5344CB8AC3E}">
        <p14:creationId xmlns:p14="http://schemas.microsoft.com/office/powerpoint/2010/main" val="293206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beam entrance wall damage from three targets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96560" y="1066800"/>
            <a:ext cx="8642640" cy="1066800"/>
          </a:xfrm>
        </p:spPr>
        <p:txBody>
          <a:bodyPr/>
          <a:lstStyle/>
          <a:p>
            <a:r>
              <a:rPr lang="en-US" sz="2400" dirty="0" smtClean="0"/>
              <a:t>Inner wall pitting damage and pulse stress lead to wall fracture and disturbance of window channel flow</a:t>
            </a:r>
            <a:endParaRPr lang="en-US" sz="24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69"/>
          <a:stretch/>
        </p:blipFill>
        <p:spPr bwMode="auto">
          <a:xfrm>
            <a:off x="2080273" y="1905000"/>
            <a:ext cx="5387327" cy="384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79725" y="2971800"/>
            <a:ext cx="1577675" cy="4801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1400" dirty="0" smtClean="0"/>
              <a:t>Inner wall bulk</a:t>
            </a:r>
          </a:p>
          <a:p>
            <a:pPr algn="r">
              <a:lnSpc>
                <a:spcPct val="90000"/>
              </a:lnSpc>
            </a:pPr>
            <a:r>
              <a:rPr lang="en-US" sz="1400" dirty="0" smtClean="0"/>
              <a:t>Hg facing surface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3019" y="4549069"/>
            <a:ext cx="1954381" cy="4801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1400" dirty="0" smtClean="0"/>
              <a:t>Outer wall</a:t>
            </a:r>
          </a:p>
          <a:p>
            <a:pPr algn="r">
              <a:lnSpc>
                <a:spcPct val="90000"/>
              </a:lnSpc>
            </a:pPr>
            <a:r>
              <a:rPr lang="en-US" sz="1400" i="1" dirty="0" smtClean="0"/>
              <a:t>containment boundary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5562600" y="2057400"/>
            <a:ext cx="3582807" cy="2819400"/>
            <a:chOff x="5562600" y="2514600"/>
            <a:chExt cx="3582807" cy="2819400"/>
          </a:xfrm>
        </p:grpSpPr>
        <p:sp>
          <p:nvSpPr>
            <p:cNvPr id="10" name="Oval 9"/>
            <p:cNvSpPr/>
            <p:nvPr/>
          </p:nvSpPr>
          <p:spPr>
            <a:xfrm>
              <a:off x="5669280" y="2514600"/>
              <a:ext cx="1371600" cy="320040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0"/>
              </a:lightRig>
            </a:scene3d>
            <a:sp3d>
              <a:contourClr>
                <a:schemeClr val="lt1"/>
              </a:contourClr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 smtClean="0">
                <a:solidFill>
                  <a:schemeClr val="tx1"/>
                </a:solidFill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5562600" y="4876800"/>
              <a:ext cx="1371600" cy="457200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0"/>
              </a:lightRig>
            </a:scene3d>
            <a:sp3d>
              <a:contourClr>
                <a:schemeClr val="lt1"/>
              </a:contourClr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 smtClean="0">
                <a:solidFill>
                  <a:schemeClr val="tx1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141332" y="4070074"/>
              <a:ext cx="2004075" cy="48013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r">
                <a:lnSpc>
                  <a:spcPct val="90000"/>
                </a:lnSpc>
                <a:defRPr sz="1400"/>
              </a:lvl1pPr>
            </a:lstStyle>
            <a:p>
              <a:pPr algn="l"/>
              <a:r>
                <a:rPr lang="en-US" dirty="0"/>
                <a:t>Eroded </a:t>
              </a:r>
              <a:r>
                <a:rPr lang="en-US" dirty="0" smtClean="0"/>
                <a:t>depth: 0.9 </a:t>
              </a:r>
              <a:r>
                <a:rPr lang="en-US" dirty="0"/>
                <a:t>mm</a:t>
              </a:r>
            </a:p>
            <a:p>
              <a:pPr algn="l"/>
              <a:r>
                <a:rPr lang="en-US" dirty="0"/>
                <a:t>Wall thickness: 3 mm</a:t>
              </a:r>
            </a:p>
          </p:txBody>
        </p:sp>
        <p:cxnSp>
          <p:nvCxnSpPr>
            <p:cNvPr id="13" name="Straight Connector 12"/>
            <p:cNvCxnSpPr>
              <a:stCxn id="11" idx="0"/>
            </p:cNvCxnSpPr>
            <p:nvPr/>
          </p:nvCxnSpPr>
          <p:spPr>
            <a:xfrm flipH="1" flipV="1">
              <a:off x="7040881" y="2674620"/>
              <a:ext cx="1102489" cy="1395454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1" idx="2"/>
            </p:cNvCxnSpPr>
            <p:nvPr/>
          </p:nvCxnSpPr>
          <p:spPr>
            <a:xfrm flipH="1">
              <a:off x="6934201" y="4550205"/>
              <a:ext cx="1209169" cy="55519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Content Placeholder 7"/>
          <p:cNvSpPr txBox="1">
            <a:spLocks/>
          </p:cNvSpPr>
          <p:nvPr/>
        </p:nvSpPr>
        <p:spPr bwMode="auto">
          <a:xfrm>
            <a:off x="196560" y="5791200"/>
            <a:ext cx="864264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Erosion and fracture of center baffle also occurs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556019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Swirl bubbler development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560" y="800745"/>
            <a:ext cx="8642640" cy="2225182"/>
          </a:xfrm>
        </p:spPr>
        <p:txBody>
          <a:bodyPr/>
          <a:lstStyle/>
          <a:p>
            <a:r>
              <a:rPr lang="en-US" dirty="0" smtClean="0"/>
              <a:t>First generation units are now being 3D printed for water testing</a:t>
            </a:r>
          </a:p>
          <a:p>
            <a:pPr lvl="1"/>
            <a:r>
              <a:rPr lang="en-US" dirty="0" smtClean="0"/>
              <a:t>Design assistance from JPARC </a:t>
            </a:r>
          </a:p>
          <a:p>
            <a:pPr lvl="1"/>
            <a:r>
              <a:rPr lang="en-US" dirty="0" smtClean="0"/>
              <a:t>Will characterize generated bubble populations and flow behavior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8191" y="4004232"/>
            <a:ext cx="2468880" cy="23971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4513" t="4679" r="25817" b="5296"/>
          <a:stretch/>
        </p:blipFill>
        <p:spPr>
          <a:xfrm>
            <a:off x="6001788" y="2618604"/>
            <a:ext cx="2468880" cy="3211988"/>
          </a:xfrm>
          <a:prstGeom prst="rect">
            <a:avLst/>
          </a:prstGeom>
        </p:spPr>
      </p:pic>
      <p:sp>
        <p:nvSpPr>
          <p:cNvPr id="6" name="Striped Right Arrow 5"/>
          <p:cNvSpPr/>
          <p:nvPr/>
        </p:nvSpPr>
        <p:spPr>
          <a:xfrm rot="19857368">
            <a:off x="5463668" y="5031786"/>
            <a:ext cx="1076240" cy="396510"/>
          </a:xfrm>
          <a:prstGeom prst="stripedRightArrow">
            <a:avLst/>
          </a:prstGeom>
          <a:solidFill>
            <a:schemeClr val="bg2"/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 smtClean="0">
                <a:solidFill>
                  <a:schemeClr val="tx1"/>
                </a:solidFill>
              </a:rPr>
              <a:t>FLOW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95651" y="2827231"/>
            <a:ext cx="6083768" cy="2026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When ready, will produce metal versions for mercury testing in TTF</a:t>
            </a:r>
          </a:p>
          <a:p>
            <a:pPr lvl="1"/>
            <a:r>
              <a:rPr lang="en-US" dirty="0" smtClean="0"/>
              <a:t>Considering 3D metal printing option</a:t>
            </a:r>
          </a:p>
        </p:txBody>
      </p:sp>
    </p:spTree>
    <p:extLst>
      <p:ext uri="{BB962C8B-B14F-4D97-AF65-F5344CB8AC3E}">
        <p14:creationId xmlns:p14="http://schemas.microsoft.com/office/powerpoint/2010/main" val="653276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87954"/>
          </a:xfrm>
        </p:spPr>
        <p:txBody>
          <a:bodyPr/>
          <a:lstStyle/>
          <a:p>
            <a:r>
              <a:rPr lang="en-US" dirty="0" smtClean="0"/>
              <a:t>Other near-term developments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Recirculating compressor test unit ready for installation in TTF</a:t>
            </a:r>
          </a:p>
          <a:p>
            <a:pPr lvl="1"/>
            <a:r>
              <a:rPr lang="en-US" dirty="0" smtClean="0"/>
              <a:t>Gain operational experience</a:t>
            </a:r>
          </a:p>
          <a:p>
            <a:pPr lvl="1"/>
            <a:r>
              <a:rPr lang="en-US" dirty="0" smtClean="0"/>
              <a:t>Along with new mercury vapor condenser, gain confidence for no condensate in compressor bellows</a:t>
            </a:r>
          </a:p>
          <a:p>
            <a:r>
              <a:rPr lang="en-US" dirty="0" smtClean="0"/>
              <a:t>Improving bubble size distribution in target volume / spallation zone</a:t>
            </a:r>
          </a:p>
          <a:p>
            <a:pPr lvl="1"/>
            <a:r>
              <a:rPr lang="en-US" dirty="0" smtClean="0"/>
              <a:t>CFD and experimental studies needed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660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87954"/>
          </a:xfrm>
        </p:spPr>
        <p:txBody>
          <a:bodyPr/>
          <a:lstStyle/>
          <a:p>
            <a:r>
              <a:rPr lang="en-US" dirty="0" smtClean="0"/>
              <a:t>Longer term development outlook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If gas hold-up or heat exchanger efficiency look difficult, potential need for</a:t>
            </a:r>
          </a:p>
          <a:p>
            <a:pPr lvl="1"/>
            <a:r>
              <a:rPr lang="en-US" dirty="0" smtClean="0"/>
              <a:t>Gas-liquid separation</a:t>
            </a:r>
          </a:p>
          <a:p>
            <a:pPr lvl="1"/>
            <a:r>
              <a:rPr lang="en-US" dirty="0" smtClean="0"/>
              <a:t>HX replacement</a:t>
            </a:r>
          </a:p>
          <a:p>
            <a:pPr lvl="2"/>
            <a:r>
              <a:rPr lang="en-US" u="sng" dirty="0" smtClean="0"/>
              <a:t>Both are remote handling challenges</a:t>
            </a:r>
          </a:p>
          <a:p>
            <a:r>
              <a:rPr lang="en-US" dirty="0" smtClean="0"/>
              <a:t>Gas-wall development</a:t>
            </a:r>
          </a:p>
          <a:p>
            <a:pPr lvl="1"/>
            <a:r>
              <a:rPr lang="en-US" dirty="0" smtClean="0"/>
              <a:t>Concept to incorporate with jet-flow configuration </a:t>
            </a:r>
          </a:p>
          <a:p>
            <a:r>
              <a:rPr lang="en-US" dirty="0" smtClean="0"/>
              <a:t>Hg pump replacement – higher flow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8573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827802" cy="1272784"/>
          </a:xfrm>
        </p:spPr>
        <p:txBody>
          <a:bodyPr/>
          <a:lstStyle/>
          <a:p>
            <a:r>
              <a:rPr lang="en-US" dirty="0" smtClean="0"/>
              <a:t>Accelerator upgrade PPU aims to have First Target Station target accept 2+ MW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FTS design basis was 2MW, except for target mercury vessel</a:t>
            </a:r>
          </a:p>
          <a:p>
            <a:r>
              <a:rPr lang="en-US" dirty="0" smtClean="0"/>
              <a:t>Mercury vessel may need</a:t>
            </a:r>
          </a:p>
          <a:p>
            <a:pPr lvl="1"/>
            <a:r>
              <a:rPr lang="en-US" dirty="0" smtClean="0"/>
              <a:t>More aggressive design changes of target flow arrangement / vessel shape, vessel material</a:t>
            </a:r>
          </a:p>
          <a:p>
            <a:pPr lvl="1"/>
            <a:r>
              <a:rPr lang="en-US" dirty="0" smtClean="0"/>
              <a:t>Fully developed gas injection, SGB and GW</a:t>
            </a:r>
          </a:p>
          <a:p>
            <a:r>
              <a:rPr lang="en-US" dirty="0" smtClean="0"/>
              <a:t>Review of all other target systems, find most limiting condition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510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877163"/>
          </a:xfrm>
        </p:spPr>
        <p:txBody>
          <a:bodyPr/>
          <a:lstStyle/>
          <a:p>
            <a:r>
              <a:rPr lang="en-US" dirty="0" smtClean="0"/>
              <a:t>Gas injection effort contributors are mostly part-time on this task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9572" y="1841230"/>
            <a:ext cx="4198258" cy="4232400"/>
          </a:xfrm>
        </p:spPr>
        <p:txBody>
          <a:bodyPr>
            <a:normAutofit/>
          </a:bodyPr>
          <a:lstStyle/>
          <a:p>
            <a:r>
              <a:rPr lang="en-US" dirty="0"/>
              <a:t>Charlotte </a:t>
            </a:r>
            <a:r>
              <a:rPr lang="en-US" dirty="0" err="1"/>
              <a:t>Barbier</a:t>
            </a:r>
            <a:endParaRPr lang="en-US" dirty="0"/>
          </a:p>
          <a:p>
            <a:r>
              <a:rPr lang="en-US" dirty="0"/>
              <a:t>Joe Devore</a:t>
            </a:r>
          </a:p>
          <a:p>
            <a:r>
              <a:rPr lang="en-US" dirty="0"/>
              <a:t>Mike Dayton</a:t>
            </a:r>
          </a:p>
          <a:p>
            <a:r>
              <a:rPr lang="en-US" dirty="0"/>
              <a:t>Elvis Dominguez-Ontiveros</a:t>
            </a:r>
          </a:p>
          <a:p>
            <a:r>
              <a:rPr lang="en-US" dirty="0"/>
              <a:t>Dave </a:t>
            </a:r>
            <a:r>
              <a:rPr lang="en-US" dirty="0" err="1"/>
              <a:t>Felde</a:t>
            </a:r>
            <a:endParaRPr lang="en-US" dirty="0"/>
          </a:p>
          <a:p>
            <a:r>
              <a:rPr lang="en-US" dirty="0"/>
              <a:t>Dave </a:t>
            </a:r>
            <a:r>
              <a:rPr lang="en-US" dirty="0" smtClean="0"/>
              <a:t>Freeman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7398" y="1841230"/>
            <a:ext cx="4198258" cy="4232400"/>
          </a:xfrm>
        </p:spPr>
        <p:txBody>
          <a:bodyPr/>
          <a:lstStyle/>
          <a:p>
            <a:r>
              <a:rPr lang="en-US" dirty="0"/>
              <a:t>Lorelei Jacobs</a:t>
            </a:r>
          </a:p>
          <a:p>
            <a:r>
              <a:rPr lang="en-US" dirty="0" smtClean="0"/>
              <a:t>Steve </a:t>
            </a:r>
            <a:r>
              <a:rPr lang="en-US" dirty="0"/>
              <a:t>Parson</a:t>
            </a:r>
          </a:p>
          <a:p>
            <a:r>
              <a:rPr lang="en-US" dirty="0"/>
              <a:t>Bernie </a:t>
            </a:r>
            <a:r>
              <a:rPr lang="en-US" dirty="0" err="1" smtClean="0"/>
              <a:t>Riemer</a:t>
            </a:r>
            <a:endParaRPr lang="en-US" dirty="0" smtClean="0"/>
          </a:p>
          <a:p>
            <a:r>
              <a:rPr lang="en-US" dirty="0" smtClean="0"/>
              <a:t>Bob </a:t>
            </a:r>
            <a:r>
              <a:rPr lang="en-US" dirty="0" err="1" smtClean="0"/>
              <a:t>Sangrey</a:t>
            </a:r>
            <a:endParaRPr lang="en-US" dirty="0"/>
          </a:p>
          <a:p>
            <a:r>
              <a:rPr lang="en-US" dirty="0"/>
              <a:t>Greg Stephens</a:t>
            </a:r>
          </a:p>
          <a:p>
            <a:r>
              <a:rPr lang="en-US" dirty="0"/>
              <a:t>Mark </a:t>
            </a:r>
            <a:r>
              <a:rPr lang="en-US" dirty="0" err="1"/>
              <a:t>Wendel</a:t>
            </a:r>
            <a:endParaRPr lang="en-US" dirty="0"/>
          </a:p>
          <a:p>
            <a:r>
              <a:rPr lang="en-US" dirty="0"/>
              <a:t>Drew </a:t>
            </a:r>
            <a:r>
              <a:rPr lang="en-US" dirty="0" smtClean="0"/>
              <a:t>Winder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9391" y="1111075"/>
            <a:ext cx="8766495" cy="480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eaLnBrk="1" hangingPunct="1">
              <a:lnSpc>
                <a:spcPct val="90000"/>
              </a:lnSpc>
              <a:spcBef>
                <a:spcPts val="1400"/>
              </a:spcBef>
              <a:buClr>
                <a:schemeClr val="tx2"/>
              </a:buClr>
              <a:buFont typeface="Arial" charset="0"/>
              <a:buChar char="•"/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25475" lvl="1" indent="-279400" eaLnBrk="1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charset="0"/>
              <a:buChar char="–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-230188" eaLnBrk="1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charset="0"/>
              <a:buChar char="•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144588" indent="-173038" eaLnBrk="1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charset="0"/>
              <a:buChar char="–"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 eaLnBrk="1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 smtClean="0"/>
              <a:t>Altogether ca. 3.5 </a:t>
            </a:r>
            <a:r>
              <a:rPr lang="en-US" b="1" dirty="0"/>
              <a:t>~ 4.0 full time </a:t>
            </a:r>
            <a:r>
              <a:rPr lang="en-US" b="1" dirty="0" smtClean="0"/>
              <a:t>equivalents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942467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560" y="987228"/>
            <a:ext cx="8642640" cy="5178903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Initial plan for deploying target gas injection has orifice bubblers retrofit into a jet-flow target that is already in production</a:t>
            </a:r>
          </a:p>
          <a:p>
            <a:r>
              <a:rPr lang="en-US" dirty="0" smtClean="0"/>
              <a:t>SNS loop was not design for gas injection, and there are safety issues to address before deployment</a:t>
            </a:r>
          </a:p>
          <a:p>
            <a:r>
              <a:rPr lang="en-US" dirty="0" smtClean="0"/>
              <a:t>Initial gas rate will be low to cautiously observe how mercury process and off gas systems behave</a:t>
            </a:r>
          </a:p>
          <a:p>
            <a:r>
              <a:rPr lang="en-US" dirty="0" smtClean="0"/>
              <a:t>Instruments to measure target strain and vibration will give critical feedback on efficacy of gas for pressure wave mitigation</a:t>
            </a:r>
          </a:p>
          <a:p>
            <a:r>
              <a:rPr lang="en-US" dirty="0" smtClean="0"/>
              <a:t>Longer term outlook is for higher gas rates, improved bubblers and a protective gas wall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0824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8790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880369"/>
          </a:xfrm>
        </p:spPr>
        <p:txBody>
          <a:bodyPr/>
          <a:lstStyle/>
          <a:p>
            <a:r>
              <a:rPr lang="en-US" dirty="0" smtClean="0"/>
              <a:t>Heat exchanger gas fouling is not a major concern at this point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69741"/>
            <a:ext cx="4572000" cy="4471932"/>
          </a:xfrm>
        </p:spPr>
        <p:txBody>
          <a:bodyPr/>
          <a:lstStyle/>
          <a:p>
            <a:r>
              <a:rPr lang="en-US" sz="2400" dirty="0" smtClean="0"/>
              <a:t>Up </a:t>
            </a:r>
            <a:r>
              <a:rPr lang="en-US" sz="2400" dirty="0"/>
              <a:t>to 12% </a:t>
            </a:r>
            <a:r>
              <a:rPr lang="en-US" sz="2400" dirty="0" smtClean="0"/>
              <a:t>loss of efficiency based upon 2-phase CFD simulation if mercury flow above 300 </a:t>
            </a:r>
            <a:r>
              <a:rPr lang="en-US" sz="2400" dirty="0" err="1" smtClean="0"/>
              <a:t>gpm</a:t>
            </a:r>
            <a:r>
              <a:rPr lang="en-US" sz="2400" dirty="0" smtClean="0"/>
              <a:t> (1140 LPM)</a:t>
            </a:r>
          </a:p>
          <a:p>
            <a:pPr lvl="1"/>
            <a:r>
              <a:rPr lang="en-US" sz="2000" dirty="0" smtClean="0"/>
              <a:t>There is adequate margin in the HX up to 1.4 MW</a:t>
            </a:r>
          </a:p>
          <a:p>
            <a:r>
              <a:rPr lang="en-US" sz="2400" dirty="0" smtClean="0"/>
              <a:t>However actual behavior will be monitored during initial deployment </a:t>
            </a:r>
            <a:endParaRPr lang="en-US" sz="2400" dirty="0"/>
          </a:p>
        </p:txBody>
      </p:sp>
      <p:grpSp>
        <p:nvGrpSpPr>
          <p:cNvPr id="7" name="Group 6"/>
          <p:cNvGrpSpPr/>
          <p:nvPr/>
        </p:nvGrpSpPr>
        <p:grpSpPr>
          <a:xfrm>
            <a:off x="4572000" y="1491081"/>
            <a:ext cx="4572000" cy="3919387"/>
            <a:chOff x="4375440" y="1871405"/>
            <a:chExt cx="4572000" cy="3919387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5440" y="1871405"/>
              <a:ext cx="4572000" cy="36794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5093542" y="5546110"/>
              <a:ext cx="3135795" cy="2446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lvl="1" algn="ctr">
                <a:lnSpc>
                  <a:spcPct val="90000"/>
                </a:lnSpc>
              </a:pPr>
              <a:r>
                <a:rPr lang="en-US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  <a:r>
                <a:rPr lang="en-US" sz="11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Abdou</a:t>
              </a:r>
              <a:r>
                <a:rPr lang="en-US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and M. </a:t>
              </a:r>
              <a:r>
                <a:rPr lang="en-US" sz="11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Wendel,106010202-DA0022-R00</a:t>
              </a:r>
              <a:endParaRPr lang="en-US" sz="11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4406806" y="1149449"/>
            <a:ext cx="4737194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/>
              <a:t>Gas volume fraction through heat exchanger</a:t>
            </a:r>
          </a:p>
        </p:txBody>
      </p:sp>
      <p:pic>
        <p:nvPicPr>
          <p:cNvPr id="8" name="Picture 3" descr="Heat Exchanger  with Shipping Fram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84" y="4401599"/>
            <a:ext cx="3547010" cy="201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6013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02910" y="161200"/>
            <a:ext cx="8628678" cy="484748"/>
          </a:xfrm>
        </p:spPr>
        <p:txBody>
          <a:bodyPr/>
          <a:lstStyle/>
          <a:p>
            <a:r>
              <a:rPr lang="en-US" dirty="0" smtClean="0"/>
              <a:t>Plan view of SNS and TTF loops</a:t>
            </a:r>
            <a:endParaRPr lang="en-US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17" b="27579"/>
          <a:stretch/>
        </p:blipFill>
        <p:spPr bwMode="auto">
          <a:xfrm>
            <a:off x="-27429" y="3881023"/>
            <a:ext cx="8321041" cy="2016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70611" y="4284775"/>
            <a:ext cx="907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b="1" dirty="0" smtClean="0">
                <a:solidFill>
                  <a:srgbClr val="FF0000"/>
                </a:solidFill>
              </a:rPr>
              <a:t>TTF</a:t>
            </a: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69" b="27696"/>
          <a:stretch/>
        </p:blipFill>
        <p:spPr bwMode="auto">
          <a:xfrm>
            <a:off x="831023" y="1698668"/>
            <a:ext cx="8361045" cy="2114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770611" y="1989640"/>
            <a:ext cx="907016" cy="660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b="1" dirty="0" smtClean="0">
                <a:solidFill>
                  <a:srgbClr val="FF0000"/>
                </a:solidFill>
              </a:rPr>
              <a:t>SNS</a:t>
            </a:r>
          </a:p>
          <a:p>
            <a:pPr algn="ctr">
              <a:lnSpc>
                <a:spcPct val="90000"/>
              </a:lnSpc>
            </a:pPr>
            <a:r>
              <a:rPr lang="en-US" sz="1000" b="1" dirty="0" smtClean="0"/>
              <a:t>(w/o pump and target)</a:t>
            </a:r>
          </a:p>
        </p:txBody>
      </p:sp>
      <p:sp>
        <p:nvSpPr>
          <p:cNvPr id="15" name="Oval 14"/>
          <p:cNvSpPr>
            <a:spLocks noChangeAspect="1"/>
          </p:cNvSpPr>
          <p:nvPr/>
        </p:nvSpPr>
        <p:spPr>
          <a:xfrm>
            <a:off x="5852367" y="1781057"/>
            <a:ext cx="816944" cy="773486"/>
          </a:xfrm>
          <a:prstGeom prst="ellipse">
            <a:avLst/>
          </a:prstGeom>
          <a:solidFill>
            <a:schemeClr val="bg2"/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 smtClean="0">
                <a:solidFill>
                  <a:schemeClr val="tx1"/>
                </a:solidFill>
              </a:rPr>
              <a:t>pump</a:t>
            </a: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07" t="85721" r="31700" b="613"/>
          <a:stretch/>
        </p:blipFill>
        <p:spPr bwMode="auto">
          <a:xfrm>
            <a:off x="3596708" y="5897144"/>
            <a:ext cx="3203310" cy="476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7304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2" y="2664458"/>
            <a:ext cx="5429250" cy="3474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Iso</a:t>
            </a:r>
            <a:r>
              <a:rPr lang="en-US" dirty="0" smtClean="0"/>
              <a:t> views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4274820" y="0"/>
            <a:ext cx="4869180" cy="3754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1038" y="2655456"/>
            <a:ext cx="907016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 smtClean="0">
                <a:solidFill>
                  <a:srgbClr val="FF0000"/>
                </a:solidFill>
              </a:rPr>
              <a:t>TTF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70549" y="1430713"/>
            <a:ext cx="907016" cy="72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 smtClean="0">
                <a:solidFill>
                  <a:srgbClr val="FF0000"/>
                </a:solidFill>
              </a:rPr>
              <a:t>SNS</a:t>
            </a:r>
          </a:p>
          <a:p>
            <a:pPr algn="ctr">
              <a:lnSpc>
                <a:spcPct val="90000"/>
              </a:lnSpc>
            </a:pPr>
            <a:r>
              <a:rPr lang="en-US" sz="1050" b="1" dirty="0" smtClean="0"/>
              <a:t>(w/o pump and target)</a:t>
            </a:r>
          </a:p>
        </p:txBody>
      </p:sp>
    </p:spTree>
    <p:extLst>
      <p:ext uri="{BB962C8B-B14F-4D97-AF65-F5344CB8AC3E}">
        <p14:creationId xmlns:p14="http://schemas.microsoft.com/office/powerpoint/2010/main" val="821358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880369"/>
          </a:xfrm>
        </p:spPr>
        <p:txBody>
          <a:bodyPr/>
          <a:lstStyle/>
          <a:p>
            <a:r>
              <a:rPr lang="en-US" dirty="0"/>
              <a:t>Target gas injection is </a:t>
            </a:r>
            <a:r>
              <a:rPr lang="en-US" dirty="0" smtClean="0"/>
              <a:t>essential part of efforts for </a:t>
            </a:r>
            <a:r>
              <a:rPr lang="en-US" dirty="0"/>
              <a:t>long </a:t>
            </a:r>
            <a:r>
              <a:rPr lang="en-US" dirty="0" smtClean="0"/>
              <a:t>target life </a:t>
            </a:r>
            <a:r>
              <a:rPr lang="en-US" dirty="0"/>
              <a:t>at high power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560" y="1367185"/>
            <a:ext cx="8642640" cy="1299815"/>
          </a:xfrm>
        </p:spPr>
        <p:txBody>
          <a:bodyPr>
            <a:normAutofit/>
          </a:bodyPr>
          <a:lstStyle/>
          <a:p>
            <a:r>
              <a:rPr lang="en-US" dirty="0" smtClean="0"/>
              <a:t>Reducing pulse stress by </a:t>
            </a:r>
            <a:r>
              <a:rPr lang="en-US" u="sng" dirty="0" smtClean="0"/>
              <a:t>small gas bubble </a:t>
            </a:r>
            <a:r>
              <a:rPr lang="en-US" dirty="0" smtClean="0"/>
              <a:t>injection can add fatigue life margin over substantial portion of the mercury vessel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2895600" y="2738794"/>
            <a:ext cx="3657600" cy="2288260"/>
            <a:chOff x="5334000" y="2209800"/>
            <a:chExt cx="3657600" cy="228826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7" t="1909" r="1739" b="3700"/>
            <a:stretch/>
          </p:blipFill>
          <p:spPr bwMode="auto">
            <a:xfrm>
              <a:off x="5334000" y="2209800"/>
              <a:ext cx="3657600" cy="228826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5943600" y="2512454"/>
              <a:ext cx="2861681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Fatigue design curve for series 3XX stainless steels </a:t>
              </a:r>
              <a:endPara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96560" y="5257800"/>
            <a:ext cx="864264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Small gas bubbles (SGB) can also reduce cavitation damage rate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3810000" y="3327723"/>
            <a:ext cx="2895601" cy="919964"/>
            <a:chOff x="6248400" y="3025069"/>
            <a:chExt cx="2895601" cy="919964"/>
          </a:xfrm>
        </p:grpSpPr>
        <p:sp>
          <p:nvSpPr>
            <p:cNvPr id="9" name="TextBox 8"/>
            <p:cNvSpPr txBox="1"/>
            <p:nvPr/>
          </p:nvSpPr>
          <p:spPr>
            <a:xfrm>
              <a:off x="6248400" y="3025069"/>
              <a:ext cx="2895601" cy="480131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dirty="0" smtClean="0"/>
                <a:t>Modest stress reduction </a:t>
              </a:r>
              <a:r>
                <a:rPr lang="en-US" sz="1400" dirty="0"/>
                <a:t>in this regime </a:t>
              </a:r>
              <a:r>
                <a:rPr lang="en-US" sz="1400" dirty="0" smtClean="0"/>
                <a:t>can make difference</a:t>
              </a:r>
            </a:p>
          </p:txBody>
        </p:sp>
        <p:sp>
          <p:nvSpPr>
            <p:cNvPr id="10" name="Left Brace 9"/>
            <p:cNvSpPr/>
            <p:nvPr/>
          </p:nvSpPr>
          <p:spPr>
            <a:xfrm rot="5400000">
              <a:off x="7687924" y="2827676"/>
              <a:ext cx="439833" cy="1794881"/>
            </a:xfrm>
            <a:prstGeom prst="leftBrace">
              <a:avLst>
                <a:gd name="adj1" fmla="val 36904"/>
                <a:gd name="adj2" fmla="val 5000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68631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125" y="177800"/>
            <a:ext cx="8229600" cy="456279"/>
          </a:xfrm>
        </p:spPr>
        <p:txBody>
          <a:bodyPr/>
          <a:lstStyle/>
          <a:p>
            <a:r>
              <a:rPr lang="en-US" dirty="0" smtClean="0"/>
              <a:t>Pump details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280" y="0"/>
            <a:ext cx="4383720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225" y="4257675"/>
            <a:ext cx="4065645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64" y="1762124"/>
            <a:ext cx="4217986" cy="3164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4350" y="4981575"/>
            <a:ext cx="3619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Bottom view of the SNS impeller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6984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125" y="177800"/>
            <a:ext cx="8229600" cy="456279"/>
          </a:xfrm>
        </p:spPr>
        <p:txBody>
          <a:bodyPr/>
          <a:lstStyle/>
          <a:p>
            <a:r>
              <a:rPr lang="en-US" dirty="0" smtClean="0"/>
              <a:t>Pump details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9180"/>
            <a:ext cx="3779520" cy="28346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23360"/>
            <a:ext cx="3779520" cy="28346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075" y="1936871"/>
            <a:ext cx="4962525" cy="3721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5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877163"/>
          </a:xfrm>
        </p:spPr>
        <p:txBody>
          <a:bodyPr/>
          <a:lstStyle/>
          <a:p>
            <a:r>
              <a:rPr lang="en-US" dirty="0" smtClean="0"/>
              <a:t>Evidence for fatigue reduction by SGB:  SNS </a:t>
            </a:r>
            <a:r>
              <a:rPr lang="en-US" dirty="0"/>
              <a:t>target development experiments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560" y="1143000"/>
            <a:ext cx="8642640" cy="1447800"/>
          </a:xfrm>
        </p:spPr>
        <p:txBody>
          <a:bodyPr/>
          <a:lstStyle/>
          <a:p>
            <a:r>
              <a:rPr lang="en-US" dirty="0" smtClean="0"/>
              <a:t>SNS  experiments at the LANSCE – WNR showed significant stress reduction </a:t>
            </a:r>
            <a:r>
              <a:rPr lang="en-US" i="1" dirty="0" smtClean="0"/>
              <a:t>at locations some distance from incident beam spot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96560" y="5791200"/>
            <a:ext cx="9067800" cy="510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Stress reduction in the beam spot </a:t>
            </a:r>
            <a:r>
              <a:rPr lang="en-US" u="sng" dirty="0" smtClean="0"/>
              <a:t>was not clear</a:t>
            </a:r>
          </a:p>
        </p:txBody>
      </p:sp>
      <p:pic>
        <p:nvPicPr>
          <p:cNvPr id="67" name="Picture 2" descr="\\NScD\Groups\NFDD\Neutron_Source_Development_Group\Target\WNR_2010\photos\BlueRoom_SNS_2011_3\DSCN27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222" y="2438400"/>
            <a:ext cx="2400178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62" name="Group 2061"/>
          <p:cNvGrpSpPr/>
          <p:nvPr/>
        </p:nvGrpSpPr>
        <p:grpSpPr>
          <a:xfrm>
            <a:off x="3200401" y="2438400"/>
            <a:ext cx="2667320" cy="3200400"/>
            <a:chOff x="3200401" y="2438400"/>
            <a:chExt cx="2667320" cy="3200400"/>
          </a:xfrm>
        </p:grpSpPr>
        <p:grpSp>
          <p:nvGrpSpPr>
            <p:cNvPr id="6" name="Group 5"/>
            <p:cNvGrpSpPr>
              <a:grpSpLocks noChangeAspect="1"/>
            </p:cNvGrpSpPr>
            <p:nvPr/>
          </p:nvGrpSpPr>
          <p:grpSpPr>
            <a:xfrm>
              <a:off x="4495800" y="2438400"/>
              <a:ext cx="1371921" cy="3200400"/>
              <a:chOff x="4724401" y="3576075"/>
              <a:chExt cx="1055035" cy="2461177"/>
            </a:xfrm>
          </p:grpSpPr>
          <p:pic>
            <p:nvPicPr>
              <p:cNvPr id="10" name="Picture 9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711"/>
              <a:stretch/>
            </p:blipFill>
            <p:spPr bwMode="auto">
              <a:xfrm rot="16200000">
                <a:off x="4034220" y="4292037"/>
                <a:ext cx="2461177" cy="10292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11" name="Straight Connector 10"/>
              <p:cNvCxnSpPr>
                <a:cxnSpLocks noChangeAspect="1"/>
              </p:cNvCxnSpPr>
              <p:nvPr/>
            </p:nvCxnSpPr>
            <p:spPr bwMode="auto">
              <a:xfrm rot="16200000" flipH="1">
                <a:off x="5322643" y="5004275"/>
                <a:ext cx="111603" cy="111603"/>
              </a:xfrm>
              <a:prstGeom prst="line">
                <a:avLst/>
              </a:prstGeom>
              <a:ln w="28575" cmpd="dbl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33"/>
              <p:cNvSpPr txBox="1">
                <a:spLocks noChangeArrowheads="1"/>
              </p:cNvSpPr>
              <p:nvPr/>
            </p:nvSpPr>
            <p:spPr bwMode="auto">
              <a:xfrm rot="16200000">
                <a:off x="4828698" y="5132653"/>
                <a:ext cx="289941" cy="1420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sz="600"/>
                  <a:t>8 mm</a:t>
                </a:r>
              </a:p>
            </p:txBody>
          </p:sp>
          <p:cxnSp>
            <p:nvCxnSpPr>
              <p:cNvPr id="14" name="Straight Connector 13"/>
              <p:cNvCxnSpPr>
                <a:cxnSpLocks noChangeAspect="1"/>
              </p:cNvCxnSpPr>
              <p:nvPr/>
            </p:nvCxnSpPr>
            <p:spPr bwMode="auto">
              <a:xfrm rot="16200000" flipH="1">
                <a:off x="5197739" y="5003951"/>
                <a:ext cx="111603" cy="112251"/>
              </a:xfrm>
              <a:prstGeom prst="line">
                <a:avLst/>
              </a:prstGeom>
              <a:ln w="28575" cmpd="dbl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>
                <a:cxnSpLocks noChangeAspect="1"/>
              </p:cNvCxnSpPr>
              <p:nvPr/>
            </p:nvCxnSpPr>
            <p:spPr bwMode="auto">
              <a:xfrm rot="16200000" flipH="1">
                <a:off x="5197739" y="4644485"/>
                <a:ext cx="111603" cy="112251"/>
              </a:xfrm>
              <a:prstGeom prst="line">
                <a:avLst/>
              </a:prstGeom>
              <a:ln w="28575" cmpd="dbl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>
                <a:cxnSpLocks noChangeAspect="1"/>
              </p:cNvCxnSpPr>
              <p:nvPr/>
            </p:nvCxnSpPr>
            <p:spPr bwMode="auto">
              <a:xfrm rot="16200000" flipH="1">
                <a:off x="5197414" y="4290534"/>
                <a:ext cx="112252" cy="112251"/>
              </a:xfrm>
              <a:prstGeom prst="line">
                <a:avLst/>
              </a:prstGeom>
              <a:ln w="28575" cmpd="dbl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>
                <a:cxnSpLocks noChangeAspect="1"/>
              </p:cNvCxnSpPr>
              <p:nvPr/>
            </p:nvCxnSpPr>
            <p:spPr bwMode="auto">
              <a:xfrm rot="16200000" flipH="1">
                <a:off x="5197739" y="3928148"/>
                <a:ext cx="111603" cy="112251"/>
              </a:xfrm>
              <a:prstGeom prst="line">
                <a:avLst/>
              </a:prstGeom>
              <a:ln w="28575" cmpd="dbl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>
                <a:cxnSpLocks/>
              </p:cNvCxnSpPr>
              <p:nvPr/>
            </p:nvCxnSpPr>
            <p:spPr bwMode="auto">
              <a:xfrm rot="16200000" flipH="1">
                <a:off x="5170487" y="5228454"/>
                <a:ext cx="156375" cy="0"/>
              </a:xfrm>
              <a:prstGeom prst="line">
                <a:avLst/>
              </a:prstGeom>
              <a:ln w="28575" cmpd="dbl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 bwMode="auto">
              <a:xfrm rot="16200000" flipV="1">
                <a:off x="4974209" y="4981566"/>
                <a:ext cx="0" cy="493129"/>
              </a:xfrm>
              <a:prstGeom prst="line">
                <a:avLst/>
              </a:prstGeom>
              <a:ln w="12700"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 bwMode="auto">
              <a:xfrm rot="16200000" flipV="1">
                <a:off x="5066022" y="4721699"/>
                <a:ext cx="0" cy="676754"/>
              </a:xfrm>
              <a:prstGeom prst="line">
                <a:avLst/>
              </a:prstGeom>
              <a:ln w="12700"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 bwMode="auto">
              <a:xfrm rot="16200000" flipV="1">
                <a:off x="4974209" y="4450153"/>
                <a:ext cx="0" cy="493129"/>
              </a:xfrm>
              <a:prstGeom prst="line">
                <a:avLst/>
              </a:prstGeom>
              <a:ln w="12700"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 bwMode="auto">
              <a:xfrm rot="16200000" flipV="1">
                <a:off x="4976804" y="4085496"/>
                <a:ext cx="6489" cy="504808"/>
              </a:xfrm>
              <a:prstGeom prst="line">
                <a:avLst/>
              </a:prstGeom>
              <a:ln w="12700"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 bwMode="auto">
              <a:xfrm rot="16200000" flipV="1">
                <a:off x="4973560" y="3722786"/>
                <a:ext cx="6489" cy="504808"/>
              </a:xfrm>
              <a:prstGeom prst="line">
                <a:avLst/>
              </a:prstGeom>
              <a:ln w="12700"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/>
              <p:cNvCxnSpPr/>
              <p:nvPr/>
            </p:nvCxnSpPr>
            <p:spPr bwMode="auto">
              <a:xfrm rot="16200000">
                <a:off x="5080946" y="5277119"/>
                <a:ext cx="97977" cy="0"/>
              </a:xfrm>
              <a:prstGeom prst="straightConnector1">
                <a:avLst/>
              </a:prstGeom>
              <a:ln>
                <a:headEnd type="arrow" w="sm" len="sm"/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/>
              <p:nvPr/>
            </p:nvCxnSpPr>
            <p:spPr bwMode="auto">
              <a:xfrm rot="16200000">
                <a:off x="4537205" y="5552234"/>
                <a:ext cx="648207" cy="0"/>
              </a:xfrm>
              <a:prstGeom prst="straightConnector1">
                <a:avLst/>
              </a:prstGeom>
              <a:ln>
                <a:headEnd type="arrow" w="sm" len="sm"/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/>
              <p:nvPr/>
            </p:nvCxnSpPr>
            <p:spPr bwMode="auto">
              <a:xfrm rot="16200000">
                <a:off x="4377262" y="5468207"/>
                <a:ext cx="816261" cy="0"/>
              </a:xfrm>
              <a:prstGeom prst="straightConnector1">
                <a:avLst/>
              </a:prstGeom>
              <a:ln>
                <a:headEnd type="arrow" w="sm" len="sm"/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/>
              <p:nvPr/>
            </p:nvCxnSpPr>
            <p:spPr bwMode="auto">
              <a:xfrm rot="16200000">
                <a:off x="4601118" y="4878396"/>
                <a:ext cx="363359" cy="0"/>
              </a:xfrm>
              <a:prstGeom prst="straightConnector1">
                <a:avLst/>
              </a:prstGeom>
              <a:ln>
                <a:headEnd type="arrow" w="sm" len="sm"/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/>
              <p:cNvCxnSpPr/>
              <p:nvPr/>
            </p:nvCxnSpPr>
            <p:spPr bwMode="auto">
              <a:xfrm rot="16200000">
                <a:off x="4605335" y="4515362"/>
                <a:ext cx="362710" cy="0"/>
              </a:xfrm>
              <a:prstGeom prst="straightConnector1">
                <a:avLst/>
              </a:prstGeom>
              <a:ln>
                <a:headEnd type="arrow" w="sm" len="sm"/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/>
              <p:cNvCxnSpPr/>
              <p:nvPr/>
            </p:nvCxnSpPr>
            <p:spPr bwMode="auto">
              <a:xfrm rot="16200000">
                <a:off x="4601118" y="4152327"/>
                <a:ext cx="363359" cy="0"/>
              </a:xfrm>
              <a:prstGeom prst="straightConnector1">
                <a:avLst/>
              </a:prstGeom>
              <a:ln>
                <a:headEnd type="arrow" w="sm" len="sm"/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TextBox 72"/>
              <p:cNvSpPr txBox="1">
                <a:spLocks noChangeArrowheads="1"/>
              </p:cNvSpPr>
              <p:nvPr/>
            </p:nvSpPr>
            <p:spPr bwMode="auto">
              <a:xfrm>
                <a:off x="4991462" y="4865263"/>
                <a:ext cx="383630" cy="1775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sz="900" i="1" dirty="0" smtClean="0"/>
                  <a:t>TS-07</a:t>
                </a:r>
                <a:endParaRPr lang="en-US" sz="900" i="1" dirty="0"/>
              </a:p>
            </p:txBody>
          </p:sp>
          <p:sp>
            <p:nvSpPr>
              <p:cNvPr id="35" name="TextBox 77"/>
              <p:cNvSpPr txBox="1">
                <a:spLocks noChangeArrowheads="1"/>
              </p:cNvSpPr>
              <p:nvPr/>
            </p:nvSpPr>
            <p:spPr bwMode="auto">
              <a:xfrm rot="16200000">
                <a:off x="4749109" y="5543396"/>
                <a:ext cx="223818" cy="710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27432" tIns="0" rIns="27432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sz="600"/>
                  <a:t>81 mm</a:t>
                </a:r>
              </a:p>
            </p:txBody>
          </p:sp>
          <p:sp>
            <p:nvSpPr>
              <p:cNvPr id="36" name="TextBox 78"/>
              <p:cNvSpPr txBox="1">
                <a:spLocks noChangeArrowheads="1"/>
              </p:cNvSpPr>
              <p:nvPr/>
            </p:nvSpPr>
            <p:spPr bwMode="auto">
              <a:xfrm rot="16200000">
                <a:off x="4656906" y="5564720"/>
                <a:ext cx="257101" cy="710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27432" tIns="0" rIns="27432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sz="600"/>
                  <a:t>100 mm</a:t>
                </a:r>
              </a:p>
            </p:txBody>
          </p:sp>
          <p:sp>
            <p:nvSpPr>
              <p:cNvPr id="37" name="TextBox 79"/>
              <p:cNvSpPr txBox="1">
                <a:spLocks noChangeArrowheads="1"/>
              </p:cNvSpPr>
              <p:nvPr/>
            </p:nvSpPr>
            <p:spPr bwMode="auto">
              <a:xfrm rot="16200000">
                <a:off x="4667835" y="4840106"/>
                <a:ext cx="223818" cy="710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27432" tIns="0" rIns="27432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sz="600"/>
                  <a:t>50 mm</a:t>
                </a:r>
              </a:p>
            </p:txBody>
          </p:sp>
          <p:sp>
            <p:nvSpPr>
              <p:cNvPr id="38" name="TextBox 81"/>
              <p:cNvSpPr txBox="1">
                <a:spLocks noChangeArrowheads="1"/>
              </p:cNvSpPr>
              <p:nvPr/>
            </p:nvSpPr>
            <p:spPr bwMode="auto">
              <a:xfrm rot="16200000">
                <a:off x="4671308" y="4486271"/>
                <a:ext cx="223818" cy="710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27432" tIns="0" rIns="27432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sz="600"/>
                  <a:t>50 mm</a:t>
                </a:r>
              </a:p>
            </p:txBody>
          </p:sp>
          <p:sp>
            <p:nvSpPr>
              <p:cNvPr id="39" name="TextBox 82"/>
              <p:cNvSpPr txBox="1">
                <a:spLocks noChangeArrowheads="1"/>
              </p:cNvSpPr>
              <p:nvPr/>
            </p:nvSpPr>
            <p:spPr bwMode="auto">
              <a:xfrm rot="16200000">
                <a:off x="4668441" y="4115291"/>
                <a:ext cx="223818" cy="710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27432" tIns="0" rIns="27432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sz="600"/>
                  <a:t>50 mm</a:t>
                </a:r>
              </a:p>
            </p:txBody>
          </p:sp>
        </p:grpSp>
        <p:cxnSp>
          <p:nvCxnSpPr>
            <p:cNvPr id="2058" name="Straight Connector 2057"/>
            <p:cNvCxnSpPr/>
            <p:nvPr/>
          </p:nvCxnSpPr>
          <p:spPr>
            <a:xfrm flipH="1">
              <a:off x="3200401" y="2514600"/>
              <a:ext cx="1530059" cy="1381030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1" name="Straight Connector 2060"/>
            <p:cNvCxnSpPr/>
            <p:nvPr/>
          </p:nvCxnSpPr>
          <p:spPr>
            <a:xfrm flipH="1" flipV="1">
              <a:off x="3200401" y="5102859"/>
              <a:ext cx="1473427" cy="535941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64" name="Group 2063"/>
          <p:cNvGrpSpPr/>
          <p:nvPr/>
        </p:nvGrpSpPr>
        <p:grpSpPr>
          <a:xfrm>
            <a:off x="152400" y="2666999"/>
            <a:ext cx="2819400" cy="3017762"/>
            <a:chOff x="152400" y="2666999"/>
            <a:chExt cx="2819400" cy="3017762"/>
          </a:xfrm>
        </p:grpSpPr>
        <p:grpSp>
          <p:nvGrpSpPr>
            <p:cNvPr id="2055" name="Group 2054"/>
            <p:cNvGrpSpPr/>
            <p:nvPr/>
          </p:nvGrpSpPr>
          <p:grpSpPr>
            <a:xfrm>
              <a:off x="152400" y="2666999"/>
              <a:ext cx="2819400" cy="2743201"/>
              <a:chOff x="152400" y="2666999"/>
              <a:chExt cx="2819400" cy="2743201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152400" y="2667000"/>
                <a:ext cx="1529061" cy="2743200"/>
                <a:chOff x="152402" y="2723447"/>
                <a:chExt cx="1529061" cy="2743200"/>
              </a:xfrm>
            </p:grpSpPr>
            <p:pic>
              <p:nvPicPr>
                <p:cNvPr id="41" name="Picture 2"/>
                <p:cNvPicPr>
                  <a:picLocks noChangeAspect="1" noChangeArrowheads="1"/>
                </p:cNvPicPr>
                <p:nvPr/>
              </p:nvPicPr>
              <p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11314" t="71666" r="30052" b="6551"/>
                <a:stretch>
                  <a:fillRect/>
                </a:stretch>
              </p:blipFill>
              <p:spPr bwMode="auto">
                <a:xfrm rot="16200000">
                  <a:off x="-454667" y="3330516"/>
                  <a:ext cx="2743200" cy="152906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cxnSp>
              <p:nvCxnSpPr>
                <p:cNvPr id="54" name="Straight Arrow Connector 53"/>
                <p:cNvCxnSpPr/>
                <p:nvPr/>
              </p:nvCxnSpPr>
              <p:spPr>
                <a:xfrm rot="16200000">
                  <a:off x="-549691" y="4092618"/>
                  <a:ext cx="1757731" cy="0"/>
                </a:xfrm>
                <a:prstGeom prst="straightConnector1">
                  <a:avLst/>
                </a:prstGeom>
                <a:ln>
                  <a:headEnd type="arrow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5" name="TextBox 22"/>
                <p:cNvSpPr txBox="1">
                  <a:spLocks noChangeArrowheads="1"/>
                </p:cNvSpPr>
                <p:nvPr/>
              </p:nvSpPr>
              <p:spPr bwMode="auto">
                <a:xfrm>
                  <a:off x="152403" y="4023441"/>
                  <a:ext cx="387925" cy="16004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/>
              </p:spPr>
              <p:txBody>
                <a:bodyPr wrap="square" lIns="18288" tIns="18288" rIns="18288" bIns="18288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algn="ctr" eaLnBrk="1" hangingPunct="1"/>
                  <a:r>
                    <a:rPr lang="en-US" sz="800" dirty="0" smtClean="0"/>
                    <a:t>92 mm</a:t>
                  </a:r>
                  <a:endParaRPr lang="en-US" sz="800" dirty="0"/>
                </a:p>
              </p:txBody>
            </p:sp>
            <p:sp>
              <p:nvSpPr>
                <p:cNvPr id="57" name="Oval 56"/>
                <p:cNvSpPr/>
                <p:nvPr/>
              </p:nvSpPr>
              <p:spPr>
                <a:xfrm rot="16200000">
                  <a:off x="613427" y="3963885"/>
                  <a:ext cx="632783" cy="262487"/>
                </a:xfrm>
                <a:prstGeom prst="ellipse">
                  <a:avLst/>
                </a:prstGeom>
                <a:solidFill>
                  <a:srgbClr val="FF0000">
                    <a:alpha val="60000"/>
                  </a:srgbClr>
                </a:solidFill>
                <a:ln w="127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/>
                </a:p>
              </p:txBody>
            </p:sp>
            <p:sp>
              <p:nvSpPr>
                <p:cNvPr id="58" name="Oval 57"/>
                <p:cNvSpPr/>
                <p:nvPr/>
              </p:nvSpPr>
              <p:spPr>
                <a:xfrm rot="16200000">
                  <a:off x="294811" y="3834985"/>
                  <a:ext cx="1265566" cy="520288"/>
                </a:xfrm>
                <a:prstGeom prst="ellipse">
                  <a:avLst/>
                </a:prstGeom>
                <a:solidFill>
                  <a:srgbClr val="FFC000">
                    <a:alpha val="19000"/>
                  </a:srgbClr>
                </a:solidFill>
                <a:ln w="12700">
                  <a:solidFill>
                    <a:srgbClr val="FF0000">
                      <a:alpha val="50000"/>
                    </a:srgb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/>
                </a:p>
              </p:txBody>
            </p:sp>
          </p:grpSp>
          <p:cxnSp>
            <p:nvCxnSpPr>
              <p:cNvPr id="2049" name="Straight Connector 2048"/>
              <p:cNvCxnSpPr/>
              <p:nvPr/>
            </p:nvCxnSpPr>
            <p:spPr>
              <a:xfrm>
                <a:off x="1681462" y="2666999"/>
                <a:ext cx="1290338" cy="202175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3" name="Straight Connector 2052"/>
              <p:cNvCxnSpPr/>
              <p:nvPr/>
            </p:nvCxnSpPr>
            <p:spPr>
              <a:xfrm flipV="1">
                <a:off x="1681462" y="5204426"/>
                <a:ext cx="1290338" cy="20577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63" name="TextBox 2062"/>
            <p:cNvSpPr txBox="1"/>
            <p:nvPr/>
          </p:nvSpPr>
          <p:spPr>
            <a:xfrm>
              <a:off x="440793" y="5370829"/>
              <a:ext cx="1007006" cy="3139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lvl="1" algn="ctr">
                <a:lnSpc>
                  <a:spcPct val="90000"/>
                </a:lnSpc>
              </a:pPr>
              <a:r>
                <a:rPr lang="en-US" sz="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Beam spot on target</a:t>
              </a:r>
            </a:p>
            <a:p>
              <a:pPr marL="0" lvl="1" algn="ctr">
                <a:lnSpc>
                  <a:spcPct val="90000"/>
                </a:lnSpc>
              </a:pPr>
              <a:r>
                <a:rPr lang="en-US" sz="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 and 2 </a:t>
              </a:r>
              <a:r>
                <a:rPr lang="en-US" sz="800" dirty="0" smtClean="0">
                  <a:latin typeface="Times New Roman" panose="02020603050405020304" pitchFamily="18" charset="0"/>
                  <a:cs typeface="Times New Roman" panose="02020603050405020304" pitchFamily="18" charset="0"/>
                  <a:sym typeface="Symbol"/>
                </a:rPr>
                <a:t> outlines</a:t>
              </a:r>
              <a:endParaRPr lang="en-US" sz="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071" name="TextBox 2070"/>
          <p:cNvSpPr txBox="1"/>
          <p:nvPr/>
        </p:nvSpPr>
        <p:spPr>
          <a:xfrm>
            <a:off x="2580449" y="5638733"/>
            <a:ext cx="1390124" cy="2169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 algn="ctr">
              <a:lnSpc>
                <a:spcPct val="90000"/>
              </a:lnSpc>
            </a:pPr>
            <a:r>
              <a:rPr lang="en-US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Bubbler test loop at WNR</a:t>
            </a:r>
            <a:endParaRPr lang="en-US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5177543" y="2416232"/>
            <a:ext cx="3956761" cy="2889760"/>
            <a:chOff x="5177543" y="2416232"/>
            <a:chExt cx="3956761" cy="2889760"/>
          </a:xfrm>
        </p:grpSpPr>
        <p:grpSp>
          <p:nvGrpSpPr>
            <p:cNvPr id="2070" name="Group 2069"/>
            <p:cNvGrpSpPr/>
            <p:nvPr/>
          </p:nvGrpSpPr>
          <p:grpSpPr>
            <a:xfrm>
              <a:off x="5177543" y="2771208"/>
              <a:ext cx="3890257" cy="2534784"/>
              <a:chOff x="5177543" y="2771208"/>
              <a:chExt cx="3890257" cy="2534784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5867400" y="2771208"/>
                <a:ext cx="3200400" cy="2534784"/>
                <a:chOff x="5791200" y="1905000"/>
                <a:chExt cx="3200400" cy="2534784"/>
              </a:xfrm>
            </p:grpSpPr>
            <p:pic>
              <p:nvPicPr>
                <p:cNvPr id="2051" name="Picture 3"/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791200" y="1905000"/>
                  <a:ext cx="3200400" cy="2331651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</p:pic>
            <p:sp>
              <p:nvSpPr>
                <p:cNvPr id="4" name="TextBox 3"/>
                <p:cNvSpPr txBox="1"/>
                <p:nvPr/>
              </p:nvSpPr>
              <p:spPr>
                <a:xfrm>
                  <a:off x="5867400" y="4236651"/>
                  <a:ext cx="3066865" cy="20313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lvl="1" algn="ctr">
                    <a:lnSpc>
                      <a:spcPct val="90000"/>
                    </a:lnSpc>
                  </a:pPr>
                  <a:r>
                    <a:rPr lang="en-US" sz="8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B.W. </a:t>
                  </a:r>
                  <a:r>
                    <a:rPr lang="en-US" sz="8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Riemer</a:t>
                  </a:r>
                  <a:r>
                    <a:rPr lang="en-US" sz="8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et al. / Journal of Nuclear Materials 450 (2014) </a:t>
                  </a:r>
                  <a:r>
                    <a:rPr lang="en-US" sz="8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192–203</a:t>
                  </a:r>
                  <a:endParaRPr lang="en-US" sz="8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cxnSp>
            <p:nvCxnSpPr>
              <p:cNvPr id="2066" name="Straight Connector 2065"/>
              <p:cNvCxnSpPr>
                <a:stCxn id="10" idx="2"/>
              </p:cNvCxnSpPr>
              <p:nvPr/>
            </p:nvCxnSpPr>
            <p:spPr>
              <a:xfrm flipH="1">
                <a:off x="5177543" y="4038601"/>
                <a:ext cx="690178" cy="329526"/>
              </a:xfrm>
              <a:prstGeom prst="line">
                <a:avLst/>
              </a:prstGeom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TextBox 8"/>
            <p:cNvSpPr txBox="1"/>
            <p:nvPr/>
          </p:nvSpPr>
          <p:spPr>
            <a:xfrm>
              <a:off x="5823782" y="2416232"/>
              <a:ext cx="3310522" cy="2446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100" dirty="0" smtClean="0"/>
                <a:t>Gas bubbles reduced strain magnitude and cycles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04884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877163"/>
          </a:xfrm>
        </p:spPr>
        <p:txBody>
          <a:bodyPr/>
          <a:lstStyle/>
          <a:p>
            <a:r>
              <a:rPr lang="en-US" dirty="0" smtClean="0"/>
              <a:t>Evidence for fatigue reduction by SGB:</a:t>
            </a:r>
            <a:br>
              <a:rPr lang="en-US" dirty="0" smtClean="0"/>
            </a:br>
            <a:r>
              <a:rPr lang="en-US" dirty="0" smtClean="0"/>
              <a:t>JPARC MLF mercury targets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560" y="1143000"/>
            <a:ext cx="8642640" cy="4471932"/>
          </a:xfrm>
        </p:spPr>
        <p:txBody>
          <a:bodyPr/>
          <a:lstStyle/>
          <a:p>
            <a:r>
              <a:rPr lang="en-US" dirty="0" smtClean="0"/>
              <a:t>JPARC mercury targets with gas injection have demonstrated significant vibration reduction at the </a:t>
            </a:r>
            <a:r>
              <a:rPr lang="en-US" i="1" dirty="0" smtClean="0"/>
              <a:t>one monitored spot</a:t>
            </a:r>
            <a:endParaRPr lang="en-US" i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557278"/>
            <a:ext cx="4129548" cy="32004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5193912" y="5788460"/>
            <a:ext cx="2885725" cy="2377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T.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Naoe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2012 SNS-JSNS Collaboration meeting. </a:t>
            </a:r>
            <a:endParaRPr lang="en-US" sz="105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44"/>
          <a:stretch>
            <a:fillRect/>
          </a:stretch>
        </p:blipFill>
        <p:spPr bwMode="auto">
          <a:xfrm>
            <a:off x="685800" y="2557278"/>
            <a:ext cx="3640053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007660" y="5788460"/>
            <a:ext cx="2996333" cy="2377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Takada, 2015 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SNS-JSNS Collaboration meeting. </a:t>
            </a:r>
            <a:endParaRPr lang="en-US" sz="105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26527" y="6097294"/>
            <a:ext cx="2364750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 smtClean="0"/>
              <a:t>Mirror is 15 cm from tip of target</a:t>
            </a:r>
          </a:p>
        </p:txBody>
      </p:sp>
    </p:spTree>
    <p:extLst>
      <p:ext uri="{BB962C8B-B14F-4D97-AF65-F5344CB8AC3E}">
        <p14:creationId xmlns:p14="http://schemas.microsoft.com/office/powerpoint/2010/main" val="872303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827919"/>
          </a:xfrm>
        </p:spPr>
        <p:txBody>
          <a:bodyPr/>
          <a:lstStyle/>
          <a:p>
            <a:r>
              <a:rPr lang="en-US" sz="2800" dirty="0" smtClean="0"/>
              <a:t>Expectations for pitting damage reduction with SGB injection alone are less clear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560" y="1367184"/>
            <a:ext cx="8642640" cy="480085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SNS target </a:t>
            </a:r>
            <a:r>
              <a:rPr lang="en-US" dirty="0" smtClean="0"/>
              <a:t>experiment at the WNR in 2011</a:t>
            </a:r>
          </a:p>
          <a:p>
            <a:pPr lvl="1"/>
            <a:r>
              <a:rPr lang="en-US" dirty="0"/>
              <a:t>Bubble injection reduced cavitation damage to about </a:t>
            </a:r>
            <a:r>
              <a:rPr lang="en-US" dirty="0" smtClean="0"/>
              <a:t>one-third that </a:t>
            </a:r>
            <a:r>
              <a:rPr lang="en-US" dirty="0"/>
              <a:t>of stagnant mercury as </a:t>
            </a:r>
            <a:r>
              <a:rPr lang="en-US" dirty="0" smtClean="0"/>
              <a:t>measured </a:t>
            </a:r>
            <a:r>
              <a:rPr lang="en-US" dirty="0"/>
              <a:t>by damaged </a:t>
            </a:r>
            <a:r>
              <a:rPr lang="en-US" dirty="0" smtClean="0"/>
              <a:t>area fraction</a:t>
            </a:r>
          </a:p>
          <a:p>
            <a:pPr lvl="1"/>
            <a:r>
              <a:rPr lang="en-US" dirty="0" smtClean="0"/>
              <a:t>Other result metrics such as maximum pit depth and cavitation damage potential showed less improvement</a:t>
            </a:r>
          </a:p>
          <a:p>
            <a:pPr lvl="1"/>
            <a:r>
              <a:rPr lang="en-US" dirty="0" smtClean="0"/>
              <a:t>Results were </a:t>
            </a:r>
            <a:r>
              <a:rPr lang="en-US" dirty="0"/>
              <a:t>characterized by </a:t>
            </a:r>
            <a:r>
              <a:rPr lang="en-US" u="sng" dirty="0"/>
              <a:t>large </a:t>
            </a:r>
            <a:r>
              <a:rPr lang="en-US" u="sng" dirty="0" smtClean="0"/>
              <a:t>scatter</a:t>
            </a:r>
            <a:r>
              <a:rPr lang="en-US" u="sng" dirty="0"/>
              <a:t> </a:t>
            </a:r>
            <a:r>
              <a:rPr lang="en-US" u="sng" dirty="0" smtClean="0"/>
              <a:t>due to low number of test beam pulses</a:t>
            </a:r>
          </a:p>
          <a:p>
            <a:pPr lvl="1"/>
            <a:r>
              <a:rPr lang="en-US" dirty="0" smtClean="0"/>
              <a:t>Mercury flow at the wall was confirmed to have some benefit – </a:t>
            </a:r>
            <a:r>
              <a:rPr lang="en-US" i="1" dirty="0" smtClean="0"/>
              <a:t>jet-flow should help</a:t>
            </a:r>
            <a:endParaRPr lang="en-US" i="1" dirty="0"/>
          </a:p>
          <a:p>
            <a:r>
              <a:rPr lang="en-US" dirty="0" smtClean="0"/>
              <a:t>JPARC mercury target PIE for pitting damage assessment has been limited</a:t>
            </a:r>
          </a:p>
          <a:p>
            <a:pPr lvl="1"/>
            <a:r>
              <a:rPr lang="en-US" dirty="0" smtClean="0"/>
              <a:t>Latest observations indicated SGB did not stop damage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7387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1194173"/>
          </a:xfrm>
        </p:spPr>
        <p:txBody>
          <a:bodyPr/>
          <a:lstStyle/>
          <a:p>
            <a:r>
              <a:rPr lang="en-US" sz="2800" dirty="0" smtClean="0"/>
              <a:t>Uncertainty in pitting damage mitigation with SGB means protective gas walls </a:t>
            </a:r>
            <a:r>
              <a:rPr lang="en-US" sz="2800" dirty="0"/>
              <a:t>– </a:t>
            </a:r>
            <a:r>
              <a:rPr lang="en-US" sz="2800" dirty="0" smtClean="0"/>
              <a:t>and jet-flow </a:t>
            </a:r>
            <a:r>
              <a:rPr lang="en-US" sz="2800" dirty="0"/>
              <a:t>– </a:t>
            </a:r>
            <a:r>
              <a:rPr lang="en-US" sz="2800" dirty="0" smtClean="0"/>
              <a:t>may also be needed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560" y="1731695"/>
            <a:ext cx="8642640" cy="4107421"/>
          </a:xfrm>
        </p:spPr>
        <p:txBody>
          <a:bodyPr/>
          <a:lstStyle/>
          <a:p>
            <a:r>
              <a:rPr lang="en-US" dirty="0" smtClean="0"/>
              <a:t>No damage observed with earlier WNR gas wall target tests </a:t>
            </a:r>
            <a:endParaRPr lang="en-US" dirty="0"/>
          </a:p>
          <a:p>
            <a:pPr lvl="1"/>
            <a:r>
              <a:rPr lang="en-US" dirty="0" smtClean="0"/>
              <a:t>Again, low number of test pulses</a:t>
            </a:r>
          </a:p>
          <a:p>
            <a:pPr lvl="1"/>
            <a:r>
              <a:rPr lang="en-US" sz="1400" dirty="0" smtClean="0"/>
              <a:t>B.W. </a:t>
            </a:r>
            <a:r>
              <a:rPr lang="en-US" sz="1400" dirty="0" err="1" smtClean="0"/>
              <a:t>Riemer</a:t>
            </a:r>
            <a:r>
              <a:rPr lang="en-US" sz="1400" dirty="0" smtClean="0"/>
              <a:t>, “Results from cavitation damage experiments with Mercury spallation targets at the LANSCE – WNR in 2008”, Proc. ICANS XIX, </a:t>
            </a:r>
            <a:r>
              <a:rPr lang="en-US" sz="1400" dirty="0" err="1" smtClean="0"/>
              <a:t>Grindelwald</a:t>
            </a:r>
            <a:r>
              <a:rPr lang="en-US" sz="1400" dirty="0" smtClean="0"/>
              <a:t>, Switzerland, 2010</a:t>
            </a:r>
          </a:p>
          <a:p>
            <a:r>
              <a:rPr lang="en-US" dirty="0" smtClean="0"/>
              <a:t>First jet-flow target inner wall damage compared well to similarly used conventional target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862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4815" y="177800"/>
            <a:ext cx="8986058" cy="461665"/>
          </a:xfrm>
        </p:spPr>
        <p:txBody>
          <a:bodyPr/>
          <a:lstStyle/>
          <a:p>
            <a:r>
              <a:rPr lang="en-US" sz="2800" dirty="0" smtClean="0"/>
              <a:t>Jet-flow principle confirmed with Target 10</a:t>
            </a:r>
            <a:endParaRPr lang="en-US" sz="28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96560" y="702155"/>
            <a:ext cx="8880938" cy="1425587"/>
          </a:xfrm>
        </p:spPr>
        <p:txBody>
          <a:bodyPr/>
          <a:lstStyle/>
          <a:p>
            <a:r>
              <a:rPr lang="en-US" sz="2400" dirty="0" smtClean="0"/>
              <a:t>Fortunate comparison with Target 6 that had a similar operating life</a:t>
            </a:r>
          </a:p>
          <a:p>
            <a:r>
              <a:rPr lang="en-US" sz="2400" dirty="0" smtClean="0"/>
              <a:t>Inner wall of T-10 had less erosion and was not fractured</a:t>
            </a:r>
            <a:endParaRPr lang="en-US" sz="2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476" y="2128068"/>
            <a:ext cx="1863138" cy="2024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2256" y="2127742"/>
            <a:ext cx="1840529" cy="2025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091" y="4195927"/>
            <a:ext cx="2066762" cy="20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3642" y="4195927"/>
            <a:ext cx="2027519" cy="20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2160" y="4177524"/>
            <a:ext cx="1903252" cy="2073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48851" y="2720244"/>
            <a:ext cx="1249060" cy="8402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u="sng" dirty="0" smtClean="0"/>
              <a:t>T-6</a:t>
            </a:r>
          </a:p>
          <a:p>
            <a:pPr>
              <a:lnSpc>
                <a:spcPct val="90000"/>
              </a:lnSpc>
            </a:pPr>
            <a:r>
              <a:rPr lang="en-US" dirty="0"/>
              <a:t>617 </a:t>
            </a:r>
            <a:r>
              <a:rPr lang="en-US" dirty="0" err="1"/>
              <a:t>MW·h</a:t>
            </a:r>
            <a:endParaRPr lang="en-US" dirty="0"/>
          </a:p>
          <a:p>
            <a:pPr>
              <a:lnSpc>
                <a:spcPct val="90000"/>
              </a:lnSpc>
            </a:pPr>
            <a:r>
              <a:rPr lang="en-US" dirty="0" smtClean="0"/>
              <a:t>916 kW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00573" y="4684543"/>
            <a:ext cx="1417376" cy="10895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u="sng" dirty="0" smtClean="0"/>
              <a:t>T-10 </a:t>
            </a:r>
          </a:p>
          <a:p>
            <a:pPr algn="ctr">
              <a:lnSpc>
                <a:spcPct val="90000"/>
              </a:lnSpc>
            </a:pPr>
            <a:r>
              <a:rPr lang="en-US" b="1" u="sng" dirty="0" smtClean="0"/>
              <a:t>jet-flow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  601 </a:t>
            </a:r>
            <a:r>
              <a:rPr lang="en-US" dirty="0" err="1"/>
              <a:t>MW·h</a:t>
            </a:r>
            <a:endParaRPr lang="en-US" dirty="0"/>
          </a:p>
          <a:p>
            <a:pPr>
              <a:lnSpc>
                <a:spcPct val="90000"/>
              </a:lnSpc>
            </a:pPr>
            <a:r>
              <a:rPr lang="en-US" dirty="0" smtClean="0"/>
              <a:t>1052 kW</a:t>
            </a:r>
          </a:p>
        </p:txBody>
      </p:sp>
    </p:spTree>
    <p:extLst>
      <p:ext uri="{BB962C8B-B14F-4D97-AF65-F5344CB8AC3E}">
        <p14:creationId xmlns:p14="http://schemas.microsoft.com/office/powerpoint/2010/main" val="25561177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werpoint-Template_HFIR-SNS">
  <a:themeElements>
    <a:clrScheme name="ORNL Corporate Color Palette FINAL">
      <a:dk1>
        <a:sysClr val="windowText" lastClr="000000"/>
      </a:dk1>
      <a:lt1>
        <a:sysClr val="window" lastClr="FFFFFF"/>
      </a:lt1>
      <a:dk2>
        <a:srgbClr val="18783D"/>
      </a:dk2>
      <a:lt2>
        <a:srgbClr val="FFFFFF"/>
      </a:lt2>
      <a:accent1>
        <a:srgbClr val="2A6EBB"/>
      </a:accent1>
      <a:accent2>
        <a:srgbClr val="69BE28"/>
      </a:accent2>
      <a:accent3>
        <a:srgbClr val="E37222"/>
      </a:accent3>
      <a:accent4>
        <a:srgbClr val="3CB6CE"/>
      </a:accent4>
      <a:accent5>
        <a:srgbClr val="983222"/>
      </a:accent5>
      <a:accent6>
        <a:srgbClr val="FECB00"/>
      </a:accent6>
      <a:hlink>
        <a:srgbClr val="2A6EBB"/>
      </a:hlink>
      <a:folHlink>
        <a:srgbClr val="207C47"/>
      </a:folHlink>
    </a:clrScheme>
    <a:fontScheme name="ORNL 2013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solidFill>
            <a:schemeClr val="accent1"/>
          </a:solidFill>
        </a:ln>
        <a:effectLst/>
        <a:scene3d>
          <a:camera prst="orthographicFront">
            <a:rot lat="0" lon="0" rev="0"/>
          </a:camera>
          <a:lightRig rig="balanced" dir="t">
            <a:rot lat="0" lon="0" rev="0"/>
          </a:lightRig>
        </a:scene3d>
        <a:sp3d>
          <a:contourClr>
            <a:schemeClr val="lt1"/>
          </a:contourClr>
        </a:sp3d>
      </a:spPr>
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ctr">
          <a:lnSpc>
            <a:spcPct val="90000"/>
          </a:lnSpc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75B17BC858B94FAA5409F11FF9B884" ma:contentTypeVersion="0" ma:contentTypeDescription="Create a new document." ma:contentTypeScope="" ma:versionID="ba30602e445ba7bd833ef2f532e4a59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98F7A50-2969-4387-8ABB-A3555854BC0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F50F8B6-4A11-4B4C-906E-532188B822D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EF913069-075D-49F7-AF90-34940D148085}">
  <ds:schemaRefs>
    <ds:schemaRef ds:uri="http://purl.org/dc/dcmitype/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http://purl.org/dc/terms/"/>
    <ds:schemaRef ds:uri="http://www.w3.org/XML/1998/namespace"/>
    <ds:schemaRef ds:uri="http://purl.org/dc/elements/1.1/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Powerpoint-Template_HFIR-SNS.potx</Template>
  <TotalTime>1169</TotalTime>
  <Words>2710</Words>
  <Application>Microsoft Office PowerPoint</Application>
  <PresentationFormat>On-screen Show (4:3)</PresentationFormat>
  <Paragraphs>379</Paragraphs>
  <Slides>41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Powerpoint-Template_HFIR-SNS</vt:lpstr>
      <vt:lpstr>Implementing Target Gas Injection:  Short and Long Term</vt:lpstr>
      <vt:lpstr>Short-pulse beam initiates pressure waves in the mercury target that lead to:</vt:lpstr>
      <vt:lpstr>Example beam entrance wall damage from three targets</vt:lpstr>
      <vt:lpstr>Target gas injection is essential part of efforts for long target life at high power</vt:lpstr>
      <vt:lpstr>Evidence for fatigue reduction by SGB:  SNS target development experiments </vt:lpstr>
      <vt:lpstr>Evidence for fatigue reduction by SGB: JPARC MLF mercury targets</vt:lpstr>
      <vt:lpstr>Expectations for pitting damage reduction with SGB injection alone are less clear</vt:lpstr>
      <vt:lpstr>Uncertainty in pitting damage mitigation with SGB means protective gas walls – and jet-flow – may also be needed</vt:lpstr>
      <vt:lpstr>Jet-flow principle confirmed with Target 10</vt:lpstr>
      <vt:lpstr>Challenges for gas injection in SNS target</vt:lpstr>
      <vt:lpstr>The SNS mercury process loop was not designed for gas injection</vt:lpstr>
      <vt:lpstr>Tests done on the Target Test Facility (TTF) confirmed significant gas hold-up is possible</vt:lpstr>
      <vt:lpstr>Differences between SNS and TTF mercury loops are such that SNS could be worse for gas hold-up</vt:lpstr>
      <vt:lpstr>Short and long term gas injection goals</vt:lpstr>
      <vt:lpstr>Question on MOTS adsorber bed stability with high gas flows has been addressed with tests</vt:lpstr>
      <vt:lpstr>Preventing liquid mercury getting out of the service bay via MOTS has been the most difficult safety challenge to date</vt:lpstr>
      <vt:lpstr>Mercury loop, pump tank and vent loop seal</vt:lpstr>
      <vt:lpstr>We propose to credit the pressure relief burst disk on the pump tank and add layers of other non-credited controls as defense in depth </vt:lpstr>
      <vt:lpstr>Other, non-credited controls under consideration for defense in depth</vt:lpstr>
      <vt:lpstr>Initial bubbler target deployment goal is 2017 winter outage</vt:lpstr>
      <vt:lpstr>Retrofit orifice bubbler assembly installed in jet-flow target</vt:lpstr>
      <vt:lpstr>Orifice bubbler details</vt:lpstr>
      <vt:lpstr>Modifications to jet-flow targets</vt:lpstr>
      <vt:lpstr>External (of service bay) gas supply is preferred once-through approach</vt:lpstr>
      <vt:lpstr>Manipulator gallery gas panel and wall penetration options for once-through</vt:lpstr>
      <vt:lpstr>Recirculating gas compressor features</vt:lpstr>
      <vt:lpstr>Wall hangar concept for mounting compressor on east wall</vt:lpstr>
      <vt:lpstr>DRAFT - Once-through / recirculating helium injection system P&amp;ID</vt:lpstr>
      <vt:lpstr>Process for approval</vt:lpstr>
      <vt:lpstr>Swirl bubbler development  </vt:lpstr>
      <vt:lpstr>Other near-term developments</vt:lpstr>
      <vt:lpstr>Longer term development outlook</vt:lpstr>
      <vt:lpstr>Accelerator upgrade PPU aims to have First Target Station target accept 2+ MW</vt:lpstr>
      <vt:lpstr>Gas injection effort contributors are mostly part-time on this task</vt:lpstr>
      <vt:lpstr>Summary</vt:lpstr>
      <vt:lpstr>Backup slides</vt:lpstr>
      <vt:lpstr>Heat exchanger gas fouling is not a major concern at this point</vt:lpstr>
      <vt:lpstr>Plan view of SNS and TTF loops</vt:lpstr>
      <vt:lpstr>Iso views</vt:lpstr>
      <vt:lpstr>Pump details</vt:lpstr>
      <vt:lpstr>Pump details</vt:lpstr>
    </vt:vector>
  </TitlesOfParts>
  <Company>ORNL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Manning, Renee</dc:creator>
  <cp:keywords>Spallation Neuton Souce, Neutron Sciences Directorate</cp:keywords>
  <cp:lastModifiedBy>Bernie Riemer</cp:lastModifiedBy>
  <cp:revision>102</cp:revision>
  <cp:lastPrinted>2016-02-08T17:43:40Z</cp:lastPrinted>
  <dcterms:created xsi:type="dcterms:W3CDTF">2014-04-28T13:33:12Z</dcterms:created>
  <dcterms:modified xsi:type="dcterms:W3CDTF">2016-02-10T14:40:31Z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0x0101003975B17BC858B94FAA5409F11FF9B884</vt:lpwstr>
  </property>
</Properties>
</file>