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  <p:sldMasterId id="2147483944" r:id="rId5"/>
  </p:sldMasterIdLst>
  <p:sldIdLst>
    <p:sldId id="256" r:id="rId6"/>
    <p:sldId id="257" r:id="rId7"/>
    <p:sldId id="266" r:id="rId8"/>
    <p:sldId id="258" r:id="rId9"/>
    <p:sldId id="259" r:id="rId10"/>
    <p:sldId id="260" r:id="rId11"/>
    <p:sldId id="270" r:id="rId12"/>
    <p:sldId id="271" r:id="rId13"/>
    <p:sldId id="272" r:id="rId14"/>
    <p:sldId id="273" r:id="rId15"/>
    <p:sldId id="268" r:id="rId16"/>
    <p:sldId id="275" r:id="rId17"/>
    <p:sldId id="276" r:id="rId18"/>
    <p:sldId id="277" r:id="rId19"/>
    <p:sldId id="261" r:id="rId20"/>
    <p:sldId id="262" r:id="rId21"/>
    <p:sldId id="263" r:id="rId22"/>
    <p:sldId id="264" r:id="rId23"/>
    <p:sldId id="265" r:id="rId24"/>
    <p:sldId id="278" r:id="rId25"/>
    <p:sldId id="279" r:id="rId26"/>
    <p:sldId id="280" r:id="rId27"/>
    <p:sldId id="281" r:id="rId28"/>
    <p:sldId id="267" r:id="rId29"/>
    <p:sldId id="282" r:id="rId30"/>
    <p:sldId id="283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20" autoAdjust="0"/>
  </p:normalViewPr>
  <p:slideViewPr>
    <p:cSldViewPr showGuides="1">
      <p:cViewPr varScale="1">
        <p:scale>
          <a:sx n="161" d="100"/>
          <a:sy n="161" d="100"/>
        </p:scale>
        <p:origin x="171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64DD2-7FED-4FA4-BD4C-0ADBBC9992E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A70706-CA19-4935-AB4D-FE72DAC338E8}">
      <dgm:prSet phldrT="[Text]"/>
      <dgm:spPr/>
      <dgm:t>
        <a:bodyPr/>
        <a:lstStyle/>
        <a:p>
          <a:r>
            <a:rPr lang="en-US" dirty="0" smtClean="0"/>
            <a:t>Reduce partial penetration welds</a:t>
          </a:r>
          <a:endParaRPr lang="en-US" dirty="0"/>
        </a:p>
      </dgm:t>
    </dgm:pt>
    <dgm:pt modelId="{D0C96D3A-CC8B-4536-87CB-9C6E429B84AA}" type="parTrans" cxnId="{34FA8A62-1711-423E-9A30-F1153D755EA9}">
      <dgm:prSet/>
      <dgm:spPr/>
      <dgm:t>
        <a:bodyPr/>
        <a:lstStyle/>
        <a:p>
          <a:endParaRPr lang="en-US"/>
        </a:p>
      </dgm:t>
    </dgm:pt>
    <dgm:pt modelId="{EFFF720C-C0A8-4B35-BEBE-081A8B9022CF}" type="sibTrans" cxnId="{34FA8A62-1711-423E-9A30-F1153D755EA9}">
      <dgm:prSet/>
      <dgm:spPr/>
      <dgm:t>
        <a:bodyPr/>
        <a:lstStyle/>
        <a:p>
          <a:endParaRPr lang="en-US"/>
        </a:p>
      </dgm:t>
    </dgm:pt>
    <dgm:pt modelId="{EC258290-8BFD-4FB4-8E5C-2608A4A1DDC9}">
      <dgm:prSet phldrT="[Text]"/>
      <dgm:spPr/>
      <dgm:t>
        <a:bodyPr/>
        <a:lstStyle/>
        <a:p>
          <a:r>
            <a:rPr lang="en-US" dirty="0" smtClean="0"/>
            <a:t>Original flow targets, </a:t>
          </a:r>
        </a:p>
        <a:p>
          <a:r>
            <a:rPr lang="en-US" dirty="0" smtClean="0">
              <a:solidFill>
                <a:schemeClr val="accent1"/>
              </a:solidFill>
            </a:rPr>
            <a:t>1 delivered without weld  changes, </a:t>
          </a:r>
        </a:p>
        <a:p>
          <a:r>
            <a:rPr lang="en-US" dirty="0" smtClean="0">
              <a:solidFill>
                <a:schemeClr val="accent1"/>
              </a:solidFill>
            </a:rPr>
            <a:t>1 delivered with changes,</a:t>
          </a:r>
        </a:p>
        <a:p>
          <a:r>
            <a:rPr lang="en-US" dirty="0" smtClean="0"/>
            <a:t>1 to be delivered with changes </a:t>
          </a:r>
          <a:endParaRPr lang="en-US" dirty="0"/>
        </a:p>
      </dgm:t>
    </dgm:pt>
    <dgm:pt modelId="{08FEA6A8-9B0E-4E53-A447-6FB5535716D9}" type="parTrans" cxnId="{AC1CE51A-46CC-48CE-B029-18D78CCF2E81}">
      <dgm:prSet/>
      <dgm:spPr/>
      <dgm:t>
        <a:bodyPr/>
        <a:lstStyle/>
        <a:p>
          <a:endParaRPr lang="en-US"/>
        </a:p>
      </dgm:t>
    </dgm:pt>
    <dgm:pt modelId="{F13AF5C2-DCC7-4923-88C9-C42D9EC37F38}" type="sibTrans" cxnId="{AC1CE51A-46CC-48CE-B029-18D78CCF2E81}">
      <dgm:prSet/>
      <dgm:spPr/>
      <dgm:t>
        <a:bodyPr/>
        <a:lstStyle/>
        <a:p>
          <a:endParaRPr lang="en-US"/>
        </a:p>
      </dgm:t>
    </dgm:pt>
    <dgm:pt modelId="{38BA3387-5171-40B3-BA1C-2D1D77C7DEBE}">
      <dgm:prSet phldrT="[Text]"/>
      <dgm:spPr/>
      <dgm:t>
        <a:bodyPr/>
        <a:lstStyle/>
        <a:p>
          <a:r>
            <a:rPr lang="en-US" dirty="0" smtClean="0"/>
            <a:t>Gas injection</a:t>
          </a:r>
          <a:endParaRPr lang="en-US" dirty="0"/>
        </a:p>
      </dgm:t>
    </dgm:pt>
    <dgm:pt modelId="{400CB921-FD39-4D8F-B60B-14D73277CEFA}" type="parTrans" cxnId="{5B46774A-4483-42D6-B976-C06A40001EF9}">
      <dgm:prSet/>
      <dgm:spPr/>
      <dgm:t>
        <a:bodyPr/>
        <a:lstStyle/>
        <a:p>
          <a:endParaRPr lang="en-US"/>
        </a:p>
      </dgm:t>
    </dgm:pt>
    <dgm:pt modelId="{5A12964D-5EE1-4426-85CA-C77968E2F0B0}" type="sibTrans" cxnId="{5B46774A-4483-42D6-B976-C06A40001EF9}">
      <dgm:prSet/>
      <dgm:spPr/>
      <dgm:t>
        <a:bodyPr/>
        <a:lstStyle/>
        <a:p>
          <a:endParaRPr lang="en-US"/>
        </a:p>
      </dgm:t>
    </dgm:pt>
    <dgm:pt modelId="{33C431E7-479B-41FA-8C90-3E12D8A68302}">
      <dgm:prSet phldrT="[Text]"/>
      <dgm:spPr/>
      <dgm:t>
        <a:bodyPr/>
        <a:lstStyle/>
        <a:p>
          <a:r>
            <a:rPr lang="en-US" dirty="0" smtClean="0"/>
            <a:t>Jet-flow targets,</a:t>
          </a:r>
        </a:p>
        <a:p>
          <a:r>
            <a:rPr lang="en-US" dirty="0" smtClean="0">
              <a:solidFill>
                <a:schemeClr val="accent1"/>
              </a:solidFill>
            </a:rPr>
            <a:t>1 delivered and developed leak</a:t>
          </a:r>
        </a:p>
        <a:p>
          <a:r>
            <a:rPr lang="en-US" dirty="0" smtClean="0"/>
            <a:t>2 to be delivered with changes,</a:t>
          </a:r>
        </a:p>
        <a:p>
          <a:r>
            <a:rPr lang="en-US" dirty="0" smtClean="0"/>
            <a:t>1 on hold (was welded before 2014 failures, has thin outer window) </a:t>
          </a:r>
          <a:endParaRPr lang="en-US" dirty="0"/>
        </a:p>
      </dgm:t>
    </dgm:pt>
    <dgm:pt modelId="{D7CFA3DA-B1E1-4ABB-A256-241DB06533A5}" type="parTrans" cxnId="{8B846B2A-BA0B-4899-9F76-737DFCF6F872}">
      <dgm:prSet/>
      <dgm:spPr/>
      <dgm:t>
        <a:bodyPr/>
        <a:lstStyle/>
        <a:p>
          <a:endParaRPr lang="en-US"/>
        </a:p>
      </dgm:t>
    </dgm:pt>
    <dgm:pt modelId="{DB1E7A94-A73D-4BF2-B04B-D2DA0C861E9E}" type="sibTrans" cxnId="{8B846B2A-BA0B-4899-9F76-737DFCF6F872}">
      <dgm:prSet/>
      <dgm:spPr/>
      <dgm:t>
        <a:bodyPr/>
        <a:lstStyle/>
        <a:p>
          <a:endParaRPr lang="en-US"/>
        </a:p>
      </dgm:t>
    </dgm:pt>
    <dgm:pt modelId="{37D5658D-487F-4CF1-844B-66DDBC2501E8}" type="pres">
      <dgm:prSet presAssocID="{FBC64DD2-7FED-4FA4-BD4C-0ADBBC9992E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B60C610-945A-494C-A382-B383D2002DBB}" type="pres">
      <dgm:prSet presAssocID="{29A70706-CA19-4935-AB4D-FE72DAC338E8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12BD0-F9B4-482A-90B7-B703215B8998}" type="pres">
      <dgm:prSet presAssocID="{29A70706-CA19-4935-AB4D-FE72DAC338E8}" presName="childText1" presStyleLbl="solidAlignAcc1" presStyleIdx="0" presStyleCnt="2" custLinFactNeighborY="6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F18B5-950C-4FFA-B147-C21ADD23DC94}" type="pres">
      <dgm:prSet presAssocID="{38BA3387-5171-40B3-BA1C-2D1D77C7DEBE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FB1B0-B52D-40A1-A005-F7525D9F4102}" type="pres">
      <dgm:prSet presAssocID="{38BA3387-5171-40B3-BA1C-2D1D77C7DEBE}" presName="childText2" presStyleLbl="solidAlignAcc1" presStyleIdx="1" presStyleCnt="2" custLinFactNeighborY="14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06B707-E27E-47FA-96AA-5BF92CD86D57}" type="presOf" srcId="{38BA3387-5171-40B3-BA1C-2D1D77C7DEBE}" destId="{91AF18B5-950C-4FFA-B147-C21ADD23DC94}" srcOrd="0" destOrd="0" presId="urn:microsoft.com/office/officeart/2009/3/layout/IncreasingArrowsProcess"/>
    <dgm:cxn modelId="{5B46774A-4483-42D6-B976-C06A40001EF9}" srcId="{FBC64DD2-7FED-4FA4-BD4C-0ADBBC9992E9}" destId="{38BA3387-5171-40B3-BA1C-2D1D77C7DEBE}" srcOrd="1" destOrd="0" parTransId="{400CB921-FD39-4D8F-B60B-14D73277CEFA}" sibTransId="{5A12964D-5EE1-4426-85CA-C77968E2F0B0}"/>
    <dgm:cxn modelId="{AC1CE51A-46CC-48CE-B029-18D78CCF2E81}" srcId="{29A70706-CA19-4935-AB4D-FE72DAC338E8}" destId="{EC258290-8BFD-4FB4-8E5C-2608A4A1DDC9}" srcOrd="0" destOrd="0" parTransId="{08FEA6A8-9B0E-4E53-A447-6FB5535716D9}" sibTransId="{F13AF5C2-DCC7-4923-88C9-C42D9EC37F38}"/>
    <dgm:cxn modelId="{70E7D2E8-4415-411D-B47C-C5C3AD0AD461}" type="presOf" srcId="{EC258290-8BFD-4FB4-8E5C-2608A4A1DDC9}" destId="{14112BD0-F9B4-482A-90B7-B703215B8998}" srcOrd="0" destOrd="0" presId="urn:microsoft.com/office/officeart/2009/3/layout/IncreasingArrowsProcess"/>
    <dgm:cxn modelId="{51821C66-1D16-40C4-836B-6FBF5253AD2C}" type="presOf" srcId="{33C431E7-479B-41FA-8C90-3E12D8A68302}" destId="{68BFB1B0-B52D-40A1-A005-F7525D9F4102}" srcOrd="0" destOrd="0" presId="urn:microsoft.com/office/officeart/2009/3/layout/IncreasingArrowsProcess"/>
    <dgm:cxn modelId="{8B846B2A-BA0B-4899-9F76-737DFCF6F872}" srcId="{38BA3387-5171-40B3-BA1C-2D1D77C7DEBE}" destId="{33C431E7-479B-41FA-8C90-3E12D8A68302}" srcOrd="0" destOrd="0" parTransId="{D7CFA3DA-B1E1-4ABB-A256-241DB06533A5}" sibTransId="{DB1E7A94-A73D-4BF2-B04B-D2DA0C861E9E}"/>
    <dgm:cxn modelId="{61ED3E24-AC00-44FA-BC7C-F82D09BA4A01}" type="presOf" srcId="{FBC64DD2-7FED-4FA4-BD4C-0ADBBC9992E9}" destId="{37D5658D-487F-4CF1-844B-66DDBC2501E8}" srcOrd="0" destOrd="0" presId="urn:microsoft.com/office/officeart/2009/3/layout/IncreasingArrowsProcess"/>
    <dgm:cxn modelId="{E818E962-9519-480C-BF43-E10498D9E6F4}" type="presOf" srcId="{29A70706-CA19-4935-AB4D-FE72DAC338E8}" destId="{5B60C610-945A-494C-A382-B383D2002DBB}" srcOrd="0" destOrd="0" presId="urn:microsoft.com/office/officeart/2009/3/layout/IncreasingArrowsProcess"/>
    <dgm:cxn modelId="{34FA8A62-1711-423E-9A30-F1153D755EA9}" srcId="{FBC64DD2-7FED-4FA4-BD4C-0ADBBC9992E9}" destId="{29A70706-CA19-4935-AB4D-FE72DAC338E8}" srcOrd="0" destOrd="0" parTransId="{D0C96D3A-CC8B-4536-87CB-9C6E429B84AA}" sibTransId="{EFFF720C-C0A8-4B35-BEBE-081A8B9022CF}"/>
    <dgm:cxn modelId="{8E2109F0-F11C-4B1E-A551-DDEE4B259375}" type="presParOf" srcId="{37D5658D-487F-4CF1-844B-66DDBC2501E8}" destId="{5B60C610-945A-494C-A382-B383D2002DBB}" srcOrd="0" destOrd="0" presId="urn:microsoft.com/office/officeart/2009/3/layout/IncreasingArrowsProcess"/>
    <dgm:cxn modelId="{E402DB3D-C1A6-4628-B017-06D17A15D235}" type="presParOf" srcId="{37D5658D-487F-4CF1-844B-66DDBC2501E8}" destId="{14112BD0-F9B4-482A-90B7-B703215B8998}" srcOrd="1" destOrd="0" presId="urn:microsoft.com/office/officeart/2009/3/layout/IncreasingArrowsProcess"/>
    <dgm:cxn modelId="{62E7B81A-0D0C-4197-B176-D3AB0C154588}" type="presParOf" srcId="{37D5658D-487F-4CF1-844B-66DDBC2501E8}" destId="{91AF18B5-950C-4FFA-B147-C21ADD23DC94}" srcOrd="2" destOrd="0" presId="urn:microsoft.com/office/officeart/2009/3/layout/IncreasingArrowsProcess"/>
    <dgm:cxn modelId="{ABA9260B-39E7-4950-807C-00952AB5D5B8}" type="presParOf" srcId="{37D5658D-487F-4CF1-844B-66DDBC2501E8}" destId="{68BFB1B0-B52D-40A1-A005-F7525D9F4102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0C610-945A-494C-A382-B383D2002DBB}">
      <dsp:nvSpPr>
        <dsp:cNvPr id="0" name=""/>
        <dsp:cNvSpPr/>
      </dsp:nvSpPr>
      <dsp:spPr>
        <a:xfrm>
          <a:off x="0" y="270574"/>
          <a:ext cx="8915400" cy="129852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06141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Reduce partial penetration welds</a:t>
          </a:r>
          <a:endParaRPr lang="en-US" sz="2600" kern="1200" dirty="0"/>
        </a:p>
      </dsp:txBody>
      <dsp:txXfrm>
        <a:off x="0" y="595206"/>
        <a:ext cx="8590768" cy="649263"/>
      </dsp:txXfrm>
    </dsp:sp>
    <dsp:sp modelId="{14112BD0-F9B4-482A-90B7-B703215B8998}">
      <dsp:nvSpPr>
        <dsp:cNvPr id="0" name=""/>
        <dsp:cNvSpPr/>
      </dsp:nvSpPr>
      <dsp:spPr>
        <a:xfrm>
          <a:off x="0" y="1292621"/>
          <a:ext cx="4118914" cy="28983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Original flow targets,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1"/>
              </a:solidFill>
            </a:rPr>
            <a:t>1 delivered without weld  changes,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1"/>
              </a:solidFill>
            </a:rPr>
            <a:t>1 delivered with changes,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 to be delivered with changes </a:t>
          </a:r>
          <a:endParaRPr lang="en-US" sz="2200" kern="1200" dirty="0"/>
        </a:p>
      </dsp:txBody>
      <dsp:txXfrm>
        <a:off x="0" y="1292621"/>
        <a:ext cx="4118914" cy="2898382"/>
      </dsp:txXfrm>
    </dsp:sp>
    <dsp:sp modelId="{91AF18B5-950C-4FFA-B147-C21ADD23DC94}">
      <dsp:nvSpPr>
        <dsp:cNvPr id="0" name=""/>
        <dsp:cNvSpPr/>
      </dsp:nvSpPr>
      <dsp:spPr>
        <a:xfrm>
          <a:off x="4118914" y="703272"/>
          <a:ext cx="4796485" cy="129852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06141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Gas injection</a:t>
          </a:r>
          <a:endParaRPr lang="en-US" sz="2600" kern="1200" dirty="0"/>
        </a:p>
      </dsp:txBody>
      <dsp:txXfrm>
        <a:off x="4118914" y="1027904"/>
        <a:ext cx="4471853" cy="649263"/>
      </dsp:txXfrm>
    </dsp:sp>
    <dsp:sp modelId="{68BFB1B0-B52D-40A1-A005-F7525D9F4102}">
      <dsp:nvSpPr>
        <dsp:cNvPr id="0" name=""/>
        <dsp:cNvSpPr/>
      </dsp:nvSpPr>
      <dsp:spPr>
        <a:xfrm>
          <a:off x="4118914" y="1749811"/>
          <a:ext cx="4118914" cy="28983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Jet-flow targets,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1"/>
              </a:solidFill>
            </a:rPr>
            <a:t>1 delivered and developed leak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 to be delivered with changes,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 on hold (was welded before 2014 failures, has thin outer window) </a:t>
          </a:r>
          <a:endParaRPr lang="en-US" sz="2200" kern="1200" dirty="0"/>
        </a:p>
      </dsp:txBody>
      <dsp:txXfrm>
        <a:off x="4118914" y="1749811"/>
        <a:ext cx="4118914" cy="2898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32" y="6324600"/>
            <a:ext cx="2019528" cy="33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96" y="649494"/>
            <a:ext cx="4648199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80" y="408432"/>
            <a:ext cx="8531577" cy="3867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672" y="1595786"/>
            <a:ext cx="8529578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12340" indent="-166732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0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08" y="410602"/>
            <a:ext cx="8628678" cy="3867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672" y="1444752"/>
            <a:ext cx="4192528" cy="82119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72" y="2270334"/>
            <a:ext cx="4192528" cy="337322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 marL="1112340" indent="-166732">
              <a:buFont typeface="Arial" panose="020B0604020202020204" pitchFamily="34" charset="0"/>
              <a:buChar char="•"/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44752"/>
            <a:ext cx="4150031" cy="82119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70334"/>
            <a:ext cx="4150031" cy="337322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 marL="1112340" indent="-166732">
              <a:defRPr lang="en-US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88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6"/>
          <a:stretch/>
        </p:blipFill>
        <p:spPr>
          <a:xfrm>
            <a:off x="6401276" y="65"/>
            <a:ext cx="2749516" cy="6629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46829" r="5491"/>
          <a:stretch/>
        </p:blipFill>
        <p:spPr>
          <a:xfrm rot="5400000" flipH="1">
            <a:off x="-576012" y="576012"/>
            <a:ext cx="4322618" cy="3170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6" y="411481"/>
            <a:ext cx="3911890" cy="6812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6401276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77" y="6272784"/>
            <a:ext cx="997685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53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6"/>
          <a:stretch/>
        </p:blipFill>
        <p:spPr>
          <a:xfrm>
            <a:off x="6401276" y="65"/>
            <a:ext cx="2749516" cy="6629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46829" r="5491"/>
          <a:stretch/>
        </p:blipFill>
        <p:spPr>
          <a:xfrm rot="5400000" flipH="1">
            <a:off x="-576012" y="576012"/>
            <a:ext cx="4322618" cy="3170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6" y="411481"/>
            <a:ext cx="5969565" cy="3867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6401276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8433" y="1600200"/>
            <a:ext cx="5959919" cy="345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77" y="6272784"/>
            <a:ext cx="997685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73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5" y="411480"/>
            <a:ext cx="8628678" cy="3867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67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9140425" cy="6858000"/>
            <a:chOff x="0" y="0"/>
            <a:chExt cx="12184060" cy="7797800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0" y="0"/>
              <a:ext cx="12184060" cy="2590800"/>
              <a:chOff x="0" y="0"/>
              <a:chExt cx="15230472" cy="6855686"/>
            </a:xfrm>
            <a:noFill/>
          </p:grpSpPr>
          <p:sp>
            <p:nvSpPr>
              <p:cNvPr id="16" name="Rectangle 15"/>
              <p:cNvSpPr/>
              <p:nvPr userDrawn="1"/>
            </p:nvSpPr>
            <p:spPr>
              <a:xfrm>
                <a:off x="0" y="0"/>
                <a:ext cx="3046412" cy="685568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3046412" y="0"/>
                <a:ext cx="3046412" cy="685568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6091236" y="0"/>
                <a:ext cx="3046412" cy="685568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9137648" y="0"/>
                <a:ext cx="3046412" cy="685568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12184060" y="0"/>
                <a:ext cx="3046412" cy="685568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 userDrawn="1"/>
          </p:nvGrpSpPr>
          <p:grpSpPr>
            <a:xfrm>
              <a:off x="0" y="2616200"/>
              <a:ext cx="12184060" cy="2590800"/>
              <a:chOff x="0" y="0"/>
              <a:chExt cx="15230472" cy="6855686"/>
            </a:xfrm>
            <a:noFill/>
          </p:grpSpPr>
          <p:sp>
            <p:nvSpPr>
              <p:cNvPr id="11" name="Rectangle 10"/>
              <p:cNvSpPr/>
              <p:nvPr userDrawn="1"/>
            </p:nvSpPr>
            <p:spPr>
              <a:xfrm>
                <a:off x="0" y="0"/>
                <a:ext cx="3046412" cy="685568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3046412" y="0"/>
                <a:ext cx="3046412" cy="685568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6091236" y="0"/>
                <a:ext cx="3046412" cy="685568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 userDrawn="1"/>
            </p:nvSpPr>
            <p:spPr>
              <a:xfrm>
                <a:off x="9137648" y="0"/>
                <a:ext cx="3046412" cy="685568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12184060" y="0"/>
                <a:ext cx="3046412" cy="685568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 userDrawn="1"/>
          </p:nvGrpSpPr>
          <p:grpSpPr>
            <a:xfrm>
              <a:off x="0" y="5207000"/>
              <a:ext cx="12184060" cy="2590800"/>
              <a:chOff x="0" y="0"/>
              <a:chExt cx="15230472" cy="6855686"/>
            </a:xfrm>
            <a:noFill/>
          </p:grpSpPr>
          <p:sp>
            <p:nvSpPr>
              <p:cNvPr id="6" name="Rectangle 5"/>
              <p:cNvSpPr/>
              <p:nvPr userDrawn="1"/>
            </p:nvSpPr>
            <p:spPr>
              <a:xfrm>
                <a:off x="0" y="0"/>
                <a:ext cx="3046412" cy="685568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/>
              <p:cNvSpPr/>
              <p:nvPr userDrawn="1"/>
            </p:nvSpPr>
            <p:spPr>
              <a:xfrm>
                <a:off x="3046412" y="0"/>
                <a:ext cx="3046412" cy="685568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6091236" y="0"/>
                <a:ext cx="3046412" cy="685568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9137648" y="0"/>
                <a:ext cx="3046412" cy="685568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12184060" y="0"/>
                <a:ext cx="3046412" cy="685568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126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2/9/2016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46829" r="5491"/>
          <a:stretch/>
        </p:blipFill>
        <p:spPr>
          <a:xfrm rot="5400000" flipH="1">
            <a:off x="-576012" y="576012"/>
            <a:ext cx="4322618" cy="317059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398012" y="0"/>
            <a:ext cx="2758335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30" y="65"/>
            <a:ext cx="6631062" cy="662933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97554" y="6293794"/>
            <a:ext cx="16337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750" b="0" dirty="0" smtClean="0">
                <a:solidFill>
                  <a:schemeClr val="tx2"/>
                </a:solidFill>
              </a:rPr>
            </a:br>
            <a:r>
              <a:rPr lang="en-US" sz="750" b="0" dirty="0" smtClean="0">
                <a:solidFill>
                  <a:schemeClr val="tx2"/>
                </a:solidFill>
              </a:rPr>
              <a:t>for the US Department of Energy</a:t>
            </a:r>
            <a:endParaRPr lang="en-US" sz="750" b="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672" y="407396"/>
            <a:ext cx="4160172" cy="6812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672" y="1761403"/>
            <a:ext cx="3255297" cy="75713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10" y="660860"/>
            <a:ext cx="3470615" cy="46634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77" y="6272784"/>
            <a:ext cx="997685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4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2" y="6477000"/>
            <a:ext cx="4432078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SNS Accelerator Advisory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Committee Meeting, February 16-18, 2016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NS_color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273800"/>
            <a:ext cx="2127504" cy="3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46829" r="5491"/>
          <a:stretch/>
        </p:blipFill>
        <p:spPr>
          <a:xfrm rot="5400000" flipH="1">
            <a:off x="-576012" y="576012"/>
            <a:ext cx="4322618" cy="3170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13722"/>
          <a:stretch/>
        </p:blipFill>
        <p:spPr>
          <a:xfrm>
            <a:off x="5335561" y="652006"/>
            <a:ext cx="3808440" cy="6205993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8158" y="411019"/>
            <a:ext cx="8628678" cy="38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0672" y="1600201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5745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29813">
              <a:lnSpc>
                <a:spcPct val="90000"/>
              </a:lnSpc>
              <a:tabLst>
                <a:tab pos="172687" algn="l"/>
              </a:tabLst>
              <a:defRPr/>
            </a:pPr>
            <a:fld id="{040BB257-551A-4736-B50F-DCF1BA034C06}" type="slidenum">
              <a:rPr lang="en-US" sz="75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29813">
                <a:lnSpc>
                  <a:spcPct val="90000"/>
                </a:lnSpc>
                <a:tabLst>
                  <a:tab pos="172687" algn="l"/>
                </a:tabLst>
                <a:defRPr/>
              </a:pPr>
              <a:t>‹#›</a:t>
            </a:fld>
            <a:endParaRPr lang="en-US" sz="75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74994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75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106010101-TR0013</a:t>
            </a:r>
            <a:endParaRPr lang="en-US" sz="75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77" y="6272784"/>
            <a:ext cx="997685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2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1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1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1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1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1">
          <a:solidFill>
            <a:srgbClr val="006C3A"/>
          </a:solidFill>
          <a:latin typeface="Arial Black" pitchFamily="34" charset="0"/>
        </a:defRPr>
      </a:lvl5pPr>
      <a:lvl6pPr marL="342991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1">
          <a:solidFill>
            <a:srgbClr val="006C3A"/>
          </a:solidFill>
          <a:latin typeface="Arial Black" pitchFamily="34" charset="0"/>
        </a:defRPr>
      </a:lvl6pPr>
      <a:lvl7pPr marL="6859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1">
          <a:solidFill>
            <a:srgbClr val="006C3A"/>
          </a:solidFill>
          <a:latin typeface="Arial Black" pitchFamily="34" charset="0"/>
        </a:defRPr>
      </a:lvl7pPr>
      <a:lvl8pPr marL="102897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1">
          <a:solidFill>
            <a:srgbClr val="006C3A"/>
          </a:solidFill>
          <a:latin typeface="Arial Black" pitchFamily="34" charset="0"/>
        </a:defRPr>
      </a:lvl8pPr>
      <a:lvl9pPr marL="137196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1">
          <a:solidFill>
            <a:srgbClr val="006C3A"/>
          </a:solidFill>
          <a:latin typeface="Arial Black" pitchFamily="34" charset="0"/>
        </a:defRPr>
      </a:lvl9pPr>
    </p:titleStyle>
    <p:bodyStyle>
      <a:lvl1pPr marL="172687" indent="-172687" algn="l" rtl="0" eaLnBrk="1" fontAlgn="base" hangingPunct="1">
        <a:lnSpc>
          <a:spcPct val="90000"/>
        </a:lnSpc>
        <a:spcBef>
          <a:spcPts val="1050"/>
        </a:spcBef>
        <a:spcAft>
          <a:spcPct val="0"/>
        </a:spcAft>
        <a:buClr>
          <a:schemeClr val="tx2"/>
        </a:buClr>
        <a:buFont typeface="Arial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469231" indent="-209606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indent="-172687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58670" indent="-1298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12340" indent="-166732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80369"/>
          </a:xfrm>
        </p:spPr>
        <p:txBody>
          <a:bodyPr/>
          <a:lstStyle/>
          <a:p>
            <a:r>
              <a:rPr lang="en-US" dirty="0" smtClean="0"/>
              <a:t>Target Module Fabrication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Drew Winder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Target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895600"/>
            <a:ext cx="19812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Don Abercrombie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Mike Atherton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Bernie Riemer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Mark Wendel</a:t>
            </a:r>
          </a:p>
        </p:txBody>
      </p:sp>
    </p:spTree>
    <p:extLst>
      <p:ext uri="{BB962C8B-B14F-4D97-AF65-F5344CB8AC3E}">
        <p14:creationId xmlns:p14="http://schemas.microsoft.com/office/powerpoint/2010/main" val="186373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5" t="28409" r="41819" b="23747"/>
          <a:stretch/>
        </p:blipFill>
        <p:spPr>
          <a:xfrm>
            <a:off x="451531" y="1895075"/>
            <a:ext cx="2966653" cy="3163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Partial Penetration Welds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77763" y="1691687"/>
            <a:ext cx="4712488" cy="303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1" dirty="0"/>
              <a:t>Machined features leave ½ inch by ¼ inch (12 mm x 6mm) passages between bulk inlets and return passage.</a:t>
            </a:r>
          </a:p>
          <a:p>
            <a:r>
              <a:rPr lang="en-US" sz="2101" dirty="0"/>
              <a:t>Size intended to allow radiograph film to be inserted.</a:t>
            </a:r>
          </a:p>
          <a:p>
            <a:r>
              <a:rPr lang="en-US" sz="2101" dirty="0"/>
              <a:t>Mercury flow through holes not significant.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149110" y="1895075"/>
            <a:ext cx="1928652" cy="15865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149110" y="1895075"/>
            <a:ext cx="1928652" cy="249559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8" t="21727" r="22616" b="26920"/>
          <a:stretch/>
        </p:blipFill>
        <p:spPr>
          <a:xfrm>
            <a:off x="4521055" y="4648200"/>
            <a:ext cx="2149110" cy="1647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99721" y="3476620"/>
            <a:ext cx="121033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Front Body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0570" y="2814658"/>
            <a:ext cx="123603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2949897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Fabrication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MTX-013</a:t>
            </a:r>
          </a:p>
          <a:p>
            <a:pPr lvl="1"/>
            <a:r>
              <a:rPr lang="en-US" dirty="0"/>
              <a:t>Updated original type, identical to current MTX-010 spare</a:t>
            </a:r>
          </a:p>
          <a:p>
            <a:pPr lvl="1"/>
            <a:r>
              <a:rPr lang="en-US" dirty="0"/>
              <a:t>Sensors will be improved over MTX-010.</a:t>
            </a:r>
          </a:p>
          <a:p>
            <a:pPr lvl="1"/>
            <a:r>
              <a:rPr lang="en-US" dirty="0"/>
              <a:t>Projected delivery June 2016.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55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Injection 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6" y="1739064"/>
            <a:ext cx="9116285" cy="426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79583" y="1066800"/>
            <a:ext cx="116441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New gas supply port</a:t>
            </a:r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7442868" y="1525409"/>
            <a:ext cx="628814" cy="12919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91200" y="1371600"/>
            <a:ext cx="112003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Modified vent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402468" y="1994162"/>
            <a:ext cx="171495" cy="823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31126" y="4735217"/>
            <a:ext cx="205567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New hardware in mercury passages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(one on each side)</a:t>
            </a: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4750402" y="4252176"/>
            <a:ext cx="1880725" cy="798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18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Bubbler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572" y="1012831"/>
            <a:ext cx="2530023" cy="460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5432">
            <a:off x="40428" y="2180107"/>
            <a:ext cx="7884709" cy="22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7551" y="5124892"/>
            <a:ext cx="236281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Bubbler weldment fits in new holes in transition piece.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3356" y="4057814"/>
            <a:ext cx="184833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Single bent tube supplies gas.  Will be in the mercury flow.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1" y="1694999"/>
            <a:ext cx="257355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Penetration passes gas from the back of the target to inside the flow passages.</a:t>
            </a: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6916952" y="2103679"/>
            <a:ext cx="524011" cy="191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239730" y="3315384"/>
            <a:ext cx="414445" cy="742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90782" y="4839068"/>
            <a:ext cx="266769" cy="5074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00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5" t="27117" r="9050" b="7275"/>
          <a:stretch/>
        </p:blipFill>
        <p:spPr bwMode="auto">
          <a:xfrm>
            <a:off x="-457200" y="1676400"/>
            <a:ext cx="6277066" cy="399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0788" y="2053732"/>
            <a:ext cx="3435610" cy="3036624"/>
          </a:xfrm>
        </p:spPr>
        <p:txBody>
          <a:bodyPr/>
          <a:lstStyle/>
          <a:p>
            <a:r>
              <a:rPr lang="en-US" dirty="0" smtClean="0"/>
              <a:t>Gas vent changed</a:t>
            </a:r>
          </a:p>
          <a:p>
            <a:pPr lvl="1"/>
            <a:r>
              <a:rPr lang="en-US" dirty="0" smtClean="0"/>
              <a:t>Moved towards elbow.</a:t>
            </a:r>
          </a:p>
          <a:p>
            <a:pPr lvl="1"/>
            <a:r>
              <a:rPr lang="en-US" dirty="0" smtClean="0"/>
              <a:t>Collection pocket added.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2049" y="1237869"/>
            <a:ext cx="181529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Old  Vent </a:t>
            </a:r>
            <a:r>
              <a:rPr lang="en-US" dirty="0" smtClean="0"/>
              <a:t>Location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(will be capped)</a:t>
            </a:r>
            <a:endParaRPr lang="en-US" dirty="0" smtClean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2137513" y="2078099"/>
            <a:ext cx="382185" cy="8937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99090" y="2089933"/>
            <a:ext cx="128983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New Vent Location</a:t>
            </a: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3427348" y="2311589"/>
            <a:ext cx="471743" cy="6069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10072" y="5443859"/>
            <a:ext cx="133727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Added gas collection pocket</a:t>
            </a: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 flipV="1">
            <a:off x="3569767" y="4008688"/>
            <a:ext cx="1140307" cy="1750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94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Fabrication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MTX-011</a:t>
            </a:r>
          </a:p>
          <a:p>
            <a:pPr lvl="1"/>
            <a:r>
              <a:rPr lang="en-US" dirty="0" smtClean="0"/>
              <a:t>Jet-flow type target</a:t>
            </a:r>
          </a:p>
          <a:p>
            <a:pPr lvl="1"/>
            <a:r>
              <a:rPr lang="en-US" dirty="0" smtClean="0"/>
              <a:t>Includes modifications to increase fatigue life at front body and transition weld</a:t>
            </a:r>
          </a:p>
          <a:p>
            <a:pPr lvl="1"/>
            <a:r>
              <a:rPr lang="en-US" dirty="0" smtClean="0"/>
              <a:t>Includes orifice bubbler gas injection hardware.</a:t>
            </a:r>
          </a:p>
          <a:p>
            <a:pPr lvl="1"/>
            <a:r>
              <a:rPr lang="en-US" dirty="0" smtClean="0"/>
              <a:t>Will include strain sensors</a:t>
            </a:r>
          </a:p>
          <a:p>
            <a:pPr lvl="1"/>
            <a:r>
              <a:rPr lang="en-US" dirty="0" smtClean="0"/>
              <a:t>Projected delivery August 2016</a:t>
            </a:r>
          </a:p>
          <a:p>
            <a:r>
              <a:rPr lang="en-US" dirty="0" smtClean="0"/>
              <a:t>MTX-012</a:t>
            </a:r>
          </a:p>
          <a:p>
            <a:pPr lvl="1"/>
            <a:r>
              <a:rPr lang="en-US" dirty="0" smtClean="0"/>
              <a:t>Jet-flow type</a:t>
            </a:r>
          </a:p>
          <a:p>
            <a:pPr lvl="1"/>
            <a:r>
              <a:rPr lang="en-US" dirty="0" smtClean="0"/>
              <a:t>Same as MTX-011</a:t>
            </a:r>
          </a:p>
          <a:p>
            <a:pPr lvl="1"/>
            <a:r>
              <a:rPr lang="en-US" dirty="0" smtClean="0"/>
              <a:t>Projected delivery September 2016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57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Fabrication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MTX-008</a:t>
            </a:r>
          </a:p>
          <a:p>
            <a:pPr lvl="1"/>
            <a:r>
              <a:rPr lang="en-US" dirty="0" smtClean="0"/>
              <a:t>Jet-flow type target</a:t>
            </a:r>
          </a:p>
          <a:p>
            <a:pPr lvl="1"/>
            <a:r>
              <a:rPr lang="en-US" dirty="0" smtClean="0"/>
              <a:t>Construction on hold</a:t>
            </a:r>
          </a:p>
          <a:p>
            <a:pPr lvl="2"/>
            <a:r>
              <a:rPr lang="en-US" dirty="0" smtClean="0"/>
              <a:t>At time of T10 leak, was already fabricated past the weld of the T10 leak location</a:t>
            </a:r>
          </a:p>
          <a:p>
            <a:pPr lvl="2"/>
            <a:r>
              <a:rPr lang="en-US" dirty="0" smtClean="0"/>
              <a:t>Has 25% reduction in thickness at T12 leak location</a:t>
            </a:r>
          </a:p>
          <a:p>
            <a:pPr lvl="1"/>
            <a:r>
              <a:rPr lang="en-US" dirty="0" smtClean="0"/>
              <a:t>Projected delivery not before 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36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FY16 Fabrication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Fabrication plans are based on projected target consumption.</a:t>
            </a:r>
          </a:p>
          <a:p>
            <a:pPr lvl="1"/>
            <a:r>
              <a:rPr lang="en-US" dirty="0" smtClean="0"/>
              <a:t>Consumption rates are based on planned target removals  in the near term, followed by a 2 target a year pace in future years.</a:t>
            </a:r>
          </a:p>
          <a:p>
            <a:pPr lvl="1"/>
            <a:r>
              <a:rPr lang="en-US" dirty="0" smtClean="0"/>
              <a:t>Goal is to maintain at least 3 ready spares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12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FY16 Target Fabrication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Projected target inventory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1978" y="1828800"/>
            <a:ext cx="9147957" cy="2661426"/>
            <a:chOff x="-1978" y="1828800"/>
            <a:chExt cx="9147957" cy="2661426"/>
          </a:xfrm>
        </p:grpSpPr>
        <p:graphicFrame>
          <p:nvGraphicFramePr>
            <p:cNvPr id="4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70075941"/>
                </p:ext>
              </p:extLst>
            </p:nvPr>
          </p:nvGraphicFramePr>
          <p:xfrm>
            <a:off x="1144978" y="1828800"/>
            <a:ext cx="8001001" cy="2661426"/>
          </p:xfrm>
          <a:graphic>
            <a:graphicData uri="http://schemas.openxmlformats.org/drawingml/2006/table">
              <a:tbl>
                <a:tblPr>
                  <a:tableStyleId>{2D5ABB26-0587-4C30-8999-92F81FD0307C}</a:tableStyleId>
                </a:tblPr>
                <a:tblGrid>
                  <a:gridCol w="228600">
                    <a:extLst>
                      <a:ext uri="{9D8B030D-6E8A-4147-A177-3AD203B41FA5}">
                        <a16:colId xmlns:a16="http://schemas.microsoft.com/office/drawing/2014/main" val="605907468"/>
                      </a:ext>
                    </a:extLst>
                  </a:gridCol>
                  <a:gridCol w="914400">
                    <a:extLst>
                      <a:ext uri="{9D8B030D-6E8A-4147-A177-3AD203B41FA5}">
                        <a16:colId xmlns:a16="http://schemas.microsoft.com/office/drawing/2014/main" val="2363299117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val="340290883"/>
                      </a:ext>
                    </a:extLst>
                  </a:gridCol>
                  <a:gridCol w="914400">
                    <a:extLst>
                      <a:ext uri="{9D8B030D-6E8A-4147-A177-3AD203B41FA5}">
                        <a16:colId xmlns:a16="http://schemas.microsoft.com/office/drawing/2014/main" val="1643470615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val="3065654850"/>
                      </a:ext>
                    </a:extLst>
                  </a:gridCol>
                  <a:gridCol w="914400">
                    <a:extLst>
                      <a:ext uri="{9D8B030D-6E8A-4147-A177-3AD203B41FA5}">
                        <a16:colId xmlns:a16="http://schemas.microsoft.com/office/drawing/2014/main" val="3667114421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val="1787419531"/>
                      </a:ext>
                    </a:extLst>
                  </a:gridCol>
                  <a:gridCol w="914400">
                    <a:extLst>
                      <a:ext uri="{9D8B030D-6E8A-4147-A177-3AD203B41FA5}">
                        <a16:colId xmlns:a16="http://schemas.microsoft.com/office/drawing/2014/main" val="2551664461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val="2124033816"/>
                      </a:ext>
                    </a:extLst>
                  </a:gridCol>
                  <a:gridCol w="914400">
                    <a:extLst>
                      <a:ext uri="{9D8B030D-6E8A-4147-A177-3AD203B41FA5}">
                        <a16:colId xmlns:a16="http://schemas.microsoft.com/office/drawing/2014/main" val="2658377154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val="3418254956"/>
                      </a:ext>
                    </a:extLst>
                  </a:gridCol>
                  <a:gridCol w="914400">
                    <a:extLst>
                      <a:ext uri="{9D8B030D-6E8A-4147-A177-3AD203B41FA5}">
                        <a16:colId xmlns:a16="http://schemas.microsoft.com/office/drawing/2014/main" val="305646661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val="2512648985"/>
                      </a:ext>
                    </a:extLst>
                  </a:gridCol>
                  <a:gridCol w="914401">
                    <a:extLst>
                      <a:ext uri="{9D8B030D-6E8A-4147-A177-3AD203B41FA5}">
                        <a16:colId xmlns:a16="http://schemas.microsoft.com/office/drawing/2014/main" val="2330109508"/>
                      </a:ext>
                    </a:extLst>
                  </a:gridCol>
                </a:tblGrid>
                <a:tr h="382939">
                  <a:tc rowSpan="7">
                    <a:txBody>
                      <a:bodyPr/>
                      <a:lstStyle/>
                      <a:p>
                        <a:pPr algn="ctr" fontAlgn="ctr"/>
                        <a:r>
                          <a:rPr lang="en-US" sz="1400" u="none" strike="noStrike" dirty="0">
                            <a:effectLst/>
                          </a:rPr>
                          <a:t>Winter 15/16 Shutdown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vert="vert" anchor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Early </a:t>
                        </a:r>
                        <a:r>
                          <a:rPr lang="en-US" sz="1400" u="none" strike="noStrike" dirty="0">
                            <a:effectLst/>
                          </a:rPr>
                          <a:t>16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rowSpan="7">
                    <a:txBody>
                      <a:bodyPr/>
                      <a:lstStyle/>
                      <a:p>
                        <a:pPr algn="ctr" fontAlgn="ctr"/>
                        <a:r>
                          <a:rPr lang="en-US" sz="1400" u="none" strike="noStrike" dirty="0">
                            <a:effectLst/>
                          </a:rPr>
                          <a:t>Summer 16 Shutdown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vert="vert" anchor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Late </a:t>
                        </a:r>
                        <a:r>
                          <a:rPr lang="en-US" sz="1400" u="none" strike="noStrike" dirty="0">
                            <a:effectLst/>
                          </a:rPr>
                          <a:t>16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rowSpan="7">
                    <a:txBody>
                      <a:bodyPr/>
                      <a:lstStyle/>
                      <a:p>
                        <a:pPr algn="ctr" fontAlgn="ctr"/>
                        <a:r>
                          <a:rPr lang="en-US" sz="1400" u="none" strike="noStrike" dirty="0">
                            <a:effectLst/>
                          </a:rPr>
                          <a:t>Winter 16/17 </a:t>
                        </a:r>
                        <a:r>
                          <a:rPr lang="en-US" sz="1400" u="none" strike="noStrike" dirty="0" smtClean="0">
                            <a:effectLst/>
                          </a:rPr>
                          <a:t>Shutdown (IRP)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vert="vert" anchor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Early </a:t>
                        </a:r>
                        <a:r>
                          <a:rPr lang="en-US" sz="1400" u="none" strike="noStrike" dirty="0">
                            <a:effectLst/>
                          </a:rPr>
                          <a:t>17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rowSpan="7">
                    <a:txBody>
                      <a:bodyPr/>
                      <a:lstStyle/>
                      <a:p>
                        <a:pPr algn="ctr" fontAlgn="ctr"/>
                        <a:r>
                          <a:rPr lang="en-US" sz="1400" u="none" strike="noStrike" dirty="0">
                            <a:effectLst/>
                          </a:rPr>
                          <a:t>Summer 17 Shutdown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vert="vert" anchor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Late 17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rowSpan="7">
                    <a:txBody>
                      <a:bodyPr/>
                      <a:lstStyle/>
                      <a:p>
                        <a:pPr algn="ctr" fontAlgn="ctr"/>
                        <a:r>
                          <a:rPr lang="en-US" sz="1400" u="none" strike="noStrike" dirty="0">
                            <a:effectLst/>
                          </a:rPr>
                          <a:t>Winter 17/18 Shutdown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vert="vert" anchor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Early </a:t>
                        </a:r>
                        <a:r>
                          <a:rPr lang="en-US" sz="1400" u="none" strike="noStrike" dirty="0">
                            <a:effectLst/>
                          </a:rPr>
                          <a:t>18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rowSpan="7">
                    <a:txBody>
                      <a:bodyPr/>
                      <a:lstStyle/>
                      <a:p>
                        <a:pPr algn="ctr" fontAlgn="ctr"/>
                        <a:r>
                          <a:rPr lang="en-US" sz="1400" u="none" strike="noStrike" dirty="0">
                            <a:effectLst/>
                          </a:rPr>
                          <a:t>Summer 18 Shutdown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vert="vert" anchor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Late </a:t>
                        </a:r>
                        <a:r>
                          <a:rPr lang="en-US" sz="1400" u="none" strike="noStrike" dirty="0">
                            <a:effectLst/>
                          </a:rPr>
                          <a:t>18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rowSpan="7"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Winter 18/19 Shutdown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vert="vert" anchor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Early </a:t>
                        </a:r>
                        <a:r>
                          <a:rPr lang="en-US" sz="1400" u="none" strike="noStrike" dirty="0">
                            <a:effectLst/>
                          </a:rPr>
                          <a:t>19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3469895500"/>
                    </a:ext>
                  </a:extLst>
                </a:tr>
                <a:tr h="382939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MTX-009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MTX-010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MTX-011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MTX-011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smtClean="0">
                            <a:effectLst/>
                          </a:rPr>
                          <a:t>MTX-013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MTX-012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MTX-008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2127598079"/>
                    </a:ext>
                  </a:extLst>
                </a:tr>
                <a:tr h="382939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ORTE-003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ORTE-003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ORTE-003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ORTE-003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ORTE-003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ORTE-003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ORTE-003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extLst>
                    <a:ext uri="{0D108BD9-81ED-4DB2-BD59-A6C34878D82A}">
                      <a16:rowId xmlns:a16="http://schemas.microsoft.com/office/drawing/2014/main" val="4217004611"/>
                    </a:ext>
                  </a:extLst>
                </a:tr>
                <a:tr h="382939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MTX-010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MTX-013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MTX-013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MTX-013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>
                            <a:effectLst/>
                          </a:rPr>
                          <a:t>MTX-012</a:t>
                        </a:r>
                        <a:endPara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MTX-008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extLst>
                    <a:ext uri="{0D108BD9-81ED-4DB2-BD59-A6C34878D82A}">
                      <a16:rowId xmlns:a16="http://schemas.microsoft.com/office/drawing/2014/main" val="393906739"/>
                    </a:ext>
                  </a:extLst>
                </a:tr>
                <a:tr h="382939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</a:rPr>
                          <a:t>MTX-011</a:t>
                        </a:r>
                        <a:endParaRPr lang="en-US" sz="1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>
                            <a:effectLst/>
                          </a:rPr>
                          <a:t>MTX-012</a:t>
                        </a:r>
                        <a:endPara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MTX-012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>
                            <a:effectLst/>
                          </a:rPr>
                          <a:t>MTX-008</a:t>
                        </a:r>
                        <a:endPara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extLst>
                    <a:ext uri="{0D108BD9-81ED-4DB2-BD59-A6C34878D82A}">
                      <a16:rowId xmlns:a16="http://schemas.microsoft.com/office/drawing/2014/main" val="111811272"/>
                    </a:ext>
                  </a:extLst>
                </a:tr>
                <a:tr h="363792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</a:rPr>
                          <a:t>MTX-012</a:t>
                        </a:r>
                        <a:endParaRPr lang="en-US" sz="1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</a:rPr>
                          <a:t>MTX-008</a:t>
                        </a:r>
                        <a:endParaRPr lang="en-US" sz="1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MTX-008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extLst>
                    <a:ext uri="{0D108BD9-81ED-4DB2-BD59-A6C34878D82A}">
                      <a16:rowId xmlns:a16="http://schemas.microsoft.com/office/drawing/2014/main" val="479266737"/>
                    </a:ext>
                  </a:extLst>
                </a:tr>
                <a:tr h="382939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extLst>
                    <a:ext uri="{0D108BD9-81ED-4DB2-BD59-A6C34878D82A}">
                      <a16:rowId xmlns:a16="http://schemas.microsoft.com/office/drawing/2014/main" val="1957087319"/>
                    </a:ext>
                  </a:extLst>
                </a:tr>
              </a:tbl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7111" y="2226179"/>
              <a:ext cx="1066800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Installed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111" y="2584189"/>
              <a:ext cx="106680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Ready Spares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0" y="2209800"/>
              <a:ext cx="11449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-1978" y="2590800"/>
              <a:ext cx="11449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7111" y="3248733"/>
              <a:ext cx="106680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>
                  <a:solidFill>
                    <a:schemeClr val="bg2">
                      <a:lumMod val="75000"/>
                    </a:schemeClr>
                  </a:solidFill>
                </a:rPr>
                <a:t>Arriving Spares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9936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FY16 Target Fabrication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was to develop an improved original flow type target design to begin fabrication in mid-2016</a:t>
            </a:r>
          </a:p>
          <a:p>
            <a:r>
              <a:rPr lang="en-US" dirty="0" smtClean="0"/>
              <a:t>Analysis has shown proposed target designs have vulnerabilities</a:t>
            </a:r>
          </a:p>
          <a:p>
            <a:pPr lvl="1"/>
            <a:r>
              <a:rPr lang="en-US" dirty="0" smtClean="0"/>
              <a:t>More details in next presentation</a:t>
            </a:r>
          </a:p>
          <a:p>
            <a:r>
              <a:rPr lang="en-US" dirty="0" smtClean="0"/>
              <a:t>Continue to pursue improved target designs, but will fabricate more original flow type targets in the interim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Spares status</a:t>
            </a:r>
          </a:p>
          <a:p>
            <a:r>
              <a:rPr lang="en-US" dirty="0" smtClean="0"/>
              <a:t>Ongoing Fabrication Status</a:t>
            </a:r>
          </a:p>
          <a:p>
            <a:pPr lvl="1"/>
            <a:r>
              <a:rPr lang="en-US" dirty="0" smtClean="0"/>
              <a:t>Upgraded original </a:t>
            </a:r>
            <a:r>
              <a:rPr lang="en-US" dirty="0" smtClean="0"/>
              <a:t>flow targets</a:t>
            </a:r>
          </a:p>
          <a:p>
            <a:pPr lvl="1"/>
            <a:r>
              <a:rPr lang="en-US" dirty="0" smtClean="0"/>
              <a:t>Jet-flow targets</a:t>
            </a:r>
          </a:p>
          <a:p>
            <a:r>
              <a:rPr lang="en-US" dirty="0" smtClean="0"/>
              <a:t>FY16 Planned Fabrication</a:t>
            </a:r>
          </a:p>
          <a:p>
            <a:pPr lvl="1"/>
            <a:r>
              <a:rPr lang="en-US" dirty="0" smtClean="0"/>
              <a:t>Water shroud</a:t>
            </a:r>
          </a:p>
          <a:p>
            <a:pPr lvl="1"/>
            <a:r>
              <a:rPr lang="en-US" dirty="0" smtClean="0"/>
              <a:t>Updated original flow mercury vessels</a:t>
            </a:r>
          </a:p>
          <a:p>
            <a:r>
              <a:rPr lang="en-US" dirty="0" smtClean="0"/>
              <a:t>Future Fabrication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97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FY16 Target Fabrication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fabrication requires ~66 weeks</a:t>
            </a:r>
          </a:p>
          <a:p>
            <a:r>
              <a:rPr lang="en-US" dirty="0" smtClean="0"/>
              <a:t>Water shroud and mercury vessel components are independent until 41</a:t>
            </a:r>
            <a:r>
              <a:rPr lang="en-US" baseline="30000" dirty="0" smtClean="0"/>
              <a:t>st</a:t>
            </a:r>
            <a:r>
              <a:rPr lang="en-US" dirty="0" smtClean="0"/>
              <a:t> week.</a:t>
            </a:r>
          </a:p>
          <a:p>
            <a:r>
              <a:rPr lang="en-US" dirty="0" smtClean="0"/>
              <a:t>Water shroud fabrication requires ~16 week lead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" y="4495800"/>
            <a:ext cx="7452360" cy="533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Water Shroud Fabrication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5029200"/>
            <a:ext cx="5257800" cy="533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Mercury Vessel Fabrication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3800" y="4495800"/>
            <a:ext cx="1600200" cy="1066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Final Target Assembly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5218989"/>
            <a:ext cx="1219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16 weeks</a:t>
            </a: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1828800" y="5389805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1440" y="5410200"/>
            <a:ext cx="464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440" y="5105400"/>
            <a:ext cx="0" cy="4552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91000" y="4026108"/>
            <a:ext cx="1219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6</a:t>
            </a:r>
            <a:r>
              <a:rPr lang="en-US" dirty="0" smtClean="0"/>
              <a:t>6 weeks</a:t>
            </a:r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>
            <a:off x="5410200" y="4196924"/>
            <a:ext cx="3733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1440" y="4189997"/>
            <a:ext cx="4099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3020" y="4012839"/>
            <a:ext cx="0" cy="4552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144000" y="4013630"/>
            <a:ext cx="0" cy="4552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242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FY16 Target Fabrication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start fabrication of two water shrouds by summer 2016</a:t>
            </a:r>
          </a:p>
          <a:p>
            <a:pPr lvl="1"/>
            <a:r>
              <a:rPr lang="en-US" dirty="0" smtClean="0"/>
              <a:t>Will incorporate lessons learned into drawings and fabrication specifications</a:t>
            </a:r>
          </a:p>
          <a:p>
            <a:r>
              <a:rPr lang="en-US" dirty="0" smtClean="0"/>
              <a:t>Will follow with order of at least one original type mercury vessel within 16 weeks</a:t>
            </a:r>
          </a:p>
          <a:p>
            <a:pPr lvl="1"/>
            <a:r>
              <a:rPr lang="en-US" dirty="0" smtClean="0"/>
              <a:t>Will incorporate lessons learned into drawings and fabrication specifications</a:t>
            </a:r>
          </a:p>
          <a:p>
            <a:pPr lvl="1"/>
            <a:r>
              <a:rPr lang="en-US" dirty="0" smtClean="0"/>
              <a:t>No major changes past current original type targets under fabrication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20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957" y="2743200"/>
            <a:ext cx="9147957" cy="2661426"/>
            <a:chOff x="-1978" y="1828800"/>
            <a:chExt cx="9147957" cy="2661426"/>
          </a:xfrm>
        </p:grpSpPr>
        <p:graphicFrame>
          <p:nvGraphicFramePr>
            <p:cNvPr id="5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90733021"/>
                </p:ext>
              </p:extLst>
            </p:nvPr>
          </p:nvGraphicFramePr>
          <p:xfrm>
            <a:off x="1144978" y="1828800"/>
            <a:ext cx="8001001" cy="2661426"/>
          </p:xfrm>
          <a:graphic>
            <a:graphicData uri="http://schemas.openxmlformats.org/drawingml/2006/table">
              <a:tbl>
                <a:tblPr>
                  <a:tableStyleId>{2D5ABB26-0587-4C30-8999-92F81FD0307C}</a:tableStyleId>
                </a:tblPr>
                <a:tblGrid>
                  <a:gridCol w="228600">
                    <a:extLst>
                      <a:ext uri="{9D8B030D-6E8A-4147-A177-3AD203B41FA5}">
                        <a16:colId xmlns:a16="http://schemas.microsoft.com/office/drawing/2014/main" val="605907468"/>
                      </a:ext>
                    </a:extLst>
                  </a:gridCol>
                  <a:gridCol w="914400">
                    <a:extLst>
                      <a:ext uri="{9D8B030D-6E8A-4147-A177-3AD203B41FA5}">
                        <a16:colId xmlns:a16="http://schemas.microsoft.com/office/drawing/2014/main" val="2363299117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val="340290883"/>
                      </a:ext>
                    </a:extLst>
                  </a:gridCol>
                  <a:gridCol w="914400">
                    <a:extLst>
                      <a:ext uri="{9D8B030D-6E8A-4147-A177-3AD203B41FA5}">
                        <a16:colId xmlns:a16="http://schemas.microsoft.com/office/drawing/2014/main" val="1643470615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val="3065654850"/>
                      </a:ext>
                    </a:extLst>
                  </a:gridCol>
                  <a:gridCol w="914400">
                    <a:extLst>
                      <a:ext uri="{9D8B030D-6E8A-4147-A177-3AD203B41FA5}">
                        <a16:colId xmlns:a16="http://schemas.microsoft.com/office/drawing/2014/main" val="3667114421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val="1787419531"/>
                      </a:ext>
                    </a:extLst>
                  </a:gridCol>
                  <a:gridCol w="914400">
                    <a:extLst>
                      <a:ext uri="{9D8B030D-6E8A-4147-A177-3AD203B41FA5}">
                        <a16:colId xmlns:a16="http://schemas.microsoft.com/office/drawing/2014/main" val="2551664461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val="2124033816"/>
                      </a:ext>
                    </a:extLst>
                  </a:gridCol>
                  <a:gridCol w="914400">
                    <a:extLst>
                      <a:ext uri="{9D8B030D-6E8A-4147-A177-3AD203B41FA5}">
                        <a16:colId xmlns:a16="http://schemas.microsoft.com/office/drawing/2014/main" val="2658377154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val="3418254956"/>
                      </a:ext>
                    </a:extLst>
                  </a:gridCol>
                  <a:gridCol w="914400">
                    <a:extLst>
                      <a:ext uri="{9D8B030D-6E8A-4147-A177-3AD203B41FA5}">
                        <a16:colId xmlns:a16="http://schemas.microsoft.com/office/drawing/2014/main" val="305646661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val="2512648985"/>
                      </a:ext>
                    </a:extLst>
                  </a:gridCol>
                  <a:gridCol w="914401">
                    <a:extLst>
                      <a:ext uri="{9D8B030D-6E8A-4147-A177-3AD203B41FA5}">
                        <a16:colId xmlns:a16="http://schemas.microsoft.com/office/drawing/2014/main" val="2330109508"/>
                      </a:ext>
                    </a:extLst>
                  </a:gridCol>
                </a:tblGrid>
                <a:tr h="382939">
                  <a:tc rowSpan="7">
                    <a:txBody>
                      <a:bodyPr/>
                      <a:lstStyle/>
                      <a:p>
                        <a:pPr algn="ctr" fontAlgn="ctr"/>
                        <a:r>
                          <a:rPr lang="en-US" sz="1400" u="none" strike="noStrike" dirty="0">
                            <a:effectLst/>
                          </a:rPr>
                          <a:t>Winter 15/16 Shutdown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vert="vert" anchor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Early </a:t>
                        </a:r>
                        <a:r>
                          <a:rPr lang="en-US" sz="1400" u="none" strike="noStrike" dirty="0">
                            <a:effectLst/>
                          </a:rPr>
                          <a:t>16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rowSpan="7">
                    <a:txBody>
                      <a:bodyPr/>
                      <a:lstStyle/>
                      <a:p>
                        <a:pPr algn="ctr" fontAlgn="ctr"/>
                        <a:r>
                          <a:rPr lang="en-US" sz="1400" u="none" strike="noStrike" dirty="0">
                            <a:effectLst/>
                          </a:rPr>
                          <a:t>Summer 16 Shutdown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vert="vert" anchor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Late </a:t>
                        </a:r>
                        <a:r>
                          <a:rPr lang="en-US" sz="1400" u="none" strike="noStrike" dirty="0">
                            <a:effectLst/>
                          </a:rPr>
                          <a:t>16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rowSpan="7">
                    <a:txBody>
                      <a:bodyPr/>
                      <a:lstStyle/>
                      <a:p>
                        <a:pPr algn="ctr" fontAlgn="ctr"/>
                        <a:r>
                          <a:rPr lang="en-US" sz="1400" u="none" strike="noStrike" dirty="0">
                            <a:effectLst/>
                          </a:rPr>
                          <a:t>Winter 16/17 </a:t>
                        </a:r>
                        <a:r>
                          <a:rPr lang="en-US" sz="1400" u="none" strike="noStrike" dirty="0" smtClean="0">
                            <a:effectLst/>
                          </a:rPr>
                          <a:t>Shutdown (IRP)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vert="vert" anchor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Early </a:t>
                        </a:r>
                        <a:r>
                          <a:rPr lang="en-US" sz="1400" u="none" strike="noStrike" dirty="0">
                            <a:effectLst/>
                          </a:rPr>
                          <a:t>17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rowSpan="7">
                    <a:txBody>
                      <a:bodyPr/>
                      <a:lstStyle/>
                      <a:p>
                        <a:pPr algn="ctr" fontAlgn="ctr"/>
                        <a:r>
                          <a:rPr lang="en-US" sz="1400" u="none" strike="noStrike" dirty="0">
                            <a:effectLst/>
                          </a:rPr>
                          <a:t>Summer 17 Shutdown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vert="vert" anchor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Late 17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rowSpan="7">
                    <a:txBody>
                      <a:bodyPr/>
                      <a:lstStyle/>
                      <a:p>
                        <a:pPr algn="ctr" fontAlgn="ctr"/>
                        <a:r>
                          <a:rPr lang="en-US" sz="1400" u="none" strike="noStrike" dirty="0">
                            <a:effectLst/>
                          </a:rPr>
                          <a:t>Winter 17/18 Shutdown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vert="vert" anchor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Early </a:t>
                        </a:r>
                        <a:r>
                          <a:rPr lang="en-US" sz="1400" u="none" strike="noStrike" dirty="0">
                            <a:effectLst/>
                          </a:rPr>
                          <a:t>18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rowSpan="7">
                    <a:txBody>
                      <a:bodyPr/>
                      <a:lstStyle/>
                      <a:p>
                        <a:pPr algn="ctr" fontAlgn="ctr"/>
                        <a:r>
                          <a:rPr lang="en-US" sz="1400" u="none" strike="noStrike" dirty="0">
                            <a:effectLst/>
                          </a:rPr>
                          <a:t>Summer 18 Shutdown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vert="vert" anchor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Late </a:t>
                        </a:r>
                        <a:r>
                          <a:rPr lang="en-US" sz="1400" u="none" strike="noStrike" dirty="0">
                            <a:effectLst/>
                          </a:rPr>
                          <a:t>18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rowSpan="7"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Winter 18/19 Shutdown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vert="vert" anchor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 smtClean="0">
                            <a:effectLst/>
                          </a:rPr>
                          <a:t>Early </a:t>
                        </a:r>
                        <a:r>
                          <a:rPr lang="en-US" sz="1400" u="none" strike="noStrike" dirty="0">
                            <a:effectLst/>
                          </a:rPr>
                          <a:t>19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3469895500"/>
                    </a:ext>
                  </a:extLst>
                </a:tr>
                <a:tr h="382939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MTX-009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MTX-010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MTX-013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MTX-013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MTX-011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MTX-012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MTX-008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2127598079"/>
                    </a:ext>
                  </a:extLst>
                </a:tr>
                <a:tr h="382939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ORTE-003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ORTE-003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ORTE-003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ORTE-003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ORTE-003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ORTE-003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ORTE-003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extLst>
                    <a:ext uri="{0D108BD9-81ED-4DB2-BD59-A6C34878D82A}">
                      <a16:rowId xmlns:a16="http://schemas.microsoft.com/office/drawing/2014/main" val="4217004611"/>
                    </a:ext>
                  </a:extLst>
                </a:tr>
                <a:tr h="382939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MTX-010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MTX-013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MTX-011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>
                            <a:effectLst/>
                          </a:rPr>
                          <a:t>MTX-011</a:t>
                        </a:r>
                        <a:endPara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>
                            <a:effectLst/>
                          </a:rPr>
                          <a:t>MTX-012</a:t>
                        </a:r>
                        <a:endPara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MTX-008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extLst>
                    <a:ext uri="{0D108BD9-81ED-4DB2-BD59-A6C34878D82A}">
                      <a16:rowId xmlns:a16="http://schemas.microsoft.com/office/drawing/2014/main" val="393906739"/>
                    </a:ext>
                  </a:extLst>
                </a:tr>
                <a:tr h="382939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</a:rPr>
                          <a:t>MTX-011</a:t>
                        </a:r>
                        <a:endParaRPr lang="en-US" sz="1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>
                            <a:effectLst/>
                          </a:rPr>
                          <a:t>MTX-012</a:t>
                        </a:r>
                        <a:endPara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>
                            <a:effectLst/>
                          </a:rPr>
                          <a:t>MTX-012</a:t>
                        </a:r>
                        <a:endPara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>
                            <a:effectLst/>
                          </a:rPr>
                          <a:t>MTX-008</a:t>
                        </a:r>
                        <a:endPara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extLst>
                    <a:ext uri="{0D108BD9-81ED-4DB2-BD59-A6C34878D82A}">
                      <a16:rowId xmlns:a16="http://schemas.microsoft.com/office/drawing/2014/main" val="111811272"/>
                    </a:ext>
                  </a:extLst>
                </a:tr>
                <a:tr h="363792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</a:rPr>
                          <a:t>MTX-012</a:t>
                        </a:r>
                        <a:endParaRPr lang="en-US" sz="1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</a:rPr>
                          <a:t>MTX-008</a:t>
                        </a:r>
                        <a:endParaRPr lang="en-US" sz="1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en-US" sz="1400" u="none" strike="noStrike" dirty="0">
                            <a:effectLst/>
                          </a:rPr>
                          <a:t>MTX-008</a:t>
                        </a:r>
                        <a:endPara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extLst>
                    <a:ext uri="{0D108BD9-81ED-4DB2-BD59-A6C34878D82A}">
                      <a16:rowId xmlns:a16="http://schemas.microsoft.com/office/drawing/2014/main" val="479266737"/>
                    </a:ext>
                  </a:extLst>
                </a:tr>
                <a:tr h="382939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en-U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9525" marR="9525" marT="9525" marB="0" anchor="ctr"/>
                  </a:tc>
                  <a:extLst>
                    <a:ext uri="{0D108BD9-81ED-4DB2-BD59-A6C34878D82A}">
                      <a16:rowId xmlns:a16="http://schemas.microsoft.com/office/drawing/2014/main" val="1957087319"/>
                    </a:ext>
                  </a:extLst>
                </a:tr>
              </a:tbl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7111" y="2226179"/>
              <a:ext cx="1066800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Installed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111" y="2584189"/>
              <a:ext cx="106680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Ready Spares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0" y="2209800"/>
              <a:ext cx="11449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-1978" y="2590800"/>
              <a:ext cx="11449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7111" y="3248733"/>
              <a:ext cx="106680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>
                  <a:solidFill>
                    <a:schemeClr val="bg2">
                      <a:lumMod val="75000"/>
                    </a:schemeClr>
                  </a:solidFill>
                </a:rPr>
                <a:t>Arriving Spares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7329063" y="5395325"/>
            <a:ext cx="1097212" cy="46277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33282" y="5404626"/>
            <a:ext cx="1097212" cy="46277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49834" y="5404626"/>
            <a:ext cx="883448" cy="46277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Target Fabrication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143000"/>
            <a:ext cx="8642640" cy="4471932"/>
          </a:xfrm>
        </p:spPr>
        <p:txBody>
          <a:bodyPr/>
          <a:lstStyle/>
          <a:p>
            <a:r>
              <a:rPr lang="en-US" dirty="0" smtClean="0"/>
              <a:t>Updated target mercury vessel designs will be procured when designs are complete</a:t>
            </a:r>
          </a:p>
          <a:p>
            <a:r>
              <a:rPr lang="en-US" dirty="0" smtClean="0"/>
              <a:t>Will keep the target fabrication pipeline flowing 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286000" y="5409584"/>
            <a:ext cx="3063834" cy="457816"/>
            <a:chOff x="91440" y="4495800"/>
            <a:chExt cx="9052560" cy="1066800"/>
          </a:xfrm>
        </p:grpSpPr>
        <p:sp>
          <p:nvSpPr>
            <p:cNvPr id="11" name="Rectangle 10"/>
            <p:cNvSpPr/>
            <p:nvPr/>
          </p:nvSpPr>
          <p:spPr>
            <a:xfrm>
              <a:off x="91440" y="4495800"/>
              <a:ext cx="7452360" cy="5334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0" y="5029200"/>
              <a:ext cx="5257800" cy="5334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43800" y="4495800"/>
              <a:ext cx="1600200" cy="1066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9" name="Up Arrow 18"/>
          <p:cNvSpPr/>
          <p:nvPr/>
        </p:nvSpPr>
        <p:spPr>
          <a:xfrm rot="904825">
            <a:off x="5235535" y="5079852"/>
            <a:ext cx="228600" cy="509532"/>
          </a:xfrm>
          <a:prstGeom prst="up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 rot="904825">
            <a:off x="6118982" y="5107996"/>
            <a:ext cx="228600" cy="509532"/>
          </a:xfrm>
          <a:prstGeom prst="up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1" name="Up Arrow 20"/>
          <p:cNvSpPr/>
          <p:nvPr/>
        </p:nvSpPr>
        <p:spPr>
          <a:xfrm rot="904825">
            <a:off x="7216193" y="5107996"/>
            <a:ext cx="228600" cy="509532"/>
          </a:xfrm>
          <a:prstGeom prst="up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 rot="904825">
            <a:off x="8313403" y="5125067"/>
            <a:ext cx="228600" cy="509532"/>
          </a:xfrm>
          <a:prstGeom prst="up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9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1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878" y="1447800"/>
            <a:ext cx="9171930" cy="40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72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" y="1038516"/>
            <a:ext cx="4500564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4259" y="1022885"/>
            <a:ext cx="4263278" cy="404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Full penetration weld all around.</a:t>
            </a:r>
          </a:p>
          <a:p>
            <a:pPr lvl="2"/>
            <a:r>
              <a:rPr lang="en-US" dirty="0" smtClean="0"/>
              <a:t>Area near racetrack will be machined before welding to allow full penetration, then filled back with GTAW.</a:t>
            </a:r>
          </a:p>
          <a:p>
            <a:pPr lvl="1"/>
            <a:r>
              <a:rPr lang="en-US" dirty="0" smtClean="0"/>
              <a:t>Radiographs possible all around weld.</a:t>
            </a:r>
          </a:p>
          <a:p>
            <a:pPr lvl="1"/>
            <a:r>
              <a:rPr lang="en-US" dirty="0" smtClean="0"/>
              <a:t>Compatible with analysis.</a:t>
            </a:r>
          </a:p>
          <a:p>
            <a:pPr lvl="1"/>
            <a:r>
              <a:rPr lang="en-US" dirty="0" smtClean="0"/>
              <a:t>Removes contact ambiguity on abutting faces.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897" y="3545187"/>
            <a:ext cx="9144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Front Body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3847" y="2677058"/>
            <a:ext cx="125585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2070080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508" y="1164612"/>
            <a:ext cx="8628678" cy="681212"/>
          </a:xfrm>
        </p:spPr>
        <p:txBody>
          <a:bodyPr/>
          <a:lstStyle/>
          <a:p>
            <a:r>
              <a:rPr lang="en-US" dirty="0" smtClean="0"/>
              <a:t>Proposed Changes – Elimination of Partial Penetration Weld Areas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Mercury Vessel Weldment before Modification, Drawing A222, Rev. 7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Mercury Vessel Weldment </a:t>
            </a:r>
            <a:r>
              <a:rPr lang="en-US" dirty="0" smtClean="0"/>
              <a:t>after Modification</a:t>
            </a:r>
            <a:r>
              <a:rPr lang="en-US" dirty="0"/>
              <a:t>, Drawing </a:t>
            </a:r>
            <a:r>
              <a:rPr lang="en-US" dirty="0" smtClean="0"/>
              <a:t>A222, Proposed Rev. 8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92436"/>
            <a:ext cx="3887212" cy="200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90" y="2871900"/>
            <a:ext cx="5056711" cy="207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21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38" y="609600"/>
            <a:ext cx="8756949" cy="557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4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Spares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 </a:t>
            </a:r>
            <a:r>
              <a:rPr lang="en-US" dirty="0"/>
              <a:t>r</a:t>
            </a:r>
            <a:r>
              <a:rPr lang="en-US" dirty="0" smtClean="0"/>
              <a:t>eady </a:t>
            </a:r>
            <a:r>
              <a:rPr lang="en-US" dirty="0"/>
              <a:t>s</a:t>
            </a:r>
            <a:r>
              <a:rPr lang="en-US" dirty="0" smtClean="0"/>
              <a:t>pare targets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ORTE-003 – Original design</a:t>
            </a:r>
          </a:p>
          <a:p>
            <a:pPr lvl="1"/>
            <a:r>
              <a:rPr lang="en-US" dirty="0" smtClean="0"/>
              <a:t>Sister unit to both ORTE-001 (&gt;4100 </a:t>
            </a:r>
            <a:r>
              <a:rPr lang="en-US" dirty="0" err="1" smtClean="0"/>
              <a:t>MW∙hr</a:t>
            </a:r>
            <a:r>
              <a:rPr lang="en-US" dirty="0" smtClean="0"/>
              <a:t>) and ORTE-002 (166 </a:t>
            </a:r>
            <a:r>
              <a:rPr lang="en-US" dirty="0" err="1" smtClean="0"/>
              <a:t>MW∙</a:t>
            </a:r>
            <a:r>
              <a:rPr lang="en-US" dirty="0" err="1"/>
              <a:t>hr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Includes trapezoidal cover plate</a:t>
            </a:r>
          </a:p>
          <a:p>
            <a:pPr lvl="1"/>
            <a:r>
              <a:rPr lang="en-US" dirty="0" smtClean="0"/>
              <a:t>Water shroud not removable</a:t>
            </a:r>
          </a:p>
          <a:p>
            <a:pPr lvl="1"/>
            <a:r>
              <a:rPr lang="en-US" dirty="0" smtClean="0"/>
              <a:t>Does not include newer material and processing improvements to increase cavitation damage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2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Spares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MTX-010 – Upgraded original design</a:t>
            </a:r>
          </a:p>
          <a:p>
            <a:pPr lvl="1"/>
            <a:r>
              <a:rPr lang="en-US" dirty="0" smtClean="0"/>
              <a:t>Does not have trapezoidal cover plate</a:t>
            </a:r>
          </a:p>
          <a:p>
            <a:pPr lvl="1"/>
            <a:r>
              <a:rPr lang="en-US" dirty="0" smtClean="0"/>
              <a:t>Removable water shroud</a:t>
            </a:r>
          </a:p>
          <a:p>
            <a:pPr lvl="1"/>
            <a:r>
              <a:rPr lang="en-US" dirty="0" smtClean="0"/>
              <a:t>Includes improvements to materials and processing to increase cavitation damage resistance</a:t>
            </a:r>
          </a:p>
          <a:p>
            <a:pPr lvl="1"/>
            <a:r>
              <a:rPr lang="en-US" dirty="0" smtClean="0"/>
              <a:t>Includes modifications to increase fatigue life at front body to transition weld</a:t>
            </a:r>
          </a:p>
          <a:p>
            <a:pPr lvl="1"/>
            <a:r>
              <a:rPr lang="en-US" dirty="0" smtClean="0"/>
              <a:t>Includes strain and temperature 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05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9266608"/>
              </p:ext>
            </p:extLst>
          </p:nvPr>
        </p:nvGraphicFramePr>
        <p:xfrm>
          <a:off x="72055" y="1524000"/>
          <a:ext cx="8915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Fabrication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35" y="1066800"/>
            <a:ext cx="8642640" cy="44719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Target fabrication is ongoing at Metalex</a:t>
            </a:r>
          </a:p>
          <a:p>
            <a:pPr marL="0" indent="0">
              <a:buNone/>
            </a:pPr>
            <a:r>
              <a:rPr lang="en-US" dirty="0" smtClean="0"/>
              <a:t>3 targets of 7 target contract delivered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1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Partial Penetration Welds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752"/>
            <a:ext cx="5659324" cy="394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3" b="99828" l="0" r="95978">
                        <a14:foregroundMark x1="1441" y1="26443" x2="57383" y2="22567"/>
                        <a14:foregroundMark x1="63325" y1="23084" x2="56783" y2="23514"/>
                        <a14:foregroundMark x1="50300" y1="87339" x2="63445" y2="95263"/>
                        <a14:backgroundMark x1="10744" y1="15504" x2="76050" y2="8269"/>
                        <a14:backgroundMark x1="2941" y1="32817" x2="52101" y2="29371"/>
                        <a14:backgroundMark x1="44718" y1="36434" x2="45018" y2="72438"/>
                        <a14:backgroundMark x1="75750" y1="57795" x2="59544" y2="56761"/>
                        <a14:backgroundMark x1="56182" y1="87339" x2="47959" y2="83979"/>
                        <a14:backgroundMark x1="39436" y1="82084" x2="0" y2="84755"/>
                        <a14:backgroundMark x1="4322" y1="30060" x2="41357" y2="26701"/>
                        <a14:backgroundMark x1="43878" y1="27735" x2="51261" y2="27390"/>
                        <a14:backgroundMark x1="51561" y1="26701" x2="58884" y2="26012"/>
                        <a14:backgroundMark x1="41897" y1="18174" x2="52281" y2="16624"/>
                        <a14:backgroundMark x1="69868" y1="20241" x2="71849" y2="19983"/>
                        <a14:backgroundMark x1="62065" y1="26012" x2="73950" y2="25581"/>
                        <a14:backgroundMark x1="76230" y1="26615" x2="87635" y2="39966"/>
                        <a14:backgroundMark x1="87455" y1="38071" x2="91957" y2="59345"/>
                        <a14:backgroundMark x1="92557" y1="55728" x2="89256" y2="73643"/>
                        <a14:backgroundMark x1="90336" y1="73040" x2="80312" y2="86047"/>
                        <a14:backgroundMark x1="45678" y1="71662" x2="26170" y2="70715"/>
                        <a14:backgroundMark x1="45618" y1="54436" x2="7563" y2="57709"/>
                        <a14:backgroundMark x1="47719" y1="84410" x2="1261" y2="87769"/>
                        <a14:backgroundMark x1="49100" y1="93540" x2="2101" y2="96469"/>
                        <a14:backgroundMark x1="39316" y1="43755" x2="6303" y2="48320"/>
                        <a14:backgroundMark x1="58163" y1="88889" x2="49400" y2="85960"/>
                        <a14:backgroundMark x1="59424" y1="89836" x2="47719" y2="85530"/>
                        <a14:backgroundMark x1="50600" y1="25495" x2="58403" y2="24892"/>
                        <a14:backgroundMark x1="58283" y1="25151" x2="59724" y2="25151"/>
                        <a14:backgroundMark x1="49100" y1="24806" x2="55462" y2="24548"/>
                        <a14:backgroundMark x1="55522" y1="24634" x2="61405" y2="24203"/>
                        <a14:backgroundMark x1="57383" y1="89922" x2="50720" y2="87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752"/>
            <a:ext cx="5659324" cy="394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147459" y="2040429"/>
            <a:ext cx="6483668" cy="335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58399" y="2158072"/>
            <a:ext cx="628814" cy="4573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6"/>
          <p:cNvSpPr txBox="1"/>
          <p:nvPr/>
        </p:nvSpPr>
        <p:spPr>
          <a:xfrm>
            <a:off x="3658553" y="1653981"/>
            <a:ext cx="165778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charset="0"/>
              </a:rPr>
              <a:t>Designed Weld 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Penetration</a:t>
            </a:r>
          </a:p>
        </p:txBody>
      </p:sp>
      <p:cxnSp>
        <p:nvCxnSpPr>
          <p:cNvPr id="9" name="Straight Arrow Connector 8"/>
          <p:cNvCxnSpPr>
            <a:stCxn id="10" idx="1"/>
          </p:cNvCxnSpPr>
          <p:nvPr/>
        </p:nvCxnSpPr>
        <p:spPr>
          <a:xfrm flipH="1" flipV="1">
            <a:off x="2972575" y="2786885"/>
            <a:ext cx="285824" cy="11294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58399" y="3788222"/>
            <a:ext cx="165778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prstClr val="black"/>
                </a:solidFill>
                <a:cs typeface="Arial" charset="0"/>
              </a:rPr>
              <a:t>Unwelded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 portions</a:t>
            </a: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2972575" y="3916368"/>
            <a:ext cx="285824" cy="10999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2515255" y="3916368"/>
            <a:ext cx="743144" cy="709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299" y="765549"/>
            <a:ext cx="3231235" cy="3604698"/>
          </a:xfrm>
        </p:spPr>
        <p:txBody>
          <a:bodyPr/>
          <a:lstStyle/>
          <a:p>
            <a:r>
              <a:rPr lang="en-US" dirty="0" smtClean="0"/>
              <a:t>Weaknesses</a:t>
            </a:r>
          </a:p>
          <a:p>
            <a:pPr lvl="1"/>
            <a:r>
              <a:rPr lang="en-US" dirty="0" smtClean="0"/>
              <a:t>Partial penetration weld,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ack of </a:t>
            </a:r>
            <a:r>
              <a:rPr lang="en-US" dirty="0" err="1" smtClean="0"/>
              <a:t>inspectability</a:t>
            </a:r>
            <a:r>
              <a:rPr lang="en-US" dirty="0" smtClean="0"/>
              <a:t>,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tress concentration from change in geometry, and</a:t>
            </a:r>
          </a:p>
          <a:p>
            <a:pPr lvl="1"/>
            <a:r>
              <a:rPr lang="en-US" dirty="0"/>
              <a:t>Stress singularity at weld root is bad for fatigue and impossible to resolve with linear FE analysis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2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Partial Penetration Welds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38325" y="-114526"/>
            <a:ext cx="9458357" cy="7308731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6" t="13246" b="20284"/>
          <a:stretch/>
        </p:blipFill>
        <p:spPr>
          <a:xfrm>
            <a:off x="4243669" y="1804716"/>
            <a:ext cx="6463067" cy="3661465"/>
          </a:xfrm>
        </p:spPr>
      </p:pic>
      <p:sp>
        <p:nvSpPr>
          <p:cNvPr id="3" name="TextBox 2"/>
          <p:cNvSpPr txBox="1"/>
          <p:nvPr/>
        </p:nvSpPr>
        <p:spPr>
          <a:xfrm>
            <a:off x="1016720" y="4806871"/>
            <a:ext cx="142859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Un-modified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4398" y="4806871"/>
            <a:ext cx="105670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M</a:t>
            </a:r>
            <a:r>
              <a:rPr lang="en-US" dirty="0" smtClean="0"/>
              <a:t>odified</a:t>
            </a:r>
          </a:p>
        </p:txBody>
      </p:sp>
    </p:spTree>
    <p:extLst>
      <p:ext uri="{BB962C8B-B14F-4D97-AF65-F5344CB8AC3E}">
        <p14:creationId xmlns:p14="http://schemas.microsoft.com/office/powerpoint/2010/main" val="147409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Partial Penetration Welds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11982" r="44983" b="33756"/>
          <a:stretch/>
        </p:blipFill>
        <p:spPr>
          <a:xfrm>
            <a:off x="0" y="1666107"/>
            <a:ext cx="4229473" cy="3424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6720" y="5078905"/>
            <a:ext cx="142859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Un-modified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4398" y="5078905"/>
            <a:ext cx="105670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M</a:t>
            </a:r>
            <a:r>
              <a:rPr lang="en-US" dirty="0" smtClean="0"/>
              <a:t>odified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5" t="14768" b="21857"/>
          <a:stretch/>
        </p:blipFill>
        <p:spPr>
          <a:xfrm>
            <a:off x="4286042" y="1885311"/>
            <a:ext cx="5430623" cy="32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1198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RNL Presentations Template (Wide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913069-075D-49F7-AF90-34940D148085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98F7A50-2969-4387-8ABB-A3555854BC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50F8B6-4A11-4B4C-906E-532188B82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Powerpoint-Template_HFIR-SNS.potx</Template>
  <TotalTime>471</TotalTime>
  <Words>950</Words>
  <Application>Microsoft Office PowerPoint</Application>
  <PresentationFormat>On-screen Show (4:3)</PresentationFormat>
  <Paragraphs>235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Times New Roman</vt:lpstr>
      <vt:lpstr>Powerpoint-Template_HFIR-SNS</vt:lpstr>
      <vt:lpstr>ORNL Presentations Template (Wide Screen)</vt:lpstr>
      <vt:lpstr>Target Module Fabrication Status</vt:lpstr>
      <vt:lpstr>Outline</vt:lpstr>
      <vt:lpstr>Terminology</vt:lpstr>
      <vt:lpstr>Spares Status</vt:lpstr>
      <vt:lpstr>Spares Status</vt:lpstr>
      <vt:lpstr>Ongoing Fabrication Status</vt:lpstr>
      <vt:lpstr>Reduce Partial Penetration Welds</vt:lpstr>
      <vt:lpstr>Reduce Partial Penetration Welds</vt:lpstr>
      <vt:lpstr>Reduce Partial Penetration Welds</vt:lpstr>
      <vt:lpstr>Reduce Partial Penetration Welds</vt:lpstr>
      <vt:lpstr>Ongoing Fabrication Status</vt:lpstr>
      <vt:lpstr>Gas Injection </vt:lpstr>
      <vt:lpstr>Gas Injection</vt:lpstr>
      <vt:lpstr>Gas Injection</vt:lpstr>
      <vt:lpstr>Ongoing Fabrication Status</vt:lpstr>
      <vt:lpstr>Ongoing Fabrication Status</vt:lpstr>
      <vt:lpstr>FY16 Fabrication</vt:lpstr>
      <vt:lpstr>FY16 Target Fabrication</vt:lpstr>
      <vt:lpstr>FY16 Target Fabrication</vt:lpstr>
      <vt:lpstr>FY16 Target Fabrication</vt:lpstr>
      <vt:lpstr>FY16 Target Fabrication</vt:lpstr>
      <vt:lpstr>Future Target Fabrication</vt:lpstr>
      <vt:lpstr>PowerPoint Presentation</vt:lpstr>
      <vt:lpstr>Backup</vt:lpstr>
      <vt:lpstr>Backup</vt:lpstr>
      <vt:lpstr>Proposed Changes – Elimination of Partial Penetration Weld Areas</vt:lpstr>
    </vt:vector>
  </TitlesOfParts>
  <Company>ORNL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Manning, Renee</dc:creator>
  <cp:keywords>Spallation Neuton Souce, Neutron Sciences Directorate</cp:keywords>
  <cp:lastModifiedBy>Winder, Drew E.</cp:lastModifiedBy>
  <cp:revision>35</cp:revision>
  <dcterms:created xsi:type="dcterms:W3CDTF">2014-04-28T13:33:12Z</dcterms:created>
  <dcterms:modified xsi:type="dcterms:W3CDTF">2016-02-09T16:55:01Z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