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7"/>
  </p:notesMasterIdLst>
  <p:sldIdLst>
    <p:sldId id="258" r:id="rId5"/>
    <p:sldId id="259" r:id="rId6"/>
    <p:sldId id="260" r:id="rId7"/>
    <p:sldId id="261" r:id="rId8"/>
    <p:sldId id="302" r:id="rId9"/>
    <p:sldId id="265" r:id="rId10"/>
    <p:sldId id="262" r:id="rId11"/>
    <p:sldId id="266" r:id="rId12"/>
    <p:sldId id="274" r:id="rId13"/>
    <p:sldId id="280" r:id="rId14"/>
    <p:sldId id="282" r:id="rId15"/>
    <p:sldId id="275" r:id="rId16"/>
    <p:sldId id="283" r:id="rId17"/>
    <p:sldId id="284" r:id="rId18"/>
    <p:sldId id="292" r:id="rId19"/>
    <p:sldId id="296" r:id="rId20"/>
    <p:sldId id="298" r:id="rId21"/>
    <p:sldId id="299" r:id="rId22"/>
    <p:sldId id="285" r:id="rId23"/>
    <p:sldId id="303" r:id="rId24"/>
    <p:sldId id="305" r:id="rId25"/>
    <p:sldId id="304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20" autoAdjust="0"/>
  </p:normalViewPr>
  <p:slideViewPr>
    <p:cSldViewPr showGuides="1">
      <p:cViewPr>
        <p:scale>
          <a:sx n="150" d="100"/>
          <a:sy n="15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4382-B8BE-44A9-9BEB-653DE93E9926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1A1EB-DCA2-48C9-AF73-04E467B84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85DF-CFA8-4A64-900B-3EDE2395F9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7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media" Target="../media/media2.wav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wav"/><Relationship Id="rId7" Type="http://schemas.openxmlformats.org/officeDocument/2006/relationships/image" Target="../media/image3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6.wav"/><Relationship Id="rId7" Type="http://schemas.openxmlformats.org/officeDocument/2006/relationships/image" Target="../media/image3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1281120"/>
          </a:xfrm>
        </p:spPr>
        <p:txBody>
          <a:bodyPr/>
          <a:lstStyle/>
          <a:p>
            <a:r>
              <a:rPr lang="en-US" dirty="0" smtClean="0"/>
              <a:t>Instrumentation of SNS Target Module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6019800" cy="22098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M. W. Wendel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SNS Accelerator Advisory Committee Meeting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February 16–18, 2016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899529"/>
            <a:ext cx="5257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Key contributors: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Wim</a:t>
            </a:r>
            <a:r>
              <a:rPr lang="en-US" dirty="0" smtClean="0"/>
              <a:t> Blokland, Jeff Bryan, Yun Liu, Bob Sangrey, </a:t>
            </a:r>
            <a:r>
              <a:rPr lang="en-US" dirty="0"/>
              <a:t>Bernie Riemer, </a:t>
            </a:r>
            <a:r>
              <a:rPr lang="en-US" dirty="0" smtClean="0"/>
              <a:t>Drew Winder</a:t>
            </a:r>
          </a:p>
        </p:txBody>
      </p:sp>
    </p:spTree>
    <p:extLst>
      <p:ext uri="{BB962C8B-B14F-4D97-AF65-F5344CB8AC3E}">
        <p14:creationId xmlns:p14="http://schemas.microsoft.com/office/powerpoint/2010/main" val="36427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5081"/>
            <a:ext cx="9017290" cy="827919"/>
          </a:xfrm>
        </p:spPr>
        <p:txBody>
          <a:bodyPr/>
          <a:lstStyle/>
          <a:p>
            <a:r>
              <a:rPr lang="en-US" sz="2800" dirty="0" smtClean="0"/>
              <a:t>Target T13 with cables ready for installation</a:t>
            </a:r>
            <a:endParaRPr lang="en-US" sz="2800" dirty="0"/>
          </a:p>
        </p:txBody>
      </p:sp>
      <p:pic>
        <p:nvPicPr>
          <p:cNvPr id="4" name="Content Placeholder 3" descr="IMG_16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642350" cy="4471988"/>
          </a:xfrm>
        </p:spPr>
      </p:pic>
      <p:sp>
        <p:nvSpPr>
          <p:cNvPr id="5" name="TextBox 4"/>
          <p:cNvSpPr txBox="1"/>
          <p:nvPr/>
        </p:nvSpPr>
        <p:spPr>
          <a:xfrm>
            <a:off x="4495800" y="5638800"/>
            <a:ext cx="3429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Connector Box and spool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24600" y="3352800"/>
            <a:ext cx="6858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5410200"/>
            <a:ext cx="3429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Fiber bundle</a:t>
            </a:r>
          </a:p>
        </p:txBody>
      </p:sp>
    </p:spTree>
    <p:extLst>
      <p:ext uri="{BB962C8B-B14F-4D97-AF65-F5344CB8AC3E}">
        <p14:creationId xmlns:p14="http://schemas.microsoft.com/office/powerpoint/2010/main" val="10225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32031" r="2323" b="41536"/>
          <a:stretch/>
        </p:blipFill>
        <p:spPr bwMode="auto">
          <a:xfrm>
            <a:off x="829022" y="3117129"/>
            <a:ext cx="11974505" cy="260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44" y="76200"/>
            <a:ext cx="8626376" cy="888705"/>
          </a:xfrm>
        </p:spPr>
        <p:txBody>
          <a:bodyPr/>
          <a:lstStyle/>
          <a:p>
            <a:r>
              <a:rPr lang="en-US" dirty="0" smtClean="0"/>
              <a:t>First instrumented </a:t>
            </a:r>
            <a:r>
              <a:rPr lang="en-US" dirty="0"/>
              <a:t>t</a:t>
            </a:r>
            <a:r>
              <a:rPr lang="en-US" dirty="0" smtClean="0"/>
              <a:t>arget (T13) provided </a:t>
            </a:r>
            <a:r>
              <a:rPr lang="en-US" dirty="0"/>
              <a:t>v</a:t>
            </a:r>
            <a:r>
              <a:rPr lang="en-US" dirty="0" smtClean="0"/>
              <a:t>aluable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55" y="1066800"/>
            <a:ext cx="6263445" cy="2478627"/>
          </a:xfrm>
        </p:spPr>
        <p:txBody>
          <a:bodyPr/>
          <a:lstStyle/>
          <a:p>
            <a:r>
              <a:rPr lang="en-US" sz="2000" dirty="0" smtClean="0"/>
              <a:t>Strain sensors on target front</a:t>
            </a:r>
          </a:p>
          <a:p>
            <a:r>
              <a:rPr lang="en-US" sz="2000" dirty="0" smtClean="0"/>
              <a:t>Accelerometers on piping</a:t>
            </a:r>
          </a:p>
          <a:p>
            <a:r>
              <a:rPr lang="en-US" sz="2000" dirty="0"/>
              <a:t>Collaboration involving many SNS groups</a:t>
            </a:r>
          </a:p>
          <a:p>
            <a:r>
              <a:rPr lang="en-US" sz="2000" dirty="0" smtClean="0"/>
              <a:t>Obtained data for single pulses and bursts of 10</a:t>
            </a:r>
          </a:p>
          <a:p>
            <a:endParaRPr lang="en-US" sz="2000" dirty="0"/>
          </a:p>
        </p:txBody>
      </p:sp>
      <p:pic>
        <p:nvPicPr>
          <p:cNvPr id="1030" name="Picture 6" descr="https://lh3.googleusercontent.com/P0I7-T5hXJevlic86__I6kWgP7DIzN-HK0yVp-HbxD9s5CTk0LvpGZiuV-Y-lS6bBA8b4p2ASiD8mBQraKDqPR77GAn7fjF1_eZMxml0l4yHGtCfEjY71hKVlxjVx8HLu_JhKC79RixRAhVGENjJGElFMgpYhT2j-VfdYksXzWCNrtZTWMrnohYtqACIuED0p3df7zmj55WXbAsI5rJRLLj9AEpWhLAK1ZXWbujXeNBxipmarCV4kxyXdBJytFPqwGoWwaYJI1nTAhAO-fkDhmABIZK3kJ7oJpUi7u0ls4dYRYveHjPR6vWHY4dhRF6Jzp1U7XncGK1GXwGZ2OXA3yDtvX7uPo0KuT6dN7iq0ybLUsnWbHcI8FLMbg4JZAfHsrrwmVSi2tByZ7y60_mxaVItptK3DjTY3OGfbpBRW3V_n_CYo1-Ndy0fEVVyVBZLXC9wK97uaEFyoV2_axk9D3TXUoTZmN0u9-0HpnOQ44JoYvvFH4HJTq8XK66df4s7rxJPiUIvLTKphhE9WU8S_AmUOQGUhtotlMEHYRc-QtA=w2381-h1339-no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3875" y="882551"/>
            <a:ext cx="3023429" cy="1347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9796" y="2221146"/>
            <a:ext cx="2575195" cy="7612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buClr>
                <a:schemeClr val="tx2"/>
              </a:buClr>
              <a:buFont typeface="Arial" charset="0"/>
              <a:buNone/>
              <a:defRPr sz="11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sz="1600" dirty="0"/>
              <a:t>Engineers monitor </a:t>
            </a:r>
            <a:r>
              <a:rPr lang="en-US" sz="1600" dirty="0" smtClean="0"/>
              <a:t>target data </a:t>
            </a:r>
            <a:r>
              <a:rPr lang="en-US" sz="1600" dirty="0"/>
              <a:t>acquisition </a:t>
            </a:r>
            <a:r>
              <a:rPr lang="en-US" sz="1600" dirty="0" smtClean="0"/>
              <a:t>system during pulse-on-demand</a:t>
            </a:r>
            <a:endParaRPr lang="en-US" sz="1600" dirty="0"/>
          </a:p>
        </p:txBody>
      </p:sp>
      <p:pic>
        <p:nvPicPr>
          <p:cNvPr id="11" name="TSM_Sensor09_Pulse02_PX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32825" y="3643083"/>
            <a:ext cx="344129" cy="34412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3370" y="3942232"/>
            <a:ext cx="1059630" cy="47690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PROTONS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6130" y="3624723"/>
            <a:ext cx="176327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Strain Sensors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03984" y="3302480"/>
            <a:ext cx="189221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Accelerometers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>
            <a:off x="4572000" y="3487146"/>
            <a:ext cx="1231984" cy="24665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" name="Rectangle 1023"/>
          <p:cNvSpPr/>
          <p:nvPr/>
        </p:nvSpPr>
        <p:spPr>
          <a:xfrm>
            <a:off x="6820151" y="4656265"/>
            <a:ext cx="2323849" cy="2586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TSM_Sensor10_Pulse19_PX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87729" y="4241262"/>
            <a:ext cx="330200" cy="330200"/>
          </a:xfrm>
          <a:prstGeom prst="rect">
            <a:avLst/>
          </a:prstGeom>
        </p:spPr>
      </p:pic>
      <p:sp>
        <p:nvSpPr>
          <p:cNvPr id="1032" name="TextBox 1031"/>
          <p:cNvSpPr txBox="1"/>
          <p:nvPr/>
        </p:nvSpPr>
        <p:spPr>
          <a:xfrm>
            <a:off x="848849" y="5731642"/>
            <a:ext cx="560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Instrumented Target Installed into Core Vessel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96200" y="3505200"/>
            <a:ext cx="903075" cy="76594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610600" y="4357511"/>
            <a:ext cx="533400" cy="1693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Data were collected for the following conditions before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0634"/>
            <a:ext cx="7956840" cy="4467516"/>
          </a:xfrm>
        </p:spPr>
        <p:txBody>
          <a:bodyPr/>
          <a:lstStyle/>
          <a:p>
            <a:r>
              <a:rPr lang="en-US" dirty="0" smtClean="0"/>
              <a:t>Internal pressure (positive and negative)</a:t>
            </a:r>
          </a:p>
          <a:p>
            <a:r>
              <a:rPr lang="en-US" dirty="0" smtClean="0"/>
              <a:t>Dead weight with and without mercury</a:t>
            </a:r>
          </a:p>
          <a:p>
            <a:r>
              <a:rPr lang="en-US" dirty="0" smtClean="0"/>
              <a:t>Flowing mercury at various pump speeds (vibrations)</a:t>
            </a:r>
          </a:p>
          <a:p>
            <a:r>
              <a:rPr lang="en-US" dirty="0" smtClean="0"/>
              <a:t>Single beam pulses</a:t>
            </a:r>
          </a:p>
          <a:p>
            <a:r>
              <a:rPr lang="en-US" dirty="0" smtClean="0"/>
              <a:t>Cycled beam pulses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Jet Flow Development-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9277" r="6802" b="11302"/>
          <a:stretch/>
        </p:blipFill>
        <p:spPr>
          <a:xfrm>
            <a:off x="3810000" y="2895600"/>
            <a:ext cx="5142169" cy="2819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95600" y="51054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 smtClean="0"/>
              <a:t>Generally, the target responded as predicted with FEA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03" y="4974222"/>
            <a:ext cx="9562362" cy="18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67795" y="5694746"/>
            <a:ext cx="819711" cy="3160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PROTONS</a:t>
            </a:r>
            <a:endParaRPr lang="en-US" sz="9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" y="1380307"/>
            <a:ext cx="8491258" cy="230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" y="3005419"/>
            <a:ext cx="8394364" cy="222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8353" y="1089212"/>
            <a:ext cx="322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MW equivalent pulse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60779" y="1380307"/>
            <a:ext cx="23646" cy="54776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05200" y="4495800"/>
            <a:ext cx="0" cy="1066800"/>
          </a:xfrm>
          <a:prstGeom prst="straightConnector1">
            <a:avLst/>
          </a:prstGeom>
          <a:ln>
            <a:solidFill>
              <a:srgbClr val="59E44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4495800"/>
            <a:ext cx="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0469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469618" cy="880369"/>
          </a:xfrm>
        </p:spPr>
        <p:txBody>
          <a:bodyPr/>
          <a:lstStyle/>
          <a:p>
            <a:r>
              <a:rPr lang="en-US" dirty="0" smtClean="0"/>
              <a:t>Best agreement between predicted and observed response in forward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760" r="11064"/>
          <a:stretch/>
        </p:blipFill>
        <p:spPr>
          <a:xfrm>
            <a:off x="534650" y="1143000"/>
            <a:ext cx="4848897" cy="219380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7" r="10457"/>
          <a:stretch/>
        </p:blipFill>
        <p:spPr bwMode="auto">
          <a:xfrm>
            <a:off x="641334" y="3336808"/>
            <a:ext cx="4742214" cy="22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8" r="58844"/>
          <a:stretch/>
        </p:blipFill>
        <p:spPr bwMode="auto">
          <a:xfrm>
            <a:off x="5452139" y="1030309"/>
            <a:ext cx="3528809" cy="294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3" r="8494"/>
          <a:stretch/>
        </p:blipFill>
        <p:spPr bwMode="auto">
          <a:xfrm>
            <a:off x="5538735" y="4057016"/>
            <a:ext cx="3442213" cy="192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45541" y="4304934"/>
            <a:ext cx="228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22229" y="4475750"/>
            <a:ext cx="228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 rot="1252738">
            <a:off x="6097524" y="492786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Positioned between ribs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145541" y="4646566"/>
            <a:ext cx="114300" cy="273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74141" y="4874655"/>
            <a:ext cx="308107" cy="144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63900" y="1403351"/>
            <a:ext cx="762000" cy="1108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Calculated</a:t>
            </a:r>
            <a:endParaRPr lang="en-US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06750" y="3606800"/>
            <a:ext cx="762000" cy="1108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Calculated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9081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877163"/>
          </a:xfrm>
        </p:spPr>
        <p:txBody>
          <a:bodyPr/>
          <a:lstStyle/>
          <a:p>
            <a:r>
              <a:rPr lang="en-US" dirty="0" smtClean="0"/>
              <a:t>Sensors 1 &amp; 5 should have similar responses – the data validate this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097280"/>
            <a:ext cx="386550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97280"/>
            <a:ext cx="386822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5424" y="6161097"/>
            <a:ext cx="21114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Vertical offset should be corrected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81161" y="5486400"/>
            <a:ext cx="486979" cy="64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4724400"/>
            <a:ext cx="762000" cy="1108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Calculated</a:t>
            </a:r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58000" y="4714550"/>
            <a:ext cx="762000" cy="1108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Calculated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142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0"/>
            <a:ext cx="8636290" cy="496290"/>
          </a:xfrm>
        </p:spPr>
        <p:txBody>
          <a:bodyPr/>
          <a:lstStyle/>
          <a:p>
            <a:r>
              <a:rPr lang="en-US" dirty="0" smtClean="0"/>
              <a:t>Sensor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0"/>
            <a:ext cx="5356098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277749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514600"/>
            <a:ext cx="11085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Sensor 8</a:t>
            </a: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1981200" y="1752600"/>
            <a:ext cx="2088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5943600"/>
            <a:ext cx="196020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Pulse 19 at 25µC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4191000"/>
            <a:ext cx="183182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Pulse 1 at 10µC</a:t>
            </a:r>
          </a:p>
        </p:txBody>
      </p:sp>
      <p:pic>
        <p:nvPicPr>
          <p:cNvPr id="3" name="TSM_Sensor08_Pulse01_PX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" y="3200400"/>
            <a:ext cx="812800" cy="812800"/>
          </a:xfrm>
          <a:prstGeom prst="rect">
            <a:avLst/>
          </a:prstGeom>
        </p:spPr>
      </p:pic>
      <p:pic>
        <p:nvPicPr>
          <p:cNvPr id="10" name="TSM_Sensor08_Pulse19_PX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5600" y="4876800"/>
            <a:ext cx="812800" cy="81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3599" y="4927600"/>
            <a:ext cx="762000" cy="1108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Calculated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9723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With burst of 10 pulses, no build-up is observed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378151"/>
            <a:ext cx="39624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253951"/>
            <a:ext cx="6388100" cy="310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4436978"/>
            <a:ext cx="3861463" cy="1922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1939751"/>
            <a:ext cx="11085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Sensor 4</a:t>
            </a:r>
          </a:p>
        </p:txBody>
      </p:sp>
      <p:pic>
        <p:nvPicPr>
          <p:cNvPr id="10" name="TSM_Sensor04_Pulse28_PX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3800" y="1025351"/>
            <a:ext cx="812800" cy="812800"/>
          </a:xfrm>
          <a:prstGeom prst="rect">
            <a:avLst/>
          </a:prstGeom>
        </p:spPr>
      </p:pic>
      <p:pic>
        <p:nvPicPr>
          <p:cNvPr id="11" name="TSM_Sensor07_Pulse28_PX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3800" y="2930351"/>
            <a:ext cx="812800" cy="81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3844751"/>
            <a:ext cx="11085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Sensor 7</a:t>
            </a:r>
          </a:p>
        </p:txBody>
      </p:sp>
    </p:spTree>
    <p:extLst>
      <p:ext uri="{BB962C8B-B14F-4D97-AF65-F5344CB8AC3E}">
        <p14:creationId xmlns:p14="http://schemas.microsoft.com/office/powerpoint/2010/main" val="13393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R&amp;D of rad-hard optical strain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1143000"/>
          </a:xfrm>
        </p:spPr>
        <p:txBody>
          <a:bodyPr/>
          <a:lstStyle/>
          <a:p>
            <a:pPr marL="171450" lvl="1" indent="-171450"/>
            <a:r>
              <a:rPr lang="en-US" sz="1800" dirty="0"/>
              <a:t>Radiation up to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</a:t>
            </a:r>
            <a:r>
              <a:rPr lang="en-US" sz="1800" dirty="0"/>
              <a:t>Rem/</a:t>
            </a:r>
            <a:r>
              <a:rPr lang="en-US" sz="1800" dirty="0" err="1"/>
              <a:t>hr</a:t>
            </a:r>
            <a:r>
              <a:rPr lang="en-US" sz="1800" dirty="0"/>
              <a:t> neutron and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8</a:t>
            </a:r>
            <a:r>
              <a:rPr lang="en-US" sz="1800" dirty="0" smtClean="0"/>
              <a:t> </a:t>
            </a:r>
            <a:r>
              <a:rPr lang="en-US" sz="1800" dirty="0"/>
              <a:t>Rem/</a:t>
            </a:r>
            <a:r>
              <a:rPr lang="en-US" sz="1800" dirty="0" err="1"/>
              <a:t>hr</a:t>
            </a:r>
            <a:r>
              <a:rPr lang="en-US" sz="1800" dirty="0"/>
              <a:t> gamma for 5000 </a:t>
            </a:r>
            <a:r>
              <a:rPr lang="en-US" sz="1800" dirty="0" err="1" smtClean="0"/>
              <a:t>hrs</a:t>
            </a:r>
            <a:endParaRPr lang="en-US" sz="1800" dirty="0" smtClean="0"/>
          </a:p>
          <a:p>
            <a:pPr marL="171450" lvl="1" indent="-171450">
              <a:lnSpc>
                <a:spcPct val="70000"/>
              </a:lnSpc>
            </a:pPr>
            <a:r>
              <a:rPr lang="en-US" sz="1800" dirty="0" smtClean="0"/>
              <a:t>No commercial solution for high radiation optical strain sensors</a:t>
            </a:r>
          </a:p>
          <a:p>
            <a:pPr marL="114300" lvl="1" indent="-114300">
              <a:lnSpc>
                <a:spcPct val="70000"/>
              </a:lnSpc>
            </a:pP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00800" y="2971800"/>
            <a:ext cx="174357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~850 kW beam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461000" cy="43436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32149"/>
            <a:ext cx="309824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Instrumented target MTX-009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62" y="1028583"/>
            <a:ext cx="8229600" cy="49798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Data were obtained for 83 pulses</a:t>
            </a:r>
          </a:p>
          <a:p>
            <a:r>
              <a:rPr lang="en-US" sz="2400" dirty="0" smtClean="0"/>
              <a:t>FEA evaluation </a:t>
            </a:r>
            <a:r>
              <a:rPr lang="en-US" sz="2400" dirty="0"/>
              <a:t>showed agreement in timing and </a:t>
            </a:r>
            <a:r>
              <a:rPr lang="en-US" sz="2400" dirty="0" smtClean="0"/>
              <a:t>quality</a:t>
            </a:r>
            <a:endParaRPr lang="en-US" sz="2400" dirty="0"/>
          </a:p>
          <a:p>
            <a:pPr lvl="1"/>
            <a:r>
              <a:rPr lang="en-US" sz="2000" dirty="0" smtClean="0"/>
              <a:t>Prompt response right at the beam was the best-predicted</a:t>
            </a:r>
          </a:p>
          <a:p>
            <a:pPr lvl="1"/>
            <a:r>
              <a:rPr lang="en-US" sz="2000" dirty="0" smtClean="0"/>
              <a:t>Underestimated damping of the media (sensor 2 is interesting)</a:t>
            </a:r>
          </a:p>
          <a:p>
            <a:pPr lvl="1"/>
            <a:r>
              <a:rPr lang="en-US" sz="2000" dirty="0" smtClean="0"/>
              <a:t>Overestimated strains in the transition section</a:t>
            </a:r>
          </a:p>
          <a:p>
            <a:r>
              <a:rPr lang="en-US" sz="2400" dirty="0" smtClean="0"/>
              <a:t>Strains do not change with ten 60 Hz pulses</a:t>
            </a:r>
          </a:p>
          <a:p>
            <a:pPr lvl="1"/>
            <a:r>
              <a:rPr lang="en-US" sz="2000" dirty="0" smtClean="0"/>
              <a:t>Single pulse assumption for FEA simulation is applicable</a:t>
            </a:r>
          </a:p>
          <a:p>
            <a:pPr lvl="1"/>
            <a:r>
              <a:rPr lang="en-US" sz="2000" dirty="0" smtClean="0"/>
              <a:t>15 years of in-beam scaled experiments can be used more confidently</a:t>
            </a:r>
          </a:p>
          <a:p>
            <a:r>
              <a:rPr lang="en-US" sz="2400" dirty="0" smtClean="0"/>
              <a:t>No under-damped resonance modes were observed</a:t>
            </a:r>
          </a:p>
          <a:p>
            <a:r>
              <a:rPr lang="en-US" sz="2400" dirty="0" smtClean="0"/>
              <a:t>Responses are linear with pulse charge</a:t>
            </a:r>
          </a:p>
          <a:p>
            <a:r>
              <a:rPr lang="en-US" sz="2400" dirty="0" smtClean="0"/>
              <a:t>Instrumentation on future targets will investigate the unexpected results</a:t>
            </a:r>
          </a:p>
        </p:txBody>
      </p:sp>
    </p:spTree>
    <p:extLst>
      <p:ext uri="{BB962C8B-B14F-4D97-AF65-F5344CB8AC3E}">
        <p14:creationId xmlns:p14="http://schemas.microsoft.com/office/powerpoint/2010/main" val="42462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/>
          <a:lstStyle/>
          <a:p>
            <a:r>
              <a:rPr lang="en-US" dirty="0" smtClean="0"/>
              <a:t>Purpose of instrumentation</a:t>
            </a:r>
          </a:p>
          <a:p>
            <a:r>
              <a:rPr lang="en-US" dirty="0" smtClean="0"/>
              <a:t>Plan for instrumentation</a:t>
            </a:r>
          </a:p>
          <a:p>
            <a:r>
              <a:rPr lang="en-US" dirty="0" smtClean="0"/>
              <a:t>Report on first data</a:t>
            </a:r>
          </a:p>
          <a:p>
            <a:r>
              <a:rPr lang="en-US" dirty="0" smtClean="0"/>
              <a:t>Upcoming developments</a:t>
            </a:r>
          </a:p>
        </p:txBody>
      </p:sp>
    </p:spTree>
    <p:extLst>
      <p:ext uri="{BB962C8B-B14F-4D97-AF65-F5344CB8AC3E}">
        <p14:creationId xmlns:p14="http://schemas.microsoft.com/office/powerpoint/2010/main" val="31552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MTX-010 has been received with sensors installed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sensor locations</a:t>
            </a:r>
          </a:p>
          <a:p>
            <a:r>
              <a:rPr lang="en-US" dirty="0" smtClean="0"/>
              <a:t>High-rad multimode option for the fiber strain sensors</a:t>
            </a:r>
          </a:p>
          <a:p>
            <a:r>
              <a:rPr lang="en-US" dirty="0" smtClean="0"/>
              <a:t>Prototypes for single mode sensor (4)</a:t>
            </a:r>
          </a:p>
          <a:p>
            <a:r>
              <a:rPr lang="en-US" dirty="0" smtClean="0"/>
              <a:t>Robust connector for remote-handling fiber-optic connection</a:t>
            </a:r>
          </a:p>
          <a:p>
            <a:r>
              <a:rPr lang="en-US" dirty="0" smtClean="0"/>
              <a:t>Thermocouples near the back of the 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40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life strain sensors to track changes</a:t>
            </a:r>
          </a:p>
          <a:p>
            <a:pPr lvl="1"/>
            <a:r>
              <a:rPr lang="en-US" dirty="0" smtClean="0"/>
              <a:t>High rad multi-mode</a:t>
            </a:r>
          </a:p>
          <a:p>
            <a:pPr lvl="1"/>
            <a:r>
              <a:rPr lang="en-US" dirty="0" smtClean="0"/>
              <a:t>Single mode</a:t>
            </a:r>
          </a:p>
          <a:p>
            <a:pPr lvl="1"/>
            <a:r>
              <a:rPr lang="en-US" dirty="0" smtClean="0"/>
              <a:t>Metal foil</a:t>
            </a:r>
          </a:p>
          <a:p>
            <a:r>
              <a:rPr lang="en-US" dirty="0" smtClean="0"/>
              <a:t>Mercury flow and temperature</a:t>
            </a:r>
          </a:p>
          <a:p>
            <a:r>
              <a:rPr lang="en-US" dirty="0" smtClean="0"/>
              <a:t>Vessel temperatures</a:t>
            </a:r>
          </a:p>
          <a:p>
            <a:r>
              <a:rPr lang="en-US" dirty="0" smtClean="0"/>
              <a:t>Irradiation tests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8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MTX-009 (T13) strain sensor results are already useful</a:t>
            </a:r>
          </a:p>
          <a:p>
            <a:r>
              <a:rPr lang="en-US" dirty="0" smtClean="0"/>
              <a:t>MTX-010 (T14) has </a:t>
            </a:r>
            <a:r>
              <a:rPr lang="en-US" dirty="0" smtClean="0"/>
              <a:t>been </a:t>
            </a:r>
            <a:r>
              <a:rPr lang="en-US" dirty="0" smtClean="0"/>
              <a:t>received with improved sensor array</a:t>
            </a:r>
          </a:p>
          <a:p>
            <a:r>
              <a:rPr lang="en-US" dirty="0" smtClean="0"/>
              <a:t>Plan is to grow the extent of the diagnostics to fully understand the target response</a:t>
            </a:r>
          </a:p>
        </p:txBody>
      </p:sp>
    </p:spTree>
    <p:extLst>
      <p:ext uri="{BB962C8B-B14F-4D97-AF65-F5344CB8AC3E}">
        <p14:creationId xmlns:p14="http://schemas.microsoft.com/office/powerpoint/2010/main" val="1392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77163"/>
          </a:xfrm>
        </p:spPr>
        <p:txBody>
          <a:bodyPr/>
          <a:lstStyle/>
          <a:p>
            <a:r>
              <a:rPr lang="en-US" dirty="0" smtClean="0"/>
              <a:t>Sensors are now routinely installed on the target mercury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95400"/>
            <a:ext cx="8915400" cy="485293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Motivation</a:t>
            </a:r>
            <a:r>
              <a:rPr lang="en-US" sz="2400" dirty="0" smtClean="0"/>
              <a:t> is to improve </a:t>
            </a:r>
            <a:r>
              <a:rPr lang="en-US" sz="2400" dirty="0"/>
              <a:t>target </a:t>
            </a:r>
            <a:r>
              <a:rPr lang="en-US" sz="2400" dirty="0" smtClean="0"/>
              <a:t>reliability by understanding mercury vessel dynamic response</a:t>
            </a:r>
            <a:endParaRPr lang="en-US" sz="2400" dirty="0"/>
          </a:p>
          <a:p>
            <a:pPr lvl="1"/>
            <a:r>
              <a:rPr lang="en-US" sz="2000" dirty="0" smtClean="0"/>
              <a:t>Improve structural analyses to extrapolate new designs</a:t>
            </a:r>
          </a:p>
          <a:p>
            <a:pPr lvl="1"/>
            <a:r>
              <a:rPr lang="en-US" sz="2000" dirty="0" smtClean="0"/>
              <a:t>Discover unaccounted-for vulnerabilities </a:t>
            </a:r>
            <a:r>
              <a:rPr lang="en-US" sz="2000" dirty="0"/>
              <a:t>(e.g., structural mode excitation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Evaluate gas injection system</a:t>
            </a:r>
          </a:p>
          <a:p>
            <a:r>
              <a:rPr lang="en-US" sz="2400" b="1" dirty="0" smtClean="0"/>
              <a:t>Intent</a:t>
            </a:r>
            <a:r>
              <a:rPr lang="en-US" sz="2400" dirty="0" smtClean="0"/>
              <a:t> is to improve and extend the instrumentation suite</a:t>
            </a:r>
          </a:p>
          <a:p>
            <a:pPr lvl="1"/>
            <a:r>
              <a:rPr lang="en-US" sz="2000" dirty="0" smtClean="0"/>
              <a:t>Stainless steel vessel (strain, temperature, acceleration)</a:t>
            </a:r>
          </a:p>
          <a:p>
            <a:pPr lvl="1"/>
            <a:r>
              <a:rPr lang="en-US" sz="2000" dirty="0" smtClean="0"/>
              <a:t>Mercury (temperature, pressure, flow)</a:t>
            </a:r>
          </a:p>
          <a:p>
            <a:pPr lvl="1"/>
            <a:r>
              <a:rPr lang="en-US" sz="2000" dirty="0"/>
              <a:t>Dosimetry and materials </a:t>
            </a:r>
            <a:r>
              <a:rPr lang="en-US" sz="2000" dirty="0" smtClean="0"/>
              <a:t>irradiation</a:t>
            </a:r>
          </a:p>
          <a:p>
            <a:r>
              <a:rPr lang="en-US" sz="2400" b="1" dirty="0" smtClean="0"/>
              <a:t>Goal</a:t>
            </a:r>
            <a:r>
              <a:rPr lang="en-US" sz="2400" dirty="0" smtClean="0"/>
              <a:t> is to fully understand the response of the target to beam pulse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11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922036" cy="824841"/>
          </a:xfrm>
        </p:spPr>
        <p:txBody>
          <a:bodyPr/>
          <a:lstStyle/>
          <a:p>
            <a:r>
              <a:rPr lang="en-US" sz="2800" dirty="0" smtClean="0"/>
              <a:t>On-vessel instruments will provide understanding of actual target response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56" y="4195710"/>
            <a:ext cx="2193660" cy="157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2"/>
          <p:cNvSpPr/>
          <p:nvPr/>
        </p:nvSpPr>
        <p:spPr>
          <a:xfrm>
            <a:off x="3048000" y="4730746"/>
            <a:ext cx="320842" cy="992347"/>
          </a:xfrm>
          <a:prstGeom prst="arc">
            <a:avLst>
              <a:gd name="adj1" fmla="val 6882935"/>
              <a:gd name="adj2" fmla="val 15162196"/>
            </a:avLst>
          </a:prstGeom>
          <a:ln w="381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6032" y="3444346"/>
            <a:ext cx="228624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FEM predictions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2523" r="3105" b="8705"/>
          <a:stretch/>
        </p:blipFill>
        <p:spPr bwMode="auto">
          <a:xfrm>
            <a:off x="0" y="423632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847227"/>
            <a:ext cx="4800600" cy="19439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264470"/>
            <a:ext cx="8686800" cy="3155130"/>
          </a:xfrm>
        </p:spPr>
        <p:txBody>
          <a:bodyPr/>
          <a:lstStyle/>
          <a:p>
            <a:r>
              <a:rPr lang="en-US" sz="2400" dirty="0" smtClean="0"/>
              <a:t>Analysis has </a:t>
            </a:r>
            <a:r>
              <a:rPr lang="en-US" sz="2400" dirty="0" smtClean="0"/>
              <a:t>uncertainties in the </a:t>
            </a:r>
            <a:r>
              <a:rPr lang="en-US" sz="2400" dirty="0" smtClean="0"/>
              <a:t>EOS</a:t>
            </a:r>
          </a:p>
          <a:p>
            <a:pPr lvl="1"/>
            <a:r>
              <a:rPr lang="en-US" sz="2000" dirty="0" smtClean="0"/>
              <a:t>Liquid, vapor, non-condensable gas</a:t>
            </a:r>
            <a:endParaRPr lang="en-US" sz="2000" dirty="0" smtClean="0"/>
          </a:p>
          <a:p>
            <a:r>
              <a:rPr lang="en-US" sz="2400" dirty="0" smtClean="0"/>
              <a:t>Measurements </a:t>
            </a:r>
            <a:r>
              <a:rPr lang="en-US" sz="2400" dirty="0" smtClean="0"/>
              <a:t>can improve </a:t>
            </a:r>
            <a:r>
              <a:rPr lang="en-US" sz="2400" dirty="0" smtClean="0"/>
              <a:t>analytical predictions</a:t>
            </a:r>
          </a:p>
          <a:p>
            <a:pPr lvl="1"/>
            <a:r>
              <a:rPr lang="en-US" sz="2000" dirty="0" smtClean="0"/>
              <a:t>Strain</a:t>
            </a:r>
          </a:p>
          <a:p>
            <a:pPr lvl="1"/>
            <a:r>
              <a:rPr lang="en-US" sz="2000" dirty="0" smtClean="0"/>
              <a:t>Temperature</a:t>
            </a:r>
            <a:r>
              <a:rPr lang="en-US" sz="2000" dirty="0" smtClean="0"/>
              <a:t>, velocity and </a:t>
            </a:r>
            <a:r>
              <a:rPr lang="en-US" sz="2000" dirty="0" smtClean="0"/>
              <a:t>pressure</a:t>
            </a: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6400" y="3747650"/>
            <a:ext cx="3809999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3200400"/>
            <a:ext cx="386714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October 8, 2015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/>
              <a:t>Successful measurements of target strain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4800599" y="4546891"/>
            <a:ext cx="685800" cy="413329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269578"/>
          </a:xfrm>
        </p:spPr>
        <p:txBody>
          <a:bodyPr/>
          <a:lstStyle/>
          <a:p>
            <a:r>
              <a:rPr lang="en-US" dirty="0" smtClean="0"/>
              <a:t>With gas injection, reduction in pressure pulse loads should be evident in reduced strain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72607"/>
            <a:ext cx="4833431" cy="225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5731" y="1715407"/>
            <a:ext cx="11644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Gas injection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27381" y="2199420"/>
            <a:ext cx="0" cy="448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3131" y="4289381"/>
            <a:ext cx="15240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Gas bubbler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11331" y="3887357"/>
            <a:ext cx="76201" cy="405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/>
          <a:stretch/>
        </p:blipFill>
        <p:spPr bwMode="auto">
          <a:xfrm>
            <a:off x="533400" y="1639619"/>
            <a:ext cx="32829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9981" y="4876800"/>
            <a:ext cx="5867400" cy="115980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 similar benefit: the success of some design changes can be confirmed by measurement</a:t>
            </a:r>
          </a:p>
        </p:txBody>
      </p:sp>
    </p:spTree>
    <p:extLst>
      <p:ext uri="{BB962C8B-B14F-4D97-AF65-F5344CB8AC3E}">
        <p14:creationId xmlns:p14="http://schemas.microsoft.com/office/powerpoint/2010/main" val="28468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Strict requirements for addition of  instrumentation are established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19268"/>
            <a:ext cx="8718840" cy="46243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Zero impacts to beam operations due to functional failure of instrumentation hardware (including installation, removal, and disposal)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 impacts on leak detector function throughout the target lifetime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Seal </a:t>
            </a:r>
            <a:r>
              <a:rPr lang="en-US" sz="2400" dirty="0"/>
              <a:t>on cable </a:t>
            </a:r>
            <a:r>
              <a:rPr lang="en-US" sz="2400" dirty="0" smtClean="0"/>
              <a:t>through target flange must be tight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Hardware must be connected by Remote Handling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Nominal target installation, removal, and disposal can not be precluded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In-beam testing plan must be coordinated with SNS operators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06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191095"/>
          </a:xfrm>
        </p:spPr>
        <p:txBody>
          <a:bodyPr/>
          <a:lstStyle/>
          <a:p>
            <a:r>
              <a:rPr lang="en-US" sz="2800" dirty="0" smtClean="0"/>
              <a:t>Strain sensor measurements from in-beam experiments at Los Alamos helped jump-start the effort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524000"/>
            <a:ext cx="8642640" cy="44719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Six in-beam damage test campaigns were conducted since </a:t>
            </a:r>
            <a:r>
              <a:rPr lang="en-US" sz="2400" dirty="0" smtClean="0"/>
              <a:t>2000 investigating cavitation damage on mercury targets: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84280" y="6467675"/>
            <a:ext cx="4267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2011 experiment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60" y="2309807"/>
            <a:ext cx="5029200" cy="3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Strain sensors were installed at the target manufacturer by SNS staff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47860" cy="20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683020"/>
            <a:ext cx="4003675" cy="212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Eight strain sensors</a:t>
            </a:r>
          </a:p>
          <a:p>
            <a:r>
              <a:rPr lang="en-US" dirty="0" smtClean="0"/>
              <a:t>Transmission test run of single-mode fiber</a:t>
            </a:r>
          </a:p>
          <a:p>
            <a:r>
              <a:rPr lang="en-US" dirty="0" smtClean="0"/>
              <a:t>Two accelerometers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155357" cy="21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92683"/>
            <a:ext cx="4495800" cy="29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880369"/>
          </a:xfrm>
        </p:spPr>
        <p:txBody>
          <a:bodyPr/>
          <a:lstStyle/>
          <a:p>
            <a:r>
              <a:rPr lang="en-US" dirty="0" smtClean="0"/>
              <a:t>Leads are coiled up on back of target module for connection after install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219200"/>
            <a:ext cx="8763000" cy="41148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Unfurling/handling the </a:t>
            </a:r>
            <a:r>
              <a:rPr lang="en-US" sz="2000" dirty="0" err="1" smtClean="0"/>
              <a:t>fiberoptic</a:t>
            </a:r>
            <a:r>
              <a:rPr lang="en-US" sz="2000" dirty="0" smtClean="0"/>
              <a:t> cable</a:t>
            </a:r>
          </a:p>
          <a:p>
            <a:r>
              <a:rPr lang="en-US" sz="2000" dirty="0" smtClean="0"/>
              <a:t>Making the connection in the cell with MSM</a:t>
            </a:r>
          </a:p>
          <a:p>
            <a:r>
              <a:rPr lang="en-US" sz="2000" dirty="0" smtClean="0"/>
              <a:t>Cutting the </a:t>
            </a:r>
            <a:r>
              <a:rPr lang="en-US" sz="2000" dirty="0" err="1" smtClean="0"/>
              <a:t>fiberoptic</a:t>
            </a:r>
            <a:r>
              <a:rPr lang="en-US" sz="2000" dirty="0" smtClean="0"/>
              <a:t> cable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" y="2909601"/>
            <a:ext cx="4394999" cy="286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4343400"/>
            <a:ext cx="2752725" cy="22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4861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13069-075D-49F7-AF90-34940D148085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924</TotalTime>
  <Words>776</Words>
  <Application>Microsoft Office PowerPoint</Application>
  <PresentationFormat>On-screen Show (4:3)</PresentationFormat>
  <Paragraphs>129</Paragraphs>
  <Slides>22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Powerpoint-Template_HFIR-SNS</vt:lpstr>
      <vt:lpstr>Instrumentation of SNS Target Module</vt:lpstr>
      <vt:lpstr>Contents</vt:lpstr>
      <vt:lpstr>Sensors are now routinely installed on the target mercury vessels</vt:lpstr>
      <vt:lpstr>On-vessel instruments will provide understanding of actual target response</vt:lpstr>
      <vt:lpstr>With gas injection, reduction in pressure pulse loads should be evident in reduced strain</vt:lpstr>
      <vt:lpstr>Strict requirements for addition of  instrumentation are established</vt:lpstr>
      <vt:lpstr>Strain sensor measurements from in-beam experiments at Los Alamos helped jump-start the effort</vt:lpstr>
      <vt:lpstr>Strain sensors were installed at the target manufacturer by SNS staff</vt:lpstr>
      <vt:lpstr>Leads are coiled up on back of target module for connection after install</vt:lpstr>
      <vt:lpstr>Target T13 with cables ready for installation</vt:lpstr>
      <vt:lpstr>First instrumented target (T13) provided valuable data</vt:lpstr>
      <vt:lpstr>Data were collected for the following conditions before </vt:lpstr>
      <vt:lpstr>Generally, the target responded as predicted with FEA</vt:lpstr>
      <vt:lpstr>Best agreement between predicted and observed response in forward region</vt:lpstr>
      <vt:lpstr>Sensors 1 &amp; 5 should have similar responses – the data validate this</vt:lpstr>
      <vt:lpstr>Sensor 8</vt:lpstr>
      <vt:lpstr>With burst of 10 pulses, no build-up is observed</vt:lpstr>
      <vt:lpstr>R&amp;D of rad-hard optical strain sensors</vt:lpstr>
      <vt:lpstr>Instrumented target MTX-009 results</vt:lpstr>
      <vt:lpstr>MTX-010 has been received with sensors installed</vt:lpstr>
      <vt:lpstr>Future developments</vt:lpstr>
      <vt:lpstr>Summary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Wendel, Mark W.</cp:lastModifiedBy>
  <cp:revision>42</cp:revision>
  <dcterms:created xsi:type="dcterms:W3CDTF">2014-04-28T13:33:12Z</dcterms:created>
  <dcterms:modified xsi:type="dcterms:W3CDTF">2016-02-10T14:56:33Z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