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9"/>
  </p:notesMasterIdLst>
  <p:sldIdLst>
    <p:sldId id="258" r:id="rId5"/>
    <p:sldId id="259" r:id="rId6"/>
    <p:sldId id="276" r:id="rId7"/>
    <p:sldId id="285" r:id="rId8"/>
    <p:sldId id="283" r:id="rId9"/>
    <p:sldId id="286" r:id="rId10"/>
    <p:sldId id="266" r:id="rId11"/>
    <p:sldId id="287" r:id="rId12"/>
    <p:sldId id="264" r:id="rId13"/>
    <p:sldId id="268" r:id="rId14"/>
    <p:sldId id="267" r:id="rId15"/>
    <p:sldId id="273" r:id="rId16"/>
    <p:sldId id="257" r:id="rId17"/>
    <p:sldId id="27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46" autoAdjust="0"/>
  </p:normalViewPr>
  <p:slideViewPr>
    <p:cSldViewPr showGuides="1">
      <p:cViewPr>
        <p:scale>
          <a:sx n="130" d="100"/>
          <a:sy n="130" d="100"/>
        </p:scale>
        <p:origin x="-17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75A29-85E1-4FA4-83E4-70A591953DBF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93CE-9D1B-440E-8F28-33E835CD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462C-278A-4374-97FA-57171E20E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93CE-9D1B-440E-8F28-33E835CDA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4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46845"/>
            <a:ext cx="4598322" cy="1605755"/>
          </a:xfrm>
        </p:spPr>
        <p:txBody>
          <a:bodyPr/>
          <a:lstStyle/>
          <a:p>
            <a:r>
              <a:rPr lang="en-US" sz="2800" dirty="0"/>
              <a:t>Summary of </a:t>
            </a:r>
            <a:r>
              <a:rPr lang="en-US" sz="2800" i="1" dirty="0"/>
              <a:t>Development and Engineering </a:t>
            </a:r>
            <a:r>
              <a:rPr lang="en-US" sz="2800" dirty="0"/>
              <a:t>Activities and Staffing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4880647" cy="31357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Summary of Target Development and Engineering Activities and Staffing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Mark Wendel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Target Systems Team Leader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SNS Accelerator Advisory Committee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February 16–18, 2016</a:t>
            </a:r>
          </a:p>
        </p:txBody>
      </p:sp>
    </p:spTree>
    <p:extLst>
      <p:ext uri="{BB962C8B-B14F-4D97-AF65-F5344CB8AC3E}">
        <p14:creationId xmlns:p14="http://schemas.microsoft.com/office/powerpoint/2010/main" val="795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 smtClean="0"/>
              <a:t>There are competing interests in deciding which targets to order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Time pressures:</a:t>
            </a:r>
          </a:p>
          <a:p>
            <a:pPr lvl="1"/>
            <a:r>
              <a:rPr lang="en-US" sz="2000" dirty="0" smtClean="0"/>
              <a:t>Sufficient target inventory must be maintained</a:t>
            </a:r>
          </a:p>
          <a:p>
            <a:pPr lvl="1"/>
            <a:r>
              <a:rPr lang="en-US" sz="2000" dirty="0" smtClean="0"/>
              <a:t>Analysis cycle is slow, but improving</a:t>
            </a:r>
          </a:p>
          <a:p>
            <a:r>
              <a:rPr lang="en-US" sz="2400" dirty="0" smtClean="0"/>
              <a:t>Pressure to reach the 1.4 MW goal quickly</a:t>
            </a:r>
          </a:p>
          <a:p>
            <a:r>
              <a:rPr lang="en-US" sz="2400" dirty="0" smtClean="0"/>
              <a:t>Desire for systematic changes, so that we learn </a:t>
            </a:r>
            <a:r>
              <a:rPr lang="en-US" sz="2400" dirty="0" smtClean="0"/>
              <a:t>something</a:t>
            </a:r>
            <a:endParaRPr lang="en-US" sz="2400" dirty="0" smtClean="0"/>
          </a:p>
          <a:p>
            <a:r>
              <a:rPr lang="en-US" sz="2400" dirty="0" smtClean="0"/>
              <a:t>Desire for stable target geometry</a:t>
            </a:r>
          </a:p>
          <a:p>
            <a:pPr lvl="1"/>
            <a:r>
              <a:rPr lang="en-US" sz="2000" dirty="0" smtClean="0"/>
              <a:t>Center baffle cracking</a:t>
            </a:r>
          </a:p>
          <a:p>
            <a:pPr lvl="1"/>
            <a:r>
              <a:rPr lang="en-US" sz="2000" dirty="0" smtClean="0"/>
              <a:t>Inner window </a:t>
            </a:r>
            <a:r>
              <a:rPr lang="en-US" sz="2000" dirty="0" smtClean="0"/>
              <a:t>cracking</a:t>
            </a:r>
          </a:p>
          <a:p>
            <a:r>
              <a:rPr lang="en-US" sz="2400" dirty="0"/>
              <a:t>Desire to push beyond 1.4 MW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96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90600"/>
            <a:ext cx="8947440" cy="4881215"/>
          </a:xfrm>
        </p:spPr>
        <p:txBody>
          <a:bodyPr/>
          <a:lstStyle/>
          <a:p>
            <a:r>
              <a:rPr lang="en-US" dirty="0" smtClean="0"/>
              <a:t>Target performance and PIE </a:t>
            </a:r>
            <a:r>
              <a:rPr lang="en-US" dirty="0" smtClean="0"/>
              <a:t>(</a:t>
            </a:r>
            <a:r>
              <a:rPr lang="en-US" i="1" dirty="0" smtClean="0"/>
              <a:t>Riemer </a:t>
            </a:r>
            <a:r>
              <a:rPr lang="en-US" i="1" dirty="0" smtClean="0"/>
              <a:t>presentation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In-situ data </a:t>
            </a:r>
            <a:r>
              <a:rPr lang="en-US" dirty="0" smtClean="0"/>
              <a:t>(</a:t>
            </a:r>
            <a:r>
              <a:rPr lang="en-US" i="1" dirty="0"/>
              <a:t>Wendel</a:t>
            </a:r>
            <a:r>
              <a:rPr lang="en-US" i="1" dirty="0" smtClean="0"/>
              <a:t> </a:t>
            </a:r>
            <a:r>
              <a:rPr lang="en-US" i="1" dirty="0" smtClean="0"/>
              <a:t>presentation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EPICS sensors showing pressures, flows, temperature</a:t>
            </a:r>
          </a:p>
          <a:p>
            <a:pPr lvl="1"/>
            <a:r>
              <a:rPr lang="en-US" dirty="0" smtClean="0"/>
              <a:t>New mercury vessel strain and temperature sensors</a:t>
            </a:r>
          </a:p>
          <a:p>
            <a:r>
              <a:rPr lang="en-US" dirty="0" smtClean="0"/>
              <a:t>Target mock-ups</a:t>
            </a:r>
          </a:p>
          <a:p>
            <a:pPr lvl="1"/>
            <a:r>
              <a:rPr lang="en-US" dirty="0" smtClean="0"/>
              <a:t>Water loop</a:t>
            </a:r>
          </a:p>
          <a:p>
            <a:pPr lvl="1"/>
            <a:r>
              <a:rPr lang="en-US" dirty="0" smtClean="0"/>
              <a:t>Target test facility (TTF) mercury loop</a:t>
            </a:r>
          </a:p>
          <a:p>
            <a:r>
              <a:rPr lang="en-US" dirty="0" smtClean="0"/>
              <a:t>Analytical models</a:t>
            </a:r>
          </a:p>
          <a:p>
            <a:pPr lvl="1"/>
            <a:r>
              <a:rPr lang="en-US" dirty="0" smtClean="0"/>
              <a:t>FEM prediction for stress and strain</a:t>
            </a:r>
          </a:p>
        </p:txBody>
      </p:sp>
    </p:spTree>
    <p:extLst>
      <p:ext uri="{BB962C8B-B14F-4D97-AF65-F5344CB8AC3E}">
        <p14:creationId xmlns:p14="http://schemas.microsoft.com/office/powerpoint/2010/main" val="83020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80369"/>
          </a:xfrm>
        </p:spPr>
        <p:txBody>
          <a:bodyPr/>
          <a:lstStyle/>
          <a:p>
            <a:r>
              <a:rPr lang="en-US" dirty="0" smtClean="0"/>
              <a:t>Current target module design and development staffing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559" y="1371600"/>
            <a:ext cx="8566441" cy="519902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Target design and </a:t>
            </a:r>
            <a:r>
              <a:rPr lang="en-US" sz="2400" dirty="0" smtClean="0"/>
              <a:t>analysis</a:t>
            </a:r>
          </a:p>
          <a:p>
            <a:pPr lvl="1"/>
            <a:r>
              <a:rPr lang="en-US" sz="2000" dirty="0" smtClean="0"/>
              <a:t>Technical </a:t>
            </a:r>
            <a:r>
              <a:rPr lang="en-US" sz="2000" dirty="0" smtClean="0"/>
              <a:t>oversight and support of target fabrication for 4 targets yet to be delivered</a:t>
            </a:r>
          </a:p>
          <a:p>
            <a:pPr lvl="1"/>
            <a:r>
              <a:rPr lang="en-US" sz="2000" dirty="0" smtClean="0"/>
              <a:t>Place new orders for target to keep inventory deep</a:t>
            </a:r>
          </a:p>
          <a:p>
            <a:pPr lvl="1"/>
            <a:r>
              <a:rPr lang="en-US" sz="2000" dirty="0" smtClean="0"/>
              <a:t>Incremental design changes to build margins and respond to PIE</a:t>
            </a:r>
          </a:p>
          <a:p>
            <a:pPr lvl="1"/>
            <a:r>
              <a:rPr lang="en-US" sz="2000" dirty="0" smtClean="0"/>
              <a:t>Radically new target concepts including one with swirl bubblers</a:t>
            </a:r>
          </a:p>
          <a:p>
            <a:r>
              <a:rPr lang="en-US" sz="2400" dirty="0" smtClean="0"/>
              <a:t>Target </a:t>
            </a:r>
            <a:r>
              <a:rPr lang="en-US" sz="2400" dirty="0" smtClean="0"/>
              <a:t>development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 smtClean="0"/>
              <a:t>and test swirl bubblers in our water and mercury test loops</a:t>
            </a:r>
          </a:p>
          <a:p>
            <a:pPr lvl="1"/>
            <a:r>
              <a:rPr lang="en-US" sz="2000" dirty="0" smtClean="0"/>
              <a:t>Develop gas handling strategy for mercury system</a:t>
            </a:r>
          </a:p>
          <a:p>
            <a:pPr lvl="1"/>
            <a:r>
              <a:rPr lang="en-US" sz="2000" dirty="0" smtClean="0"/>
              <a:t>Develop gas circulator in mercury test loop</a:t>
            </a:r>
          </a:p>
          <a:p>
            <a:pPr lvl="1"/>
            <a:r>
              <a:rPr lang="en-US" sz="2000" dirty="0" smtClean="0"/>
              <a:t>Flow erosion testing</a:t>
            </a:r>
          </a:p>
          <a:p>
            <a:pPr lvl="1"/>
            <a:r>
              <a:rPr lang="en-US" sz="2000" dirty="0" smtClean="0"/>
              <a:t>New and more extensive instrumentation on target module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99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work was accomplished this year in target design and development</a:t>
            </a:r>
          </a:p>
          <a:p>
            <a:r>
              <a:rPr lang="en-US" dirty="0" smtClean="0"/>
              <a:t>Short-term 1.4 MW goal is challenging, but seems within reach</a:t>
            </a:r>
          </a:p>
          <a:p>
            <a:r>
              <a:rPr lang="en-US" dirty="0" smtClean="0"/>
              <a:t>Long-term 2+ MW goal we think will require much more effort</a:t>
            </a:r>
          </a:p>
          <a:p>
            <a:r>
              <a:rPr lang="en-US" dirty="0" smtClean="0"/>
              <a:t>We need the committee’s advice on our priorities and strategies to </a:t>
            </a:r>
            <a:r>
              <a:rPr lang="en-US" smtClean="0"/>
              <a:t>reach both goals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9" y="177800"/>
            <a:ext cx="8650145" cy="888705"/>
          </a:xfrm>
        </p:spPr>
        <p:txBody>
          <a:bodyPr/>
          <a:lstStyle/>
          <a:p>
            <a:r>
              <a:rPr lang="en-US" dirty="0" smtClean="0"/>
              <a:t>Work underway to expedite gas injection on a target within a year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3623" y="1549640"/>
            <a:ext cx="4164310" cy="2938733"/>
            <a:chOff x="176505" y="1160637"/>
            <a:chExt cx="3905943" cy="274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98" y="1160637"/>
              <a:ext cx="379795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83113" y="1354628"/>
              <a:ext cx="2690115" cy="4884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Reduction in Hg vessel strain</a:t>
              </a:r>
            </a:p>
            <a:p>
              <a:pPr algn="ctr"/>
              <a:r>
                <a:rPr lang="en-US" sz="1400" b="1" dirty="0" smtClean="0"/>
                <a:t>by gas injection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392474" y="2170683"/>
              <a:ext cx="1455507" cy="31754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Strain (10</a:t>
              </a:r>
              <a:r>
                <a:rPr lang="en-US" sz="1600" b="1" baseline="30000" dirty="0" smtClean="0"/>
                <a:t>-6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01334" y="4414647"/>
            <a:ext cx="158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B. </a:t>
            </a:r>
            <a:r>
              <a:rPr lang="en-US" sz="1100" b="1" u="sng" dirty="0" err="1" smtClean="0"/>
              <a:t>Riemer</a:t>
            </a:r>
            <a:r>
              <a:rPr lang="en-US" sz="1100" b="1" u="sng" dirty="0" smtClean="0"/>
              <a:t> et al.</a:t>
            </a:r>
            <a:endParaRPr lang="en-US" sz="11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53" y="1617646"/>
            <a:ext cx="4438915" cy="2870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9756" y="4414647"/>
            <a:ext cx="1909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T. </a:t>
            </a:r>
            <a:r>
              <a:rPr lang="en-US" sz="1100" b="1" u="sng" dirty="0" err="1" smtClean="0"/>
              <a:t>Naoe</a:t>
            </a:r>
            <a:r>
              <a:rPr lang="en-US" sz="1100" b="1" u="sng" dirty="0" smtClean="0"/>
              <a:t>, J-PARC</a:t>
            </a:r>
            <a:endParaRPr lang="en-US" sz="11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58833" y="3808995"/>
            <a:ext cx="516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0.03%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24150" y="3660095"/>
            <a:ext cx="516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0.3%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6645" y="3491861"/>
            <a:ext cx="516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0.07%</a:t>
            </a:r>
            <a:endParaRPr lang="en-US" sz="800" b="1" dirty="0"/>
          </a:p>
        </p:txBody>
      </p:sp>
      <p:sp>
        <p:nvSpPr>
          <p:cNvPr id="9" name="Rectangle 8"/>
          <p:cNvSpPr/>
          <p:nvPr/>
        </p:nvSpPr>
        <p:spPr>
          <a:xfrm>
            <a:off x="1822862" y="3539928"/>
            <a:ext cx="1752545" cy="466697"/>
          </a:xfrm>
          <a:prstGeom prst="rect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3505200"/>
            <a:ext cx="682830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SNS retrofit (0.06%)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1430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Scaled Experiment at Los Alamos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1154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Vibration measurements at J-PARC</a:t>
            </a:r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9" y="4191000"/>
            <a:ext cx="5139066" cy="20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28" t="30444" r="1" b="17054"/>
          <a:stretch/>
        </p:blipFill>
        <p:spPr bwMode="auto">
          <a:xfrm>
            <a:off x="-71252" y="5025446"/>
            <a:ext cx="3025223" cy="7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804" y="5804241"/>
            <a:ext cx="482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Jet-flow target retrofit to be delivered late Summer 2016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575050" y="3746500"/>
            <a:ext cx="1173826" cy="1403350"/>
          </a:xfrm>
          <a:custGeom>
            <a:avLst/>
            <a:gdLst>
              <a:gd name="connsiteX0" fmla="*/ 774700 w 1173826"/>
              <a:gd name="connsiteY0" fmla="*/ 0 h 1403350"/>
              <a:gd name="connsiteX1" fmla="*/ 1079500 w 1173826"/>
              <a:gd name="connsiteY1" fmla="*/ 381000 h 1403350"/>
              <a:gd name="connsiteX2" fmla="*/ 1104900 w 1173826"/>
              <a:gd name="connsiteY2" fmla="*/ 806450 h 1403350"/>
              <a:gd name="connsiteX3" fmla="*/ 228600 w 1173826"/>
              <a:gd name="connsiteY3" fmla="*/ 1282700 h 1403350"/>
              <a:gd name="connsiteX4" fmla="*/ 0 w 1173826"/>
              <a:gd name="connsiteY4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826" h="1403350">
                <a:moveTo>
                  <a:pt x="774700" y="0"/>
                </a:moveTo>
                <a:cubicBezTo>
                  <a:pt x="899583" y="123296"/>
                  <a:pt x="1024467" y="246592"/>
                  <a:pt x="1079500" y="381000"/>
                </a:cubicBezTo>
                <a:cubicBezTo>
                  <a:pt x="1134533" y="515408"/>
                  <a:pt x="1246717" y="656167"/>
                  <a:pt x="1104900" y="806450"/>
                </a:cubicBezTo>
                <a:cubicBezTo>
                  <a:pt x="963083" y="956733"/>
                  <a:pt x="412750" y="1183217"/>
                  <a:pt x="228600" y="1282700"/>
                </a:cubicBezTo>
                <a:cubicBezTo>
                  <a:pt x="44450" y="1382183"/>
                  <a:pt x="22225" y="1392766"/>
                  <a:pt x="0" y="140335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483890" cy="877163"/>
          </a:xfrm>
        </p:spPr>
        <p:txBody>
          <a:bodyPr/>
          <a:lstStyle/>
          <a:p>
            <a:r>
              <a:rPr lang="en-US" dirty="0" smtClean="0"/>
              <a:t>Charge to the 2016 AAC/target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953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might the target design &amp; fabrication decisions that we are making now be improved for reaching the short-term 1.4 MW reliability goal?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FF"/>
                </a:solidFill>
              </a:rPr>
              <a:t>Drew Winder presentation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aggressively should SNS pursue implementation of gas injection for the short-term (1-year) and long-term plans? Are we using the right strategies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FF"/>
                </a:solidFill>
              </a:rPr>
              <a:t>Bernie Riemer presentation</a:t>
            </a:r>
            <a:endParaRPr lang="en-US" i="1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other areas of target development (besides gas injection) might have significant rewards for future target reliability?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7340890" cy="824841"/>
          </a:xfrm>
        </p:spPr>
        <p:txBody>
          <a:bodyPr/>
          <a:lstStyle/>
          <a:p>
            <a:r>
              <a:rPr lang="en-US" sz="2800" dirty="0" smtClean="0"/>
              <a:t>2015 Review → Target Reliability Improvement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51" y="1192930"/>
            <a:ext cx="8076349" cy="307427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Target redesign for higher power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Strain measurements on a target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Fabrication </a:t>
            </a:r>
            <a:r>
              <a:rPr lang="en-US" sz="2400" dirty="0"/>
              <a:t>improvements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Gas bubble </a:t>
            </a:r>
            <a:r>
              <a:rPr lang="en-US" sz="2400" dirty="0" smtClean="0"/>
              <a:t>injection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Increased pump speed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Improved PIE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8537" y="914400"/>
            <a:ext cx="243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Eight strain sensors on </a:t>
            </a:r>
            <a:r>
              <a:rPr lang="en-US" sz="1200" b="1" dirty="0" smtClean="0"/>
              <a:t>the </a:t>
            </a:r>
            <a:r>
              <a:rPr lang="en-US" sz="1200" b="1" dirty="0" smtClean="0"/>
              <a:t>target vessel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67760" r="11064"/>
          <a:stretch/>
        </p:blipFill>
        <p:spPr>
          <a:xfrm>
            <a:off x="4800600" y="4526463"/>
            <a:ext cx="3641744" cy="1647650"/>
          </a:xfrm>
          <a:prstGeom prst="rect">
            <a:avLst/>
          </a:prstGeom>
        </p:spPr>
      </p:pic>
      <p:pic>
        <p:nvPicPr>
          <p:cNvPr id="1027" name="Picture 3" descr="\\nscd\Groups\NFDD\Engineering_Group\System_Engineers\161_Documents\Instrumentation\MTX-009 Instrumentation\Photos from Installation\20150228_0751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6"/>
          <a:stretch/>
        </p:blipFill>
        <p:spPr bwMode="auto">
          <a:xfrm>
            <a:off x="5486400" y="1310675"/>
            <a:ext cx="2438400" cy="32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10200" y="4395284"/>
            <a:ext cx="2635075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Beam Pulse Strain Measurement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0847" y="6249619"/>
            <a:ext cx="317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Sample removed from the cutter bit</a:t>
            </a:r>
            <a:endParaRPr lang="en-US" sz="1200" b="1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69129"/>
            <a:ext cx="2971800" cy="20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1892122" y="4341888"/>
            <a:ext cx="1841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Leak on E-beam weld</a:t>
            </a:r>
            <a:endParaRPr lang="en-US" sz="12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667000" y="4640496"/>
            <a:ext cx="162475" cy="2822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3219" y="6019800"/>
            <a:ext cx="3200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 smtClean="0"/>
              <a:t>Credit: David McClintock and Mike Dayton</a:t>
            </a:r>
          </a:p>
        </p:txBody>
      </p:sp>
    </p:spTree>
    <p:extLst>
      <p:ext uri="{BB962C8B-B14F-4D97-AF65-F5344CB8AC3E}">
        <p14:creationId xmlns:p14="http://schemas.microsoft.com/office/powerpoint/2010/main" val="37031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23" y="355417"/>
            <a:ext cx="8229600" cy="510909"/>
          </a:xfrm>
        </p:spPr>
        <p:txBody>
          <a:bodyPr/>
          <a:lstStyle/>
          <a:p>
            <a:r>
              <a:rPr lang="en-US" sz="3200" dirty="0" smtClean="0"/>
              <a:t>Also, since the Feb 2015 review…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2977"/>
            <a:ext cx="8610600" cy="4803024"/>
          </a:xfrm>
        </p:spPr>
        <p:txBody>
          <a:bodyPr>
            <a:noAutofit/>
          </a:bodyPr>
          <a:lstStyle/>
          <a:p>
            <a:r>
              <a:rPr lang="en-US" dirty="0" smtClean="0"/>
              <a:t>Strategic goals have been set for SNS targets</a:t>
            </a:r>
          </a:p>
          <a:p>
            <a:pPr lvl="1"/>
            <a:r>
              <a:rPr lang="en-US" sz="2000" dirty="0" smtClean="0"/>
              <a:t>1.4 MW operation</a:t>
            </a:r>
          </a:p>
          <a:p>
            <a:pPr lvl="1"/>
            <a:r>
              <a:rPr lang="en-US" sz="2000" dirty="0" smtClean="0"/>
              <a:t>No more than 2 target change</a:t>
            </a:r>
            <a:r>
              <a:rPr lang="en-US" sz="2000" dirty="0"/>
              <a:t>s</a:t>
            </a:r>
            <a:r>
              <a:rPr lang="en-US" sz="2000" dirty="0" smtClean="0"/>
              <a:t> per year</a:t>
            </a:r>
          </a:p>
          <a:p>
            <a:pPr lvl="1"/>
            <a:r>
              <a:rPr lang="en-US" sz="2000" dirty="0" smtClean="0"/>
              <a:t>Predictable target change-outs</a:t>
            </a:r>
          </a:p>
          <a:p>
            <a:r>
              <a:rPr lang="en-US" dirty="0" smtClean="0"/>
              <a:t>STS CD1 effort has been funded</a:t>
            </a:r>
          </a:p>
          <a:p>
            <a:pPr lvl="1"/>
            <a:r>
              <a:rPr lang="en-US" sz="2000" dirty="0" smtClean="0"/>
              <a:t>FTS must handle 2 MW, requiring an even more robust target design</a:t>
            </a:r>
          </a:p>
          <a:p>
            <a:pPr lvl="1"/>
            <a:r>
              <a:rPr lang="en-US" sz="2000" dirty="0" smtClean="0"/>
              <a:t>For power exceeding 2 MW, FTS systems will need an upgrade</a:t>
            </a:r>
          </a:p>
          <a:p>
            <a:r>
              <a:rPr lang="en-US" sz="2400" dirty="0" smtClean="0"/>
              <a:t>Two more targets have been operated</a:t>
            </a:r>
          </a:p>
          <a:p>
            <a:pPr lvl="1"/>
            <a:r>
              <a:rPr lang="en-US" sz="2000" dirty="0" smtClean="0"/>
              <a:t>Target T12 set longevity record at 4560 MW-</a:t>
            </a:r>
            <a:r>
              <a:rPr lang="en-US" sz="2000" dirty="0" err="1" smtClean="0"/>
              <a:t>hr</a:t>
            </a:r>
            <a:endParaRPr lang="en-US" sz="2000" dirty="0" smtClean="0"/>
          </a:p>
          <a:p>
            <a:pPr lvl="1"/>
            <a:r>
              <a:rPr lang="en-US" sz="2000" dirty="0" smtClean="0"/>
              <a:t>Target </a:t>
            </a:r>
            <a:r>
              <a:rPr lang="en-US" sz="2000" dirty="0"/>
              <a:t>T13 is still </a:t>
            </a:r>
            <a:r>
              <a:rPr lang="en-US" sz="2000" dirty="0" smtClean="0"/>
              <a:t>operational </a:t>
            </a:r>
            <a:r>
              <a:rPr lang="en-US" sz="2000" dirty="0"/>
              <a:t>at </a:t>
            </a:r>
            <a:r>
              <a:rPr lang="en-US" sz="2000" dirty="0" smtClean="0"/>
              <a:t>1567 MW-</a:t>
            </a:r>
            <a:r>
              <a:rPr lang="en-US" sz="2000" dirty="0" err="1" smtClean="0"/>
              <a:t>hr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5638800" y="1752600"/>
            <a:ext cx="228600" cy="1143000"/>
          </a:xfrm>
          <a:prstGeom prst="rightBrace">
            <a:avLst>
              <a:gd name="adj1" fmla="val 40109"/>
              <a:gd name="adj2" fmla="val 4952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17526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GOAL: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&gt;104 </a:t>
            </a:r>
            <a:r>
              <a:rPr lang="en-US" sz="2400" b="1" dirty="0">
                <a:solidFill>
                  <a:srgbClr val="FF0000"/>
                </a:solidFill>
              </a:rPr>
              <a:t>cumulative days </a:t>
            </a:r>
            <a:r>
              <a:rPr lang="en-US" sz="2400" b="1" dirty="0" smtClean="0">
                <a:solidFill>
                  <a:srgbClr val="FF0000"/>
                </a:solidFill>
              </a:rPr>
              <a:t>at </a:t>
            </a:r>
            <a:r>
              <a:rPr lang="en-US" sz="2400" b="1" dirty="0">
                <a:solidFill>
                  <a:srgbClr val="FF0000"/>
                </a:solidFill>
              </a:rPr>
              <a:t>1.4 </a:t>
            </a:r>
            <a:r>
              <a:rPr lang="en-US" sz="2400" b="1" dirty="0" smtClean="0">
                <a:solidFill>
                  <a:srgbClr val="FF0000"/>
                </a:solidFill>
              </a:rPr>
              <a:t>MW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based on a 5000 hour operational year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7" y="177800"/>
            <a:ext cx="9791024" cy="458587"/>
          </a:xfrm>
        </p:spPr>
        <p:txBody>
          <a:bodyPr/>
          <a:lstStyle/>
          <a:p>
            <a:r>
              <a:rPr lang="en-US" sz="2800" dirty="0" smtClean="0"/>
              <a:t>The targets that failed early came in pairs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89412"/>
              </p:ext>
            </p:extLst>
          </p:nvPr>
        </p:nvGraphicFramePr>
        <p:xfrm>
          <a:off x="1127896" y="771010"/>
          <a:ext cx="6920729" cy="546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9"/>
                <a:gridCol w="1369363"/>
                <a:gridCol w="1490099"/>
                <a:gridCol w="2990588"/>
              </a:tblGrid>
              <a:tr h="641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Exposure </a:t>
                      </a:r>
                    </a:p>
                    <a:p>
                      <a:pPr algn="ctr"/>
                      <a:r>
                        <a:rPr lang="en-US" sz="1600" dirty="0" smtClean="0"/>
                        <a:t>(MW-</a:t>
                      </a:r>
                      <a:r>
                        <a:rPr lang="en-US" sz="1600" dirty="0" err="1" smtClean="0"/>
                        <a:t>hrs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Avg. Power</a:t>
                      </a:r>
                    </a:p>
                    <a:p>
                      <a:pPr algn="ctr"/>
                      <a:r>
                        <a:rPr lang="en-US" sz="1600" dirty="0" smtClean="0"/>
                        <a:t> (KW)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Failure</a:t>
                      </a:r>
                      <a:endParaRPr lang="en-US" sz="1600" dirty="0"/>
                    </a:p>
                  </a:txBody>
                  <a:tcPr anchor="ctr"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None (Removed from Service)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Transition cover plate weld</a:t>
                      </a:r>
                      <a:endParaRPr lang="en-US" sz="1600" dirty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Transition cover plate weld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None (Removed from Service)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Front</a:t>
                      </a:r>
                      <a:r>
                        <a:rPr lang="en-US" sz="1600" baseline="0" dirty="0" smtClean="0"/>
                        <a:t> / transition weld</a:t>
                      </a:r>
                      <a:endParaRPr lang="en-US" sz="1600" dirty="0" smtClean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Transition cover plate weld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TBD – leaked</a:t>
                      </a:r>
                      <a:r>
                        <a:rPr lang="en-US" sz="1600" baseline="0" dirty="0" smtClean="0"/>
                        <a:t> on nose</a:t>
                      </a:r>
                      <a:endParaRPr lang="en-US" sz="1600" dirty="0" smtClean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 service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23054" y="3265896"/>
            <a:ext cx="6941446" cy="2211896"/>
            <a:chOff x="1254591" y="3642423"/>
            <a:chExt cx="6173225" cy="2211896"/>
          </a:xfrm>
        </p:grpSpPr>
        <p:sp>
          <p:nvSpPr>
            <p:cNvPr id="4" name="Rectangle 3"/>
            <p:cNvSpPr/>
            <p:nvPr/>
          </p:nvSpPr>
          <p:spPr>
            <a:xfrm>
              <a:off x="1293877" y="3642423"/>
              <a:ext cx="6133938" cy="75484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4591" y="5156838"/>
              <a:ext cx="6173225" cy="69748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3968234"/>
            <a:ext cx="956768" cy="923330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Early weld failures</a:t>
            </a:r>
          </a:p>
        </p:txBody>
      </p:sp>
      <p:sp>
        <p:nvSpPr>
          <p:cNvPr id="9" name="Oval 8"/>
          <p:cNvSpPr/>
          <p:nvPr/>
        </p:nvSpPr>
        <p:spPr>
          <a:xfrm>
            <a:off x="1482559" y="14695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76209" y="184415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501609" y="22029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495259" y="33078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488909" y="368248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511134" y="553033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88909" y="444448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482559" y="40730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1495259" y="252995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1488909" y="29046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1495259" y="51652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488909" y="4825484"/>
            <a:ext cx="285750" cy="28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Oval 21"/>
          <p:cNvSpPr/>
          <p:nvPr/>
        </p:nvSpPr>
        <p:spPr>
          <a:xfrm>
            <a:off x="1520659" y="5920859"/>
            <a:ext cx="285750" cy="2857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1759" y="4769627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8211" y="5126212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5112" y="5481880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2255" y="5879068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95400" y="6459844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222" y="6426965"/>
            <a:ext cx="1473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Original target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339245" y="6435454"/>
            <a:ext cx="1473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Jet-flow target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099304" y="6466459"/>
            <a:ext cx="285750" cy="28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111561" y="6400800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30" name="Straight Arrow Connector 29"/>
          <p:cNvCxnSpPr>
            <a:stCxn id="7" idx="0"/>
            <a:endCxn id="4" idx="1"/>
          </p:cNvCxnSpPr>
          <p:nvPr/>
        </p:nvCxnSpPr>
        <p:spPr>
          <a:xfrm flipV="1">
            <a:off x="554584" y="3643319"/>
            <a:ext cx="612645" cy="324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5" idx="1"/>
          </p:cNvCxnSpPr>
          <p:nvPr/>
        </p:nvCxnSpPr>
        <p:spPr>
          <a:xfrm>
            <a:off x="554584" y="4891564"/>
            <a:ext cx="568470" cy="237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873192" y="6471142"/>
            <a:ext cx="285750" cy="2857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41014" y="6438263"/>
            <a:ext cx="1906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Original target plus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031068" y="3276600"/>
            <a:ext cx="1205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2012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Fabrication Improvements</a:t>
            </a:r>
            <a:endParaRPr lang="en-US" sz="1100" b="1" dirty="0">
              <a:solidFill>
                <a:srgbClr val="FF0000"/>
              </a:solidFill>
              <a:latin typeface="Arial Hebrew"/>
              <a:cs typeface="Arial Hebre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68006" y="4724400"/>
            <a:ext cx="1205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2014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Design Improvements</a:t>
            </a:r>
            <a:endParaRPr lang="en-US" sz="1100" b="1" dirty="0">
              <a:solidFill>
                <a:srgbClr val="FF0000"/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613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dirty="0" smtClean="0"/>
              <a:t>Two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42640" cy="44719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Reliable 1.4-MW operation</a:t>
            </a:r>
          </a:p>
          <a:p>
            <a:pPr marL="909637" lvl="1" indent="-514350">
              <a:buFont typeface="Arial" panose="020B0604020202020204" pitchFamily="34" charset="0"/>
              <a:buChar char="−"/>
            </a:pPr>
            <a:r>
              <a:rPr lang="en-US" dirty="0" smtClean="0"/>
              <a:t>No more than two</a:t>
            </a:r>
            <a:r>
              <a:rPr lang="en-US" dirty="0" smtClean="0"/>
              <a:t> predictable </a:t>
            </a:r>
            <a:r>
              <a:rPr lang="en-US" dirty="0" smtClean="0"/>
              <a:t>target change-outs per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Higher power (2 MW+?) </a:t>
            </a:r>
          </a:p>
          <a:p>
            <a:pPr marL="909637" lvl="1" indent="-514350">
              <a:buFont typeface="Arial" panose="020B0604020202020204" pitchFamily="34" charset="0"/>
              <a:buChar char="−"/>
            </a:pPr>
            <a:r>
              <a:rPr lang="en-US" dirty="0" smtClean="0"/>
              <a:t>In preparation for accelerator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3408" r="3306" b="38296"/>
          <a:stretch/>
        </p:blipFill>
        <p:spPr>
          <a:xfrm>
            <a:off x="1066800" y="4572000"/>
            <a:ext cx="6393882" cy="21693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87954"/>
          </a:xfrm>
        </p:spPr>
        <p:txBody>
          <a:bodyPr/>
          <a:lstStyle/>
          <a:p>
            <a:r>
              <a:rPr lang="en-US" dirty="0" smtClean="0"/>
              <a:t>What limits the target lifetime?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775" y="1254393"/>
            <a:ext cx="8520025" cy="4384407"/>
          </a:xfrm>
        </p:spPr>
        <p:txBody>
          <a:bodyPr/>
          <a:lstStyle/>
          <a:p>
            <a:r>
              <a:rPr lang="en-US" sz="2400" dirty="0"/>
              <a:t>Administrative radiation damage limit of 12 </a:t>
            </a:r>
            <a:r>
              <a:rPr lang="en-US" sz="2400" dirty="0" err="1"/>
              <a:t>dpa</a:t>
            </a:r>
            <a:r>
              <a:rPr lang="en-US" sz="2400" dirty="0"/>
              <a:t> (applies to the shroud)</a:t>
            </a:r>
          </a:p>
          <a:p>
            <a:r>
              <a:rPr lang="en-US" sz="2400" dirty="0" smtClean="0"/>
              <a:t>Early structural failures</a:t>
            </a:r>
          </a:p>
          <a:p>
            <a:pPr lvl="1"/>
            <a:r>
              <a:rPr lang="en-US" sz="2000" dirty="0"/>
              <a:t>Welds are the most susceptible</a:t>
            </a:r>
          </a:p>
          <a:p>
            <a:pPr lvl="1"/>
            <a:r>
              <a:rPr lang="en-US" sz="2000" dirty="0" smtClean="0"/>
              <a:t>Fatigue due to high-cycle pressure-pulse and/or low-cycle thermal </a:t>
            </a:r>
          </a:p>
          <a:p>
            <a:pPr lvl="1"/>
            <a:r>
              <a:rPr lang="en-US" sz="2000" dirty="0" smtClean="0"/>
              <a:t>Complicated by secondary corrosive factors</a:t>
            </a:r>
          </a:p>
          <a:p>
            <a:r>
              <a:rPr lang="en-US" sz="2400" dirty="0" smtClean="0"/>
              <a:t>Cavitation damage erosion (CDE) of target vessel</a:t>
            </a:r>
          </a:p>
          <a:p>
            <a:r>
              <a:rPr lang="en-US" sz="2400" dirty="0" smtClean="0"/>
              <a:t>Flow </a:t>
            </a:r>
            <a:r>
              <a:rPr lang="en-US" sz="2400" dirty="0" smtClean="0"/>
              <a:t>erosion/corrosion </a:t>
            </a:r>
            <a:r>
              <a:rPr lang="en-US" sz="2400" dirty="0" smtClean="0"/>
              <a:t>of the target vessel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2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1272784"/>
          </a:xfrm>
        </p:spPr>
        <p:txBody>
          <a:bodyPr/>
          <a:lstStyle/>
          <a:p>
            <a:r>
              <a:rPr lang="en-US" dirty="0" smtClean="0"/>
              <a:t>Early fatigue failures </a:t>
            </a:r>
            <a:r>
              <a:rPr lang="en-US" sz="2800" dirty="0" smtClean="0"/>
              <a:t>(10</a:t>
            </a:r>
            <a:r>
              <a:rPr lang="en-US" sz="2800" baseline="30000" dirty="0" smtClean="0"/>
              <a:t>7</a:t>
            </a:r>
            <a:r>
              <a:rPr lang="en-US" sz="2800" dirty="0" smtClean="0"/>
              <a:t> &lt; N &lt;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)</a:t>
            </a:r>
            <a:r>
              <a:rPr lang="en-US" dirty="0" smtClean="0"/>
              <a:t> occurred at welds </a:t>
            </a:r>
            <a:r>
              <a:rPr lang="en-US" i="1" dirty="0" smtClean="0"/>
              <a:t>not  </a:t>
            </a:r>
            <a:r>
              <a:rPr lang="en-US" dirty="0" smtClean="0"/>
              <a:t>located within the beam deposition region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16397" y="1809266"/>
          <a:ext cx="6920729" cy="212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9"/>
                <a:gridCol w="1369363"/>
                <a:gridCol w="1490099"/>
                <a:gridCol w="1495294"/>
                <a:gridCol w="1495294"/>
              </a:tblGrid>
              <a:tr h="641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Exposure </a:t>
                      </a:r>
                    </a:p>
                    <a:p>
                      <a:pPr algn="ctr"/>
                      <a:r>
                        <a:rPr lang="en-US" dirty="0" smtClean="0"/>
                        <a:t>(MW-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Power</a:t>
                      </a:r>
                    </a:p>
                    <a:p>
                      <a:pPr algn="ctr"/>
                      <a:r>
                        <a:rPr lang="en-US" dirty="0" smtClean="0"/>
                        <a:t> 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Thermal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Cycles</a:t>
                      </a:r>
                      <a:endParaRPr lang="en-US" dirty="0"/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160 ×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178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27 ×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135 × 10</a:t>
                      </a:r>
                      <a:r>
                        <a:rPr lang="en-US" b="0" baseline="30000" dirty="0" smtClean="0"/>
                        <a:t>6</a:t>
                      </a:r>
                    </a:p>
                  </a:txBody>
                  <a:tcPr/>
                </a:tc>
              </a:tr>
              <a:tr h="371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194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31 ×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1183760" y="3579509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77410" y="3239784"/>
            <a:ext cx="285750" cy="2857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3197993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5219" y="3539975"/>
            <a:ext cx="45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60241" y="2498788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Oval 30"/>
          <p:cNvSpPr/>
          <p:nvPr/>
        </p:nvSpPr>
        <p:spPr>
          <a:xfrm>
            <a:off x="1177409" y="2873438"/>
            <a:ext cx="28575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32120" b="30716"/>
          <a:stretch/>
        </p:blipFill>
        <p:spPr>
          <a:xfrm>
            <a:off x="457200" y="4916309"/>
            <a:ext cx="5616057" cy="167673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1823131" y="5256243"/>
            <a:ext cx="310469" cy="3837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8653" y="4646373"/>
            <a:ext cx="168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Weld vulnerabilities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9627" y="1847186"/>
            <a:ext cx="2976370" cy="209091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1512" y="142719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Fatigue failure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191000"/>
            <a:ext cx="2971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 smtClean="0"/>
              <a:t>Design </a:t>
            </a:r>
            <a:r>
              <a:rPr lang="en-US" sz="2400" i="1" dirty="0" smtClean="0"/>
              <a:t>changes </a:t>
            </a:r>
            <a:r>
              <a:rPr lang="en-US" sz="2400" i="1" dirty="0" smtClean="0"/>
              <a:t>address this issue, but more margin </a:t>
            </a:r>
            <a:r>
              <a:rPr lang="en-US" sz="2400" i="1" dirty="0" smtClean="0"/>
              <a:t>is still desired</a:t>
            </a:r>
          </a:p>
        </p:txBody>
      </p:sp>
    </p:spTree>
    <p:extLst>
      <p:ext uri="{BB962C8B-B14F-4D97-AF65-F5344CB8AC3E}">
        <p14:creationId xmlns:p14="http://schemas.microsoft.com/office/powerpoint/2010/main" val="1512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8705"/>
          </a:xfrm>
        </p:spPr>
        <p:txBody>
          <a:bodyPr/>
          <a:lstStyle/>
          <a:p>
            <a:r>
              <a:rPr lang="en-US" dirty="0" smtClean="0"/>
              <a:t>Operational history shows status toward the </a:t>
            </a:r>
            <a:r>
              <a:rPr lang="en-US" dirty="0" smtClean="0"/>
              <a:t>&gt;104-day</a:t>
            </a:r>
            <a:r>
              <a:rPr lang="en-US" dirty="0" smtClean="0"/>
              <a:t>, 1.4 MW goal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02787"/>
              </p:ext>
            </p:extLst>
          </p:nvPr>
        </p:nvGraphicFramePr>
        <p:xfrm>
          <a:off x="482517" y="1524001"/>
          <a:ext cx="8204284" cy="3420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83"/>
                <a:gridCol w="1046043"/>
                <a:gridCol w="994883"/>
                <a:gridCol w="1004953"/>
                <a:gridCol w="1035187"/>
                <a:gridCol w="948134"/>
                <a:gridCol w="914400"/>
                <a:gridCol w="914401"/>
              </a:tblGrid>
              <a:tr h="382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T3</a:t>
                      </a: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T12</a:t>
                      </a: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T13</a:t>
                      </a: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6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&gt; </a:t>
                      </a:r>
                      <a:r>
                        <a:rPr lang="en-US" sz="1600" u="none" strike="noStrike" dirty="0">
                          <a:effectLst/>
                        </a:rPr>
                        <a:t>900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106.7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&gt;1000 </a:t>
                      </a:r>
                      <a:r>
                        <a:rPr lang="en-US" sz="1600" u="none" strike="noStrike" dirty="0">
                          <a:effectLst/>
                        </a:rPr>
                        <a:t>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29.5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105.9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&gt; </a:t>
                      </a:r>
                      <a:r>
                        <a:rPr lang="en-US" sz="1600" u="none" strike="noStrike" dirty="0">
                          <a:effectLst/>
                        </a:rPr>
                        <a:t>1100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&gt; </a:t>
                      </a:r>
                      <a:r>
                        <a:rPr lang="en-US" sz="1600" u="none" strike="noStrike" dirty="0">
                          <a:effectLst/>
                        </a:rPr>
                        <a:t>1200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7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&gt; </a:t>
                      </a:r>
                      <a:r>
                        <a:rPr lang="en-US" sz="1600" u="none" strike="noStrike" dirty="0">
                          <a:effectLst/>
                        </a:rPr>
                        <a:t>1300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24.9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3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Terminus 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Leaked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Removed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from 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Leaked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Service</a:t>
                      </a:r>
                    </a:p>
                  </a:txBody>
                  <a:tcPr marL="7244" marR="7244" marT="7244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9028" y="1045141"/>
            <a:ext cx="665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Days of longevity above certain power levels: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97597"/>
            <a:ext cx="842437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T3 </a:t>
            </a:r>
            <a:r>
              <a:rPr lang="en-US" sz="1600" dirty="0">
                <a:latin typeface="Arial"/>
                <a:cs typeface="Arial"/>
              </a:rPr>
              <a:t>leak is </a:t>
            </a:r>
            <a:r>
              <a:rPr lang="en-US" sz="1600" dirty="0" smtClean="0">
                <a:latin typeface="Arial"/>
                <a:cs typeface="Arial"/>
              </a:rPr>
              <a:t>unexplained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T9 demonstrated “full” life above 1 MW and ½ life above 1.2 MW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T12 demonstrated ¼ life above 1.3 MW – only lifetime data point for longer-life targets!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T12 leak appears to be </a:t>
            </a:r>
            <a:r>
              <a:rPr lang="en-US" sz="1600" dirty="0" smtClean="0">
                <a:latin typeface="Arial"/>
                <a:cs typeface="Arial"/>
              </a:rPr>
              <a:t>due to cavitation damage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921075" y="3721828"/>
            <a:ext cx="805634" cy="440521"/>
          </a:xfrm>
          <a:custGeom>
            <a:avLst/>
            <a:gdLst>
              <a:gd name="connsiteX0" fmla="*/ 518483 w 805634"/>
              <a:gd name="connsiteY0" fmla="*/ 440521 h 440521"/>
              <a:gd name="connsiteX1" fmla="*/ 94202 w 805634"/>
              <a:gd name="connsiteY1" fmla="*/ 389314 h 440521"/>
              <a:gd name="connsiteX2" fmla="*/ 13735 w 805634"/>
              <a:gd name="connsiteY2" fmla="*/ 199119 h 440521"/>
              <a:gd name="connsiteX3" fmla="*/ 299027 w 805634"/>
              <a:gd name="connsiteY3" fmla="*/ 1609 h 440521"/>
              <a:gd name="connsiteX4" fmla="*/ 759885 w 805634"/>
              <a:gd name="connsiteY4" fmla="*/ 118652 h 440521"/>
              <a:gd name="connsiteX5" fmla="*/ 752570 w 805634"/>
              <a:gd name="connsiteY5" fmla="*/ 345423 h 440521"/>
              <a:gd name="connsiteX6" fmla="*/ 438016 w 805634"/>
              <a:gd name="connsiteY6" fmla="*/ 425890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4" h="440521">
                <a:moveTo>
                  <a:pt x="518483" y="440521"/>
                </a:moveTo>
                <a:cubicBezTo>
                  <a:pt x="348405" y="435034"/>
                  <a:pt x="178327" y="429548"/>
                  <a:pt x="94202" y="389314"/>
                </a:cubicBezTo>
                <a:cubicBezTo>
                  <a:pt x="10077" y="349080"/>
                  <a:pt x="-20402" y="263736"/>
                  <a:pt x="13735" y="199119"/>
                </a:cubicBezTo>
                <a:cubicBezTo>
                  <a:pt x="47872" y="134502"/>
                  <a:pt x="174669" y="15020"/>
                  <a:pt x="299027" y="1609"/>
                </a:cubicBezTo>
                <a:cubicBezTo>
                  <a:pt x="423385" y="-11802"/>
                  <a:pt x="684295" y="61350"/>
                  <a:pt x="759885" y="118652"/>
                </a:cubicBezTo>
                <a:cubicBezTo>
                  <a:pt x="835476" y="175954"/>
                  <a:pt x="806215" y="294217"/>
                  <a:pt x="752570" y="345423"/>
                </a:cubicBezTo>
                <a:cubicBezTo>
                  <a:pt x="698925" y="396629"/>
                  <a:pt x="568470" y="411259"/>
                  <a:pt x="438016" y="425890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43600" y="3298376"/>
            <a:ext cx="805634" cy="440521"/>
          </a:xfrm>
          <a:custGeom>
            <a:avLst/>
            <a:gdLst>
              <a:gd name="connsiteX0" fmla="*/ 518483 w 805634"/>
              <a:gd name="connsiteY0" fmla="*/ 440521 h 440521"/>
              <a:gd name="connsiteX1" fmla="*/ 94202 w 805634"/>
              <a:gd name="connsiteY1" fmla="*/ 389314 h 440521"/>
              <a:gd name="connsiteX2" fmla="*/ 13735 w 805634"/>
              <a:gd name="connsiteY2" fmla="*/ 199119 h 440521"/>
              <a:gd name="connsiteX3" fmla="*/ 299027 w 805634"/>
              <a:gd name="connsiteY3" fmla="*/ 1609 h 440521"/>
              <a:gd name="connsiteX4" fmla="*/ 759885 w 805634"/>
              <a:gd name="connsiteY4" fmla="*/ 118652 h 440521"/>
              <a:gd name="connsiteX5" fmla="*/ 752570 w 805634"/>
              <a:gd name="connsiteY5" fmla="*/ 345423 h 440521"/>
              <a:gd name="connsiteX6" fmla="*/ 438016 w 805634"/>
              <a:gd name="connsiteY6" fmla="*/ 425890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4" h="440521">
                <a:moveTo>
                  <a:pt x="518483" y="440521"/>
                </a:moveTo>
                <a:cubicBezTo>
                  <a:pt x="348405" y="435034"/>
                  <a:pt x="178327" y="429548"/>
                  <a:pt x="94202" y="389314"/>
                </a:cubicBezTo>
                <a:cubicBezTo>
                  <a:pt x="10077" y="349080"/>
                  <a:pt x="-20402" y="263736"/>
                  <a:pt x="13735" y="199119"/>
                </a:cubicBezTo>
                <a:cubicBezTo>
                  <a:pt x="47872" y="134502"/>
                  <a:pt x="174669" y="15020"/>
                  <a:pt x="299027" y="1609"/>
                </a:cubicBezTo>
                <a:cubicBezTo>
                  <a:pt x="423385" y="-11802"/>
                  <a:pt x="684295" y="61350"/>
                  <a:pt x="759885" y="118652"/>
                </a:cubicBezTo>
                <a:cubicBezTo>
                  <a:pt x="835476" y="175954"/>
                  <a:pt x="806215" y="294217"/>
                  <a:pt x="752570" y="345423"/>
                </a:cubicBezTo>
                <a:cubicBezTo>
                  <a:pt x="698925" y="396629"/>
                  <a:pt x="568470" y="411259"/>
                  <a:pt x="438016" y="425890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19800" y="2362200"/>
            <a:ext cx="805634" cy="440521"/>
          </a:xfrm>
          <a:custGeom>
            <a:avLst/>
            <a:gdLst>
              <a:gd name="connsiteX0" fmla="*/ 518483 w 805634"/>
              <a:gd name="connsiteY0" fmla="*/ 440521 h 440521"/>
              <a:gd name="connsiteX1" fmla="*/ 94202 w 805634"/>
              <a:gd name="connsiteY1" fmla="*/ 389314 h 440521"/>
              <a:gd name="connsiteX2" fmla="*/ 13735 w 805634"/>
              <a:gd name="connsiteY2" fmla="*/ 199119 h 440521"/>
              <a:gd name="connsiteX3" fmla="*/ 299027 w 805634"/>
              <a:gd name="connsiteY3" fmla="*/ 1609 h 440521"/>
              <a:gd name="connsiteX4" fmla="*/ 759885 w 805634"/>
              <a:gd name="connsiteY4" fmla="*/ 118652 h 440521"/>
              <a:gd name="connsiteX5" fmla="*/ 752570 w 805634"/>
              <a:gd name="connsiteY5" fmla="*/ 345423 h 440521"/>
              <a:gd name="connsiteX6" fmla="*/ 438016 w 805634"/>
              <a:gd name="connsiteY6" fmla="*/ 425890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34" h="440521">
                <a:moveTo>
                  <a:pt x="518483" y="440521"/>
                </a:moveTo>
                <a:cubicBezTo>
                  <a:pt x="348405" y="435034"/>
                  <a:pt x="178327" y="429548"/>
                  <a:pt x="94202" y="389314"/>
                </a:cubicBezTo>
                <a:cubicBezTo>
                  <a:pt x="10077" y="349080"/>
                  <a:pt x="-20402" y="263736"/>
                  <a:pt x="13735" y="199119"/>
                </a:cubicBezTo>
                <a:cubicBezTo>
                  <a:pt x="47872" y="134502"/>
                  <a:pt x="174669" y="15020"/>
                  <a:pt x="299027" y="1609"/>
                </a:cubicBezTo>
                <a:cubicBezTo>
                  <a:pt x="423385" y="-11802"/>
                  <a:pt x="684295" y="61350"/>
                  <a:pt x="759885" y="118652"/>
                </a:cubicBezTo>
                <a:cubicBezTo>
                  <a:pt x="835476" y="175954"/>
                  <a:pt x="806215" y="294217"/>
                  <a:pt x="752570" y="345423"/>
                </a:cubicBezTo>
                <a:cubicBezTo>
                  <a:pt x="698925" y="396629"/>
                  <a:pt x="568470" y="411259"/>
                  <a:pt x="438016" y="425890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98200" y="1905000"/>
            <a:ext cx="950399" cy="1905000"/>
          </a:xfrm>
          <a:custGeom>
            <a:avLst/>
            <a:gdLst>
              <a:gd name="connsiteX0" fmla="*/ 518483 w 805634"/>
              <a:gd name="connsiteY0" fmla="*/ 440521 h 440521"/>
              <a:gd name="connsiteX1" fmla="*/ 94202 w 805634"/>
              <a:gd name="connsiteY1" fmla="*/ 389314 h 440521"/>
              <a:gd name="connsiteX2" fmla="*/ 13735 w 805634"/>
              <a:gd name="connsiteY2" fmla="*/ 199119 h 440521"/>
              <a:gd name="connsiteX3" fmla="*/ 299027 w 805634"/>
              <a:gd name="connsiteY3" fmla="*/ 1609 h 440521"/>
              <a:gd name="connsiteX4" fmla="*/ 759885 w 805634"/>
              <a:gd name="connsiteY4" fmla="*/ 118652 h 440521"/>
              <a:gd name="connsiteX5" fmla="*/ 752570 w 805634"/>
              <a:gd name="connsiteY5" fmla="*/ 345423 h 440521"/>
              <a:gd name="connsiteX6" fmla="*/ 438016 w 805634"/>
              <a:gd name="connsiteY6" fmla="*/ 425890 h 440521"/>
              <a:gd name="connsiteX0" fmla="*/ 519980 w 805688"/>
              <a:gd name="connsiteY0" fmla="*/ 402709 h 402709"/>
              <a:gd name="connsiteX1" fmla="*/ 95699 w 805688"/>
              <a:gd name="connsiteY1" fmla="*/ 351502 h 402709"/>
              <a:gd name="connsiteX2" fmla="*/ 15232 w 805688"/>
              <a:gd name="connsiteY2" fmla="*/ 161307 h 402709"/>
              <a:gd name="connsiteX3" fmla="*/ 321291 w 805688"/>
              <a:gd name="connsiteY3" fmla="*/ 2578 h 402709"/>
              <a:gd name="connsiteX4" fmla="*/ 761382 w 805688"/>
              <a:gd name="connsiteY4" fmla="*/ 80840 h 402709"/>
              <a:gd name="connsiteX5" fmla="*/ 754067 w 805688"/>
              <a:gd name="connsiteY5" fmla="*/ 307611 h 402709"/>
              <a:gd name="connsiteX6" fmla="*/ 439513 w 805688"/>
              <a:gd name="connsiteY6" fmla="*/ 388078 h 4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688" h="402709">
                <a:moveTo>
                  <a:pt x="519980" y="402709"/>
                </a:moveTo>
                <a:cubicBezTo>
                  <a:pt x="349902" y="397222"/>
                  <a:pt x="179824" y="391736"/>
                  <a:pt x="95699" y="351502"/>
                </a:cubicBezTo>
                <a:cubicBezTo>
                  <a:pt x="11574" y="311268"/>
                  <a:pt x="-22367" y="219461"/>
                  <a:pt x="15232" y="161307"/>
                </a:cubicBezTo>
                <a:cubicBezTo>
                  <a:pt x="52831" y="103153"/>
                  <a:pt x="196933" y="15989"/>
                  <a:pt x="321291" y="2578"/>
                </a:cubicBezTo>
                <a:cubicBezTo>
                  <a:pt x="445649" y="-10833"/>
                  <a:pt x="689253" y="30001"/>
                  <a:pt x="761382" y="80840"/>
                </a:cubicBezTo>
                <a:cubicBezTo>
                  <a:pt x="833511" y="131679"/>
                  <a:pt x="807712" y="256405"/>
                  <a:pt x="754067" y="307611"/>
                </a:cubicBezTo>
                <a:cubicBezTo>
                  <a:pt x="700422" y="358817"/>
                  <a:pt x="569967" y="373447"/>
                  <a:pt x="439513" y="388078"/>
                </a:cubicBez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1202</TotalTime>
  <Words>1030</Words>
  <Application>Microsoft Office PowerPoint</Application>
  <PresentationFormat>On-screen Show (4:3)</PresentationFormat>
  <Paragraphs>268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Powerpoint-Template_HFIR-SNS</vt:lpstr>
      <vt:lpstr>Summary of Development and Engineering Activities and Staffing</vt:lpstr>
      <vt:lpstr>Charge to the 2016 AAC/target committee</vt:lpstr>
      <vt:lpstr>2015 Review → Target Reliability Improvement Program</vt:lpstr>
      <vt:lpstr>Also, since the Feb 2015 review…</vt:lpstr>
      <vt:lpstr>The targets that failed early came in pairs</vt:lpstr>
      <vt:lpstr>Two goals</vt:lpstr>
      <vt:lpstr>What limits the target lifetime?</vt:lpstr>
      <vt:lpstr>Early fatigue failures (107 &lt; N &lt; 108) occurred at welds not  located within the beam deposition region</vt:lpstr>
      <vt:lpstr>Operational history shows status toward the &gt;104-day, 1.4 MW goal</vt:lpstr>
      <vt:lpstr>There are competing interests in deciding which targets to order</vt:lpstr>
      <vt:lpstr>What information do we have?</vt:lpstr>
      <vt:lpstr>Current target module design and development staffing</vt:lpstr>
      <vt:lpstr>Summary</vt:lpstr>
      <vt:lpstr>Work underway to expedite gas injection on a target within a year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Wendel, Mark W.</cp:lastModifiedBy>
  <cp:revision>71</cp:revision>
  <cp:lastPrinted>2016-02-05T15:17:21Z</cp:lastPrinted>
  <dcterms:created xsi:type="dcterms:W3CDTF">2014-04-28T13:33:12Z</dcterms:created>
  <dcterms:modified xsi:type="dcterms:W3CDTF">2016-02-10T14:34:46Z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